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97193-9C05-48B5-B456-B6A6B87451FD}" v="117" dt="2025-09-22T09:53:37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4494-042A-B84A-5BB7-955CB9F8E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BLINKIT SALES &amp; PERFORMANCE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5003-F101-3D73-2A84-7FF06DB1B2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Data-Driven Insights for Strategic Optimization </a:t>
            </a:r>
          </a:p>
          <a:p>
            <a:r>
              <a:rPr lang="en-US" dirty="0"/>
              <a:t>Presented by: </a:t>
            </a:r>
            <a:r>
              <a:rPr lang="en-US" b="1" dirty="0"/>
              <a:t>Pampati Yashwanth</a:t>
            </a:r>
            <a:r>
              <a:rPr lang="en-US" dirty="0"/>
              <a:t> | </a:t>
            </a:r>
            <a:r>
              <a:rPr lang="en-US" b="1" dirty="0"/>
              <a:t>Data Analyst </a:t>
            </a:r>
          </a:p>
          <a:p>
            <a:r>
              <a:rPr lang="en-US" b="1" dirty="0"/>
              <a:t>Date</a:t>
            </a:r>
            <a:r>
              <a:rPr lang="en-US" dirty="0"/>
              <a:t>: September 2025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22210-6CDA-AC3A-8CA2-B8A61711D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548" y="1600200"/>
            <a:ext cx="1083061" cy="1083061"/>
          </a:xfrm>
          <a:prstGeom prst="rect">
            <a:avLst/>
          </a:prstGeom>
          <a:noFill/>
          <a:effectLst>
            <a:glow rad="50800">
              <a:schemeClr val="accent1">
                <a:alpha val="21000"/>
              </a:schemeClr>
            </a:glow>
            <a:outerShdw blurRad="50800" dist="50800" dir="5400000" sx="1000" sy="1000" algn="ctr" rotWithShape="0">
              <a:srgbClr val="000000"/>
            </a:out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prstMaterial="softEdge"/>
        </p:spPr>
      </p:pic>
    </p:spTree>
    <p:extLst>
      <p:ext uri="{BB962C8B-B14F-4D97-AF65-F5344CB8AC3E}">
        <p14:creationId xmlns:p14="http://schemas.microsoft.com/office/powerpoint/2010/main" val="117511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B7841-4BF4-C25F-9CE6-507F71FF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12C5-F6BF-E9D7-D6BF-33D9DBC6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Outlet Type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3EDF-6852-3069-A999-8D999619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OUTLET TYPE METRICS</a:t>
            </a:r>
          </a:p>
          <a:p>
            <a:r>
              <a:rPr lang="en-US" dirty="0"/>
              <a:t>Supermarket Type1: Highest avg sales (150) and rating (4.2)  </a:t>
            </a:r>
          </a:p>
          <a:p>
            <a:r>
              <a:rPr lang="en-US" dirty="0"/>
              <a:t>Grocery stores and other types show moderate performance  </a:t>
            </a:r>
          </a:p>
          <a:p>
            <a:r>
              <a:rPr lang="en-US" dirty="0"/>
              <a:t>Replicate success across similar formats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“Supermarket Type1 stands out. Understanding what drives its success can help scale performance across other outlet types.”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98608-554D-18EF-4428-DEA67577E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825" y="434163"/>
            <a:ext cx="1899975" cy="11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7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ABD76-0573-5111-A5E0-1B353408D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B67F-3675-8208-711F-46C5D602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 of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4B3B-842E-DAAF-B6E3-46FE9E306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TAKEAWAYS</a:t>
            </a:r>
          </a:p>
          <a:p>
            <a:r>
              <a:rPr lang="en-US" dirty="0"/>
              <a:t>Low Fat and Dairy items drive revenue and satisfaction  </a:t>
            </a:r>
          </a:p>
          <a:p>
            <a:r>
              <a:rPr lang="en-US" dirty="0"/>
              <a:t>Tier 1 cities and small outlets are top contributors  </a:t>
            </a:r>
          </a:p>
          <a:p>
            <a:r>
              <a:rPr lang="en-US" dirty="0"/>
              <a:t>Older outlets and Supermarket Type1 outperform others  </a:t>
            </a:r>
          </a:p>
          <a:p>
            <a:r>
              <a:rPr lang="en-US" dirty="0"/>
              <a:t>Health and convenience trends influence buying behavior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“These insights give us a clear direction for improving product mix, outlet strategy, and customer engagement.”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F9483-2990-F9F6-EB75-11CF87441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0" y="383348"/>
            <a:ext cx="1289115" cy="12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6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48247B-B13E-AB8B-0E38-52C858E8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5BDB-7BE2-327D-A3ED-BCB02632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Strategic Recommendations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DF11-A86E-ED29-E356-0567600D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ACTIONABLE RECOMMENDATIONS</a:t>
            </a:r>
          </a:p>
          <a:p>
            <a:r>
              <a:rPr lang="en-US" dirty="0"/>
              <a:t>Prioritize inventory for high-performing categories  </a:t>
            </a:r>
          </a:p>
          <a:p>
            <a:r>
              <a:rPr lang="en-US" dirty="0"/>
              <a:t>Expand presence in Tier 1 and Tier 2 cities  </a:t>
            </a:r>
          </a:p>
          <a:p>
            <a:r>
              <a:rPr lang="en-US" dirty="0"/>
              <a:t>Support small outlets with tailored strategies  </a:t>
            </a:r>
          </a:p>
          <a:p>
            <a:r>
              <a:rPr lang="en-US" dirty="0"/>
              <a:t>Replicate Supermarket Type1 success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“By aligning operations with these insights, </a:t>
            </a:r>
            <a:r>
              <a:rPr lang="en-US" dirty="0" err="1"/>
              <a:t>Blinkit</a:t>
            </a:r>
            <a:r>
              <a:rPr lang="en-US" dirty="0"/>
              <a:t> can enhance profitability and customer satisfaction.”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D8FFC-214B-8969-ED3C-6789DBB4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35" y="396923"/>
            <a:ext cx="1261965" cy="126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D88F29-2A6A-2B43-8EF4-8170285D4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" y="0"/>
            <a:ext cx="12145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4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6226-B7E6-A5EB-A644-A33C26F6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8969-FFFF-E460-363C-88FAC76C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OBJECTIVE</a:t>
            </a:r>
            <a:endParaRPr lang="en-US" dirty="0"/>
          </a:p>
          <a:p>
            <a:r>
              <a:rPr lang="en-US" dirty="0"/>
              <a:t>Analyze </a:t>
            </a:r>
            <a:r>
              <a:rPr lang="en-US" dirty="0" err="1"/>
              <a:t>Blinkit's</a:t>
            </a:r>
            <a:r>
              <a:rPr lang="en-US" dirty="0"/>
              <a:t> sales, customer ratings, and inventory distribution  </a:t>
            </a:r>
          </a:p>
          <a:p>
            <a:r>
              <a:rPr lang="en-US" dirty="0"/>
              <a:t>Identify performance trends across item types, outlet types, and locations  </a:t>
            </a:r>
          </a:p>
          <a:p>
            <a:r>
              <a:rPr lang="en-US" dirty="0"/>
              <a:t>Deliver actionable insights for business optimization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“Our goal is to uncover patterns and opportunities using key metrics like total sales, average rating, and outlet characteristics.”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D331C-1490-F013-8F41-B1D8CC637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330" y="106155"/>
            <a:ext cx="1719470" cy="171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48EF5-2B2E-4B56-37A0-4F94BFEBB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A4A-5AC1-6EFC-D5E5-359CC92C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Performance Indicators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FCC730-B6CC-2E74-0FB2-70AFEF3F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KPI OVERVIEW</a:t>
            </a:r>
          </a:p>
          <a:p>
            <a:r>
              <a:rPr lang="en-US" dirty="0"/>
              <a:t>💰 Total Sales: $1.20M  </a:t>
            </a:r>
          </a:p>
          <a:p>
            <a:r>
              <a:rPr lang="en-US" dirty="0"/>
              <a:t>📊 Average Sales per Item: 141  </a:t>
            </a:r>
          </a:p>
          <a:p>
            <a:r>
              <a:rPr lang="en-US" dirty="0"/>
              <a:t>📦 Number of Items Sold: 8,523  </a:t>
            </a:r>
          </a:p>
          <a:p>
            <a:r>
              <a:rPr lang="en-US" dirty="0"/>
              <a:t>⭐ Average Rating: 4.0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“These KPIs form the foundation of our analysis. They help us evaluate both financial performance and customer satisfaction.”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9FD93D-BAF0-5615-9053-EB7054B39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38" y="458226"/>
            <a:ext cx="1232462" cy="123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0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85EF0-90AE-577D-B79F-B0011256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7E43-E7B6-A58F-50A5-BD780046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Sales by Fat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41B14-831F-9A57-ECB1-ECF4FE6F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OF FAT CONTENT ON SALES</a:t>
            </a:r>
          </a:p>
          <a:p>
            <a:r>
              <a:rPr lang="en-US" dirty="0"/>
              <a:t>Low Fat: Highest sales ($1.20M) and rating (4.0)  </a:t>
            </a:r>
          </a:p>
          <a:p>
            <a:r>
              <a:rPr lang="en-US" dirty="0"/>
              <a:t>Regular &amp; High Fat: Lower sales and ratings  </a:t>
            </a:r>
          </a:p>
          <a:p>
            <a:r>
              <a:rPr lang="en-US" dirty="0"/>
              <a:t>Health-conscious products drive performance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“Low Fat items are clearly preferred, both in terms of revenue and customer satisfaction. This trend suggests a shift toward healthier choices.”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2EA23-0338-7C24-63F4-8C73E3DC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30" y="504618"/>
            <a:ext cx="1186070" cy="11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3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E1535-E9C6-0696-4A15-E8E495C66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6760-E6CE-F8B4-6488-8399C326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by Item Type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7D9A-9F84-385F-10F8-0954D415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ITEM TYPE PERFORMANCE</a:t>
            </a:r>
          </a:p>
          <a:p>
            <a:r>
              <a:rPr lang="en-US" dirty="0"/>
              <a:t>Top Sellers: Dairy, Soft Drinks, Meat  </a:t>
            </a:r>
          </a:p>
          <a:p>
            <a:r>
              <a:rPr lang="en-US" dirty="0"/>
              <a:t>Lower Performers: Frozen Foods, Household, Others  </a:t>
            </a:r>
          </a:p>
          <a:p>
            <a:r>
              <a:rPr lang="en-US" dirty="0"/>
              <a:t>Dairy: Highest rating (4.2) and average sales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“Dairy and Soft Drinks are leading categories. These insights can guide inventory planning and promotional strategies.”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780DD-5EB8-71A7-3EAD-412EDCE80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24" y="326581"/>
            <a:ext cx="1431576" cy="14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2E4AAC-F2EC-0DDC-8D96-11539DA2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ED6A-A253-6D59-5B0A-B87702A9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Outlet Establishment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8148-002C-EAE7-0946-ED5D18FED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SALES BY OUTLET ESTABLISHMENT YEAR</a:t>
            </a:r>
          </a:p>
          <a:p>
            <a:r>
              <a:rPr lang="en-US" dirty="0"/>
              <a:t>Older outlets (1985–2010) show steady growth  </a:t>
            </a:r>
          </a:p>
          <a:p>
            <a:r>
              <a:rPr lang="en-US" dirty="0"/>
              <a:t>Sales increase with outlet maturity  </a:t>
            </a:r>
          </a:p>
          <a:p>
            <a:r>
              <a:rPr lang="en-US" dirty="0"/>
              <a:t>Trust and brand familiarity play a role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“Outlets established earlier tend to perform better, indicating the value of long-term customer relationships.”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8802F-23F5-7E40-FFE0-D736982C6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224" y="394049"/>
            <a:ext cx="1431576" cy="14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599A4-9E80-E253-5A35-5F89E7B53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8E30-C185-4E18-EC30-DE12D6DA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by Outlet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F0D6B-E19B-B73A-07B1-7B581221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Outlet Size Distribution</a:t>
            </a:r>
            <a:endParaRPr lang="en-US" b="1" dirty="0"/>
          </a:p>
          <a:p>
            <a:r>
              <a:rPr lang="en-US" dirty="0"/>
              <a:t>Small Outlets: 40% share  </a:t>
            </a:r>
          </a:p>
          <a:p>
            <a:r>
              <a:rPr lang="en-US" dirty="0"/>
              <a:t>Medium: 35%  </a:t>
            </a:r>
          </a:p>
          <a:p>
            <a:r>
              <a:rPr lang="en-US" dirty="0"/>
              <a:t>Large: 25%  </a:t>
            </a:r>
          </a:p>
          <a:p>
            <a:r>
              <a:rPr lang="en-US" dirty="0"/>
              <a:t>Small outlets contribute significantly to total sales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“Despite their size, small outlets are major contributors. This highlights the importance of supporting smaller retail partners.”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A4F5F-5D85-0DAE-3630-E454139B3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71" y="287859"/>
            <a:ext cx="1402829" cy="14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3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3A02F3-04A5-7E3B-453C-56B2977CF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990F-860A-54A8-39F0-678D992A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Sales by Location Tier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E4E1-F1B7-C140-0A6B-A1C306ABE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GEOGRAPHIC SALES DISTRIBUTION</a:t>
            </a:r>
          </a:p>
          <a:p>
            <a:r>
              <a:rPr lang="en-US" dirty="0"/>
              <a:t>Tier 1 Cities: $0.72M  </a:t>
            </a:r>
          </a:p>
          <a:p>
            <a:r>
              <a:rPr lang="en-US" dirty="0"/>
              <a:t>Tier 2: $0.30M  </a:t>
            </a:r>
          </a:p>
          <a:p>
            <a:r>
              <a:rPr lang="en-US" dirty="0"/>
              <a:t>Tier 3: $0.18M  </a:t>
            </a:r>
          </a:p>
          <a:p>
            <a:r>
              <a:rPr lang="en-US" dirty="0"/>
              <a:t>Urban areas dominate sales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“Tier 1 cities are the strongest markets. There’s potential to expand in Tier 2 regions with targeted strategies.”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F9E3F-F6F6-F701-C362-E9C11451C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241" y="315066"/>
            <a:ext cx="1510559" cy="15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3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542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BLINKIT SALES &amp; PERFORMANCE ANALYSIS</vt:lpstr>
      <vt:lpstr>PowerPoint Presentation</vt:lpstr>
      <vt:lpstr>Business Objective</vt:lpstr>
      <vt:lpstr>Key Performance Indicators</vt:lpstr>
      <vt:lpstr>Sales by Fat Content</vt:lpstr>
      <vt:lpstr>Sales by Item Type</vt:lpstr>
      <vt:lpstr>Outlet Establishment Trends</vt:lpstr>
      <vt:lpstr>Sales by Outlet Size</vt:lpstr>
      <vt:lpstr>Sales by Location Tier</vt:lpstr>
      <vt:lpstr>Outlet Type Performance</vt:lpstr>
      <vt:lpstr>Summary of Insights</vt:lpstr>
      <vt:lpstr> Strategic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Yashwanth Pampati</cp:lastModifiedBy>
  <cp:revision>19</cp:revision>
  <dcterms:created xsi:type="dcterms:W3CDTF">2024-06-24T12:27:37Z</dcterms:created>
  <dcterms:modified xsi:type="dcterms:W3CDTF">2025-09-22T09:56:36Z</dcterms:modified>
</cp:coreProperties>
</file>