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58" r:id="rId28"/>
    <p:sldId id="259" r:id="rId29"/>
    <p:sldId id="263" r:id="rId30"/>
    <p:sldId id="268" r:id="rId31"/>
    <p:sldId id="269" r:id="rId32"/>
    <p:sldId id="264" r:id="rId33"/>
    <p:sldId id="266" r:id="rId34"/>
    <p:sldId id="267"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8E2EA8-5C3C-4254-839E-46FD4D2083EB}">
          <p14:sldIdLst>
            <p14:sldId id="256"/>
            <p14:sldId id="257"/>
          </p14:sldIdLst>
        </p14:section>
        <p14:section name="Untitled Section" id="{C40EAA18-5B1F-4E00-8D1A-BADE07259E7E}">
          <p14:sldIdLst>
            <p14:sldId id="258"/>
            <p14:sldId id="259"/>
            <p14:sldId id="263"/>
            <p14:sldId id="268"/>
            <p14:sldId id="269"/>
            <p14:sldId id="264"/>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p:scale>
          <a:sx n="75" d="100"/>
          <a:sy n="75" d="100"/>
        </p:scale>
        <p:origin x="1056"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782213" y="3339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dirty="0">
                <a:solidFill>
                  <a:schemeClr val="dk1"/>
                </a:solidFill>
                <a:latin typeface="Montserrat"/>
                <a:ea typeface="Montserrat"/>
              </a:rPr>
              <a:t>Metro Routing</a:t>
            </a:r>
            <a:endParaRPr lang="fr-FR" sz="3800" b="0" strike="noStrike" spc="-1" dirty="0">
              <a:solidFill>
                <a:schemeClr val="dk1"/>
              </a:solidFill>
              <a:latin typeface="Arial"/>
            </a:endParaRPr>
          </a:p>
        </p:txBody>
      </p:sp>
      <p:sp>
        <p:nvSpPr>
          <p:cNvPr id="736" name="PlaceHolder 2"/>
          <p:cNvSpPr>
            <a:spLocks noGrp="1"/>
          </p:cNvSpPr>
          <p:nvPr>
            <p:ph type="subTitle"/>
          </p:nvPr>
        </p:nvSpPr>
        <p:spPr>
          <a:xfrm>
            <a:off x="868427" y="18954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Using Dijkstra's Algorithm for Efficient Navigation</a:t>
            </a:r>
            <a:endParaRPr lang="en-US" sz="1600" b="0" strike="noStrike" spc="-1" dirty="0">
              <a:solidFill>
                <a:srgbClr val="FFFFFF"/>
              </a:solidFill>
              <a:latin typeface="OpenSymbol"/>
            </a:endParaRPr>
          </a:p>
        </p:txBody>
      </p:sp>
      <p:cxnSp>
        <p:nvCxnSpPr>
          <p:cNvPr id="737" name="Google Shape;813;p29"/>
          <p:cNvCxnSpPr/>
          <p:nvPr/>
        </p:nvCxnSpPr>
        <p:spPr>
          <a:xfrm>
            <a:off x="868427" y="1731294"/>
            <a:ext cx="6064200" cy="360"/>
          </a:xfrm>
          <a:prstGeom prst="straightConnector1">
            <a:avLst/>
          </a:prstGeom>
          <a:ln w="9525">
            <a:solidFill>
              <a:srgbClr val="FFFFFF"/>
            </a:solidFill>
            <a:round/>
          </a:ln>
        </p:spPr>
      </p:cxnSp>
      <p:pic>
        <p:nvPicPr>
          <p:cNvPr id="1026" name="Picture 2">
            <a:extLst>
              <a:ext uri="{FF2B5EF4-FFF2-40B4-BE49-F238E27FC236}">
                <a16:creationId xmlns:a16="http://schemas.microsoft.com/office/drawing/2014/main" id="{61FC05B4-3C96-BDB8-DA83-D679BD026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317" y="2495550"/>
            <a:ext cx="3604683"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51C2-60EF-1BD9-155E-4D9913BDB39E}"/>
              </a:ext>
            </a:extLst>
          </p:cNvPr>
          <p:cNvSpPr>
            <a:spLocks noGrp="1"/>
          </p:cNvSpPr>
          <p:nvPr>
            <p:ph type="title"/>
          </p:nvPr>
        </p:nvSpPr>
        <p:spPr/>
        <p:txBody>
          <a:bodyPr/>
          <a:lstStyle/>
          <a:p>
            <a:r>
              <a:rPr lang="en-IN" dirty="0"/>
              <a:t>THANK YOU!</a:t>
            </a:r>
          </a:p>
        </p:txBody>
      </p:sp>
      <p:sp>
        <p:nvSpPr>
          <p:cNvPr id="3" name="Subtitle 2">
            <a:extLst>
              <a:ext uri="{FF2B5EF4-FFF2-40B4-BE49-F238E27FC236}">
                <a16:creationId xmlns:a16="http://schemas.microsoft.com/office/drawing/2014/main" id="{31F2B389-47E7-9B87-BF42-D86A4FE38888}"/>
              </a:ext>
            </a:extLst>
          </p:cNvPr>
          <p:cNvSpPr>
            <a:spLocks noGrp="1"/>
          </p:cNvSpPr>
          <p:nvPr>
            <p:ph type="subTitle"/>
          </p:nvPr>
        </p:nvSpPr>
        <p:spPr>
          <a:xfrm>
            <a:off x="1289956" y="1963838"/>
            <a:ext cx="5359320" cy="1058400"/>
          </a:xfrm>
        </p:spPr>
        <p:txBody>
          <a:bodyPr/>
          <a:lstStyle/>
          <a:p>
            <a:pPr marL="0" indent="0">
              <a:buNone/>
            </a:pPr>
            <a:r>
              <a:rPr lang="en-IN" sz="2000" dirty="0"/>
              <a:t>TEAM MEMBERS :</a:t>
            </a:r>
          </a:p>
          <a:p>
            <a:pPr marL="0" indent="0">
              <a:buNone/>
            </a:pPr>
            <a:endParaRPr lang="en-IN" sz="2000" dirty="0"/>
          </a:p>
          <a:p>
            <a:pPr marL="0" indent="0">
              <a:buNone/>
            </a:pPr>
            <a:r>
              <a:rPr lang="en-IN" sz="2000" dirty="0"/>
              <a:t>T.YASHWANTH REDDY(RA2311030010317)</a:t>
            </a:r>
          </a:p>
          <a:p>
            <a:pPr marL="0" indent="0">
              <a:buNone/>
            </a:pPr>
            <a:endParaRPr lang="en-IN" sz="2000" dirty="0"/>
          </a:p>
          <a:p>
            <a:pPr marL="0" indent="0">
              <a:buNone/>
            </a:pPr>
            <a:r>
              <a:rPr lang="en-IN" sz="2000" dirty="0"/>
              <a:t>L.KOUSHIK (RA2311030010283)</a:t>
            </a:r>
          </a:p>
        </p:txBody>
      </p:sp>
    </p:spTree>
    <p:extLst>
      <p:ext uri="{BB962C8B-B14F-4D97-AF65-F5344CB8AC3E}">
        <p14:creationId xmlns:p14="http://schemas.microsoft.com/office/powerpoint/2010/main" val="15387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696511"/>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Introduction</a:t>
            </a:r>
            <a:endParaRPr lang="fr-FR" sz="3000" b="0" strike="noStrike" spc="-1" dirty="0">
              <a:solidFill>
                <a:schemeClr val="dk1"/>
              </a:solidFill>
              <a:latin typeface="Arial"/>
            </a:endParaRPr>
          </a:p>
        </p:txBody>
      </p:sp>
      <p:sp>
        <p:nvSpPr>
          <p:cNvPr id="739" name="PlaceHolder 2"/>
          <p:cNvSpPr>
            <a:spLocks noGrp="1"/>
          </p:cNvSpPr>
          <p:nvPr>
            <p:ph type="subTitle"/>
          </p:nvPr>
        </p:nvSpPr>
        <p:spPr>
          <a:xfrm>
            <a:off x="1437327" y="2037052"/>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strike="noStrike" spc="-1" dirty="0">
                <a:solidFill>
                  <a:schemeClr val="dk1"/>
                </a:solidFill>
                <a:latin typeface="Actor"/>
                <a:ea typeface="Actor"/>
              </a:rPr>
              <a:t>“In today’s fast-paced world, finding the quickest metro route can save both time and energy. This presentation explores Dijkstra's Algorithm, breaking down its simple yet powerful principles that help identify the shortest paths between metro stations. We’ll walk through how it works in real-time, showing how it processes station connections and minimizes travel time. By the end, you'll see how this algorithm transforms everyday metro travel, making commuting smoother and more efficient</a:t>
            </a:r>
            <a:r>
              <a:rPr lang="en-US" sz="1200" b="0" strike="noStrike" spc="-1" dirty="0">
                <a:solidFill>
                  <a:schemeClr val="dk1"/>
                </a:solidFill>
                <a:latin typeface="Actor"/>
                <a:ea typeface="Actor"/>
              </a:rPr>
              <a:t>.’’</a:t>
            </a:r>
            <a:endParaRPr lang="en-US" sz="1200" b="0" strike="noStrike" spc="-1" dirty="0">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2004525" y="295796"/>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400" b="1" strike="noStrike" spc="-1" dirty="0">
                <a:solidFill>
                  <a:schemeClr val="dk1"/>
                </a:solidFill>
                <a:latin typeface="Montserrat"/>
                <a:ea typeface="Montserrat"/>
              </a:rPr>
              <a:t>Algorithm Overview</a:t>
            </a:r>
            <a:endParaRPr lang="fr-FR" sz="2400" b="0" strike="noStrike" spc="-1" dirty="0">
              <a:solidFill>
                <a:schemeClr val="dk1"/>
              </a:solidFill>
              <a:latin typeface="Arial"/>
            </a:endParaRPr>
          </a:p>
        </p:txBody>
      </p:sp>
      <p:sp>
        <p:nvSpPr>
          <p:cNvPr id="741" name="PlaceHolder 2"/>
          <p:cNvSpPr>
            <a:spLocks noGrp="1"/>
          </p:cNvSpPr>
          <p:nvPr>
            <p:ph type="title" idx="4294967295"/>
          </p:nvPr>
        </p:nvSpPr>
        <p:spPr>
          <a:xfrm>
            <a:off x="1519002" y="62990"/>
            <a:ext cx="1426499" cy="762398"/>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600" b="0" strike="noStrike" spc="-1" dirty="0">
                <a:solidFill>
                  <a:schemeClr val="lt1"/>
                </a:solidFill>
                <a:latin typeface="Montserrat"/>
                <a:ea typeface="Montserrat"/>
              </a:rPr>
              <a:t>01</a:t>
            </a:r>
            <a:endParaRPr lang="fr-FR" sz="1600" b="0" strike="noStrike" spc="-1" dirty="0">
              <a:solidFill>
                <a:schemeClr val="dk1"/>
              </a:solidFill>
              <a:latin typeface="Arial"/>
            </a:endParaRPr>
          </a:p>
        </p:txBody>
      </p:sp>
      <p:sp>
        <p:nvSpPr>
          <p:cNvPr id="3" name="TextBox 2">
            <a:extLst>
              <a:ext uri="{FF2B5EF4-FFF2-40B4-BE49-F238E27FC236}">
                <a16:creationId xmlns:a16="http://schemas.microsoft.com/office/drawing/2014/main" id="{0519FB38-4FDC-0984-0911-384082E27E5B}"/>
              </a:ext>
            </a:extLst>
          </p:cNvPr>
          <p:cNvSpPr txBox="1"/>
          <p:nvPr/>
        </p:nvSpPr>
        <p:spPr>
          <a:xfrm>
            <a:off x="818317" y="825388"/>
            <a:ext cx="3556000" cy="4662815"/>
          </a:xfrm>
          <a:prstGeom prst="rect">
            <a:avLst/>
          </a:prstGeom>
          <a:noFill/>
        </p:spPr>
        <p:txBody>
          <a:bodyPr wrap="square" rtlCol="0">
            <a:spAutoFit/>
          </a:bodyPr>
          <a:lstStyle/>
          <a:p>
            <a:r>
              <a:rPr lang="en-IN" sz="1100" dirty="0"/>
              <a:t>void </a:t>
            </a:r>
            <a:r>
              <a:rPr lang="en-IN" sz="1100" dirty="0" err="1"/>
              <a:t>findShortestRoute</a:t>
            </a:r>
            <a:r>
              <a:rPr lang="en-IN" sz="1100" dirty="0"/>
              <a:t>(string </a:t>
            </a:r>
            <a:r>
              <a:rPr lang="en-IN" sz="1100" dirty="0" err="1"/>
              <a:t>src</a:t>
            </a:r>
            <a:r>
              <a:rPr lang="en-IN" sz="1100" dirty="0"/>
              <a:t>, string </a:t>
            </a:r>
            <a:r>
              <a:rPr lang="en-IN" sz="1100" dirty="0" err="1"/>
              <a:t>dest</a:t>
            </a:r>
            <a:r>
              <a:rPr lang="en-IN" sz="1100" dirty="0"/>
              <a:t>) {</a:t>
            </a:r>
          </a:p>
          <a:p>
            <a:r>
              <a:rPr lang="en-IN" sz="1100" dirty="0"/>
              <a:t>    // Check for invalid stations</a:t>
            </a:r>
          </a:p>
          <a:p>
            <a:r>
              <a:rPr lang="en-IN" sz="1100" dirty="0"/>
              <a:t>    if (</a:t>
            </a:r>
            <a:r>
              <a:rPr lang="en-IN" sz="1100" dirty="0" err="1"/>
              <a:t>metroGraph.find</a:t>
            </a:r>
            <a:r>
              <a:rPr lang="en-IN" sz="1100" dirty="0"/>
              <a:t>(</a:t>
            </a:r>
            <a:r>
              <a:rPr lang="en-IN" sz="1100" dirty="0" err="1"/>
              <a:t>src</a:t>
            </a:r>
            <a:r>
              <a:rPr lang="en-IN" sz="1100" dirty="0"/>
              <a:t>) == </a:t>
            </a:r>
            <a:r>
              <a:rPr lang="en-IN" sz="1100" dirty="0" err="1"/>
              <a:t>metroGraph.end</a:t>
            </a:r>
            <a:r>
              <a:rPr lang="en-IN" sz="1100" dirty="0"/>
              <a:t>() || </a:t>
            </a:r>
            <a:r>
              <a:rPr lang="en-IN" sz="1100" dirty="0" err="1"/>
              <a:t>metroGraph.find</a:t>
            </a:r>
            <a:r>
              <a:rPr lang="en-IN" sz="1100" dirty="0"/>
              <a:t>(</a:t>
            </a:r>
            <a:r>
              <a:rPr lang="en-IN" sz="1100" dirty="0" err="1"/>
              <a:t>dest</a:t>
            </a:r>
            <a:r>
              <a:rPr lang="en-IN" sz="1100" dirty="0"/>
              <a:t>) == </a:t>
            </a:r>
            <a:r>
              <a:rPr lang="en-IN" sz="1100" dirty="0" err="1"/>
              <a:t>metroGraph.end</a:t>
            </a:r>
            <a:r>
              <a:rPr lang="en-IN" sz="1100" dirty="0"/>
              <a:t>()) {</a:t>
            </a:r>
          </a:p>
          <a:p>
            <a:r>
              <a:rPr lang="en-IN" sz="1100" dirty="0"/>
              <a:t>        </a:t>
            </a:r>
            <a:r>
              <a:rPr lang="en-IN" sz="1100" dirty="0" err="1"/>
              <a:t>cout</a:t>
            </a:r>
            <a:r>
              <a:rPr lang="en-IN" sz="1100" dirty="0"/>
              <a:t> &lt;&lt; "Invalid stations! Please enter valid station names.\n";</a:t>
            </a:r>
          </a:p>
          <a:p>
            <a:r>
              <a:rPr lang="en-IN" sz="1100" dirty="0"/>
              <a:t>        return;</a:t>
            </a:r>
          </a:p>
          <a:p>
            <a:r>
              <a:rPr lang="en-IN" sz="1100" dirty="0"/>
              <a:t>    }</a:t>
            </a:r>
          </a:p>
          <a:p>
            <a:endParaRPr lang="en-IN" sz="1100" dirty="0"/>
          </a:p>
          <a:p>
            <a:r>
              <a:rPr lang="en-IN" sz="1100" dirty="0"/>
              <a:t>    // Initialize distance and parent maps</a:t>
            </a:r>
          </a:p>
          <a:p>
            <a:r>
              <a:rPr lang="en-IN" sz="1100" dirty="0"/>
              <a:t>    map&lt;string, double&gt; distance;</a:t>
            </a:r>
          </a:p>
          <a:p>
            <a:r>
              <a:rPr lang="en-IN" sz="1100" dirty="0"/>
              <a:t>    map&lt;string, string&gt; parent;</a:t>
            </a:r>
          </a:p>
          <a:p>
            <a:r>
              <a:rPr lang="en-IN" sz="1100" dirty="0"/>
              <a:t>    </a:t>
            </a:r>
            <a:r>
              <a:rPr lang="en-IN" sz="1100" dirty="0" err="1"/>
              <a:t>priority_queue</a:t>
            </a:r>
            <a:r>
              <a:rPr lang="en-IN" sz="1100" dirty="0"/>
              <a:t>&lt;pair&lt;double, string&gt;, vector&lt;pair&lt;double, string&gt;&gt;, greater&lt;pair&lt;double, string&gt;&gt;&gt; </a:t>
            </a:r>
            <a:r>
              <a:rPr lang="en-IN" sz="1100" dirty="0" err="1"/>
              <a:t>pq</a:t>
            </a:r>
            <a:r>
              <a:rPr lang="en-IN" sz="1100" dirty="0"/>
              <a:t>;</a:t>
            </a:r>
          </a:p>
          <a:p>
            <a:endParaRPr lang="en-IN" sz="1100" dirty="0"/>
          </a:p>
          <a:p>
            <a:r>
              <a:rPr lang="en-IN" sz="1100" dirty="0"/>
              <a:t>    for (auto &amp;station : </a:t>
            </a:r>
            <a:r>
              <a:rPr lang="en-IN" sz="1100" dirty="0" err="1"/>
              <a:t>metroGraph</a:t>
            </a:r>
            <a:r>
              <a:rPr lang="en-IN" sz="1100" dirty="0"/>
              <a:t>) {</a:t>
            </a:r>
          </a:p>
          <a:p>
            <a:r>
              <a:rPr lang="en-IN" sz="1100" dirty="0"/>
              <a:t>        distance[</a:t>
            </a:r>
            <a:r>
              <a:rPr lang="en-IN" sz="1100" dirty="0" err="1"/>
              <a:t>station.first</a:t>
            </a:r>
            <a:r>
              <a:rPr lang="en-IN" sz="1100" dirty="0"/>
              <a:t>] = </a:t>
            </a:r>
            <a:r>
              <a:rPr lang="en-IN" sz="1100" dirty="0" err="1"/>
              <a:t>numeric_limits</a:t>
            </a:r>
            <a:r>
              <a:rPr lang="en-IN" sz="1100" dirty="0"/>
              <a:t>&lt;double&gt;::max(); // Infinity for all</a:t>
            </a:r>
          </a:p>
          <a:p>
            <a:r>
              <a:rPr lang="en-IN" sz="1100" dirty="0"/>
              <a:t>    }</a:t>
            </a:r>
          </a:p>
          <a:p>
            <a:endParaRPr lang="en-IN" sz="1100" dirty="0"/>
          </a:p>
          <a:p>
            <a:r>
              <a:rPr lang="en-IN" sz="1100" dirty="0"/>
              <a:t>    // Start from the source station</a:t>
            </a:r>
          </a:p>
          <a:p>
            <a:r>
              <a:rPr lang="en-IN" sz="1100" dirty="0"/>
              <a:t>    distance[</a:t>
            </a:r>
            <a:r>
              <a:rPr lang="en-IN" sz="1100" dirty="0" err="1"/>
              <a:t>src</a:t>
            </a:r>
            <a:r>
              <a:rPr lang="en-IN" sz="1100" dirty="0"/>
              <a:t>] = 0;</a:t>
            </a:r>
          </a:p>
          <a:p>
            <a:r>
              <a:rPr lang="en-IN" sz="1100" dirty="0"/>
              <a:t>    </a:t>
            </a:r>
            <a:r>
              <a:rPr lang="en-IN" sz="1100" dirty="0" err="1"/>
              <a:t>pq.push</a:t>
            </a:r>
            <a:r>
              <a:rPr lang="en-IN" sz="1100" dirty="0"/>
              <a:t>({0, </a:t>
            </a:r>
            <a:r>
              <a:rPr lang="en-IN" sz="1100" dirty="0" err="1"/>
              <a:t>src</a:t>
            </a:r>
            <a:r>
              <a:rPr lang="en-IN" sz="1100" dirty="0"/>
              <a:t>});</a:t>
            </a:r>
          </a:p>
          <a:p>
            <a:endParaRPr lang="en-IN" sz="1100" dirty="0"/>
          </a:p>
          <a:p>
            <a:endParaRPr lang="en-IN" sz="1100" dirty="0"/>
          </a:p>
          <a:p>
            <a:endParaRPr lang="en-IN" sz="1100" dirty="0"/>
          </a:p>
        </p:txBody>
      </p:sp>
      <p:sp>
        <p:nvSpPr>
          <p:cNvPr id="4" name="TextBox 3">
            <a:extLst>
              <a:ext uri="{FF2B5EF4-FFF2-40B4-BE49-F238E27FC236}">
                <a16:creationId xmlns:a16="http://schemas.microsoft.com/office/drawing/2014/main" id="{B2C988B5-B1FA-1B89-0842-7C003877C10B}"/>
              </a:ext>
            </a:extLst>
          </p:cNvPr>
          <p:cNvSpPr txBox="1"/>
          <p:nvPr/>
        </p:nvSpPr>
        <p:spPr>
          <a:xfrm>
            <a:off x="4215530" y="897243"/>
            <a:ext cx="4007828" cy="3985706"/>
          </a:xfrm>
          <a:prstGeom prst="rect">
            <a:avLst/>
          </a:prstGeom>
          <a:noFill/>
        </p:spPr>
        <p:txBody>
          <a:bodyPr wrap="none" rtlCol="0">
            <a:spAutoFit/>
          </a:bodyPr>
          <a:lstStyle/>
          <a:p>
            <a:r>
              <a:rPr lang="en-IN" sz="1100" dirty="0"/>
              <a:t>while (!</a:t>
            </a:r>
            <a:r>
              <a:rPr lang="en-IN" sz="1100" dirty="0" err="1"/>
              <a:t>pq.empty</a:t>
            </a:r>
            <a:r>
              <a:rPr lang="en-IN" sz="1100" dirty="0"/>
              <a:t>()) {</a:t>
            </a:r>
          </a:p>
          <a:p>
            <a:r>
              <a:rPr lang="en-IN" sz="1100" dirty="0"/>
              <a:t>        string current = </a:t>
            </a:r>
            <a:r>
              <a:rPr lang="en-IN" sz="1100" dirty="0" err="1"/>
              <a:t>pq.top</a:t>
            </a:r>
            <a:r>
              <a:rPr lang="en-IN" sz="1100" dirty="0"/>
              <a:t>().second;</a:t>
            </a:r>
          </a:p>
          <a:p>
            <a:r>
              <a:rPr lang="en-IN" sz="1100" dirty="0"/>
              <a:t>        </a:t>
            </a:r>
            <a:r>
              <a:rPr lang="en-IN" sz="1100" dirty="0" err="1"/>
              <a:t>pq.pop</a:t>
            </a:r>
            <a:r>
              <a:rPr lang="en-IN" sz="1100" dirty="0"/>
              <a:t>();</a:t>
            </a:r>
          </a:p>
          <a:p>
            <a:endParaRPr lang="en-IN" sz="1100" dirty="0"/>
          </a:p>
          <a:p>
            <a:r>
              <a:rPr lang="en-IN" sz="1100" dirty="0"/>
              <a:t>        // Explore </a:t>
            </a:r>
            <a:r>
              <a:rPr lang="en-IN" sz="1100" dirty="0" err="1"/>
              <a:t>neighbors</a:t>
            </a:r>
            <a:endParaRPr lang="en-IN" sz="1100" dirty="0"/>
          </a:p>
          <a:p>
            <a:r>
              <a:rPr lang="en-IN" sz="1100" dirty="0"/>
              <a:t>        for (auto &amp;</a:t>
            </a:r>
            <a:r>
              <a:rPr lang="en-IN" sz="1100" dirty="0" err="1"/>
              <a:t>neighbor</a:t>
            </a:r>
            <a:r>
              <a:rPr lang="en-IN" sz="1100" dirty="0"/>
              <a:t> : </a:t>
            </a:r>
            <a:r>
              <a:rPr lang="en-IN" sz="1100" dirty="0" err="1"/>
              <a:t>metroGraph</a:t>
            </a:r>
            <a:r>
              <a:rPr lang="en-IN" sz="1100" dirty="0"/>
              <a:t>[current]) {</a:t>
            </a:r>
          </a:p>
          <a:p>
            <a:r>
              <a:rPr lang="en-IN" sz="1100" dirty="0"/>
              <a:t>            string </a:t>
            </a:r>
            <a:r>
              <a:rPr lang="en-IN" sz="1100" dirty="0" err="1"/>
              <a:t>nextStation</a:t>
            </a:r>
            <a:r>
              <a:rPr lang="en-IN" sz="1100" dirty="0"/>
              <a:t> = </a:t>
            </a:r>
            <a:r>
              <a:rPr lang="en-IN" sz="1100" dirty="0" err="1"/>
              <a:t>neighbor.first</a:t>
            </a:r>
            <a:r>
              <a:rPr lang="en-IN" sz="1100" dirty="0"/>
              <a:t>;</a:t>
            </a:r>
          </a:p>
          <a:p>
            <a:r>
              <a:rPr lang="en-IN" sz="1100" dirty="0"/>
              <a:t>            double weight = </a:t>
            </a:r>
            <a:r>
              <a:rPr lang="en-IN" sz="1100" dirty="0" err="1"/>
              <a:t>neighbor.second</a:t>
            </a:r>
            <a:r>
              <a:rPr lang="en-IN" sz="1100" dirty="0"/>
              <a:t>;</a:t>
            </a:r>
          </a:p>
          <a:p>
            <a:endParaRPr lang="en-IN" sz="1100" dirty="0"/>
          </a:p>
          <a:p>
            <a:r>
              <a:rPr lang="en-IN" sz="1100" dirty="0"/>
              <a:t>            // Relaxation step</a:t>
            </a:r>
          </a:p>
          <a:p>
            <a:r>
              <a:rPr lang="en-IN" sz="1100" dirty="0"/>
              <a:t>            if (distance[current] + weight &lt; distance[</a:t>
            </a:r>
            <a:r>
              <a:rPr lang="en-IN" sz="1100" dirty="0" err="1"/>
              <a:t>nextStation</a:t>
            </a:r>
            <a:r>
              <a:rPr lang="en-IN" sz="1100" dirty="0"/>
              <a:t>]) {</a:t>
            </a:r>
          </a:p>
          <a:p>
            <a:r>
              <a:rPr lang="en-IN" sz="1100" dirty="0"/>
              <a:t>                distance[</a:t>
            </a:r>
            <a:r>
              <a:rPr lang="en-IN" sz="1100" dirty="0" err="1"/>
              <a:t>nextStation</a:t>
            </a:r>
            <a:r>
              <a:rPr lang="en-IN" sz="1100" dirty="0"/>
              <a:t>] = distance[current] + weight;</a:t>
            </a:r>
          </a:p>
          <a:p>
            <a:r>
              <a:rPr lang="en-IN" sz="1100" dirty="0"/>
              <a:t>                </a:t>
            </a:r>
            <a:r>
              <a:rPr lang="en-IN" sz="1100" dirty="0" err="1"/>
              <a:t>pq.push</a:t>
            </a:r>
            <a:r>
              <a:rPr lang="en-IN" sz="1100" dirty="0"/>
              <a:t>({distance[</a:t>
            </a:r>
            <a:r>
              <a:rPr lang="en-IN" sz="1100" dirty="0" err="1"/>
              <a:t>nextStation</a:t>
            </a:r>
            <a:r>
              <a:rPr lang="en-IN" sz="1100" dirty="0"/>
              <a:t>], </a:t>
            </a:r>
            <a:r>
              <a:rPr lang="en-IN" sz="1100" dirty="0" err="1"/>
              <a:t>nextStation</a:t>
            </a:r>
            <a:r>
              <a:rPr lang="en-IN" sz="1100" dirty="0"/>
              <a:t>});</a:t>
            </a:r>
          </a:p>
          <a:p>
            <a:r>
              <a:rPr lang="en-IN" sz="1100" dirty="0"/>
              <a:t>                parent[</a:t>
            </a:r>
            <a:r>
              <a:rPr lang="en-IN" sz="1100" dirty="0" err="1"/>
              <a:t>nextStation</a:t>
            </a:r>
            <a:r>
              <a:rPr lang="en-IN" sz="1100" dirty="0"/>
              <a:t>] = current;</a:t>
            </a:r>
          </a:p>
          <a:p>
            <a:r>
              <a:rPr lang="en-IN" sz="1100" dirty="0"/>
              <a:t>            }</a:t>
            </a:r>
          </a:p>
          <a:p>
            <a:r>
              <a:rPr lang="en-IN" sz="1100" dirty="0"/>
              <a:t>        }</a:t>
            </a:r>
          </a:p>
          <a:p>
            <a:r>
              <a:rPr lang="en-IN" sz="1100" dirty="0"/>
              <a:t>    }</a:t>
            </a:r>
          </a:p>
          <a:p>
            <a:r>
              <a:rPr lang="en-IN" sz="1100" dirty="0"/>
              <a:t> // Print the shortest path</a:t>
            </a:r>
          </a:p>
          <a:p>
            <a:r>
              <a:rPr lang="en-IN" sz="1100" dirty="0"/>
              <a:t>    </a:t>
            </a:r>
            <a:r>
              <a:rPr lang="en-IN" sz="1100" dirty="0" err="1"/>
              <a:t>cout</a:t>
            </a:r>
            <a:r>
              <a:rPr lang="en-IN" sz="1100" dirty="0"/>
              <a:t> &lt;&lt; "\</a:t>
            </a:r>
            <a:r>
              <a:rPr lang="en-IN" sz="1100" dirty="0" err="1"/>
              <a:t>nShortest</a:t>
            </a:r>
            <a:r>
              <a:rPr lang="en-IN" sz="1100" dirty="0"/>
              <a:t> route: ";</a:t>
            </a:r>
          </a:p>
          <a:p>
            <a:r>
              <a:rPr lang="en-IN" sz="1100" dirty="0"/>
              <a:t>    vector&lt;string&gt; path;</a:t>
            </a:r>
          </a:p>
          <a:p>
            <a:endParaRPr lang="en-IN" sz="1100" dirty="0"/>
          </a:p>
          <a:p>
            <a:r>
              <a:rPr lang="en-IN" sz="1100" dirty="0"/>
              <a:t>    </a:t>
            </a:r>
            <a:r>
              <a:rPr lang="en-IN" sz="1100" dirty="0" err="1"/>
              <a:t>cout</a:t>
            </a:r>
            <a:r>
              <a:rPr lang="en-IN" sz="1100" dirty="0"/>
              <a:t> &lt;&lt; </a:t>
            </a:r>
            <a:r>
              <a:rPr lang="en-IN" sz="1100" dirty="0" err="1"/>
              <a:t>endl</a:t>
            </a:r>
            <a:r>
              <a:rPr lang="en-IN" sz="1100" dirty="0"/>
              <a:t>;</a:t>
            </a:r>
          </a:p>
          <a:p>
            <a:r>
              <a:rPr lang="en-IN" sz="11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0" y="861573"/>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ea typeface="Montserrat"/>
              </a:rPr>
              <a:t>What is Dijkstra's Algorithm?</a:t>
            </a:r>
            <a:endParaRPr lang="fr-FR" sz="3000" b="0" strike="noStrike" spc="-1" dirty="0">
              <a:solidFill>
                <a:schemeClr val="dk1"/>
              </a:solidFill>
              <a:latin typeface="Arial"/>
            </a:endParaRPr>
          </a:p>
        </p:txBody>
      </p:sp>
      <p:sp>
        <p:nvSpPr>
          <p:cNvPr id="743" name="PlaceHolder 2"/>
          <p:cNvSpPr>
            <a:spLocks noGrp="1"/>
          </p:cNvSpPr>
          <p:nvPr>
            <p:ph type="subTitle"/>
          </p:nvPr>
        </p:nvSpPr>
        <p:spPr>
          <a:xfrm>
            <a:off x="-248813" y="207010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strike="noStrike" spc="-1" dirty="0">
                <a:solidFill>
                  <a:schemeClr val="dk1"/>
                </a:solidFill>
                <a:latin typeface="Actor"/>
                <a:ea typeface="Actor"/>
              </a:rPr>
              <a:t>Dijkstra's Algorithm is a smart and reliable method used to find the shortest path between locations in a network. Imagine navigating through a city’s metro system  the algorithm starts from one station and explores all possible routes to reach other stations, always choosing the path with the least travel time or distance. Since it works perfectly with positive route distances, it’s ideal for planning efficient metro journeys and reducing travel</a:t>
            </a:r>
            <a:endParaRPr lang="en-US" sz="1400" b="0" strike="noStrike" spc="-1" dirty="0">
              <a:solidFill>
                <a:srgbClr val="FFFFFF"/>
              </a:solidFill>
              <a:latin typeface="OpenSymbol"/>
            </a:endParaRPr>
          </a:p>
        </p:txBody>
      </p:sp>
      <p:pic>
        <p:nvPicPr>
          <p:cNvPr id="2" name="Google Shape;846;p32">
            <a:extLst>
              <a:ext uri="{FF2B5EF4-FFF2-40B4-BE49-F238E27FC236}">
                <a16:creationId xmlns:a16="http://schemas.microsoft.com/office/drawing/2014/main" id="{245970B3-6D9B-740C-4055-7767405F0D78}"/>
              </a:ext>
            </a:extLst>
          </p:cNvPr>
          <p:cNvPicPr/>
          <p:nvPr/>
        </p:nvPicPr>
        <p:blipFill>
          <a:blip r:embed="rId2"/>
          <a:srcRect t="15166" b="15166"/>
          <a:stretch/>
        </p:blipFill>
        <p:spPr>
          <a:xfrm>
            <a:off x="5009760" y="0"/>
            <a:ext cx="413424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Graph representation of metro lines</a:t>
            </a:r>
            <a:endParaRPr lang="fr-FR" sz="3000" b="0" strike="noStrike" spc="-1">
              <a:solidFill>
                <a:schemeClr val="dk1"/>
              </a:solidFill>
              <a:latin typeface="Arial"/>
            </a:endParaRPr>
          </a:p>
        </p:txBody>
      </p:sp>
      <p:sp>
        <p:nvSpPr>
          <p:cNvPr id="752"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In implementing Dijkstra's Algorithm for metro routing, metro lines can be represented as a graph where stations are nodes and the connections between them are edges weighted by travel time or distance. This representation allows the algorithm to calculate the most efficient routes through the network.</a:t>
            </a:r>
            <a:endParaRPr lang="en-US" sz="1600" b="0" strike="noStrike" spc="-1" dirty="0">
              <a:solidFill>
                <a:srgbClr val="FFFFFF"/>
              </a:solidFill>
              <a:latin typeface="OpenSymbol"/>
            </a:endParaRPr>
          </a:p>
        </p:txBody>
      </p:sp>
      <p:pic>
        <p:nvPicPr>
          <p:cNvPr id="753"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51784-29E0-9836-B93D-8494AB78C781}"/>
              </a:ext>
            </a:extLst>
          </p:cNvPr>
          <p:cNvSpPr txBox="1"/>
          <p:nvPr/>
        </p:nvSpPr>
        <p:spPr>
          <a:xfrm>
            <a:off x="656167" y="1279088"/>
            <a:ext cx="6819900" cy="2585323"/>
          </a:xfrm>
          <a:prstGeom prst="rect">
            <a:avLst/>
          </a:prstGeom>
          <a:noFill/>
        </p:spPr>
        <p:txBody>
          <a:bodyPr wrap="square">
            <a:spAutoFit/>
          </a:bodyPr>
          <a:lstStyle/>
          <a:p>
            <a:pPr>
              <a:buNone/>
            </a:pPr>
            <a:r>
              <a:rPr lang="en-IN" dirty="0"/>
              <a:t>This map displays the metro route between Miyapur and </a:t>
            </a:r>
            <a:r>
              <a:rPr lang="en-IN" dirty="0" err="1"/>
              <a:t>Dilsukhnagar</a:t>
            </a:r>
            <a:r>
              <a:rPr lang="en-IN" dirty="0"/>
              <a:t>, covering multiple stations along two main metro lines:</a:t>
            </a:r>
          </a:p>
          <a:p>
            <a:pPr>
              <a:buFont typeface="Arial" panose="020B0604020202020204" pitchFamily="34" charset="0"/>
              <a:buChar char="•"/>
            </a:pPr>
            <a:r>
              <a:rPr lang="en-IN" b="1" dirty="0"/>
              <a:t>Red Line (Horizontal Line):</a:t>
            </a:r>
            <a:r>
              <a:rPr lang="en-IN" dirty="0"/>
              <a:t> Miyapur to Assembly with distances marked between stations.</a:t>
            </a:r>
          </a:p>
          <a:p>
            <a:pPr>
              <a:buFont typeface="Arial" panose="020B0604020202020204" pitchFamily="34" charset="0"/>
              <a:buChar char="•"/>
            </a:pPr>
            <a:r>
              <a:rPr lang="en-IN" b="1" dirty="0"/>
              <a:t>Blue Line (Vertical Line):</a:t>
            </a:r>
            <a:r>
              <a:rPr lang="en-IN" dirty="0"/>
              <a:t> ESI Hospital to </a:t>
            </a:r>
            <a:r>
              <a:rPr lang="en-IN" dirty="0" err="1"/>
              <a:t>Dilsukhnagar</a:t>
            </a:r>
            <a:r>
              <a:rPr lang="en-IN" dirty="0"/>
              <a:t>, intersecting at ESI Hospital.</a:t>
            </a:r>
            <a:br>
              <a:rPr lang="en-IN" dirty="0"/>
            </a:br>
            <a:br>
              <a:rPr lang="en-IN" dirty="0"/>
            </a:br>
            <a:endParaRPr lang="en-IN" dirty="0"/>
          </a:p>
        </p:txBody>
      </p:sp>
      <p:sp>
        <p:nvSpPr>
          <p:cNvPr id="7" name="Rectangle 2">
            <a:extLst>
              <a:ext uri="{FF2B5EF4-FFF2-40B4-BE49-F238E27FC236}">
                <a16:creationId xmlns:a16="http://schemas.microsoft.com/office/drawing/2014/main" id="{8D4D5ABD-E74C-71FD-21CC-8B0C8142B29D}"/>
              </a:ext>
            </a:extLst>
          </p:cNvPr>
          <p:cNvSpPr>
            <a:spLocks noChangeArrowheads="1"/>
          </p:cNvSpPr>
          <p:nvPr/>
        </p:nvSpPr>
        <p:spPr bwMode="auto">
          <a:xfrm>
            <a:off x="656167" y="34374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Ideal for planning optimal metro routes.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be used for shortest route calculation in metro navigation systems. </a:t>
            </a:r>
          </a:p>
        </p:txBody>
      </p:sp>
    </p:spTree>
    <p:extLst>
      <p:ext uri="{BB962C8B-B14F-4D97-AF65-F5344CB8AC3E}">
        <p14:creationId xmlns:p14="http://schemas.microsoft.com/office/powerpoint/2010/main" val="193532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CB408A-4295-0F83-3B2C-DDFA43BF4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3"/>
            <a:ext cx="9144000" cy="5129213"/>
          </a:xfrm>
          <a:prstGeom prst="rect">
            <a:avLst/>
          </a:prstGeom>
        </p:spPr>
      </p:pic>
    </p:spTree>
    <p:extLst>
      <p:ext uri="{BB962C8B-B14F-4D97-AF65-F5344CB8AC3E}">
        <p14:creationId xmlns:p14="http://schemas.microsoft.com/office/powerpoint/2010/main" val="390808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Finding the shortest route</a:t>
            </a:r>
            <a:endParaRPr lang="fr-FR" sz="3000" b="0" strike="noStrike" spc="-1">
              <a:solidFill>
                <a:schemeClr val="dk1"/>
              </a:solidFill>
              <a:latin typeface="Arial"/>
            </a:endParaRPr>
          </a:p>
        </p:txBody>
      </p:sp>
      <p:sp>
        <p:nvSpPr>
          <p:cNvPr id="755"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The core function of Dijkstra's Algorithm in metro systems is to find the shortest route from the starting station to the destination. By evaluating the weighted connections and selecting the path with the lowest total weight, the algorithm efficiently determines the best travel options for users.</a:t>
            </a:r>
            <a:endParaRPr lang="en-US" sz="1600" b="0" strike="noStrike" spc="-1" dirty="0">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59" name="PlaceHolder 2"/>
          <p:cNvSpPr>
            <a:spLocks noGrp="1"/>
          </p:cNvSpPr>
          <p:nvPr>
            <p:ph type="subTitle"/>
          </p:nvPr>
        </p:nvSpPr>
        <p:spPr>
          <a:xfrm>
            <a:off x="1393720" y="21051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Dijkstra's Algorithm proves to be a fundamental tool in optimizing metro routing systems, allowing for quick and efficient route planning that enhances user experience. By continually integrating real-time data, metro systems can adapt to changing conditions, ensuring reliable transportation.</a:t>
            </a:r>
            <a:endParaRPr lang="en-US" sz="1400" b="0" strike="noStrike" spc="-1" dirty="0">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727</Words>
  <Application>Microsoft Office PowerPoint</Application>
  <PresentationFormat>On-screen Show (16:9)</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25</vt:i4>
      </vt:variant>
      <vt:variant>
        <vt:lpstr>Slide Titles</vt:lpstr>
      </vt:variant>
      <vt:variant>
        <vt:i4>10</vt:i4>
      </vt:variant>
    </vt:vector>
  </HeadingPairs>
  <TitlesOfParts>
    <vt:vector size="41"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Metro Routing</vt:lpstr>
      <vt:lpstr>Introduction</vt:lpstr>
      <vt:lpstr>Algorithm Overview</vt:lpstr>
      <vt:lpstr>What is Dijkstra's Algorithm?</vt:lpstr>
      <vt:lpstr>Graph representation of metro lines</vt:lpstr>
      <vt:lpstr>PowerPoint Presentation</vt:lpstr>
      <vt:lpstr>PowerPoint Presentation</vt:lpstr>
      <vt:lpstr>Finding the shortest route</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Yashwanth Reddy</cp:lastModifiedBy>
  <cp:revision>3</cp:revision>
  <dcterms:modified xsi:type="dcterms:W3CDTF">2025-03-19T16:11:24Z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2025-03-19T13:00:37Z</dcterms:created>
  <dc:creator>Unknown Creator</dc:creator>
  <dc:description/>
  <dc:language>en-US</dc:language>
  <cp:lastModifiedBy>Unknown Creator</cp:lastModifiedBy>
  <dcterms:modified xsi:type="dcterms:W3CDTF">2025-03-19T13:00:37Z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