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7" r:id="rId9"/>
    <p:sldId id="260" r:id="rId10"/>
    <p:sldId id="261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mar\OneDrive\Desktop\Education\KMPG%20internship\Task%203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mar\OneDrive\Desktop\Education\KMPG%20internship\Task%203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mar\OneDrive\Desktop\Education\KMPG%20internship\Task%203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mar\OneDrive\Desktop\Education\KMPG%20internship\Task%203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 dashboard.xlsx]No.of bikes purchased!PivotTable11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/>
              <a:t>No.</a:t>
            </a:r>
            <a:r>
              <a:rPr lang="en-US" sz="1050" b="1" baseline="0" dirty="0"/>
              <a:t> OF</a:t>
            </a:r>
            <a:r>
              <a:rPr lang="en-US" sz="1050" b="1" dirty="0"/>
              <a:t> bikes purchased in past 3 years</a:t>
            </a:r>
            <a:endParaRPr lang="en-IN" sz="105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'No.of bikes purchased'!$B$3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'No.of bikes purchased'!$A$4:$A$6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'No.of bikes purchased'!$B$4:$B$6</c:f>
              <c:numCache>
                <c:formatCode>General</c:formatCode>
                <c:ptCount val="2"/>
                <c:pt idx="0">
                  <c:v>866</c:v>
                </c:pt>
                <c:pt idx="1">
                  <c:v>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E-42C2-AF08-511111728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946546976"/>
        <c:axId val="1946565280"/>
      </c:barChart>
      <c:catAx>
        <c:axId val="194654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565280"/>
        <c:crosses val="autoZero"/>
        <c:auto val="1"/>
        <c:lblAlgn val="ctr"/>
        <c:lblOffset val="100"/>
        <c:noMultiLvlLbl val="0"/>
      </c:catAx>
      <c:valAx>
        <c:axId val="194656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54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 dashboard.xlsx]Profits based on industries!PivotTable9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Profit based on</a:t>
            </a:r>
            <a:r>
              <a:rPr lang="en-US" b="1" baseline="0" dirty="0"/>
              <a:t> industries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'Profits based on industries'!$B$3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'Profits based on industries'!$A$4:$A$13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'Profits based on industries'!$B$4:$B$13</c:f>
              <c:numCache>
                <c:formatCode>General</c:formatCode>
                <c:ptCount val="9"/>
                <c:pt idx="0">
                  <c:v>25036.720000000005</c:v>
                </c:pt>
                <c:pt idx="1">
                  <c:v>33471.169999999991</c:v>
                </c:pt>
                <c:pt idx="2">
                  <c:v>148543.05000000002</c:v>
                </c:pt>
                <c:pt idx="3">
                  <c:v>127003.69000000002</c:v>
                </c:pt>
                <c:pt idx="4">
                  <c:v>59430.61</c:v>
                </c:pt>
                <c:pt idx="5">
                  <c:v>190758.35999999981</c:v>
                </c:pt>
                <c:pt idx="6">
                  <c:v>42133.859999999993</c:v>
                </c:pt>
                <c:pt idx="7">
                  <c:v>70706.150000000009</c:v>
                </c:pt>
                <c:pt idx="8">
                  <c:v>16256.869999999999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FF-4FB4-B626-8EFA5FABF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2898880"/>
        <c:axId val="1762897216"/>
      </c:barChart>
      <c:catAx>
        <c:axId val="176289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897216"/>
        <c:crosses val="autoZero"/>
        <c:auto val="1"/>
        <c:lblAlgn val="ctr"/>
        <c:lblOffset val="100"/>
        <c:noMultiLvlLbl val="0"/>
      </c:catAx>
      <c:valAx>
        <c:axId val="17628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89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 dashboard.xlsx]Wealth segment!PivotTable8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'Wealth segment'!$B$3:$B$4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'Wealth segment'!$A$5:$A$14</c:f>
              <c:strCache>
                <c:ptCount val="9"/>
                <c:pt idx="0">
                  <c:v>10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  <c:pt idx="8">
                  <c:v>130</c:v>
                </c:pt>
              </c:strCache>
            </c:strRef>
          </c:cat>
          <c:val>
            <c:numRef>
              <c:f>'Wealth segment'!$B$5:$B$14</c:f>
              <c:numCache>
                <c:formatCode>[$$-409]#,##0.00</c:formatCode>
                <c:ptCount val="9"/>
                <c:pt idx="0">
                  <c:v>2133.38</c:v>
                </c:pt>
                <c:pt idx="1">
                  <c:v>35746.910000000003</c:v>
                </c:pt>
                <c:pt idx="2">
                  <c:v>33867.300000000003</c:v>
                </c:pt>
                <c:pt idx="3">
                  <c:v>49668.179999999978</c:v>
                </c:pt>
                <c:pt idx="4">
                  <c:v>27230.430000000004</c:v>
                </c:pt>
                <c:pt idx="5">
                  <c:v>15389.710000000001</c:v>
                </c:pt>
                <c:pt idx="7">
                  <c:v>217.51</c:v>
                </c:pt>
                <c:pt idx="8">
                  <c:v>4880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9-4A4F-8589-C03A771806ED}"/>
            </c:ext>
          </c:extLst>
        </c:ser>
        <c:ser>
          <c:idx val="1"/>
          <c:order val="1"/>
          <c:tx>
            <c:strRef>
              <c:f>'Wealth segment'!$C$3:$C$4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'Wealth segment'!$A$5:$A$14</c:f>
              <c:strCache>
                <c:ptCount val="9"/>
                <c:pt idx="0">
                  <c:v>10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  <c:pt idx="8">
                  <c:v>130</c:v>
                </c:pt>
              </c:strCache>
            </c:strRef>
          </c:cat>
          <c:val>
            <c:numRef>
              <c:f>'Wealth segment'!$C$5:$C$14</c:f>
              <c:numCache>
                <c:formatCode>[$$-409]#,##0.00</c:formatCode>
                <c:ptCount val="9"/>
                <c:pt idx="0">
                  <c:v>4964.71</c:v>
                </c:pt>
                <c:pt idx="1">
                  <c:v>19753.22</c:v>
                </c:pt>
                <c:pt idx="2">
                  <c:v>35510.76999999999</c:v>
                </c:pt>
                <c:pt idx="3">
                  <c:v>60658.480000000018</c:v>
                </c:pt>
                <c:pt idx="4">
                  <c:v>30513.089999999989</c:v>
                </c:pt>
                <c:pt idx="5">
                  <c:v>26054.010000000002</c:v>
                </c:pt>
                <c:pt idx="6">
                  <c:v>72.599999999999966</c:v>
                </c:pt>
                <c:pt idx="8">
                  <c:v>7023.51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F9-4A4F-8589-C03A771806ED}"/>
            </c:ext>
          </c:extLst>
        </c:ser>
        <c:ser>
          <c:idx val="2"/>
          <c:order val="2"/>
          <c:tx>
            <c:strRef>
              <c:f>'Wealth segment'!$D$3:$D$4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'Wealth segment'!$A$5:$A$14</c:f>
              <c:strCache>
                <c:ptCount val="9"/>
                <c:pt idx="0">
                  <c:v>10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100</c:v>
                </c:pt>
                <c:pt idx="8">
                  <c:v>130</c:v>
                </c:pt>
              </c:strCache>
            </c:strRef>
          </c:cat>
          <c:val>
            <c:numRef>
              <c:f>'Wealth segment'!$D$5:$D$14</c:f>
              <c:numCache>
                <c:formatCode>[$$-409]#,##0.00</c:formatCode>
                <c:ptCount val="9"/>
                <c:pt idx="0">
                  <c:v>10533.579999999998</c:v>
                </c:pt>
                <c:pt idx="1">
                  <c:v>59864.460000000021</c:v>
                </c:pt>
                <c:pt idx="2">
                  <c:v>45443.180000000008</c:v>
                </c:pt>
                <c:pt idx="3">
                  <c:v>126461.81000000008</c:v>
                </c:pt>
                <c:pt idx="4">
                  <c:v>48995.460000000006</c:v>
                </c:pt>
                <c:pt idx="5">
                  <c:v>51849.160000000025</c:v>
                </c:pt>
                <c:pt idx="8">
                  <c:v>16509.019999999997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F9-4A4F-8589-C03A77180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6538656"/>
        <c:axId val="1946521184"/>
      </c:barChart>
      <c:catAx>
        <c:axId val="19465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521184"/>
        <c:crosses val="autoZero"/>
        <c:auto val="1"/>
        <c:lblAlgn val="ctr"/>
        <c:lblOffset val="100"/>
        <c:noMultiLvlLbl val="0"/>
      </c:catAx>
      <c:valAx>
        <c:axId val="194652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53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cars owned by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No</c:v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NSW</c:v>
              </c:pt>
              <c:pt idx="1">
                <c:v>QLD</c:v>
              </c:pt>
              <c:pt idx="2">
                <c:v>VIC</c:v>
              </c:pt>
            </c:strLit>
          </c:cat>
          <c:val>
            <c:numLit>
              <c:formatCode>General</c:formatCode>
              <c:ptCount val="3"/>
              <c:pt idx="0">
                <c:v>304</c:v>
              </c:pt>
              <c:pt idx="1">
                <c:v>145</c:v>
              </c:pt>
              <c:pt idx="2">
                <c:v>153</c:v>
              </c:pt>
            </c:numLit>
          </c:val>
          <c:extLst>
            <c:ext xmlns:c16="http://schemas.microsoft.com/office/drawing/2014/chart" uri="{C3380CC4-5D6E-409C-BE32-E72D297353CC}">
              <c16:uniqueId val="{00000000-9D3A-4EB2-884C-94D921ED482E}"/>
            </c:ext>
          </c:extLst>
        </c:ser>
        <c:ser>
          <c:idx val="1"/>
          <c:order val="1"/>
          <c:tx>
            <c:v>Yes</c:v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NSW</c:v>
              </c:pt>
              <c:pt idx="1">
                <c:v>QLD</c:v>
              </c:pt>
              <c:pt idx="2">
                <c:v>VIC</c:v>
              </c:pt>
            </c:strLit>
          </c:cat>
          <c:val>
            <c:numLit>
              <c:formatCode>General</c:formatCode>
              <c:ptCount val="3"/>
              <c:pt idx="0">
                <c:v>323</c:v>
              </c:pt>
              <c:pt idx="1">
                <c:v>141</c:v>
              </c:pt>
              <c:pt idx="2">
                <c:v>183</c:v>
              </c:pt>
            </c:numLit>
          </c:val>
          <c:extLst>
            <c:ext xmlns:c16="http://schemas.microsoft.com/office/drawing/2014/chart" uri="{C3380CC4-5D6E-409C-BE32-E72D297353CC}">
              <c16:uniqueId val="{00000001-9D3A-4EB2-884C-94D921ED48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62491503"/>
        <c:axId val="1462485263"/>
      </c:barChart>
      <c:catAx>
        <c:axId val="146249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485263"/>
        <c:crosses val="autoZero"/>
        <c:auto val="1"/>
        <c:lblAlgn val="ctr"/>
        <c:lblOffset val="100"/>
        <c:noMultiLvlLbl val="0"/>
      </c:catAx>
      <c:valAx>
        <c:axId val="146248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49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b="1" dirty="0"/>
              <a:t>Yashwanth Kumar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Summary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61169" y="1599626"/>
            <a:ext cx="9617631" cy="31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800" dirty="0"/>
              <a:t>*This is just a snapshot of a few customers that will come under the high value customer classification.</a:t>
            </a:r>
            <a:endParaRPr sz="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00318B-D65B-4007-8402-F321B0754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8569"/>
              </p:ext>
            </p:extLst>
          </p:nvPr>
        </p:nvGraphicFramePr>
        <p:xfrm>
          <a:off x="521455" y="2009794"/>
          <a:ext cx="7932739" cy="2186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8121">
                  <a:extLst>
                    <a:ext uri="{9D8B030D-6E8A-4147-A177-3AD203B41FA5}">
                      <a16:colId xmlns:a16="http://schemas.microsoft.com/office/drawing/2014/main" val="2963815394"/>
                    </a:ext>
                  </a:extLst>
                </a:gridCol>
                <a:gridCol w="2484327">
                  <a:extLst>
                    <a:ext uri="{9D8B030D-6E8A-4147-A177-3AD203B41FA5}">
                      <a16:colId xmlns:a16="http://schemas.microsoft.com/office/drawing/2014/main" val="3701778704"/>
                    </a:ext>
                  </a:extLst>
                </a:gridCol>
                <a:gridCol w="677543">
                  <a:extLst>
                    <a:ext uri="{9D8B030D-6E8A-4147-A177-3AD203B41FA5}">
                      <a16:colId xmlns:a16="http://schemas.microsoft.com/office/drawing/2014/main" val="3605150658"/>
                    </a:ext>
                  </a:extLst>
                </a:gridCol>
                <a:gridCol w="1468012">
                  <a:extLst>
                    <a:ext uri="{9D8B030D-6E8A-4147-A177-3AD203B41FA5}">
                      <a16:colId xmlns:a16="http://schemas.microsoft.com/office/drawing/2014/main" val="432144768"/>
                    </a:ext>
                  </a:extLst>
                </a:gridCol>
                <a:gridCol w="1398318">
                  <a:extLst>
                    <a:ext uri="{9D8B030D-6E8A-4147-A177-3AD203B41FA5}">
                      <a16:colId xmlns:a16="http://schemas.microsoft.com/office/drawing/2014/main" val="568606419"/>
                    </a:ext>
                  </a:extLst>
                </a:gridCol>
                <a:gridCol w="734937">
                  <a:extLst>
                    <a:ext uri="{9D8B030D-6E8A-4147-A177-3AD203B41FA5}">
                      <a16:colId xmlns:a16="http://schemas.microsoft.com/office/drawing/2014/main" val="3823483422"/>
                    </a:ext>
                  </a:extLst>
                </a:gridCol>
                <a:gridCol w="421481">
                  <a:extLst>
                    <a:ext uri="{9D8B030D-6E8A-4147-A177-3AD203B41FA5}">
                      <a16:colId xmlns:a16="http://schemas.microsoft.com/office/drawing/2014/main" val="157247079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first_name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past_3_years_bike_related_purchases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job_industry_category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wealth_segment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owns_car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135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Ardelis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Affluent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77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Melba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Health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NSW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6932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Winnifred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5032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Sybilla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NSW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4886494"/>
                  </a:ext>
                </a:extLst>
              </a:tr>
              <a:tr h="350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Maisie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Affluent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7070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Colene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81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Gale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Financial Services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62513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Martelle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Manufacturing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NSW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66781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Dorothy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Retail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High Net Worth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NSW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5195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Chanda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Manufacturing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Mass Customer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NSW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134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Katheryn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High Net Worth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NSW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13572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Identify and recommending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599626"/>
            <a:ext cx="4134600" cy="229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1" u="sng" dirty="0"/>
              <a:t>Outline of problem</a:t>
            </a:r>
          </a:p>
          <a:p>
            <a:endParaRPr lang="en-IN" sz="18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Sprocket Central is a company that specializes in high quality bike and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marketing team is looking to boost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To target 1000 new customers that will bring the highest value to the business </a:t>
            </a:r>
            <a:endParaRPr sz="1200" dirty="0"/>
          </a:p>
        </p:txBody>
      </p:sp>
      <p:sp>
        <p:nvSpPr>
          <p:cNvPr id="125" name="Rectangle"/>
          <p:cNvSpPr/>
          <p:nvPr/>
        </p:nvSpPr>
        <p:spPr>
          <a:xfrm>
            <a:off x="5138272" y="1599625"/>
            <a:ext cx="3800704" cy="312953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 dirty="0"/>
          </a:p>
        </p:txBody>
      </p:sp>
      <p:sp>
        <p:nvSpPr>
          <p:cNvPr id="10" name="Place any supporting images, graphs, data or extra text here.">
            <a:extLst>
              <a:ext uri="{FF2B5EF4-FFF2-40B4-BE49-F238E27FC236}">
                <a16:creationId xmlns:a16="http://schemas.microsoft.com/office/drawing/2014/main" id="{BD937552-D2B8-47A5-AA4C-D85D2D1D00D9}"/>
              </a:ext>
            </a:extLst>
          </p:cNvPr>
          <p:cNvSpPr/>
          <p:nvPr/>
        </p:nvSpPr>
        <p:spPr>
          <a:xfrm>
            <a:off x="5138272" y="1599626"/>
            <a:ext cx="3262778" cy="32316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algn="l"/>
            <a:r>
              <a:rPr lang="en-IN" sz="1800" b="1" u="sng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n-IN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 for Data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related purchases for the last 3 years based on Gender.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industries contributing the maximum profit and bike related sales.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Wealth segment by age category.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cars owned in each state.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classification</a:t>
            </a:r>
            <a:r>
              <a:rPr lang="en-IN" sz="1200" dirty="0"/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1659685"/>
            <a:ext cx="4881325" cy="450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600" dirty="0"/>
              <a:t>Key issue dealt with for the data quality issue:</a:t>
            </a:r>
            <a:endParaRPr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9FB292-18E3-439B-9D79-45C028F6B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16217"/>
              </p:ext>
            </p:extLst>
          </p:nvPr>
        </p:nvGraphicFramePr>
        <p:xfrm>
          <a:off x="264319" y="2438784"/>
          <a:ext cx="8565601" cy="247230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50119">
                  <a:extLst>
                    <a:ext uri="{9D8B030D-6E8A-4147-A177-3AD203B41FA5}">
                      <a16:colId xmlns:a16="http://schemas.microsoft.com/office/drawing/2014/main" val="1839664178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556904603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145609267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606856239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178944443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1771394890"/>
                    </a:ext>
                  </a:extLst>
                </a:gridCol>
                <a:gridCol w="1143245">
                  <a:extLst>
                    <a:ext uri="{9D8B030D-6E8A-4147-A177-3AD203B41FA5}">
                      <a16:colId xmlns:a16="http://schemas.microsoft.com/office/drawing/2014/main" val="349420831"/>
                    </a:ext>
                  </a:extLst>
                </a:gridCol>
              </a:tblGrid>
              <a:tr h="406407">
                <a:tc>
                  <a:txBody>
                    <a:bodyPr/>
                    <a:lstStyle/>
                    <a:p>
                      <a:pPr algn="ctr"/>
                      <a:endParaRPr lang="en-IN" dirty="0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0000"/>
                          </a:highlight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0000"/>
                          </a:highlight>
                        </a:rP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0000"/>
                          </a:highlight>
                        </a:rPr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0000"/>
                          </a:highlight>
                        </a:rPr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0000"/>
                          </a:highlight>
                        </a:rPr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000000"/>
                          </a:highlight>
                        </a:rPr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60142"/>
                  </a:ext>
                </a:extLst>
              </a:tr>
              <a:tr h="684282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DOB : Inaccurate</a:t>
                      </a:r>
                    </a:p>
                    <a:p>
                      <a:pPr lvl="0" algn="l"/>
                      <a:r>
                        <a:rPr lang="en-IN" dirty="0"/>
                        <a:t>Age  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Job title: Blank</a:t>
                      </a:r>
                    </a:p>
                    <a:p>
                      <a:pPr lvl="0" algn="l"/>
                      <a:r>
                        <a:rPr lang="en-IN" dirty="0"/>
                        <a:t>Customer ID :Incomplete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Gender :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Default column : Deleted out</a:t>
                      </a:r>
                    </a:p>
                    <a:p>
                      <a:pPr lvl="0" algn="l"/>
                      <a:r>
                        <a:rPr lang="en-IN" dirty="0"/>
                        <a:t>Deceased Customer :</a:t>
                      </a:r>
                    </a:p>
                    <a:p>
                      <a:pPr lvl="0" algn="l"/>
                      <a:r>
                        <a:rPr lang="en-IN" dirty="0"/>
                        <a:t>Filtered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72594"/>
                  </a:ext>
                </a:extLst>
              </a:tr>
              <a:tr h="511419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Customer ID :Incomplete</a:t>
                      </a:r>
                    </a:p>
                    <a:p>
                      <a:pPr lvl="0"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Status   : Inconsistent</a:t>
                      </a:r>
                    </a:p>
                    <a:p>
                      <a:pPr lvl="0" algn="l"/>
                      <a:r>
                        <a:rPr lang="en-IN" dirty="0"/>
                        <a:t>State     :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663334"/>
                  </a:ext>
                </a:extLst>
              </a:tr>
              <a:tr h="530488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Profit :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Customer ID :Incomplete</a:t>
                      </a:r>
                    </a:p>
                    <a:p>
                      <a:pPr lvl="0" algn="l"/>
                      <a:r>
                        <a:rPr lang="en-IN" dirty="0"/>
                        <a:t>Brands          :  Blanks</a:t>
                      </a:r>
                    </a:p>
                    <a:p>
                      <a:pPr lvl="0" algn="l"/>
                      <a:r>
                        <a:rPr lang="en-IN" dirty="0"/>
                        <a:t>Online orders :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Cancelled status order : Filtered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dirty="0"/>
                        <a:t>List price: Format</a:t>
                      </a:r>
                    </a:p>
                    <a:p>
                      <a:pPr lvl="0" algn="l"/>
                      <a:r>
                        <a:rPr lang="en-IN" dirty="0"/>
                        <a:t>Product sold date : Format</a:t>
                      </a:r>
                    </a:p>
                    <a:p>
                      <a:pPr lvl="0"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3114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A949-E218-466E-9BCC-66A43F24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14488"/>
            <a:ext cx="4817514" cy="296153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1000" dirty="0"/>
          </a:p>
          <a:p>
            <a:pPr marL="114300" indent="0">
              <a:buNone/>
            </a:pPr>
            <a:endParaRPr lang="en-IN" sz="1000" dirty="0"/>
          </a:p>
          <a:p>
            <a:r>
              <a:rPr lang="en-IN" sz="1000" dirty="0"/>
              <a:t>Data shows on average females have more purchase of bikes than male in the last 3 years.</a:t>
            </a:r>
          </a:p>
          <a:p>
            <a:endParaRPr lang="en-IN" sz="1000" dirty="0"/>
          </a:p>
          <a:p>
            <a:endParaRPr lang="en-IN" sz="1000" dirty="0"/>
          </a:p>
          <a:p>
            <a:r>
              <a:rPr lang="en-IN" sz="1000" dirty="0"/>
              <a:t>On an average females have had 1% higher bike purchases in the last           3 years compared to men.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00D50788-58DB-4EA4-8B67-135DF96C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5722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numCol="2"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200" b="1" dirty="0">
                <a:solidFill>
                  <a:schemeClr val="bg1"/>
                </a:solidFill>
                <a:cs typeface="Arial" panose="020B0604020202020204" pitchFamily="34" charset="0"/>
              </a:rPr>
              <a:t>Data Exploration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9FA1D-6B01-499C-8764-612FA26C1229}"/>
              </a:ext>
            </a:extLst>
          </p:cNvPr>
          <p:cNvSpPr txBox="1"/>
          <p:nvPr/>
        </p:nvSpPr>
        <p:spPr>
          <a:xfrm>
            <a:off x="392906" y="1071563"/>
            <a:ext cx="67079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related purchase over the last 3 years based on gender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71A40F1-6CFA-4196-9B1D-BA287C205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852245"/>
              </p:ext>
            </p:extLst>
          </p:nvPr>
        </p:nvGraphicFramePr>
        <p:xfrm>
          <a:off x="5322094" y="1726152"/>
          <a:ext cx="3821906" cy="273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7419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A949-E218-466E-9BCC-66A43F24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417396"/>
            <a:ext cx="4496045" cy="3158621"/>
          </a:xfrm>
        </p:spPr>
        <p:txBody>
          <a:bodyPr/>
          <a:lstStyle/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The top 3 industry sector bringing in the highest profits are Financial services, Manufacturing and Health.</a:t>
            </a:r>
          </a:p>
          <a:p>
            <a:endParaRPr lang="en-IN" sz="1200" dirty="0"/>
          </a:p>
          <a:p>
            <a:r>
              <a:rPr lang="en-IN" sz="1200" dirty="0"/>
              <a:t>This can be obvious since the industries are located within the cities or on the outskirts of the city therefore consumers use bikes to commute.</a:t>
            </a:r>
          </a:p>
          <a:p>
            <a:endParaRPr lang="en-IN" sz="1200" dirty="0"/>
          </a:p>
          <a:p>
            <a:r>
              <a:rPr lang="en-IN" sz="1200" dirty="0"/>
              <a:t>Most of the industries sectors have returned less than             $ 1,000,000 profits.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00D50788-58DB-4EA4-8B67-135DF96C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5722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numCol="2"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200" b="1" dirty="0">
                <a:solidFill>
                  <a:schemeClr val="bg1"/>
                </a:solidFill>
                <a:cs typeface="Arial" panose="020B0604020202020204" pitchFamily="34" charset="0"/>
              </a:rPr>
              <a:t>Data Exploration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7C8534-FEA1-4B75-96EF-F09A74B1D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449150"/>
              </p:ext>
            </p:extLst>
          </p:nvPr>
        </p:nvGraphicFramePr>
        <p:xfrm>
          <a:off x="5007769" y="1552524"/>
          <a:ext cx="38245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46D4E6-AE20-43BD-8131-E0DE6F0ABF97}"/>
              </a:ext>
            </a:extLst>
          </p:cNvPr>
          <p:cNvSpPr txBox="1"/>
          <p:nvPr/>
        </p:nvSpPr>
        <p:spPr>
          <a:xfrm>
            <a:off x="311699" y="782021"/>
            <a:ext cx="7917901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Top job industries contributing to the maximum profits regarding bike purchases in the last 3 years</a:t>
            </a:r>
          </a:p>
        </p:txBody>
      </p:sp>
    </p:spTree>
    <p:extLst>
      <p:ext uri="{BB962C8B-B14F-4D97-AF65-F5344CB8AC3E}">
        <p14:creationId xmlns:p14="http://schemas.microsoft.com/office/powerpoint/2010/main" val="2414023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A949-E218-466E-9BCC-66A43F24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9618"/>
            <a:ext cx="4424607" cy="3576688"/>
          </a:xfrm>
        </p:spPr>
        <p:txBody>
          <a:bodyPr>
            <a:normAutofit/>
          </a:bodyPr>
          <a:lstStyle/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Overall, The mass customer makes the highest profit across the different age groups.</a:t>
            </a:r>
          </a:p>
          <a:p>
            <a:endParaRPr lang="en-IN" sz="1200" dirty="0"/>
          </a:p>
          <a:p>
            <a:r>
              <a:rPr lang="en-IN" sz="1200" dirty="0"/>
              <a:t>Mass customers of age group 50 are more likely to bring more profits to the company while compared to other age.</a:t>
            </a:r>
          </a:p>
          <a:p>
            <a:endParaRPr lang="en-IN" sz="1200" dirty="0"/>
          </a:p>
          <a:p>
            <a:r>
              <a:rPr lang="en-IN" sz="1200" dirty="0"/>
              <a:t>This also includes trend where after age 50 there is a decline in the purchase of bikes thus leading to lower profits.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00D50788-58DB-4EA4-8B67-135DF96C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5722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numCol="2"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200" b="1" dirty="0">
                <a:solidFill>
                  <a:schemeClr val="bg1"/>
                </a:solidFill>
                <a:cs typeface="Arial" panose="020B0604020202020204" pitchFamily="34" charset="0"/>
              </a:rPr>
              <a:t>Data Exploration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74787-9ACD-4DA4-BA6C-0A710CD06057}"/>
              </a:ext>
            </a:extLst>
          </p:cNvPr>
          <p:cNvSpPr txBox="1"/>
          <p:nvPr/>
        </p:nvSpPr>
        <p:spPr>
          <a:xfrm>
            <a:off x="311698" y="759946"/>
            <a:ext cx="5867645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Profit of wealth segment by age cluster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6C54A9D-F1AD-496D-8BAE-A2F27B9FD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61506"/>
              </p:ext>
            </p:extLst>
          </p:nvPr>
        </p:nvGraphicFramePr>
        <p:xfrm>
          <a:off x="4836318" y="1496218"/>
          <a:ext cx="420766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330074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CA949-E218-466E-9BCC-66A43F24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9618"/>
            <a:ext cx="4160288" cy="3576688"/>
          </a:xfrm>
        </p:spPr>
        <p:txBody>
          <a:bodyPr>
            <a:normAutofit/>
          </a:bodyPr>
          <a:lstStyle/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NSW,QLD,VIC have potential market opportunities for the company.</a:t>
            </a:r>
          </a:p>
          <a:p>
            <a:endParaRPr lang="en-IN" sz="1200" dirty="0"/>
          </a:p>
          <a:p>
            <a:r>
              <a:rPr lang="en-IN" sz="1200" dirty="0"/>
              <a:t>NSW has the highest potential where we can observe people who own cars is almost equal to the people who don’t own a car in which it shows that there is a opportunity to find value customers over there.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00D50788-58DB-4EA4-8B67-135DF96C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57226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numCol="2" anchor="ctr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200" b="1" dirty="0">
                <a:solidFill>
                  <a:schemeClr val="bg1"/>
                </a:solidFill>
                <a:cs typeface="Arial" panose="020B0604020202020204" pitchFamily="34" charset="0"/>
              </a:rPr>
              <a:t>Data Exploration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74787-9ACD-4DA4-BA6C-0A710CD06057}"/>
              </a:ext>
            </a:extLst>
          </p:cNvPr>
          <p:cNvSpPr txBox="1"/>
          <p:nvPr/>
        </p:nvSpPr>
        <p:spPr>
          <a:xfrm>
            <a:off x="311698" y="759946"/>
            <a:ext cx="5867645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cars owned in each state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AAF657-960B-4E10-97C1-85740EB71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366596"/>
              </p:ext>
            </p:extLst>
          </p:nvPr>
        </p:nvGraphicFramePr>
        <p:xfrm>
          <a:off x="4471987" y="1436493"/>
          <a:ext cx="4527233" cy="3022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1125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+mn-lt"/>
                <a:ea typeface="+mn-ea"/>
                <a:cs typeface="+mn-cs"/>
                <a:sym typeface="Arial"/>
              </a:rPr>
              <a:t>Customer classification – Target high valued customers</a:t>
            </a: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7617381" cy="1551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These are the high value customers that should be targeted from the new list.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high value customers will be female compared to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People working in financial services, health and manufacturing industry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Aged between 30 –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Who are living in NSW, VIC.</a:t>
            </a:r>
            <a:endParaRPr sz="1200" dirty="0"/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555338EB-0D61-4F53-BD94-E1218B030061}"/>
              </a:ext>
            </a:extLst>
          </p:cNvPr>
          <p:cNvSpPr/>
          <p:nvPr/>
        </p:nvSpPr>
        <p:spPr>
          <a:xfrm>
            <a:off x="205025" y="1075571"/>
            <a:ext cx="8565600" cy="514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702</Words>
  <Application>Microsoft Office PowerPoint</Application>
  <PresentationFormat>On-screen Show (16:9)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   Data Exploration </vt:lpstr>
      <vt:lpstr>   Data Exploration </vt:lpstr>
      <vt:lpstr>   Data Exploration </vt:lpstr>
      <vt:lpstr>   Data Exploration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Yashwanth kumar Yedugani</cp:lastModifiedBy>
  <cp:revision>16</cp:revision>
  <dcterms:modified xsi:type="dcterms:W3CDTF">2022-04-08T07:31:10Z</dcterms:modified>
</cp:coreProperties>
</file>