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CE0231FE-4428-4264-A412-46B0AE4CDE66}" type="datetimeFigureOut">
              <a:rPr lang="en-IN" smtClean="0"/>
              <a:t>24-05-2019</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754D4B48-38F6-4758-B645-3D4EB62671AA}" type="slidenum">
              <a:rPr lang="en-IN" smtClean="0"/>
              <a:t>‹#›</a:t>
            </a:fld>
            <a:endParaRPr lang="en-I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14063926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0231FE-4428-4264-A412-46B0AE4CDE66}" type="datetimeFigureOut">
              <a:rPr lang="en-IN" smtClean="0"/>
              <a:t>24-05-2019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4D4B48-38F6-4758-B645-3D4EB62671AA}" type="slidenum">
              <a:rPr lang="en-IN" smtClean="0"/>
              <a:t>‹#›</a:t>
            </a:fld>
            <a:endParaRPr lang="en-IN"/>
          </a:p>
        </p:txBody>
      </p:sp>
    </p:spTree>
    <p:extLst>
      <p:ext uri="{BB962C8B-B14F-4D97-AF65-F5344CB8AC3E}">
        <p14:creationId xmlns:p14="http://schemas.microsoft.com/office/powerpoint/2010/main" val="2174400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0231FE-4428-4264-A412-46B0AE4CDE66}" type="datetimeFigureOut">
              <a:rPr lang="en-IN" smtClean="0"/>
              <a:t>24-05-2019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4D4B48-38F6-4758-B645-3D4EB62671AA}" type="slidenum">
              <a:rPr lang="en-IN" smtClean="0"/>
              <a:t>‹#›</a:t>
            </a:fld>
            <a:endParaRPr lang="en-IN"/>
          </a:p>
        </p:txBody>
      </p:sp>
    </p:spTree>
    <p:extLst>
      <p:ext uri="{BB962C8B-B14F-4D97-AF65-F5344CB8AC3E}">
        <p14:creationId xmlns:p14="http://schemas.microsoft.com/office/powerpoint/2010/main" val="2179985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0231FE-4428-4264-A412-46B0AE4CDE66}" type="datetimeFigureOut">
              <a:rPr lang="en-IN" smtClean="0"/>
              <a:t>24-05-2019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4D4B48-38F6-4758-B645-3D4EB62671AA}" type="slidenum">
              <a:rPr lang="en-IN" smtClean="0"/>
              <a:t>‹#›</a:t>
            </a:fld>
            <a:endParaRPr lang="en-IN"/>
          </a:p>
        </p:txBody>
      </p:sp>
    </p:spTree>
    <p:extLst>
      <p:ext uri="{BB962C8B-B14F-4D97-AF65-F5344CB8AC3E}">
        <p14:creationId xmlns:p14="http://schemas.microsoft.com/office/powerpoint/2010/main" val="287561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CE0231FE-4428-4264-A412-46B0AE4CDE66}" type="datetimeFigureOut">
              <a:rPr lang="en-IN" smtClean="0"/>
              <a:t>24-05-2019</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754D4B48-38F6-4758-B645-3D4EB62671AA}" type="slidenum">
              <a:rPr lang="en-IN" smtClean="0"/>
              <a:t>‹#›</a:t>
            </a:fld>
            <a:endParaRPr lang="en-I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81952441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E0231FE-4428-4264-A412-46B0AE4CDE66}" type="datetimeFigureOut">
              <a:rPr lang="en-IN" smtClean="0"/>
              <a:t>24-05-2019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4D4B48-38F6-4758-B645-3D4EB62671AA}" type="slidenum">
              <a:rPr lang="en-IN" smtClean="0"/>
              <a:t>‹#›</a:t>
            </a:fld>
            <a:endParaRPr lang="en-IN"/>
          </a:p>
        </p:txBody>
      </p:sp>
    </p:spTree>
    <p:extLst>
      <p:ext uri="{BB962C8B-B14F-4D97-AF65-F5344CB8AC3E}">
        <p14:creationId xmlns:p14="http://schemas.microsoft.com/office/powerpoint/2010/main" val="3525890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0231FE-4428-4264-A412-46B0AE4CDE66}" type="datetimeFigureOut">
              <a:rPr lang="en-IN" smtClean="0"/>
              <a:t>24-05-2019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4D4B48-38F6-4758-B645-3D4EB62671AA}" type="slidenum">
              <a:rPr lang="en-IN" smtClean="0"/>
              <a:t>‹#›</a:t>
            </a:fld>
            <a:endParaRPr lang="en-IN"/>
          </a:p>
        </p:txBody>
      </p:sp>
    </p:spTree>
    <p:extLst>
      <p:ext uri="{BB962C8B-B14F-4D97-AF65-F5344CB8AC3E}">
        <p14:creationId xmlns:p14="http://schemas.microsoft.com/office/powerpoint/2010/main" val="1100287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0231FE-4428-4264-A412-46B0AE4CDE66}" type="datetimeFigureOut">
              <a:rPr lang="en-IN" smtClean="0"/>
              <a:t>24-05-2019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4D4B48-38F6-4758-B645-3D4EB62671AA}" type="slidenum">
              <a:rPr lang="en-IN" smtClean="0"/>
              <a:t>‹#›</a:t>
            </a:fld>
            <a:endParaRPr lang="en-IN"/>
          </a:p>
        </p:txBody>
      </p:sp>
    </p:spTree>
    <p:extLst>
      <p:ext uri="{BB962C8B-B14F-4D97-AF65-F5344CB8AC3E}">
        <p14:creationId xmlns:p14="http://schemas.microsoft.com/office/powerpoint/2010/main" val="3065881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0231FE-4428-4264-A412-46B0AE4CDE66}" type="datetimeFigureOut">
              <a:rPr lang="en-IN" smtClean="0"/>
              <a:t>24-05-2019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4D4B48-38F6-4758-B645-3D4EB62671AA}" type="slidenum">
              <a:rPr lang="en-IN" smtClean="0"/>
              <a:t>‹#›</a:t>
            </a:fld>
            <a:endParaRPr lang="en-IN"/>
          </a:p>
        </p:txBody>
      </p:sp>
    </p:spTree>
    <p:extLst>
      <p:ext uri="{BB962C8B-B14F-4D97-AF65-F5344CB8AC3E}">
        <p14:creationId xmlns:p14="http://schemas.microsoft.com/office/powerpoint/2010/main" val="370180984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E0231FE-4428-4264-A412-46B0AE4CDE66}" type="datetimeFigureOut">
              <a:rPr lang="en-IN" smtClean="0"/>
              <a:t>24-05-2019</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54D4B48-38F6-4758-B645-3D4EB62671AA}"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6784246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E0231FE-4428-4264-A412-46B0AE4CDE66}" type="datetimeFigureOut">
              <a:rPr lang="en-IN" smtClean="0"/>
              <a:t>24-05-2019</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54D4B48-38F6-4758-B645-3D4EB62671AA}"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29332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CE0231FE-4428-4264-A412-46B0AE4CDE66}" type="datetimeFigureOut">
              <a:rPr lang="en-IN" smtClean="0"/>
              <a:t>24-05-2019</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754D4B48-38F6-4758-B645-3D4EB62671AA}" type="slidenum">
              <a:rPr lang="en-IN" smtClean="0"/>
              <a:t>‹#›</a:t>
            </a:fld>
            <a:endParaRPr lang="en-I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42113754"/>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Zeroth review </a:t>
            </a:r>
            <a:r>
              <a:rPr lang="en-IN" dirty="0" smtClean="0"/>
              <a:t>presentation</a:t>
            </a:r>
            <a:endParaRPr lang="en-IN" dirty="0"/>
          </a:p>
        </p:txBody>
      </p:sp>
      <p:sp>
        <p:nvSpPr>
          <p:cNvPr id="3" name="Subtitle 2"/>
          <p:cNvSpPr>
            <a:spLocks noGrp="1"/>
          </p:cNvSpPr>
          <p:nvPr>
            <p:ph type="subTitle" idx="1"/>
          </p:nvPr>
        </p:nvSpPr>
        <p:spPr/>
        <p:txBody>
          <a:bodyPr>
            <a:normAutofit fontScale="92500" lnSpcReduction="10000"/>
          </a:bodyPr>
          <a:lstStyle/>
          <a:p>
            <a:r>
              <a:rPr lang="en-IN" dirty="0" smtClean="0"/>
              <a:t>Under guidance of </a:t>
            </a:r>
          </a:p>
          <a:p>
            <a:r>
              <a:rPr lang="en-IN" b="1" dirty="0" smtClean="0"/>
              <a:t>Dr</a:t>
            </a:r>
            <a:r>
              <a:rPr lang="en-IN" b="1" dirty="0"/>
              <a:t>. RAVI SANKAR </a:t>
            </a:r>
            <a:r>
              <a:rPr lang="en-IN" b="1" dirty="0" smtClean="0"/>
              <a:t>SANGAM</a:t>
            </a:r>
          </a:p>
          <a:p>
            <a:r>
              <a:rPr lang="en-IN" b="1" dirty="0" smtClean="0"/>
              <a:t>Department of CSE</a:t>
            </a:r>
            <a:endParaRPr lang="en-IN" dirty="0"/>
          </a:p>
        </p:txBody>
      </p:sp>
    </p:spTree>
    <p:extLst>
      <p:ext uri="{BB962C8B-B14F-4D97-AF65-F5344CB8AC3E}">
        <p14:creationId xmlns:p14="http://schemas.microsoft.com/office/powerpoint/2010/main" val="1594862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583692282"/>
              </p:ext>
            </p:extLst>
          </p:nvPr>
        </p:nvGraphicFramePr>
        <p:xfrm>
          <a:off x="1045028" y="1423851"/>
          <a:ext cx="10530840" cy="3853542"/>
        </p:xfrm>
        <a:graphic>
          <a:graphicData uri="http://schemas.openxmlformats.org/drawingml/2006/table">
            <a:tbl>
              <a:tblPr firstRow="1" bandRow="1">
                <a:tableStyleId>{8799B23B-EC83-4686-B30A-512413B5E67A}</a:tableStyleId>
              </a:tblPr>
              <a:tblGrid>
                <a:gridCol w="5265420">
                  <a:extLst>
                    <a:ext uri="{9D8B030D-6E8A-4147-A177-3AD203B41FA5}">
                      <a16:colId xmlns:a16="http://schemas.microsoft.com/office/drawing/2014/main" val="3266931749"/>
                    </a:ext>
                  </a:extLst>
                </a:gridCol>
                <a:gridCol w="5265420">
                  <a:extLst>
                    <a:ext uri="{9D8B030D-6E8A-4147-A177-3AD203B41FA5}">
                      <a16:colId xmlns:a16="http://schemas.microsoft.com/office/drawing/2014/main" val="3718524299"/>
                    </a:ext>
                  </a:extLst>
                </a:gridCol>
              </a:tblGrid>
              <a:tr h="1125120">
                <a:tc>
                  <a:txBody>
                    <a:bodyPr/>
                    <a:lstStyle/>
                    <a:p>
                      <a:r>
                        <a:rPr lang="en-IN" dirty="0" smtClean="0"/>
                        <a:t>Title of the Project</a:t>
                      </a:r>
                      <a:endParaRPr lang="en-IN" dirty="0"/>
                    </a:p>
                  </a:txBody>
                  <a:tcPr/>
                </a:tc>
                <a:tc>
                  <a:txBody>
                    <a:bodyPr/>
                    <a:lstStyle/>
                    <a:p>
                      <a:r>
                        <a:rPr lang="en-IN" dirty="0" smtClean="0"/>
                        <a:t>Indoor </a:t>
                      </a:r>
                      <a:r>
                        <a:rPr lang="en-IN" dirty="0" smtClean="0"/>
                        <a:t>localisation system </a:t>
                      </a:r>
                      <a:r>
                        <a:rPr lang="en-IN" dirty="0" smtClean="0"/>
                        <a:t>using beacons (a module </a:t>
                      </a:r>
                      <a:r>
                        <a:rPr lang="en-IN" dirty="0" smtClean="0"/>
                        <a:t>related to </a:t>
                      </a:r>
                      <a:r>
                        <a:rPr lang="en-IN" dirty="0" smtClean="0"/>
                        <a:t>Rail</a:t>
                      </a:r>
                      <a:r>
                        <a:rPr lang="en-IN" baseline="0" dirty="0" smtClean="0"/>
                        <a:t> Sathi application</a:t>
                      </a:r>
                      <a:r>
                        <a:rPr lang="en-IN" dirty="0" smtClean="0"/>
                        <a:t>)</a:t>
                      </a:r>
                      <a:endParaRPr lang="en-IN" dirty="0"/>
                    </a:p>
                  </a:txBody>
                  <a:tcPr/>
                </a:tc>
                <a:extLst>
                  <a:ext uri="{0D108BD9-81ED-4DB2-BD59-A6C34878D82A}">
                    <a16:rowId xmlns:a16="http://schemas.microsoft.com/office/drawing/2014/main" val="3920030384"/>
                  </a:ext>
                </a:extLst>
              </a:tr>
              <a:tr h="1575171">
                <a:tc>
                  <a:txBody>
                    <a:bodyPr/>
                    <a:lstStyle/>
                    <a:p>
                      <a:r>
                        <a:rPr lang="en-IN" dirty="0" smtClean="0"/>
                        <a:t>Software</a:t>
                      </a:r>
                      <a:r>
                        <a:rPr lang="en-IN" baseline="0" dirty="0" smtClean="0"/>
                        <a:t> Requirements</a:t>
                      </a:r>
                      <a:endParaRPr lang="en-IN" dirty="0"/>
                    </a:p>
                  </a:txBody>
                  <a:tcPr/>
                </a:tc>
                <a:tc>
                  <a:txBody>
                    <a:bodyPr/>
                    <a:lstStyle/>
                    <a:p>
                      <a:r>
                        <a:rPr lang="en-US" sz="1800" b="1" i="0" u="none" strike="noStrike" kern="1200" baseline="0" dirty="0" smtClean="0">
                          <a:solidFill>
                            <a:schemeClr val="tx1"/>
                          </a:solidFill>
                          <a:latin typeface="+mn-lt"/>
                          <a:ea typeface="+mn-ea"/>
                          <a:cs typeface="+mn-cs"/>
                        </a:rPr>
                        <a:t>Operating System </a:t>
                      </a:r>
                      <a:r>
                        <a:rPr lang="en-US" sz="1800" b="1" i="0" u="none" strike="noStrike" kern="1200" baseline="0" dirty="0" smtClean="0">
                          <a:solidFill>
                            <a:schemeClr val="tx1"/>
                          </a:solidFill>
                          <a:latin typeface="+mn-lt"/>
                          <a:ea typeface="+mn-ea"/>
                          <a:cs typeface="+mn-cs"/>
                        </a:rPr>
                        <a:t>: </a:t>
                      </a:r>
                      <a:r>
                        <a:rPr lang="en-US" sz="1800" b="0" i="0" u="none" strike="noStrike" kern="1200" baseline="0" dirty="0" smtClean="0">
                          <a:solidFill>
                            <a:schemeClr val="tx1"/>
                          </a:solidFill>
                          <a:latin typeface="+mn-lt"/>
                          <a:ea typeface="+mn-ea"/>
                          <a:cs typeface="+mn-cs"/>
                        </a:rPr>
                        <a:t>Android 4.0 </a:t>
                      </a:r>
                      <a:r>
                        <a:rPr lang="en-US" sz="1800" b="0" i="0" u="none" strike="noStrike" kern="1200" baseline="0" dirty="0" smtClean="0">
                          <a:solidFill>
                            <a:schemeClr val="tx1"/>
                          </a:solidFill>
                          <a:latin typeface="+mn-lt"/>
                          <a:ea typeface="+mn-ea"/>
                          <a:cs typeface="+mn-cs"/>
                        </a:rPr>
                        <a:t>or </a:t>
                      </a:r>
                      <a:r>
                        <a:rPr lang="en-IN" sz="1800" b="0" i="0" u="none" strike="noStrike" kern="1200" baseline="0" dirty="0" smtClean="0">
                          <a:solidFill>
                            <a:schemeClr val="tx1"/>
                          </a:solidFill>
                          <a:latin typeface="+mn-lt"/>
                          <a:ea typeface="+mn-ea"/>
                          <a:cs typeface="+mn-cs"/>
                        </a:rPr>
                        <a:t>Later</a:t>
                      </a:r>
                      <a:endParaRPr lang="en-IN" sz="1800" b="0" i="0" u="none" strike="noStrike" kern="1200" baseline="0" dirty="0" smtClean="0">
                        <a:solidFill>
                          <a:schemeClr val="tx1"/>
                        </a:solidFill>
                        <a:latin typeface="+mn-lt"/>
                        <a:ea typeface="+mn-ea"/>
                        <a:cs typeface="+mn-cs"/>
                      </a:endParaRPr>
                    </a:p>
                    <a:p>
                      <a:r>
                        <a:rPr lang="nl-NL" sz="1800" b="1" i="0" u="none" strike="noStrike" kern="1200" baseline="0" dirty="0" smtClean="0">
                          <a:solidFill>
                            <a:schemeClr val="tx1"/>
                          </a:solidFill>
                          <a:latin typeface="+mn-lt"/>
                          <a:ea typeface="+mn-ea"/>
                          <a:cs typeface="+mn-cs"/>
                        </a:rPr>
                        <a:t>Tools: </a:t>
                      </a:r>
                      <a:r>
                        <a:rPr lang="nl-NL" sz="1800" b="0" i="0" u="none" strike="noStrike" kern="1200" baseline="0" dirty="0" smtClean="0">
                          <a:solidFill>
                            <a:schemeClr val="tx1"/>
                          </a:solidFill>
                          <a:latin typeface="+mn-lt"/>
                          <a:ea typeface="+mn-ea"/>
                          <a:cs typeface="+mn-cs"/>
                        </a:rPr>
                        <a:t>Android Studio</a:t>
                      </a:r>
                    </a:p>
                    <a:p>
                      <a:r>
                        <a:rPr lang="en-US" sz="1800" b="1" i="0" u="none" strike="noStrike" kern="1200" baseline="0" dirty="0" smtClean="0">
                          <a:solidFill>
                            <a:schemeClr val="tx1"/>
                          </a:solidFill>
                          <a:latin typeface="+mn-lt"/>
                          <a:ea typeface="+mn-ea"/>
                          <a:cs typeface="+mn-cs"/>
                        </a:rPr>
                        <a:t>User Interface: </a:t>
                      </a:r>
                      <a:r>
                        <a:rPr lang="en-US" sz="1800" b="0" i="0" u="none" strike="noStrike" kern="1200" baseline="0" dirty="0" smtClean="0">
                          <a:solidFill>
                            <a:schemeClr val="tx1"/>
                          </a:solidFill>
                          <a:latin typeface="+mn-lt"/>
                          <a:ea typeface="+mn-ea"/>
                          <a:cs typeface="+mn-cs"/>
                        </a:rPr>
                        <a:t>Android app </a:t>
                      </a:r>
                    </a:p>
                    <a:p>
                      <a:r>
                        <a:rPr lang="en-IN" sz="1800" b="1" i="0" u="none" strike="noStrike" kern="1200" baseline="0" dirty="0" smtClean="0">
                          <a:solidFill>
                            <a:schemeClr val="tx1"/>
                          </a:solidFill>
                          <a:latin typeface="+mn-lt"/>
                          <a:ea typeface="+mn-ea"/>
                          <a:cs typeface="+mn-cs"/>
                        </a:rPr>
                        <a:t>Code Behind</a:t>
                      </a:r>
                      <a:r>
                        <a:rPr lang="en-IN" sz="1800" b="0" i="0" u="none" strike="noStrike" kern="1200" baseline="0" dirty="0" smtClean="0">
                          <a:solidFill>
                            <a:schemeClr val="tx1"/>
                          </a:solidFill>
                          <a:latin typeface="+mn-lt"/>
                          <a:ea typeface="+mn-ea"/>
                          <a:cs typeface="+mn-cs"/>
                        </a:rPr>
                        <a:t>: Java</a:t>
                      </a:r>
                      <a:endParaRPr lang="en-IN" dirty="0"/>
                    </a:p>
                  </a:txBody>
                  <a:tcPr/>
                </a:tc>
                <a:extLst>
                  <a:ext uri="{0D108BD9-81ED-4DB2-BD59-A6C34878D82A}">
                    <a16:rowId xmlns:a16="http://schemas.microsoft.com/office/drawing/2014/main" val="2160568081"/>
                  </a:ext>
                </a:extLst>
              </a:tr>
              <a:tr h="1153251">
                <a:tc>
                  <a:txBody>
                    <a:bodyPr/>
                    <a:lstStyle/>
                    <a:p>
                      <a:r>
                        <a:rPr lang="en-IN" dirty="0" smtClean="0"/>
                        <a:t>Hardware Requirements</a:t>
                      </a:r>
                      <a:endParaRPr lang="en-IN" dirty="0"/>
                    </a:p>
                  </a:txBody>
                  <a:tcPr/>
                </a:tc>
                <a:tc>
                  <a:txBody>
                    <a:bodyPr/>
                    <a:lstStyle/>
                    <a:p>
                      <a:r>
                        <a:rPr lang="en-US" sz="1800" b="1" i="0" u="none" strike="noStrike" kern="1200" baseline="0" dirty="0" smtClean="0">
                          <a:solidFill>
                            <a:schemeClr val="tx1"/>
                          </a:solidFill>
                          <a:latin typeface="+mn-lt"/>
                          <a:ea typeface="+mn-ea"/>
                          <a:cs typeface="+mn-cs"/>
                        </a:rPr>
                        <a:t>Processor:</a:t>
                      </a:r>
                      <a:r>
                        <a:rPr lang="en-US" sz="1800" b="0" i="0" u="none" strike="noStrike" kern="1200" baseline="0" dirty="0" smtClean="0">
                          <a:solidFill>
                            <a:schemeClr val="tx1"/>
                          </a:solidFill>
                          <a:latin typeface="+mn-lt"/>
                          <a:ea typeface="+mn-ea"/>
                          <a:cs typeface="+mn-cs"/>
                        </a:rPr>
                        <a:t> 200 MHz processor or more</a:t>
                      </a:r>
                    </a:p>
                    <a:p>
                      <a:r>
                        <a:rPr lang="en-IN" sz="1800" b="1" i="0" u="none" strike="noStrike" kern="1200" baseline="0" dirty="0" smtClean="0">
                          <a:solidFill>
                            <a:schemeClr val="tx1"/>
                          </a:solidFill>
                          <a:latin typeface="+mn-lt"/>
                          <a:ea typeface="+mn-ea"/>
                          <a:cs typeface="+mn-cs"/>
                        </a:rPr>
                        <a:t>Ram: </a:t>
                      </a:r>
                      <a:r>
                        <a:rPr lang="en-US" sz="1800" b="0" i="0" u="none" strike="noStrike" kern="1200" baseline="0" dirty="0" smtClean="0">
                          <a:solidFill>
                            <a:schemeClr val="tx1"/>
                          </a:solidFill>
                          <a:latin typeface="+mn-lt"/>
                          <a:ea typeface="+mn-ea"/>
                          <a:cs typeface="+mn-cs"/>
                        </a:rPr>
                        <a:t>32 MB of RAM</a:t>
                      </a:r>
                      <a:endParaRPr lang="en-IN" sz="1800" b="0" i="0" u="none" strike="noStrike" kern="1200" baseline="0" dirty="0" smtClean="0">
                        <a:solidFill>
                          <a:schemeClr val="tx1"/>
                        </a:solidFill>
                        <a:latin typeface="+mn-lt"/>
                        <a:ea typeface="+mn-ea"/>
                        <a:cs typeface="+mn-cs"/>
                      </a:endParaRPr>
                    </a:p>
                    <a:p>
                      <a:r>
                        <a:rPr lang="en-US" sz="1800" b="1" i="0" u="none" strike="noStrike" kern="1200" baseline="0" dirty="0" smtClean="0">
                          <a:solidFill>
                            <a:schemeClr val="tx1"/>
                          </a:solidFill>
                          <a:latin typeface="+mn-lt"/>
                          <a:ea typeface="+mn-ea"/>
                          <a:cs typeface="+mn-cs"/>
                        </a:rPr>
                        <a:t>Storage : </a:t>
                      </a:r>
                      <a:r>
                        <a:rPr lang="en-US" sz="1800" b="0" i="0" u="none" strike="noStrike" kern="1200" baseline="0" dirty="0" smtClean="0">
                          <a:solidFill>
                            <a:schemeClr val="tx1"/>
                          </a:solidFill>
                          <a:latin typeface="+mn-lt"/>
                          <a:ea typeface="+mn-ea"/>
                          <a:cs typeface="+mn-cs"/>
                        </a:rPr>
                        <a:t>32 MB of storage.</a:t>
                      </a:r>
                    </a:p>
                  </a:txBody>
                  <a:tcPr/>
                </a:tc>
                <a:extLst>
                  <a:ext uri="{0D108BD9-81ED-4DB2-BD59-A6C34878D82A}">
                    <a16:rowId xmlns:a16="http://schemas.microsoft.com/office/drawing/2014/main" val="3577059237"/>
                  </a:ext>
                </a:extLst>
              </a:tr>
            </a:tbl>
          </a:graphicData>
        </a:graphic>
      </p:graphicFrame>
    </p:spTree>
    <p:extLst>
      <p:ext uri="{BB962C8B-B14F-4D97-AF65-F5344CB8AC3E}">
        <p14:creationId xmlns:p14="http://schemas.microsoft.com/office/powerpoint/2010/main" val="11102989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sp>
        <p:nvSpPr>
          <p:cNvPr id="3" name="Content Placeholder 2"/>
          <p:cNvSpPr>
            <a:spLocks noGrp="1"/>
          </p:cNvSpPr>
          <p:nvPr>
            <p:ph idx="1"/>
          </p:nvPr>
        </p:nvSpPr>
        <p:spPr/>
        <p:txBody>
          <a:bodyPr>
            <a:normAutofit lnSpcReduction="10000"/>
          </a:bodyPr>
          <a:lstStyle/>
          <a:p>
            <a:r>
              <a:rPr lang="en-IN" dirty="0" smtClean="0"/>
              <a:t>This project is aimed at the developing a indoor localisation application for the indoor positioning and navigation. </a:t>
            </a:r>
          </a:p>
          <a:p>
            <a:r>
              <a:rPr lang="en-US" dirty="0" smtClean="0"/>
              <a:t>Now-a-days </a:t>
            </a:r>
            <a:r>
              <a:rPr lang="en-US" dirty="0" smtClean="0"/>
              <a:t>everything is integrated </a:t>
            </a:r>
            <a:r>
              <a:rPr lang="en-US" dirty="0" smtClean="0"/>
              <a:t>with the</a:t>
            </a:r>
            <a:r>
              <a:rPr lang="en-US" dirty="0" smtClean="0"/>
              <a:t> </a:t>
            </a:r>
            <a:r>
              <a:rPr lang="en-US" dirty="0" smtClean="0"/>
              <a:t>smart phone. Every common man has a smartphone and carries it everywhere. When people travel to any new place, in order to locate and find path to their destination, they use GPS in their smart phones. But GPS is not precise for small scale and does not work inside the buildings; therefore the need of indoor positioning arises. Our motivation behind the project is to come up with indoor navigation application that can help any new visitor to locate and find path to their destination easily inside the campus. Indoor navigation application uses BLE beacon. BLE beacon allows mobile application to determine their location on a micro local scale. Beacon and smartphone use Bluetooth Low Energy technology for communication. Since it uses Bluetooth Low Energy for communication it consume very less battery power</a:t>
            </a:r>
            <a:endParaRPr lang="en-IN" dirty="0"/>
          </a:p>
        </p:txBody>
      </p:sp>
    </p:spTree>
    <p:extLst>
      <p:ext uri="{BB962C8B-B14F-4D97-AF65-F5344CB8AC3E}">
        <p14:creationId xmlns:p14="http://schemas.microsoft.com/office/powerpoint/2010/main" val="16020967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 involved</a:t>
            </a:r>
            <a:endParaRPr lang="en-IN" dirty="0"/>
          </a:p>
        </p:txBody>
      </p:sp>
      <p:sp>
        <p:nvSpPr>
          <p:cNvPr id="3" name="Content Placeholder 2"/>
          <p:cNvSpPr>
            <a:spLocks noGrp="1"/>
          </p:cNvSpPr>
          <p:nvPr>
            <p:ph idx="1"/>
          </p:nvPr>
        </p:nvSpPr>
        <p:spPr/>
        <p:txBody>
          <a:bodyPr/>
          <a:lstStyle/>
          <a:p>
            <a:pPr marL="514350" indent="-514350">
              <a:buFont typeface="+mj-lt"/>
              <a:buAutoNum type="arabicParenR"/>
            </a:pPr>
            <a:r>
              <a:rPr lang="en-IN" dirty="0" smtClean="0"/>
              <a:t>Data Acquisition Module</a:t>
            </a:r>
          </a:p>
          <a:p>
            <a:pPr marL="514350" indent="-514350">
              <a:buFont typeface="+mj-lt"/>
              <a:buAutoNum type="arabicParenR"/>
            </a:pPr>
            <a:r>
              <a:rPr lang="en-IN" dirty="0" smtClean="0"/>
              <a:t>Data Processing Module</a:t>
            </a:r>
          </a:p>
          <a:p>
            <a:pPr marL="514350" indent="-514350">
              <a:buFont typeface="+mj-lt"/>
              <a:buAutoNum type="arabicParenR"/>
            </a:pPr>
            <a:r>
              <a:rPr lang="en-IN" dirty="0" smtClean="0"/>
              <a:t>Data Management Module</a:t>
            </a:r>
            <a:endParaRPr lang="en-IN" dirty="0"/>
          </a:p>
        </p:txBody>
      </p:sp>
    </p:spTree>
    <p:extLst>
      <p:ext uri="{BB962C8B-B14F-4D97-AF65-F5344CB8AC3E}">
        <p14:creationId xmlns:p14="http://schemas.microsoft.com/office/powerpoint/2010/main" val="1135081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Acquisition Module </a:t>
            </a:r>
            <a:endParaRPr lang="en-IN" dirty="0"/>
          </a:p>
        </p:txBody>
      </p:sp>
      <p:sp>
        <p:nvSpPr>
          <p:cNvPr id="3" name="Content Placeholder 2"/>
          <p:cNvSpPr>
            <a:spLocks noGrp="1"/>
          </p:cNvSpPr>
          <p:nvPr>
            <p:ph idx="1"/>
          </p:nvPr>
        </p:nvSpPr>
        <p:spPr/>
        <p:txBody>
          <a:bodyPr>
            <a:normAutofit/>
          </a:bodyPr>
          <a:lstStyle/>
          <a:p>
            <a:r>
              <a:rPr lang="en-US" dirty="0" smtClean="0"/>
              <a:t>The data collection module collects various data from the user’s mobile device. The user’s mobile device runs an application that collects data from a beacon using Bluetooth communication and sends it to the data acquisition module of the indoor positioning system. The data acquisition module communicates with the mobile device through the mobile application and receives the message authentication code (MAC) value of the device, the identifier of the beacon, the TX power, and the RSSI. The identifier of the beacon is collected to identify the user’s absolute location in the indoor space. In this system, Eddy stone EID frame is used as an identifier to distinguish beacons belonging to the system. </a:t>
            </a:r>
            <a:endParaRPr lang="en-IN" dirty="0"/>
          </a:p>
        </p:txBody>
      </p:sp>
    </p:spTree>
    <p:extLst>
      <p:ext uri="{BB962C8B-B14F-4D97-AF65-F5344CB8AC3E}">
        <p14:creationId xmlns:p14="http://schemas.microsoft.com/office/powerpoint/2010/main" val="9571457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Processing Module</a:t>
            </a:r>
            <a:endParaRPr lang="en-IN" dirty="0"/>
          </a:p>
        </p:txBody>
      </p:sp>
      <p:sp>
        <p:nvSpPr>
          <p:cNvPr id="3" name="Content Placeholder 2"/>
          <p:cNvSpPr>
            <a:spLocks noGrp="1"/>
          </p:cNvSpPr>
          <p:nvPr>
            <p:ph idx="1"/>
          </p:nvPr>
        </p:nvSpPr>
        <p:spPr/>
        <p:txBody>
          <a:bodyPr/>
          <a:lstStyle/>
          <a:p>
            <a:r>
              <a:rPr lang="en-US" dirty="0" smtClean="0"/>
              <a:t>The data processing module preprocesses the data to reduce the error range using a filtering algorithm to correct the RSSI data received from the data acquisition module. This module uses the RSSI data and TX power data of the beacons collected by communicating with the mobile devices in the collection module to calculate the distance between each beacon and the mobile device, and then uses those distances to calculate the position of the user in the indoor space.</a:t>
            </a:r>
            <a:endParaRPr lang="en-IN" dirty="0"/>
          </a:p>
        </p:txBody>
      </p:sp>
    </p:spTree>
    <p:extLst>
      <p:ext uri="{BB962C8B-B14F-4D97-AF65-F5344CB8AC3E}">
        <p14:creationId xmlns:p14="http://schemas.microsoft.com/office/powerpoint/2010/main" val="2295520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Management Module</a:t>
            </a:r>
            <a:endParaRPr lang="en-IN" dirty="0"/>
          </a:p>
        </p:txBody>
      </p:sp>
      <p:sp>
        <p:nvSpPr>
          <p:cNvPr id="3" name="Content Placeholder 2"/>
          <p:cNvSpPr>
            <a:spLocks noGrp="1"/>
          </p:cNvSpPr>
          <p:nvPr>
            <p:ph idx="1"/>
          </p:nvPr>
        </p:nvSpPr>
        <p:spPr/>
        <p:txBody>
          <a:bodyPr>
            <a:normAutofit/>
          </a:bodyPr>
          <a:lstStyle/>
          <a:p>
            <a:r>
              <a:rPr lang="en-US" dirty="0" smtClean="0"/>
              <a:t>The data management module specifies the location of a user’s mobile device and manages various data required by the indoor positioning system after the data processing module has analyzed the data collected by the acquisition module. Information about the computed location is stored in the local database of the indoor positioning system. To manage the beacons in the system, beacon identifiers and information about the actual location where each beacon is located in the indoor space are also stored in the system database, as are the distance data measured from each beacon in the indoor space. Additionally, several tables for aggregation are defined and to further facilitate data management. In the data management module, the Eddy stone Configuration GATT Service can be used to communicate with the beacons to set TX power, signal interval, and so on.</a:t>
            </a:r>
            <a:endParaRPr lang="en-IN" dirty="0"/>
          </a:p>
        </p:txBody>
      </p:sp>
    </p:spTree>
    <p:extLst>
      <p:ext uri="{BB962C8B-B14F-4D97-AF65-F5344CB8AC3E}">
        <p14:creationId xmlns:p14="http://schemas.microsoft.com/office/powerpoint/2010/main" val="7390103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4461" y="2716439"/>
            <a:ext cx="6764384" cy="2299698"/>
          </a:xfrm>
        </p:spPr>
        <p:txBody>
          <a:bodyPr>
            <a:normAutofit fontScale="90000"/>
          </a:bodyPr>
          <a:lstStyle/>
          <a:p>
            <a:r>
              <a:rPr lang="en-IN" sz="7200" dirty="0" smtClean="0"/>
              <a:t>THANK YOU</a:t>
            </a:r>
            <a:br>
              <a:rPr lang="en-IN" sz="7200" dirty="0" smtClean="0"/>
            </a:br>
            <a:r>
              <a:rPr lang="en-IN" sz="7200" dirty="0" smtClean="0"/>
              <a:t>				</a:t>
            </a:r>
            <a:r>
              <a:rPr lang="en-IN" sz="2400" dirty="0" smtClean="0"/>
              <a:t>ABHINAV</a:t>
            </a:r>
            <a:br>
              <a:rPr lang="en-IN" sz="2400" dirty="0" smtClean="0"/>
            </a:br>
            <a:r>
              <a:rPr lang="en-IN" sz="2400" dirty="0" smtClean="0"/>
              <a:t>				17MIS7077</a:t>
            </a:r>
            <a:endParaRPr lang="en-IN" sz="7200" dirty="0"/>
          </a:p>
        </p:txBody>
      </p:sp>
    </p:spTree>
    <p:extLst>
      <p:ext uri="{BB962C8B-B14F-4D97-AF65-F5344CB8AC3E}">
        <p14:creationId xmlns:p14="http://schemas.microsoft.com/office/powerpoint/2010/main" val="83840638"/>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94</TotalTime>
  <Words>619</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Franklin Gothic Book</vt:lpstr>
      <vt:lpstr>Crop</vt:lpstr>
      <vt:lpstr>Zeroth review presentation</vt:lpstr>
      <vt:lpstr>PowerPoint Presentation</vt:lpstr>
      <vt:lpstr>Abstract</vt:lpstr>
      <vt:lpstr>Modules involved</vt:lpstr>
      <vt:lpstr>Data Acquisition Module </vt:lpstr>
      <vt:lpstr>Data Processing Module</vt:lpstr>
      <vt:lpstr>Data Management Module</vt:lpstr>
      <vt:lpstr>THANK YOU     ABHINAV     17MIS7077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abhinav yalamaddi</dc:creator>
  <cp:lastModifiedBy>abhinav yalamaddi</cp:lastModifiedBy>
  <cp:revision>17</cp:revision>
  <dcterms:created xsi:type="dcterms:W3CDTF">2019-05-24T03:05:24Z</dcterms:created>
  <dcterms:modified xsi:type="dcterms:W3CDTF">2019-05-24T07:23:00Z</dcterms:modified>
</cp:coreProperties>
</file>