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5" r:id="rId3"/>
    <p:sldId id="266" r:id="rId4"/>
    <p:sldId id="258" r:id="rId5"/>
    <p:sldId id="261" r:id="rId6"/>
    <p:sldId id="259" r:id="rId7"/>
    <p:sldId id="260" r:id="rId8"/>
    <p:sldId id="268" r:id="rId9"/>
    <p:sldId id="267" r:id="rId10"/>
    <p:sldId id="263" r:id="rId11"/>
    <p:sldId id="264" r:id="rId12"/>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A1BF0C-B188-40DD-9FF7-73A4C7FAC586}" type="datetimeFigureOut">
              <a:rPr lang="en-DE" smtClean="0"/>
              <a:t>05/03/2023</a:t>
            </a:fld>
            <a:endParaRPr lang="en-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7228DC-D6F6-48FD-A31E-968517C74267}" type="slidenum">
              <a:rPr lang="en-DE" smtClean="0"/>
              <a:t>‹#›</a:t>
            </a:fld>
            <a:endParaRPr lang="en-DE"/>
          </a:p>
        </p:txBody>
      </p:sp>
    </p:spTree>
    <p:extLst>
      <p:ext uri="{BB962C8B-B14F-4D97-AF65-F5344CB8AC3E}">
        <p14:creationId xmlns:p14="http://schemas.microsoft.com/office/powerpoint/2010/main" val="34830296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Hellöo</a:t>
            </a:r>
            <a:r>
              <a:rPr lang="en-GB"/>
              <a:t> </a:t>
            </a:r>
          </a:p>
          <a:p>
            <a:endParaRPr lang="en-DE"/>
          </a:p>
        </p:txBody>
      </p:sp>
      <p:sp>
        <p:nvSpPr>
          <p:cNvPr id="4" name="Slide Number Placeholder 3"/>
          <p:cNvSpPr>
            <a:spLocks noGrp="1"/>
          </p:cNvSpPr>
          <p:nvPr>
            <p:ph type="sldNum" sz="quarter" idx="5"/>
          </p:nvPr>
        </p:nvSpPr>
        <p:spPr/>
        <p:txBody>
          <a:bodyPr/>
          <a:lstStyle/>
          <a:p>
            <a:fld id="{A37228DC-D6F6-48FD-A31E-968517C74267}" type="slidenum">
              <a:rPr lang="en-DE" smtClean="0"/>
              <a:t>1</a:t>
            </a:fld>
            <a:endParaRPr lang="en-DE"/>
          </a:p>
        </p:txBody>
      </p:sp>
    </p:spTree>
    <p:extLst>
      <p:ext uri="{BB962C8B-B14F-4D97-AF65-F5344CB8AC3E}">
        <p14:creationId xmlns:p14="http://schemas.microsoft.com/office/powerpoint/2010/main" val="40972876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B248A-B787-789F-4AA5-20DBE074B6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DE"/>
          </a:p>
        </p:txBody>
      </p:sp>
      <p:sp>
        <p:nvSpPr>
          <p:cNvPr id="3" name="Subtitle 2">
            <a:extLst>
              <a:ext uri="{FF2B5EF4-FFF2-40B4-BE49-F238E27FC236}">
                <a16:creationId xmlns:a16="http://schemas.microsoft.com/office/drawing/2014/main" id="{9688AACD-6F26-8C97-19F2-A6D564385D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DE"/>
          </a:p>
        </p:txBody>
      </p:sp>
      <p:sp>
        <p:nvSpPr>
          <p:cNvPr id="4" name="Date Placeholder 3">
            <a:extLst>
              <a:ext uri="{FF2B5EF4-FFF2-40B4-BE49-F238E27FC236}">
                <a16:creationId xmlns:a16="http://schemas.microsoft.com/office/drawing/2014/main" id="{CA049456-8177-9507-9F90-7E817B22C2CB}"/>
              </a:ext>
            </a:extLst>
          </p:cNvPr>
          <p:cNvSpPr>
            <a:spLocks noGrp="1"/>
          </p:cNvSpPr>
          <p:nvPr>
            <p:ph type="dt" sz="half" idx="10"/>
          </p:nvPr>
        </p:nvSpPr>
        <p:spPr/>
        <p:txBody>
          <a:bodyPr/>
          <a:lstStyle/>
          <a:p>
            <a:fld id="{6CA399FC-A896-47F5-8FAB-E54ED1091A47}" type="datetimeFigureOut">
              <a:rPr lang="en-DE" smtClean="0"/>
              <a:t>05/03/2023</a:t>
            </a:fld>
            <a:endParaRPr lang="en-DE"/>
          </a:p>
        </p:txBody>
      </p:sp>
      <p:sp>
        <p:nvSpPr>
          <p:cNvPr id="5" name="Footer Placeholder 4">
            <a:extLst>
              <a:ext uri="{FF2B5EF4-FFF2-40B4-BE49-F238E27FC236}">
                <a16:creationId xmlns:a16="http://schemas.microsoft.com/office/drawing/2014/main" id="{F63E59BA-2222-CBAC-CB42-EAED02F716B9}"/>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C2D8D0FE-CD93-49ED-DE60-8C3A53F248EE}"/>
              </a:ext>
            </a:extLst>
          </p:cNvPr>
          <p:cNvSpPr>
            <a:spLocks noGrp="1"/>
          </p:cNvSpPr>
          <p:nvPr>
            <p:ph type="sldNum" sz="quarter" idx="12"/>
          </p:nvPr>
        </p:nvSpPr>
        <p:spPr/>
        <p:txBody>
          <a:bodyPr/>
          <a:lstStyle/>
          <a:p>
            <a:fld id="{1087255E-056B-4FB5-88FC-5513B5B77B6C}" type="slidenum">
              <a:rPr lang="en-DE" smtClean="0"/>
              <a:t>‹#›</a:t>
            </a:fld>
            <a:endParaRPr lang="en-DE"/>
          </a:p>
        </p:txBody>
      </p:sp>
    </p:spTree>
    <p:extLst>
      <p:ext uri="{BB962C8B-B14F-4D97-AF65-F5344CB8AC3E}">
        <p14:creationId xmlns:p14="http://schemas.microsoft.com/office/powerpoint/2010/main" val="1733670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85673-B684-87A9-F794-C6A36099949A}"/>
              </a:ext>
            </a:extLst>
          </p:cNvPr>
          <p:cNvSpPr>
            <a:spLocks noGrp="1"/>
          </p:cNvSpPr>
          <p:nvPr>
            <p:ph type="title"/>
          </p:nvPr>
        </p:nvSpPr>
        <p:spPr/>
        <p:txBody>
          <a:bodyPr/>
          <a:lstStyle/>
          <a:p>
            <a:r>
              <a:rPr lang="en-US"/>
              <a:t>Click to edit Master title style</a:t>
            </a:r>
            <a:endParaRPr lang="en-DE"/>
          </a:p>
        </p:txBody>
      </p:sp>
      <p:sp>
        <p:nvSpPr>
          <p:cNvPr id="3" name="Vertical Text Placeholder 2">
            <a:extLst>
              <a:ext uri="{FF2B5EF4-FFF2-40B4-BE49-F238E27FC236}">
                <a16:creationId xmlns:a16="http://schemas.microsoft.com/office/drawing/2014/main" id="{30AD3EB1-E540-2409-F37E-1C20955185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D239BF77-CD38-7C7B-7096-78499C3755A1}"/>
              </a:ext>
            </a:extLst>
          </p:cNvPr>
          <p:cNvSpPr>
            <a:spLocks noGrp="1"/>
          </p:cNvSpPr>
          <p:nvPr>
            <p:ph type="dt" sz="half" idx="10"/>
          </p:nvPr>
        </p:nvSpPr>
        <p:spPr/>
        <p:txBody>
          <a:bodyPr/>
          <a:lstStyle/>
          <a:p>
            <a:fld id="{6CA399FC-A896-47F5-8FAB-E54ED1091A47}" type="datetimeFigureOut">
              <a:rPr lang="en-DE" smtClean="0"/>
              <a:t>05/03/2023</a:t>
            </a:fld>
            <a:endParaRPr lang="en-DE"/>
          </a:p>
        </p:txBody>
      </p:sp>
      <p:sp>
        <p:nvSpPr>
          <p:cNvPr id="5" name="Footer Placeholder 4">
            <a:extLst>
              <a:ext uri="{FF2B5EF4-FFF2-40B4-BE49-F238E27FC236}">
                <a16:creationId xmlns:a16="http://schemas.microsoft.com/office/drawing/2014/main" id="{8DFE3B36-76EA-F2C9-EF5C-F53809E3E265}"/>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564AB9B7-9650-106B-CAEE-7DF2EFF27912}"/>
              </a:ext>
            </a:extLst>
          </p:cNvPr>
          <p:cNvSpPr>
            <a:spLocks noGrp="1"/>
          </p:cNvSpPr>
          <p:nvPr>
            <p:ph type="sldNum" sz="quarter" idx="12"/>
          </p:nvPr>
        </p:nvSpPr>
        <p:spPr/>
        <p:txBody>
          <a:bodyPr/>
          <a:lstStyle/>
          <a:p>
            <a:fld id="{1087255E-056B-4FB5-88FC-5513B5B77B6C}" type="slidenum">
              <a:rPr lang="en-DE" smtClean="0"/>
              <a:t>‹#›</a:t>
            </a:fld>
            <a:endParaRPr lang="en-DE"/>
          </a:p>
        </p:txBody>
      </p:sp>
    </p:spTree>
    <p:extLst>
      <p:ext uri="{BB962C8B-B14F-4D97-AF65-F5344CB8AC3E}">
        <p14:creationId xmlns:p14="http://schemas.microsoft.com/office/powerpoint/2010/main" val="2044336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612179-2AB1-CFD4-6C00-67F178404A3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DE"/>
          </a:p>
        </p:txBody>
      </p:sp>
      <p:sp>
        <p:nvSpPr>
          <p:cNvPr id="3" name="Vertical Text Placeholder 2">
            <a:extLst>
              <a:ext uri="{FF2B5EF4-FFF2-40B4-BE49-F238E27FC236}">
                <a16:creationId xmlns:a16="http://schemas.microsoft.com/office/drawing/2014/main" id="{936628E2-8FCB-DA2C-B782-BC956116DE2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E3BC18B1-AE81-2360-59EF-14976508204D}"/>
              </a:ext>
            </a:extLst>
          </p:cNvPr>
          <p:cNvSpPr>
            <a:spLocks noGrp="1"/>
          </p:cNvSpPr>
          <p:nvPr>
            <p:ph type="dt" sz="half" idx="10"/>
          </p:nvPr>
        </p:nvSpPr>
        <p:spPr/>
        <p:txBody>
          <a:bodyPr/>
          <a:lstStyle/>
          <a:p>
            <a:fld id="{6CA399FC-A896-47F5-8FAB-E54ED1091A47}" type="datetimeFigureOut">
              <a:rPr lang="en-DE" smtClean="0"/>
              <a:t>05/03/2023</a:t>
            </a:fld>
            <a:endParaRPr lang="en-DE"/>
          </a:p>
        </p:txBody>
      </p:sp>
      <p:sp>
        <p:nvSpPr>
          <p:cNvPr id="5" name="Footer Placeholder 4">
            <a:extLst>
              <a:ext uri="{FF2B5EF4-FFF2-40B4-BE49-F238E27FC236}">
                <a16:creationId xmlns:a16="http://schemas.microsoft.com/office/drawing/2014/main" id="{FB715DB2-0969-DBB2-4662-516786710705}"/>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189FC362-1287-4567-4BF5-A96666855BFE}"/>
              </a:ext>
            </a:extLst>
          </p:cNvPr>
          <p:cNvSpPr>
            <a:spLocks noGrp="1"/>
          </p:cNvSpPr>
          <p:nvPr>
            <p:ph type="sldNum" sz="quarter" idx="12"/>
          </p:nvPr>
        </p:nvSpPr>
        <p:spPr/>
        <p:txBody>
          <a:bodyPr/>
          <a:lstStyle/>
          <a:p>
            <a:fld id="{1087255E-056B-4FB5-88FC-5513B5B77B6C}" type="slidenum">
              <a:rPr lang="en-DE" smtClean="0"/>
              <a:t>‹#›</a:t>
            </a:fld>
            <a:endParaRPr lang="en-DE"/>
          </a:p>
        </p:txBody>
      </p:sp>
    </p:spTree>
    <p:extLst>
      <p:ext uri="{BB962C8B-B14F-4D97-AF65-F5344CB8AC3E}">
        <p14:creationId xmlns:p14="http://schemas.microsoft.com/office/powerpoint/2010/main" val="2947843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4C719-9BF0-A245-D9EB-CED4AD1A895A}"/>
              </a:ext>
            </a:extLst>
          </p:cNvPr>
          <p:cNvSpPr>
            <a:spLocks noGrp="1"/>
          </p:cNvSpPr>
          <p:nvPr>
            <p:ph type="title"/>
          </p:nvPr>
        </p:nvSpPr>
        <p:spPr/>
        <p:txBody>
          <a:bodyPr/>
          <a:lstStyle/>
          <a:p>
            <a:r>
              <a:rPr lang="en-US"/>
              <a:t>Click to edit Master title style</a:t>
            </a:r>
            <a:endParaRPr lang="en-DE"/>
          </a:p>
        </p:txBody>
      </p:sp>
      <p:sp>
        <p:nvSpPr>
          <p:cNvPr id="3" name="Content Placeholder 2">
            <a:extLst>
              <a:ext uri="{FF2B5EF4-FFF2-40B4-BE49-F238E27FC236}">
                <a16:creationId xmlns:a16="http://schemas.microsoft.com/office/drawing/2014/main" id="{69E93CC7-93C3-E5C0-6C3D-584E52FE913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07DC25A1-545E-CEB1-00B5-4C1792A6B079}"/>
              </a:ext>
            </a:extLst>
          </p:cNvPr>
          <p:cNvSpPr>
            <a:spLocks noGrp="1"/>
          </p:cNvSpPr>
          <p:nvPr>
            <p:ph type="dt" sz="half" idx="10"/>
          </p:nvPr>
        </p:nvSpPr>
        <p:spPr/>
        <p:txBody>
          <a:bodyPr/>
          <a:lstStyle/>
          <a:p>
            <a:fld id="{6CA399FC-A896-47F5-8FAB-E54ED1091A47}" type="datetimeFigureOut">
              <a:rPr lang="en-DE" smtClean="0"/>
              <a:t>05/03/2023</a:t>
            </a:fld>
            <a:endParaRPr lang="en-DE"/>
          </a:p>
        </p:txBody>
      </p:sp>
      <p:sp>
        <p:nvSpPr>
          <p:cNvPr id="5" name="Footer Placeholder 4">
            <a:extLst>
              <a:ext uri="{FF2B5EF4-FFF2-40B4-BE49-F238E27FC236}">
                <a16:creationId xmlns:a16="http://schemas.microsoft.com/office/drawing/2014/main" id="{94F792D6-C2ED-7990-5306-06E98C6DB1EE}"/>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DF2BB896-CA3A-370A-6FF1-4B810C9E0F90}"/>
              </a:ext>
            </a:extLst>
          </p:cNvPr>
          <p:cNvSpPr>
            <a:spLocks noGrp="1"/>
          </p:cNvSpPr>
          <p:nvPr>
            <p:ph type="sldNum" sz="quarter" idx="12"/>
          </p:nvPr>
        </p:nvSpPr>
        <p:spPr/>
        <p:txBody>
          <a:bodyPr/>
          <a:lstStyle/>
          <a:p>
            <a:fld id="{1087255E-056B-4FB5-88FC-5513B5B77B6C}" type="slidenum">
              <a:rPr lang="en-DE" smtClean="0"/>
              <a:t>‹#›</a:t>
            </a:fld>
            <a:endParaRPr lang="en-DE"/>
          </a:p>
        </p:txBody>
      </p:sp>
    </p:spTree>
    <p:extLst>
      <p:ext uri="{BB962C8B-B14F-4D97-AF65-F5344CB8AC3E}">
        <p14:creationId xmlns:p14="http://schemas.microsoft.com/office/powerpoint/2010/main" val="4134554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CBAC5-7401-2AA5-1AFB-89DF29072E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DE"/>
          </a:p>
        </p:txBody>
      </p:sp>
      <p:sp>
        <p:nvSpPr>
          <p:cNvPr id="3" name="Text Placeholder 2">
            <a:extLst>
              <a:ext uri="{FF2B5EF4-FFF2-40B4-BE49-F238E27FC236}">
                <a16:creationId xmlns:a16="http://schemas.microsoft.com/office/drawing/2014/main" id="{564179D3-8101-8357-656B-7452AC7E53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673099-EF2D-28B8-3A21-0CA69452B635}"/>
              </a:ext>
            </a:extLst>
          </p:cNvPr>
          <p:cNvSpPr>
            <a:spLocks noGrp="1"/>
          </p:cNvSpPr>
          <p:nvPr>
            <p:ph type="dt" sz="half" idx="10"/>
          </p:nvPr>
        </p:nvSpPr>
        <p:spPr/>
        <p:txBody>
          <a:bodyPr/>
          <a:lstStyle/>
          <a:p>
            <a:fld id="{6CA399FC-A896-47F5-8FAB-E54ED1091A47}" type="datetimeFigureOut">
              <a:rPr lang="en-DE" smtClean="0"/>
              <a:t>05/03/2023</a:t>
            </a:fld>
            <a:endParaRPr lang="en-DE"/>
          </a:p>
        </p:txBody>
      </p:sp>
      <p:sp>
        <p:nvSpPr>
          <p:cNvPr id="5" name="Footer Placeholder 4">
            <a:extLst>
              <a:ext uri="{FF2B5EF4-FFF2-40B4-BE49-F238E27FC236}">
                <a16:creationId xmlns:a16="http://schemas.microsoft.com/office/drawing/2014/main" id="{CDBA6FB1-0D3B-5077-C161-68A5FA5FA74F}"/>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E01645AC-A8B8-3D0E-0C34-37FBDEE2941A}"/>
              </a:ext>
            </a:extLst>
          </p:cNvPr>
          <p:cNvSpPr>
            <a:spLocks noGrp="1"/>
          </p:cNvSpPr>
          <p:nvPr>
            <p:ph type="sldNum" sz="quarter" idx="12"/>
          </p:nvPr>
        </p:nvSpPr>
        <p:spPr/>
        <p:txBody>
          <a:bodyPr/>
          <a:lstStyle/>
          <a:p>
            <a:fld id="{1087255E-056B-4FB5-88FC-5513B5B77B6C}" type="slidenum">
              <a:rPr lang="en-DE" smtClean="0"/>
              <a:t>‹#›</a:t>
            </a:fld>
            <a:endParaRPr lang="en-DE"/>
          </a:p>
        </p:txBody>
      </p:sp>
    </p:spTree>
    <p:extLst>
      <p:ext uri="{BB962C8B-B14F-4D97-AF65-F5344CB8AC3E}">
        <p14:creationId xmlns:p14="http://schemas.microsoft.com/office/powerpoint/2010/main" val="1178424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37E8F-1AFD-425B-43E7-10DA1B85F31D}"/>
              </a:ext>
            </a:extLst>
          </p:cNvPr>
          <p:cNvSpPr>
            <a:spLocks noGrp="1"/>
          </p:cNvSpPr>
          <p:nvPr>
            <p:ph type="title"/>
          </p:nvPr>
        </p:nvSpPr>
        <p:spPr/>
        <p:txBody>
          <a:bodyPr/>
          <a:lstStyle/>
          <a:p>
            <a:r>
              <a:rPr lang="en-US"/>
              <a:t>Click to edit Master title style</a:t>
            </a:r>
            <a:endParaRPr lang="en-DE"/>
          </a:p>
        </p:txBody>
      </p:sp>
      <p:sp>
        <p:nvSpPr>
          <p:cNvPr id="3" name="Content Placeholder 2">
            <a:extLst>
              <a:ext uri="{FF2B5EF4-FFF2-40B4-BE49-F238E27FC236}">
                <a16:creationId xmlns:a16="http://schemas.microsoft.com/office/drawing/2014/main" id="{D5C96318-FF72-3423-5F6C-872F46FC7C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Content Placeholder 3">
            <a:extLst>
              <a:ext uri="{FF2B5EF4-FFF2-40B4-BE49-F238E27FC236}">
                <a16:creationId xmlns:a16="http://schemas.microsoft.com/office/drawing/2014/main" id="{2859B060-9D2B-A6B8-6F05-9831A08522B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Date Placeholder 4">
            <a:extLst>
              <a:ext uri="{FF2B5EF4-FFF2-40B4-BE49-F238E27FC236}">
                <a16:creationId xmlns:a16="http://schemas.microsoft.com/office/drawing/2014/main" id="{5B0B0E85-A21E-DE8D-A1E8-F6FBAB1DAA7F}"/>
              </a:ext>
            </a:extLst>
          </p:cNvPr>
          <p:cNvSpPr>
            <a:spLocks noGrp="1"/>
          </p:cNvSpPr>
          <p:nvPr>
            <p:ph type="dt" sz="half" idx="10"/>
          </p:nvPr>
        </p:nvSpPr>
        <p:spPr/>
        <p:txBody>
          <a:bodyPr/>
          <a:lstStyle/>
          <a:p>
            <a:fld id="{6CA399FC-A896-47F5-8FAB-E54ED1091A47}" type="datetimeFigureOut">
              <a:rPr lang="en-DE" smtClean="0"/>
              <a:t>05/03/2023</a:t>
            </a:fld>
            <a:endParaRPr lang="en-DE"/>
          </a:p>
        </p:txBody>
      </p:sp>
      <p:sp>
        <p:nvSpPr>
          <p:cNvPr id="6" name="Footer Placeholder 5">
            <a:extLst>
              <a:ext uri="{FF2B5EF4-FFF2-40B4-BE49-F238E27FC236}">
                <a16:creationId xmlns:a16="http://schemas.microsoft.com/office/drawing/2014/main" id="{54FB9617-EF5A-A981-A19A-4D2E4F3062FB}"/>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8BE88A58-D96B-EC83-D18E-A68E6A383686}"/>
              </a:ext>
            </a:extLst>
          </p:cNvPr>
          <p:cNvSpPr>
            <a:spLocks noGrp="1"/>
          </p:cNvSpPr>
          <p:nvPr>
            <p:ph type="sldNum" sz="quarter" idx="12"/>
          </p:nvPr>
        </p:nvSpPr>
        <p:spPr/>
        <p:txBody>
          <a:bodyPr/>
          <a:lstStyle/>
          <a:p>
            <a:fld id="{1087255E-056B-4FB5-88FC-5513B5B77B6C}" type="slidenum">
              <a:rPr lang="en-DE" smtClean="0"/>
              <a:t>‹#›</a:t>
            </a:fld>
            <a:endParaRPr lang="en-DE"/>
          </a:p>
        </p:txBody>
      </p:sp>
    </p:spTree>
    <p:extLst>
      <p:ext uri="{BB962C8B-B14F-4D97-AF65-F5344CB8AC3E}">
        <p14:creationId xmlns:p14="http://schemas.microsoft.com/office/powerpoint/2010/main" val="4220099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72EA7-C813-F55F-3C6E-470C4C7A34DD}"/>
              </a:ext>
            </a:extLst>
          </p:cNvPr>
          <p:cNvSpPr>
            <a:spLocks noGrp="1"/>
          </p:cNvSpPr>
          <p:nvPr>
            <p:ph type="title"/>
          </p:nvPr>
        </p:nvSpPr>
        <p:spPr>
          <a:xfrm>
            <a:off x="839788" y="365125"/>
            <a:ext cx="10515600" cy="1325563"/>
          </a:xfrm>
        </p:spPr>
        <p:txBody>
          <a:bodyPr/>
          <a:lstStyle/>
          <a:p>
            <a:r>
              <a:rPr lang="en-US"/>
              <a:t>Click to edit Master title style</a:t>
            </a:r>
            <a:endParaRPr lang="en-DE"/>
          </a:p>
        </p:txBody>
      </p:sp>
      <p:sp>
        <p:nvSpPr>
          <p:cNvPr id="3" name="Text Placeholder 2">
            <a:extLst>
              <a:ext uri="{FF2B5EF4-FFF2-40B4-BE49-F238E27FC236}">
                <a16:creationId xmlns:a16="http://schemas.microsoft.com/office/drawing/2014/main" id="{2EF524C2-1560-D74D-16CA-C84249D6CB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1E2424C-E24B-9E72-2B62-3EF27A7078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Text Placeholder 4">
            <a:extLst>
              <a:ext uri="{FF2B5EF4-FFF2-40B4-BE49-F238E27FC236}">
                <a16:creationId xmlns:a16="http://schemas.microsoft.com/office/drawing/2014/main" id="{0BE28B58-C49E-16AA-55A4-4110F7491F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B4A04A-836B-656B-102F-251023AA71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7" name="Date Placeholder 6">
            <a:extLst>
              <a:ext uri="{FF2B5EF4-FFF2-40B4-BE49-F238E27FC236}">
                <a16:creationId xmlns:a16="http://schemas.microsoft.com/office/drawing/2014/main" id="{944F03B9-76BC-5660-DFF8-4E6044159E35}"/>
              </a:ext>
            </a:extLst>
          </p:cNvPr>
          <p:cNvSpPr>
            <a:spLocks noGrp="1"/>
          </p:cNvSpPr>
          <p:nvPr>
            <p:ph type="dt" sz="half" idx="10"/>
          </p:nvPr>
        </p:nvSpPr>
        <p:spPr/>
        <p:txBody>
          <a:bodyPr/>
          <a:lstStyle/>
          <a:p>
            <a:fld id="{6CA399FC-A896-47F5-8FAB-E54ED1091A47}" type="datetimeFigureOut">
              <a:rPr lang="en-DE" smtClean="0"/>
              <a:t>05/03/2023</a:t>
            </a:fld>
            <a:endParaRPr lang="en-DE"/>
          </a:p>
        </p:txBody>
      </p:sp>
      <p:sp>
        <p:nvSpPr>
          <p:cNvPr id="8" name="Footer Placeholder 7">
            <a:extLst>
              <a:ext uri="{FF2B5EF4-FFF2-40B4-BE49-F238E27FC236}">
                <a16:creationId xmlns:a16="http://schemas.microsoft.com/office/drawing/2014/main" id="{B972287D-5001-B2CC-0BC2-AF3092E61002}"/>
              </a:ext>
            </a:extLst>
          </p:cNvPr>
          <p:cNvSpPr>
            <a:spLocks noGrp="1"/>
          </p:cNvSpPr>
          <p:nvPr>
            <p:ph type="ftr" sz="quarter" idx="11"/>
          </p:nvPr>
        </p:nvSpPr>
        <p:spPr/>
        <p:txBody>
          <a:bodyPr/>
          <a:lstStyle/>
          <a:p>
            <a:endParaRPr lang="en-DE"/>
          </a:p>
        </p:txBody>
      </p:sp>
      <p:sp>
        <p:nvSpPr>
          <p:cNvPr id="9" name="Slide Number Placeholder 8">
            <a:extLst>
              <a:ext uri="{FF2B5EF4-FFF2-40B4-BE49-F238E27FC236}">
                <a16:creationId xmlns:a16="http://schemas.microsoft.com/office/drawing/2014/main" id="{E1A517B1-1CCF-BF3B-D83C-D88F5DDFAF9B}"/>
              </a:ext>
            </a:extLst>
          </p:cNvPr>
          <p:cNvSpPr>
            <a:spLocks noGrp="1"/>
          </p:cNvSpPr>
          <p:nvPr>
            <p:ph type="sldNum" sz="quarter" idx="12"/>
          </p:nvPr>
        </p:nvSpPr>
        <p:spPr/>
        <p:txBody>
          <a:bodyPr/>
          <a:lstStyle/>
          <a:p>
            <a:fld id="{1087255E-056B-4FB5-88FC-5513B5B77B6C}" type="slidenum">
              <a:rPr lang="en-DE" smtClean="0"/>
              <a:t>‹#›</a:t>
            </a:fld>
            <a:endParaRPr lang="en-DE"/>
          </a:p>
        </p:txBody>
      </p:sp>
    </p:spTree>
    <p:extLst>
      <p:ext uri="{BB962C8B-B14F-4D97-AF65-F5344CB8AC3E}">
        <p14:creationId xmlns:p14="http://schemas.microsoft.com/office/powerpoint/2010/main" val="1134844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02EC2-0B4C-74A6-C2C2-CED1982793CE}"/>
              </a:ext>
            </a:extLst>
          </p:cNvPr>
          <p:cNvSpPr>
            <a:spLocks noGrp="1"/>
          </p:cNvSpPr>
          <p:nvPr>
            <p:ph type="title"/>
          </p:nvPr>
        </p:nvSpPr>
        <p:spPr/>
        <p:txBody>
          <a:bodyPr/>
          <a:lstStyle/>
          <a:p>
            <a:r>
              <a:rPr lang="en-US"/>
              <a:t>Click to edit Master title style</a:t>
            </a:r>
            <a:endParaRPr lang="en-DE"/>
          </a:p>
        </p:txBody>
      </p:sp>
      <p:sp>
        <p:nvSpPr>
          <p:cNvPr id="3" name="Date Placeholder 2">
            <a:extLst>
              <a:ext uri="{FF2B5EF4-FFF2-40B4-BE49-F238E27FC236}">
                <a16:creationId xmlns:a16="http://schemas.microsoft.com/office/drawing/2014/main" id="{55DEFF4A-51A3-6921-7D29-60DD923DA89D}"/>
              </a:ext>
            </a:extLst>
          </p:cNvPr>
          <p:cNvSpPr>
            <a:spLocks noGrp="1"/>
          </p:cNvSpPr>
          <p:nvPr>
            <p:ph type="dt" sz="half" idx="10"/>
          </p:nvPr>
        </p:nvSpPr>
        <p:spPr/>
        <p:txBody>
          <a:bodyPr/>
          <a:lstStyle/>
          <a:p>
            <a:fld id="{6CA399FC-A896-47F5-8FAB-E54ED1091A47}" type="datetimeFigureOut">
              <a:rPr lang="en-DE" smtClean="0"/>
              <a:t>05/03/2023</a:t>
            </a:fld>
            <a:endParaRPr lang="en-DE"/>
          </a:p>
        </p:txBody>
      </p:sp>
      <p:sp>
        <p:nvSpPr>
          <p:cNvPr id="4" name="Footer Placeholder 3">
            <a:extLst>
              <a:ext uri="{FF2B5EF4-FFF2-40B4-BE49-F238E27FC236}">
                <a16:creationId xmlns:a16="http://schemas.microsoft.com/office/drawing/2014/main" id="{EBB155F9-2651-E4C1-E671-DC6F8D450641}"/>
              </a:ext>
            </a:extLst>
          </p:cNvPr>
          <p:cNvSpPr>
            <a:spLocks noGrp="1"/>
          </p:cNvSpPr>
          <p:nvPr>
            <p:ph type="ftr" sz="quarter" idx="11"/>
          </p:nvPr>
        </p:nvSpPr>
        <p:spPr/>
        <p:txBody>
          <a:bodyPr/>
          <a:lstStyle/>
          <a:p>
            <a:endParaRPr lang="en-DE"/>
          </a:p>
        </p:txBody>
      </p:sp>
      <p:sp>
        <p:nvSpPr>
          <p:cNvPr id="5" name="Slide Number Placeholder 4">
            <a:extLst>
              <a:ext uri="{FF2B5EF4-FFF2-40B4-BE49-F238E27FC236}">
                <a16:creationId xmlns:a16="http://schemas.microsoft.com/office/drawing/2014/main" id="{C5D6CBF2-5415-B549-B127-749E1542F8DE}"/>
              </a:ext>
            </a:extLst>
          </p:cNvPr>
          <p:cNvSpPr>
            <a:spLocks noGrp="1"/>
          </p:cNvSpPr>
          <p:nvPr>
            <p:ph type="sldNum" sz="quarter" idx="12"/>
          </p:nvPr>
        </p:nvSpPr>
        <p:spPr/>
        <p:txBody>
          <a:bodyPr/>
          <a:lstStyle/>
          <a:p>
            <a:fld id="{1087255E-056B-4FB5-88FC-5513B5B77B6C}" type="slidenum">
              <a:rPr lang="en-DE" smtClean="0"/>
              <a:t>‹#›</a:t>
            </a:fld>
            <a:endParaRPr lang="en-DE"/>
          </a:p>
        </p:txBody>
      </p:sp>
    </p:spTree>
    <p:extLst>
      <p:ext uri="{BB962C8B-B14F-4D97-AF65-F5344CB8AC3E}">
        <p14:creationId xmlns:p14="http://schemas.microsoft.com/office/powerpoint/2010/main" val="2913192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776D7A-1FAB-0358-4153-DE582B203C26}"/>
              </a:ext>
            </a:extLst>
          </p:cNvPr>
          <p:cNvSpPr>
            <a:spLocks noGrp="1"/>
          </p:cNvSpPr>
          <p:nvPr>
            <p:ph type="dt" sz="half" idx="10"/>
          </p:nvPr>
        </p:nvSpPr>
        <p:spPr/>
        <p:txBody>
          <a:bodyPr/>
          <a:lstStyle/>
          <a:p>
            <a:fld id="{6CA399FC-A896-47F5-8FAB-E54ED1091A47}" type="datetimeFigureOut">
              <a:rPr lang="en-DE" smtClean="0"/>
              <a:t>05/03/2023</a:t>
            </a:fld>
            <a:endParaRPr lang="en-DE"/>
          </a:p>
        </p:txBody>
      </p:sp>
      <p:sp>
        <p:nvSpPr>
          <p:cNvPr id="3" name="Footer Placeholder 2">
            <a:extLst>
              <a:ext uri="{FF2B5EF4-FFF2-40B4-BE49-F238E27FC236}">
                <a16:creationId xmlns:a16="http://schemas.microsoft.com/office/drawing/2014/main" id="{30D3B281-2636-FE05-2634-F9F7DB19C7B6}"/>
              </a:ext>
            </a:extLst>
          </p:cNvPr>
          <p:cNvSpPr>
            <a:spLocks noGrp="1"/>
          </p:cNvSpPr>
          <p:nvPr>
            <p:ph type="ftr" sz="quarter" idx="11"/>
          </p:nvPr>
        </p:nvSpPr>
        <p:spPr/>
        <p:txBody>
          <a:bodyPr/>
          <a:lstStyle/>
          <a:p>
            <a:endParaRPr lang="en-DE"/>
          </a:p>
        </p:txBody>
      </p:sp>
      <p:sp>
        <p:nvSpPr>
          <p:cNvPr id="4" name="Slide Number Placeholder 3">
            <a:extLst>
              <a:ext uri="{FF2B5EF4-FFF2-40B4-BE49-F238E27FC236}">
                <a16:creationId xmlns:a16="http://schemas.microsoft.com/office/drawing/2014/main" id="{AA4162C4-BA07-C429-8751-F1350B1DF719}"/>
              </a:ext>
            </a:extLst>
          </p:cNvPr>
          <p:cNvSpPr>
            <a:spLocks noGrp="1"/>
          </p:cNvSpPr>
          <p:nvPr>
            <p:ph type="sldNum" sz="quarter" idx="12"/>
          </p:nvPr>
        </p:nvSpPr>
        <p:spPr/>
        <p:txBody>
          <a:bodyPr/>
          <a:lstStyle/>
          <a:p>
            <a:fld id="{1087255E-056B-4FB5-88FC-5513B5B77B6C}" type="slidenum">
              <a:rPr lang="en-DE" smtClean="0"/>
              <a:t>‹#›</a:t>
            </a:fld>
            <a:endParaRPr lang="en-DE"/>
          </a:p>
        </p:txBody>
      </p:sp>
    </p:spTree>
    <p:extLst>
      <p:ext uri="{BB962C8B-B14F-4D97-AF65-F5344CB8AC3E}">
        <p14:creationId xmlns:p14="http://schemas.microsoft.com/office/powerpoint/2010/main" val="349713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5514F-A727-5BC0-8665-AC4D01E6A3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Content Placeholder 2">
            <a:extLst>
              <a:ext uri="{FF2B5EF4-FFF2-40B4-BE49-F238E27FC236}">
                <a16:creationId xmlns:a16="http://schemas.microsoft.com/office/drawing/2014/main" id="{C26D2B75-79AA-0362-E0F4-9C2BEF07B5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Text Placeholder 3">
            <a:extLst>
              <a:ext uri="{FF2B5EF4-FFF2-40B4-BE49-F238E27FC236}">
                <a16:creationId xmlns:a16="http://schemas.microsoft.com/office/drawing/2014/main" id="{03498073-6B86-01E4-54EC-F7B4DD9761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BEB64B-A33F-737F-666E-D2C455516A67}"/>
              </a:ext>
            </a:extLst>
          </p:cNvPr>
          <p:cNvSpPr>
            <a:spLocks noGrp="1"/>
          </p:cNvSpPr>
          <p:nvPr>
            <p:ph type="dt" sz="half" idx="10"/>
          </p:nvPr>
        </p:nvSpPr>
        <p:spPr/>
        <p:txBody>
          <a:bodyPr/>
          <a:lstStyle/>
          <a:p>
            <a:fld id="{6CA399FC-A896-47F5-8FAB-E54ED1091A47}" type="datetimeFigureOut">
              <a:rPr lang="en-DE" smtClean="0"/>
              <a:t>05/03/2023</a:t>
            </a:fld>
            <a:endParaRPr lang="en-DE"/>
          </a:p>
        </p:txBody>
      </p:sp>
      <p:sp>
        <p:nvSpPr>
          <p:cNvPr id="6" name="Footer Placeholder 5">
            <a:extLst>
              <a:ext uri="{FF2B5EF4-FFF2-40B4-BE49-F238E27FC236}">
                <a16:creationId xmlns:a16="http://schemas.microsoft.com/office/drawing/2014/main" id="{43AFB7A3-DAE6-D329-ABF0-51FB4CC52316}"/>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A6C2CB14-7556-E704-BCB9-84C4E852E039}"/>
              </a:ext>
            </a:extLst>
          </p:cNvPr>
          <p:cNvSpPr>
            <a:spLocks noGrp="1"/>
          </p:cNvSpPr>
          <p:nvPr>
            <p:ph type="sldNum" sz="quarter" idx="12"/>
          </p:nvPr>
        </p:nvSpPr>
        <p:spPr/>
        <p:txBody>
          <a:bodyPr/>
          <a:lstStyle/>
          <a:p>
            <a:fld id="{1087255E-056B-4FB5-88FC-5513B5B77B6C}" type="slidenum">
              <a:rPr lang="en-DE" smtClean="0"/>
              <a:t>‹#›</a:t>
            </a:fld>
            <a:endParaRPr lang="en-DE"/>
          </a:p>
        </p:txBody>
      </p:sp>
    </p:spTree>
    <p:extLst>
      <p:ext uri="{BB962C8B-B14F-4D97-AF65-F5344CB8AC3E}">
        <p14:creationId xmlns:p14="http://schemas.microsoft.com/office/powerpoint/2010/main" val="1414569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79E3D-0C99-48CD-B260-2EB21F2CB1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Picture Placeholder 2">
            <a:extLst>
              <a:ext uri="{FF2B5EF4-FFF2-40B4-BE49-F238E27FC236}">
                <a16:creationId xmlns:a16="http://schemas.microsoft.com/office/drawing/2014/main" id="{43719239-D0EE-D8D3-A56A-BEF556ED3A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E"/>
          </a:p>
        </p:txBody>
      </p:sp>
      <p:sp>
        <p:nvSpPr>
          <p:cNvPr id="4" name="Text Placeholder 3">
            <a:extLst>
              <a:ext uri="{FF2B5EF4-FFF2-40B4-BE49-F238E27FC236}">
                <a16:creationId xmlns:a16="http://schemas.microsoft.com/office/drawing/2014/main" id="{E577A4DF-5B7F-68C4-E786-4B4216FDF4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E64A14-7182-B0A5-1F7D-FE9153C2CA1B}"/>
              </a:ext>
            </a:extLst>
          </p:cNvPr>
          <p:cNvSpPr>
            <a:spLocks noGrp="1"/>
          </p:cNvSpPr>
          <p:nvPr>
            <p:ph type="dt" sz="half" idx="10"/>
          </p:nvPr>
        </p:nvSpPr>
        <p:spPr/>
        <p:txBody>
          <a:bodyPr/>
          <a:lstStyle/>
          <a:p>
            <a:fld id="{6CA399FC-A896-47F5-8FAB-E54ED1091A47}" type="datetimeFigureOut">
              <a:rPr lang="en-DE" smtClean="0"/>
              <a:t>05/03/2023</a:t>
            </a:fld>
            <a:endParaRPr lang="en-DE"/>
          </a:p>
        </p:txBody>
      </p:sp>
      <p:sp>
        <p:nvSpPr>
          <p:cNvPr id="6" name="Footer Placeholder 5">
            <a:extLst>
              <a:ext uri="{FF2B5EF4-FFF2-40B4-BE49-F238E27FC236}">
                <a16:creationId xmlns:a16="http://schemas.microsoft.com/office/drawing/2014/main" id="{6F7681E0-F183-E764-9931-6129225D7C79}"/>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1A50756F-3E9D-816A-B571-BE4A7E73EFF3}"/>
              </a:ext>
            </a:extLst>
          </p:cNvPr>
          <p:cNvSpPr>
            <a:spLocks noGrp="1"/>
          </p:cNvSpPr>
          <p:nvPr>
            <p:ph type="sldNum" sz="quarter" idx="12"/>
          </p:nvPr>
        </p:nvSpPr>
        <p:spPr/>
        <p:txBody>
          <a:bodyPr/>
          <a:lstStyle/>
          <a:p>
            <a:fld id="{1087255E-056B-4FB5-88FC-5513B5B77B6C}" type="slidenum">
              <a:rPr lang="en-DE" smtClean="0"/>
              <a:t>‹#›</a:t>
            </a:fld>
            <a:endParaRPr lang="en-DE"/>
          </a:p>
        </p:txBody>
      </p:sp>
    </p:spTree>
    <p:extLst>
      <p:ext uri="{BB962C8B-B14F-4D97-AF65-F5344CB8AC3E}">
        <p14:creationId xmlns:p14="http://schemas.microsoft.com/office/powerpoint/2010/main" val="3726310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A0BF6E-4E66-4690-8D56-4E8E0BA74D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DE"/>
          </a:p>
        </p:txBody>
      </p:sp>
      <p:sp>
        <p:nvSpPr>
          <p:cNvPr id="3" name="Text Placeholder 2">
            <a:extLst>
              <a:ext uri="{FF2B5EF4-FFF2-40B4-BE49-F238E27FC236}">
                <a16:creationId xmlns:a16="http://schemas.microsoft.com/office/drawing/2014/main" id="{FA4772F0-A694-B473-8741-3492365A0D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2ABF9F55-D84F-DD13-3AB9-50D616C2BE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A399FC-A896-47F5-8FAB-E54ED1091A47}" type="datetimeFigureOut">
              <a:rPr lang="en-DE" smtClean="0"/>
              <a:t>05/03/2023</a:t>
            </a:fld>
            <a:endParaRPr lang="en-DE"/>
          </a:p>
        </p:txBody>
      </p:sp>
      <p:sp>
        <p:nvSpPr>
          <p:cNvPr id="5" name="Footer Placeholder 4">
            <a:extLst>
              <a:ext uri="{FF2B5EF4-FFF2-40B4-BE49-F238E27FC236}">
                <a16:creationId xmlns:a16="http://schemas.microsoft.com/office/drawing/2014/main" id="{2C2CF591-25E3-2AC2-A110-5D3E04B0FE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DE"/>
          </a:p>
        </p:txBody>
      </p:sp>
      <p:sp>
        <p:nvSpPr>
          <p:cNvPr id="6" name="Slide Number Placeholder 5">
            <a:extLst>
              <a:ext uri="{FF2B5EF4-FFF2-40B4-BE49-F238E27FC236}">
                <a16:creationId xmlns:a16="http://schemas.microsoft.com/office/drawing/2014/main" id="{7EFBC52F-2593-9DA2-45DF-ABFF1CBA82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87255E-056B-4FB5-88FC-5513B5B77B6C}" type="slidenum">
              <a:rPr lang="en-DE" smtClean="0"/>
              <a:t>‹#›</a:t>
            </a:fld>
            <a:endParaRPr lang="en-DE"/>
          </a:p>
        </p:txBody>
      </p:sp>
    </p:spTree>
    <p:extLst>
      <p:ext uri="{BB962C8B-B14F-4D97-AF65-F5344CB8AC3E}">
        <p14:creationId xmlns:p14="http://schemas.microsoft.com/office/powerpoint/2010/main" val="18150751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62FD5-F347-E449-F6F2-CBABB4E442EA}"/>
              </a:ext>
            </a:extLst>
          </p:cNvPr>
          <p:cNvSpPr>
            <a:spLocks noGrp="1"/>
          </p:cNvSpPr>
          <p:nvPr>
            <p:ph type="ctrTitle"/>
          </p:nvPr>
        </p:nvSpPr>
        <p:spPr>
          <a:xfrm>
            <a:off x="1524000" y="291090"/>
            <a:ext cx="9144000" cy="2387600"/>
          </a:xfrm>
        </p:spPr>
        <p:txBody>
          <a:bodyPr>
            <a:normAutofit/>
          </a:bodyPr>
          <a:lstStyle/>
          <a:p>
            <a:r>
              <a:rPr lang="en-US" sz="3600" b="0" i="0" u="none" strike="noStrike" baseline="0" dirty="0">
                <a:solidFill>
                  <a:schemeClr val="accent1">
                    <a:lumMod val="50000"/>
                  </a:schemeClr>
                </a:solidFill>
                <a:latin typeface="Arial Black" panose="020B0A04020102020204" pitchFamily="34" charset="0"/>
              </a:rPr>
              <a:t>A Comparison of Algorithms for the Generation of Layouts based on</a:t>
            </a:r>
            <a:br>
              <a:rPr lang="en-US" sz="3600" b="0" i="0" u="none" strike="noStrike" baseline="0" dirty="0">
                <a:solidFill>
                  <a:schemeClr val="accent1">
                    <a:lumMod val="50000"/>
                  </a:schemeClr>
                </a:solidFill>
                <a:latin typeface="Arial Black" panose="020B0A04020102020204" pitchFamily="34" charset="0"/>
              </a:rPr>
            </a:br>
            <a:r>
              <a:rPr lang="en-US" sz="3600" b="0" i="0" u="none" strike="noStrike" baseline="0" dirty="0">
                <a:solidFill>
                  <a:schemeClr val="accent1">
                    <a:lumMod val="50000"/>
                  </a:schemeClr>
                </a:solidFill>
                <a:latin typeface="Arial Black" panose="020B0A04020102020204" pitchFamily="34" charset="0"/>
              </a:rPr>
              <a:t>Reconfigurable Slots on FPGAs.</a:t>
            </a:r>
            <a:endParaRPr lang="en-DE" sz="3600" dirty="0">
              <a:solidFill>
                <a:schemeClr val="accent1">
                  <a:lumMod val="50000"/>
                </a:schemeClr>
              </a:solidFill>
              <a:latin typeface="Arial Black" panose="020B0A04020102020204" pitchFamily="34" charset="0"/>
            </a:endParaRPr>
          </a:p>
        </p:txBody>
      </p:sp>
      <p:sp>
        <p:nvSpPr>
          <p:cNvPr id="3" name="Subtitle 2">
            <a:extLst>
              <a:ext uri="{FF2B5EF4-FFF2-40B4-BE49-F238E27FC236}">
                <a16:creationId xmlns:a16="http://schemas.microsoft.com/office/drawing/2014/main" id="{49CD7A76-0ECA-D76C-00EE-C48FDD0991AF}"/>
              </a:ext>
            </a:extLst>
          </p:cNvPr>
          <p:cNvSpPr>
            <a:spLocks noGrp="1"/>
          </p:cNvSpPr>
          <p:nvPr>
            <p:ph type="subTitle" idx="1"/>
          </p:nvPr>
        </p:nvSpPr>
        <p:spPr/>
        <p:txBody>
          <a:bodyPr>
            <a:noAutofit/>
          </a:bodyPr>
          <a:lstStyle/>
          <a:p>
            <a:r>
              <a:rPr lang="en-US" b="0" i="0" u="none" strike="noStrike" baseline="0" dirty="0">
                <a:latin typeface="Times New Roman" panose="02020603050405020304" pitchFamily="18" charset="0"/>
                <a:cs typeface="Times New Roman" panose="02020603050405020304" pitchFamily="18" charset="0"/>
              </a:rPr>
              <a:t>Supervisors: </a:t>
            </a:r>
            <a:r>
              <a:rPr lang="en-US" b="1" i="0" u="none" strike="noStrike" baseline="0" dirty="0">
                <a:latin typeface="Times New Roman" panose="02020603050405020304" pitchFamily="18" charset="0"/>
                <a:cs typeface="Times New Roman" panose="02020603050405020304" pitchFamily="18" charset="0"/>
              </a:rPr>
              <a:t>Prof. Dr. Marco Platzner </a:t>
            </a:r>
            <a:r>
              <a:rPr lang="en-US" b="0" i="0" u="none" strike="noStrike" baseline="0" dirty="0">
                <a:latin typeface="Times New Roman" panose="02020603050405020304" pitchFamily="18" charset="0"/>
                <a:cs typeface="Times New Roman" panose="02020603050405020304" pitchFamily="18" charset="0"/>
              </a:rPr>
              <a:t>and </a:t>
            </a:r>
            <a:r>
              <a:rPr lang="en-US" b="1" i="0" u="none" strike="noStrike" baseline="0" dirty="0">
                <a:latin typeface="Times New Roman" panose="02020603050405020304" pitchFamily="18" charset="0"/>
                <a:cs typeface="Times New Roman" panose="02020603050405020304" pitchFamily="18" charset="0"/>
              </a:rPr>
              <a:t>Prof. Dr. </a:t>
            </a:r>
            <a:r>
              <a:rPr lang="en-US" b="1" i="0" dirty="0">
                <a:effectLst/>
                <a:latin typeface="Times New Roman" panose="02020603050405020304" pitchFamily="18" charset="0"/>
                <a:cs typeface="Times New Roman" panose="02020603050405020304" pitchFamily="18" charset="0"/>
              </a:rPr>
              <a:t>Sybille Hellebrand</a:t>
            </a:r>
          </a:p>
          <a:p>
            <a:endParaRPr lang="en-US" b="0" i="0" u="none" strike="noStrike" baseline="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Student: </a:t>
            </a:r>
            <a:r>
              <a:rPr lang="en-US" b="1" dirty="0">
                <a:latin typeface="Times New Roman" panose="02020603050405020304" pitchFamily="18" charset="0"/>
                <a:cs typeface="Times New Roman" panose="02020603050405020304" pitchFamily="18" charset="0"/>
              </a:rPr>
              <a:t>Yashwanth Tadakamalla</a:t>
            </a:r>
          </a:p>
          <a:p>
            <a:r>
              <a:rPr lang="en-US" dirty="0">
                <a:latin typeface="Times New Roman" panose="02020603050405020304" pitchFamily="18" charset="0"/>
                <a:cs typeface="Times New Roman" panose="02020603050405020304" pitchFamily="18" charset="0"/>
              </a:rPr>
              <a:t>ID: 6896890</a:t>
            </a:r>
            <a:endParaRPr lang="en-DE" dirty="0">
              <a:latin typeface="Times New Roman" panose="02020603050405020304" pitchFamily="18" charset="0"/>
              <a:cs typeface="Times New Roman" panose="02020603050405020304" pitchFamily="18" charset="0"/>
            </a:endParaRPr>
          </a:p>
        </p:txBody>
      </p:sp>
      <p:pic>
        <p:nvPicPr>
          <p:cNvPr id="6" name="Picture 5" descr="Text&#10;&#10;Description automatically generated">
            <a:extLst>
              <a:ext uri="{FF2B5EF4-FFF2-40B4-BE49-F238E27FC236}">
                <a16:creationId xmlns:a16="http://schemas.microsoft.com/office/drawing/2014/main" id="{6478A65A-1249-FBDC-58DB-82BD7AB571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437" y="5865091"/>
            <a:ext cx="3061855" cy="803737"/>
          </a:xfrm>
          <a:prstGeom prst="rect">
            <a:avLst/>
          </a:prstGeom>
        </p:spPr>
      </p:pic>
    </p:spTree>
    <p:extLst>
      <p:ext uri="{BB962C8B-B14F-4D97-AF65-F5344CB8AC3E}">
        <p14:creationId xmlns:p14="http://schemas.microsoft.com/office/powerpoint/2010/main" val="3025816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3670D-DBC3-FD1D-0E2F-2950A8A49528}"/>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References</a:t>
            </a:r>
            <a:endParaRPr lang="en-DE"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B7E2208-15F1-B2C6-8F8C-EF0C02BE9585}"/>
              </a:ext>
            </a:extLst>
          </p:cNvPr>
          <p:cNvSpPr>
            <a:spLocks noGrp="1"/>
          </p:cNvSpPr>
          <p:nvPr>
            <p:ph idx="1"/>
          </p:nvPr>
        </p:nvSpPr>
        <p:spPr>
          <a:xfrm>
            <a:off x="838200" y="1630303"/>
            <a:ext cx="10439400" cy="4261899"/>
          </a:xfrm>
        </p:spPr>
        <p:txBody>
          <a:bodyPr/>
          <a:lstStyle/>
          <a:p>
            <a:pPr marL="342900" indent="-342900" algn="l">
              <a:buFont typeface="+mj-lt"/>
              <a:buAutoNum type="arabicPeriod"/>
            </a:pPr>
            <a:r>
              <a:rPr lang="en-US" sz="1800" b="0" i="0" u="none" strike="noStrike" baseline="0" dirty="0" err="1">
                <a:solidFill>
                  <a:schemeClr val="accent1">
                    <a:lumMod val="50000"/>
                  </a:schemeClr>
                </a:solidFill>
                <a:latin typeface="CMR12"/>
              </a:rPr>
              <a:t>Zakarya</a:t>
            </a:r>
            <a:r>
              <a:rPr lang="en-US" sz="1800" b="0" i="0" u="none" strike="noStrike" baseline="0" dirty="0">
                <a:solidFill>
                  <a:schemeClr val="accent1">
                    <a:lumMod val="50000"/>
                  </a:schemeClr>
                </a:solidFill>
                <a:latin typeface="CMR12"/>
              </a:rPr>
              <a:t> </a:t>
            </a:r>
            <a:r>
              <a:rPr lang="en-US" sz="1800" b="0" i="0" u="none" strike="noStrike" baseline="0" dirty="0" err="1">
                <a:solidFill>
                  <a:schemeClr val="accent1">
                    <a:lumMod val="50000"/>
                  </a:schemeClr>
                </a:solidFill>
                <a:latin typeface="CMR12"/>
              </a:rPr>
              <a:t>Guettatfi</a:t>
            </a:r>
            <a:r>
              <a:rPr lang="en-US" sz="1800" b="0" i="0" u="none" strike="noStrike" baseline="0" dirty="0">
                <a:solidFill>
                  <a:schemeClr val="accent1">
                    <a:lumMod val="50000"/>
                  </a:schemeClr>
                </a:solidFill>
                <a:latin typeface="CMR12"/>
              </a:rPr>
              <a:t>, Marco Platzner, Omar </a:t>
            </a:r>
            <a:r>
              <a:rPr lang="en-US" sz="1800" b="0" i="0" u="none" strike="noStrike" baseline="0" dirty="0" err="1">
                <a:solidFill>
                  <a:schemeClr val="accent1">
                    <a:lumMod val="50000"/>
                  </a:schemeClr>
                </a:solidFill>
                <a:latin typeface="CMR12"/>
              </a:rPr>
              <a:t>Kermia</a:t>
            </a:r>
            <a:r>
              <a:rPr lang="en-US" sz="1800" b="0" i="0" u="none" strike="noStrike" baseline="0" dirty="0">
                <a:solidFill>
                  <a:schemeClr val="accent1">
                    <a:lumMod val="50000"/>
                  </a:schemeClr>
                </a:solidFill>
                <a:latin typeface="CMR12"/>
              </a:rPr>
              <a:t>, and </a:t>
            </a:r>
            <a:r>
              <a:rPr lang="en-US" sz="1800" b="0" i="0" u="none" strike="noStrike" baseline="0" dirty="0" err="1">
                <a:solidFill>
                  <a:schemeClr val="accent1">
                    <a:lumMod val="50000"/>
                  </a:schemeClr>
                </a:solidFill>
                <a:latin typeface="CMR12"/>
              </a:rPr>
              <a:t>Abdelhakim</a:t>
            </a:r>
            <a:r>
              <a:rPr lang="en-US" sz="1800" b="0" i="0" u="none" strike="noStrike" baseline="0" dirty="0">
                <a:solidFill>
                  <a:schemeClr val="accent1">
                    <a:lumMod val="50000"/>
                  </a:schemeClr>
                </a:solidFill>
                <a:latin typeface="CMR12"/>
              </a:rPr>
              <a:t> </a:t>
            </a:r>
            <a:r>
              <a:rPr lang="en-US" sz="1800" b="0" i="0" u="none" strike="noStrike" baseline="0" dirty="0" err="1">
                <a:solidFill>
                  <a:schemeClr val="accent1">
                    <a:lumMod val="50000"/>
                  </a:schemeClr>
                </a:solidFill>
                <a:latin typeface="CMR12"/>
              </a:rPr>
              <a:t>Khouas</a:t>
            </a:r>
            <a:r>
              <a:rPr lang="en-US" sz="1800" b="0" i="0" u="none" strike="noStrike" baseline="0" dirty="0">
                <a:solidFill>
                  <a:schemeClr val="accent1">
                    <a:lumMod val="50000"/>
                  </a:schemeClr>
                </a:solidFill>
                <a:latin typeface="CMR12"/>
              </a:rPr>
              <a:t>. An approach for mapping periodic real-time tasks to reconfigurable hardware. In </a:t>
            </a:r>
            <a:r>
              <a:rPr lang="en-US" sz="1800" b="0" i="0" u="none" strike="noStrike" baseline="0" dirty="0">
                <a:solidFill>
                  <a:schemeClr val="accent1">
                    <a:lumMod val="50000"/>
                  </a:schemeClr>
                </a:solidFill>
                <a:latin typeface="CMTI12"/>
              </a:rPr>
              <a:t>2019 IEEE International Parallel and Distributed Processing Symposium Workshops (IPDPSW)</a:t>
            </a:r>
            <a:r>
              <a:rPr lang="en-US" sz="1800" b="0" i="0" u="none" strike="noStrike" baseline="0" dirty="0">
                <a:solidFill>
                  <a:schemeClr val="accent1">
                    <a:lumMod val="50000"/>
                  </a:schemeClr>
                </a:solidFill>
                <a:latin typeface="CMR12"/>
              </a:rPr>
              <a:t>. IEEE, 2019.</a:t>
            </a:r>
          </a:p>
          <a:p>
            <a:pPr marL="342900" indent="-342900" algn="l">
              <a:buFont typeface="+mj-lt"/>
              <a:buAutoNum type="arabicPeriod"/>
            </a:pPr>
            <a:r>
              <a:rPr lang="en-US" sz="1800" b="0" i="0" u="none" strike="noStrike" baseline="0" dirty="0" err="1">
                <a:solidFill>
                  <a:schemeClr val="accent1">
                    <a:lumMod val="50000"/>
                  </a:schemeClr>
                </a:solidFill>
                <a:latin typeface="CMR12"/>
              </a:rPr>
              <a:t>Zakarya</a:t>
            </a:r>
            <a:r>
              <a:rPr lang="en-US" sz="1800" b="0" i="0" u="none" strike="noStrike" baseline="0" dirty="0">
                <a:solidFill>
                  <a:schemeClr val="accent1">
                    <a:lumMod val="50000"/>
                  </a:schemeClr>
                </a:solidFill>
                <a:latin typeface="CMR12"/>
              </a:rPr>
              <a:t> </a:t>
            </a:r>
            <a:r>
              <a:rPr lang="en-US" sz="1800" b="0" i="0" u="none" strike="noStrike" baseline="0" dirty="0" err="1">
                <a:solidFill>
                  <a:schemeClr val="accent1">
                    <a:lumMod val="50000"/>
                  </a:schemeClr>
                </a:solidFill>
                <a:latin typeface="CMR12"/>
              </a:rPr>
              <a:t>Guetttatfi</a:t>
            </a:r>
            <a:r>
              <a:rPr lang="en-US" sz="1800" b="0" i="0" u="none" strike="noStrike" baseline="0" dirty="0">
                <a:solidFill>
                  <a:schemeClr val="accent1">
                    <a:lumMod val="50000"/>
                  </a:schemeClr>
                </a:solidFill>
                <a:latin typeface="CMR12"/>
              </a:rPr>
              <a:t>, Paul Kaufmann, and Marco Platzner. Optimal and greedy heuristic approaches for scheduling and mapping of hardware tasks to reconfigurable computing devices. In </a:t>
            </a:r>
            <a:r>
              <a:rPr lang="en-US" sz="1800" b="0" i="0" u="none" strike="noStrike" baseline="0" dirty="0">
                <a:solidFill>
                  <a:schemeClr val="accent1">
                    <a:lumMod val="50000"/>
                  </a:schemeClr>
                </a:solidFill>
                <a:latin typeface="CMTI12"/>
              </a:rPr>
              <a:t>Proceedings of the International Workshop on Applied Reconfigurable Computing (ARC)</a:t>
            </a:r>
            <a:r>
              <a:rPr lang="en-US" sz="1800" b="0" i="0" u="none" strike="noStrike" baseline="0" dirty="0">
                <a:solidFill>
                  <a:schemeClr val="accent1">
                    <a:lumMod val="50000"/>
                  </a:schemeClr>
                </a:solidFill>
                <a:latin typeface="CMR12"/>
              </a:rPr>
              <a:t>, 2020.</a:t>
            </a:r>
            <a:endParaRPr lang="en-DE" dirty="0">
              <a:solidFill>
                <a:schemeClr val="accent1">
                  <a:lumMod val="50000"/>
                </a:schemeClr>
              </a:solidFill>
            </a:endParaRPr>
          </a:p>
        </p:txBody>
      </p:sp>
    </p:spTree>
    <p:extLst>
      <p:ext uri="{BB962C8B-B14F-4D97-AF65-F5344CB8AC3E}">
        <p14:creationId xmlns:p14="http://schemas.microsoft.com/office/powerpoint/2010/main" val="4036321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1D442E-C88B-62AE-A1AE-03B79DE368A9}"/>
              </a:ext>
            </a:extLst>
          </p:cNvPr>
          <p:cNvSpPr>
            <a:spLocks noGrp="1"/>
          </p:cNvSpPr>
          <p:nvPr>
            <p:ph idx="1"/>
          </p:nvPr>
        </p:nvSpPr>
        <p:spPr>
          <a:xfrm>
            <a:off x="838200" y="2924355"/>
            <a:ext cx="10515600" cy="3252607"/>
          </a:xfrm>
        </p:spPr>
        <p:txBody>
          <a:bodyPr/>
          <a:lstStyle/>
          <a:p>
            <a:pPr marL="0" indent="0" algn="ctr">
              <a:buNone/>
            </a:pPr>
            <a:r>
              <a:rPr lang="en-GB" dirty="0"/>
              <a:t> </a:t>
            </a:r>
            <a:r>
              <a:rPr lang="en-GB" sz="4400" dirty="0">
                <a:latin typeface="Times New Roman" panose="02020603050405020304" pitchFamily="18" charset="0"/>
                <a:cs typeface="Times New Roman" panose="02020603050405020304" pitchFamily="18" charset="0"/>
              </a:rPr>
              <a:t>Thank you for your attention! </a:t>
            </a:r>
            <a:endParaRPr lang="en-DE"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9576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E909A-D006-F50B-EC72-AA75F5F9C3D0}"/>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Outline 	</a:t>
            </a:r>
            <a:endParaRPr lang="en-DE"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DE06062-7105-F20C-008E-93DA10B29376}"/>
              </a:ext>
            </a:extLst>
          </p:cNvPr>
          <p:cNvSpPr>
            <a:spLocks noGrp="1"/>
          </p:cNvSpPr>
          <p:nvPr>
            <p:ph idx="1"/>
          </p:nvPr>
        </p:nvSpPr>
        <p:spPr>
          <a:xfrm>
            <a:off x="838200" y="1690688"/>
            <a:ext cx="10515600" cy="4351338"/>
          </a:xfrm>
        </p:spPr>
        <p:txBody>
          <a:bodyPr/>
          <a:lstStyle/>
          <a:p>
            <a:pPr marL="514350" indent="-514350">
              <a:buFont typeface="+mj-lt"/>
              <a:buAutoNum type="arabicPeriod"/>
            </a:pPr>
            <a:r>
              <a:rPr lang="en-GB" dirty="0">
                <a:solidFill>
                  <a:schemeClr val="accent1">
                    <a:lumMod val="50000"/>
                  </a:schemeClr>
                </a:solidFill>
                <a:latin typeface="Times New Roman" panose="02020603050405020304" pitchFamily="18" charset="0"/>
                <a:cs typeface="Times New Roman" panose="02020603050405020304" pitchFamily="18" charset="0"/>
              </a:rPr>
              <a:t>Background</a:t>
            </a:r>
          </a:p>
          <a:p>
            <a:pPr marL="514350" indent="-514350">
              <a:buFont typeface="+mj-lt"/>
              <a:buAutoNum type="arabicPeriod"/>
            </a:pPr>
            <a:r>
              <a:rPr lang="en-GB" dirty="0">
                <a:solidFill>
                  <a:schemeClr val="accent1">
                    <a:lumMod val="50000"/>
                  </a:schemeClr>
                </a:solidFill>
                <a:latin typeface="Times New Roman" panose="02020603050405020304" pitchFamily="18" charset="0"/>
                <a:cs typeface="Times New Roman" panose="02020603050405020304" pitchFamily="18" charset="0"/>
              </a:rPr>
              <a:t>Problem Statement</a:t>
            </a:r>
          </a:p>
          <a:p>
            <a:pPr marL="514350" indent="-514350">
              <a:buFont typeface="+mj-lt"/>
              <a:buAutoNum type="arabicPeriod"/>
            </a:pPr>
            <a:r>
              <a:rPr lang="en-GB" dirty="0">
                <a:solidFill>
                  <a:schemeClr val="accent1">
                    <a:lumMod val="50000"/>
                  </a:schemeClr>
                </a:solidFill>
                <a:latin typeface="Times New Roman" panose="02020603050405020304" pitchFamily="18" charset="0"/>
                <a:cs typeface="Times New Roman" panose="02020603050405020304" pitchFamily="18" charset="0"/>
              </a:rPr>
              <a:t>Algorithms for Implementation</a:t>
            </a:r>
          </a:p>
          <a:p>
            <a:pPr marL="514350" indent="-514350">
              <a:buFont typeface="+mj-lt"/>
              <a:buAutoNum type="arabicPeriod"/>
            </a:pPr>
            <a:r>
              <a:rPr lang="en-GB" dirty="0">
                <a:solidFill>
                  <a:schemeClr val="accent1">
                    <a:lumMod val="50000"/>
                  </a:schemeClr>
                </a:solidFill>
                <a:latin typeface="Times New Roman" panose="02020603050405020304" pitchFamily="18" charset="0"/>
                <a:cs typeface="Times New Roman" panose="02020603050405020304" pitchFamily="18" charset="0"/>
              </a:rPr>
              <a:t>Optimization Problem</a:t>
            </a:r>
          </a:p>
          <a:p>
            <a:pPr marL="514350" indent="-514350">
              <a:buFont typeface="+mj-lt"/>
              <a:buAutoNum type="arabicPeriod"/>
            </a:pPr>
            <a:r>
              <a:rPr lang="en-GB" dirty="0">
                <a:solidFill>
                  <a:schemeClr val="accent1">
                    <a:lumMod val="50000"/>
                  </a:schemeClr>
                </a:solidFill>
                <a:latin typeface="Times New Roman" panose="02020603050405020304" pitchFamily="18" charset="0"/>
                <a:cs typeface="Times New Roman" panose="02020603050405020304" pitchFamily="18" charset="0"/>
              </a:rPr>
              <a:t>Decision Problem</a:t>
            </a:r>
          </a:p>
          <a:p>
            <a:pPr marL="514350" indent="-514350">
              <a:buFont typeface="+mj-lt"/>
              <a:buAutoNum type="arabicPeriod"/>
            </a:pPr>
            <a:r>
              <a:rPr lang="en-GB" dirty="0">
                <a:solidFill>
                  <a:schemeClr val="accent1">
                    <a:lumMod val="50000"/>
                  </a:schemeClr>
                </a:solidFill>
                <a:latin typeface="Times New Roman" panose="02020603050405020304" pitchFamily="18" charset="0"/>
                <a:cs typeface="Times New Roman" panose="02020603050405020304" pitchFamily="18" charset="0"/>
              </a:rPr>
              <a:t>Test Data</a:t>
            </a:r>
          </a:p>
          <a:p>
            <a:pPr marL="514350" indent="-514350">
              <a:buFont typeface="+mj-lt"/>
              <a:buAutoNum type="arabicPeriod"/>
            </a:pPr>
            <a:r>
              <a:rPr lang="en-GB" dirty="0">
                <a:solidFill>
                  <a:schemeClr val="accent1">
                    <a:lumMod val="50000"/>
                  </a:schemeClr>
                </a:solidFill>
                <a:latin typeface="Times New Roman" panose="02020603050405020304" pitchFamily="18" charset="0"/>
                <a:cs typeface="Times New Roman" panose="02020603050405020304" pitchFamily="18" charset="0"/>
              </a:rPr>
              <a:t>Time plan</a:t>
            </a:r>
          </a:p>
          <a:p>
            <a:pPr marL="514350" indent="-514350">
              <a:buFont typeface="+mj-lt"/>
              <a:buAutoNum type="arabicPeriod"/>
            </a:pPr>
            <a:endParaRPr lang="en-GB" dirty="0">
              <a:solidFill>
                <a:schemeClr val="accent1">
                  <a:lumMod val="50000"/>
                </a:schemeClr>
              </a:solidFill>
              <a:latin typeface="Times New Roman" panose="02020603050405020304" pitchFamily="18" charset="0"/>
              <a:cs typeface="Times New Roman" panose="02020603050405020304" pitchFamily="18" charset="0"/>
            </a:endParaRPr>
          </a:p>
          <a:p>
            <a:pPr marL="514350" indent="-514350">
              <a:buFont typeface="+mj-lt"/>
              <a:buAutoNum type="arabicPeriod"/>
            </a:pPr>
            <a:endParaRPr lang="en-DE" dirty="0">
              <a:solidFill>
                <a:schemeClr val="accent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8807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CB962CF-61A3-4EF9-94F6-7C59B0329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C3A458-43E5-00D9-45C5-6A4F3910D716}"/>
              </a:ext>
            </a:extLst>
          </p:cNvPr>
          <p:cNvSpPr>
            <a:spLocks noGrp="1"/>
          </p:cNvSpPr>
          <p:nvPr>
            <p:ph type="title"/>
          </p:nvPr>
        </p:nvSpPr>
        <p:spPr>
          <a:xfrm>
            <a:off x="838200" y="556337"/>
            <a:ext cx="6797405" cy="1651404"/>
          </a:xfrm>
        </p:spPr>
        <p:txBody>
          <a:bodyPr>
            <a:normAutofit/>
          </a:bodyPr>
          <a:lstStyle/>
          <a:p>
            <a:r>
              <a:rPr lang="en-GB" sz="4000">
                <a:latin typeface="Times New Roman" panose="02020603050405020304" pitchFamily="18" charset="0"/>
                <a:cs typeface="Times New Roman" panose="02020603050405020304" pitchFamily="18" charset="0"/>
              </a:rPr>
              <a:t>Background:</a:t>
            </a:r>
            <a:endParaRPr lang="en-DE" sz="400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B55CE9C-0FEB-A3D4-E3BF-E84A286A4557}"/>
              </a:ext>
            </a:extLst>
          </p:cNvPr>
          <p:cNvSpPr>
            <a:spLocks noGrp="1"/>
          </p:cNvSpPr>
          <p:nvPr>
            <p:ph idx="1"/>
          </p:nvPr>
        </p:nvSpPr>
        <p:spPr>
          <a:xfrm>
            <a:off x="838200" y="1856509"/>
            <a:ext cx="6797405" cy="4264205"/>
          </a:xfrm>
        </p:spPr>
        <p:txBody>
          <a:bodyPr>
            <a:normAutofit fontScale="92500" lnSpcReduction="20000"/>
          </a:bodyPr>
          <a:lstStyle/>
          <a:p>
            <a:r>
              <a:rPr lang="en-US" sz="2400" b="0" i="0" u="none" strike="noStrike" baseline="0" dirty="0">
                <a:solidFill>
                  <a:schemeClr val="accent1">
                    <a:lumMod val="50000"/>
                  </a:schemeClr>
                </a:solidFill>
                <a:latin typeface="Times New Roman" panose="02020603050405020304" pitchFamily="18" charset="0"/>
                <a:cs typeface="Times New Roman" panose="02020603050405020304" pitchFamily="18" charset="0"/>
              </a:rPr>
              <a:t>Executing real-time tasks on dynamically                                          reconfigurable FPGAs requires one to                                                                    solve the challenges of scheduling and                                              placement.</a:t>
            </a:r>
          </a:p>
          <a:p>
            <a:r>
              <a:rPr lang="en-GB" sz="2400" dirty="0">
                <a:solidFill>
                  <a:schemeClr val="accent1">
                    <a:lumMod val="50000"/>
                  </a:schemeClr>
                </a:solidFill>
                <a:latin typeface="Times New Roman" panose="02020603050405020304" pitchFamily="18" charset="0"/>
                <a:cs typeface="Times New Roman" panose="02020603050405020304" pitchFamily="18" charset="0"/>
              </a:rPr>
              <a:t>In [1] </a:t>
            </a:r>
            <a:r>
              <a:rPr lang="en-US" sz="2400" dirty="0">
                <a:solidFill>
                  <a:schemeClr val="accent1">
                    <a:lumMod val="50000"/>
                  </a:schemeClr>
                </a:solidFill>
                <a:latin typeface="Times New Roman" panose="02020603050405020304" pitchFamily="18" charset="0"/>
                <a:cs typeface="Times New Roman" panose="02020603050405020304" pitchFamily="18" charset="0"/>
              </a:rPr>
              <a:t>a special 2D slot-based                                                                                  reconfiguration model has been introduced                                                  for mapping real time tasks to FPGA.</a:t>
            </a:r>
          </a:p>
          <a:p>
            <a:r>
              <a:rPr lang="en-US" sz="2400" dirty="0">
                <a:solidFill>
                  <a:schemeClr val="accent1">
                    <a:lumMod val="50000"/>
                  </a:schemeClr>
                </a:solidFill>
                <a:latin typeface="Times New Roman" panose="02020603050405020304" pitchFamily="18" charset="0"/>
                <a:cs typeface="Times New Roman" panose="02020603050405020304" pitchFamily="18" charset="0"/>
              </a:rPr>
              <a:t>Here S1,S2 and S3 are the reconfigurable                                                     slots.</a:t>
            </a:r>
          </a:p>
          <a:p>
            <a:r>
              <a:rPr lang="en-US" sz="2400" dirty="0">
                <a:solidFill>
                  <a:schemeClr val="accent1">
                    <a:lumMod val="50000"/>
                  </a:schemeClr>
                </a:solidFill>
                <a:latin typeface="Times New Roman" panose="02020603050405020304" pitchFamily="18" charset="0"/>
                <a:cs typeface="Times New Roman" panose="02020603050405020304" pitchFamily="18" charset="0"/>
              </a:rPr>
              <a:t>Every reconfigurable slot has a required                                                                             scalar area, given in number of micro slots.</a:t>
            </a:r>
          </a:p>
          <a:p>
            <a:r>
              <a:rPr lang="en-US" sz="2400" dirty="0">
                <a:solidFill>
                  <a:schemeClr val="accent1">
                    <a:lumMod val="50000"/>
                  </a:schemeClr>
                </a:solidFill>
                <a:latin typeface="Times New Roman" panose="02020603050405020304" pitchFamily="18" charset="0"/>
                <a:cs typeface="Times New Roman" panose="02020603050405020304" pitchFamily="18" charset="0"/>
              </a:rPr>
              <a:t>For layout generation task </a:t>
            </a:r>
            <a:r>
              <a:rPr lang="en-US" sz="2400" b="0" i="0" u="none" strike="noStrike" baseline="0" dirty="0">
                <a:solidFill>
                  <a:schemeClr val="accent1">
                    <a:lumMod val="50000"/>
                  </a:schemeClr>
                </a:solidFill>
                <a:latin typeface="Times New Roman" panose="02020603050405020304" pitchFamily="18" charset="0"/>
                <a:cs typeface="Times New Roman" panose="02020603050405020304" pitchFamily="18" charset="0"/>
              </a:rPr>
              <a:t>heuristic [1]                                       and optimal [2] solutions have                                    been presented.</a:t>
            </a:r>
            <a:endParaRPr lang="en-DE" sz="2400" dirty="0">
              <a:solidFill>
                <a:schemeClr val="accent1">
                  <a:lumMod val="50000"/>
                </a:schemeClr>
              </a:solidFill>
              <a:latin typeface="Times New Roman" panose="02020603050405020304" pitchFamily="18" charset="0"/>
              <a:cs typeface="Times New Roman" panose="02020603050405020304" pitchFamily="18" charset="0"/>
            </a:endParaRPr>
          </a:p>
          <a:p>
            <a:endParaRPr lang="en-US" sz="2200" dirty="0">
              <a:solidFill>
                <a:schemeClr val="accent1">
                  <a:lumMod val="50000"/>
                </a:schemeClr>
              </a:solidFill>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B31EA2DA-81A9-3094-33A6-684C39E54F76}"/>
              </a:ext>
            </a:extLst>
          </p:cNvPr>
          <p:cNvPicPr>
            <a:picLocks noChangeAspect="1"/>
          </p:cNvPicPr>
          <p:nvPr/>
        </p:nvPicPr>
        <p:blipFill>
          <a:blip r:embed="rId2"/>
          <a:stretch>
            <a:fillRect/>
          </a:stretch>
        </p:blipFill>
        <p:spPr>
          <a:xfrm>
            <a:off x="6037042" y="1119223"/>
            <a:ext cx="2686892" cy="3980299"/>
          </a:xfrm>
          <a:prstGeom prst="rect">
            <a:avLst/>
          </a:prstGeom>
        </p:spPr>
      </p:pic>
      <p:sp>
        <p:nvSpPr>
          <p:cNvPr id="11" name="TextBox 10">
            <a:extLst>
              <a:ext uri="{FF2B5EF4-FFF2-40B4-BE49-F238E27FC236}">
                <a16:creationId xmlns:a16="http://schemas.microsoft.com/office/drawing/2014/main" id="{C5752EE1-BED9-189E-4E74-C068C4A466EE}"/>
              </a:ext>
            </a:extLst>
          </p:cNvPr>
          <p:cNvSpPr txBox="1"/>
          <p:nvPr/>
        </p:nvSpPr>
        <p:spPr>
          <a:xfrm>
            <a:off x="5954283" y="5232255"/>
            <a:ext cx="3232727" cy="923330"/>
          </a:xfrm>
          <a:prstGeom prst="rect">
            <a:avLst/>
          </a:prstGeom>
          <a:noFill/>
        </p:spPr>
        <p:txBody>
          <a:bodyPr wrap="square" rtlCol="0">
            <a:spAutoFit/>
          </a:bodyPr>
          <a:lstStyle/>
          <a:p>
            <a:r>
              <a:rPr lang="en-GB" dirty="0">
                <a:solidFill>
                  <a:schemeClr val="accent1">
                    <a:lumMod val="50000"/>
                  </a:schemeClr>
                </a:solidFill>
                <a:latin typeface="Times New Roman" panose="02020603050405020304" pitchFamily="18" charset="0"/>
                <a:cs typeface="Times New Roman" panose="02020603050405020304" pitchFamily="18" charset="0"/>
              </a:rPr>
              <a:t>Fig.1. Approach for mapping periodic real time tasks on FPGA[1]</a:t>
            </a:r>
            <a:endParaRPr lang="en-DE"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0BFFF7F1-A903-8DED-016B-A0DEEAADDCEC}"/>
              </a:ext>
            </a:extLst>
          </p:cNvPr>
          <p:cNvSpPr txBox="1"/>
          <p:nvPr/>
        </p:nvSpPr>
        <p:spPr>
          <a:xfrm>
            <a:off x="9192808" y="3425047"/>
            <a:ext cx="2338608" cy="923330"/>
          </a:xfrm>
          <a:prstGeom prst="rect">
            <a:avLst/>
          </a:prstGeom>
          <a:noFill/>
        </p:spPr>
        <p:txBody>
          <a:bodyPr wrap="square" rtlCol="0">
            <a:spAutoFit/>
          </a:bodyPr>
          <a:lstStyle/>
          <a:p>
            <a:r>
              <a:rPr lang="en-GB" dirty="0">
                <a:solidFill>
                  <a:schemeClr val="accent1">
                    <a:lumMod val="50000"/>
                  </a:schemeClr>
                </a:solidFill>
                <a:latin typeface="Times New Roman" panose="02020603050405020304" pitchFamily="18" charset="0"/>
                <a:cs typeface="Times New Roman" panose="02020603050405020304" pitchFamily="18" charset="0"/>
              </a:rPr>
              <a:t>Fig.2. Partitioning in to micro slots:  The Xilinx Zynq 7020 [1]</a:t>
            </a:r>
            <a:endParaRPr lang="en-DE" dirty="0">
              <a:solidFill>
                <a:schemeClr val="accent1">
                  <a:lumMod val="50000"/>
                </a:schemeClr>
              </a:solidFill>
              <a:latin typeface="Times New Roman" panose="02020603050405020304" pitchFamily="18" charset="0"/>
              <a:cs typeface="Times New Roman" panose="02020603050405020304" pitchFamily="18" charset="0"/>
            </a:endParaRPr>
          </a:p>
        </p:txBody>
      </p:sp>
      <p:pic>
        <p:nvPicPr>
          <p:cNvPr id="21" name="Picture 20">
            <a:extLst>
              <a:ext uri="{FF2B5EF4-FFF2-40B4-BE49-F238E27FC236}">
                <a16:creationId xmlns:a16="http://schemas.microsoft.com/office/drawing/2014/main" id="{D297BBF2-B603-7A87-D8E9-24756FB53BEC}"/>
              </a:ext>
            </a:extLst>
          </p:cNvPr>
          <p:cNvPicPr>
            <a:picLocks noChangeAspect="1"/>
          </p:cNvPicPr>
          <p:nvPr/>
        </p:nvPicPr>
        <p:blipFill>
          <a:blip r:embed="rId3"/>
          <a:stretch>
            <a:fillRect/>
          </a:stretch>
        </p:blipFill>
        <p:spPr>
          <a:xfrm>
            <a:off x="9226367" y="4710995"/>
            <a:ext cx="2305049" cy="1318869"/>
          </a:xfrm>
          <a:prstGeom prst="rect">
            <a:avLst/>
          </a:prstGeom>
        </p:spPr>
      </p:pic>
      <p:sp>
        <p:nvSpPr>
          <p:cNvPr id="22" name="TextBox 21">
            <a:extLst>
              <a:ext uri="{FF2B5EF4-FFF2-40B4-BE49-F238E27FC236}">
                <a16:creationId xmlns:a16="http://schemas.microsoft.com/office/drawing/2014/main" id="{2E0F1D00-DFB0-2B45-6BF3-0532F1DCCA72}"/>
              </a:ext>
            </a:extLst>
          </p:cNvPr>
          <p:cNvSpPr txBox="1"/>
          <p:nvPr/>
        </p:nvSpPr>
        <p:spPr>
          <a:xfrm>
            <a:off x="9147653" y="6020055"/>
            <a:ext cx="2886196" cy="646331"/>
          </a:xfrm>
          <a:prstGeom prst="rect">
            <a:avLst/>
          </a:prstGeom>
          <a:noFill/>
        </p:spPr>
        <p:txBody>
          <a:bodyPr wrap="square" rtlCol="0">
            <a:spAutoFit/>
          </a:bodyPr>
          <a:lstStyle/>
          <a:p>
            <a:r>
              <a:rPr lang="en-GB" dirty="0">
                <a:solidFill>
                  <a:schemeClr val="accent1">
                    <a:lumMod val="50000"/>
                  </a:schemeClr>
                </a:solidFill>
                <a:latin typeface="Times New Roman" panose="02020603050405020304" pitchFamily="18" charset="0"/>
                <a:cs typeface="Times New Roman" panose="02020603050405020304" pitchFamily="18" charset="0"/>
              </a:rPr>
              <a:t>Fig.3. Minimum required resources for a micro slot</a:t>
            </a:r>
            <a:r>
              <a:rPr lang="en-GB" dirty="0"/>
              <a:t>.</a:t>
            </a:r>
            <a:endParaRPr lang="en-DE" dirty="0"/>
          </a:p>
        </p:txBody>
      </p:sp>
      <p:pic>
        <p:nvPicPr>
          <p:cNvPr id="5" name="Picture 4">
            <a:extLst>
              <a:ext uri="{FF2B5EF4-FFF2-40B4-BE49-F238E27FC236}">
                <a16:creationId xmlns:a16="http://schemas.microsoft.com/office/drawing/2014/main" id="{9F900FE3-86D7-18F2-C5E6-6E8C7085EF2A}"/>
              </a:ext>
            </a:extLst>
          </p:cNvPr>
          <p:cNvPicPr>
            <a:picLocks noChangeAspect="1"/>
          </p:cNvPicPr>
          <p:nvPr/>
        </p:nvPicPr>
        <p:blipFill>
          <a:blip r:embed="rId4"/>
          <a:stretch>
            <a:fillRect/>
          </a:stretch>
        </p:blipFill>
        <p:spPr>
          <a:xfrm>
            <a:off x="8806246" y="1001696"/>
            <a:ext cx="2785391" cy="2290618"/>
          </a:xfrm>
          <a:prstGeom prst="rect">
            <a:avLst/>
          </a:prstGeom>
        </p:spPr>
      </p:pic>
    </p:spTree>
    <p:extLst>
      <p:ext uri="{BB962C8B-B14F-4D97-AF65-F5344CB8AC3E}">
        <p14:creationId xmlns:p14="http://schemas.microsoft.com/office/powerpoint/2010/main" val="3078191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par>
                                <p:cTn id="22" presetID="10" presetClass="entr" presetSubtype="0" fill="hold"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9" grpId="0"/>
      <p:bldP spid="2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04DC6-5CDC-601A-C92A-5F5F47D6D34B}"/>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Problem Statement</a:t>
            </a:r>
            <a:endParaRPr lang="en-DE"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617F0E9-C4DD-33D9-D78B-28C20D4352BA}"/>
              </a:ext>
            </a:extLst>
          </p:cNvPr>
          <p:cNvSpPr>
            <a:spLocks noGrp="1"/>
          </p:cNvSpPr>
          <p:nvPr>
            <p:ph idx="1"/>
          </p:nvPr>
        </p:nvSpPr>
        <p:spPr>
          <a:xfrm>
            <a:off x="838200" y="1533150"/>
            <a:ext cx="10515600" cy="4351338"/>
          </a:xfrm>
        </p:spPr>
        <p:txBody>
          <a:bodyPr/>
          <a:lstStyle/>
          <a:p>
            <a:r>
              <a:rPr lang="en-US" sz="2200" b="0" i="0" dirty="0">
                <a:solidFill>
                  <a:schemeClr val="accent1">
                    <a:lumMod val="50000"/>
                  </a:schemeClr>
                </a:solidFill>
                <a:effectLst/>
                <a:latin typeface="Times New Roman" panose="02020603050405020304" pitchFamily="18" charset="0"/>
                <a:cs typeface="Times New Roman" panose="02020603050405020304" pitchFamily="18" charset="0"/>
              </a:rPr>
              <a:t>Layout </a:t>
            </a:r>
            <a:r>
              <a:rPr lang="en-US" sz="2200" dirty="0">
                <a:solidFill>
                  <a:schemeClr val="accent1">
                    <a:lumMod val="50000"/>
                  </a:schemeClr>
                </a:solidFill>
                <a:latin typeface="Times New Roman" panose="02020603050405020304" pitchFamily="18" charset="0"/>
                <a:cs typeface="Times New Roman" panose="02020603050405020304" pitchFamily="18" charset="0"/>
              </a:rPr>
              <a:t>generation problem</a:t>
            </a:r>
            <a:r>
              <a:rPr lang="en-US" sz="2200" b="0" i="0" dirty="0">
                <a:solidFill>
                  <a:schemeClr val="accent1">
                    <a:lumMod val="50000"/>
                  </a:schemeClr>
                </a:solidFill>
                <a:effectLst/>
                <a:latin typeface="Times New Roman" panose="02020603050405020304" pitchFamily="18" charset="0"/>
                <a:cs typeface="Times New Roman" panose="02020603050405020304" pitchFamily="18" charset="0"/>
              </a:rPr>
              <a:t> involves placing a set of reconfigurable slots with their respective required area on the FPGA.</a:t>
            </a:r>
          </a:p>
          <a:p>
            <a:r>
              <a:rPr lang="en-US" sz="2200" b="0" i="0" dirty="0">
                <a:solidFill>
                  <a:schemeClr val="accent1">
                    <a:lumMod val="50000"/>
                  </a:schemeClr>
                </a:solidFill>
                <a:effectLst/>
                <a:latin typeface="Times New Roman" panose="02020603050405020304" pitchFamily="18" charset="0"/>
                <a:cs typeface="Times New Roman" panose="02020603050405020304" pitchFamily="18" charset="0"/>
              </a:rPr>
              <a:t>The objective </a:t>
            </a:r>
            <a:r>
              <a:rPr lang="en-US" sz="2200" dirty="0">
                <a:solidFill>
                  <a:schemeClr val="accent1">
                    <a:lumMod val="50000"/>
                  </a:schemeClr>
                </a:solidFill>
                <a:latin typeface="Times New Roman" panose="02020603050405020304" pitchFamily="18" charset="0"/>
                <a:cs typeface="Times New Roman" panose="02020603050405020304" pitchFamily="18" charset="0"/>
              </a:rPr>
              <a:t>here is to maximize the utilization of FPGA.</a:t>
            </a:r>
          </a:p>
          <a:p>
            <a:r>
              <a:rPr lang="en-US" sz="2200" b="0" i="0" dirty="0">
                <a:solidFill>
                  <a:schemeClr val="accent1">
                    <a:lumMod val="50000"/>
                  </a:schemeClr>
                </a:solidFill>
                <a:effectLst/>
                <a:latin typeface="Times New Roman" panose="02020603050405020304" pitchFamily="18" charset="0"/>
                <a:cs typeface="Times New Roman" panose="02020603050405020304" pitchFamily="18" charset="0"/>
              </a:rPr>
              <a:t>The problem is to find the optimal or near to optimal placement of the reconfigurable slots on the 2D layout of FPGA while satisfying certain constraints such as the area requirements of the slots, the utilization of the FPGA resources and no overlapping between the reconfigurable slots.</a:t>
            </a:r>
          </a:p>
          <a:p>
            <a:endParaRPr lang="en-US" sz="1800" b="0" i="0" dirty="0">
              <a:solidFill>
                <a:srgbClr val="374151"/>
              </a:solidFill>
              <a:effectLst/>
              <a:latin typeface="Times New Roman" panose="02020603050405020304" pitchFamily="18" charset="0"/>
              <a:cs typeface="Times New Roman" panose="02020603050405020304" pitchFamily="18" charset="0"/>
            </a:endParaRPr>
          </a:p>
          <a:p>
            <a:endParaRPr lang="en-DE" dirty="0"/>
          </a:p>
        </p:txBody>
      </p:sp>
      <p:sp>
        <p:nvSpPr>
          <p:cNvPr id="5" name="Rectangle 4">
            <a:extLst>
              <a:ext uri="{FF2B5EF4-FFF2-40B4-BE49-F238E27FC236}">
                <a16:creationId xmlns:a16="http://schemas.microsoft.com/office/drawing/2014/main" id="{ECA380BC-2645-E8F5-30D1-7FF930D136B6}"/>
              </a:ext>
            </a:extLst>
          </p:cNvPr>
          <p:cNvSpPr/>
          <p:nvPr/>
        </p:nvSpPr>
        <p:spPr>
          <a:xfrm>
            <a:off x="6283625" y="4692768"/>
            <a:ext cx="973347" cy="50895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 name="Rectangle 5">
            <a:extLst>
              <a:ext uri="{FF2B5EF4-FFF2-40B4-BE49-F238E27FC236}">
                <a16:creationId xmlns:a16="http://schemas.microsoft.com/office/drawing/2014/main" id="{910A1078-EEFA-4DFA-5F7D-F5FB26286B27}"/>
              </a:ext>
            </a:extLst>
          </p:cNvPr>
          <p:cNvSpPr/>
          <p:nvPr/>
        </p:nvSpPr>
        <p:spPr>
          <a:xfrm>
            <a:off x="7472632" y="5180387"/>
            <a:ext cx="370936" cy="975235"/>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 name="Rectangle 6">
            <a:extLst>
              <a:ext uri="{FF2B5EF4-FFF2-40B4-BE49-F238E27FC236}">
                <a16:creationId xmlns:a16="http://schemas.microsoft.com/office/drawing/2014/main" id="{8EFC4724-EEC8-0900-CE65-DC6251C965D1}"/>
              </a:ext>
            </a:extLst>
          </p:cNvPr>
          <p:cNvSpPr/>
          <p:nvPr/>
        </p:nvSpPr>
        <p:spPr>
          <a:xfrm>
            <a:off x="2568064" y="5534295"/>
            <a:ext cx="802257" cy="776378"/>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Times New Roman" panose="02020603050405020304" pitchFamily="18" charset="0"/>
                <a:cs typeface="Times New Roman" panose="02020603050405020304" pitchFamily="18" charset="0"/>
              </a:rPr>
              <a:t>S2</a:t>
            </a:r>
            <a:endParaRPr lang="en-DE"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8E25EF03-5D64-429F-CC6A-8EE520BC78B9}"/>
              </a:ext>
            </a:extLst>
          </p:cNvPr>
          <p:cNvSpPr/>
          <p:nvPr/>
        </p:nvSpPr>
        <p:spPr>
          <a:xfrm>
            <a:off x="3981809" y="4485736"/>
            <a:ext cx="2146540" cy="20071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1" name="Rectangle 10">
            <a:extLst>
              <a:ext uri="{FF2B5EF4-FFF2-40B4-BE49-F238E27FC236}">
                <a16:creationId xmlns:a16="http://schemas.microsoft.com/office/drawing/2014/main" id="{8BA80F93-4B29-5B83-97B5-A42F2F01DBA0}"/>
              </a:ext>
            </a:extLst>
          </p:cNvPr>
          <p:cNvSpPr/>
          <p:nvPr/>
        </p:nvSpPr>
        <p:spPr>
          <a:xfrm>
            <a:off x="5743488" y="5508413"/>
            <a:ext cx="370936" cy="975235"/>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2" name="Rectangle 11">
            <a:extLst>
              <a:ext uri="{FF2B5EF4-FFF2-40B4-BE49-F238E27FC236}">
                <a16:creationId xmlns:a16="http://schemas.microsoft.com/office/drawing/2014/main" id="{6F997747-9437-DB11-D5E4-F2B0EF35B4B4}"/>
              </a:ext>
            </a:extLst>
          </p:cNvPr>
          <p:cNvSpPr/>
          <p:nvPr/>
        </p:nvSpPr>
        <p:spPr>
          <a:xfrm>
            <a:off x="6283625" y="4468705"/>
            <a:ext cx="2146540" cy="20794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Rectangle 14">
            <a:extLst>
              <a:ext uri="{FF2B5EF4-FFF2-40B4-BE49-F238E27FC236}">
                <a16:creationId xmlns:a16="http://schemas.microsoft.com/office/drawing/2014/main" id="{543CF044-8BB5-C621-0764-E7BE53CF38E4}"/>
              </a:ext>
            </a:extLst>
          </p:cNvPr>
          <p:cNvSpPr/>
          <p:nvPr/>
        </p:nvSpPr>
        <p:spPr>
          <a:xfrm>
            <a:off x="6283625" y="5400584"/>
            <a:ext cx="802257" cy="776378"/>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6" name="Rectangle 15">
            <a:extLst>
              <a:ext uri="{FF2B5EF4-FFF2-40B4-BE49-F238E27FC236}">
                <a16:creationId xmlns:a16="http://schemas.microsoft.com/office/drawing/2014/main" id="{7BA34280-B1C7-6FCE-B89E-AF37AB96A0DD}"/>
              </a:ext>
            </a:extLst>
          </p:cNvPr>
          <p:cNvSpPr/>
          <p:nvPr/>
        </p:nvSpPr>
        <p:spPr>
          <a:xfrm>
            <a:off x="1875526" y="5219653"/>
            <a:ext cx="370936" cy="975235"/>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latin typeface="Times New Roman" panose="02020603050405020304" pitchFamily="18" charset="0"/>
                <a:cs typeface="Times New Roman" panose="02020603050405020304" pitchFamily="18" charset="0"/>
              </a:rPr>
              <a:t>S3</a:t>
            </a:r>
            <a:endParaRPr lang="en-DE" sz="1400" dirty="0">
              <a:latin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id="{CBC8BFBF-11E5-058E-9960-BB26F2064407}"/>
              </a:ext>
            </a:extLst>
          </p:cNvPr>
          <p:cNvSpPr/>
          <p:nvPr/>
        </p:nvSpPr>
        <p:spPr>
          <a:xfrm>
            <a:off x="2417554" y="4766544"/>
            <a:ext cx="973347" cy="50895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Times New Roman" panose="02020603050405020304" pitchFamily="18" charset="0"/>
                <a:cs typeface="Times New Roman" panose="02020603050405020304" pitchFamily="18" charset="0"/>
              </a:rPr>
              <a:t>S1</a:t>
            </a:r>
            <a:endParaRPr lang="en-DE" dirty="0">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C95BCA90-D23B-90E8-C6B6-A40C33D6D3B1}"/>
              </a:ext>
            </a:extLst>
          </p:cNvPr>
          <p:cNvSpPr/>
          <p:nvPr/>
        </p:nvSpPr>
        <p:spPr>
          <a:xfrm>
            <a:off x="8645825" y="4449597"/>
            <a:ext cx="2146540" cy="20794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9" name="Rectangle 18">
            <a:extLst>
              <a:ext uri="{FF2B5EF4-FFF2-40B4-BE49-F238E27FC236}">
                <a16:creationId xmlns:a16="http://schemas.microsoft.com/office/drawing/2014/main" id="{B3B7516E-56D4-C600-7C77-32FAFF39E3F0}"/>
              </a:ext>
            </a:extLst>
          </p:cNvPr>
          <p:cNvSpPr/>
          <p:nvPr/>
        </p:nvSpPr>
        <p:spPr>
          <a:xfrm rot="16200000">
            <a:off x="8947031" y="5845823"/>
            <a:ext cx="370936" cy="975235"/>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0" name="Rectangle 19">
            <a:extLst>
              <a:ext uri="{FF2B5EF4-FFF2-40B4-BE49-F238E27FC236}">
                <a16:creationId xmlns:a16="http://schemas.microsoft.com/office/drawing/2014/main" id="{641C5A4B-F5F1-BDF1-BC1C-47287EA3BE36}"/>
              </a:ext>
            </a:extLst>
          </p:cNvPr>
          <p:cNvSpPr/>
          <p:nvPr/>
        </p:nvSpPr>
        <p:spPr>
          <a:xfrm>
            <a:off x="8643423" y="5368172"/>
            <a:ext cx="802257" cy="776378"/>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2" name="Rectangle 21">
            <a:extLst>
              <a:ext uri="{FF2B5EF4-FFF2-40B4-BE49-F238E27FC236}">
                <a16:creationId xmlns:a16="http://schemas.microsoft.com/office/drawing/2014/main" id="{CB693499-C3D4-FB63-EE82-0652128037BB}"/>
              </a:ext>
            </a:extLst>
          </p:cNvPr>
          <p:cNvSpPr/>
          <p:nvPr/>
        </p:nvSpPr>
        <p:spPr>
          <a:xfrm rot="16200000">
            <a:off x="9392482" y="5785209"/>
            <a:ext cx="973347" cy="50895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23" name="TextBox 22">
            <a:extLst>
              <a:ext uri="{FF2B5EF4-FFF2-40B4-BE49-F238E27FC236}">
                <a16:creationId xmlns:a16="http://schemas.microsoft.com/office/drawing/2014/main" id="{0D5441D0-BD1F-FBE3-AE6B-8DF91273B433}"/>
              </a:ext>
            </a:extLst>
          </p:cNvPr>
          <p:cNvSpPr txBox="1"/>
          <p:nvPr/>
        </p:nvSpPr>
        <p:spPr>
          <a:xfrm>
            <a:off x="155046" y="4738976"/>
            <a:ext cx="1686467" cy="1477328"/>
          </a:xfrm>
          <a:prstGeom prst="rect">
            <a:avLst/>
          </a:prstGeom>
          <a:noFill/>
        </p:spPr>
        <p:txBody>
          <a:bodyPr wrap="square" rtlCol="0">
            <a:spAutoFit/>
          </a:bodyPr>
          <a:lstStyle/>
          <a:p>
            <a:r>
              <a:rPr lang="en-GB" dirty="0">
                <a:solidFill>
                  <a:schemeClr val="accent1">
                    <a:lumMod val="50000"/>
                  </a:schemeClr>
                </a:solidFill>
                <a:latin typeface="Times New Roman" panose="02020603050405020304" pitchFamily="18" charset="0"/>
                <a:cs typeface="Times New Roman" panose="02020603050405020304" pitchFamily="18" charset="0"/>
              </a:rPr>
              <a:t>Reconfigurable slots:</a:t>
            </a:r>
          </a:p>
          <a:p>
            <a:r>
              <a:rPr lang="en-GB" dirty="0">
                <a:solidFill>
                  <a:schemeClr val="accent1">
                    <a:lumMod val="50000"/>
                  </a:schemeClr>
                </a:solidFill>
                <a:latin typeface="Times New Roman" panose="02020603050405020304" pitchFamily="18" charset="0"/>
                <a:cs typeface="Times New Roman" panose="02020603050405020304" pitchFamily="18" charset="0"/>
              </a:rPr>
              <a:t>S1:8</a:t>
            </a:r>
          </a:p>
          <a:p>
            <a:r>
              <a:rPr lang="en-GB" dirty="0">
                <a:solidFill>
                  <a:schemeClr val="accent1">
                    <a:lumMod val="50000"/>
                  </a:schemeClr>
                </a:solidFill>
                <a:latin typeface="Times New Roman" panose="02020603050405020304" pitchFamily="18" charset="0"/>
                <a:cs typeface="Times New Roman" panose="02020603050405020304" pitchFamily="18" charset="0"/>
              </a:rPr>
              <a:t>S2:9</a:t>
            </a:r>
          </a:p>
          <a:p>
            <a:r>
              <a:rPr lang="en-GB" dirty="0">
                <a:solidFill>
                  <a:schemeClr val="accent1">
                    <a:lumMod val="50000"/>
                  </a:schemeClr>
                </a:solidFill>
                <a:latin typeface="Times New Roman" panose="02020603050405020304" pitchFamily="18" charset="0"/>
                <a:cs typeface="Times New Roman" panose="02020603050405020304" pitchFamily="18" charset="0"/>
              </a:rPr>
              <a:t>S3:3</a:t>
            </a:r>
            <a:endParaRPr lang="en-DE"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24" name="Rectangle 23">
            <a:extLst>
              <a:ext uri="{FF2B5EF4-FFF2-40B4-BE49-F238E27FC236}">
                <a16:creationId xmlns:a16="http://schemas.microsoft.com/office/drawing/2014/main" id="{A0313B03-FB57-F7BF-F5DC-1F89C96C5940}"/>
              </a:ext>
            </a:extLst>
          </p:cNvPr>
          <p:cNvSpPr/>
          <p:nvPr/>
        </p:nvSpPr>
        <p:spPr>
          <a:xfrm>
            <a:off x="3993310" y="5983917"/>
            <a:ext cx="973347" cy="50895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5" name="Rectangle 24">
            <a:extLst>
              <a:ext uri="{FF2B5EF4-FFF2-40B4-BE49-F238E27FC236}">
                <a16:creationId xmlns:a16="http://schemas.microsoft.com/office/drawing/2014/main" id="{C3370BD9-8B91-6257-FAEC-1508C00A5DCD}"/>
              </a:ext>
            </a:extLst>
          </p:cNvPr>
          <p:cNvSpPr/>
          <p:nvPr/>
        </p:nvSpPr>
        <p:spPr>
          <a:xfrm>
            <a:off x="4978158" y="5707270"/>
            <a:ext cx="765331" cy="776378"/>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Tree>
    <p:extLst>
      <p:ext uri="{BB962C8B-B14F-4D97-AF65-F5344CB8AC3E}">
        <p14:creationId xmlns:p14="http://schemas.microsoft.com/office/powerpoint/2010/main" val="1745491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fade">
                                      <p:cBhvr>
                                        <p:cTn id="29" dur="500"/>
                                        <p:tgtEl>
                                          <p:spTgt spid="25"/>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500"/>
                                        <p:tgtEl>
                                          <p:spTgt spid="2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fade">
                                      <p:cBhvr>
                                        <p:cTn id="40" dur="500"/>
                                        <p:tgtEl>
                                          <p:spTgt spid="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fade">
                                      <p:cBhvr>
                                        <p:cTn id="46" dur="500"/>
                                        <p:tgtEl>
                                          <p:spTgt spid="6"/>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fade">
                                      <p:cBhvr>
                                        <p:cTn id="51" dur="500"/>
                                        <p:tgtEl>
                                          <p:spTgt spid="18"/>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fade">
                                      <p:cBhvr>
                                        <p:cTn id="54" dur="500"/>
                                        <p:tgtEl>
                                          <p:spTgt spid="20"/>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fade">
                                      <p:cBhvr>
                                        <p:cTn id="57" dur="500"/>
                                        <p:tgtEl>
                                          <p:spTgt spid="19"/>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2"/>
                                        </p:tgtEl>
                                        <p:attrNameLst>
                                          <p:attrName>style.visibility</p:attrName>
                                        </p:attrNameLst>
                                      </p:cBhvr>
                                      <p:to>
                                        <p:strVal val="visible"/>
                                      </p:to>
                                    </p:set>
                                    <p:animEffect transition="in" filter="fade">
                                      <p:cBhvr>
                                        <p:cTn id="6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1" grpId="0" animBg="1"/>
      <p:bldP spid="12" grpId="0" animBg="1"/>
      <p:bldP spid="15" grpId="0" animBg="1"/>
      <p:bldP spid="16" grpId="0" animBg="1"/>
      <p:bldP spid="17" grpId="0" animBg="1"/>
      <p:bldP spid="18" grpId="0" animBg="1"/>
      <p:bldP spid="19" grpId="0" animBg="1"/>
      <p:bldP spid="20" grpId="0" animBg="1"/>
      <p:bldP spid="22" grpId="0" animBg="1"/>
      <p:bldP spid="23" grpId="0"/>
      <p:bldP spid="24" grpId="0" animBg="1"/>
      <p:bldP spid="2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01A6D-126B-54C8-C7FA-9EA6D3A940A9}"/>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Algorithms for Implementation</a:t>
            </a:r>
            <a:endParaRPr lang="en-DE"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3D1F502-A135-5AE5-9AD6-EF155C605BCF}"/>
              </a:ext>
            </a:extLst>
          </p:cNvPr>
          <p:cNvSpPr>
            <a:spLocks noGrp="1"/>
          </p:cNvSpPr>
          <p:nvPr>
            <p:ph idx="1"/>
          </p:nvPr>
        </p:nvSpPr>
        <p:spPr/>
        <p:txBody>
          <a:bodyPr>
            <a:normAutofit/>
          </a:bodyPr>
          <a:lstStyle/>
          <a:p>
            <a:r>
              <a:rPr lang="en-GB" sz="2200" dirty="0">
                <a:solidFill>
                  <a:schemeClr val="accent1">
                    <a:lumMod val="50000"/>
                  </a:schemeClr>
                </a:solidFill>
                <a:latin typeface="Times New Roman" panose="02020603050405020304" pitchFamily="18" charset="0"/>
                <a:cs typeface="Times New Roman" panose="02020603050405020304" pitchFamily="18" charset="0"/>
              </a:rPr>
              <a:t>Simulated Annealing (SA) and Genetic Algorithms (GA) will be used to solve this layout generation problem.</a:t>
            </a:r>
          </a:p>
          <a:p>
            <a:r>
              <a:rPr lang="en-US" sz="2200" b="0" i="0" dirty="0">
                <a:solidFill>
                  <a:schemeClr val="accent1">
                    <a:lumMod val="50000"/>
                  </a:schemeClr>
                </a:solidFill>
                <a:effectLst/>
                <a:latin typeface="Times New Roman" panose="02020603050405020304" pitchFamily="18" charset="0"/>
                <a:cs typeface="Times New Roman" panose="02020603050405020304" pitchFamily="18" charset="0"/>
              </a:rPr>
              <a:t>SA is a stochastic optimization algorithm that mimics the process of annealing in metallurgy, where a material is slowly cooled to reduce defects.</a:t>
            </a:r>
          </a:p>
          <a:p>
            <a:r>
              <a:rPr lang="en-US" sz="2200" b="0" i="0" dirty="0">
                <a:solidFill>
                  <a:schemeClr val="accent1">
                    <a:lumMod val="50000"/>
                  </a:schemeClr>
                </a:solidFill>
                <a:effectLst/>
                <a:latin typeface="Times New Roman" panose="02020603050405020304" pitchFamily="18" charset="0"/>
                <a:cs typeface="Times New Roman" panose="02020603050405020304" pitchFamily="18" charset="0"/>
              </a:rPr>
              <a:t>GA is a population-based optimization algorithm that mimics the process of natural selection.</a:t>
            </a:r>
          </a:p>
          <a:p>
            <a:r>
              <a:rPr lang="en-GB" sz="2200" dirty="0">
                <a:solidFill>
                  <a:schemeClr val="accent1">
                    <a:lumMod val="50000"/>
                  </a:schemeClr>
                </a:solidFill>
                <a:latin typeface="Times New Roman" panose="02020603050405020304" pitchFamily="18" charset="0"/>
                <a:cs typeface="Times New Roman" panose="02020603050405020304" pitchFamily="18" charset="0"/>
              </a:rPr>
              <a:t>These algorithms will be implemented and then compared with heuristic [1] and optimal [2] solutions which are already implemented.</a:t>
            </a:r>
          </a:p>
          <a:p>
            <a:r>
              <a:rPr lang="en-GB" sz="2200" dirty="0">
                <a:solidFill>
                  <a:schemeClr val="accent1">
                    <a:lumMod val="50000"/>
                  </a:schemeClr>
                </a:solidFill>
                <a:latin typeface="Times New Roman" panose="02020603050405020304" pitchFamily="18" charset="0"/>
                <a:cs typeface="Times New Roman" panose="02020603050405020304" pitchFamily="18" charset="0"/>
              </a:rPr>
              <a:t>Here I am using Python as my coding language.</a:t>
            </a:r>
          </a:p>
          <a:p>
            <a:pPr marL="0" indent="0">
              <a:buNone/>
            </a:pPr>
            <a:endParaRPr lang="en-US" sz="1800" dirty="0">
              <a:solidFill>
                <a:srgbClr val="374151"/>
              </a:solidFill>
              <a:latin typeface="Times New Roman" panose="02020603050405020304" pitchFamily="18" charset="0"/>
              <a:cs typeface="Times New Roman" panose="02020603050405020304" pitchFamily="18" charset="0"/>
            </a:endParaRPr>
          </a:p>
          <a:p>
            <a:endParaRPr lang="en-GB" sz="1800" dirty="0">
              <a:solidFill>
                <a:schemeClr val="accent1">
                  <a:lumMod val="50000"/>
                </a:schemeClr>
              </a:solidFill>
              <a:latin typeface="Times New Roman" panose="02020603050405020304" pitchFamily="18" charset="0"/>
              <a:cs typeface="Times New Roman" panose="02020603050405020304" pitchFamily="18" charset="0"/>
            </a:endParaRPr>
          </a:p>
          <a:p>
            <a:endParaRPr lang="en-DE" sz="1800" dirty="0">
              <a:solidFill>
                <a:schemeClr val="accent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312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D929E-9F4F-0464-2AEF-80EF19EDD576}"/>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Optimization Problem</a:t>
            </a:r>
            <a:endParaRPr lang="en-DE"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850CD91-E7BD-2219-A573-E7C844BF14EA}"/>
              </a:ext>
            </a:extLst>
          </p:cNvPr>
          <p:cNvSpPr>
            <a:spLocks noGrp="1"/>
          </p:cNvSpPr>
          <p:nvPr>
            <p:ph idx="1"/>
          </p:nvPr>
        </p:nvSpPr>
        <p:spPr>
          <a:xfrm>
            <a:off x="838200" y="1690688"/>
            <a:ext cx="10515600" cy="4486275"/>
          </a:xfrm>
        </p:spPr>
        <p:txBody>
          <a:bodyPr>
            <a:normAutofit/>
          </a:bodyPr>
          <a:lstStyle/>
          <a:p>
            <a:r>
              <a:rPr lang="en-GB" sz="2200" dirty="0">
                <a:solidFill>
                  <a:schemeClr val="accent1">
                    <a:lumMod val="50000"/>
                  </a:schemeClr>
                </a:solidFill>
                <a:latin typeface="Times New Roman" panose="02020603050405020304" pitchFamily="18" charset="0"/>
                <a:cs typeface="Times New Roman" panose="02020603050405020304" pitchFamily="18" charset="0"/>
              </a:rPr>
              <a:t>There is no specific FPGA selected.</a:t>
            </a:r>
          </a:p>
          <a:p>
            <a:r>
              <a:rPr lang="en-GB" sz="2200" dirty="0">
                <a:solidFill>
                  <a:schemeClr val="accent1">
                    <a:lumMod val="50000"/>
                  </a:schemeClr>
                </a:solidFill>
                <a:latin typeface="Times New Roman" panose="02020603050405020304" pitchFamily="18" charset="0"/>
                <a:cs typeface="Times New Roman" panose="02020603050405020304" pitchFamily="18" charset="0"/>
              </a:rPr>
              <a:t>A set of reconfigurable slots with required area on FPGA are given.</a:t>
            </a:r>
          </a:p>
          <a:p>
            <a:r>
              <a:rPr lang="en-GB" sz="2200" dirty="0">
                <a:solidFill>
                  <a:schemeClr val="accent1">
                    <a:lumMod val="50000"/>
                  </a:schemeClr>
                </a:solidFill>
                <a:latin typeface="Times New Roman" panose="02020603050405020304" pitchFamily="18" charset="0"/>
                <a:cs typeface="Times New Roman" panose="02020603050405020304" pitchFamily="18" charset="0"/>
              </a:rPr>
              <a:t>The objective here is to find the minimum bounding rectangle area.</a:t>
            </a:r>
          </a:p>
          <a:p>
            <a:r>
              <a:rPr lang="en-GB" sz="2200" dirty="0">
                <a:solidFill>
                  <a:schemeClr val="accent1">
                    <a:lumMod val="50000"/>
                  </a:schemeClr>
                </a:solidFill>
                <a:latin typeface="Times New Roman" panose="02020603050405020304" pitchFamily="18" charset="0"/>
                <a:cs typeface="Times New Roman" panose="02020603050405020304" pitchFamily="18" charset="0"/>
              </a:rPr>
              <a:t>Here each rectangular shape represents a reconfigurable slot with respective </a:t>
            </a:r>
          </a:p>
          <a:p>
            <a:pPr marL="0" indent="0">
              <a:buNone/>
            </a:pPr>
            <a:r>
              <a:rPr lang="en-GB" sz="2200" dirty="0">
                <a:solidFill>
                  <a:schemeClr val="accent1">
                    <a:lumMod val="50000"/>
                  </a:schemeClr>
                </a:solidFill>
                <a:latin typeface="Times New Roman" panose="02020603050405020304" pitchFamily="18" charset="0"/>
                <a:cs typeface="Times New Roman" panose="02020603050405020304" pitchFamily="18" charset="0"/>
              </a:rPr>
              <a:t>    required area in number of micro slots.</a:t>
            </a:r>
          </a:p>
          <a:p>
            <a:r>
              <a:rPr lang="en-GB" sz="2200" dirty="0">
                <a:solidFill>
                  <a:schemeClr val="accent1">
                    <a:lumMod val="50000"/>
                  </a:schemeClr>
                </a:solidFill>
                <a:latin typeface="Times New Roman" panose="02020603050405020304" pitchFamily="18" charset="0"/>
                <a:cs typeface="Times New Roman" panose="02020603050405020304" pitchFamily="18" charset="0"/>
              </a:rPr>
              <a:t>Here the total number of required slots of FPGA are 45 because here                                         bounding rectangle width is 5 and height is 9.</a:t>
            </a:r>
          </a:p>
          <a:p>
            <a:r>
              <a:rPr lang="en-GB" sz="2200" dirty="0">
                <a:solidFill>
                  <a:schemeClr val="accent1">
                    <a:lumMod val="50000"/>
                  </a:schemeClr>
                </a:solidFill>
                <a:latin typeface="Times New Roman" panose="02020603050405020304" pitchFamily="18" charset="0"/>
                <a:cs typeface="Times New Roman" panose="02020603050405020304" pitchFamily="18" charset="0"/>
              </a:rPr>
              <a:t>Metrics to compare: run time and area of the bounding rectangle.</a:t>
            </a:r>
          </a:p>
          <a:p>
            <a:endParaRPr lang="en-GB" sz="2200" dirty="0">
              <a:solidFill>
                <a:schemeClr val="accent1">
                  <a:lumMod val="50000"/>
                </a:schemeClr>
              </a:solidFill>
              <a:latin typeface="Times New Roman" panose="02020603050405020304" pitchFamily="18" charset="0"/>
              <a:cs typeface="Times New Roman" panose="02020603050405020304" pitchFamily="18" charset="0"/>
            </a:endParaRPr>
          </a:p>
          <a:p>
            <a:pPr marL="0" indent="0">
              <a:buNone/>
            </a:pPr>
            <a:endParaRPr lang="en-GB" sz="1800" dirty="0">
              <a:latin typeface="Times New Roman" panose="02020603050405020304" pitchFamily="18" charset="0"/>
              <a:cs typeface="Times New Roman" panose="02020603050405020304" pitchFamily="18" charset="0"/>
            </a:endParaRPr>
          </a:p>
          <a:p>
            <a:endParaRPr lang="en-GB" sz="1800" dirty="0">
              <a:latin typeface="Times New Roman" panose="02020603050405020304" pitchFamily="18" charset="0"/>
              <a:cs typeface="Times New Roman" panose="02020603050405020304" pitchFamily="18" charset="0"/>
            </a:endParaRPr>
          </a:p>
          <a:p>
            <a:endParaRPr lang="en-DE" sz="1800" dirty="0">
              <a:solidFill>
                <a:schemeClr val="accent1">
                  <a:lumMod val="50000"/>
                </a:schemeClr>
              </a:solidFill>
              <a:latin typeface="Times New Roman" panose="02020603050405020304" pitchFamily="18" charset="0"/>
              <a:cs typeface="Times New Roman" panose="02020603050405020304" pitchFamily="18" charset="0"/>
            </a:endParaRPr>
          </a:p>
        </p:txBody>
      </p:sp>
      <p:pic>
        <p:nvPicPr>
          <p:cNvPr id="7" name="Picture 6" descr="Shape, rectangle&#10;&#10;Description automatically generated">
            <a:extLst>
              <a:ext uri="{FF2B5EF4-FFF2-40B4-BE49-F238E27FC236}">
                <a16:creationId xmlns:a16="http://schemas.microsoft.com/office/drawing/2014/main" id="{85AC3AE8-0639-AA10-5601-62D5170C12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5887" y="2217463"/>
            <a:ext cx="1457528" cy="3258005"/>
          </a:xfrm>
          <a:prstGeom prst="rect">
            <a:avLst/>
          </a:prstGeom>
        </p:spPr>
      </p:pic>
      <p:sp>
        <p:nvSpPr>
          <p:cNvPr id="4" name="TextBox 3">
            <a:extLst>
              <a:ext uri="{FF2B5EF4-FFF2-40B4-BE49-F238E27FC236}">
                <a16:creationId xmlns:a16="http://schemas.microsoft.com/office/drawing/2014/main" id="{FEF544E1-9D0A-2021-C9E8-F62AD6987574}"/>
              </a:ext>
            </a:extLst>
          </p:cNvPr>
          <p:cNvSpPr txBox="1"/>
          <p:nvPr/>
        </p:nvSpPr>
        <p:spPr>
          <a:xfrm>
            <a:off x="9005977" y="5736566"/>
            <a:ext cx="3105510" cy="923330"/>
          </a:xfrm>
          <a:prstGeom prst="rect">
            <a:avLst/>
          </a:prstGeom>
          <a:noFill/>
        </p:spPr>
        <p:txBody>
          <a:bodyPr wrap="square" rtlCol="0">
            <a:spAutoFit/>
          </a:bodyPr>
          <a:lstStyle/>
          <a:p>
            <a:r>
              <a:rPr lang="en-GB" dirty="0">
                <a:solidFill>
                  <a:schemeClr val="accent1">
                    <a:lumMod val="50000"/>
                  </a:schemeClr>
                </a:solidFill>
                <a:latin typeface="Times New Roman" panose="02020603050405020304" pitchFamily="18" charset="0"/>
                <a:cs typeface="Times New Roman" panose="02020603050405020304" pitchFamily="18" charset="0"/>
              </a:rPr>
              <a:t>Fig.4. final layout after placing reconfigurable slots on FPGA [1].</a:t>
            </a:r>
            <a:endParaRPr lang="en-DE" dirty="0">
              <a:solidFill>
                <a:schemeClr val="accent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3816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575FF-CBC5-40CD-B0B9-5CC2A84EF937}"/>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Decision Problem</a:t>
            </a:r>
            <a:endParaRPr lang="en-DE"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B8224EF-492B-18E9-7BD2-15A2823F8271}"/>
              </a:ext>
            </a:extLst>
          </p:cNvPr>
          <p:cNvSpPr>
            <a:spLocks noGrp="1"/>
          </p:cNvSpPr>
          <p:nvPr>
            <p:ph idx="1"/>
          </p:nvPr>
        </p:nvSpPr>
        <p:spPr>
          <a:xfrm>
            <a:off x="838200" y="1535501"/>
            <a:ext cx="10515600" cy="4641461"/>
          </a:xfrm>
        </p:spPr>
        <p:txBody>
          <a:bodyPr/>
          <a:lstStyle/>
          <a:p>
            <a:r>
              <a:rPr lang="en-GB" sz="2200" dirty="0">
                <a:solidFill>
                  <a:schemeClr val="accent1">
                    <a:lumMod val="50000"/>
                  </a:schemeClr>
                </a:solidFill>
                <a:latin typeface="Times New Roman" panose="02020603050405020304" pitchFamily="18" charset="0"/>
                <a:cs typeface="Times New Roman" panose="02020603050405020304" pitchFamily="18" charset="0"/>
              </a:rPr>
              <a:t>Here a specific FPGA of Zynq family is selected.</a:t>
            </a:r>
          </a:p>
          <a:p>
            <a:r>
              <a:rPr lang="en-GB" sz="2200" dirty="0">
                <a:solidFill>
                  <a:schemeClr val="accent1">
                    <a:lumMod val="50000"/>
                  </a:schemeClr>
                </a:solidFill>
                <a:latin typeface="Times New Roman" panose="02020603050405020304" pitchFamily="18" charset="0"/>
                <a:cs typeface="Times New Roman" panose="02020603050405020304" pitchFamily="18" charset="0"/>
              </a:rPr>
              <a:t>A set of reconfigurable slots with required area on FPGA are given.</a:t>
            </a:r>
          </a:p>
          <a:p>
            <a:r>
              <a:rPr lang="en-GB" sz="2200" dirty="0">
                <a:solidFill>
                  <a:schemeClr val="accent1">
                    <a:lumMod val="50000"/>
                  </a:schemeClr>
                </a:solidFill>
                <a:latin typeface="Times New Roman" panose="02020603050405020304" pitchFamily="18" charset="0"/>
                <a:cs typeface="Times New Roman" panose="02020603050405020304" pitchFamily="18" charset="0"/>
              </a:rPr>
              <a:t>Here the objective is to say is it possible to place all the given reconfigurable slots on to the given FPGA?</a:t>
            </a:r>
          </a:p>
          <a:p>
            <a:r>
              <a:rPr lang="en-GB" sz="2200" dirty="0">
                <a:solidFill>
                  <a:schemeClr val="accent1">
                    <a:lumMod val="50000"/>
                  </a:schemeClr>
                </a:solidFill>
                <a:latin typeface="Times New Roman" panose="02020603050405020304" pitchFamily="18" charset="0"/>
                <a:cs typeface="Times New Roman" panose="02020603050405020304" pitchFamily="18" charset="0"/>
              </a:rPr>
              <a:t>The layout for the Xilinx Zynq 7020 with three reconfigurable slots can be seen below.</a:t>
            </a:r>
          </a:p>
          <a:p>
            <a:r>
              <a:rPr lang="en-GB" sz="2200" dirty="0">
                <a:solidFill>
                  <a:schemeClr val="accent1">
                    <a:lumMod val="50000"/>
                  </a:schemeClr>
                </a:solidFill>
                <a:latin typeface="Times New Roman" panose="02020603050405020304" pitchFamily="18" charset="0"/>
                <a:cs typeface="Times New Roman" panose="02020603050405020304" pitchFamily="18" charset="0"/>
              </a:rPr>
              <a:t>Here S1, S2 and S3 are the reconfigurable slots</a:t>
            </a:r>
            <a:r>
              <a:rPr lang="en-GB" sz="1800" dirty="0">
                <a:solidFill>
                  <a:schemeClr val="accent1">
                    <a:lumMod val="50000"/>
                  </a:schemeClr>
                </a:solidFill>
                <a:latin typeface="Times New Roman" panose="02020603050405020304" pitchFamily="18" charset="0"/>
                <a:cs typeface="Times New Roman" panose="02020603050405020304" pitchFamily="18" charset="0"/>
              </a:rPr>
              <a:t>.</a:t>
            </a:r>
          </a:p>
          <a:p>
            <a:r>
              <a:rPr lang="en-GB" sz="2200" dirty="0">
                <a:solidFill>
                  <a:schemeClr val="accent1">
                    <a:lumMod val="50000"/>
                  </a:schemeClr>
                </a:solidFill>
                <a:latin typeface="Times New Roman" panose="02020603050405020304" pitchFamily="18" charset="0"/>
                <a:cs typeface="Times New Roman" panose="02020603050405020304" pitchFamily="18" charset="0"/>
              </a:rPr>
              <a:t>Metrics used run time and                                                                                                        FPGA utilisation.</a:t>
            </a:r>
          </a:p>
          <a:p>
            <a:endParaRPr lang="en-DE" dirty="0"/>
          </a:p>
        </p:txBody>
      </p:sp>
      <p:pic>
        <p:nvPicPr>
          <p:cNvPr id="5" name="Picture 4" descr="A picture containing text&#10;&#10;Description automatically generated">
            <a:extLst>
              <a:ext uri="{FF2B5EF4-FFF2-40B4-BE49-F238E27FC236}">
                <a16:creationId xmlns:a16="http://schemas.microsoft.com/office/drawing/2014/main" id="{A5C6176E-1869-2459-03CA-4E948DBAC3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2165" y="3978998"/>
            <a:ext cx="2074607" cy="2261790"/>
          </a:xfrm>
          <a:prstGeom prst="rect">
            <a:avLst/>
          </a:prstGeom>
        </p:spPr>
      </p:pic>
      <p:pic>
        <p:nvPicPr>
          <p:cNvPr id="7" name="Picture 6" descr="Graphical user interface, application&#10;&#10;Description automatically generated">
            <a:extLst>
              <a:ext uri="{FF2B5EF4-FFF2-40B4-BE49-F238E27FC236}">
                <a16:creationId xmlns:a16="http://schemas.microsoft.com/office/drawing/2014/main" id="{0E070D36-4C6A-9C8F-EEB6-BA063900CB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55446" y="4042824"/>
            <a:ext cx="2237294" cy="2261790"/>
          </a:xfrm>
          <a:prstGeom prst="rect">
            <a:avLst/>
          </a:prstGeom>
        </p:spPr>
      </p:pic>
      <p:sp>
        <p:nvSpPr>
          <p:cNvPr id="6" name="TextBox 5">
            <a:extLst>
              <a:ext uri="{FF2B5EF4-FFF2-40B4-BE49-F238E27FC236}">
                <a16:creationId xmlns:a16="http://schemas.microsoft.com/office/drawing/2014/main" id="{628D2119-9D4F-8980-892D-7806C0E5B5DA}"/>
              </a:ext>
            </a:extLst>
          </p:cNvPr>
          <p:cNvSpPr txBox="1"/>
          <p:nvPr/>
        </p:nvSpPr>
        <p:spPr>
          <a:xfrm>
            <a:off x="3798501" y="6218999"/>
            <a:ext cx="4726104" cy="646331"/>
          </a:xfrm>
          <a:prstGeom prst="rect">
            <a:avLst/>
          </a:prstGeom>
          <a:noFill/>
        </p:spPr>
        <p:txBody>
          <a:bodyPr wrap="square" rtlCol="0">
            <a:spAutoFit/>
          </a:bodyPr>
          <a:lstStyle/>
          <a:p>
            <a:r>
              <a:rPr lang="en-GB" dirty="0">
                <a:solidFill>
                  <a:schemeClr val="accent1">
                    <a:lumMod val="50000"/>
                  </a:schemeClr>
                </a:solidFill>
                <a:latin typeface="Times New Roman" panose="02020603050405020304" pitchFamily="18" charset="0"/>
                <a:cs typeface="Times New Roman" panose="02020603050405020304" pitchFamily="18" charset="0"/>
              </a:rPr>
              <a:t>Fig.5.</a:t>
            </a:r>
            <a:r>
              <a:rPr lang="en-GB" sz="1800" dirty="0">
                <a:solidFill>
                  <a:schemeClr val="accent1">
                    <a:lumMod val="50000"/>
                  </a:schemeClr>
                </a:solidFill>
                <a:latin typeface="Times New Roman" panose="02020603050405020304" pitchFamily="18" charset="0"/>
                <a:cs typeface="Times New Roman" panose="02020603050405020304" pitchFamily="18" charset="0"/>
              </a:rPr>
              <a:t> layout for the Xilinx Zynq 7020 with three reconfigurable slots</a:t>
            </a:r>
            <a:r>
              <a:rPr lang="en-GB" dirty="0">
                <a:solidFill>
                  <a:schemeClr val="accent1">
                    <a:lumMod val="50000"/>
                  </a:schemeClr>
                </a:solidFill>
                <a:latin typeface="Times New Roman" panose="02020603050405020304" pitchFamily="18" charset="0"/>
                <a:cs typeface="Times New Roman" panose="02020603050405020304" pitchFamily="18" charset="0"/>
              </a:rPr>
              <a:t> [1].</a:t>
            </a:r>
            <a:endParaRPr lang="en-DE"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3F474A69-43E5-AA44-BE1A-2BA3D032153F}"/>
              </a:ext>
            </a:extLst>
          </p:cNvPr>
          <p:cNvSpPr txBox="1"/>
          <p:nvPr/>
        </p:nvSpPr>
        <p:spPr>
          <a:xfrm>
            <a:off x="8393500" y="6357499"/>
            <a:ext cx="4054415" cy="369332"/>
          </a:xfrm>
          <a:prstGeom prst="rect">
            <a:avLst/>
          </a:prstGeom>
          <a:noFill/>
        </p:spPr>
        <p:txBody>
          <a:bodyPr wrap="square" rtlCol="0">
            <a:spAutoFit/>
          </a:bodyPr>
          <a:lstStyle/>
          <a:p>
            <a:r>
              <a:rPr lang="en-GB" dirty="0">
                <a:solidFill>
                  <a:schemeClr val="accent1">
                    <a:lumMod val="50000"/>
                  </a:schemeClr>
                </a:solidFill>
                <a:latin typeface="Times New Roman" panose="02020603050405020304" pitchFamily="18" charset="0"/>
                <a:cs typeface="Times New Roman" panose="02020603050405020304" pitchFamily="18" charset="0"/>
              </a:rPr>
              <a:t>Fig.6. mapping of tasks to these slots[1].</a:t>
            </a:r>
            <a:endParaRPr lang="en-DE" dirty="0">
              <a:solidFill>
                <a:schemeClr val="accent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8609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017B4-2F2A-CDDB-48EB-95143E7F94F3}"/>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Test Data</a:t>
            </a:r>
            <a:endParaRPr lang="en-DE"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1D7E5F4-DB2C-7388-629F-8D183D25CCD9}"/>
              </a:ext>
            </a:extLst>
          </p:cNvPr>
          <p:cNvSpPr>
            <a:spLocks noGrp="1"/>
          </p:cNvSpPr>
          <p:nvPr>
            <p:ph idx="1"/>
          </p:nvPr>
        </p:nvSpPr>
        <p:spPr/>
        <p:txBody>
          <a:bodyPr/>
          <a:lstStyle/>
          <a:p>
            <a:r>
              <a:rPr lang="en-GB" sz="2400" dirty="0">
                <a:solidFill>
                  <a:schemeClr val="accent1">
                    <a:lumMod val="50000"/>
                  </a:schemeClr>
                </a:solidFill>
                <a:latin typeface="Times New Roman" panose="02020603050405020304" pitchFamily="18" charset="0"/>
                <a:cs typeface="Times New Roman" panose="02020603050405020304" pitchFamily="18" charset="0"/>
              </a:rPr>
              <a:t>The input here is reconfigurable slot names and required area in number of micro slots.</a:t>
            </a:r>
          </a:p>
          <a:p>
            <a:r>
              <a:rPr lang="en-GB" sz="2400" dirty="0">
                <a:solidFill>
                  <a:schemeClr val="accent1">
                    <a:lumMod val="50000"/>
                  </a:schemeClr>
                </a:solidFill>
                <a:latin typeface="Times New Roman" panose="02020603050405020304" pitchFamily="18" charset="0"/>
                <a:cs typeface="Times New Roman" panose="02020603050405020304" pitchFamily="18" charset="0"/>
              </a:rPr>
              <a:t>The test data is generated using different techniques.</a:t>
            </a:r>
          </a:p>
          <a:p>
            <a:r>
              <a:rPr lang="en-GB" sz="2400" dirty="0">
                <a:solidFill>
                  <a:schemeClr val="accent1">
                    <a:lumMod val="50000"/>
                  </a:schemeClr>
                </a:solidFill>
                <a:latin typeface="Times New Roman" panose="02020603050405020304" pitchFamily="18" charset="0"/>
                <a:cs typeface="Times New Roman" panose="02020603050405020304" pitchFamily="18" charset="0"/>
              </a:rPr>
              <a:t>More reconfigurable slots with less area requirement and vice versa with certain bounds.</a:t>
            </a:r>
          </a:p>
          <a:p>
            <a:r>
              <a:rPr lang="en-GB" sz="2400" dirty="0">
                <a:solidFill>
                  <a:schemeClr val="accent1">
                    <a:lumMod val="50000"/>
                  </a:schemeClr>
                </a:solidFill>
                <a:latin typeface="Times New Roman" panose="02020603050405020304" pitchFamily="18" charset="0"/>
                <a:cs typeface="Times New Roman" panose="02020603050405020304" pitchFamily="18" charset="0"/>
              </a:rPr>
              <a:t>Considered the number of micro slots available in Zynq devices.</a:t>
            </a:r>
          </a:p>
          <a:p>
            <a:endParaRPr lang="en-GB" sz="2400" dirty="0">
              <a:solidFill>
                <a:schemeClr val="accent1">
                  <a:lumMod val="50000"/>
                </a:schemeClr>
              </a:solidFill>
              <a:latin typeface="Times New Roman" panose="02020603050405020304" pitchFamily="18" charset="0"/>
              <a:cs typeface="Times New Roman" panose="02020603050405020304" pitchFamily="18" charset="0"/>
            </a:endParaRPr>
          </a:p>
          <a:p>
            <a:pPr marL="0" indent="0">
              <a:buNone/>
            </a:pPr>
            <a:endParaRPr lang="en-GB" sz="2200" dirty="0">
              <a:solidFill>
                <a:schemeClr val="accent1">
                  <a:lumMod val="50000"/>
                </a:schemeClr>
              </a:solidFill>
              <a:latin typeface="Times New Roman" panose="02020603050405020304" pitchFamily="18" charset="0"/>
              <a:cs typeface="Times New Roman" panose="02020603050405020304" pitchFamily="18" charset="0"/>
            </a:endParaRPr>
          </a:p>
          <a:p>
            <a:endParaRPr lang="en-GB" dirty="0"/>
          </a:p>
        </p:txBody>
      </p:sp>
      <p:sp>
        <p:nvSpPr>
          <p:cNvPr id="4" name="Rectangle 3">
            <a:extLst>
              <a:ext uri="{FF2B5EF4-FFF2-40B4-BE49-F238E27FC236}">
                <a16:creationId xmlns:a16="http://schemas.microsoft.com/office/drawing/2014/main" id="{EB7373ED-AB25-CDDF-2666-D194BA08AB57}"/>
              </a:ext>
            </a:extLst>
          </p:cNvPr>
          <p:cNvSpPr/>
          <p:nvPr/>
        </p:nvSpPr>
        <p:spPr>
          <a:xfrm>
            <a:off x="2165230" y="4425351"/>
            <a:ext cx="1984076" cy="19668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 name="Rectangle 4">
            <a:extLst>
              <a:ext uri="{FF2B5EF4-FFF2-40B4-BE49-F238E27FC236}">
                <a16:creationId xmlns:a16="http://schemas.microsoft.com/office/drawing/2014/main" id="{EC7B3155-5B18-5990-F8C5-076EFF18CE80}"/>
              </a:ext>
            </a:extLst>
          </p:cNvPr>
          <p:cNvSpPr/>
          <p:nvPr/>
        </p:nvSpPr>
        <p:spPr>
          <a:xfrm>
            <a:off x="2165230" y="5934974"/>
            <a:ext cx="181155" cy="4572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 name="Rectangle 5">
            <a:extLst>
              <a:ext uri="{FF2B5EF4-FFF2-40B4-BE49-F238E27FC236}">
                <a16:creationId xmlns:a16="http://schemas.microsoft.com/office/drawing/2014/main" id="{D955A5CC-CBF4-B8A6-BFF8-2E5E84D1F108}"/>
              </a:ext>
            </a:extLst>
          </p:cNvPr>
          <p:cNvSpPr/>
          <p:nvPr/>
        </p:nvSpPr>
        <p:spPr>
          <a:xfrm>
            <a:off x="2501660" y="6176963"/>
            <a:ext cx="276046" cy="215211"/>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 name="Rectangle 6">
            <a:extLst>
              <a:ext uri="{FF2B5EF4-FFF2-40B4-BE49-F238E27FC236}">
                <a16:creationId xmlns:a16="http://schemas.microsoft.com/office/drawing/2014/main" id="{74D591FA-9A10-A2A0-9AAD-4A271D46C552}"/>
              </a:ext>
            </a:extLst>
          </p:cNvPr>
          <p:cNvSpPr/>
          <p:nvPr/>
        </p:nvSpPr>
        <p:spPr>
          <a:xfrm>
            <a:off x="2596551" y="5684808"/>
            <a:ext cx="181155" cy="16390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 name="Rectangle 7">
            <a:extLst>
              <a:ext uri="{FF2B5EF4-FFF2-40B4-BE49-F238E27FC236}">
                <a16:creationId xmlns:a16="http://schemas.microsoft.com/office/drawing/2014/main" id="{09E2A67A-7A94-FB1F-7C7B-819AD503B1BA}"/>
              </a:ext>
            </a:extLst>
          </p:cNvPr>
          <p:cNvSpPr/>
          <p:nvPr/>
        </p:nvSpPr>
        <p:spPr>
          <a:xfrm>
            <a:off x="2898475" y="5615796"/>
            <a:ext cx="181155" cy="77637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9" name="Rectangle 8">
            <a:extLst>
              <a:ext uri="{FF2B5EF4-FFF2-40B4-BE49-F238E27FC236}">
                <a16:creationId xmlns:a16="http://schemas.microsoft.com/office/drawing/2014/main" id="{FA23F503-B1A1-7249-AA8C-6DA046F2A274}"/>
              </a:ext>
            </a:extLst>
          </p:cNvPr>
          <p:cNvSpPr/>
          <p:nvPr/>
        </p:nvSpPr>
        <p:spPr>
          <a:xfrm>
            <a:off x="2165230" y="5313872"/>
            <a:ext cx="431321" cy="16390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0" name="Rectangle 9">
            <a:extLst>
              <a:ext uri="{FF2B5EF4-FFF2-40B4-BE49-F238E27FC236}">
                <a16:creationId xmlns:a16="http://schemas.microsoft.com/office/drawing/2014/main" id="{87DADE76-6AA8-FEE0-AA03-AA6F47FC1BC0}"/>
              </a:ext>
            </a:extLst>
          </p:cNvPr>
          <p:cNvSpPr/>
          <p:nvPr/>
        </p:nvSpPr>
        <p:spPr>
          <a:xfrm>
            <a:off x="4422475" y="4425350"/>
            <a:ext cx="1984076" cy="19668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1" name="Rectangle 10">
            <a:extLst>
              <a:ext uri="{FF2B5EF4-FFF2-40B4-BE49-F238E27FC236}">
                <a16:creationId xmlns:a16="http://schemas.microsoft.com/office/drawing/2014/main" id="{058F0E5B-DD29-E05B-1036-703431DFFE8C}"/>
              </a:ext>
            </a:extLst>
          </p:cNvPr>
          <p:cNvSpPr/>
          <p:nvPr/>
        </p:nvSpPr>
        <p:spPr>
          <a:xfrm>
            <a:off x="4422475" y="5766758"/>
            <a:ext cx="710242" cy="62541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2" name="Rectangle 11">
            <a:extLst>
              <a:ext uri="{FF2B5EF4-FFF2-40B4-BE49-F238E27FC236}">
                <a16:creationId xmlns:a16="http://schemas.microsoft.com/office/drawing/2014/main" id="{4DBCEA10-4DC9-F8A8-81D1-D5BE3B01185C}"/>
              </a:ext>
            </a:extLst>
          </p:cNvPr>
          <p:cNvSpPr/>
          <p:nvPr/>
        </p:nvSpPr>
        <p:spPr>
          <a:xfrm>
            <a:off x="5313872" y="5020574"/>
            <a:ext cx="353683" cy="13715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3" name="Rectangle 12">
            <a:extLst>
              <a:ext uri="{FF2B5EF4-FFF2-40B4-BE49-F238E27FC236}">
                <a16:creationId xmlns:a16="http://schemas.microsoft.com/office/drawing/2014/main" id="{4777F906-0A27-7087-9612-9C5361F0CE0A}"/>
              </a:ext>
            </a:extLst>
          </p:cNvPr>
          <p:cNvSpPr/>
          <p:nvPr/>
        </p:nvSpPr>
        <p:spPr>
          <a:xfrm>
            <a:off x="4422475" y="5020574"/>
            <a:ext cx="710242" cy="53097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4" name="Rectangle 13">
            <a:extLst>
              <a:ext uri="{FF2B5EF4-FFF2-40B4-BE49-F238E27FC236}">
                <a16:creationId xmlns:a16="http://schemas.microsoft.com/office/drawing/2014/main" id="{0C4A7D1C-922E-74CA-E604-067BD02E1A82}"/>
              </a:ext>
            </a:extLst>
          </p:cNvPr>
          <p:cNvSpPr/>
          <p:nvPr/>
        </p:nvSpPr>
        <p:spPr>
          <a:xfrm>
            <a:off x="2852467" y="5104906"/>
            <a:ext cx="431320" cy="208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Tree>
    <p:extLst>
      <p:ext uri="{BB962C8B-B14F-4D97-AF65-F5344CB8AC3E}">
        <p14:creationId xmlns:p14="http://schemas.microsoft.com/office/powerpoint/2010/main" val="672034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923AD-1C94-BF98-A3FA-08F4F0F8CD6D}"/>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Time Plan</a:t>
            </a:r>
            <a:endParaRPr lang="en-DE" dirty="0">
              <a:latin typeface="Times New Roman" panose="02020603050405020304" pitchFamily="18" charset="0"/>
              <a:cs typeface="Times New Roman" panose="02020603050405020304" pitchFamily="18" charset="0"/>
            </a:endParaRPr>
          </a:p>
        </p:txBody>
      </p:sp>
      <p:pic>
        <p:nvPicPr>
          <p:cNvPr id="5" name="Content Placeholder 4" descr="Chart, histogram&#10;&#10;Description automatically generated">
            <a:extLst>
              <a:ext uri="{FF2B5EF4-FFF2-40B4-BE49-F238E27FC236}">
                <a16:creationId xmlns:a16="http://schemas.microsoft.com/office/drawing/2014/main" id="{BA15DC9E-B116-CD93-341A-9CB824E39F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09111" y="1864386"/>
            <a:ext cx="6373114" cy="3600953"/>
          </a:xfrm>
        </p:spPr>
      </p:pic>
    </p:spTree>
    <p:extLst>
      <p:ext uri="{BB962C8B-B14F-4D97-AF65-F5344CB8AC3E}">
        <p14:creationId xmlns:p14="http://schemas.microsoft.com/office/powerpoint/2010/main" val="34627887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3927</TotalTime>
  <Words>736</Words>
  <Application>Microsoft Office PowerPoint</Application>
  <PresentationFormat>Widescreen</PresentationFormat>
  <Paragraphs>73</Paragraphs>
  <Slides>11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Arial Black</vt:lpstr>
      <vt:lpstr>Calibri</vt:lpstr>
      <vt:lpstr>Calibri Light</vt:lpstr>
      <vt:lpstr>CMR12</vt:lpstr>
      <vt:lpstr>CMTI12</vt:lpstr>
      <vt:lpstr>Times New Roman</vt:lpstr>
      <vt:lpstr>Office Theme</vt:lpstr>
      <vt:lpstr>A Comparison of Algorithms for the Generation of Layouts based on Reconfigurable Slots on FPGAs.</vt:lpstr>
      <vt:lpstr>Outline  </vt:lpstr>
      <vt:lpstr>Background:</vt:lpstr>
      <vt:lpstr>Problem Statement</vt:lpstr>
      <vt:lpstr>Algorithms for Implementation</vt:lpstr>
      <vt:lpstr>Optimization Problem</vt:lpstr>
      <vt:lpstr>Decision Problem</vt:lpstr>
      <vt:lpstr>Test Data</vt:lpstr>
      <vt:lpstr>Time Plan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Comparison of Algorithms for the Generation of Layouts based on Reconfigurable Slots on FPGAs.</dc:title>
  <dc:creator>Yashwanth Tadakamalla</dc:creator>
  <cp:lastModifiedBy>Yashwanth Tadakamalla</cp:lastModifiedBy>
  <cp:revision>12</cp:revision>
  <dcterms:created xsi:type="dcterms:W3CDTF">2023-01-26T12:45:09Z</dcterms:created>
  <dcterms:modified xsi:type="dcterms:W3CDTF">2023-03-05T13:10:52Z</dcterms:modified>
</cp:coreProperties>
</file>