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91F12-100B-4BC7-8BEF-4940C589D498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9EF83-13C4-4370-9B6B-E6445C7F0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9EF83-13C4-4370-9B6B-E6445C7F00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94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729E5F6-C1D9-4BA4-81E3-68F59D6EDA8A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4F78271-D0D9-48AB-9409-44A9EDDDF1D6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E5F6-C1D9-4BA4-81E3-68F59D6EDA8A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8271-D0D9-48AB-9409-44A9EDDDF1D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E5F6-C1D9-4BA4-81E3-68F59D6EDA8A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8271-D0D9-48AB-9409-44A9EDDDF1D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729E5F6-C1D9-4BA4-81E3-68F59D6EDA8A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4F78271-D0D9-48AB-9409-44A9EDDDF1D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729E5F6-C1D9-4BA4-81E3-68F59D6EDA8A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4F78271-D0D9-48AB-9409-44A9EDDDF1D6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E5F6-C1D9-4BA4-81E3-68F59D6EDA8A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8271-D0D9-48AB-9409-44A9EDDDF1D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E5F6-C1D9-4BA4-81E3-68F59D6EDA8A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8271-D0D9-48AB-9409-44A9EDDDF1D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29E5F6-C1D9-4BA4-81E3-68F59D6EDA8A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4F78271-D0D9-48AB-9409-44A9EDDDF1D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E5F6-C1D9-4BA4-81E3-68F59D6EDA8A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8271-D0D9-48AB-9409-44A9EDDDF1D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729E5F6-C1D9-4BA4-81E3-68F59D6EDA8A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4F78271-D0D9-48AB-9409-44A9EDDDF1D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29E5F6-C1D9-4BA4-81E3-68F59D6EDA8A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4F78271-D0D9-48AB-9409-44A9EDDDF1D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729E5F6-C1D9-4BA4-81E3-68F59D6EDA8A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4F78271-D0D9-48AB-9409-44A9EDDDF1D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371600"/>
            <a:ext cx="6172200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Project mapping document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038600"/>
            <a:ext cx="6172200" cy="1219200"/>
          </a:xfrm>
        </p:spPr>
        <p:txBody>
          <a:bodyPr/>
          <a:lstStyle/>
          <a:p>
            <a:r>
              <a:rPr lang="en-US" dirty="0" smtClean="0"/>
              <a:t>				-By </a:t>
            </a:r>
          </a:p>
          <a:p>
            <a:r>
              <a:rPr lang="en-US" dirty="0"/>
              <a:t>	</a:t>
            </a:r>
            <a:r>
              <a:rPr lang="en-US" dirty="0" smtClean="0"/>
              <a:t>				TEAM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0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048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Mapping _document Calendar_dimension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067997"/>
              </p:ext>
            </p:extLst>
          </p:nvPr>
        </p:nvGraphicFramePr>
        <p:xfrm>
          <a:off x="457200" y="1056859"/>
          <a:ext cx="1905000" cy="3667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5000"/>
              </a:tblGrid>
              <a:tr h="3667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CALENDER_DIM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66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cal_dim_id(PK)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66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cal_date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66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cal_day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66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cal_week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66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cal_month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66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cal_year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66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cal_qtr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66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crt_by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66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00400" y="1066800"/>
            <a:ext cx="4648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Calendar Dimension is a default dimension table can be populated to any business for measuring or comparing the  business for the particular time period like date, month,  year, week, quarter etc.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655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81471"/>
              </p:ext>
            </p:extLst>
          </p:nvPr>
        </p:nvGraphicFramePr>
        <p:xfrm>
          <a:off x="2971800" y="2133600"/>
          <a:ext cx="2387600" cy="2209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7600"/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SALES_FACT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SALES_FACT_ID (pk)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SOURCE_TRANSACTION_ID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CUST_SUR_ID (fk)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SHOP_SUR_ID (fk)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PROD_SUR_ID (fk)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EMP_SUR_ID (fk)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SALES_DATE_ID (fk)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QTY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WHOLE_SALE_PRICE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RETAIL_PRICE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SALES_AMOUNT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4800" y="152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Mapping _document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Sales Fact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864054"/>
              </p:ext>
            </p:extLst>
          </p:nvPr>
        </p:nvGraphicFramePr>
        <p:xfrm>
          <a:off x="314739" y="381000"/>
          <a:ext cx="1244600" cy="236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600"/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CUSTOMER_DIM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Cust_sur_id(PK)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cust_id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cust_phone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cust_email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cust_address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cust_city_name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cust_state_name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cust_country_name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crt_by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126837"/>
              </p:ext>
            </p:extLst>
          </p:nvPr>
        </p:nvGraphicFramePr>
        <p:xfrm>
          <a:off x="6776278" y="337066"/>
          <a:ext cx="1358900" cy="2393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8900"/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SHOP_DIM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shop_sur_id(PK)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shop_id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shop_name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Shop_address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Shop_city_name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shop_state_name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Shop_owner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Shop_open_date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zip_code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shop_county_name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crt_by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782203"/>
              </p:ext>
            </p:extLst>
          </p:nvPr>
        </p:nvGraphicFramePr>
        <p:xfrm>
          <a:off x="304800" y="3200400"/>
          <a:ext cx="1244600" cy="3103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600"/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EMP_DIM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emp_sur_id(PK)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emp_phone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emp_email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emp_job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emp_mgr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emp_ctc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emp_address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emp_hired_date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emp_city_name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emp_stste_name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emp_country_name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crt_by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198365"/>
              </p:ext>
            </p:extLst>
          </p:nvPr>
        </p:nvGraphicFramePr>
        <p:xfrm>
          <a:off x="6553200" y="3200400"/>
          <a:ext cx="1570383" cy="294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0383"/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PRODUCT_DIM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Prod_sur_id(PK)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prod_id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prod_name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prod_family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Prod_wholesale_price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prod_retail_price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prod_launched_date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prod_expire_date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prod_m_name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prod_m_phone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prod_m_email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prod_m_city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prod_m_state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crt_by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960760"/>
              </p:ext>
            </p:extLst>
          </p:nvPr>
        </p:nvGraphicFramePr>
        <p:xfrm>
          <a:off x="3695700" y="4648200"/>
          <a:ext cx="2362200" cy="184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2200"/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sales_transaction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transaction_id(PK)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customer_id(FK)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shop_id(FK)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emp_id(FK)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transaction_date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transaction_wholesale_price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transaction_retail_price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crt_by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139105"/>
              </p:ext>
            </p:extLst>
          </p:nvPr>
        </p:nvGraphicFramePr>
        <p:xfrm>
          <a:off x="2971800" y="685800"/>
          <a:ext cx="2362200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2200"/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prod_transaction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product_id(FK)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transaction_id(FK)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crt_by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11" name="Left Brace 10"/>
          <p:cNvSpPr/>
          <p:nvPr/>
        </p:nvSpPr>
        <p:spPr>
          <a:xfrm>
            <a:off x="2667000" y="1371600"/>
            <a:ext cx="304800" cy="2286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>
            <a:off x="5334000" y="2590800"/>
            <a:ext cx="228600" cy="2362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524000" y="609600"/>
            <a:ext cx="144780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334000" y="609600"/>
            <a:ext cx="14478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334000" y="3124200"/>
            <a:ext cx="1219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524000" y="3314700"/>
            <a:ext cx="14478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334000" y="3886200"/>
            <a:ext cx="1219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5334000" y="4038600"/>
            <a:ext cx="1219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231858"/>
              </p:ext>
            </p:extLst>
          </p:nvPr>
        </p:nvGraphicFramePr>
        <p:xfrm>
          <a:off x="1676400" y="4648200"/>
          <a:ext cx="1905000" cy="184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5000"/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CALENDER_DIM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cal_dim_id(PK)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cal_date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cal_day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cal_week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cal_month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cal_year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cal_qtr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crt_by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V="1">
            <a:off x="1752600" y="3505200"/>
            <a:ext cx="1219200" cy="1327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491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Mapping _document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Payment Fact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746873"/>
              </p:ext>
            </p:extLst>
          </p:nvPr>
        </p:nvGraphicFramePr>
        <p:xfrm>
          <a:off x="3276600" y="2743200"/>
          <a:ext cx="1943100" cy="1657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3100"/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PAYMENT_FACT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PAY_FACT_ID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SOURCE_PAY_ID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CUST_SUR_ID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SHOP_SUR_ID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EMP_SUR_ID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PAYMENT_DATE_ID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PAYMENT_METHOD_ID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PAID_AMOUNT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7437"/>
              </p:ext>
            </p:extLst>
          </p:nvPr>
        </p:nvGraphicFramePr>
        <p:xfrm>
          <a:off x="3276600" y="762631"/>
          <a:ext cx="1917700" cy="1523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7700"/>
              </a:tblGrid>
              <a:tr h="217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payments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17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payment_id(PK)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17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payment_method_code(FK)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17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transaction_id(FK)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17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payment_amount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17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crt_by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17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245407"/>
              </p:ext>
            </p:extLst>
          </p:nvPr>
        </p:nvGraphicFramePr>
        <p:xfrm>
          <a:off x="381000" y="604558"/>
          <a:ext cx="1447800" cy="2209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800"/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CUSTOMER_DIM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Cust_sur_id(PK)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cust_id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cust_phone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cust_email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cust_address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cust_city_name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cust_state_name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cust_country_name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crt_by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740322"/>
              </p:ext>
            </p:extLst>
          </p:nvPr>
        </p:nvGraphicFramePr>
        <p:xfrm>
          <a:off x="6629401" y="597932"/>
          <a:ext cx="1447800" cy="2393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800"/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SHOP_DIM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shop_sur_id(PK)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shop_id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shop_name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Shop_address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Shop_city_name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shop_state_name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Shop_owner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Shop_open_date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zip_code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shop_county_name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crt_by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37114"/>
              </p:ext>
            </p:extLst>
          </p:nvPr>
        </p:nvGraphicFramePr>
        <p:xfrm>
          <a:off x="381000" y="3429000"/>
          <a:ext cx="1447800" cy="294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800"/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EMP_DIM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emp_sur_id(PK)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emp_phone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emp_email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emp_job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emp_mgr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emp_ctc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emp_address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emp_hired_date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emp_city_name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emp_stste_name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emp_country_name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crt_by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091948"/>
              </p:ext>
            </p:extLst>
          </p:nvPr>
        </p:nvGraphicFramePr>
        <p:xfrm>
          <a:off x="6172200" y="3489904"/>
          <a:ext cx="1981200" cy="2987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1200"/>
              </a:tblGrid>
              <a:tr h="4394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PAYMENT_METHOD_DIM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439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Payment_method_id(PK)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439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payment_method_name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439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payment_method_description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439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payment_method_code(FK)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94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crt_by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94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36328"/>
              </p:ext>
            </p:extLst>
          </p:nvPr>
        </p:nvGraphicFramePr>
        <p:xfrm>
          <a:off x="3313043" y="4876800"/>
          <a:ext cx="1905000" cy="184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5000"/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CALENDER_DIM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cal_dim_id(PK)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cal_date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cal_day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cal_week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cal_month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cal_year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cal_qtr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crt_by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30" name="Left Brace 29"/>
          <p:cNvSpPr/>
          <p:nvPr/>
        </p:nvSpPr>
        <p:spPr>
          <a:xfrm>
            <a:off x="3048000" y="1143000"/>
            <a:ext cx="228600" cy="2057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ight Brace 30"/>
          <p:cNvSpPr/>
          <p:nvPr/>
        </p:nvSpPr>
        <p:spPr>
          <a:xfrm>
            <a:off x="5181600" y="3962400"/>
            <a:ext cx="228600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752600" y="838200"/>
            <a:ext cx="1524000" cy="2514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4" idx="3"/>
          </p:cNvCxnSpPr>
          <p:nvPr/>
        </p:nvCxnSpPr>
        <p:spPr>
          <a:xfrm flipH="1">
            <a:off x="5219700" y="838200"/>
            <a:ext cx="1409700" cy="2733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752600" y="37338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219700" y="4114800"/>
            <a:ext cx="9525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12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OLTP_MODEL</a:t>
            </a:r>
            <a:endParaRPr lang="en-US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81036"/>
              </p:ext>
            </p:extLst>
          </p:nvPr>
        </p:nvGraphicFramePr>
        <p:xfrm>
          <a:off x="304800" y="914400"/>
          <a:ext cx="7772400" cy="5367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5546"/>
                <a:gridCol w="187460"/>
                <a:gridCol w="2090906"/>
                <a:gridCol w="144200"/>
                <a:gridCol w="1917865"/>
                <a:gridCol w="115360"/>
                <a:gridCol w="1341063"/>
              </a:tblGrid>
              <a:tr h="157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country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state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City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customer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</a:tr>
              <a:tr h="157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country_id(PK)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state_id(PK)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city_id(PK)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customer_id(PK)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</a:tr>
              <a:tr h="157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country_name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state_name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city_name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customer_name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</a:tr>
              <a:tr h="157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crt_by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country_id(FK)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state_id(FK)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customer_phone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</a:tr>
              <a:tr h="157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crt_date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crt_by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crt_by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customer_email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</a:tr>
              <a:tr h="15786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crt_date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crt_date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city_id(FK)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</a:tr>
              <a:tr h="15786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crt_by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</a:tr>
              <a:tr h="15786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crt_date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</a:tr>
              <a:tr h="15786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</a:tr>
              <a:tr h="157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employee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shop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product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prod_manifacturer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</a:tr>
              <a:tr h="157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emp_id(PK)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shop_id(PK)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prod_id(PK)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prod_m_id(PK)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</a:tr>
              <a:tr h="157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emp_name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shop_name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prod_name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prod_m_name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</a:tr>
              <a:tr h="157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emp_phone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address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prod_family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prod_phone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</a:tr>
              <a:tr h="157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emp_email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zip_code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prod_wholesale_price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prod_m_email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</a:tr>
              <a:tr h="157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emp_job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city_id(FK)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prod_retail_price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city_id(FK)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</a:tr>
              <a:tr h="157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emp_mgr(FK)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state_id(FK)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crt_by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crt_by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</a:tr>
              <a:tr h="157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emp_ctc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open_date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crt_date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crt_date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</a:tr>
              <a:tr h="157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city_id(FK)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crt_by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</a:tr>
              <a:tr h="157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crt_by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crt_date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Manager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</a:tr>
              <a:tr h="157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crt_date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emp_mgr(PK)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</a:tr>
              <a:tr h="157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emp_address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emp_manager_name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</a:tr>
              <a:tr h="157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emp_hired_date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</a:tr>
              <a:tr h="157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shop_id(FK)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</a:tr>
              <a:tr h="15786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</a:tr>
              <a:tr h="157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sales_transaction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ref_payment_methods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payments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prod_transaction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</a:tr>
              <a:tr h="157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transaction_id(PK)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payment_method_code(PK)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payment_id(PK)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product_id(FK)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</a:tr>
              <a:tr h="157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customer_id(FK)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payment_method_name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payment_method_code(FK)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transaction_id(FK)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</a:tr>
              <a:tr h="157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shop_id(FK)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payment_method_description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transaction_id(FK)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quantity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</a:tr>
              <a:tr h="157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emp_id(FK)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crt_by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payment_amount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crt_by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</a:tr>
              <a:tr h="157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transaction_date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crt_date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crt_by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crt_date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</a:tr>
              <a:tr h="157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transaction_wholesale_price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crt_date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</a:tr>
              <a:tr h="157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transaction_retail_price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</a:tr>
              <a:tr h="157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crt_by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</a:tr>
              <a:tr h="157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crt_date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43" marR="4943" marT="494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64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OLAP_DIMENSION_MODEL</a:t>
            </a:r>
            <a:endParaRPr lang="en-US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492542"/>
              </p:ext>
            </p:extLst>
          </p:nvPr>
        </p:nvGraphicFramePr>
        <p:xfrm>
          <a:off x="304799" y="622300"/>
          <a:ext cx="7772400" cy="5626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0411"/>
                <a:gridCol w="247398"/>
                <a:gridCol w="2205961"/>
                <a:gridCol w="206164"/>
                <a:gridCol w="3092466"/>
              </a:tblGrid>
              <a:tr h="187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CUSTOMER_DIM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SHOP_DIM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PAYMENT_METHOD_DIM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</a:tr>
              <a:tr h="187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Cust_sur_id(PK)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shop_sur_id(PK)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Payment_method_id(PK)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</a:tr>
              <a:tr h="187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cust_id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shop_id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payment_method_name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</a:tr>
              <a:tr h="187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cust_name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shop_name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payment_method_description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</a:tr>
              <a:tr h="187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cust_phone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Shop_address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crt_by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</a:tr>
              <a:tr h="187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cust_email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Shop_city_name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crt_date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</a:tr>
              <a:tr h="187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cust_address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shop_state_name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</a:tr>
              <a:tr h="187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cust_city_name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Shop_owner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</a:tr>
              <a:tr h="187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cust_state_name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Shop_open_date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</a:tr>
              <a:tr h="187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cust_country_name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zip_code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</a:tr>
              <a:tr h="187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crt_by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shop_county_name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</a:tr>
              <a:tr h="187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crt_date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crt_by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</a:tr>
              <a:tr h="18753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crt_date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</a:tr>
              <a:tr h="18753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</a:tr>
              <a:tr h="187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EMP_DIM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PRODUCT_DIM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CALENDER_DIM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</a:tr>
              <a:tr h="187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emp_sur_id(PK)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Prod_sur_id(PK)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cal_dim_id(PK)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</a:tr>
              <a:tr h="187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emp_id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prod_id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cal_date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</a:tr>
              <a:tr h="187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emp_name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prod_name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cal_day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</a:tr>
              <a:tr h="187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emp_phone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prod_family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cal_week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</a:tr>
              <a:tr h="187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emp_email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Prod_wholesale_price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cal_month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</a:tr>
              <a:tr h="187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emp_job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prod_retail_price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cal_year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</a:tr>
              <a:tr h="187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emp_mgr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prod_launched_date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cal_qtr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</a:tr>
              <a:tr h="187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emp_ctc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prod_expire_date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crt_by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</a:tr>
              <a:tr h="187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emp_address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prod_m_name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crt_date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</a:tr>
              <a:tr h="187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emp_hired_date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prod_m_phone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</a:tr>
              <a:tr h="187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emp_city_name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prod_m_email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</a:tr>
              <a:tr h="187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emp_stste_name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prod_m_city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</a:tr>
              <a:tr h="187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emp_country_name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prod_m_state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</a:tr>
              <a:tr h="187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crt_by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crt_by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</a:tr>
              <a:tr h="187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crt_date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crt_date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02" marR="5602" marT="5602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58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OLAP_FACT_MODEL</a:t>
            </a:r>
            <a:endParaRPr lang="en-US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7620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130614"/>
              </p:ext>
            </p:extLst>
          </p:nvPr>
        </p:nvGraphicFramePr>
        <p:xfrm>
          <a:off x="304800" y="946668"/>
          <a:ext cx="7619999" cy="5149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99894"/>
                <a:gridCol w="343607"/>
                <a:gridCol w="3476498"/>
              </a:tblGrid>
              <a:tr h="4291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SALES_FACT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PAYMENT_FACT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4291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SALES_FACT_ID (pk)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PAY_FACT_ID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4291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SOURCE_TRANSACTION_ID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SOURCE_PAY_ID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4291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CUST_SUR_ID (fk)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CUST_SUR_ID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4291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SHOP_SUR_ID (fk)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SHOP_SUR_ID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4291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PROD_SUR_ID (fk)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EMP_SUR_ID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4291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EMP_SUR_ID (fk)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PAYMENT_DATE_ID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4291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SALES_DATE_ID (fk)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PAYMENT_METHOD_ID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4291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QTY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PAID_AMOUNT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4291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WHOLE_SALE_PRICE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4291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RETAIL_PRICE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4291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SALES_AMOUNT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0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8491" y="3048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Mapping _document_Customer_dimension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758140"/>
              </p:ext>
            </p:extLst>
          </p:nvPr>
        </p:nvGraphicFramePr>
        <p:xfrm>
          <a:off x="3505200" y="990599"/>
          <a:ext cx="2057400" cy="502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400"/>
              </a:tblGrid>
              <a:tr h="391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CUSTOMER_DIM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91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Cust_sur_id(PK)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91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cust_id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91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91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cust_phone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91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cust_email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91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cust_address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91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cust_city_name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91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cust_state_name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725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cust_country_name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91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crt_by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91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1676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852591"/>
              </p:ext>
            </p:extLst>
          </p:nvPr>
        </p:nvGraphicFramePr>
        <p:xfrm>
          <a:off x="501650" y="940316"/>
          <a:ext cx="1739900" cy="1421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9900"/>
              </a:tblGrid>
              <a:tr h="284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country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84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country_id(PK)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84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country_name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84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crt_by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84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crt_date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537610"/>
              </p:ext>
            </p:extLst>
          </p:nvPr>
        </p:nvGraphicFramePr>
        <p:xfrm>
          <a:off x="457200" y="3886200"/>
          <a:ext cx="18415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1500"/>
              </a:tblGrid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state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state_id(PK)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state_name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country_id(FK)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crt_by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crt_date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758692"/>
              </p:ext>
            </p:extLst>
          </p:nvPr>
        </p:nvGraphicFramePr>
        <p:xfrm>
          <a:off x="6584950" y="950771"/>
          <a:ext cx="1689100" cy="14114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9100"/>
              </a:tblGrid>
              <a:tr h="2352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352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city_id(PK)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352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city_name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352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state_id(FK)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352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crt_by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352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crt_date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965371"/>
              </p:ext>
            </p:extLst>
          </p:nvPr>
        </p:nvGraphicFramePr>
        <p:xfrm>
          <a:off x="6629400" y="3810000"/>
          <a:ext cx="1676400" cy="175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6400"/>
              </a:tblGrid>
              <a:tr h="219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customer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customer_id(PK)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customer_phone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customer_email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city_id(FK)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crt_by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crt_date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 flipV="1">
            <a:off x="5562600" y="2045732"/>
            <a:ext cx="1066800" cy="2145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5562600" y="2438400"/>
            <a:ext cx="10668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562600" y="2819400"/>
            <a:ext cx="10668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5562600" y="3200400"/>
            <a:ext cx="10668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638800" y="1600200"/>
            <a:ext cx="9144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362200" y="4419600"/>
            <a:ext cx="1066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286000" y="1676400"/>
            <a:ext cx="1143000" cy="3276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10305"/>
              </p:ext>
            </p:extLst>
          </p:nvPr>
        </p:nvGraphicFramePr>
        <p:xfrm>
          <a:off x="6629400" y="5562600"/>
          <a:ext cx="1676400" cy="184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6400"/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Customer_address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38" name="Straight Arrow Connector 37"/>
          <p:cNvCxnSpPr>
            <a:endCxn id="4" idx="3"/>
          </p:cNvCxnSpPr>
          <p:nvPr/>
        </p:nvCxnSpPr>
        <p:spPr>
          <a:xfrm flipH="1" flipV="1">
            <a:off x="5562600" y="3505199"/>
            <a:ext cx="1066800" cy="2133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eft Brace 41"/>
          <p:cNvSpPr/>
          <p:nvPr/>
        </p:nvSpPr>
        <p:spPr>
          <a:xfrm>
            <a:off x="228600" y="1447800"/>
            <a:ext cx="228600" cy="3429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Elbow Connector 43"/>
          <p:cNvCxnSpPr/>
          <p:nvPr/>
        </p:nvCxnSpPr>
        <p:spPr>
          <a:xfrm flipV="1">
            <a:off x="2286000" y="1861066"/>
            <a:ext cx="4267200" cy="2482334"/>
          </a:xfrm>
          <a:prstGeom prst="bentConnector3">
            <a:avLst>
              <a:gd name="adj1" fmla="val 227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ight Brace 46"/>
          <p:cNvSpPr/>
          <p:nvPr/>
        </p:nvSpPr>
        <p:spPr>
          <a:xfrm>
            <a:off x="8305800" y="1295400"/>
            <a:ext cx="228600" cy="3733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Mapping _document_Employee_dimension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973270"/>
              </p:ext>
            </p:extLst>
          </p:nvPr>
        </p:nvGraphicFramePr>
        <p:xfrm>
          <a:off x="3505200" y="911374"/>
          <a:ext cx="1828800" cy="49924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0"/>
              </a:tblGrid>
              <a:tr h="2961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EMP_DIM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9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emp_sur_id(PK)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9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9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9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emp_phone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9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emp_email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9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emp_job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9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emp_mgr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9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emp_ctc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9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emp_address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9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emp_hired_date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9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emp_city_name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9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emp_stste_name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549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emp_country_name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9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crt_by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9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1143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042399"/>
              </p:ext>
            </p:extLst>
          </p:nvPr>
        </p:nvGraphicFramePr>
        <p:xfrm>
          <a:off x="533400" y="990600"/>
          <a:ext cx="1739900" cy="920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9900"/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country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country_id(PK)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country_name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crt_by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652366"/>
              </p:ext>
            </p:extLst>
          </p:nvPr>
        </p:nvGraphicFramePr>
        <p:xfrm>
          <a:off x="533400" y="2743200"/>
          <a:ext cx="1672535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2535"/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state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state_id(PK)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state_name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country_id(FK)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crt_by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647544"/>
              </p:ext>
            </p:extLst>
          </p:nvPr>
        </p:nvGraphicFramePr>
        <p:xfrm>
          <a:off x="569843" y="4724400"/>
          <a:ext cx="1689100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9100"/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city_id(PK)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city_name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state_id(FK)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crt_by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678836"/>
              </p:ext>
            </p:extLst>
          </p:nvPr>
        </p:nvGraphicFramePr>
        <p:xfrm>
          <a:off x="6337300" y="874931"/>
          <a:ext cx="1739900" cy="2578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9900"/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employee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emp_id(PK)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emp_phone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emp_email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emp_job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emp_mgr(FK)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emp_ctc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city_id(FK)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crt_by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emp_address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emp_hired_date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shop_id(FK)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365014"/>
              </p:ext>
            </p:extLst>
          </p:nvPr>
        </p:nvGraphicFramePr>
        <p:xfrm>
          <a:off x="6235700" y="4114800"/>
          <a:ext cx="1841500" cy="184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1500"/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shop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shop_id(PK)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shop_name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address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zip_code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city_id(FK)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state_id(FK)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open_date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crt_by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H="1">
            <a:off x="5334000" y="1143000"/>
            <a:ext cx="990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334000" y="13716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334000" y="1512332"/>
            <a:ext cx="990600" cy="697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334000" y="1752600"/>
            <a:ext cx="990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334000" y="1905000"/>
            <a:ext cx="9906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334000" y="2133600"/>
            <a:ext cx="990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4" idx="3"/>
          </p:cNvCxnSpPr>
          <p:nvPr/>
        </p:nvCxnSpPr>
        <p:spPr>
          <a:xfrm flipH="1">
            <a:off x="5334000" y="2286000"/>
            <a:ext cx="990600" cy="1121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334000" y="3048000"/>
            <a:ext cx="990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334000" y="32004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>
            <a:off x="8077200" y="3390900"/>
            <a:ext cx="152400" cy="10287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Left Brace 34"/>
          <p:cNvSpPr/>
          <p:nvPr/>
        </p:nvSpPr>
        <p:spPr>
          <a:xfrm>
            <a:off x="381000" y="1327666"/>
            <a:ext cx="152400" cy="20799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Left Brace 35"/>
          <p:cNvSpPr/>
          <p:nvPr/>
        </p:nvSpPr>
        <p:spPr>
          <a:xfrm>
            <a:off x="228600" y="3048000"/>
            <a:ext cx="304800" cy="2362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209800" y="5029200"/>
            <a:ext cx="3962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2209800" y="2514600"/>
            <a:ext cx="4114800" cy="2514600"/>
          </a:xfrm>
          <a:prstGeom prst="bentConnector3">
            <a:avLst>
              <a:gd name="adj1" fmla="val 159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209800" y="4419600"/>
            <a:ext cx="1295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209800" y="3200400"/>
            <a:ext cx="12954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209800" y="1512332"/>
            <a:ext cx="1295400" cy="3669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39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Mapping _document_Shop_dimension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915944"/>
              </p:ext>
            </p:extLst>
          </p:nvPr>
        </p:nvGraphicFramePr>
        <p:xfrm>
          <a:off x="3733800" y="838204"/>
          <a:ext cx="1752600" cy="51815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2600"/>
              </a:tblGrid>
              <a:tr h="398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SHOP_DIM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98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shop_sur_id(PK)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98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shop_id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98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shop_name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98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Shop_address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98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Shop_city_name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98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shop_state_name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98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Shop_owner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98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Shop_open_date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98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zip_code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98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shop_county_name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98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crt_by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98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121935"/>
              </p:ext>
            </p:extLst>
          </p:nvPr>
        </p:nvGraphicFramePr>
        <p:xfrm>
          <a:off x="381000" y="823357"/>
          <a:ext cx="1739900" cy="920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9900"/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country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country_id(PK)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country_name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crt_by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168154"/>
              </p:ext>
            </p:extLst>
          </p:nvPr>
        </p:nvGraphicFramePr>
        <p:xfrm>
          <a:off x="381000" y="2731532"/>
          <a:ext cx="1841500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1500"/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state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state_id(PK)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state_name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country_id(FK)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crt_by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566070"/>
              </p:ext>
            </p:extLst>
          </p:nvPr>
        </p:nvGraphicFramePr>
        <p:xfrm>
          <a:off x="496957" y="4876800"/>
          <a:ext cx="1689100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9100"/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city_id(PK)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city_name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state_id(FK)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crt_by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979210"/>
              </p:ext>
            </p:extLst>
          </p:nvPr>
        </p:nvGraphicFramePr>
        <p:xfrm>
          <a:off x="6616700" y="1447800"/>
          <a:ext cx="1841500" cy="3581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1500"/>
              </a:tblGrid>
              <a:tr h="3581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shop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58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shop_id(PK)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58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shop_name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58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address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58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zip_code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58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city_id(FK)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58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state_id(FK)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58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open_date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58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crt_by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58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13" name="Left Brace 12"/>
          <p:cNvSpPr/>
          <p:nvPr/>
        </p:nvSpPr>
        <p:spPr>
          <a:xfrm>
            <a:off x="228600" y="1066800"/>
            <a:ext cx="152400" cy="2362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eft Brace 13"/>
          <p:cNvSpPr/>
          <p:nvPr/>
        </p:nvSpPr>
        <p:spPr>
          <a:xfrm>
            <a:off x="228600" y="3048000"/>
            <a:ext cx="152400" cy="2514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133600" y="1295400"/>
            <a:ext cx="1600200" cy="3810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133600" y="3200400"/>
            <a:ext cx="1600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133600" y="3124200"/>
            <a:ext cx="16002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5486400" y="1905000"/>
            <a:ext cx="1143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5486400" y="2247900"/>
            <a:ext cx="11430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5486400" y="2667000"/>
            <a:ext cx="1143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486400" y="3124200"/>
            <a:ext cx="11430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486400" y="42291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flipV="1">
            <a:off x="2133600" y="3505200"/>
            <a:ext cx="4419600" cy="1600200"/>
          </a:xfrm>
          <a:prstGeom prst="bentConnector3">
            <a:avLst>
              <a:gd name="adj1" fmla="val 241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>
            <a:off x="2209800" y="3048000"/>
            <a:ext cx="4343400" cy="762000"/>
          </a:xfrm>
          <a:prstGeom prst="bentConnector3">
            <a:avLst>
              <a:gd name="adj1" fmla="val 234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65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Mapping _document_Product_dimension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023862"/>
              </p:ext>
            </p:extLst>
          </p:nvPr>
        </p:nvGraphicFramePr>
        <p:xfrm>
          <a:off x="3581400" y="838200"/>
          <a:ext cx="1905000" cy="53340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5000"/>
              </a:tblGrid>
              <a:tr h="3164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PRODUCT_DIM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16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Prod_sur_id(PK)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16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prod_id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16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prod_name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16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prod_family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5870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Prod_wholesale_price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16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prod_retail_price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16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prod_launched_date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16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prod_expire_date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16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prod_m_name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16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prod_m_phone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16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prod_m_email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16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prod_m_city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16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prod_m_state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16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crt_by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16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167400"/>
              </p:ext>
            </p:extLst>
          </p:nvPr>
        </p:nvGraphicFramePr>
        <p:xfrm>
          <a:off x="6732657" y="762000"/>
          <a:ext cx="1689100" cy="147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9100"/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product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prod_id(PK)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prod_name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prod_family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prod_wholesale_price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prod_retail_price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crt_by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279617"/>
              </p:ext>
            </p:extLst>
          </p:nvPr>
        </p:nvGraphicFramePr>
        <p:xfrm>
          <a:off x="6781800" y="3429000"/>
          <a:ext cx="1669774" cy="20251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9774"/>
              </a:tblGrid>
              <a:tr h="2531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prod_manifacturer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53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prod_m_id(PK)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53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prod_m_name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53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prod_phone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53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prod_m_email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53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city_id(FK)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53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crt_by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53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924038"/>
              </p:ext>
            </p:extLst>
          </p:nvPr>
        </p:nvGraphicFramePr>
        <p:xfrm>
          <a:off x="463550" y="823357"/>
          <a:ext cx="1739900" cy="920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9900"/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country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country_id(PK)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country_name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crt_by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20518"/>
              </p:ext>
            </p:extLst>
          </p:nvPr>
        </p:nvGraphicFramePr>
        <p:xfrm>
          <a:off x="457200" y="2667000"/>
          <a:ext cx="1841500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1500"/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state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state_id(PK)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state_name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country_id(FK)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crt_by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741661"/>
              </p:ext>
            </p:extLst>
          </p:nvPr>
        </p:nvGraphicFramePr>
        <p:xfrm>
          <a:off x="533400" y="4680466"/>
          <a:ext cx="1828800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0"/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city_id(PK)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city_name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state_id(FK)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crt_by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16" name="Left Brace 15"/>
          <p:cNvSpPr/>
          <p:nvPr/>
        </p:nvSpPr>
        <p:spPr>
          <a:xfrm>
            <a:off x="304800" y="1143000"/>
            <a:ext cx="152400" cy="2209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>
            <a:off x="304800" y="2971800"/>
            <a:ext cx="152400" cy="2362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62200" y="4953000"/>
            <a:ext cx="1143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486400" y="4648200"/>
            <a:ext cx="1295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486400" y="4343400"/>
            <a:ext cx="1219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486400" y="41529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486400" y="1066800"/>
            <a:ext cx="1219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486400" y="1219200"/>
            <a:ext cx="1219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486400" y="1447800"/>
            <a:ext cx="12192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486400" y="1600200"/>
            <a:ext cx="12954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486400" y="1847850"/>
            <a:ext cx="1219200" cy="127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62200" y="3124200"/>
            <a:ext cx="11430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362200" y="4876800"/>
            <a:ext cx="4343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02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Mapping _document_Payment_method_dimension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294378"/>
              </p:ext>
            </p:extLst>
          </p:nvPr>
        </p:nvGraphicFramePr>
        <p:xfrm>
          <a:off x="762000" y="1143000"/>
          <a:ext cx="2025650" cy="2971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5650"/>
              </a:tblGrid>
              <a:tr h="495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Ref_Payment_Methods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495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payment_method_code(PK)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495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payment_method_name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495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payment_method_description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495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crt_by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495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334934"/>
              </p:ext>
            </p:extLst>
          </p:nvPr>
        </p:nvGraphicFramePr>
        <p:xfrm>
          <a:off x="5638800" y="1106558"/>
          <a:ext cx="2302565" cy="30082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565"/>
              </a:tblGrid>
              <a:tr h="382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PAYMENT_METHOD_DIM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82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Payment_method_id(PK)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82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payment_method_name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7104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payment_method_description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82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payment_method_code(FK)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82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crt_by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82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crt_date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743200" y="1981200"/>
            <a:ext cx="28194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743200" y="2133600"/>
            <a:ext cx="2819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819400" y="2895600"/>
            <a:ext cx="2819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3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420</TotalTime>
  <Words>772</Words>
  <Application>Microsoft Office PowerPoint</Application>
  <PresentationFormat>On-screen Show (4:3)</PresentationFormat>
  <Paragraphs>584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Project mapping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mapping document</dc:title>
  <dc:creator>yashw</dc:creator>
  <cp:lastModifiedBy>yashw</cp:lastModifiedBy>
  <cp:revision>24</cp:revision>
  <dcterms:created xsi:type="dcterms:W3CDTF">2022-08-09T04:55:20Z</dcterms:created>
  <dcterms:modified xsi:type="dcterms:W3CDTF">2022-08-09T15:37:56Z</dcterms:modified>
</cp:coreProperties>
</file>