
<file path=[Content_Types].xml><?xml version="1.0" encoding="utf-8"?>
<Types xmlns="http://schemas.openxmlformats.org/package/2006/content-types">
  <Override PartName="/ppt/slides/slide5.xml" ContentType="application/vnd.openxmlformats-officedocument.presentationml.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diagrams/layout1.xml" ContentType="application/vnd.openxmlformats-officedocument.drawingml.diagramLayout+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8" r:id="rId3"/>
    <p:sldId id="262" r:id="rId4"/>
    <p:sldId id="261"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8236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5" d="100"/>
          <a:sy n="85" d="100"/>
        </p:scale>
        <p:origin x="-383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860E20-BA71-46FA-B78D-98FADCDECDD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0607E46-B38A-4958-B181-34A56AD458B8}">
      <dgm:prSet phldrT="[Text]" custT="1"/>
      <dgm:spPr/>
      <dgm:t>
        <a:bodyPr/>
        <a:lstStyle/>
        <a:p>
          <a:r>
            <a:rPr lang="en-IN" sz="2000" dirty="0" smtClean="0">
              <a:solidFill>
                <a:schemeClr val="bg1"/>
              </a:solidFill>
              <a:latin typeface="Myriad Pro Light" pitchFamily="34" charset="0"/>
              <a:ea typeface="+mn-ea"/>
              <a:cs typeface="+mn-cs"/>
            </a:rPr>
            <a:t>Situation</a:t>
          </a:r>
          <a:endParaRPr lang="en-US" sz="2000" dirty="0"/>
        </a:p>
      </dgm:t>
    </dgm:pt>
    <dgm:pt modelId="{CE6A2EA8-0BF5-44F8-8234-5D9727F4DCC8}" type="parTrans" cxnId="{61A27246-3FE6-4F22-875D-8FB07C9ABF96}">
      <dgm:prSet/>
      <dgm:spPr/>
      <dgm:t>
        <a:bodyPr/>
        <a:lstStyle/>
        <a:p>
          <a:endParaRPr lang="en-US"/>
        </a:p>
      </dgm:t>
    </dgm:pt>
    <dgm:pt modelId="{CD4BD5FA-BD80-4A22-9334-4926AEC077AD}" type="sibTrans" cxnId="{61A27246-3FE6-4F22-875D-8FB07C9ABF96}">
      <dgm:prSet/>
      <dgm:spPr/>
      <dgm:t>
        <a:bodyPr/>
        <a:lstStyle/>
        <a:p>
          <a:endParaRPr lang="en-US"/>
        </a:p>
      </dgm:t>
    </dgm:pt>
    <dgm:pt modelId="{D0E29656-2AE2-415D-B86D-3FAE3E62A948}">
      <dgm:prSet phldrT="[Text]" custT="1"/>
      <dgm:spPr/>
      <dgm:t>
        <a:bodyPr/>
        <a:lstStyle/>
        <a:p>
          <a:r>
            <a:rPr lang="en-IN" sz="1800" dirty="0" smtClean="0">
              <a:solidFill>
                <a:schemeClr val="bg1"/>
              </a:solidFill>
              <a:latin typeface="Myriad Pro Light" pitchFamily="34" charset="0"/>
              <a:ea typeface="+mn-ea"/>
              <a:cs typeface="+mn-cs"/>
            </a:rPr>
            <a:t>Complication</a:t>
          </a:r>
          <a:endParaRPr lang="en-US" sz="3200" dirty="0"/>
        </a:p>
      </dgm:t>
    </dgm:pt>
    <dgm:pt modelId="{F4FE0D40-C121-4833-8D4C-033CCAF8A5CF}" type="parTrans" cxnId="{F58DFCA0-E225-47BC-8733-54480D183125}">
      <dgm:prSet/>
      <dgm:spPr/>
      <dgm:t>
        <a:bodyPr/>
        <a:lstStyle/>
        <a:p>
          <a:endParaRPr lang="en-US"/>
        </a:p>
      </dgm:t>
    </dgm:pt>
    <dgm:pt modelId="{2A3DE742-5263-4857-A7AB-AE703589D8C4}" type="sibTrans" cxnId="{F58DFCA0-E225-47BC-8733-54480D183125}">
      <dgm:prSet/>
      <dgm:spPr/>
      <dgm:t>
        <a:bodyPr/>
        <a:lstStyle/>
        <a:p>
          <a:endParaRPr lang="en-US"/>
        </a:p>
      </dgm:t>
    </dgm:pt>
    <dgm:pt modelId="{1BF1B8E8-962E-4680-9F15-5D48E71382D9}">
      <dgm:prSet phldrT="[Text]" custT="1"/>
      <dgm:spPr/>
      <dgm:t>
        <a:bodyPr/>
        <a:lstStyle/>
        <a:p>
          <a:r>
            <a:rPr lang="en-IN" sz="2000" dirty="0" smtClean="0"/>
            <a:t>Questions</a:t>
          </a:r>
          <a:endParaRPr lang="en-US" sz="2400" dirty="0"/>
        </a:p>
      </dgm:t>
    </dgm:pt>
    <dgm:pt modelId="{EFB03D28-60C7-4A12-9EAC-5FE48AF57895}" type="parTrans" cxnId="{8744F2B6-9121-44B2-93F2-545CD14E400A}">
      <dgm:prSet/>
      <dgm:spPr/>
      <dgm:t>
        <a:bodyPr/>
        <a:lstStyle/>
        <a:p>
          <a:endParaRPr lang="en-US"/>
        </a:p>
      </dgm:t>
    </dgm:pt>
    <dgm:pt modelId="{FB216EC6-9D35-4797-9AEA-D111325E9F05}" type="sibTrans" cxnId="{8744F2B6-9121-44B2-93F2-545CD14E400A}">
      <dgm:prSet/>
      <dgm:spPr/>
      <dgm:t>
        <a:bodyPr/>
        <a:lstStyle/>
        <a:p>
          <a:endParaRPr lang="en-US"/>
        </a:p>
      </dgm:t>
    </dgm:pt>
    <dgm:pt modelId="{1095E32F-84FE-4C91-AB3E-7D9A77CDD7E6}">
      <dgm:prSet phldrT="[Text]" custT="1"/>
      <dgm:spPr/>
      <dgm:t>
        <a:bodyPr/>
        <a:lstStyle/>
        <a:p>
          <a:pPr algn="just"/>
          <a:r>
            <a:rPr lang="en-US" sz="1400" dirty="0" smtClean="0">
              <a:latin typeface="Century Gothic" panose="020B0502020202020204" pitchFamily="34" charset="0"/>
            </a:rPr>
            <a:t> Not enough products are enlisted &amp; hence it may require more.</a:t>
          </a:r>
        </a:p>
      </dgm:t>
    </dgm:pt>
    <dgm:pt modelId="{44DB9538-868C-4C72-8949-5EB0E2CFF849}" type="parTrans" cxnId="{E93D79B9-55D6-4754-A79C-37BACCB17476}">
      <dgm:prSet/>
      <dgm:spPr/>
      <dgm:t>
        <a:bodyPr/>
        <a:lstStyle/>
        <a:p>
          <a:endParaRPr lang="en-US"/>
        </a:p>
      </dgm:t>
    </dgm:pt>
    <dgm:pt modelId="{C01B230E-81B6-4B1B-80E3-8B87A9F0A2DD}" type="sibTrans" cxnId="{E93D79B9-55D6-4754-A79C-37BACCB17476}">
      <dgm:prSet/>
      <dgm:spPr/>
      <dgm:t>
        <a:bodyPr/>
        <a:lstStyle/>
        <a:p>
          <a:endParaRPr lang="en-US"/>
        </a:p>
      </dgm:t>
    </dgm:pt>
    <dgm:pt modelId="{925C3AC0-344C-4559-B91B-CC2BC3DDE564}">
      <dgm:prSet phldrT="[Text]" custT="1"/>
      <dgm:spPr/>
      <dgm:t>
        <a:bodyPr/>
        <a:lstStyle/>
        <a:p>
          <a:pPr algn="just"/>
          <a:r>
            <a:rPr lang="en-US" sz="1400" dirty="0" smtClean="0">
              <a:latin typeface="Century Gothic" panose="020B0502020202020204" pitchFamily="34" charset="0"/>
            </a:rPr>
            <a:t> </a:t>
          </a:r>
          <a:r>
            <a:rPr lang="en-US" sz="1400" dirty="0" smtClean="0">
              <a:latin typeface="Century Gothic" panose="020B0502020202020204" pitchFamily="34" charset="0"/>
            </a:rPr>
            <a:t>Sears wants to identify top selling products which drives their Revenue.</a:t>
          </a:r>
          <a:endParaRPr lang="en-US" sz="1400" dirty="0" smtClean="0">
            <a:latin typeface="Century Gothic" panose="020B0502020202020204" pitchFamily="34" charset="0"/>
          </a:endParaRPr>
        </a:p>
      </dgm:t>
    </dgm:pt>
    <dgm:pt modelId="{5F7B5685-0D71-432E-9A43-39CC66AC05C4}" type="sibTrans" cxnId="{16791741-5198-4E52-8D79-BE57F17A3C40}">
      <dgm:prSet/>
      <dgm:spPr/>
      <dgm:t>
        <a:bodyPr/>
        <a:lstStyle/>
        <a:p>
          <a:endParaRPr lang="en-US"/>
        </a:p>
      </dgm:t>
    </dgm:pt>
    <dgm:pt modelId="{89A7C9A4-DFA9-4783-A515-688B6D45A19A}" type="parTrans" cxnId="{16791741-5198-4E52-8D79-BE57F17A3C40}">
      <dgm:prSet/>
      <dgm:spPr/>
      <dgm:t>
        <a:bodyPr/>
        <a:lstStyle/>
        <a:p>
          <a:endParaRPr lang="en-US"/>
        </a:p>
      </dgm:t>
    </dgm:pt>
    <dgm:pt modelId="{B0A6A9F5-64B1-44CE-847D-041F3DB13FB9}">
      <dgm:prSet phldrT="[Text]" custT="1"/>
      <dgm:spPr/>
      <dgm:t>
        <a:bodyPr/>
        <a:lstStyle/>
        <a:p>
          <a:pPr algn="just"/>
          <a:r>
            <a:rPr lang="en-US" sz="1400" dirty="0" smtClean="0">
              <a:solidFill>
                <a:schemeClr val="tx1"/>
              </a:solidFill>
              <a:latin typeface="Century Gothic" panose="020B0502020202020204" pitchFamily="34" charset="0"/>
              <a:ea typeface="+mn-ea"/>
              <a:cs typeface="+mn-cs"/>
            </a:rPr>
            <a:t> Identify Classification accuracy </a:t>
          </a:r>
          <a:r>
            <a:rPr lang="en-US" sz="1400" dirty="0" smtClean="0">
              <a:solidFill>
                <a:schemeClr val="tx1"/>
              </a:solidFill>
              <a:latin typeface="Century Gothic" panose="020B0502020202020204" pitchFamily="34" charset="0"/>
              <a:ea typeface="+mn-ea"/>
              <a:cs typeface="+mn-cs"/>
            </a:rPr>
            <a:t>for all </a:t>
          </a:r>
          <a:r>
            <a:rPr lang="en-US" sz="1400" dirty="0" smtClean="0">
              <a:solidFill>
                <a:schemeClr val="tx1"/>
              </a:solidFill>
              <a:latin typeface="Century Gothic" panose="020B0502020202020204" pitchFamily="34" charset="0"/>
              <a:ea typeface="+mn-ea"/>
              <a:cs typeface="+mn-cs"/>
            </a:rPr>
            <a:t>top selling products</a:t>
          </a:r>
          <a:r>
            <a:rPr lang="en-US" sz="1400" dirty="0" smtClean="0">
              <a:solidFill>
                <a:schemeClr val="tx1"/>
              </a:solidFill>
              <a:latin typeface="Century Gothic" panose="020B0502020202020204" pitchFamily="34" charset="0"/>
              <a:ea typeface="+mn-ea"/>
              <a:cs typeface="+mn-cs"/>
            </a:rPr>
            <a:t>?</a:t>
          </a:r>
          <a:endParaRPr lang="en-US" sz="1400" dirty="0" smtClean="0">
            <a:solidFill>
              <a:schemeClr val="tx1"/>
            </a:solidFill>
            <a:latin typeface="Century Gothic" panose="020B0502020202020204" pitchFamily="34" charset="0"/>
            <a:ea typeface="+mn-ea"/>
            <a:cs typeface="+mn-cs"/>
          </a:endParaRPr>
        </a:p>
      </dgm:t>
    </dgm:pt>
    <dgm:pt modelId="{D904444E-5DB8-4765-809F-085C400C778A}" type="sibTrans" cxnId="{1D6184B6-4846-45A4-B729-ACF2EFB070C8}">
      <dgm:prSet/>
      <dgm:spPr/>
      <dgm:t>
        <a:bodyPr/>
        <a:lstStyle/>
        <a:p>
          <a:endParaRPr lang="en-US"/>
        </a:p>
      </dgm:t>
    </dgm:pt>
    <dgm:pt modelId="{5A0943FB-47A6-4959-8A65-A06C1B359077}" type="parTrans" cxnId="{1D6184B6-4846-45A4-B729-ACF2EFB070C8}">
      <dgm:prSet/>
      <dgm:spPr/>
      <dgm:t>
        <a:bodyPr/>
        <a:lstStyle/>
        <a:p>
          <a:endParaRPr lang="en-US"/>
        </a:p>
      </dgm:t>
    </dgm:pt>
    <dgm:pt modelId="{1CDC5C23-2883-41B3-8F6A-285832B85232}">
      <dgm:prSet phldrT="[Text]" custT="1"/>
      <dgm:spPr/>
      <dgm:t>
        <a:bodyPr/>
        <a:lstStyle/>
        <a:p>
          <a:pPr algn="just"/>
          <a:r>
            <a:rPr lang="en-US" sz="1400" dirty="0" smtClean="0">
              <a:latin typeface="Century Gothic" panose="020B0502020202020204" pitchFamily="34" charset="0"/>
            </a:rPr>
            <a:t> Product lists are scattered around various social signal attributes.</a:t>
          </a:r>
        </a:p>
      </dgm:t>
    </dgm:pt>
    <dgm:pt modelId="{6D22B87D-F49B-404D-8D4C-2ED946F710C9}" type="parTrans" cxnId="{70B9D12D-ABFD-469C-9D86-0CD62EC6A7F8}">
      <dgm:prSet/>
      <dgm:spPr/>
    </dgm:pt>
    <dgm:pt modelId="{7D622DCE-667E-4DD3-9DD7-F36E5532551B}" type="sibTrans" cxnId="{70B9D12D-ABFD-469C-9D86-0CD62EC6A7F8}">
      <dgm:prSet/>
      <dgm:spPr/>
    </dgm:pt>
    <dgm:pt modelId="{F8F6E3FC-2C07-424D-BF79-EFDCB24EB31C}">
      <dgm:prSet phldrT="[Text]" custT="1"/>
      <dgm:spPr/>
      <dgm:t>
        <a:bodyPr/>
        <a:lstStyle/>
        <a:p>
          <a:pPr algn="just"/>
          <a:r>
            <a:rPr lang="en-US" sz="1400" dirty="0" smtClean="0">
              <a:latin typeface="Century Gothic" panose="020B0502020202020204" pitchFamily="34" charset="0"/>
            </a:rPr>
            <a:t> Top selling products should at-least have 50%+ likely to occur.</a:t>
          </a:r>
        </a:p>
      </dgm:t>
    </dgm:pt>
    <dgm:pt modelId="{930CAF2B-0059-4E70-8831-F883489CF499}" type="parTrans" cxnId="{CA4D23E9-6C3E-4998-A48C-658FE5E79541}">
      <dgm:prSet/>
      <dgm:spPr/>
    </dgm:pt>
    <dgm:pt modelId="{5DB14F68-F8D1-4872-ACBB-26CB6C603AE4}" type="sibTrans" cxnId="{CA4D23E9-6C3E-4998-A48C-658FE5E79541}">
      <dgm:prSet/>
      <dgm:spPr/>
    </dgm:pt>
    <dgm:pt modelId="{1A2B535A-751B-48D6-AA7D-0C9F2B83F2C1}">
      <dgm:prSet phldrT="[Text]" custT="1"/>
      <dgm:spPr/>
      <dgm:t>
        <a:bodyPr/>
        <a:lstStyle/>
        <a:p>
          <a:pPr algn="just"/>
          <a:r>
            <a:rPr lang="en-US" sz="1400" dirty="0" smtClean="0">
              <a:solidFill>
                <a:schemeClr val="tx1"/>
              </a:solidFill>
              <a:latin typeface="Century Gothic" panose="020B0502020202020204" pitchFamily="34" charset="0"/>
              <a:ea typeface="+mn-ea"/>
              <a:cs typeface="+mn-cs"/>
            </a:rPr>
            <a:t>Approach should satisfy all criteria within the context.</a:t>
          </a:r>
          <a:r>
            <a:rPr lang="en-US" sz="1400" dirty="0" smtClean="0">
              <a:latin typeface="Century Gothic" panose="020B0502020202020204" pitchFamily="34" charset="0"/>
            </a:rPr>
            <a:t> </a:t>
          </a:r>
        </a:p>
      </dgm:t>
    </dgm:pt>
    <dgm:pt modelId="{4AA5CC4A-9EE6-4EEA-9B53-67F12F0342CF}" type="parTrans" cxnId="{C351135B-9260-4AE3-B762-47320C8D9178}">
      <dgm:prSet/>
      <dgm:spPr/>
    </dgm:pt>
    <dgm:pt modelId="{7E51DF1C-9B81-44A3-9525-C4B039F4563F}" type="sibTrans" cxnId="{C351135B-9260-4AE3-B762-47320C8D9178}">
      <dgm:prSet/>
      <dgm:spPr/>
    </dgm:pt>
    <dgm:pt modelId="{283D5FEB-46F2-43FD-9C16-2316BDB1347D}">
      <dgm:prSet phldrT="[Text]" custT="1"/>
      <dgm:spPr/>
      <dgm:t>
        <a:bodyPr/>
        <a:lstStyle/>
        <a:p>
          <a:pPr algn="just"/>
          <a:r>
            <a:rPr lang="en-US" sz="1400" dirty="0" smtClean="0">
              <a:solidFill>
                <a:schemeClr val="tx1"/>
              </a:solidFill>
              <a:latin typeface="Century Gothic" panose="020B0502020202020204" pitchFamily="34" charset="0"/>
              <a:ea typeface="+mn-ea"/>
              <a:cs typeface="+mn-cs"/>
            </a:rPr>
            <a:t> </a:t>
          </a:r>
          <a:r>
            <a:rPr lang="en-US" sz="1400" dirty="0" smtClean="0">
              <a:solidFill>
                <a:schemeClr val="tx1"/>
              </a:solidFill>
              <a:latin typeface="Century Gothic" panose="020B0502020202020204" pitchFamily="34" charset="0"/>
              <a:ea typeface="+mn-ea"/>
              <a:cs typeface="+mn-cs"/>
            </a:rPr>
            <a:t>How likely(cut-off) highly </a:t>
          </a:r>
          <a:r>
            <a:rPr lang="en-US" sz="1400" dirty="0" smtClean="0">
              <a:solidFill>
                <a:schemeClr val="tx1"/>
              </a:solidFill>
              <a:latin typeface="Century Gothic" panose="020B0502020202020204" pitchFamily="34" charset="0"/>
              <a:ea typeface="+mn-ea"/>
              <a:cs typeface="+mn-cs"/>
            </a:rPr>
            <a:t>sold products considered as top selling products?</a:t>
          </a:r>
        </a:p>
      </dgm:t>
    </dgm:pt>
    <dgm:pt modelId="{AE54C733-5140-4A43-92D9-5C0827F383CA}" type="sibTrans" cxnId="{11CA565A-F7FC-41A3-AF50-DB84750BC0CC}">
      <dgm:prSet/>
      <dgm:spPr/>
    </dgm:pt>
    <dgm:pt modelId="{86005079-6B1A-469E-9075-2A6CCBEC1573}" type="parTrans" cxnId="{11CA565A-F7FC-41A3-AF50-DB84750BC0CC}">
      <dgm:prSet/>
      <dgm:spPr/>
    </dgm:pt>
    <dgm:pt modelId="{9A410930-DEBD-43ED-B8A1-B0634C3CA16F}">
      <dgm:prSet phldrT="[Text]" custT="1"/>
      <dgm:spPr/>
      <dgm:t>
        <a:bodyPr/>
        <a:lstStyle/>
        <a:p>
          <a:pPr algn="just"/>
          <a:r>
            <a:rPr lang="en-US" sz="1400" dirty="0" smtClean="0">
              <a:solidFill>
                <a:schemeClr val="tx1"/>
              </a:solidFill>
              <a:latin typeface="Century Gothic" panose="020B0502020202020204" pitchFamily="34" charset="0"/>
              <a:ea typeface="+mn-ea"/>
              <a:cs typeface="+mn-cs"/>
            </a:rPr>
            <a:t> Reduce misclassification </a:t>
          </a:r>
          <a:endParaRPr lang="en-US" sz="1400" dirty="0" smtClean="0">
            <a:solidFill>
              <a:schemeClr val="tx1"/>
            </a:solidFill>
            <a:latin typeface="Century Gothic" panose="020B0502020202020204" pitchFamily="34" charset="0"/>
            <a:ea typeface="+mn-ea"/>
            <a:cs typeface="+mn-cs"/>
          </a:endParaRPr>
        </a:p>
      </dgm:t>
    </dgm:pt>
    <dgm:pt modelId="{DB6055A4-5D5C-411B-9323-FA0D199FECDA}" type="sibTrans" cxnId="{0448914C-372E-4B91-B5B7-744166991E71}">
      <dgm:prSet/>
      <dgm:spPr/>
    </dgm:pt>
    <dgm:pt modelId="{1DC8A891-7562-41E4-AF4F-B61ADFA4A3F5}" type="parTrans" cxnId="{0448914C-372E-4B91-B5B7-744166991E71}">
      <dgm:prSet/>
      <dgm:spPr/>
    </dgm:pt>
    <dgm:pt modelId="{070A2534-DDEE-4050-929D-F2EDDB8194EE}" type="pres">
      <dgm:prSet presAssocID="{7A860E20-BA71-46FA-B78D-98FADCDECDD9}" presName="Name0" presStyleCnt="0">
        <dgm:presLayoutVars>
          <dgm:dir/>
          <dgm:animLvl val="lvl"/>
          <dgm:resizeHandles val="exact"/>
        </dgm:presLayoutVars>
      </dgm:prSet>
      <dgm:spPr/>
      <dgm:t>
        <a:bodyPr/>
        <a:lstStyle/>
        <a:p>
          <a:endParaRPr lang="en-US"/>
        </a:p>
      </dgm:t>
    </dgm:pt>
    <dgm:pt modelId="{A89CE2DD-A382-4DC1-8DAC-97B38C9840D5}" type="pres">
      <dgm:prSet presAssocID="{90607E46-B38A-4958-B181-34A56AD458B8}" presName="linNode" presStyleCnt="0"/>
      <dgm:spPr/>
    </dgm:pt>
    <dgm:pt modelId="{C13D87BD-B8FB-44DB-B716-9DC687E543E9}" type="pres">
      <dgm:prSet presAssocID="{90607E46-B38A-4958-B181-34A56AD458B8}" presName="parentText" presStyleLbl="node1" presStyleIdx="0" presStyleCnt="3" custScaleX="57700">
        <dgm:presLayoutVars>
          <dgm:chMax val="1"/>
          <dgm:bulletEnabled val="1"/>
        </dgm:presLayoutVars>
      </dgm:prSet>
      <dgm:spPr/>
      <dgm:t>
        <a:bodyPr/>
        <a:lstStyle/>
        <a:p>
          <a:endParaRPr lang="en-US"/>
        </a:p>
      </dgm:t>
    </dgm:pt>
    <dgm:pt modelId="{E096D801-3E60-4115-8716-770D1A68D17E}" type="pres">
      <dgm:prSet presAssocID="{90607E46-B38A-4958-B181-34A56AD458B8}" presName="descendantText" presStyleLbl="alignAccFollowNode1" presStyleIdx="0" presStyleCnt="3" custScaleX="138349" custScaleY="124698">
        <dgm:presLayoutVars>
          <dgm:bulletEnabled val="1"/>
        </dgm:presLayoutVars>
      </dgm:prSet>
      <dgm:spPr/>
      <dgm:t>
        <a:bodyPr/>
        <a:lstStyle/>
        <a:p>
          <a:endParaRPr lang="en-US"/>
        </a:p>
      </dgm:t>
    </dgm:pt>
    <dgm:pt modelId="{610A93AB-2C40-4FDA-A908-5B812BBF1B4D}" type="pres">
      <dgm:prSet presAssocID="{CD4BD5FA-BD80-4A22-9334-4926AEC077AD}" presName="sp" presStyleCnt="0"/>
      <dgm:spPr/>
    </dgm:pt>
    <dgm:pt modelId="{85D844E2-50AB-4F2C-9869-13DDCBE185B9}" type="pres">
      <dgm:prSet presAssocID="{D0E29656-2AE2-415D-B86D-3FAE3E62A948}" presName="linNode" presStyleCnt="0"/>
      <dgm:spPr/>
    </dgm:pt>
    <dgm:pt modelId="{50B175D7-134A-4A4F-A88B-112D9224F95B}" type="pres">
      <dgm:prSet presAssocID="{D0E29656-2AE2-415D-B86D-3FAE3E62A948}" presName="parentText" presStyleLbl="node1" presStyleIdx="1" presStyleCnt="3" custScaleX="53703" custLinFactNeighborY="5120">
        <dgm:presLayoutVars>
          <dgm:chMax val="1"/>
          <dgm:bulletEnabled val="1"/>
        </dgm:presLayoutVars>
      </dgm:prSet>
      <dgm:spPr/>
      <dgm:t>
        <a:bodyPr/>
        <a:lstStyle/>
        <a:p>
          <a:endParaRPr lang="en-US"/>
        </a:p>
      </dgm:t>
    </dgm:pt>
    <dgm:pt modelId="{A12D24C5-233D-40F2-8ABC-242872ED0643}" type="pres">
      <dgm:prSet presAssocID="{D0E29656-2AE2-415D-B86D-3FAE3E62A948}" presName="descendantText" presStyleLbl="alignAccFollowNode1" presStyleIdx="1" presStyleCnt="3" custScaleX="128971" custScaleY="181622" custLinFactNeighborY="5411">
        <dgm:presLayoutVars>
          <dgm:bulletEnabled val="1"/>
        </dgm:presLayoutVars>
      </dgm:prSet>
      <dgm:spPr/>
      <dgm:t>
        <a:bodyPr/>
        <a:lstStyle/>
        <a:p>
          <a:endParaRPr lang="en-US"/>
        </a:p>
      </dgm:t>
    </dgm:pt>
    <dgm:pt modelId="{E2EB7DFE-D552-41B3-A76B-F98FE6A28AB3}" type="pres">
      <dgm:prSet presAssocID="{2A3DE742-5263-4857-A7AB-AE703589D8C4}" presName="sp" presStyleCnt="0"/>
      <dgm:spPr/>
    </dgm:pt>
    <dgm:pt modelId="{AAA44FC2-379F-4B39-957F-1930BCFC1966}" type="pres">
      <dgm:prSet presAssocID="{1BF1B8E8-962E-4680-9F15-5D48E71382D9}" presName="linNode" presStyleCnt="0"/>
      <dgm:spPr/>
    </dgm:pt>
    <dgm:pt modelId="{6D915181-1CA1-4D7E-8EFA-906211729EF2}" type="pres">
      <dgm:prSet presAssocID="{1BF1B8E8-962E-4680-9F15-5D48E71382D9}" presName="parentText" presStyleLbl="node1" presStyleIdx="2" presStyleCnt="3" custScaleX="75319" custLinFactNeighborY="858">
        <dgm:presLayoutVars>
          <dgm:chMax val="1"/>
          <dgm:bulletEnabled val="1"/>
        </dgm:presLayoutVars>
      </dgm:prSet>
      <dgm:spPr/>
      <dgm:t>
        <a:bodyPr/>
        <a:lstStyle/>
        <a:p>
          <a:endParaRPr lang="en-US"/>
        </a:p>
      </dgm:t>
    </dgm:pt>
    <dgm:pt modelId="{353E8331-21CD-4DEB-B882-27444C33E98E}" type="pres">
      <dgm:prSet presAssocID="{1BF1B8E8-962E-4680-9F15-5D48E71382D9}" presName="descendantText" presStyleLbl="alignAccFollowNode1" presStyleIdx="2" presStyleCnt="3" custScaleX="180556" custLinFactNeighborY="-128">
        <dgm:presLayoutVars>
          <dgm:bulletEnabled val="1"/>
        </dgm:presLayoutVars>
      </dgm:prSet>
      <dgm:spPr/>
      <dgm:t>
        <a:bodyPr/>
        <a:lstStyle/>
        <a:p>
          <a:endParaRPr lang="en-US"/>
        </a:p>
      </dgm:t>
    </dgm:pt>
  </dgm:ptLst>
  <dgm:cxnLst>
    <dgm:cxn modelId="{70B9D12D-ABFD-469C-9D86-0CD62EC6A7F8}" srcId="{90607E46-B38A-4958-B181-34A56AD458B8}" destId="{1CDC5C23-2883-41B3-8F6A-285832B85232}" srcOrd="1" destOrd="0" parTransId="{6D22B87D-F49B-404D-8D4C-2ED946F710C9}" sibTransId="{7D622DCE-667E-4DD3-9DD7-F36E5532551B}"/>
    <dgm:cxn modelId="{8744F2B6-9121-44B2-93F2-545CD14E400A}" srcId="{7A860E20-BA71-46FA-B78D-98FADCDECDD9}" destId="{1BF1B8E8-962E-4680-9F15-5D48E71382D9}" srcOrd="2" destOrd="0" parTransId="{EFB03D28-60C7-4A12-9EAC-5FE48AF57895}" sibTransId="{FB216EC6-9D35-4797-9AEA-D111325E9F05}"/>
    <dgm:cxn modelId="{97E27F00-B98A-4186-A5F1-AD1E83DB3BA6}" type="presOf" srcId="{D0E29656-2AE2-415D-B86D-3FAE3E62A948}" destId="{50B175D7-134A-4A4F-A88B-112D9224F95B}" srcOrd="0" destOrd="0" presId="urn:microsoft.com/office/officeart/2005/8/layout/vList5"/>
    <dgm:cxn modelId="{899EB344-A474-4E7E-A4E3-C3611834B324}" type="presOf" srcId="{1CDC5C23-2883-41B3-8F6A-285832B85232}" destId="{E096D801-3E60-4115-8716-770D1A68D17E}" srcOrd="0" destOrd="1" presId="urn:microsoft.com/office/officeart/2005/8/layout/vList5"/>
    <dgm:cxn modelId="{D283287A-C4CE-49CE-AA91-F0174AC898AF}" type="presOf" srcId="{1A2B535A-751B-48D6-AA7D-0C9F2B83F2C1}" destId="{A12D24C5-233D-40F2-8ABC-242872ED0643}" srcOrd="0" destOrd="2" presId="urn:microsoft.com/office/officeart/2005/8/layout/vList5"/>
    <dgm:cxn modelId="{53C5290D-A21F-4027-A603-31CAE8DE7C5C}" type="presOf" srcId="{1095E32F-84FE-4C91-AB3E-7D9A77CDD7E6}" destId="{A12D24C5-233D-40F2-8ABC-242872ED0643}" srcOrd="0" destOrd="0" presId="urn:microsoft.com/office/officeart/2005/8/layout/vList5"/>
    <dgm:cxn modelId="{8B55E9C9-8A23-4900-B32D-B4902C83056F}" type="presOf" srcId="{90607E46-B38A-4958-B181-34A56AD458B8}" destId="{C13D87BD-B8FB-44DB-B716-9DC687E543E9}" srcOrd="0" destOrd="0" presId="urn:microsoft.com/office/officeart/2005/8/layout/vList5"/>
    <dgm:cxn modelId="{6D68BB67-8580-44E9-A182-0D6326D05858}" type="presOf" srcId="{925C3AC0-344C-4559-B91B-CC2BC3DDE564}" destId="{E096D801-3E60-4115-8716-770D1A68D17E}" srcOrd="0" destOrd="0" presId="urn:microsoft.com/office/officeart/2005/8/layout/vList5"/>
    <dgm:cxn modelId="{80A8B990-7F93-41B8-9432-AF1208E90B36}" type="presOf" srcId="{F8F6E3FC-2C07-424D-BF79-EFDCB24EB31C}" destId="{A12D24C5-233D-40F2-8ABC-242872ED0643}" srcOrd="0" destOrd="1" presId="urn:microsoft.com/office/officeart/2005/8/layout/vList5"/>
    <dgm:cxn modelId="{0448914C-372E-4B91-B5B7-744166991E71}" srcId="{1BF1B8E8-962E-4680-9F15-5D48E71382D9}" destId="{9A410930-DEBD-43ED-B8A1-B0634C3CA16F}" srcOrd="1" destOrd="0" parTransId="{1DC8A891-7562-41E4-AF4F-B61ADFA4A3F5}" sibTransId="{DB6055A4-5D5C-411B-9323-FA0D199FECDA}"/>
    <dgm:cxn modelId="{A1232E53-9B70-47F9-A462-1B3261CD93FD}" type="presOf" srcId="{283D5FEB-46F2-43FD-9C16-2316BDB1347D}" destId="{353E8331-21CD-4DEB-B882-27444C33E98E}" srcOrd="0" destOrd="2" presId="urn:microsoft.com/office/officeart/2005/8/layout/vList5"/>
    <dgm:cxn modelId="{61A27246-3FE6-4F22-875D-8FB07C9ABF96}" srcId="{7A860E20-BA71-46FA-B78D-98FADCDECDD9}" destId="{90607E46-B38A-4958-B181-34A56AD458B8}" srcOrd="0" destOrd="0" parTransId="{CE6A2EA8-0BF5-44F8-8234-5D9727F4DCC8}" sibTransId="{CD4BD5FA-BD80-4A22-9334-4926AEC077AD}"/>
    <dgm:cxn modelId="{11CA565A-F7FC-41A3-AF50-DB84750BC0CC}" srcId="{1BF1B8E8-962E-4680-9F15-5D48E71382D9}" destId="{283D5FEB-46F2-43FD-9C16-2316BDB1347D}" srcOrd="2" destOrd="0" parTransId="{86005079-6B1A-469E-9075-2A6CCBEC1573}" sibTransId="{AE54C733-5140-4A43-92D9-5C0827F383CA}"/>
    <dgm:cxn modelId="{C351135B-9260-4AE3-B762-47320C8D9178}" srcId="{D0E29656-2AE2-415D-B86D-3FAE3E62A948}" destId="{1A2B535A-751B-48D6-AA7D-0C9F2B83F2C1}" srcOrd="2" destOrd="0" parTransId="{4AA5CC4A-9EE6-4EEA-9B53-67F12F0342CF}" sibTransId="{7E51DF1C-9B81-44A3-9525-C4B039F4563F}"/>
    <dgm:cxn modelId="{1D6184B6-4846-45A4-B729-ACF2EFB070C8}" srcId="{1BF1B8E8-962E-4680-9F15-5D48E71382D9}" destId="{B0A6A9F5-64B1-44CE-847D-041F3DB13FB9}" srcOrd="0" destOrd="0" parTransId="{5A0943FB-47A6-4959-8A65-A06C1B359077}" sibTransId="{D904444E-5DB8-4765-809F-085C400C778A}"/>
    <dgm:cxn modelId="{C36E2157-B11B-4F91-BB31-58166AE76EF5}" type="presOf" srcId="{7A860E20-BA71-46FA-B78D-98FADCDECDD9}" destId="{070A2534-DDEE-4050-929D-F2EDDB8194EE}" srcOrd="0" destOrd="0" presId="urn:microsoft.com/office/officeart/2005/8/layout/vList5"/>
    <dgm:cxn modelId="{E93D79B9-55D6-4754-A79C-37BACCB17476}" srcId="{D0E29656-2AE2-415D-B86D-3FAE3E62A948}" destId="{1095E32F-84FE-4C91-AB3E-7D9A77CDD7E6}" srcOrd="0" destOrd="0" parTransId="{44DB9538-868C-4C72-8949-5EB0E2CFF849}" sibTransId="{C01B230E-81B6-4B1B-80E3-8B87A9F0A2DD}"/>
    <dgm:cxn modelId="{A45AC909-9938-4BC7-A5AE-70E8E934F249}" type="presOf" srcId="{1BF1B8E8-962E-4680-9F15-5D48E71382D9}" destId="{6D915181-1CA1-4D7E-8EFA-906211729EF2}" srcOrd="0" destOrd="0" presId="urn:microsoft.com/office/officeart/2005/8/layout/vList5"/>
    <dgm:cxn modelId="{CF309E8C-46A2-4E82-A27B-8DD35DF285C4}" type="presOf" srcId="{9A410930-DEBD-43ED-B8A1-B0634C3CA16F}" destId="{353E8331-21CD-4DEB-B882-27444C33E98E}" srcOrd="0" destOrd="1" presId="urn:microsoft.com/office/officeart/2005/8/layout/vList5"/>
    <dgm:cxn modelId="{6F01427A-17CA-41B2-B540-6A543EC09D24}" type="presOf" srcId="{B0A6A9F5-64B1-44CE-847D-041F3DB13FB9}" destId="{353E8331-21CD-4DEB-B882-27444C33E98E}" srcOrd="0" destOrd="0" presId="urn:microsoft.com/office/officeart/2005/8/layout/vList5"/>
    <dgm:cxn modelId="{CA4D23E9-6C3E-4998-A48C-658FE5E79541}" srcId="{D0E29656-2AE2-415D-B86D-3FAE3E62A948}" destId="{F8F6E3FC-2C07-424D-BF79-EFDCB24EB31C}" srcOrd="1" destOrd="0" parTransId="{930CAF2B-0059-4E70-8831-F883489CF499}" sibTransId="{5DB14F68-F8D1-4872-ACBB-26CB6C603AE4}"/>
    <dgm:cxn modelId="{F58DFCA0-E225-47BC-8733-54480D183125}" srcId="{7A860E20-BA71-46FA-B78D-98FADCDECDD9}" destId="{D0E29656-2AE2-415D-B86D-3FAE3E62A948}" srcOrd="1" destOrd="0" parTransId="{F4FE0D40-C121-4833-8D4C-033CCAF8A5CF}" sibTransId="{2A3DE742-5263-4857-A7AB-AE703589D8C4}"/>
    <dgm:cxn modelId="{16791741-5198-4E52-8D79-BE57F17A3C40}" srcId="{90607E46-B38A-4958-B181-34A56AD458B8}" destId="{925C3AC0-344C-4559-B91B-CC2BC3DDE564}" srcOrd="0" destOrd="0" parTransId="{89A7C9A4-DFA9-4783-A515-688B6D45A19A}" sibTransId="{5F7B5685-0D71-432E-9A43-39CC66AC05C4}"/>
    <dgm:cxn modelId="{58D5DCBC-2682-4796-8F2B-BAF705D1B0A4}" type="presParOf" srcId="{070A2534-DDEE-4050-929D-F2EDDB8194EE}" destId="{A89CE2DD-A382-4DC1-8DAC-97B38C9840D5}" srcOrd="0" destOrd="0" presId="urn:microsoft.com/office/officeart/2005/8/layout/vList5"/>
    <dgm:cxn modelId="{B025EE92-0F8D-43E3-90EA-50D5EA1825D7}" type="presParOf" srcId="{A89CE2DD-A382-4DC1-8DAC-97B38C9840D5}" destId="{C13D87BD-B8FB-44DB-B716-9DC687E543E9}" srcOrd="0" destOrd="0" presId="urn:microsoft.com/office/officeart/2005/8/layout/vList5"/>
    <dgm:cxn modelId="{F6091842-9B6D-4470-A68D-6413795048CF}" type="presParOf" srcId="{A89CE2DD-A382-4DC1-8DAC-97B38C9840D5}" destId="{E096D801-3E60-4115-8716-770D1A68D17E}" srcOrd="1" destOrd="0" presId="urn:microsoft.com/office/officeart/2005/8/layout/vList5"/>
    <dgm:cxn modelId="{763CBC3F-7BF0-49E2-BB00-C3052B248945}" type="presParOf" srcId="{070A2534-DDEE-4050-929D-F2EDDB8194EE}" destId="{610A93AB-2C40-4FDA-A908-5B812BBF1B4D}" srcOrd="1" destOrd="0" presId="urn:microsoft.com/office/officeart/2005/8/layout/vList5"/>
    <dgm:cxn modelId="{9222E3AC-84E4-4924-8179-22B0F4AD77EF}" type="presParOf" srcId="{070A2534-DDEE-4050-929D-F2EDDB8194EE}" destId="{85D844E2-50AB-4F2C-9869-13DDCBE185B9}" srcOrd="2" destOrd="0" presId="urn:microsoft.com/office/officeart/2005/8/layout/vList5"/>
    <dgm:cxn modelId="{A0A22D7C-447F-459E-95D2-90A674937255}" type="presParOf" srcId="{85D844E2-50AB-4F2C-9869-13DDCBE185B9}" destId="{50B175D7-134A-4A4F-A88B-112D9224F95B}" srcOrd="0" destOrd="0" presId="urn:microsoft.com/office/officeart/2005/8/layout/vList5"/>
    <dgm:cxn modelId="{9BD96E31-B8D2-4246-B96E-CB95141A231B}" type="presParOf" srcId="{85D844E2-50AB-4F2C-9869-13DDCBE185B9}" destId="{A12D24C5-233D-40F2-8ABC-242872ED0643}" srcOrd="1" destOrd="0" presId="urn:microsoft.com/office/officeart/2005/8/layout/vList5"/>
    <dgm:cxn modelId="{911D1C57-9F75-4123-859A-504A191A080A}" type="presParOf" srcId="{070A2534-DDEE-4050-929D-F2EDDB8194EE}" destId="{E2EB7DFE-D552-41B3-A76B-F98FE6A28AB3}" srcOrd="3" destOrd="0" presId="urn:microsoft.com/office/officeart/2005/8/layout/vList5"/>
    <dgm:cxn modelId="{279FD1BD-8F15-4B9A-A422-622B44D5E3BA}" type="presParOf" srcId="{070A2534-DDEE-4050-929D-F2EDDB8194EE}" destId="{AAA44FC2-379F-4B39-957F-1930BCFC1966}" srcOrd="4" destOrd="0" presId="urn:microsoft.com/office/officeart/2005/8/layout/vList5"/>
    <dgm:cxn modelId="{481EEF2D-6FFE-4C2E-9E87-D107559073B6}" type="presParOf" srcId="{AAA44FC2-379F-4B39-957F-1930BCFC1966}" destId="{6D915181-1CA1-4D7E-8EFA-906211729EF2}" srcOrd="0" destOrd="0" presId="urn:microsoft.com/office/officeart/2005/8/layout/vList5"/>
    <dgm:cxn modelId="{84F36B33-25AA-4B60-8905-2B4554044101}" type="presParOf" srcId="{AAA44FC2-379F-4B39-957F-1930BCFC1966}" destId="{353E8331-21CD-4DEB-B882-27444C33E98E}"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096D801-3E60-4115-8716-770D1A68D17E}">
      <dsp:nvSpPr>
        <dsp:cNvPr id="0" name=""/>
        <dsp:cNvSpPr/>
      </dsp:nvSpPr>
      <dsp:spPr>
        <a:xfrm rot="5400000">
          <a:off x="4421653" y="-2776735"/>
          <a:ext cx="1432842" cy="6993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a:lnSpc>
              <a:spcPct val="90000"/>
            </a:lnSpc>
            <a:spcBef>
              <a:spcPct val="0"/>
            </a:spcBef>
            <a:spcAft>
              <a:spcPct val="15000"/>
            </a:spcAft>
            <a:buChar char="••"/>
          </a:pPr>
          <a:r>
            <a:rPr lang="en-US" sz="1400" kern="1200" dirty="0" smtClean="0">
              <a:latin typeface="Century Gothic" panose="020B0502020202020204" pitchFamily="34" charset="0"/>
            </a:rPr>
            <a:t> </a:t>
          </a:r>
          <a:r>
            <a:rPr lang="en-US" sz="1400" kern="1200" dirty="0" smtClean="0">
              <a:latin typeface="Century Gothic" panose="020B0502020202020204" pitchFamily="34" charset="0"/>
            </a:rPr>
            <a:t>Sears wants to identify top selling products which drives their Revenue.</a:t>
          </a:r>
          <a:endParaRPr lang="en-US" sz="1400" kern="1200" dirty="0" smtClean="0">
            <a:latin typeface="Century Gothic" panose="020B0502020202020204" pitchFamily="34" charset="0"/>
          </a:endParaRPr>
        </a:p>
        <a:p>
          <a:pPr marL="114300" lvl="1" indent="-114300" algn="just" defTabSz="622300">
            <a:lnSpc>
              <a:spcPct val="90000"/>
            </a:lnSpc>
            <a:spcBef>
              <a:spcPct val="0"/>
            </a:spcBef>
            <a:spcAft>
              <a:spcPct val="15000"/>
            </a:spcAft>
            <a:buChar char="••"/>
          </a:pPr>
          <a:r>
            <a:rPr lang="en-US" sz="1400" kern="1200" dirty="0" smtClean="0">
              <a:latin typeface="Century Gothic" panose="020B0502020202020204" pitchFamily="34" charset="0"/>
            </a:rPr>
            <a:t> Product lists are scattered around various social signal attributes.</a:t>
          </a:r>
        </a:p>
      </dsp:txBody>
      <dsp:txXfrm rot="5400000">
        <a:off x="4421653" y="-2776735"/>
        <a:ext cx="1432842" cy="6993488"/>
      </dsp:txXfrm>
    </dsp:sp>
    <dsp:sp modelId="{C13D87BD-B8FB-44DB-B716-9DC687E543E9}">
      <dsp:nvSpPr>
        <dsp:cNvPr id="0" name=""/>
        <dsp:cNvSpPr/>
      </dsp:nvSpPr>
      <dsp:spPr>
        <a:xfrm>
          <a:off x="679" y="1852"/>
          <a:ext cx="1640650" cy="14363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N" sz="2000" kern="1200" dirty="0" smtClean="0">
              <a:solidFill>
                <a:schemeClr val="bg1"/>
              </a:solidFill>
              <a:latin typeface="Myriad Pro Light" pitchFamily="34" charset="0"/>
              <a:ea typeface="+mn-ea"/>
              <a:cs typeface="+mn-cs"/>
            </a:rPr>
            <a:t>Situation</a:t>
          </a:r>
          <a:endParaRPr lang="en-US" sz="2000" kern="1200" dirty="0"/>
        </a:p>
      </dsp:txBody>
      <dsp:txXfrm>
        <a:off x="679" y="1852"/>
        <a:ext cx="1640650" cy="1436312"/>
      </dsp:txXfrm>
    </dsp:sp>
    <dsp:sp modelId="{A12D24C5-233D-40F2-8ABC-242872ED0643}">
      <dsp:nvSpPr>
        <dsp:cNvPr id="0" name=""/>
        <dsp:cNvSpPr/>
      </dsp:nvSpPr>
      <dsp:spPr>
        <a:xfrm rot="5400000">
          <a:off x="4096799" y="-884397"/>
          <a:ext cx="2086927" cy="700003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a:lnSpc>
              <a:spcPct val="90000"/>
            </a:lnSpc>
            <a:spcBef>
              <a:spcPct val="0"/>
            </a:spcBef>
            <a:spcAft>
              <a:spcPct val="15000"/>
            </a:spcAft>
            <a:buChar char="••"/>
          </a:pPr>
          <a:r>
            <a:rPr lang="en-US" sz="1400" kern="1200" dirty="0" smtClean="0">
              <a:latin typeface="Century Gothic" panose="020B0502020202020204" pitchFamily="34" charset="0"/>
            </a:rPr>
            <a:t> Not enough products are enlisted &amp; hence it may require more.</a:t>
          </a:r>
        </a:p>
        <a:p>
          <a:pPr marL="114300" lvl="1" indent="-114300" algn="just" defTabSz="622300">
            <a:lnSpc>
              <a:spcPct val="90000"/>
            </a:lnSpc>
            <a:spcBef>
              <a:spcPct val="0"/>
            </a:spcBef>
            <a:spcAft>
              <a:spcPct val="15000"/>
            </a:spcAft>
            <a:buChar char="••"/>
          </a:pPr>
          <a:r>
            <a:rPr lang="en-US" sz="1400" kern="1200" dirty="0" smtClean="0">
              <a:latin typeface="Century Gothic" panose="020B0502020202020204" pitchFamily="34" charset="0"/>
            </a:rPr>
            <a:t> Top selling products should at-least have 50%+ likely to occur.</a:t>
          </a:r>
        </a:p>
        <a:p>
          <a:pPr marL="114300" lvl="1" indent="-114300" algn="just" defTabSz="622300">
            <a:lnSpc>
              <a:spcPct val="90000"/>
            </a:lnSpc>
            <a:spcBef>
              <a:spcPct val="0"/>
            </a:spcBef>
            <a:spcAft>
              <a:spcPct val="15000"/>
            </a:spcAft>
            <a:buChar char="••"/>
          </a:pPr>
          <a:r>
            <a:rPr lang="en-US" sz="1400" kern="1200" dirty="0" smtClean="0">
              <a:solidFill>
                <a:schemeClr val="tx1"/>
              </a:solidFill>
              <a:latin typeface="Century Gothic" panose="020B0502020202020204" pitchFamily="34" charset="0"/>
              <a:ea typeface="+mn-ea"/>
              <a:cs typeface="+mn-cs"/>
            </a:rPr>
            <a:t>Approach should satisfy all criteria within the context.</a:t>
          </a:r>
          <a:r>
            <a:rPr lang="en-US" sz="1400" kern="1200" dirty="0" smtClean="0">
              <a:latin typeface="Century Gothic" panose="020B0502020202020204" pitchFamily="34" charset="0"/>
            </a:rPr>
            <a:t> </a:t>
          </a:r>
        </a:p>
      </dsp:txBody>
      <dsp:txXfrm rot="5400000">
        <a:off x="4096799" y="-884397"/>
        <a:ext cx="2086927" cy="7000033"/>
      </dsp:txXfrm>
    </dsp:sp>
    <dsp:sp modelId="{50B175D7-134A-4A4F-A88B-112D9224F95B}">
      <dsp:nvSpPr>
        <dsp:cNvPr id="0" name=""/>
        <dsp:cNvSpPr/>
      </dsp:nvSpPr>
      <dsp:spPr>
        <a:xfrm>
          <a:off x="679" y="1908827"/>
          <a:ext cx="1639566" cy="14363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IN" sz="1800" kern="1200" dirty="0" smtClean="0">
              <a:solidFill>
                <a:schemeClr val="bg1"/>
              </a:solidFill>
              <a:latin typeface="Myriad Pro Light" pitchFamily="34" charset="0"/>
              <a:ea typeface="+mn-ea"/>
              <a:cs typeface="+mn-cs"/>
            </a:rPr>
            <a:t>Complication</a:t>
          </a:r>
          <a:endParaRPr lang="en-US" sz="3200" kern="1200" dirty="0"/>
        </a:p>
      </dsp:txBody>
      <dsp:txXfrm>
        <a:off x="679" y="1908827"/>
        <a:ext cx="1639566" cy="1436312"/>
      </dsp:txXfrm>
    </dsp:sp>
    <dsp:sp modelId="{353E8331-21CD-4DEB-B882-27444C33E98E}">
      <dsp:nvSpPr>
        <dsp:cNvPr id="0" name=""/>
        <dsp:cNvSpPr/>
      </dsp:nvSpPr>
      <dsp:spPr>
        <a:xfrm rot="5400000">
          <a:off x="4562472" y="889636"/>
          <a:ext cx="1149049" cy="69915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a:lnSpc>
              <a:spcPct val="90000"/>
            </a:lnSpc>
            <a:spcBef>
              <a:spcPct val="0"/>
            </a:spcBef>
            <a:spcAft>
              <a:spcPct val="15000"/>
            </a:spcAft>
            <a:buChar char="••"/>
          </a:pPr>
          <a:r>
            <a:rPr lang="en-US" sz="1400" kern="1200" dirty="0" smtClean="0">
              <a:solidFill>
                <a:schemeClr val="tx1"/>
              </a:solidFill>
              <a:latin typeface="Century Gothic" panose="020B0502020202020204" pitchFamily="34" charset="0"/>
              <a:ea typeface="+mn-ea"/>
              <a:cs typeface="+mn-cs"/>
            </a:rPr>
            <a:t> Identify Classification accuracy </a:t>
          </a:r>
          <a:r>
            <a:rPr lang="en-US" sz="1400" kern="1200" dirty="0" smtClean="0">
              <a:solidFill>
                <a:schemeClr val="tx1"/>
              </a:solidFill>
              <a:latin typeface="Century Gothic" panose="020B0502020202020204" pitchFamily="34" charset="0"/>
              <a:ea typeface="+mn-ea"/>
              <a:cs typeface="+mn-cs"/>
            </a:rPr>
            <a:t>for all </a:t>
          </a:r>
          <a:r>
            <a:rPr lang="en-US" sz="1400" kern="1200" dirty="0" smtClean="0">
              <a:solidFill>
                <a:schemeClr val="tx1"/>
              </a:solidFill>
              <a:latin typeface="Century Gothic" panose="020B0502020202020204" pitchFamily="34" charset="0"/>
              <a:ea typeface="+mn-ea"/>
              <a:cs typeface="+mn-cs"/>
            </a:rPr>
            <a:t>top selling products</a:t>
          </a:r>
          <a:r>
            <a:rPr lang="en-US" sz="1400" kern="1200" dirty="0" smtClean="0">
              <a:solidFill>
                <a:schemeClr val="tx1"/>
              </a:solidFill>
              <a:latin typeface="Century Gothic" panose="020B0502020202020204" pitchFamily="34" charset="0"/>
              <a:ea typeface="+mn-ea"/>
              <a:cs typeface="+mn-cs"/>
            </a:rPr>
            <a:t>?</a:t>
          </a:r>
          <a:endParaRPr lang="en-US" sz="1400" kern="1200" dirty="0" smtClean="0">
            <a:solidFill>
              <a:schemeClr val="tx1"/>
            </a:solidFill>
            <a:latin typeface="Century Gothic" panose="020B0502020202020204" pitchFamily="34" charset="0"/>
            <a:ea typeface="+mn-ea"/>
            <a:cs typeface="+mn-cs"/>
          </a:endParaRPr>
        </a:p>
        <a:p>
          <a:pPr marL="114300" lvl="1" indent="-114300" algn="just" defTabSz="622300">
            <a:lnSpc>
              <a:spcPct val="90000"/>
            </a:lnSpc>
            <a:spcBef>
              <a:spcPct val="0"/>
            </a:spcBef>
            <a:spcAft>
              <a:spcPct val="15000"/>
            </a:spcAft>
            <a:buChar char="••"/>
          </a:pPr>
          <a:r>
            <a:rPr lang="en-US" sz="1400" kern="1200" dirty="0" smtClean="0">
              <a:solidFill>
                <a:schemeClr val="tx1"/>
              </a:solidFill>
              <a:latin typeface="Century Gothic" panose="020B0502020202020204" pitchFamily="34" charset="0"/>
              <a:ea typeface="+mn-ea"/>
              <a:cs typeface="+mn-cs"/>
            </a:rPr>
            <a:t> Reduce misclassification </a:t>
          </a:r>
          <a:endParaRPr lang="en-US" sz="1400" kern="1200" dirty="0" smtClean="0">
            <a:solidFill>
              <a:schemeClr val="tx1"/>
            </a:solidFill>
            <a:latin typeface="Century Gothic" panose="020B0502020202020204" pitchFamily="34" charset="0"/>
            <a:ea typeface="+mn-ea"/>
            <a:cs typeface="+mn-cs"/>
          </a:endParaRPr>
        </a:p>
        <a:p>
          <a:pPr marL="114300" lvl="1" indent="-114300" algn="just" defTabSz="622300">
            <a:lnSpc>
              <a:spcPct val="90000"/>
            </a:lnSpc>
            <a:spcBef>
              <a:spcPct val="0"/>
            </a:spcBef>
            <a:spcAft>
              <a:spcPct val="15000"/>
            </a:spcAft>
            <a:buChar char="••"/>
          </a:pPr>
          <a:r>
            <a:rPr lang="en-US" sz="1400" kern="1200" dirty="0" smtClean="0">
              <a:solidFill>
                <a:schemeClr val="tx1"/>
              </a:solidFill>
              <a:latin typeface="Century Gothic" panose="020B0502020202020204" pitchFamily="34" charset="0"/>
              <a:ea typeface="+mn-ea"/>
              <a:cs typeface="+mn-cs"/>
            </a:rPr>
            <a:t> </a:t>
          </a:r>
          <a:r>
            <a:rPr lang="en-US" sz="1400" kern="1200" dirty="0" smtClean="0">
              <a:solidFill>
                <a:schemeClr val="tx1"/>
              </a:solidFill>
              <a:latin typeface="Century Gothic" panose="020B0502020202020204" pitchFamily="34" charset="0"/>
              <a:ea typeface="+mn-ea"/>
              <a:cs typeface="+mn-cs"/>
            </a:rPr>
            <a:t>How likely(cut-off) highly </a:t>
          </a:r>
          <a:r>
            <a:rPr lang="en-US" sz="1400" kern="1200" dirty="0" smtClean="0">
              <a:solidFill>
                <a:schemeClr val="tx1"/>
              </a:solidFill>
              <a:latin typeface="Century Gothic" panose="020B0502020202020204" pitchFamily="34" charset="0"/>
              <a:ea typeface="+mn-ea"/>
              <a:cs typeface="+mn-cs"/>
            </a:rPr>
            <a:t>sold products considered as top selling products?</a:t>
          </a:r>
        </a:p>
      </dsp:txBody>
      <dsp:txXfrm rot="5400000">
        <a:off x="4562472" y="889636"/>
        <a:ext cx="1149049" cy="6991543"/>
      </dsp:txXfrm>
    </dsp:sp>
    <dsp:sp modelId="{6D915181-1CA1-4D7E-8EFA-906211729EF2}">
      <dsp:nvSpPr>
        <dsp:cNvPr id="0" name=""/>
        <dsp:cNvSpPr/>
      </dsp:nvSpPr>
      <dsp:spPr>
        <a:xfrm>
          <a:off x="679" y="3670575"/>
          <a:ext cx="1640545" cy="14363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N" sz="2000" kern="1200" dirty="0" smtClean="0"/>
            <a:t>Questions</a:t>
          </a:r>
          <a:endParaRPr lang="en-US" sz="2400" kern="1200" dirty="0"/>
        </a:p>
      </dsp:txBody>
      <dsp:txXfrm>
        <a:off x="679" y="3670575"/>
        <a:ext cx="1640545" cy="143631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544445-2024-4905-A670-8DAE71CE435D}" type="datetimeFigureOut">
              <a:rPr lang="en-US" smtClean="0"/>
              <a:pPr/>
              <a:t>7/8/2015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07AC08-728C-4E0A-A834-29773F90FB99}" type="slidenum">
              <a:rPr lang="en-US" smtClean="0"/>
              <a:pPr/>
              <a:t>‹#›</a:t>
            </a:fld>
            <a:endParaRPr lang="en-US"/>
          </a:p>
        </p:txBody>
      </p:sp>
    </p:spTree>
    <p:extLst>
      <p:ext uri="{BB962C8B-B14F-4D97-AF65-F5344CB8AC3E}">
        <p14:creationId xmlns:p14="http://schemas.microsoft.com/office/powerpoint/2010/main" xmlns="" val="692223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5A626-2F2C-4B60-8B79-C18E94949366}" type="datetimeFigureOut">
              <a:rPr lang="en-US" smtClean="0"/>
              <a:pPr/>
              <a:t>7/8/2015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85B3E-D822-4E5F-8A91-790245CBB457}" type="slidenum">
              <a:rPr lang="en-US" smtClean="0"/>
              <a:pPr/>
              <a:t>‹#›</a:t>
            </a:fld>
            <a:endParaRPr lang="en-US"/>
          </a:p>
        </p:txBody>
      </p:sp>
    </p:spTree>
    <p:extLst>
      <p:ext uri="{BB962C8B-B14F-4D97-AF65-F5344CB8AC3E}">
        <p14:creationId xmlns:p14="http://schemas.microsoft.com/office/powerpoint/2010/main" xmlns="" val="61120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5" descr="C:\Users\prashant.d2\Desktop\6666.jpg"/>
          <p:cNvPicPr>
            <a:picLocks noChangeAspect="1" noChangeArrowheads="1"/>
          </p:cNvPicPr>
          <p:nvPr userDrawn="1"/>
        </p:nvPicPr>
        <p:blipFill>
          <a:blip r:embed="rId2" cstate="print"/>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8" name="Picture 3" descr="Y:\Marketing\Events\Prashant\Ugam new stuff\Ugam logo\Png\Ugam logo-reverse -High res.png"/>
          <p:cNvPicPr>
            <a:picLocks noChangeAspect="1" noChangeArrowheads="1"/>
          </p:cNvPicPr>
          <p:nvPr userDrawn="1"/>
        </p:nvPicPr>
        <p:blipFill>
          <a:blip r:embed="rId3" cstate="print"/>
          <a:srcRect/>
          <a:stretch>
            <a:fillRect/>
          </a:stretch>
        </p:blipFill>
        <p:spPr bwMode="auto">
          <a:xfrm>
            <a:off x="76200" y="1543"/>
            <a:ext cx="2085975" cy="912857"/>
          </a:xfrm>
          <a:prstGeom prst="rect">
            <a:avLst/>
          </a:prstGeom>
          <a:noFill/>
        </p:spPr>
      </p:pic>
    </p:spTree>
    <p:extLst>
      <p:ext uri="{BB962C8B-B14F-4D97-AF65-F5344CB8AC3E}">
        <p14:creationId xmlns:p14="http://schemas.microsoft.com/office/powerpoint/2010/main" xmlns="" val="2601188057"/>
      </p:ext>
    </p:extLst>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print"/>
          <a:srcRect/>
          <a:stretch>
            <a:fillRect/>
          </a:stretch>
        </p:blipFill>
        <p:spPr bwMode="auto">
          <a:xfrm>
            <a:off x="8077200" y="6380560"/>
            <a:ext cx="1047750" cy="458390"/>
          </a:xfrm>
          <a:prstGeom prst="rect">
            <a:avLst/>
          </a:prstGeom>
          <a:noFill/>
        </p:spPr>
      </p:pic>
    </p:spTree>
    <p:extLst>
      <p:ext uri="{BB962C8B-B14F-4D97-AF65-F5344CB8AC3E}">
        <p14:creationId xmlns:p14="http://schemas.microsoft.com/office/powerpoint/2010/main" xmlns="" val="2027104770"/>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5321" y="3979652"/>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print"/>
          <a:srcRect/>
          <a:stretch>
            <a:fillRect/>
          </a:stretch>
        </p:blipFill>
        <p:spPr bwMode="auto">
          <a:xfrm>
            <a:off x="8077200" y="6380560"/>
            <a:ext cx="1047750" cy="458390"/>
          </a:xfrm>
          <a:prstGeom prst="rect">
            <a:avLst/>
          </a:prstGeom>
          <a:noFill/>
        </p:spPr>
      </p:pic>
      <p:sp>
        <p:nvSpPr>
          <p:cNvPr id="9"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Tree>
    <p:extLst>
      <p:ext uri="{BB962C8B-B14F-4D97-AF65-F5344CB8AC3E}">
        <p14:creationId xmlns:p14="http://schemas.microsoft.com/office/powerpoint/2010/main" xmlns="" val="2027104770"/>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4103094"/>
            <a:ext cx="9128182" cy="1169551"/>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Ugam </a:t>
            </a:r>
            <a:r>
              <a:rPr lang="en-US" sz="1400" spc="100" dirty="0">
                <a:solidFill>
                  <a:srgbClr val="282364"/>
                </a:solidFill>
                <a:latin typeface="Century Gothic" pitchFamily="34" charset="0"/>
                <a:cs typeface="Segoe UI Semilight" pitchFamily="34" charset="0"/>
              </a:rPr>
              <a:t>is a managed analytics company that helps brands and retailers improve category performance with insights and analytics solutions around assortment, pricing and product content.  We uniquely blend a </a:t>
            </a:r>
            <a:r>
              <a:rPr lang="en-US" sz="1400" spc="100" dirty="0" smtClean="0">
                <a:solidFill>
                  <a:srgbClr val="282364"/>
                </a:solidFill>
                <a:latin typeface="Century Gothic" pitchFamily="34" charset="0"/>
                <a:cs typeface="Segoe UI Semilight" pitchFamily="34" charset="0"/>
              </a:rPr>
              <a:t>big data </a:t>
            </a:r>
            <a:r>
              <a:rPr lang="en-US" sz="1400" spc="100" dirty="0">
                <a:solidFill>
                  <a:srgbClr val="282364"/>
                </a:solidFill>
                <a:latin typeface="Century Gothic" pitchFamily="34" charset="0"/>
                <a:cs typeface="Segoe UI Semilight" pitchFamily="34" charset="0"/>
              </a:rPr>
              <a:t>platform, analytics experts and deep domain knowledge to deliver unmatched customer experience and specific results to </a:t>
            </a:r>
            <a:r>
              <a:rPr lang="en-US" sz="1400" b="1" spc="100" dirty="0">
                <a:solidFill>
                  <a:srgbClr val="282364"/>
                </a:solidFill>
                <a:latin typeface="Century Gothic" pitchFamily="34" charset="0"/>
                <a:cs typeface="Segoe UI Semilight" pitchFamily="34" charset="0"/>
              </a:rPr>
              <a:t>9 of the largest 25 US Internet Retailers and leading brands.</a:t>
            </a:r>
          </a:p>
        </p:txBody>
      </p:sp>
      <p:sp>
        <p:nvSpPr>
          <p:cNvPr id="18" name="Text Box 11"/>
          <p:cNvSpPr txBox="1">
            <a:spLocks noChangeArrowheads="1"/>
          </p:cNvSpPr>
          <p:nvPr userDrawn="1"/>
        </p:nvSpPr>
        <p:spPr bwMode="auto">
          <a:xfrm>
            <a:off x="1798" y="5257800"/>
            <a:ext cx="3419872" cy="307777"/>
          </a:xfrm>
          <a:prstGeom prst="rect">
            <a:avLst/>
          </a:prstGeom>
          <a:noFill/>
          <a:ln w="9525">
            <a:noFill/>
            <a:miter lim="800000"/>
            <a:headEnd/>
            <a:tailEnd/>
          </a:ln>
        </p:spPr>
        <p:txBody>
          <a:bodyPr wrap="square">
            <a:spAutoFit/>
          </a:bodyPr>
          <a:lstStyle/>
          <a:p>
            <a:pPr algn="just"/>
            <a:r>
              <a:rPr lang="en-IN" sz="1400" b="0" dirty="0" smtClean="0">
                <a:solidFill>
                  <a:srgbClr val="282364"/>
                </a:solidFill>
                <a:latin typeface="Century Gothic" pitchFamily="34" charset="0"/>
                <a:cs typeface="Segoe UI Semilight" pitchFamily="34" charset="0"/>
              </a:rPr>
              <a:t>For more information, contact:</a:t>
            </a:r>
            <a:endParaRPr lang="en-US" sz="1400" b="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265698"/>
            <a:ext cx="2548735" cy="307777"/>
          </a:xfrm>
          <a:prstGeom prst="rect">
            <a:avLst/>
          </a:prstGeom>
          <a:noFill/>
          <a:ln w="9525">
            <a:noFill/>
            <a:miter lim="800000"/>
            <a:headEnd/>
            <a:tailEnd/>
          </a:ln>
        </p:spPr>
        <p:txBody>
          <a:bodyPr wrap="square">
            <a:spAutoFit/>
          </a:bodyPr>
          <a:lstStyle/>
          <a:p>
            <a:r>
              <a:rPr lang="en-US" sz="1400" b="0" i="1" u="sng" dirty="0" smtClean="0">
                <a:solidFill>
                  <a:srgbClr val="00B0F0"/>
                </a:solidFill>
                <a:latin typeface="Century Gothic" pitchFamily="34" charset="0"/>
                <a:cs typeface="Segoe UI Semilight" pitchFamily="34" charset="0"/>
              </a:rPr>
              <a:t>sales@ugamsolutions.com</a:t>
            </a:r>
            <a:r>
              <a:rPr lang="en-US" sz="1400" b="0" dirty="0" smtClean="0">
                <a:solidFill>
                  <a:srgbClr val="00B0F0"/>
                </a:solidFill>
                <a:latin typeface="Century Gothic" pitchFamily="34" charset="0"/>
                <a:cs typeface="Segoe UI Semilight" pitchFamily="34" charset="0"/>
              </a:rPr>
              <a:t>   </a:t>
            </a:r>
            <a:endParaRPr lang="en-US" sz="1400" b="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p14="http://schemas.microsoft.com/office/powerpoint/2010/main" xmlns="" val="1889040025"/>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3837563"/>
            <a:ext cx="9128182" cy="1877437"/>
          </a:xfrm>
          <a:prstGeom prst="rect">
            <a:avLst/>
          </a:prstGeom>
          <a:noFill/>
        </p:spPr>
        <p:txBody>
          <a:bodyPr wrap="square" rtlCol="0">
            <a:spAutoFit/>
          </a:bodyPr>
          <a:lstStyle/>
          <a:p>
            <a:pPr algn="just"/>
            <a:endParaRPr lang="en-IN" sz="1400" kern="1200" baseline="0" dirty="0" smtClean="0">
              <a:solidFill>
                <a:srgbClr val="282364"/>
              </a:solidFill>
              <a:latin typeface="Century Gothic" pitchFamily="34" charset="0"/>
              <a:ea typeface="+mn-ea"/>
              <a:cs typeface="+mn-cs"/>
            </a:endParaRPr>
          </a:p>
          <a:p>
            <a:pPr algn="just"/>
            <a:r>
              <a:rPr lang="en-IN" sz="1800" b="1" kern="1200" baseline="0" dirty="0" smtClean="0">
                <a:solidFill>
                  <a:srgbClr val="282364"/>
                </a:solidFill>
                <a:latin typeface="+mn-lt"/>
                <a:ea typeface="+mn-ea"/>
                <a:cs typeface="+mn-cs"/>
              </a:rPr>
              <a:t>Disclaimer:</a:t>
            </a:r>
          </a:p>
          <a:p>
            <a:pPr algn="just"/>
            <a:endParaRPr lang="en-IN" sz="1400" kern="1200" baseline="0" dirty="0" smtClean="0">
              <a:solidFill>
                <a:srgbClr val="282364"/>
              </a:solidFill>
              <a:latin typeface="Century Gothic" pitchFamily="34" charset="0"/>
              <a:ea typeface="+mn-ea"/>
              <a:cs typeface="+mn-cs"/>
            </a:endParaRPr>
          </a:p>
          <a:p>
            <a:pPr algn="just"/>
            <a:r>
              <a:rPr lang="en-IN" sz="1400" kern="1200" baseline="0" dirty="0" smtClean="0">
                <a:solidFill>
                  <a:srgbClr val="282364"/>
                </a:solidFill>
                <a:latin typeface="Century Gothic" pitchFamily="34" charset="0"/>
                <a:ea typeface="+mn-ea"/>
                <a:cs typeface="+mn-cs"/>
              </a:rPr>
              <a:t>The information set out in this presentation is produced by Ugam Solutions (“the Company” or “Ugam”) and is being made available AS IS to recipients solely for information purposes only. This presentation and its contents are strictly confidential to Ugam and may not be used, reproduced, redistributed or transmitted, passed on or published, in whole or in part, to any other person for any purpose whatsoever. </a:t>
            </a:r>
            <a:endParaRPr lang="en-US" sz="1400" b="1" spc="100" dirty="0">
              <a:solidFill>
                <a:srgbClr val="282364"/>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p14="http://schemas.microsoft.com/office/powerpoint/2010/main" xmlns="" val="1889040025"/>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spTree>
    <p:extLst>
      <p:ext uri="{BB962C8B-B14F-4D97-AF65-F5344CB8AC3E}">
        <p14:creationId xmlns:p14="http://schemas.microsoft.com/office/powerpoint/2010/main" xmlns="" val="884290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transition>
    <p:push dir="u"/>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4038600"/>
            <a:ext cx="9144000" cy="2057400"/>
          </a:xfrm>
        </p:spPr>
        <p:txBody>
          <a:bodyPr>
            <a:normAutofit/>
          </a:bodyPr>
          <a:lstStyle/>
          <a:p>
            <a:r>
              <a:rPr lang="en-US" sz="3600" b="1" dirty="0" smtClean="0"/>
              <a:t>Top Selling Products</a:t>
            </a:r>
            <a:br>
              <a:rPr lang="en-US" sz="3600" b="1" dirty="0" smtClean="0"/>
            </a:br>
            <a:r>
              <a:rPr lang="en-US" sz="2400" dirty="0" smtClean="0"/>
              <a:t>Patter Recognition Problem</a:t>
            </a:r>
            <a:br>
              <a:rPr lang="en-US" sz="2400" dirty="0" smtClean="0"/>
            </a:br>
            <a:r>
              <a:rPr lang="en-US" sz="3600" dirty="0" smtClean="0"/>
              <a:t/>
            </a:r>
            <a:br>
              <a:rPr lang="en-US" sz="3600" dirty="0" smtClean="0"/>
            </a:br>
            <a:r>
              <a:rPr lang="en-US" sz="2000" dirty="0" smtClean="0"/>
              <a:t>/06/15</a:t>
            </a:r>
            <a:endParaRPr lang="en-US" sz="2000" dirty="0"/>
          </a:p>
        </p:txBody>
      </p:sp>
    </p:spTree>
    <p:extLst>
      <p:ext uri="{BB962C8B-B14F-4D97-AF65-F5344CB8AC3E}">
        <p14:creationId xmlns:p14="http://schemas.microsoft.com/office/powerpoint/2010/main" xmlns="" val="257497054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830997"/>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Problem </a:t>
            </a:r>
            <a:r>
              <a:rPr lang="en-US" sz="2800" dirty="0" smtClean="0">
                <a:solidFill>
                  <a:srgbClr val="282364"/>
                </a:solidFill>
                <a:latin typeface="Century Gothic" panose="020B0502020202020204" pitchFamily="34" charset="0"/>
              </a:rPr>
              <a:t>Statement :</a:t>
            </a:r>
          </a:p>
          <a:p>
            <a:r>
              <a:rPr lang="en-US" dirty="0" smtClean="0">
                <a:solidFill>
                  <a:srgbClr val="282364"/>
                </a:solidFill>
                <a:latin typeface="Century Gothic" panose="020B0502020202020204" pitchFamily="34" charset="0"/>
              </a:rPr>
              <a:t>Highly sold products are more likely to be top selling products ?</a:t>
            </a:r>
            <a:endParaRPr lang="en-US"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72088"/>
          </a:xfrm>
          <a:prstGeom prst="rect">
            <a:avLst/>
          </a:prstGeom>
        </p:spPr>
        <p:txBody>
          <a:bodyPr/>
          <a:lstStyle/>
          <a:p>
            <a:pPr marL="0" marR="0" lvl="0" indent="0" defTabSz="914400" rtl="0" eaLnBrk="0" fontAlgn="base" latinLnBrk="0" hangingPunct="0">
              <a:lnSpc>
                <a:spcPct val="100000"/>
              </a:lnSpc>
              <a:spcBef>
                <a:spcPct val="0"/>
              </a:spcBef>
              <a:spcAft>
                <a:spcPct val="0"/>
              </a:spcAft>
              <a:buClrTx/>
              <a:buSzTx/>
              <a:buFontTx/>
              <a:buNone/>
              <a:tabLst/>
              <a:defRPr/>
            </a:pPr>
            <a:r>
              <a:rPr lang="en-IN" sz="3600" b="1" u="sng" kern="0" noProof="0" dirty="0" smtClean="0">
                <a:solidFill>
                  <a:schemeClr val="tx1">
                    <a:lumMod val="75000"/>
                    <a:lumOff val="25000"/>
                  </a:schemeClr>
                </a:solidFill>
                <a:latin typeface="Myriad Pro Light" pitchFamily="34" charset="0"/>
                <a:ea typeface="ＭＳ Ｐゴシック" charset="0"/>
                <a:cs typeface="ＭＳ Ｐゴシック" charset="0"/>
              </a:rPr>
              <a:t>SCQ</a:t>
            </a:r>
            <a:endParaRPr kumimoji="0" lang="en-US" sz="3600" b="1" i="0" u="sng" strike="noStrike" kern="0" cap="none" spc="0" normalizeH="0" baseline="0" noProof="0" dirty="0">
              <a:ln>
                <a:noFill/>
              </a:ln>
              <a:solidFill>
                <a:schemeClr val="tx1">
                  <a:lumMod val="75000"/>
                  <a:lumOff val="25000"/>
                </a:schemeClr>
              </a:solidFill>
              <a:effectLst/>
              <a:uLnTx/>
              <a:uFillTx/>
              <a:latin typeface="Myriad Pro Light" pitchFamily="34" charset="0"/>
              <a:ea typeface="ＭＳ Ｐゴシック" charset="0"/>
              <a:cs typeface="ＭＳ Ｐゴシック" charset="0"/>
            </a:endParaRPr>
          </a:p>
        </p:txBody>
      </p:sp>
      <p:graphicFrame>
        <p:nvGraphicFramePr>
          <p:cNvPr id="8" name="Diagram 7"/>
          <p:cNvGraphicFramePr/>
          <p:nvPr>
            <p:extLst>
              <p:ext uri="{D42A27DB-BD31-4B8C-83A1-F6EECF244321}">
                <p14:modId xmlns:p14="http://schemas.microsoft.com/office/powerpoint/2010/main" xmlns="" val="496726862"/>
              </p:ext>
            </p:extLst>
          </p:nvPr>
        </p:nvGraphicFramePr>
        <p:xfrm>
          <a:off x="251520" y="836712"/>
          <a:ext cx="8640960" cy="5106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28817790"/>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Mindmap</a:t>
            </a:r>
            <a:endParaRPr lang="en-US" b="1" u="sng" dirty="0"/>
          </a:p>
        </p:txBody>
      </p:sp>
      <p:sp>
        <p:nvSpPr>
          <p:cNvPr id="4" name="Rectangle 3"/>
          <p:cNvSpPr/>
          <p:nvPr/>
        </p:nvSpPr>
        <p:spPr>
          <a:xfrm>
            <a:off x="381000" y="26670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Factors affecting Products</a:t>
            </a:r>
            <a:endParaRPr lang="en-US" dirty="0"/>
          </a:p>
        </p:txBody>
      </p:sp>
      <p:sp>
        <p:nvSpPr>
          <p:cNvPr id="39" name="TextBox 38"/>
          <p:cNvSpPr txBox="1"/>
          <p:nvPr/>
        </p:nvSpPr>
        <p:spPr>
          <a:xfrm>
            <a:off x="4064000" y="4081046"/>
            <a:ext cx="1447800" cy="338554"/>
          </a:xfrm>
          <a:prstGeom prst="rect">
            <a:avLst/>
          </a:prstGeom>
          <a:noFill/>
        </p:spPr>
        <p:txBody>
          <a:bodyPr wrap="square" rtlCol="0">
            <a:spAutoFit/>
          </a:bodyPr>
          <a:lstStyle/>
          <a:p>
            <a:pPr algn="ctr"/>
            <a:r>
              <a:rPr lang="en-US" sz="1600" dirty="0" smtClean="0">
                <a:solidFill>
                  <a:schemeClr val="bg1"/>
                </a:solidFill>
              </a:rPr>
              <a:t>Organizational</a:t>
            </a:r>
            <a:endParaRPr lang="en-US" sz="1600" dirty="0">
              <a:solidFill>
                <a:schemeClr val="bg1"/>
              </a:solidFill>
            </a:endParaRPr>
          </a:p>
        </p:txBody>
      </p:sp>
      <p:sp>
        <p:nvSpPr>
          <p:cNvPr id="21" name="Rectangle 20"/>
          <p:cNvSpPr/>
          <p:nvPr/>
        </p:nvSpPr>
        <p:spPr>
          <a:xfrm>
            <a:off x="7086600" y="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Reviews</a:t>
            </a:r>
            <a:endParaRPr lang="en-IN" dirty="0"/>
          </a:p>
        </p:txBody>
      </p:sp>
      <p:sp>
        <p:nvSpPr>
          <p:cNvPr id="22" name="Rectangle 21"/>
          <p:cNvSpPr/>
          <p:nvPr/>
        </p:nvSpPr>
        <p:spPr>
          <a:xfrm>
            <a:off x="7086600" y="45720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Search</a:t>
            </a:r>
            <a:endParaRPr lang="en-IN" dirty="0"/>
          </a:p>
        </p:txBody>
      </p:sp>
      <p:sp>
        <p:nvSpPr>
          <p:cNvPr id="23" name="Rectangle 22"/>
          <p:cNvSpPr/>
          <p:nvPr/>
        </p:nvSpPr>
        <p:spPr>
          <a:xfrm>
            <a:off x="7086600" y="91440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Social Signals</a:t>
            </a:r>
            <a:endParaRPr lang="en-IN" dirty="0"/>
          </a:p>
        </p:txBody>
      </p:sp>
      <p:sp>
        <p:nvSpPr>
          <p:cNvPr id="24" name="Rectangle 23"/>
          <p:cNvSpPr/>
          <p:nvPr/>
        </p:nvSpPr>
        <p:spPr>
          <a:xfrm>
            <a:off x="7086600" y="137160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Backlinks</a:t>
            </a:r>
            <a:endParaRPr lang="en-IN" dirty="0"/>
          </a:p>
        </p:txBody>
      </p:sp>
      <p:cxnSp>
        <p:nvCxnSpPr>
          <p:cNvPr id="19" name="Elbow Connector 18"/>
          <p:cNvCxnSpPr>
            <a:endCxn id="25" idx="1"/>
          </p:cNvCxnSpPr>
          <p:nvPr/>
        </p:nvCxnSpPr>
        <p:spPr>
          <a:xfrm flipV="1">
            <a:off x="1828800" y="952500"/>
            <a:ext cx="2743200" cy="1790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572000" y="6858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Content</a:t>
            </a:r>
            <a:endParaRPr lang="en-IN" dirty="0"/>
          </a:p>
        </p:txBody>
      </p:sp>
      <p:cxnSp>
        <p:nvCxnSpPr>
          <p:cNvPr id="27" name="Straight Arrow Connector 26"/>
          <p:cNvCxnSpPr/>
          <p:nvPr/>
        </p:nvCxnSpPr>
        <p:spPr>
          <a:xfrm>
            <a:off x="6477000" y="1524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477000" y="609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477000" y="10668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477000" y="1524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a:off x="1828800" y="3429000"/>
            <a:ext cx="2743200" cy="1905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477000" y="15240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791200" y="914400"/>
            <a:ext cx="685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04363867"/>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3414</TotalTime>
  <Words>118</Words>
  <Application>Microsoft Office PowerPoint</Application>
  <PresentationFormat>On-screen Show (4:3)</PresentationFormat>
  <Paragraphs>23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Top Selling Products Patter Recognition Problem  /06/15</vt:lpstr>
      <vt:lpstr>Slide 2</vt:lpstr>
      <vt:lpstr>Slide 3</vt:lpstr>
      <vt:lpstr>Mindmap</vt:lpstr>
      <vt:lpstr>Slide 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Dsouza</dc:creator>
  <cp:lastModifiedBy>yashwanth.r</cp:lastModifiedBy>
  <cp:revision>124</cp:revision>
  <dcterms:created xsi:type="dcterms:W3CDTF">2014-03-13T14:47:40Z</dcterms:created>
  <dcterms:modified xsi:type="dcterms:W3CDTF">2015-07-08T07:03:31Z</dcterms:modified>
</cp:coreProperties>
</file>