
<file path=[Content_Types].xml><?xml version="1.0" encoding="utf-8"?>
<Types xmlns="http://schemas.openxmlformats.org/package/2006/content-types">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7" r:id="rId3"/>
    <p:sldId id="261" r:id="rId4"/>
    <p:sldId id="262" r:id="rId5"/>
    <p:sldId id="277" r:id="rId6"/>
    <p:sldId id="278" r:id="rId7"/>
    <p:sldId id="258" r:id="rId8"/>
    <p:sldId id="265" r:id="rId9"/>
    <p:sldId id="266" r:id="rId10"/>
    <p:sldId id="267" r:id="rId11"/>
    <p:sldId id="268" r:id="rId12"/>
    <p:sldId id="270" r:id="rId13"/>
    <p:sldId id="273" r:id="rId14"/>
    <p:sldId id="271" r:id="rId15"/>
    <p:sldId id="272" r:id="rId16"/>
    <p:sldId id="279" r:id="rId17"/>
    <p:sldId id="274" r:id="rId18"/>
    <p:sldId id="275" r:id="rId19"/>
    <p:sldId id="284" r:id="rId20"/>
    <p:sldId id="285" r:id="rId21"/>
    <p:sldId id="276" r:id="rId22"/>
    <p:sldId id="280" r:id="rId23"/>
    <p:sldId id="281" r:id="rId24"/>
    <p:sldId id="260" r:id="rId25"/>
    <p:sldId id="269" r:id="rId26"/>
    <p:sldId id="25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8236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56" autoAdjust="0"/>
    <p:restoredTop sz="94660"/>
  </p:normalViewPr>
  <p:slideViewPr>
    <p:cSldViewPr>
      <p:cViewPr>
        <p:scale>
          <a:sx n="75" d="100"/>
          <a:sy n="75" d="100"/>
        </p:scale>
        <p:origin x="-1116" y="-1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85" d="100"/>
          <a:sy n="85" d="100"/>
        </p:scale>
        <p:origin x="-3834"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544445-2024-4905-A670-8DAE71CE435D}" type="datetimeFigureOut">
              <a:rPr lang="en-US" smtClean="0"/>
              <a:pPr/>
              <a:t>6/29/2015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07AC08-728C-4E0A-A834-29773F90FB99}" type="slidenum">
              <a:rPr lang="en-US" smtClean="0"/>
              <a:pPr/>
              <a:t>‹#›</a:t>
            </a:fld>
            <a:endParaRPr lang="en-US"/>
          </a:p>
        </p:txBody>
      </p:sp>
    </p:spTree>
    <p:extLst>
      <p:ext uri="{BB962C8B-B14F-4D97-AF65-F5344CB8AC3E}">
        <p14:creationId xmlns:p14="http://schemas.microsoft.com/office/powerpoint/2010/main" xmlns="" val="692223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5A626-2F2C-4B60-8B79-C18E94949366}" type="datetimeFigureOut">
              <a:rPr lang="en-US" smtClean="0"/>
              <a:pPr/>
              <a:t>6/29/2015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785B3E-D822-4E5F-8A91-790245CBB457}" type="slidenum">
              <a:rPr lang="en-US" smtClean="0"/>
              <a:pPr/>
              <a:t>‹#›</a:t>
            </a:fld>
            <a:endParaRPr lang="en-US"/>
          </a:p>
        </p:txBody>
      </p:sp>
    </p:spTree>
    <p:extLst>
      <p:ext uri="{BB962C8B-B14F-4D97-AF65-F5344CB8AC3E}">
        <p14:creationId xmlns:p14="http://schemas.microsoft.com/office/powerpoint/2010/main" xmlns="" val="611204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gamsolutions.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gamsolutions.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5" descr="C:\Users\prashant.d2\Desktop\6666.jpg"/>
          <p:cNvPicPr>
            <a:picLocks noChangeAspect="1" noChangeArrowheads="1"/>
          </p:cNvPicPr>
          <p:nvPr userDrawn="1"/>
        </p:nvPicPr>
        <p:blipFill>
          <a:blip r:embed="rId2" cstate="print"/>
          <a:srcRect/>
          <a:stretch>
            <a:fillRect/>
          </a:stretch>
        </p:blipFill>
        <p:spPr bwMode="auto">
          <a:xfrm>
            <a:off x="0" y="-100076"/>
            <a:ext cx="9296400" cy="7034276"/>
          </a:xfrm>
          <a:prstGeom prst="rect">
            <a:avLst/>
          </a:prstGeom>
          <a:noFill/>
        </p:spPr>
      </p:pic>
      <p:sp>
        <p:nvSpPr>
          <p:cNvPr id="9" name="Title 1"/>
          <p:cNvSpPr>
            <a:spLocks noGrp="1"/>
          </p:cNvSpPr>
          <p:nvPr>
            <p:ph type="ctrTitle"/>
          </p:nvPr>
        </p:nvSpPr>
        <p:spPr>
          <a:xfrm>
            <a:off x="0" y="4038600"/>
            <a:ext cx="7772400" cy="1470025"/>
          </a:xfrm>
        </p:spPr>
        <p:txBody>
          <a:bodyPr>
            <a:normAutofit/>
          </a:bodyPr>
          <a:lstStyle>
            <a:lvl1pPr algn="l">
              <a:defRPr sz="3200">
                <a:solidFill>
                  <a:schemeClr val="bg1"/>
                </a:solidFill>
                <a:latin typeface="Century Gothic" pitchFamily="34" charset="0"/>
              </a:defRPr>
            </a:lvl1pPr>
          </a:lstStyle>
          <a:p>
            <a:r>
              <a:rPr lang="en-US" dirty="0" smtClean="0"/>
              <a:t>Click to edit Master title style</a:t>
            </a:r>
            <a:endParaRPr lang="en-US" dirty="0"/>
          </a:p>
        </p:txBody>
      </p:sp>
      <p:sp>
        <p:nvSpPr>
          <p:cNvPr id="10" name="Subtitle 2"/>
          <p:cNvSpPr>
            <a:spLocks noGrp="1"/>
          </p:cNvSpPr>
          <p:nvPr>
            <p:ph type="subTitle" idx="1"/>
          </p:nvPr>
        </p:nvSpPr>
        <p:spPr>
          <a:xfrm>
            <a:off x="0" y="5486400"/>
            <a:ext cx="6400800" cy="533400"/>
          </a:xfrm>
        </p:spPr>
        <p:txBody>
          <a:bodyPr>
            <a:normAutofit/>
          </a:bodyPr>
          <a:lstStyle>
            <a:lvl1pPr marL="0" indent="0" algn="l">
              <a:buNone/>
              <a:defRPr sz="1800">
                <a:solidFill>
                  <a:schemeClr val="bg1">
                    <a:lumMod val="85000"/>
                  </a:schemeClr>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8" name="Picture 3" descr="Y:\Marketing\Events\Prashant\Ugam new stuff\Ugam logo\Png\Ugam logo-reverse -High res.png"/>
          <p:cNvPicPr>
            <a:picLocks noChangeAspect="1" noChangeArrowheads="1"/>
          </p:cNvPicPr>
          <p:nvPr userDrawn="1"/>
        </p:nvPicPr>
        <p:blipFill>
          <a:blip r:embed="rId3" cstate="print"/>
          <a:srcRect/>
          <a:stretch>
            <a:fillRect/>
          </a:stretch>
        </p:blipFill>
        <p:spPr bwMode="auto">
          <a:xfrm>
            <a:off x="76200" y="1543"/>
            <a:ext cx="2085975" cy="912857"/>
          </a:xfrm>
          <a:prstGeom prst="rect">
            <a:avLst/>
          </a:prstGeom>
          <a:noFill/>
        </p:spPr>
      </p:pic>
    </p:spTree>
    <p:extLst>
      <p:ext uri="{BB962C8B-B14F-4D97-AF65-F5344CB8AC3E}">
        <p14:creationId xmlns:p14="http://schemas.microsoft.com/office/powerpoint/2010/main" xmlns="" val="2601188057"/>
      </p:ext>
    </p:extLst>
  </p:cSld>
  <p:clrMapOvr>
    <a:masterClrMapping/>
  </p:clrMapOvr>
  <p:transition>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22" y="0"/>
            <a:ext cx="9132277" cy="762000"/>
          </a:xfrm>
        </p:spPr>
        <p:txBody>
          <a:bodyPr>
            <a:normAutofit/>
          </a:bodyPr>
          <a:lstStyle>
            <a:lvl1pPr algn="l">
              <a:defRPr sz="2800">
                <a:latin typeface="Century Gothic"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0" y="1295400"/>
            <a:ext cx="9144000" cy="4525963"/>
          </a:xfrm>
        </p:spPr>
        <p:txBody>
          <a:bodyPr>
            <a:normAutofit/>
          </a:bodyPr>
          <a:lstStyle>
            <a:lvl1pPr>
              <a:defRPr sz="2000">
                <a:latin typeface="Century Gothic" pitchFamily="34" charset="0"/>
              </a:defRPr>
            </a:lvl1pPr>
            <a:lvl2pPr>
              <a:defRPr sz="1800">
                <a:latin typeface="Century Gothic" pitchFamily="34" charset="0"/>
              </a:defRPr>
            </a:lvl2pPr>
            <a:lvl3pPr>
              <a:defRPr sz="1600">
                <a:latin typeface="Century Gothic" pitchFamily="34" charset="0"/>
              </a:defRPr>
            </a:lvl3pPr>
            <a:lvl4pPr>
              <a:defRPr sz="1400">
                <a:latin typeface="Century Gothic" pitchFamily="34" charset="0"/>
              </a:defRPr>
            </a:lvl4pPr>
            <a:lvl5pPr>
              <a:defRPr sz="1400">
                <a:latin typeface="Century Gothic"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txBox="1">
            <a:spLocks/>
          </p:cNvSpPr>
          <p:nvPr userDrawn="1"/>
        </p:nvSpPr>
        <p:spPr>
          <a:xfrm>
            <a:off x="-372374" y="66294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mtClean="0"/>
              <a:pPr/>
              <a:t>‹#›</a:t>
            </a:fld>
            <a:endParaRPr lang="en-US" dirty="0"/>
          </a:p>
        </p:txBody>
      </p:sp>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9" name="Picture 3" descr="C:\Users\prashant.d2\Desktop\Graphic1.png"/>
          <p:cNvPicPr>
            <a:picLocks noChangeAspect="1" noChangeArrowheads="1"/>
          </p:cNvPicPr>
          <p:nvPr userDrawn="1"/>
        </p:nvPicPr>
        <p:blipFill>
          <a:blip r:embed="rId2" cstate="print"/>
          <a:srcRect/>
          <a:stretch>
            <a:fillRect/>
          </a:stretch>
        </p:blipFill>
        <p:spPr bwMode="auto">
          <a:xfrm>
            <a:off x="8077200" y="6380560"/>
            <a:ext cx="1047750" cy="458390"/>
          </a:xfrm>
          <a:prstGeom prst="rect">
            <a:avLst/>
          </a:prstGeom>
          <a:noFill/>
        </p:spPr>
      </p:pic>
    </p:spTree>
    <p:extLst>
      <p:ext uri="{BB962C8B-B14F-4D97-AF65-F5344CB8AC3E}">
        <p14:creationId xmlns:p14="http://schemas.microsoft.com/office/powerpoint/2010/main" xmlns="" val="2027104770"/>
      </p:ext>
    </p:extLst>
  </p:cSld>
  <p:clrMapOvr>
    <a:masterClrMapping/>
  </p:clrMapOvr>
  <p:transition>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2127" y="2490921"/>
            <a:ext cx="9141873" cy="1876158"/>
          </a:xfrm>
          <a:prstGeom prst="rect">
            <a:avLst/>
          </a:prstGeom>
          <a:ln>
            <a:noFill/>
          </a:ln>
          <a:effectLst>
            <a:outerShdw blurRad="292100" dist="139700" dir="2700000" algn="tl" rotWithShape="0">
              <a:srgbClr val="333333">
                <a:alpha val="65000"/>
              </a:srgbClr>
            </a:outerShdw>
          </a:effectLst>
        </p:spPr>
      </p:pic>
      <p:sp>
        <p:nvSpPr>
          <p:cNvPr id="12" name="Title 2"/>
          <p:cNvSpPr>
            <a:spLocks noGrp="1"/>
          </p:cNvSpPr>
          <p:nvPr>
            <p:ph type="title"/>
          </p:nvPr>
        </p:nvSpPr>
        <p:spPr>
          <a:xfrm>
            <a:off x="0" y="3087779"/>
            <a:ext cx="9124950" cy="682441"/>
          </a:xfrm>
        </p:spPr>
        <p:txBody>
          <a:bodyPr>
            <a:normAutofit/>
          </a:bodyPr>
          <a:lstStyle>
            <a:lvl1pPr>
              <a:defRPr sz="2800"/>
            </a:lvl1pPr>
          </a:lstStyle>
          <a:p>
            <a:endParaRPr lang="en-US" sz="3600" b="1" dirty="0">
              <a:solidFill>
                <a:srgbClr val="282364"/>
              </a:solidFill>
              <a:ea typeface="+mn-ea"/>
              <a:cs typeface="Myriad Pro Light"/>
            </a:endParaRP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55321" y="3979652"/>
            <a:ext cx="782879" cy="382251"/>
          </a:xfrm>
          <a:prstGeom prst="rect">
            <a:avLst/>
          </a:prstGeom>
        </p:spPr>
      </p:pic>
      <p:pic>
        <p:nvPicPr>
          <p:cNvPr id="19" name="Picture 3" descr="C:\Users\prashant.d2\Desktop\Graphic1.png"/>
          <p:cNvPicPr>
            <a:picLocks noChangeAspect="1" noChangeArrowheads="1"/>
          </p:cNvPicPr>
          <p:nvPr userDrawn="1"/>
        </p:nvPicPr>
        <p:blipFill>
          <a:blip r:embed="rId4" cstate="print"/>
          <a:srcRect/>
          <a:stretch>
            <a:fillRect/>
          </a:stretch>
        </p:blipFill>
        <p:spPr bwMode="auto">
          <a:xfrm>
            <a:off x="8077200" y="6380560"/>
            <a:ext cx="1047750" cy="458390"/>
          </a:xfrm>
          <a:prstGeom prst="rect">
            <a:avLst/>
          </a:prstGeom>
          <a:noFill/>
        </p:spPr>
      </p:pic>
      <p:sp>
        <p:nvSpPr>
          <p:cNvPr id="9" name="Slide Number Placeholder 5"/>
          <p:cNvSpPr txBox="1">
            <a:spLocks/>
          </p:cNvSpPr>
          <p:nvPr userDrawn="1"/>
        </p:nvSpPr>
        <p:spPr>
          <a:xfrm>
            <a:off x="-372374" y="66294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mtClean="0"/>
              <a:pPr/>
              <a:t>‹#›</a:t>
            </a:fld>
            <a:endParaRPr lang="en-US" dirty="0"/>
          </a:p>
        </p:txBody>
      </p:sp>
    </p:spTree>
    <p:extLst>
      <p:ext uri="{BB962C8B-B14F-4D97-AF65-F5344CB8AC3E}">
        <p14:creationId xmlns:p14="http://schemas.microsoft.com/office/powerpoint/2010/main" xmlns="" val="2027104770"/>
      </p:ext>
    </p:extLst>
  </p:cSld>
  <p:clrMapOvr>
    <a:masterClrMapping/>
  </p:clrMapOvr>
  <p:transition>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5" name="Text Box 11"/>
          <p:cNvSpPr txBox="1">
            <a:spLocks noChangeArrowheads="1"/>
          </p:cNvSpPr>
          <p:nvPr userDrawn="1"/>
        </p:nvSpPr>
        <p:spPr bwMode="auto">
          <a:xfrm>
            <a:off x="2819400" y="6477000"/>
            <a:ext cx="3419872" cy="246221"/>
          </a:xfrm>
          <a:prstGeom prst="rect">
            <a:avLst/>
          </a:prstGeom>
          <a:noFill/>
          <a:ln w="9525">
            <a:noFill/>
            <a:miter lim="800000"/>
            <a:headEnd/>
            <a:tailEnd/>
          </a:ln>
        </p:spPr>
        <p:txBody>
          <a:bodyPr wrap="square">
            <a:spAutoFit/>
          </a:bodyPr>
          <a:lstStyle/>
          <a:p>
            <a:pPr algn="ctr"/>
            <a:r>
              <a:rPr lang="en-IN" sz="1000" b="0" dirty="0" smtClean="0">
                <a:latin typeface="Century Gothic" pitchFamily="34" charset="0"/>
                <a:cs typeface="Segoe UI Semilight" pitchFamily="34" charset="0"/>
                <a:hlinkClick r:id="rId2"/>
              </a:rPr>
              <a:t>www.ugamsolutions.com</a:t>
            </a:r>
            <a:r>
              <a:rPr lang="en-IN" sz="1000" b="0" baseline="0" dirty="0" smtClean="0">
                <a:latin typeface="Century Gothic" pitchFamily="34" charset="0"/>
                <a:cs typeface="Segoe UI Semilight" pitchFamily="34" charset="0"/>
              </a:rPr>
              <a:t> </a:t>
            </a:r>
            <a:r>
              <a:rPr lang="en-IN" sz="1000" b="0" dirty="0" smtClean="0">
                <a:latin typeface="Century Gothic" pitchFamily="34" charset="0"/>
                <a:cs typeface="Segoe UI Semilight" pitchFamily="34" charset="0"/>
              </a:rPr>
              <a:t> </a:t>
            </a:r>
            <a:endParaRPr lang="en-US" sz="1000" b="0" dirty="0">
              <a:latin typeface="Century Gothic" pitchFamily="34" charset="0"/>
              <a:cs typeface="Segoe UI Semilight" pitchFamily="34" charset="0"/>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xmlns=""/>
              </a:ext>
            </a:extLst>
          </a:blip>
          <a:stretch>
            <a:fillRect/>
          </a:stretch>
        </p:blipFill>
        <p:spPr>
          <a:xfrm>
            <a:off x="2128" y="4038600"/>
            <a:ext cx="9141872" cy="2198100"/>
          </a:xfrm>
          <a:prstGeom prst="rect">
            <a:avLst/>
          </a:prstGeom>
          <a:ln>
            <a:noFill/>
          </a:ln>
          <a:effectLst>
            <a:outerShdw blurRad="292100" dist="139700" dir="2700000" algn="tl" rotWithShape="0">
              <a:srgbClr val="333333">
                <a:alpha val="65000"/>
              </a:srgbClr>
            </a:outerShdw>
          </a:effectLst>
        </p:spPr>
      </p:pic>
      <p:sp>
        <p:nvSpPr>
          <p:cNvPr id="17" name="TextBox 16"/>
          <p:cNvSpPr txBox="1"/>
          <p:nvPr userDrawn="1"/>
        </p:nvSpPr>
        <p:spPr>
          <a:xfrm>
            <a:off x="15818" y="4103094"/>
            <a:ext cx="9128182" cy="1169551"/>
          </a:xfrm>
          <a:prstGeom prst="rect">
            <a:avLst/>
          </a:prstGeom>
          <a:noFill/>
        </p:spPr>
        <p:txBody>
          <a:bodyPr wrap="square" rtlCol="0">
            <a:spAutoFit/>
          </a:bodyPr>
          <a:lstStyle/>
          <a:p>
            <a:r>
              <a:rPr lang="en-US" sz="1400" spc="100" dirty="0" smtClean="0">
                <a:solidFill>
                  <a:srgbClr val="282364"/>
                </a:solidFill>
                <a:latin typeface="Century Gothic" pitchFamily="34" charset="0"/>
                <a:cs typeface="Segoe UI Semilight" pitchFamily="34" charset="0"/>
              </a:rPr>
              <a:t>Ugam </a:t>
            </a:r>
            <a:r>
              <a:rPr lang="en-US" sz="1400" spc="100" dirty="0">
                <a:solidFill>
                  <a:srgbClr val="282364"/>
                </a:solidFill>
                <a:latin typeface="Century Gothic" pitchFamily="34" charset="0"/>
                <a:cs typeface="Segoe UI Semilight" pitchFamily="34" charset="0"/>
              </a:rPr>
              <a:t>is a managed analytics company that helps brands and retailers improve category performance with insights and analytics solutions around assortment, pricing and product content.  We uniquely blend a </a:t>
            </a:r>
            <a:r>
              <a:rPr lang="en-US" sz="1400" spc="100" dirty="0" smtClean="0">
                <a:solidFill>
                  <a:srgbClr val="282364"/>
                </a:solidFill>
                <a:latin typeface="Century Gothic" pitchFamily="34" charset="0"/>
                <a:cs typeface="Segoe UI Semilight" pitchFamily="34" charset="0"/>
              </a:rPr>
              <a:t>big data </a:t>
            </a:r>
            <a:r>
              <a:rPr lang="en-US" sz="1400" spc="100" dirty="0">
                <a:solidFill>
                  <a:srgbClr val="282364"/>
                </a:solidFill>
                <a:latin typeface="Century Gothic" pitchFamily="34" charset="0"/>
                <a:cs typeface="Segoe UI Semilight" pitchFamily="34" charset="0"/>
              </a:rPr>
              <a:t>platform, analytics experts and deep domain knowledge to deliver unmatched customer experience and specific results to </a:t>
            </a:r>
            <a:r>
              <a:rPr lang="en-US" sz="1400" b="1" spc="100" dirty="0">
                <a:solidFill>
                  <a:srgbClr val="282364"/>
                </a:solidFill>
                <a:latin typeface="Century Gothic" pitchFamily="34" charset="0"/>
                <a:cs typeface="Segoe UI Semilight" pitchFamily="34" charset="0"/>
              </a:rPr>
              <a:t>9 of the largest 25 US Internet Retailers and leading brands.</a:t>
            </a:r>
          </a:p>
        </p:txBody>
      </p:sp>
      <p:sp>
        <p:nvSpPr>
          <p:cNvPr id="18" name="Text Box 11"/>
          <p:cNvSpPr txBox="1">
            <a:spLocks noChangeArrowheads="1"/>
          </p:cNvSpPr>
          <p:nvPr userDrawn="1"/>
        </p:nvSpPr>
        <p:spPr bwMode="auto">
          <a:xfrm>
            <a:off x="1798" y="5257800"/>
            <a:ext cx="3419872" cy="307777"/>
          </a:xfrm>
          <a:prstGeom prst="rect">
            <a:avLst/>
          </a:prstGeom>
          <a:noFill/>
          <a:ln w="9525">
            <a:noFill/>
            <a:miter lim="800000"/>
            <a:headEnd/>
            <a:tailEnd/>
          </a:ln>
        </p:spPr>
        <p:txBody>
          <a:bodyPr wrap="square">
            <a:spAutoFit/>
          </a:bodyPr>
          <a:lstStyle/>
          <a:p>
            <a:pPr algn="just"/>
            <a:r>
              <a:rPr lang="en-IN" sz="1400" b="0" dirty="0" smtClean="0">
                <a:solidFill>
                  <a:srgbClr val="282364"/>
                </a:solidFill>
                <a:latin typeface="Century Gothic" pitchFamily="34" charset="0"/>
                <a:cs typeface="Segoe UI Semilight" pitchFamily="34" charset="0"/>
              </a:rPr>
              <a:t>For more information, contact:</a:t>
            </a:r>
            <a:endParaRPr lang="en-US" sz="1400" b="0" dirty="0">
              <a:solidFill>
                <a:srgbClr val="282364"/>
              </a:solidFill>
              <a:latin typeface="Century Gothic" pitchFamily="34" charset="0"/>
              <a:cs typeface="Segoe UI Semilight" pitchFamily="34" charset="0"/>
            </a:endParaRPr>
          </a:p>
        </p:txBody>
      </p:sp>
      <p:sp>
        <p:nvSpPr>
          <p:cNvPr id="19" name="Text Box 11"/>
          <p:cNvSpPr txBox="1">
            <a:spLocks noChangeArrowheads="1"/>
          </p:cNvSpPr>
          <p:nvPr userDrawn="1"/>
        </p:nvSpPr>
        <p:spPr bwMode="auto">
          <a:xfrm>
            <a:off x="2709065" y="5265698"/>
            <a:ext cx="2548735" cy="307777"/>
          </a:xfrm>
          <a:prstGeom prst="rect">
            <a:avLst/>
          </a:prstGeom>
          <a:noFill/>
          <a:ln w="9525">
            <a:noFill/>
            <a:miter lim="800000"/>
            <a:headEnd/>
            <a:tailEnd/>
          </a:ln>
        </p:spPr>
        <p:txBody>
          <a:bodyPr wrap="square">
            <a:spAutoFit/>
          </a:bodyPr>
          <a:lstStyle/>
          <a:p>
            <a:r>
              <a:rPr lang="en-US" sz="1400" b="0" i="1" u="sng" dirty="0" smtClean="0">
                <a:solidFill>
                  <a:srgbClr val="00B0F0"/>
                </a:solidFill>
                <a:latin typeface="Century Gothic" pitchFamily="34" charset="0"/>
                <a:cs typeface="Segoe UI Semilight" pitchFamily="34" charset="0"/>
              </a:rPr>
              <a:t>sales@ugamsolutions.com</a:t>
            </a:r>
            <a:r>
              <a:rPr lang="en-US" sz="1400" b="0" dirty="0" smtClean="0">
                <a:solidFill>
                  <a:srgbClr val="00B0F0"/>
                </a:solidFill>
                <a:latin typeface="Century Gothic" pitchFamily="34" charset="0"/>
                <a:cs typeface="Segoe UI Semilight" pitchFamily="34" charset="0"/>
              </a:rPr>
              <a:t>   </a:t>
            </a:r>
            <a:endParaRPr lang="en-US" sz="1400" b="0" dirty="0">
              <a:solidFill>
                <a:srgbClr val="00B0F0"/>
              </a:solidFill>
              <a:latin typeface="Century Gothic" pitchFamily="34" charset="0"/>
              <a:cs typeface="Segoe UI Semilight" pitchFamily="34" charset="0"/>
            </a:endParaRPr>
          </a:p>
        </p:txBody>
      </p:sp>
      <p:pic>
        <p:nvPicPr>
          <p:cNvPr id="20" name="Picture 19"/>
          <p:cNvPicPr>
            <a:picLocks noChangeAspect="1"/>
          </p:cNvPicPr>
          <p:nvPr userDrawn="1"/>
        </p:nvPicPr>
        <p:blipFill>
          <a:blip r:embed="rId4" cstate="print">
            <a:lum bright="70000" contrast="-70000"/>
            <a:extLst>
              <a:ext uri="{28A0092B-C50C-407E-A947-70E740481C1C}">
                <a14:useLocalDpi xmlns:a14="http://schemas.microsoft.com/office/drawing/2010/main" xmlns="" val="0"/>
              </a:ext>
            </a:extLst>
          </a:blip>
          <a:stretch>
            <a:fillRect/>
          </a:stretch>
        </p:blipFill>
        <p:spPr>
          <a:xfrm>
            <a:off x="46695" y="5858774"/>
            <a:ext cx="782879" cy="382251"/>
          </a:xfrm>
          <a:prstGeom prst="rect">
            <a:avLst/>
          </a:prstGeom>
        </p:spPr>
      </p:pic>
      <p:pic>
        <p:nvPicPr>
          <p:cNvPr id="21" name="Picture 20"/>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872847" y="5858774"/>
            <a:ext cx="782879" cy="382251"/>
          </a:xfrm>
          <a:prstGeom prst="rect">
            <a:avLst/>
          </a:prstGeom>
        </p:spPr>
      </p:pic>
      <p:pic>
        <p:nvPicPr>
          <p:cNvPr id="22" name="Picture 21"/>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1700623" y="5841874"/>
            <a:ext cx="782879" cy="382251"/>
          </a:xfrm>
          <a:prstGeom prst="rect">
            <a:avLst/>
          </a:prstGeom>
        </p:spPr>
      </p:pic>
      <p:pic>
        <p:nvPicPr>
          <p:cNvPr id="23" name="Picture 22"/>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2537886" y="5858774"/>
            <a:ext cx="782879" cy="382251"/>
          </a:xfrm>
          <a:prstGeom prst="rect">
            <a:avLst/>
          </a:prstGeom>
        </p:spPr>
      </p:pic>
      <p:pic>
        <p:nvPicPr>
          <p:cNvPr id="24" name="Picture 23"/>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3375149" y="5853729"/>
            <a:ext cx="782879" cy="382251"/>
          </a:xfrm>
          <a:prstGeom prst="rect">
            <a:avLst/>
          </a:prstGeom>
        </p:spPr>
      </p:pic>
      <p:pic>
        <p:nvPicPr>
          <p:cNvPr id="25" name="Picture 24"/>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4212412" y="5854474"/>
            <a:ext cx="782879" cy="382251"/>
          </a:xfrm>
          <a:prstGeom prst="rect">
            <a:avLst/>
          </a:prstGeom>
        </p:spPr>
      </p:pic>
      <p:pic>
        <p:nvPicPr>
          <p:cNvPr id="26" name="Picture 25"/>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5049675" y="5856744"/>
            <a:ext cx="782879" cy="382251"/>
          </a:xfrm>
          <a:prstGeom prst="rect">
            <a:avLst/>
          </a:prstGeom>
        </p:spPr>
      </p:pic>
      <p:pic>
        <p:nvPicPr>
          <p:cNvPr id="27" name="Picture 26"/>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5886938" y="5859014"/>
            <a:ext cx="782879" cy="382251"/>
          </a:xfrm>
          <a:prstGeom prst="rect">
            <a:avLst/>
          </a:prstGeom>
        </p:spPr>
      </p:pic>
      <p:pic>
        <p:nvPicPr>
          <p:cNvPr id="28" name="Picture 27"/>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6710978" y="5855219"/>
            <a:ext cx="467640" cy="382251"/>
          </a:xfrm>
          <a:prstGeom prst="rect">
            <a:avLst/>
          </a:prstGeom>
        </p:spPr>
      </p:pic>
      <p:pic>
        <p:nvPicPr>
          <p:cNvPr id="29" name="Picture 28"/>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7221219" y="5841873"/>
            <a:ext cx="467640" cy="382251"/>
          </a:xfrm>
          <a:prstGeom prst="rect">
            <a:avLst/>
          </a:prstGeom>
        </p:spPr>
      </p:pic>
      <p:pic>
        <p:nvPicPr>
          <p:cNvPr id="30" name="Picture 29"/>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7730022" y="5848463"/>
            <a:ext cx="467640" cy="382251"/>
          </a:xfrm>
          <a:prstGeom prst="rect">
            <a:avLst/>
          </a:prstGeom>
        </p:spPr>
      </p:pic>
      <p:pic>
        <p:nvPicPr>
          <p:cNvPr id="31" name="Picture 30"/>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l="1" r="59056" b="283"/>
          <a:stretch/>
        </p:blipFill>
        <p:spPr>
          <a:xfrm>
            <a:off x="8763000" y="5842957"/>
            <a:ext cx="320531" cy="381168"/>
          </a:xfrm>
          <a:prstGeom prst="rect">
            <a:avLst/>
          </a:prstGeom>
        </p:spPr>
      </p:pic>
      <p:pic>
        <p:nvPicPr>
          <p:cNvPr id="32" name="Picture 31"/>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8255478" y="5848462"/>
            <a:ext cx="467640" cy="382251"/>
          </a:xfrm>
          <a:prstGeom prst="rect">
            <a:avLst/>
          </a:prstGeom>
        </p:spPr>
      </p:pic>
      <p:pic>
        <p:nvPicPr>
          <p:cNvPr id="33" name="Picture 3" descr="C:\Users\prashant.d2\Desktop\Graphic1.png"/>
          <p:cNvPicPr>
            <a:picLocks noChangeAspect="1" noChangeArrowheads="1"/>
          </p:cNvPicPr>
          <p:nvPr userDrawn="1"/>
        </p:nvPicPr>
        <p:blipFill>
          <a:blip r:embed="rId6" cstate="print"/>
          <a:srcRect/>
          <a:stretch>
            <a:fillRect/>
          </a:stretch>
        </p:blipFill>
        <p:spPr bwMode="auto">
          <a:xfrm>
            <a:off x="43541" y="34504"/>
            <a:ext cx="2090059" cy="914400"/>
          </a:xfrm>
          <a:prstGeom prst="rect">
            <a:avLst/>
          </a:prstGeom>
          <a:noFill/>
        </p:spPr>
      </p:pic>
    </p:spTree>
    <p:extLst>
      <p:ext uri="{BB962C8B-B14F-4D97-AF65-F5344CB8AC3E}">
        <p14:creationId xmlns:p14="http://schemas.microsoft.com/office/powerpoint/2010/main" xmlns="" val="1889040025"/>
      </p:ext>
    </p:extLst>
  </p:cSld>
  <p:clrMapOvr>
    <a:masterClrMapping/>
  </p:clrMapOvr>
  <p:transition>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15" name="Text Box 11"/>
          <p:cNvSpPr txBox="1">
            <a:spLocks noChangeArrowheads="1"/>
          </p:cNvSpPr>
          <p:nvPr userDrawn="1"/>
        </p:nvSpPr>
        <p:spPr bwMode="auto">
          <a:xfrm>
            <a:off x="2819400" y="6477000"/>
            <a:ext cx="3419872" cy="246221"/>
          </a:xfrm>
          <a:prstGeom prst="rect">
            <a:avLst/>
          </a:prstGeom>
          <a:noFill/>
          <a:ln w="9525">
            <a:noFill/>
            <a:miter lim="800000"/>
            <a:headEnd/>
            <a:tailEnd/>
          </a:ln>
        </p:spPr>
        <p:txBody>
          <a:bodyPr wrap="square">
            <a:spAutoFit/>
          </a:bodyPr>
          <a:lstStyle/>
          <a:p>
            <a:pPr algn="ctr"/>
            <a:r>
              <a:rPr lang="en-IN" sz="1000" b="0" dirty="0" smtClean="0">
                <a:latin typeface="Century Gothic" pitchFamily="34" charset="0"/>
                <a:cs typeface="Segoe UI Semilight" pitchFamily="34" charset="0"/>
                <a:hlinkClick r:id="rId2"/>
              </a:rPr>
              <a:t>www.ugamsolutions.com</a:t>
            </a:r>
            <a:r>
              <a:rPr lang="en-IN" sz="1000" b="0" baseline="0" dirty="0" smtClean="0">
                <a:latin typeface="Century Gothic" pitchFamily="34" charset="0"/>
                <a:cs typeface="Segoe UI Semilight" pitchFamily="34" charset="0"/>
              </a:rPr>
              <a:t> </a:t>
            </a:r>
            <a:r>
              <a:rPr lang="en-IN" sz="1000" b="0" dirty="0" smtClean="0">
                <a:latin typeface="Century Gothic" pitchFamily="34" charset="0"/>
                <a:cs typeface="Segoe UI Semilight" pitchFamily="34" charset="0"/>
              </a:rPr>
              <a:t> </a:t>
            </a:r>
            <a:endParaRPr lang="en-US" sz="1000" b="0" dirty="0">
              <a:latin typeface="Century Gothic" pitchFamily="34" charset="0"/>
              <a:cs typeface="Segoe UI Semilight" pitchFamily="34" charset="0"/>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xmlns=""/>
              </a:ext>
            </a:extLst>
          </a:blip>
          <a:stretch>
            <a:fillRect/>
          </a:stretch>
        </p:blipFill>
        <p:spPr>
          <a:xfrm>
            <a:off x="2128" y="4038600"/>
            <a:ext cx="9141872" cy="2198100"/>
          </a:xfrm>
          <a:prstGeom prst="rect">
            <a:avLst/>
          </a:prstGeom>
          <a:ln>
            <a:noFill/>
          </a:ln>
          <a:effectLst>
            <a:outerShdw blurRad="292100" dist="139700" dir="2700000" algn="tl" rotWithShape="0">
              <a:srgbClr val="333333">
                <a:alpha val="65000"/>
              </a:srgbClr>
            </a:outerShdw>
          </a:effectLst>
        </p:spPr>
      </p:pic>
      <p:sp>
        <p:nvSpPr>
          <p:cNvPr id="17" name="TextBox 16"/>
          <p:cNvSpPr txBox="1"/>
          <p:nvPr userDrawn="1"/>
        </p:nvSpPr>
        <p:spPr>
          <a:xfrm>
            <a:off x="15818" y="3837563"/>
            <a:ext cx="9128182" cy="1877437"/>
          </a:xfrm>
          <a:prstGeom prst="rect">
            <a:avLst/>
          </a:prstGeom>
          <a:noFill/>
        </p:spPr>
        <p:txBody>
          <a:bodyPr wrap="square" rtlCol="0">
            <a:spAutoFit/>
          </a:bodyPr>
          <a:lstStyle/>
          <a:p>
            <a:pPr algn="just"/>
            <a:endParaRPr lang="en-IN" sz="1400" kern="1200" baseline="0" dirty="0" smtClean="0">
              <a:solidFill>
                <a:srgbClr val="282364"/>
              </a:solidFill>
              <a:latin typeface="Century Gothic" pitchFamily="34" charset="0"/>
              <a:ea typeface="+mn-ea"/>
              <a:cs typeface="+mn-cs"/>
            </a:endParaRPr>
          </a:p>
          <a:p>
            <a:pPr algn="just"/>
            <a:r>
              <a:rPr lang="en-IN" sz="1800" b="1" kern="1200" baseline="0" dirty="0" smtClean="0">
                <a:solidFill>
                  <a:srgbClr val="282364"/>
                </a:solidFill>
                <a:latin typeface="+mn-lt"/>
                <a:ea typeface="+mn-ea"/>
                <a:cs typeface="+mn-cs"/>
              </a:rPr>
              <a:t>Disclaimer:</a:t>
            </a:r>
          </a:p>
          <a:p>
            <a:pPr algn="just"/>
            <a:endParaRPr lang="en-IN" sz="1400" kern="1200" baseline="0" dirty="0" smtClean="0">
              <a:solidFill>
                <a:srgbClr val="282364"/>
              </a:solidFill>
              <a:latin typeface="Century Gothic" pitchFamily="34" charset="0"/>
              <a:ea typeface="+mn-ea"/>
              <a:cs typeface="+mn-cs"/>
            </a:endParaRPr>
          </a:p>
          <a:p>
            <a:pPr algn="just"/>
            <a:r>
              <a:rPr lang="en-IN" sz="1400" kern="1200" baseline="0" dirty="0" smtClean="0">
                <a:solidFill>
                  <a:srgbClr val="282364"/>
                </a:solidFill>
                <a:latin typeface="Century Gothic" pitchFamily="34" charset="0"/>
                <a:ea typeface="+mn-ea"/>
                <a:cs typeface="+mn-cs"/>
              </a:rPr>
              <a:t>The information set out in this presentation is produced by Ugam Solutions (“the Company” or “Ugam”) and is being made available AS IS to recipients solely for information purposes only. This presentation and its contents are strictly confidential to Ugam and may not be used, reproduced, redistributed or transmitted, passed on or published, in whole or in part, to any other person for any purpose whatsoever. </a:t>
            </a:r>
            <a:endParaRPr lang="en-US" sz="1400" b="1" spc="100" dirty="0">
              <a:solidFill>
                <a:srgbClr val="282364"/>
              </a:solidFill>
              <a:latin typeface="Century Gothic" pitchFamily="34" charset="0"/>
              <a:cs typeface="Segoe UI Semilight" pitchFamily="34" charset="0"/>
            </a:endParaRPr>
          </a:p>
        </p:txBody>
      </p:sp>
      <p:pic>
        <p:nvPicPr>
          <p:cNvPr id="20" name="Picture 19"/>
          <p:cNvPicPr>
            <a:picLocks noChangeAspect="1"/>
          </p:cNvPicPr>
          <p:nvPr userDrawn="1"/>
        </p:nvPicPr>
        <p:blipFill>
          <a:blip r:embed="rId4" cstate="print">
            <a:lum bright="70000" contrast="-70000"/>
            <a:extLst>
              <a:ext uri="{28A0092B-C50C-407E-A947-70E740481C1C}">
                <a14:useLocalDpi xmlns:a14="http://schemas.microsoft.com/office/drawing/2010/main" xmlns="" val="0"/>
              </a:ext>
            </a:extLst>
          </a:blip>
          <a:stretch>
            <a:fillRect/>
          </a:stretch>
        </p:blipFill>
        <p:spPr>
          <a:xfrm>
            <a:off x="46695" y="5858774"/>
            <a:ext cx="782879" cy="382251"/>
          </a:xfrm>
          <a:prstGeom prst="rect">
            <a:avLst/>
          </a:prstGeom>
        </p:spPr>
      </p:pic>
      <p:pic>
        <p:nvPicPr>
          <p:cNvPr id="21" name="Picture 20"/>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872847" y="5858774"/>
            <a:ext cx="782879" cy="382251"/>
          </a:xfrm>
          <a:prstGeom prst="rect">
            <a:avLst/>
          </a:prstGeom>
        </p:spPr>
      </p:pic>
      <p:pic>
        <p:nvPicPr>
          <p:cNvPr id="22" name="Picture 21"/>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1700623" y="5841874"/>
            <a:ext cx="782879" cy="382251"/>
          </a:xfrm>
          <a:prstGeom prst="rect">
            <a:avLst/>
          </a:prstGeom>
        </p:spPr>
      </p:pic>
      <p:pic>
        <p:nvPicPr>
          <p:cNvPr id="23" name="Picture 22"/>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2537886" y="5858774"/>
            <a:ext cx="782879" cy="382251"/>
          </a:xfrm>
          <a:prstGeom prst="rect">
            <a:avLst/>
          </a:prstGeom>
        </p:spPr>
      </p:pic>
      <p:pic>
        <p:nvPicPr>
          <p:cNvPr id="24" name="Picture 23"/>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3375149" y="5853729"/>
            <a:ext cx="782879" cy="382251"/>
          </a:xfrm>
          <a:prstGeom prst="rect">
            <a:avLst/>
          </a:prstGeom>
        </p:spPr>
      </p:pic>
      <p:pic>
        <p:nvPicPr>
          <p:cNvPr id="25" name="Picture 24"/>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4212412" y="5854474"/>
            <a:ext cx="782879" cy="382251"/>
          </a:xfrm>
          <a:prstGeom prst="rect">
            <a:avLst/>
          </a:prstGeom>
        </p:spPr>
      </p:pic>
      <p:pic>
        <p:nvPicPr>
          <p:cNvPr id="26" name="Picture 25"/>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5049675" y="5856744"/>
            <a:ext cx="782879" cy="382251"/>
          </a:xfrm>
          <a:prstGeom prst="rect">
            <a:avLst/>
          </a:prstGeom>
        </p:spPr>
      </p:pic>
      <p:pic>
        <p:nvPicPr>
          <p:cNvPr id="27" name="Picture 26"/>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5886938" y="5859014"/>
            <a:ext cx="782879" cy="382251"/>
          </a:xfrm>
          <a:prstGeom prst="rect">
            <a:avLst/>
          </a:prstGeom>
        </p:spPr>
      </p:pic>
      <p:pic>
        <p:nvPicPr>
          <p:cNvPr id="28" name="Picture 27"/>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6710978" y="5855219"/>
            <a:ext cx="467640" cy="382251"/>
          </a:xfrm>
          <a:prstGeom prst="rect">
            <a:avLst/>
          </a:prstGeom>
        </p:spPr>
      </p:pic>
      <p:pic>
        <p:nvPicPr>
          <p:cNvPr id="29" name="Picture 28"/>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7221219" y="5841873"/>
            <a:ext cx="467640" cy="382251"/>
          </a:xfrm>
          <a:prstGeom prst="rect">
            <a:avLst/>
          </a:prstGeom>
        </p:spPr>
      </p:pic>
      <p:pic>
        <p:nvPicPr>
          <p:cNvPr id="30" name="Picture 29"/>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7730022" y="5848463"/>
            <a:ext cx="467640" cy="382251"/>
          </a:xfrm>
          <a:prstGeom prst="rect">
            <a:avLst/>
          </a:prstGeom>
        </p:spPr>
      </p:pic>
      <p:pic>
        <p:nvPicPr>
          <p:cNvPr id="31" name="Picture 30"/>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l="1" r="59056" b="283"/>
          <a:stretch/>
        </p:blipFill>
        <p:spPr>
          <a:xfrm>
            <a:off x="8763000" y="5842957"/>
            <a:ext cx="320531" cy="381168"/>
          </a:xfrm>
          <a:prstGeom prst="rect">
            <a:avLst/>
          </a:prstGeom>
        </p:spPr>
      </p:pic>
      <p:pic>
        <p:nvPicPr>
          <p:cNvPr id="32" name="Picture 31"/>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8255478" y="5848462"/>
            <a:ext cx="467640" cy="382251"/>
          </a:xfrm>
          <a:prstGeom prst="rect">
            <a:avLst/>
          </a:prstGeom>
        </p:spPr>
      </p:pic>
      <p:pic>
        <p:nvPicPr>
          <p:cNvPr id="33" name="Picture 3" descr="C:\Users\prashant.d2\Desktop\Graphic1.png"/>
          <p:cNvPicPr>
            <a:picLocks noChangeAspect="1" noChangeArrowheads="1"/>
          </p:cNvPicPr>
          <p:nvPr userDrawn="1"/>
        </p:nvPicPr>
        <p:blipFill>
          <a:blip r:embed="rId6" cstate="print"/>
          <a:srcRect/>
          <a:stretch>
            <a:fillRect/>
          </a:stretch>
        </p:blipFill>
        <p:spPr bwMode="auto">
          <a:xfrm>
            <a:off x="43541" y="34504"/>
            <a:ext cx="2090059" cy="914400"/>
          </a:xfrm>
          <a:prstGeom prst="rect">
            <a:avLst/>
          </a:prstGeom>
          <a:noFill/>
        </p:spPr>
      </p:pic>
    </p:spTree>
    <p:extLst>
      <p:ext uri="{BB962C8B-B14F-4D97-AF65-F5344CB8AC3E}">
        <p14:creationId xmlns:p14="http://schemas.microsoft.com/office/powerpoint/2010/main" xmlns="" val="1889040025"/>
      </p:ext>
    </p:extLst>
  </p:cSld>
  <p:clrMapOvr>
    <a:masterClrMapping/>
  </p:clrMapOvr>
  <p:transition>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a:xfrm>
            <a:off x="6553200" y="6245225"/>
            <a:ext cx="2133600" cy="476250"/>
          </a:xfrm>
          <a:prstGeom prst="rect">
            <a:avLst/>
          </a:prstGeom>
        </p:spPr>
        <p:txBody>
          <a:bodyPr/>
          <a:lstStyle>
            <a:lvl1pPr>
              <a:defRPr/>
            </a:lvl1pPr>
          </a:lstStyle>
          <a:p>
            <a:fld id="{E30B1684-6858-492A-98AA-7C9D1F18045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Chart Placeholder 2"/>
          <p:cNvSpPr>
            <a:spLocks noGrp="1"/>
          </p:cNvSpPr>
          <p:nvPr>
            <p:ph type="chart" idx="1"/>
          </p:nvPr>
        </p:nvSpPr>
        <p:spPr>
          <a:xfrm>
            <a:off x="457200" y="1600200"/>
            <a:ext cx="8229600" cy="4525963"/>
          </a:xfrm>
        </p:spPr>
        <p:txBody>
          <a:bodyPr/>
          <a:lstStyle/>
          <a:p>
            <a:endParaRPr lang="en-IN"/>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fld id="{39C2D13C-EBB8-4057-95F6-B4EA8737F84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0" y="1282821"/>
            <a:ext cx="9176238"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spTree>
    <p:extLst>
      <p:ext uri="{BB962C8B-B14F-4D97-AF65-F5344CB8AC3E}">
        <p14:creationId xmlns:p14="http://schemas.microsoft.com/office/powerpoint/2010/main" xmlns="" val="884290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 id="2147483654" r:id="rId6"/>
    <p:sldLayoutId id="2147483655" r:id="rId7"/>
  </p:sldLayoutIdLst>
  <p:transition>
    <p:push dir="u"/>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Century Gothic"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0" y="4038600"/>
            <a:ext cx="9144000" cy="2057400"/>
          </a:xfrm>
        </p:spPr>
        <p:txBody>
          <a:bodyPr>
            <a:normAutofit/>
          </a:bodyPr>
          <a:lstStyle/>
          <a:p>
            <a:r>
              <a:rPr lang="en-US" sz="3600" b="1" dirty="0" smtClean="0"/>
              <a:t>An </a:t>
            </a:r>
            <a:r>
              <a:rPr lang="en-US" sz="3600" b="1" dirty="0"/>
              <a:t>Introduction to </a:t>
            </a:r>
            <a:r>
              <a:rPr lang="en-US" sz="3600" b="1" dirty="0" smtClean="0"/>
              <a:t>Neural Networks</a:t>
            </a:r>
            <a:br>
              <a:rPr lang="en-US" sz="3600" b="1" dirty="0" smtClean="0"/>
            </a:br>
            <a:r>
              <a:rPr lang="en-US" sz="2400" dirty="0" smtClean="0"/>
              <a:t>A machine learning &amp; Cognitive Science technique</a:t>
            </a:r>
            <a:br>
              <a:rPr lang="en-US" sz="2400" dirty="0" smtClean="0"/>
            </a:br>
            <a:r>
              <a:rPr lang="en-US" sz="3600" dirty="0" smtClean="0"/>
              <a:t/>
            </a:r>
            <a:br>
              <a:rPr lang="en-US" sz="3600" dirty="0" smtClean="0"/>
            </a:br>
            <a:r>
              <a:rPr lang="en-US" sz="2000" dirty="0" smtClean="0"/>
              <a:t>06/19/2015</a:t>
            </a:r>
            <a:endParaRPr lang="en-US" sz="2000" dirty="0"/>
          </a:p>
        </p:txBody>
      </p:sp>
    </p:spTree>
    <p:extLst>
      <p:ext uri="{BB962C8B-B14F-4D97-AF65-F5344CB8AC3E}">
        <p14:creationId xmlns:p14="http://schemas.microsoft.com/office/powerpoint/2010/main" xmlns="" val="257497054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Mathematical Representation</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Architecture</a:t>
            </a:r>
            <a:endParaRPr lang="en-US" b="1" u="sng" dirty="0"/>
          </a:p>
        </p:txBody>
      </p:sp>
      <p:sp>
        <p:nvSpPr>
          <p:cNvPr id="6" name="Content Placeholder 5"/>
          <p:cNvSpPr>
            <a:spLocks noGrp="1"/>
          </p:cNvSpPr>
          <p:nvPr>
            <p:ph idx="1"/>
          </p:nvPr>
        </p:nvSpPr>
        <p:spPr>
          <a:xfrm>
            <a:off x="0" y="914400"/>
            <a:ext cx="9144000" cy="4906963"/>
          </a:xfrm>
        </p:spPr>
        <p:txBody>
          <a:bodyPr/>
          <a:lstStyle/>
          <a:p>
            <a:r>
              <a:rPr lang="en-US" sz="1600" dirty="0" smtClean="0"/>
              <a:t>The</a:t>
            </a:r>
            <a:r>
              <a:rPr lang="en-GB" sz="1600" dirty="0" smtClean="0"/>
              <a:t> learning rule modifies the weights according to the input patterns that it is presented with. In a sense, ANNs learn by example as do their biological counterparts</a:t>
            </a:r>
            <a:r>
              <a:rPr lang="en-US" sz="1600" dirty="0" smtClean="0"/>
              <a:t>.</a:t>
            </a:r>
          </a:p>
          <a:p>
            <a:r>
              <a:rPr lang="en-US" sz="1600" dirty="0" smtClean="0"/>
              <a:t>When the desired output are known we have supervised learning or learning with a teacher.</a:t>
            </a:r>
          </a:p>
          <a:p>
            <a:endParaRPr lang="en-IN" dirty="0"/>
          </a:p>
        </p:txBody>
      </p:sp>
      <p:pic>
        <p:nvPicPr>
          <p:cNvPr id="8" name="Picture 7"/>
          <p:cNvPicPr>
            <a:picLocks noChangeAspect="1" noChangeArrowheads="1"/>
          </p:cNvPicPr>
          <p:nvPr/>
        </p:nvPicPr>
        <p:blipFill>
          <a:blip r:embed="rId2" cstate="print"/>
          <a:srcRect/>
          <a:stretch>
            <a:fillRect/>
          </a:stretch>
        </p:blipFill>
        <p:spPr bwMode="auto">
          <a:xfrm>
            <a:off x="1981200" y="2590800"/>
            <a:ext cx="5334000" cy="3352800"/>
          </a:xfrm>
          <a:prstGeom prst="rect">
            <a:avLst/>
          </a:prstGeom>
          <a:noFill/>
          <a:ln w="9525">
            <a:noFill/>
            <a:miter lim="800000"/>
            <a:headEnd/>
            <a:tailEnd/>
          </a:ln>
          <a:effectLst/>
        </p:spPr>
      </p:pic>
    </p:spTree>
    <p:extLst>
      <p:ext uri="{BB962C8B-B14F-4D97-AF65-F5344CB8AC3E}">
        <p14:creationId xmlns:p14="http://schemas.microsoft.com/office/powerpoint/2010/main" xmlns="" val="3483797058"/>
      </p:ext>
    </p:extLst>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Delta Rule</a:t>
            </a:r>
            <a:endParaRPr lang="en-US" b="1" u="sng" dirty="0"/>
          </a:p>
        </p:txBody>
      </p:sp>
      <p:sp>
        <p:nvSpPr>
          <p:cNvPr id="6" name="Content Placeholder 5"/>
          <p:cNvSpPr>
            <a:spLocks noGrp="1"/>
          </p:cNvSpPr>
          <p:nvPr>
            <p:ph idx="1"/>
          </p:nvPr>
        </p:nvSpPr>
        <p:spPr>
          <a:xfrm>
            <a:off x="0" y="1295400"/>
            <a:ext cx="9144000" cy="4800600"/>
          </a:xfrm>
        </p:spPr>
        <p:txBody>
          <a:bodyPr>
            <a:normAutofit lnSpcReduction="10000"/>
          </a:bodyPr>
          <a:lstStyle/>
          <a:p>
            <a:r>
              <a:rPr lang="en-GB" sz="1800" dirty="0" smtClean="0"/>
              <a:t>The delta rule is often utilized by the most common class of ANNs called backpropagational neural networks</a:t>
            </a:r>
            <a:r>
              <a:rPr lang="en-US" sz="1800" dirty="0" smtClean="0"/>
              <a:t>.</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W</a:t>
            </a:r>
            <a:r>
              <a:rPr lang="en-GB" sz="1800" dirty="0" smtClean="0"/>
              <a:t>hen a neural network is initially presented with a pattern it makes a random guess as to what it might be. It then sees how far its answer was from the actual one and makes an appropriate adjustment to its connection weights. </a:t>
            </a:r>
          </a:p>
          <a:p>
            <a:endParaRPr lang="en-IN" sz="1800" dirty="0"/>
          </a:p>
        </p:txBody>
      </p:sp>
      <p:pic>
        <p:nvPicPr>
          <p:cNvPr id="5" name="Picture 5"/>
          <p:cNvPicPr>
            <a:picLocks noChangeAspect="1" noChangeArrowheads="1"/>
          </p:cNvPicPr>
          <p:nvPr/>
        </p:nvPicPr>
        <p:blipFill>
          <a:blip r:embed="rId2" cstate="print"/>
          <a:srcRect/>
          <a:stretch>
            <a:fillRect/>
          </a:stretch>
        </p:blipFill>
        <p:spPr bwMode="auto">
          <a:xfrm>
            <a:off x="1219200" y="1981200"/>
            <a:ext cx="6172200" cy="2667000"/>
          </a:xfrm>
          <a:prstGeom prst="rect">
            <a:avLst/>
          </a:prstGeom>
          <a:noFill/>
          <a:ln w="9525">
            <a:noFill/>
            <a:miter lim="800000"/>
            <a:headEnd/>
            <a:tailEnd/>
          </a:ln>
          <a:effectLst/>
        </p:spPr>
      </p:pic>
    </p:spTree>
    <p:extLst>
      <p:ext uri="{BB962C8B-B14F-4D97-AF65-F5344CB8AC3E}">
        <p14:creationId xmlns:p14="http://schemas.microsoft.com/office/powerpoint/2010/main" xmlns="" val="3483797058"/>
      </p:ext>
    </p:extLst>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Task management</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762000" y="152400"/>
            <a:ext cx="7848600" cy="1200329"/>
          </a:xfrm>
          <a:prstGeom prst="rect">
            <a:avLst/>
          </a:prstGeom>
          <a:solidFill>
            <a:schemeClr val="bg1"/>
          </a:solidFill>
          <a:ln w="9525">
            <a:noFill/>
            <a:miter lim="800000"/>
            <a:headEnd/>
            <a:tailEnd/>
          </a:ln>
          <a:effectLst/>
        </p:spPr>
        <p:txBody>
          <a:bodyPr>
            <a:spAutoFit/>
          </a:bodyPr>
          <a:lstStyle/>
          <a:p>
            <a:pPr algn="ctr" eaLnBrk="0" hangingPunct="0">
              <a:spcBef>
                <a:spcPct val="50000"/>
              </a:spcBef>
            </a:pPr>
            <a:r>
              <a:rPr lang="en-US" altLang="en-US" sz="3600" b="1" dirty="0" smtClean="0">
                <a:effectLst>
                  <a:outerShdw blurRad="38100" dist="38100" dir="2700000" algn="tl">
                    <a:srgbClr val="FFFFFF"/>
                  </a:outerShdw>
                </a:effectLst>
              </a:rPr>
              <a:t>How Neural Networks learns a task &amp; Issues to be discussed</a:t>
            </a:r>
            <a:endParaRPr lang="en-US" altLang="en-US" sz="2400" b="1" dirty="0">
              <a:effectLst>
                <a:outerShdw blurRad="38100" dist="38100" dir="2700000" algn="tl">
                  <a:srgbClr val="FFFFFF"/>
                </a:outerShdw>
              </a:effectLst>
              <a:latin typeface="Times New Roman" pitchFamily="18" charset="0"/>
            </a:endParaRPr>
          </a:p>
        </p:txBody>
      </p:sp>
      <p:sp>
        <p:nvSpPr>
          <p:cNvPr id="189443" name="Text Box 3"/>
          <p:cNvSpPr txBox="1">
            <a:spLocks noChangeArrowheads="1"/>
          </p:cNvSpPr>
          <p:nvPr/>
        </p:nvSpPr>
        <p:spPr bwMode="auto">
          <a:xfrm>
            <a:off x="381000" y="1828800"/>
            <a:ext cx="8610600" cy="2862322"/>
          </a:xfrm>
          <a:prstGeom prst="rect">
            <a:avLst/>
          </a:prstGeom>
          <a:noFill/>
          <a:ln w="9525">
            <a:noFill/>
            <a:miter lim="800000"/>
            <a:headEnd/>
            <a:tailEnd/>
          </a:ln>
          <a:effectLst/>
        </p:spPr>
        <p:txBody>
          <a:bodyPr wrap="square">
            <a:spAutoFit/>
          </a:bodyPr>
          <a:lstStyle/>
          <a:p>
            <a:pPr eaLnBrk="0" hangingPunct="0"/>
            <a:r>
              <a:rPr lang="en-US" altLang="en-US" sz="2000" dirty="0"/>
              <a:t>- Initializing the weights.</a:t>
            </a:r>
          </a:p>
          <a:p>
            <a:pPr eaLnBrk="0" hangingPunct="0"/>
            <a:endParaRPr lang="en-US" altLang="en-US" sz="2000" dirty="0"/>
          </a:p>
          <a:p>
            <a:pPr eaLnBrk="0" hangingPunct="0"/>
            <a:r>
              <a:rPr lang="en-US" altLang="en-US" sz="2000" dirty="0"/>
              <a:t>- Use of a learning algorithm.</a:t>
            </a:r>
          </a:p>
          <a:p>
            <a:pPr eaLnBrk="0" hangingPunct="0"/>
            <a:endParaRPr lang="en-US" altLang="en-US" sz="2000" dirty="0"/>
          </a:p>
          <a:p>
            <a:pPr eaLnBrk="0" hangingPunct="0"/>
            <a:r>
              <a:rPr lang="en-US" altLang="en-US" sz="2000" dirty="0"/>
              <a:t>- Set of training examples.</a:t>
            </a:r>
          </a:p>
          <a:p>
            <a:pPr eaLnBrk="0" hangingPunct="0"/>
            <a:endParaRPr lang="en-US" altLang="en-US" sz="2000" dirty="0"/>
          </a:p>
          <a:p>
            <a:pPr eaLnBrk="0" hangingPunct="0"/>
            <a:r>
              <a:rPr lang="en-US" altLang="en-US" sz="2000" dirty="0"/>
              <a:t>- Encode the examples as inputs.</a:t>
            </a:r>
          </a:p>
          <a:p>
            <a:pPr eaLnBrk="0" hangingPunct="0"/>
            <a:endParaRPr lang="en-US" altLang="en-US" sz="2000" dirty="0"/>
          </a:p>
          <a:p>
            <a:pPr eaLnBrk="0" hangingPunct="0"/>
            <a:r>
              <a:rPr lang="en-US" altLang="en-US" sz="2000" dirty="0"/>
              <a:t>- Convert output into meaningful results.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914400" y="0"/>
            <a:ext cx="7848600" cy="641350"/>
          </a:xfrm>
          <a:prstGeom prst="rect">
            <a:avLst/>
          </a:prstGeom>
          <a:noFill/>
          <a:ln w="9525">
            <a:noFill/>
            <a:miter lim="800000"/>
            <a:headEnd/>
            <a:tailEnd/>
          </a:ln>
          <a:effectLst/>
        </p:spPr>
        <p:txBody>
          <a:bodyPr>
            <a:spAutoFit/>
          </a:bodyPr>
          <a:lstStyle/>
          <a:p>
            <a:pPr algn="ctr" eaLnBrk="0" hangingPunct="0">
              <a:spcBef>
                <a:spcPct val="50000"/>
              </a:spcBef>
            </a:pPr>
            <a:r>
              <a:rPr lang="en-US" altLang="en-US" sz="3600" b="1" dirty="0">
                <a:effectLst>
                  <a:outerShdw blurRad="38100" dist="38100" dir="2700000" algn="tl">
                    <a:srgbClr val="C0C0C0"/>
                  </a:outerShdw>
                </a:effectLst>
              </a:rPr>
              <a:t>Neural Network Example</a:t>
            </a:r>
          </a:p>
        </p:txBody>
      </p:sp>
      <p:sp>
        <p:nvSpPr>
          <p:cNvPr id="190467" name="Text Box 3"/>
          <p:cNvSpPr txBox="1">
            <a:spLocks noChangeArrowheads="1"/>
          </p:cNvSpPr>
          <p:nvPr/>
        </p:nvSpPr>
        <p:spPr bwMode="auto">
          <a:xfrm>
            <a:off x="1981200" y="2057400"/>
            <a:ext cx="6721475" cy="457200"/>
          </a:xfrm>
          <a:prstGeom prst="rect">
            <a:avLst/>
          </a:prstGeom>
          <a:noFill/>
          <a:ln w="9525">
            <a:noFill/>
            <a:miter lim="800000"/>
            <a:headEnd/>
            <a:tailEnd/>
          </a:ln>
          <a:effectLst/>
        </p:spPr>
        <p:txBody>
          <a:bodyPr>
            <a:spAutoFit/>
          </a:bodyPr>
          <a:lstStyle/>
          <a:p>
            <a:pPr eaLnBrk="0" hangingPunct="0"/>
            <a:endParaRPr lang="en-US" altLang="en-US" sz="2400"/>
          </a:p>
        </p:txBody>
      </p:sp>
      <p:pic>
        <p:nvPicPr>
          <p:cNvPr id="190468" name="Picture 4" descr="19_7"/>
          <p:cNvPicPr>
            <a:picLocks noChangeAspect="1" noChangeArrowheads="1"/>
          </p:cNvPicPr>
          <p:nvPr/>
        </p:nvPicPr>
        <p:blipFill>
          <a:blip r:embed="rId2" cstate="print">
            <a:lum contrast="48000"/>
          </a:blip>
          <a:srcRect l="12857" t="2136" r="12857" b="17091"/>
          <a:stretch>
            <a:fillRect/>
          </a:stretch>
        </p:blipFill>
        <p:spPr bwMode="auto">
          <a:xfrm>
            <a:off x="0" y="1295400"/>
            <a:ext cx="9144000" cy="4518025"/>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Computational parameters</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914400" y="685800"/>
            <a:ext cx="7848600" cy="641350"/>
          </a:xfrm>
          <a:prstGeom prst="rect">
            <a:avLst/>
          </a:prstGeom>
          <a:noFill/>
          <a:ln w="9525">
            <a:noFill/>
            <a:miter lim="800000"/>
            <a:headEnd/>
            <a:tailEnd/>
          </a:ln>
          <a:effectLst/>
        </p:spPr>
        <p:txBody>
          <a:bodyPr>
            <a:spAutoFit/>
          </a:bodyPr>
          <a:lstStyle/>
          <a:p>
            <a:pPr algn="ctr" eaLnBrk="0" hangingPunct="0">
              <a:spcBef>
                <a:spcPct val="50000"/>
              </a:spcBef>
            </a:pPr>
            <a:r>
              <a:rPr lang="en-US" altLang="en-US" sz="3600" b="1" u="sng" dirty="0"/>
              <a:t>Simple Computations in this network</a:t>
            </a:r>
            <a:endParaRPr lang="en-US" altLang="en-US" sz="2400" b="1" u="sng" dirty="0">
              <a:latin typeface="Times New Roman" pitchFamily="18" charset="0"/>
            </a:endParaRPr>
          </a:p>
        </p:txBody>
      </p:sp>
      <p:sp>
        <p:nvSpPr>
          <p:cNvPr id="191491" name="Text Box 3"/>
          <p:cNvSpPr txBox="1">
            <a:spLocks noChangeArrowheads="1"/>
          </p:cNvSpPr>
          <p:nvPr/>
        </p:nvSpPr>
        <p:spPr bwMode="auto">
          <a:xfrm>
            <a:off x="152400" y="1752600"/>
            <a:ext cx="8991600" cy="3046988"/>
          </a:xfrm>
          <a:prstGeom prst="rect">
            <a:avLst/>
          </a:prstGeom>
          <a:noFill/>
          <a:ln w="9525">
            <a:noFill/>
            <a:miter lim="800000"/>
            <a:headEnd/>
            <a:tailEnd/>
          </a:ln>
          <a:effectLst/>
        </p:spPr>
        <p:txBody>
          <a:bodyPr wrap="square">
            <a:spAutoFit/>
          </a:bodyPr>
          <a:lstStyle/>
          <a:p>
            <a:pPr eaLnBrk="0" hangingPunct="0"/>
            <a:r>
              <a:rPr lang="en-US" altLang="en-US" sz="3200" dirty="0"/>
              <a:t>-</a:t>
            </a:r>
            <a:r>
              <a:rPr lang="en-US" altLang="en-US" sz="3200" dirty="0">
                <a:solidFill>
                  <a:srgbClr val="FF0000"/>
                </a:solidFill>
              </a:rPr>
              <a:t> </a:t>
            </a:r>
            <a:r>
              <a:rPr lang="en-US" altLang="en-US" sz="2000" dirty="0" smtClean="0"/>
              <a:t>There </a:t>
            </a:r>
            <a:r>
              <a:rPr lang="en-US" altLang="en-US" sz="2000" dirty="0"/>
              <a:t>are </a:t>
            </a:r>
            <a:r>
              <a:rPr lang="en-US" altLang="en-US" sz="2000" b="1" dirty="0"/>
              <a:t>2 types of components:</a:t>
            </a:r>
            <a:r>
              <a:rPr lang="en-US" altLang="en-US" sz="2000" dirty="0"/>
              <a:t> Linear and Non-linear.</a:t>
            </a:r>
          </a:p>
          <a:p>
            <a:pPr eaLnBrk="0" hangingPunct="0"/>
            <a:endParaRPr lang="en-US" altLang="en-US" sz="2000" dirty="0"/>
          </a:p>
          <a:p>
            <a:pPr eaLnBrk="0" hangingPunct="0"/>
            <a:endParaRPr lang="en-US" altLang="en-US" sz="2000" dirty="0"/>
          </a:p>
          <a:p>
            <a:pPr eaLnBrk="0" hangingPunct="0"/>
            <a:r>
              <a:rPr lang="en-US" altLang="en-US" sz="2000" b="1" dirty="0"/>
              <a:t>-</a:t>
            </a:r>
            <a:r>
              <a:rPr lang="en-US" altLang="en-US" sz="2000" dirty="0"/>
              <a:t> </a:t>
            </a:r>
            <a:r>
              <a:rPr lang="en-US" altLang="en-US" sz="2000" dirty="0" smtClean="0"/>
              <a:t> </a:t>
            </a:r>
            <a:r>
              <a:rPr lang="en-US" altLang="en-US" sz="2000" b="1" dirty="0" smtClean="0"/>
              <a:t>Linear</a:t>
            </a:r>
            <a:r>
              <a:rPr lang="en-US" altLang="en-US" sz="2000" b="1" dirty="0"/>
              <a:t>:</a:t>
            </a:r>
            <a:r>
              <a:rPr lang="en-US" altLang="en-US" sz="2000" dirty="0"/>
              <a:t> Input function</a:t>
            </a:r>
          </a:p>
          <a:p>
            <a:pPr eaLnBrk="0" hangingPunct="0"/>
            <a:r>
              <a:rPr lang="en-US" altLang="en-US" sz="2000" dirty="0"/>
              <a:t>	- calculate weighted sum of all inputs.</a:t>
            </a:r>
          </a:p>
          <a:p>
            <a:pPr eaLnBrk="0" hangingPunct="0"/>
            <a:endParaRPr lang="en-US" altLang="en-US" sz="2000" dirty="0"/>
          </a:p>
          <a:p>
            <a:pPr eaLnBrk="0" hangingPunct="0"/>
            <a:endParaRPr lang="en-US" altLang="en-US" sz="2000" dirty="0"/>
          </a:p>
          <a:p>
            <a:pPr eaLnBrk="0" hangingPunct="0"/>
            <a:r>
              <a:rPr lang="en-US" altLang="en-US" sz="2000" b="1" dirty="0"/>
              <a:t>-</a:t>
            </a:r>
            <a:r>
              <a:rPr lang="en-US" altLang="en-US" sz="2000" dirty="0"/>
              <a:t> </a:t>
            </a:r>
            <a:r>
              <a:rPr lang="en-US" altLang="en-US" sz="2000" dirty="0" smtClean="0"/>
              <a:t> </a:t>
            </a:r>
            <a:r>
              <a:rPr lang="en-US" altLang="en-US" sz="2000" b="1" dirty="0" smtClean="0"/>
              <a:t>Non-linear</a:t>
            </a:r>
            <a:r>
              <a:rPr lang="en-US" altLang="en-US" sz="2000" b="1" dirty="0"/>
              <a:t>:</a:t>
            </a:r>
            <a:r>
              <a:rPr lang="en-US" altLang="en-US" sz="2000" dirty="0"/>
              <a:t> Activation function</a:t>
            </a:r>
          </a:p>
          <a:p>
            <a:pPr eaLnBrk="0" hangingPunct="0"/>
            <a:r>
              <a:rPr lang="en-US" altLang="en-US" sz="2000" dirty="0"/>
              <a:t>	- transform sum into activation level.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914400" y="685800"/>
            <a:ext cx="7848600" cy="641350"/>
          </a:xfrm>
          <a:prstGeom prst="rect">
            <a:avLst/>
          </a:prstGeom>
          <a:noFill/>
          <a:ln w="9525">
            <a:noFill/>
            <a:miter lim="800000"/>
            <a:headEnd/>
            <a:tailEnd/>
          </a:ln>
          <a:effectLst/>
        </p:spPr>
        <p:txBody>
          <a:bodyPr>
            <a:spAutoFit/>
          </a:bodyPr>
          <a:lstStyle/>
          <a:p>
            <a:pPr algn="ctr" eaLnBrk="0" hangingPunct="0">
              <a:spcBef>
                <a:spcPct val="50000"/>
              </a:spcBef>
            </a:pPr>
            <a:r>
              <a:rPr lang="en-US" altLang="en-US" sz="3600" b="1" u="sng" dirty="0"/>
              <a:t>Calculations</a:t>
            </a:r>
            <a:endParaRPr lang="en-US" altLang="en-US" sz="2400" b="1" u="sng" dirty="0">
              <a:latin typeface="Times New Roman" pitchFamily="18" charset="0"/>
            </a:endParaRPr>
          </a:p>
        </p:txBody>
      </p:sp>
      <p:sp>
        <p:nvSpPr>
          <p:cNvPr id="192515" name="Text Box 3"/>
          <p:cNvSpPr txBox="1">
            <a:spLocks noChangeArrowheads="1"/>
          </p:cNvSpPr>
          <p:nvPr/>
        </p:nvSpPr>
        <p:spPr bwMode="auto">
          <a:xfrm>
            <a:off x="304800" y="1524000"/>
            <a:ext cx="6721475" cy="3200400"/>
          </a:xfrm>
          <a:prstGeom prst="rect">
            <a:avLst/>
          </a:prstGeom>
          <a:noFill/>
          <a:ln w="9525">
            <a:noFill/>
            <a:miter lim="800000"/>
            <a:headEnd/>
            <a:tailEnd/>
          </a:ln>
          <a:effectLst/>
        </p:spPr>
        <p:txBody>
          <a:bodyPr wrap="square">
            <a:spAutoFit/>
          </a:bodyPr>
          <a:lstStyle/>
          <a:p>
            <a:pPr eaLnBrk="0" hangingPunct="0"/>
            <a:r>
              <a:rPr lang="en-US" altLang="en-US" sz="2800" dirty="0"/>
              <a:t>Input function:</a:t>
            </a:r>
          </a:p>
          <a:p>
            <a:pPr eaLnBrk="0" hangingPunct="0"/>
            <a:endParaRPr lang="en-US" altLang="en-US" sz="2800" dirty="0"/>
          </a:p>
          <a:p>
            <a:pPr eaLnBrk="0" hangingPunct="0"/>
            <a:endParaRPr lang="en-US" altLang="en-US" sz="2800" dirty="0"/>
          </a:p>
          <a:p>
            <a:pPr eaLnBrk="0" hangingPunct="0"/>
            <a:endParaRPr lang="en-US" altLang="en-US" sz="2800" dirty="0"/>
          </a:p>
          <a:p>
            <a:pPr eaLnBrk="0" hangingPunct="0"/>
            <a:endParaRPr lang="en-US" altLang="en-US" sz="2800" dirty="0"/>
          </a:p>
          <a:p>
            <a:pPr eaLnBrk="0" hangingPunct="0"/>
            <a:endParaRPr lang="en-US" altLang="en-US" sz="2800" dirty="0"/>
          </a:p>
          <a:p>
            <a:pPr eaLnBrk="0" hangingPunct="0"/>
            <a:r>
              <a:rPr lang="en-US" altLang="en-US" sz="2800" dirty="0"/>
              <a:t>Activation function </a:t>
            </a:r>
            <a:r>
              <a:rPr lang="en-US" altLang="en-US" sz="2800" b="1" dirty="0">
                <a:solidFill>
                  <a:schemeClr val="accent2"/>
                </a:solidFill>
                <a:effectLst>
                  <a:outerShdw blurRad="38100" dist="38100" dir="2700000" algn="tl">
                    <a:srgbClr val="C0C0C0"/>
                  </a:outerShdw>
                </a:effectLst>
              </a:rPr>
              <a:t>g</a:t>
            </a:r>
            <a:r>
              <a:rPr lang="en-US" altLang="en-US" sz="2800" dirty="0"/>
              <a:t>: </a:t>
            </a:r>
          </a:p>
        </p:txBody>
      </p:sp>
      <p:pic>
        <p:nvPicPr>
          <p:cNvPr id="192516" name="Picture 4" descr="p567"/>
          <p:cNvPicPr>
            <a:picLocks noChangeAspect="1" noChangeArrowheads="1"/>
          </p:cNvPicPr>
          <p:nvPr/>
        </p:nvPicPr>
        <p:blipFill>
          <a:blip r:embed="rId2" cstate="print">
            <a:lum contrast="18000"/>
          </a:blip>
          <a:srcRect/>
          <a:stretch>
            <a:fillRect/>
          </a:stretch>
        </p:blipFill>
        <p:spPr bwMode="auto">
          <a:xfrm>
            <a:off x="1143000" y="2133600"/>
            <a:ext cx="5715000" cy="1573212"/>
          </a:xfrm>
          <a:prstGeom prst="rect">
            <a:avLst/>
          </a:prstGeom>
          <a:noFill/>
        </p:spPr>
      </p:pic>
      <p:pic>
        <p:nvPicPr>
          <p:cNvPr id="192517" name="Picture 5" descr="p569_1"/>
          <p:cNvPicPr>
            <a:picLocks noChangeAspect="1" noChangeArrowheads="1"/>
          </p:cNvPicPr>
          <p:nvPr/>
        </p:nvPicPr>
        <p:blipFill>
          <a:blip r:embed="rId3" cstate="print">
            <a:lum bright="6000" contrast="12000"/>
          </a:blip>
          <a:srcRect/>
          <a:stretch>
            <a:fillRect/>
          </a:stretch>
        </p:blipFill>
        <p:spPr bwMode="auto">
          <a:xfrm>
            <a:off x="1219200" y="4800600"/>
            <a:ext cx="5410200" cy="155257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914400" y="685800"/>
            <a:ext cx="7848600" cy="641350"/>
          </a:xfrm>
          <a:prstGeom prst="rect">
            <a:avLst/>
          </a:prstGeom>
          <a:noFill/>
          <a:ln w="9525">
            <a:noFill/>
            <a:miter lim="800000"/>
            <a:headEnd/>
            <a:tailEnd/>
          </a:ln>
          <a:effectLst/>
        </p:spPr>
        <p:txBody>
          <a:bodyPr>
            <a:spAutoFit/>
          </a:bodyPr>
          <a:lstStyle/>
          <a:p>
            <a:pPr algn="ctr" eaLnBrk="0" hangingPunct="0">
              <a:spcBef>
                <a:spcPct val="50000"/>
              </a:spcBef>
            </a:pPr>
            <a:r>
              <a:rPr lang="en-US" altLang="en-US" sz="3600" b="1" u="sng" dirty="0">
                <a:effectLst>
                  <a:outerShdw blurRad="38100" dist="38100" dir="2700000" algn="tl">
                    <a:srgbClr val="C0C0C0"/>
                  </a:outerShdw>
                </a:effectLst>
              </a:rPr>
              <a:t>Activation</a:t>
            </a:r>
            <a:r>
              <a:rPr lang="en-US" altLang="en-US" sz="3600" b="1" u="sng" dirty="0"/>
              <a:t> Functions</a:t>
            </a:r>
            <a:endParaRPr lang="en-US" altLang="en-US" sz="2400" b="1" u="sng" dirty="0">
              <a:latin typeface="Times New Roman" pitchFamily="18" charset="0"/>
            </a:endParaRPr>
          </a:p>
        </p:txBody>
      </p:sp>
      <p:sp>
        <p:nvSpPr>
          <p:cNvPr id="194563" name="Text Box 3"/>
          <p:cNvSpPr txBox="1">
            <a:spLocks noChangeArrowheads="1"/>
          </p:cNvSpPr>
          <p:nvPr/>
        </p:nvSpPr>
        <p:spPr bwMode="auto">
          <a:xfrm>
            <a:off x="228600" y="1752600"/>
            <a:ext cx="8915400" cy="4362450"/>
          </a:xfrm>
          <a:prstGeom prst="rect">
            <a:avLst/>
          </a:prstGeom>
          <a:noFill/>
          <a:ln w="9525">
            <a:noFill/>
            <a:miter lim="800000"/>
            <a:headEnd/>
            <a:tailEnd/>
          </a:ln>
          <a:effectLst/>
        </p:spPr>
        <p:txBody>
          <a:bodyPr>
            <a:spAutoFit/>
          </a:bodyPr>
          <a:lstStyle/>
          <a:p>
            <a:pPr eaLnBrk="0" hangingPunct="0"/>
            <a:r>
              <a:rPr lang="en-US" altLang="en-US" sz="2800" dirty="0"/>
              <a:t>- Use different functions to obtain different models.</a:t>
            </a:r>
          </a:p>
          <a:p>
            <a:pPr eaLnBrk="0" hangingPunct="0"/>
            <a:endParaRPr lang="en-US" altLang="en-US" sz="2800" dirty="0"/>
          </a:p>
          <a:p>
            <a:pPr eaLnBrk="0" hangingPunct="0"/>
            <a:r>
              <a:rPr lang="en-US" altLang="en-US" sz="2800" dirty="0"/>
              <a:t>- 3 most common choices :</a:t>
            </a:r>
          </a:p>
          <a:p>
            <a:pPr eaLnBrk="0" hangingPunct="0"/>
            <a:endParaRPr lang="en-US" altLang="en-US" sz="2800" dirty="0"/>
          </a:p>
          <a:p>
            <a:pPr eaLnBrk="0" hangingPunct="0"/>
            <a:r>
              <a:rPr lang="en-US" altLang="en-US" sz="2800" dirty="0"/>
              <a:t>	1) Step function</a:t>
            </a:r>
          </a:p>
          <a:p>
            <a:pPr eaLnBrk="0" hangingPunct="0"/>
            <a:r>
              <a:rPr lang="en-US" altLang="en-US" sz="2800" dirty="0"/>
              <a:t>	2) Sign function</a:t>
            </a:r>
          </a:p>
          <a:p>
            <a:pPr eaLnBrk="0" hangingPunct="0"/>
            <a:r>
              <a:rPr lang="en-US" altLang="en-US" sz="2800" dirty="0"/>
              <a:t>	3) Sigmoid function</a:t>
            </a:r>
          </a:p>
          <a:p>
            <a:pPr eaLnBrk="0" hangingPunct="0"/>
            <a:endParaRPr lang="en-US" altLang="en-US" sz="2800" dirty="0"/>
          </a:p>
          <a:p>
            <a:pPr eaLnBrk="0" hangingPunct="0"/>
            <a:r>
              <a:rPr lang="en-US" altLang="en-US" sz="2800" dirty="0"/>
              <a:t>- An output of </a:t>
            </a:r>
            <a:r>
              <a:rPr lang="en-US" altLang="en-US" sz="2800" b="1" dirty="0"/>
              <a:t>1 represents firing</a:t>
            </a:r>
            <a:r>
              <a:rPr lang="en-US" altLang="en-US" sz="2800" dirty="0"/>
              <a:t> of a neuron down the axon.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What is Artificial Neural Network ?</a:t>
            </a:r>
            <a:endParaRPr lang="en-US" b="1" u="sng" dirty="0"/>
          </a:p>
        </p:txBody>
      </p:sp>
      <p:sp>
        <p:nvSpPr>
          <p:cNvPr id="3" name="Content Placeholder 2"/>
          <p:cNvSpPr>
            <a:spLocks noGrp="1"/>
          </p:cNvSpPr>
          <p:nvPr>
            <p:ph idx="1"/>
          </p:nvPr>
        </p:nvSpPr>
        <p:spPr>
          <a:xfrm>
            <a:off x="0" y="990600"/>
            <a:ext cx="9144000" cy="4876799"/>
          </a:xfrm>
        </p:spPr>
        <p:txBody>
          <a:bodyPr>
            <a:normAutofit/>
          </a:bodyPr>
          <a:lstStyle/>
          <a:p>
            <a:r>
              <a:rPr lang="en-US" sz="1800" dirty="0" smtClean="0"/>
              <a:t>It is a statistical learning model inspired by Biological neural networks.</a:t>
            </a:r>
          </a:p>
          <a:p>
            <a:r>
              <a:rPr lang="en-US" sz="1800" dirty="0" smtClean="0"/>
              <a:t>They are used to estimate or approximate functions that can be depend on large numbers of inputs and are generally unknown.</a:t>
            </a:r>
          </a:p>
          <a:p>
            <a:r>
              <a:rPr lang="en-US" sz="1800" dirty="0" smtClean="0"/>
              <a:t>It is represented as system of interconnect “neurons”.</a:t>
            </a:r>
          </a:p>
          <a:p>
            <a:r>
              <a:rPr lang="en-US" sz="1800" dirty="0" smtClean="0"/>
              <a:t>It is configured for specific application, such as Pattern recognition &amp; Data classification.</a:t>
            </a:r>
          </a:p>
          <a:p>
            <a:pPr>
              <a:buNone/>
            </a:pPr>
            <a:endParaRPr lang="en-US" sz="1800" dirty="0" smtClean="0"/>
          </a:p>
          <a:p>
            <a:pPr>
              <a:buNone/>
            </a:pPr>
            <a:endParaRPr lang="en-US" sz="1800" dirty="0" smtClean="0"/>
          </a:p>
          <a:p>
            <a:endParaRPr lang="en-US" sz="1800" dirty="0" smtClean="0"/>
          </a:p>
          <a:p>
            <a:pPr>
              <a:buNone/>
            </a:pPr>
            <a:r>
              <a:rPr lang="en-IN" sz="1800" i="1" dirty="0" smtClean="0">
                <a:solidFill>
                  <a:srgbClr val="000000"/>
                </a:solidFill>
                <a:latin typeface="Times New Roman"/>
              </a:rPr>
              <a:t>	"...a computing system made up of a number of simple, highly interconnected processing elements, which process information by their dynamic state response to external inputs”.</a:t>
            </a:r>
            <a:endParaRPr lang="en-US" sz="1800" dirty="0" smtClean="0"/>
          </a:p>
          <a:p>
            <a:pPr lvl="8">
              <a:buNone/>
            </a:pPr>
            <a:r>
              <a:rPr lang="en-US" dirty="0" smtClean="0"/>
              <a:t>			-  Dr. Robert Hecht-Nielsen</a:t>
            </a:r>
          </a:p>
          <a:p>
            <a:pPr>
              <a:buNone/>
            </a:pPr>
            <a:endParaRPr lang="en-US" dirty="0"/>
          </a:p>
        </p:txBody>
      </p:sp>
    </p:spTree>
    <p:extLst>
      <p:ext uri="{BB962C8B-B14F-4D97-AF65-F5344CB8AC3E}">
        <p14:creationId xmlns:p14="http://schemas.microsoft.com/office/powerpoint/2010/main" xmlns="" val="3483797058"/>
      </p:ext>
    </p:extLst>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t>Step Function Perceptrons</a:t>
            </a:r>
          </a:p>
        </p:txBody>
      </p:sp>
      <p:pic>
        <p:nvPicPr>
          <p:cNvPr id="262147" name="Picture 3"/>
          <p:cNvPicPr>
            <a:picLocks noGrp="1" noChangeAspect="1" noChangeArrowheads="1"/>
          </p:cNvPicPr>
          <p:nvPr>
            <p:ph type="chart" idx="1"/>
          </p:nvPr>
        </p:nvPicPr>
        <p:blipFill>
          <a:blip r:embed="rId2" cstate="print"/>
          <a:srcRect r="31372"/>
          <a:stretch>
            <a:fillRect/>
          </a:stretch>
        </p:blipFill>
        <p:spPr>
          <a:xfrm>
            <a:off x="381000" y="1687513"/>
            <a:ext cx="8305800" cy="4746625"/>
          </a:xfrm>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152400" y="0"/>
            <a:ext cx="8610600" cy="2225675"/>
          </a:xfrm>
          <a:prstGeom prst="rect">
            <a:avLst/>
          </a:prstGeom>
          <a:noFill/>
          <a:ln w="9525">
            <a:noFill/>
            <a:miter lim="800000"/>
            <a:headEnd/>
            <a:tailEnd/>
          </a:ln>
          <a:effectLst/>
        </p:spPr>
        <p:txBody>
          <a:bodyPr>
            <a:spAutoFit/>
          </a:bodyPr>
          <a:lstStyle/>
          <a:p>
            <a:pPr algn="ctr" eaLnBrk="0" hangingPunct="0">
              <a:spcBef>
                <a:spcPct val="50000"/>
              </a:spcBef>
            </a:pPr>
            <a:r>
              <a:rPr lang="en-US" altLang="en-US" sz="4000" b="1" u="sng" dirty="0">
                <a:effectLst>
                  <a:outerShdw blurRad="38100" dist="38100" dir="2700000" algn="tl">
                    <a:srgbClr val="C0C0C0"/>
                  </a:outerShdw>
                </a:effectLst>
              </a:rPr>
              <a:t>A Computing </a:t>
            </a:r>
            <a:r>
              <a:rPr lang="en-US" altLang="en-US" sz="4000" b="1" u="sng" dirty="0" smtClean="0">
                <a:effectLst>
                  <a:outerShdw blurRad="38100" dist="38100" dir="2700000" algn="tl">
                    <a:srgbClr val="C0C0C0"/>
                  </a:outerShdw>
                </a:effectLst>
              </a:rPr>
              <a:t>Unit</a:t>
            </a:r>
            <a:endParaRPr lang="en-US" altLang="en-US" sz="4000" b="1" u="sng" dirty="0">
              <a:effectLst>
                <a:outerShdw blurRad="38100" dist="38100" dir="2700000" algn="tl">
                  <a:srgbClr val="C0C0C0"/>
                </a:outerShdw>
              </a:effectLst>
            </a:endParaRPr>
          </a:p>
          <a:p>
            <a:pPr algn="ctr" eaLnBrk="0" hangingPunct="0">
              <a:spcBef>
                <a:spcPct val="50000"/>
              </a:spcBef>
            </a:pPr>
            <a:r>
              <a:rPr lang="en-US" altLang="en-US" sz="4000" b="1" dirty="0">
                <a:effectLst>
                  <a:outerShdw blurRad="38100" dist="38100" dir="2700000" algn="tl">
                    <a:srgbClr val="C0C0C0"/>
                  </a:outerShdw>
                </a:effectLst>
              </a:rPr>
              <a:t>Now in more detail but for a particular model only</a:t>
            </a:r>
            <a:endParaRPr lang="en-US" altLang="en-US" sz="2800" b="1" dirty="0">
              <a:effectLst>
                <a:outerShdw blurRad="38100" dist="38100" dir="2700000" algn="tl">
                  <a:srgbClr val="C0C0C0"/>
                </a:outerShdw>
              </a:effectLst>
              <a:latin typeface="Times New Roman" pitchFamily="18" charset="0"/>
            </a:endParaRPr>
          </a:p>
        </p:txBody>
      </p:sp>
      <p:sp>
        <p:nvSpPr>
          <p:cNvPr id="193539" name="Text Box 3"/>
          <p:cNvSpPr txBox="1">
            <a:spLocks noChangeArrowheads="1"/>
          </p:cNvSpPr>
          <p:nvPr/>
        </p:nvSpPr>
        <p:spPr bwMode="auto">
          <a:xfrm>
            <a:off x="1981200" y="2286000"/>
            <a:ext cx="6721475" cy="457200"/>
          </a:xfrm>
          <a:prstGeom prst="rect">
            <a:avLst/>
          </a:prstGeom>
          <a:noFill/>
          <a:ln w="9525">
            <a:noFill/>
            <a:miter lim="800000"/>
            <a:headEnd/>
            <a:tailEnd/>
          </a:ln>
          <a:effectLst/>
        </p:spPr>
        <p:txBody>
          <a:bodyPr>
            <a:spAutoFit/>
          </a:bodyPr>
          <a:lstStyle/>
          <a:p>
            <a:pPr eaLnBrk="0" hangingPunct="0"/>
            <a:endParaRPr lang="en-US" altLang="en-US" sz="2400"/>
          </a:p>
        </p:txBody>
      </p:sp>
      <p:pic>
        <p:nvPicPr>
          <p:cNvPr id="193540" name="Picture 4"/>
          <p:cNvPicPr>
            <a:picLocks noChangeAspect="1" noChangeArrowheads="1"/>
          </p:cNvPicPr>
          <p:nvPr/>
        </p:nvPicPr>
        <p:blipFill>
          <a:blip r:embed="rId2" cstate="print">
            <a:lum bright="18000" contrast="40000"/>
          </a:blip>
          <a:srcRect l="10591" r="2647" b="9900"/>
          <a:stretch>
            <a:fillRect/>
          </a:stretch>
        </p:blipFill>
        <p:spPr bwMode="auto">
          <a:xfrm>
            <a:off x="0" y="2274888"/>
            <a:ext cx="9144000" cy="4156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Design Considerations</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762000" y="152400"/>
            <a:ext cx="7848600" cy="646331"/>
          </a:xfrm>
          <a:prstGeom prst="rect">
            <a:avLst/>
          </a:prstGeom>
          <a:solidFill>
            <a:schemeClr val="bg1"/>
          </a:solidFill>
          <a:ln w="9525">
            <a:noFill/>
            <a:miter lim="800000"/>
            <a:headEnd/>
            <a:tailEnd/>
          </a:ln>
          <a:effectLst/>
        </p:spPr>
        <p:txBody>
          <a:bodyPr>
            <a:spAutoFit/>
          </a:bodyPr>
          <a:lstStyle/>
          <a:p>
            <a:pPr algn="ctr" eaLnBrk="0" hangingPunct="0">
              <a:spcBef>
                <a:spcPct val="50000"/>
              </a:spcBef>
            </a:pPr>
            <a:r>
              <a:rPr lang="en-US" altLang="en-US" sz="3600" b="1" u="sng" dirty="0" smtClean="0">
                <a:effectLst>
                  <a:outerShdw blurRad="38100" dist="38100" dir="2700000" algn="tl">
                    <a:srgbClr val="FFFFFF"/>
                  </a:outerShdw>
                </a:effectLst>
              </a:rPr>
              <a:t>Defining Neurons</a:t>
            </a:r>
            <a:endParaRPr lang="en-US" altLang="en-US" sz="2400" b="1" u="sng" dirty="0">
              <a:effectLst>
                <a:outerShdw blurRad="38100" dist="38100" dir="2700000" algn="tl">
                  <a:srgbClr val="FFFFFF"/>
                </a:outerShdw>
              </a:effectLst>
              <a:latin typeface="Times New Roman" pitchFamily="18" charset="0"/>
            </a:endParaRPr>
          </a:p>
        </p:txBody>
      </p:sp>
      <p:sp>
        <p:nvSpPr>
          <p:cNvPr id="189443" name="Text Box 3"/>
          <p:cNvSpPr txBox="1">
            <a:spLocks noChangeArrowheads="1"/>
          </p:cNvSpPr>
          <p:nvPr/>
        </p:nvSpPr>
        <p:spPr bwMode="auto">
          <a:xfrm>
            <a:off x="381000" y="1143000"/>
            <a:ext cx="8610600" cy="3077766"/>
          </a:xfrm>
          <a:prstGeom prst="rect">
            <a:avLst/>
          </a:prstGeom>
          <a:noFill/>
          <a:ln w="9525">
            <a:noFill/>
            <a:miter lim="800000"/>
            <a:headEnd/>
            <a:tailEnd/>
          </a:ln>
          <a:effectLst/>
        </p:spPr>
        <p:txBody>
          <a:bodyPr wrap="square">
            <a:spAutoFit/>
          </a:bodyPr>
          <a:lstStyle/>
          <a:p>
            <a:pPr marL="342900" lvl="0" indent="-342900" fontAlgn="base">
              <a:lnSpc>
                <a:spcPct val="90000"/>
              </a:lnSpc>
              <a:spcBef>
                <a:spcPct val="20000"/>
              </a:spcBef>
              <a:spcAft>
                <a:spcPct val="0"/>
              </a:spcAft>
              <a:buClr>
                <a:srgbClr val="3333CC"/>
              </a:buClr>
              <a:buSzPct val="60000"/>
              <a:buFont typeface="Wingdings" pitchFamily="2" charset="2"/>
              <a:buChar char="n"/>
            </a:pPr>
            <a:r>
              <a:rPr lang="en-US" altLang="en-US" sz="2000" dirty="0" smtClean="0"/>
              <a:t> </a:t>
            </a:r>
            <a:r>
              <a:rPr lang="en-GB" sz="2000" kern="0" dirty="0" smtClean="0">
                <a:solidFill>
                  <a:srgbClr val="000000"/>
                </a:solidFill>
                <a:latin typeface="Arial" pitchFamily="34" charset="0"/>
              </a:rPr>
              <a:t>What transfer function should be used? </a:t>
            </a:r>
          </a:p>
          <a:p>
            <a:pPr marL="342900" lvl="0" indent="-342900" fontAlgn="base">
              <a:lnSpc>
                <a:spcPct val="90000"/>
              </a:lnSpc>
              <a:spcBef>
                <a:spcPct val="20000"/>
              </a:spcBef>
              <a:spcAft>
                <a:spcPct val="0"/>
              </a:spcAft>
              <a:buClr>
                <a:srgbClr val="3333CC"/>
              </a:buClr>
              <a:buSzPct val="60000"/>
            </a:pPr>
            <a:endParaRPr lang="en-GB" sz="2000" kern="0" dirty="0" smtClean="0">
              <a:solidFill>
                <a:srgbClr val="000000"/>
              </a:solidFill>
              <a:latin typeface="Arial" pitchFamily="34" charset="0"/>
            </a:endParaRPr>
          </a:p>
          <a:p>
            <a:pPr marL="342900" lvl="0" indent="-342900" fontAlgn="base">
              <a:lnSpc>
                <a:spcPct val="90000"/>
              </a:lnSpc>
              <a:spcBef>
                <a:spcPct val="20000"/>
              </a:spcBef>
              <a:spcAft>
                <a:spcPct val="0"/>
              </a:spcAft>
              <a:buClr>
                <a:srgbClr val="3333CC"/>
              </a:buClr>
              <a:buSzPct val="60000"/>
              <a:buFont typeface="Wingdings" pitchFamily="2" charset="2"/>
              <a:buChar char="n"/>
            </a:pPr>
            <a:r>
              <a:rPr lang="en-GB" sz="2000" kern="0" dirty="0" smtClean="0">
                <a:solidFill>
                  <a:srgbClr val="000000"/>
                </a:solidFill>
                <a:latin typeface="Arial" pitchFamily="34" charset="0"/>
              </a:rPr>
              <a:t>How many inputs does the network need? </a:t>
            </a:r>
          </a:p>
          <a:p>
            <a:pPr marL="342900" lvl="0" indent="-342900" fontAlgn="base">
              <a:lnSpc>
                <a:spcPct val="90000"/>
              </a:lnSpc>
              <a:spcBef>
                <a:spcPct val="20000"/>
              </a:spcBef>
              <a:spcAft>
                <a:spcPct val="0"/>
              </a:spcAft>
              <a:buClr>
                <a:srgbClr val="3333CC"/>
              </a:buClr>
              <a:buSzPct val="60000"/>
              <a:buFont typeface="Wingdings" pitchFamily="2" charset="2"/>
              <a:buChar char="n"/>
            </a:pPr>
            <a:endParaRPr lang="en-GB" sz="2000" kern="0" dirty="0" smtClean="0">
              <a:solidFill>
                <a:srgbClr val="000000"/>
              </a:solidFill>
              <a:latin typeface="Arial" pitchFamily="34" charset="0"/>
            </a:endParaRPr>
          </a:p>
          <a:p>
            <a:pPr marL="342900" lvl="0" indent="-342900" fontAlgn="base">
              <a:lnSpc>
                <a:spcPct val="90000"/>
              </a:lnSpc>
              <a:spcBef>
                <a:spcPct val="20000"/>
              </a:spcBef>
              <a:spcAft>
                <a:spcPct val="0"/>
              </a:spcAft>
              <a:buClr>
                <a:srgbClr val="3333CC"/>
              </a:buClr>
              <a:buSzPct val="60000"/>
              <a:buFont typeface="Wingdings" pitchFamily="2" charset="2"/>
              <a:buChar char="n"/>
            </a:pPr>
            <a:r>
              <a:rPr lang="en-GB" sz="2000" kern="0" dirty="0" smtClean="0">
                <a:solidFill>
                  <a:srgbClr val="000000"/>
                </a:solidFill>
                <a:latin typeface="Arial" pitchFamily="34" charset="0"/>
              </a:rPr>
              <a:t>How many hidden layers does the network need? </a:t>
            </a:r>
          </a:p>
          <a:p>
            <a:pPr marL="342900" lvl="0" indent="-342900" fontAlgn="base">
              <a:lnSpc>
                <a:spcPct val="90000"/>
              </a:lnSpc>
              <a:spcBef>
                <a:spcPct val="20000"/>
              </a:spcBef>
              <a:spcAft>
                <a:spcPct val="0"/>
              </a:spcAft>
              <a:buClr>
                <a:srgbClr val="3333CC"/>
              </a:buClr>
              <a:buSzPct val="60000"/>
              <a:buFont typeface="Wingdings" pitchFamily="2" charset="2"/>
              <a:buChar char="n"/>
            </a:pPr>
            <a:endParaRPr lang="en-GB" sz="2000" kern="0" dirty="0" smtClean="0">
              <a:solidFill>
                <a:srgbClr val="000000"/>
              </a:solidFill>
              <a:latin typeface="Arial" pitchFamily="34" charset="0"/>
            </a:endParaRPr>
          </a:p>
          <a:p>
            <a:pPr marL="342900" lvl="0" indent="-342900" fontAlgn="base">
              <a:lnSpc>
                <a:spcPct val="90000"/>
              </a:lnSpc>
              <a:spcBef>
                <a:spcPct val="20000"/>
              </a:spcBef>
              <a:spcAft>
                <a:spcPct val="0"/>
              </a:spcAft>
              <a:buClr>
                <a:srgbClr val="3333CC"/>
              </a:buClr>
              <a:buSzPct val="60000"/>
              <a:buFont typeface="Wingdings" pitchFamily="2" charset="2"/>
              <a:buChar char="n"/>
            </a:pPr>
            <a:r>
              <a:rPr lang="en-GB" sz="2000" kern="0" dirty="0" smtClean="0">
                <a:solidFill>
                  <a:srgbClr val="000000"/>
                </a:solidFill>
                <a:latin typeface="Arial" pitchFamily="34" charset="0"/>
              </a:rPr>
              <a:t>How many hidden neurons per hidden layer? </a:t>
            </a:r>
          </a:p>
          <a:p>
            <a:pPr marL="342900" lvl="0" indent="-342900" fontAlgn="base">
              <a:lnSpc>
                <a:spcPct val="90000"/>
              </a:lnSpc>
              <a:spcBef>
                <a:spcPct val="20000"/>
              </a:spcBef>
              <a:spcAft>
                <a:spcPct val="0"/>
              </a:spcAft>
              <a:buClr>
                <a:srgbClr val="3333CC"/>
              </a:buClr>
              <a:buSzPct val="60000"/>
              <a:buFont typeface="Wingdings" pitchFamily="2" charset="2"/>
              <a:buChar char="n"/>
            </a:pPr>
            <a:endParaRPr lang="en-GB" sz="2000" kern="0" dirty="0" smtClean="0">
              <a:solidFill>
                <a:srgbClr val="000000"/>
              </a:solidFill>
              <a:latin typeface="Arial" pitchFamily="34" charset="0"/>
            </a:endParaRPr>
          </a:p>
          <a:p>
            <a:pPr marL="342900" lvl="0" indent="-342900" fontAlgn="base">
              <a:lnSpc>
                <a:spcPct val="90000"/>
              </a:lnSpc>
              <a:spcBef>
                <a:spcPct val="20000"/>
              </a:spcBef>
              <a:spcAft>
                <a:spcPct val="0"/>
              </a:spcAft>
              <a:buClr>
                <a:srgbClr val="3333CC"/>
              </a:buClr>
              <a:buSzPct val="60000"/>
              <a:buFont typeface="Wingdings" pitchFamily="2" charset="2"/>
              <a:buChar char="n"/>
            </a:pPr>
            <a:r>
              <a:rPr lang="en-GB" sz="2000" kern="0" dirty="0" smtClean="0">
                <a:solidFill>
                  <a:srgbClr val="000000"/>
                </a:solidFill>
                <a:latin typeface="Arial" pitchFamily="34" charset="0"/>
              </a:rPr>
              <a:t>How many outputs should the network have? </a:t>
            </a:r>
            <a:endParaRPr lang="en-GB" sz="2000" kern="0" dirty="0">
              <a:solidFill>
                <a:srgbClr val="000000"/>
              </a:solidFill>
              <a:latin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Slide separator</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Basic Structural Representation</a:t>
            </a:r>
            <a:endParaRPr lang="en-US" b="1" u="sng" dirty="0"/>
          </a:p>
        </p:txBody>
      </p:sp>
      <p:pic>
        <p:nvPicPr>
          <p:cNvPr id="4" name="Picture 4" descr="C:\Yashwanth\Data Analysis\nnet\300px-Colored_neural_network.svg.png"/>
          <p:cNvPicPr>
            <a:picLocks noGrp="1" noChangeAspect="1" noChangeArrowheads="1"/>
          </p:cNvPicPr>
          <p:nvPr>
            <p:ph idx="1"/>
          </p:nvPr>
        </p:nvPicPr>
        <p:blipFill>
          <a:blip r:embed="rId2" cstate="print"/>
          <a:srcRect/>
          <a:stretch>
            <a:fillRect/>
          </a:stretch>
        </p:blipFill>
        <p:spPr bwMode="auto">
          <a:xfrm>
            <a:off x="2438400" y="1295400"/>
            <a:ext cx="4038600" cy="3982244"/>
          </a:xfrm>
          <a:prstGeom prst="rect">
            <a:avLst/>
          </a:prstGeom>
          <a:noFill/>
        </p:spPr>
      </p:pic>
    </p:spTree>
    <p:extLst>
      <p:ext uri="{BB962C8B-B14F-4D97-AF65-F5344CB8AC3E}">
        <p14:creationId xmlns:p14="http://schemas.microsoft.com/office/powerpoint/2010/main" xmlns="" val="3483797058"/>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Basic Structural Representation ( Continued…. )</a:t>
            </a:r>
            <a:endParaRPr lang="en-US" b="1" u="sng" dirty="0"/>
          </a:p>
        </p:txBody>
      </p:sp>
      <p:sp>
        <p:nvSpPr>
          <p:cNvPr id="6" name="Content Placeholder 5"/>
          <p:cNvSpPr>
            <a:spLocks noGrp="1"/>
          </p:cNvSpPr>
          <p:nvPr>
            <p:ph idx="1"/>
          </p:nvPr>
        </p:nvSpPr>
        <p:spPr/>
        <p:txBody>
          <a:bodyPr/>
          <a:lstStyle/>
          <a:p>
            <a:endParaRPr lang="en-IN"/>
          </a:p>
        </p:txBody>
      </p:sp>
      <p:pic>
        <p:nvPicPr>
          <p:cNvPr id="7" name="Picture 6"/>
          <p:cNvPicPr>
            <a:picLocks noChangeAspect="1" noChangeArrowheads="1"/>
          </p:cNvPicPr>
          <p:nvPr/>
        </p:nvPicPr>
        <p:blipFill>
          <a:blip r:embed="rId2" cstate="print"/>
          <a:srcRect l="1581" t="1564" r="1976" b="1970"/>
          <a:stretch>
            <a:fillRect/>
          </a:stretch>
        </p:blipFill>
        <p:spPr bwMode="auto">
          <a:xfrm>
            <a:off x="1447800" y="1143000"/>
            <a:ext cx="6324600" cy="4648200"/>
          </a:xfrm>
          <a:prstGeom prst="rect">
            <a:avLst/>
          </a:prstGeom>
          <a:noFill/>
          <a:ln w="9525">
            <a:noFill/>
            <a:miter lim="800000"/>
            <a:headEnd/>
            <a:tailEnd/>
          </a:ln>
          <a:effectLst/>
        </p:spPr>
      </p:pic>
    </p:spTree>
    <p:extLst>
      <p:ext uri="{BB962C8B-B14F-4D97-AF65-F5344CB8AC3E}">
        <p14:creationId xmlns:p14="http://schemas.microsoft.com/office/powerpoint/2010/main" xmlns="" val="3483797058"/>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Why use Neural Networks ?</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Why use Neural Networks ?</a:t>
            </a:r>
            <a:endParaRPr lang="en-US" b="1" u="sng" dirty="0"/>
          </a:p>
        </p:txBody>
      </p:sp>
      <p:sp>
        <p:nvSpPr>
          <p:cNvPr id="4" name="Content Placeholder 3"/>
          <p:cNvSpPr>
            <a:spLocks noGrp="1"/>
          </p:cNvSpPr>
          <p:nvPr>
            <p:ph idx="1"/>
          </p:nvPr>
        </p:nvSpPr>
        <p:spPr>
          <a:xfrm>
            <a:off x="0" y="838200"/>
            <a:ext cx="9144000" cy="4983163"/>
          </a:xfrm>
        </p:spPr>
        <p:txBody>
          <a:bodyPr/>
          <a:lstStyle/>
          <a:p>
            <a:r>
              <a:rPr lang="en-IN" b="1" dirty="0" smtClean="0"/>
              <a:t>Adaptive learning:</a:t>
            </a:r>
            <a:r>
              <a:rPr lang="en-IN" dirty="0" smtClean="0"/>
              <a:t> An ability to learn how to do tasks based on the data given for training or initial experience.</a:t>
            </a:r>
          </a:p>
          <a:p>
            <a:pPr>
              <a:buNone/>
            </a:pPr>
            <a:endParaRPr lang="en-IN" dirty="0" smtClean="0"/>
          </a:p>
          <a:p>
            <a:r>
              <a:rPr lang="en-IN" b="1" dirty="0" smtClean="0"/>
              <a:t>Self-Organisation:</a:t>
            </a:r>
            <a:r>
              <a:rPr lang="en-IN" dirty="0" smtClean="0"/>
              <a:t> An ANN can create its own organisation or representation of the information it receives during learning time.</a:t>
            </a:r>
          </a:p>
          <a:p>
            <a:pPr>
              <a:buNone/>
            </a:pPr>
            <a:endParaRPr lang="en-IN" dirty="0" smtClean="0"/>
          </a:p>
          <a:p>
            <a:r>
              <a:rPr lang="en-IN" b="1" dirty="0" smtClean="0"/>
              <a:t>Real Time Operation:</a:t>
            </a:r>
            <a:r>
              <a:rPr lang="en-IN" dirty="0" smtClean="0"/>
              <a:t> ANN computations may be carried out in parallel, and special hardware devices are being designed and manufactured which take advantage of this capability.</a:t>
            </a:r>
          </a:p>
          <a:p>
            <a:pPr>
              <a:buNone/>
            </a:pPr>
            <a:endParaRPr lang="en-IN" dirty="0" smtClean="0"/>
          </a:p>
          <a:p>
            <a:r>
              <a:rPr lang="en-IN" b="1" dirty="0" smtClean="0"/>
              <a:t>Fault Tolerance via Redundant Information Coding:</a:t>
            </a:r>
            <a:r>
              <a:rPr lang="en-IN" dirty="0" smtClean="0"/>
              <a:t> Partial destruction of a network leads to the corresponding degradation of performance. However, some network capabilities may be retained even with major network damage.</a:t>
            </a:r>
          </a:p>
          <a:p>
            <a:pPr>
              <a:buNone/>
            </a:pPr>
            <a:endParaRPr lang="en-IN" dirty="0"/>
          </a:p>
        </p:txBody>
      </p:sp>
    </p:spTree>
    <p:extLst>
      <p:ext uri="{BB962C8B-B14F-4D97-AF65-F5344CB8AC3E}">
        <p14:creationId xmlns:p14="http://schemas.microsoft.com/office/powerpoint/2010/main" xmlns="" val="3483797058"/>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Applications</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Applications of Neural Networks</a:t>
            </a:r>
            <a:endParaRPr lang="en-US" b="1" u="sng" dirty="0"/>
          </a:p>
        </p:txBody>
      </p:sp>
      <p:sp>
        <p:nvSpPr>
          <p:cNvPr id="4" name="Content Placeholder 3"/>
          <p:cNvSpPr>
            <a:spLocks noGrp="1"/>
          </p:cNvSpPr>
          <p:nvPr>
            <p:ph idx="1"/>
          </p:nvPr>
        </p:nvSpPr>
        <p:spPr>
          <a:xfrm>
            <a:off x="0" y="838200"/>
            <a:ext cx="9144000" cy="4983163"/>
          </a:xfrm>
        </p:spPr>
        <p:txBody>
          <a:bodyPr/>
          <a:lstStyle/>
          <a:p>
            <a:r>
              <a:rPr lang="en-IN" sz="1600" dirty="0" smtClean="0"/>
              <a:t>Sales Forecasting</a:t>
            </a:r>
          </a:p>
          <a:p>
            <a:r>
              <a:rPr lang="en-IN" sz="1600" dirty="0" smtClean="0"/>
              <a:t>Industrial process control</a:t>
            </a:r>
          </a:p>
          <a:p>
            <a:r>
              <a:rPr lang="en-IN" sz="1600" dirty="0" smtClean="0"/>
              <a:t>Customer research</a:t>
            </a:r>
          </a:p>
          <a:p>
            <a:r>
              <a:rPr lang="en-IN" sz="1600" dirty="0" smtClean="0"/>
              <a:t>Data validation</a:t>
            </a:r>
          </a:p>
          <a:p>
            <a:r>
              <a:rPr lang="en-IN" sz="1600" dirty="0" smtClean="0"/>
              <a:t>Risk management</a:t>
            </a:r>
          </a:p>
          <a:p>
            <a:r>
              <a:rPr lang="en-IN" sz="1600" dirty="0" smtClean="0"/>
              <a:t>Target marketing</a:t>
            </a:r>
          </a:p>
          <a:p>
            <a:r>
              <a:rPr lang="en-IN" sz="1600" dirty="0" smtClean="0"/>
              <a:t>Credit evaluation</a:t>
            </a:r>
          </a:p>
          <a:p>
            <a:endParaRPr lang="en-IN" sz="1600" dirty="0" smtClean="0"/>
          </a:p>
          <a:p>
            <a:r>
              <a:rPr lang="en-GB" sz="1600" b="1" dirty="0" smtClean="0"/>
              <a:t>Classification</a:t>
            </a:r>
            <a:r>
              <a:rPr lang="en-GB" sz="1600" dirty="0" smtClean="0"/>
              <a:t> </a:t>
            </a:r>
          </a:p>
          <a:p>
            <a:pPr lvl="2">
              <a:buSzPct val="60000"/>
              <a:buFont typeface="Wingdings" pitchFamily="2" charset="2"/>
              <a:buNone/>
            </a:pPr>
            <a:r>
              <a:rPr lang="en-US" sz="1400" dirty="0" smtClean="0"/>
              <a:t>	</a:t>
            </a:r>
            <a:r>
              <a:rPr lang="en-GB" sz="1400" dirty="0" smtClean="0"/>
              <a:t>In marketing: consumer spending pattern classification </a:t>
            </a:r>
          </a:p>
          <a:p>
            <a:pPr lvl="2">
              <a:buSzPct val="60000"/>
              <a:buFont typeface="Wingdings" pitchFamily="2" charset="2"/>
              <a:buNone/>
            </a:pPr>
            <a:r>
              <a:rPr lang="en-US" sz="1400" dirty="0" smtClean="0"/>
              <a:t>	</a:t>
            </a:r>
            <a:r>
              <a:rPr lang="en-GB" sz="1400" dirty="0" smtClean="0"/>
              <a:t>In defence: radar and sonar image classification </a:t>
            </a:r>
          </a:p>
          <a:p>
            <a:pPr lvl="2">
              <a:buSzPct val="60000"/>
              <a:buFont typeface="Wingdings" pitchFamily="2" charset="2"/>
              <a:buNone/>
            </a:pPr>
            <a:r>
              <a:rPr lang="en-US" sz="1400" dirty="0" smtClean="0"/>
              <a:t>	I</a:t>
            </a:r>
            <a:r>
              <a:rPr lang="en-GB" sz="1400" dirty="0" smtClean="0"/>
              <a:t>n agriculture &amp; fishing: fruit and catch grading </a:t>
            </a:r>
          </a:p>
          <a:p>
            <a:pPr lvl="2">
              <a:buSzPct val="60000"/>
              <a:buFont typeface="Wingdings" pitchFamily="2" charset="2"/>
              <a:buNone/>
            </a:pPr>
            <a:r>
              <a:rPr lang="en-US" sz="1400" dirty="0" smtClean="0"/>
              <a:t>	I</a:t>
            </a:r>
            <a:r>
              <a:rPr lang="en-GB" sz="1400" dirty="0" smtClean="0"/>
              <a:t>n medicine: ultrasound and electrocardiogram image classification</a:t>
            </a:r>
            <a:r>
              <a:rPr lang="en-US" sz="1400" dirty="0" smtClean="0"/>
              <a:t>, EEGs, medical diagnosis</a:t>
            </a:r>
            <a:r>
              <a:rPr lang="en-GB" sz="1400" dirty="0" smtClean="0"/>
              <a:t> </a:t>
            </a:r>
          </a:p>
          <a:p>
            <a:pPr>
              <a:buNone/>
            </a:pPr>
            <a:endParaRPr lang="en-IN" dirty="0"/>
          </a:p>
        </p:txBody>
      </p:sp>
    </p:spTree>
    <p:extLst>
      <p:ext uri="{BB962C8B-B14F-4D97-AF65-F5344CB8AC3E}">
        <p14:creationId xmlns:p14="http://schemas.microsoft.com/office/powerpoint/2010/main" xmlns="" val="3483797058"/>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Applications of Neural Networks(Continued…)</a:t>
            </a:r>
            <a:endParaRPr lang="en-US" b="1" u="sng" dirty="0"/>
          </a:p>
        </p:txBody>
      </p:sp>
      <p:sp>
        <p:nvSpPr>
          <p:cNvPr id="4" name="Content Placeholder 3"/>
          <p:cNvSpPr>
            <a:spLocks noGrp="1"/>
          </p:cNvSpPr>
          <p:nvPr>
            <p:ph idx="1"/>
          </p:nvPr>
        </p:nvSpPr>
        <p:spPr>
          <a:xfrm>
            <a:off x="0" y="914400"/>
            <a:ext cx="9144000" cy="5181600"/>
          </a:xfrm>
        </p:spPr>
        <p:txBody>
          <a:bodyPr>
            <a:normAutofit/>
          </a:bodyPr>
          <a:lstStyle/>
          <a:p>
            <a:r>
              <a:rPr lang="en-GB" sz="1600" b="1" dirty="0" smtClean="0"/>
              <a:t>Recognition and identification</a:t>
            </a:r>
            <a:r>
              <a:rPr lang="en-GB" sz="1600" dirty="0" smtClean="0"/>
              <a:t> </a:t>
            </a:r>
          </a:p>
          <a:p>
            <a:pPr lvl="2">
              <a:buSzPct val="60000"/>
              <a:buFont typeface="Wingdings" pitchFamily="2" charset="2"/>
              <a:buNone/>
            </a:pPr>
            <a:r>
              <a:rPr lang="en-US" sz="1400" dirty="0" smtClean="0"/>
              <a:t>	I</a:t>
            </a:r>
            <a:r>
              <a:rPr lang="en-GB" sz="1400" dirty="0" smtClean="0"/>
              <a:t>n general computing and telecommunications: speech, vision and</a:t>
            </a:r>
            <a:r>
              <a:rPr lang="en-US" sz="1400" dirty="0" smtClean="0"/>
              <a:t> </a:t>
            </a:r>
            <a:r>
              <a:rPr lang="en-GB" sz="1400" dirty="0" smtClean="0"/>
              <a:t>handwriting recognition </a:t>
            </a:r>
          </a:p>
          <a:p>
            <a:pPr lvl="2">
              <a:buSzPct val="60000"/>
              <a:buFont typeface="Wingdings" pitchFamily="2" charset="2"/>
              <a:buNone/>
            </a:pPr>
            <a:r>
              <a:rPr lang="en-US" sz="1400" dirty="0" smtClean="0"/>
              <a:t>	I</a:t>
            </a:r>
            <a:r>
              <a:rPr lang="en-GB" sz="1400" dirty="0" smtClean="0"/>
              <a:t>n finance: signature verification and bank note verification </a:t>
            </a:r>
          </a:p>
          <a:p>
            <a:r>
              <a:rPr lang="en-GB" sz="1600" b="1" dirty="0" smtClean="0"/>
              <a:t>Assessment</a:t>
            </a:r>
            <a:r>
              <a:rPr lang="en-GB" sz="1600" dirty="0" smtClean="0"/>
              <a:t> </a:t>
            </a:r>
          </a:p>
          <a:p>
            <a:pPr lvl="1">
              <a:buClr>
                <a:schemeClr val="folHlink"/>
              </a:buClr>
              <a:buSzPct val="60000"/>
              <a:buFont typeface="Wingdings" pitchFamily="2" charset="2"/>
              <a:buNone/>
            </a:pPr>
            <a:r>
              <a:rPr lang="en-US" sz="1600" dirty="0" smtClean="0"/>
              <a:t>	I</a:t>
            </a:r>
            <a:r>
              <a:rPr lang="en-GB" sz="1600" dirty="0" smtClean="0"/>
              <a:t>n </a:t>
            </a:r>
            <a:r>
              <a:rPr lang="en-GB" sz="1400" dirty="0" smtClean="0"/>
              <a:t>engineering: product inspection monitoring and control </a:t>
            </a:r>
          </a:p>
          <a:p>
            <a:pPr lvl="1">
              <a:buClr>
                <a:schemeClr val="folHlink"/>
              </a:buClr>
              <a:buSzPct val="60000"/>
              <a:buFont typeface="Wingdings" pitchFamily="2" charset="2"/>
              <a:buNone/>
            </a:pPr>
            <a:r>
              <a:rPr lang="en-US" sz="1400" dirty="0" smtClean="0"/>
              <a:t>	I</a:t>
            </a:r>
            <a:r>
              <a:rPr lang="en-GB" sz="1400" dirty="0" smtClean="0"/>
              <a:t>n defence: target tracking </a:t>
            </a:r>
          </a:p>
          <a:p>
            <a:pPr lvl="1">
              <a:buClr>
                <a:schemeClr val="folHlink"/>
              </a:buClr>
              <a:buSzPct val="60000"/>
              <a:buFont typeface="Wingdings" pitchFamily="2" charset="2"/>
              <a:buNone/>
            </a:pPr>
            <a:r>
              <a:rPr lang="en-US" sz="1400" dirty="0" smtClean="0"/>
              <a:t>	I</a:t>
            </a:r>
            <a:r>
              <a:rPr lang="en-GB" sz="1400" dirty="0" smtClean="0"/>
              <a:t>n security: motion detection, surveillance image analysis and fingerprint</a:t>
            </a:r>
            <a:r>
              <a:rPr lang="en-GB" sz="1600" dirty="0" smtClean="0"/>
              <a:t> matching </a:t>
            </a:r>
          </a:p>
          <a:p>
            <a:r>
              <a:rPr lang="en-GB" sz="1600" b="1" dirty="0" smtClean="0"/>
              <a:t>Forecasting and prediction</a:t>
            </a:r>
            <a:r>
              <a:rPr lang="en-GB" sz="1600" dirty="0" smtClean="0"/>
              <a:t> </a:t>
            </a:r>
          </a:p>
          <a:p>
            <a:pPr lvl="1">
              <a:buClr>
                <a:schemeClr val="folHlink"/>
              </a:buClr>
              <a:buSzPct val="60000"/>
              <a:buFont typeface="Wingdings" pitchFamily="2" charset="2"/>
              <a:buNone/>
            </a:pPr>
            <a:r>
              <a:rPr lang="en-US" sz="1600" dirty="0" smtClean="0"/>
              <a:t>	I</a:t>
            </a:r>
            <a:r>
              <a:rPr lang="en-GB" sz="1600" dirty="0" smtClean="0"/>
              <a:t>n finance: foreign exchange rate and stock market forecasting </a:t>
            </a:r>
          </a:p>
          <a:p>
            <a:pPr lvl="1">
              <a:buClr>
                <a:schemeClr val="folHlink"/>
              </a:buClr>
              <a:buSzPct val="60000"/>
              <a:buFont typeface="Wingdings" pitchFamily="2" charset="2"/>
              <a:buNone/>
            </a:pPr>
            <a:r>
              <a:rPr lang="en-US" sz="1600" dirty="0" smtClean="0"/>
              <a:t>	I</a:t>
            </a:r>
            <a:r>
              <a:rPr lang="en-GB" sz="1600" dirty="0" smtClean="0"/>
              <a:t>n agriculture: crop yield forecasting </a:t>
            </a:r>
          </a:p>
          <a:p>
            <a:pPr lvl="1">
              <a:buClr>
                <a:schemeClr val="folHlink"/>
              </a:buClr>
              <a:buSzPct val="60000"/>
              <a:buFont typeface="Wingdings" pitchFamily="2" charset="2"/>
              <a:buNone/>
            </a:pPr>
            <a:r>
              <a:rPr lang="en-US" sz="1600" dirty="0" smtClean="0"/>
              <a:t>	I</a:t>
            </a:r>
            <a:r>
              <a:rPr lang="en-GB" sz="1600" dirty="0" smtClean="0"/>
              <a:t>n marketing: sales forecasting </a:t>
            </a:r>
          </a:p>
          <a:p>
            <a:pPr lvl="1">
              <a:buClr>
                <a:schemeClr val="folHlink"/>
              </a:buClr>
              <a:buSzPct val="60000"/>
              <a:buFont typeface="Wingdings" pitchFamily="2" charset="2"/>
              <a:buNone/>
            </a:pPr>
            <a:r>
              <a:rPr lang="en-US" sz="1600" dirty="0" smtClean="0"/>
              <a:t>	I</a:t>
            </a:r>
            <a:r>
              <a:rPr lang="en-GB" sz="1600" dirty="0" smtClean="0"/>
              <a:t>n meteorology: weather prediction </a:t>
            </a:r>
          </a:p>
          <a:p>
            <a:pPr>
              <a:buNone/>
            </a:pPr>
            <a:endParaRPr lang="en-IN" dirty="0"/>
          </a:p>
        </p:txBody>
      </p:sp>
    </p:spTree>
    <p:extLst>
      <p:ext uri="{BB962C8B-B14F-4D97-AF65-F5344CB8AC3E}">
        <p14:creationId xmlns:p14="http://schemas.microsoft.com/office/powerpoint/2010/main" xmlns="" val="3483797058"/>
      </p:ext>
    </p:extLst>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2404</TotalTime>
  <Words>499</Words>
  <Application>Microsoft Office PowerPoint</Application>
  <PresentationFormat>On-screen Show (4:3)</PresentationFormat>
  <Paragraphs>123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An Introduction to Neural Networks A machine learning &amp; Cognitive Science technique  06/19/2015</vt:lpstr>
      <vt:lpstr>What is Artificial Neural Network ?</vt:lpstr>
      <vt:lpstr>Basic Structural Representation</vt:lpstr>
      <vt:lpstr>Basic Structural Representation ( Continued…. )</vt:lpstr>
      <vt:lpstr>Slide 5</vt:lpstr>
      <vt:lpstr>Why use Neural Networks ?</vt:lpstr>
      <vt:lpstr>Slide 7</vt:lpstr>
      <vt:lpstr>Applications of Neural Networks</vt:lpstr>
      <vt:lpstr>Applications of Neural Networks(Continued…)</vt:lpstr>
      <vt:lpstr>Slide 10</vt:lpstr>
      <vt:lpstr>Architecture</vt:lpstr>
      <vt:lpstr>Delta Rule</vt:lpstr>
      <vt:lpstr>Slide 13</vt:lpstr>
      <vt:lpstr>Slide 14</vt:lpstr>
      <vt:lpstr>Slide 15</vt:lpstr>
      <vt:lpstr>Slide 16</vt:lpstr>
      <vt:lpstr>Slide 17</vt:lpstr>
      <vt:lpstr>Slide 18</vt:lpstr>
      <vt:lpstr>Slide 19</vt:lpstr>
      <vt:lpstr>Step Function Perceptrons</vt:lpstr>
      <vt:lpstr>Slide 21</vt:lpstr>
      <vt:lpstr>Slide 22</vt:lpstr>
      <vt:lpstr>Slide 23</vt:lpstr>
      <vt:lpstr>Slide 24</vt:lpstr>
      <vt:lpstr>Slide 25</vt:lpstr>
      <vt:lpstr>Slide 26</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Dsouza</dc:creator>
  <cp:lastModifiedBy>yashwanth.r</cp:lastModifiedBy>
  <cp:revision>120</cp:revision>
  <dcterms:created xsi:type="dcterms:W3CDTF">2014-03-13T14:47:40Z</dcterms:created>
  <dcterms:modified xsi:type="dcterms:W3CDTF">2015-06-29T06:01:01Z</dcterms:modified>
</cp:coreProperties>
</file>