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749" r:id="rId5"/>
  </p:sldMasterIdLst>
  <p:notesMasterIdLst>
    <p:notesMasterId r:id="rId22"/>
  </p:notesMasterIdLst>
  <p:handoutMasterIdLst>
    <p:handoutMasterId r:id="rId23"/>
  </p:handoutMasterIdLst>
  <p:sldIdLst>
    <p:sldId id="281" r:id="rId6"/>
    <p:sldId id="283" r:id="rId7"/>
    <p:sldId id="284" r:id="rId8"/>
    <p:sldId id="298" r:id="rId9"/>
    <p:sldId id="300" r:id="rId10"/>
    <p:sldId id="301" r:id="rId11"/>
    <p:sldId id="305" r:id="rId12"/>
    <p:sldId id="295" r:id="rId13"/>
    <p:sldId id="304" r:id="rId14"/>
    <p:sldId id="306" r:id="rId15"/>
    <p:sldId id="307" r:id="rId16"/>
    <p:sldId id="308" r:id="rId17"/>
    <p:sldId id="309" r:id="rId18"/>
    <p:sldId id="303" r:id="rId19"/>
    <p:sldId id="310" r:id="rId20"/>
    <p:sldId id="311" r:id="rId21"/>
  </p:sldIdLst>
  <p:sldSz cx="14630400" cy="8229600"/>
  <p:notesSz cx="7010400" cy="9296400"/>
  <p:defaultTextStyle>
    <a:defPPr>
      <a:defRPr lang="en-US"/>
    </a:defPPr>
    <a:lvl1pPr marL="0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3356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06713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0069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13426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16782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20139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23495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26852" algn="l" defTabSz="140671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orient="horz" pos="4991">
          <p15:clr>
            <a:srgbClr val="A4A3A4"/>
          </p15:clr>
        </p15:guide>
        <p15:guide id="3" orient="horz" pos="989">
          <p15:clr>
            <a:srgbClr val="A4A3A4"/>
          </p15:clr>
        </p15:guide>
        <p15:guide id="4" pos="4608">
          <p15:clr>
            <a:srgbClr val="A4A3A4"/>
          </p15:clr>
        </p15:guide>
        <p15:guide id="5" pos="229">
          <p15:clr>
            <a:srgbClr val="A4A3A4"/>
          </p15:clr>
        </p15:guide>
        <p15:guide id="6" pos="8989">
          <p15:clr>
            <a:srgbClr val="A4A3A4"/>
          </p15:clr>
        </p15:guide>
        <p15:guide id="7" pos="88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004890"/>
    <a:srgbClr val="012169"/>
    <a:srgbClr val="004990"/>
    <a:srgbClr val="003365"/>
    <a:srgbClr val="0B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6" autoAdjust="0"/>
    <p:restoredTop sz="94681" autoAdjust="0"/>
  </p:normalViewPr>
  <p:slideViewPr>
    <p:cSldViewPr snapToGrid="0" showGuides="1">
      <p:cViewPr varScale="1">
        <p:scale>
          <a:sx n="59" d="100"/>
          <a:sy n="59" d="100"/>
        </p:scale>
        <p:origin x="786" y="66"/>
      </p:cViewPr>
      <p:guideLst>
        <p:guide orient="horz" pos="2592"/>
        <p:guide orient="horz" pos="4991"/>
        <p:guide orient="horz" pos="989"/>
        <p:guide pos="4608"/>
        <p:guide pos="229"/>
        <p:guide pos="8989"/>
        <p:guide pos="8813"/>
      </p:guideLst>
    </p:cSldViewPr>
  </p:slideViewPr>
  <p:outlineViewPr>
    <p:cViewPr>
      <p:scale>
        <a:sx n="33" d="100"/>
        <a:sy n="33" d="100"/>
      </p:scale>
      <p:origin x="0" y="-6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1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76479851783299"/>
          <c:y val="5.1012753188297101E-2"/>
          <c:w val="0.69941176470588295"/>
          <c:h val="0.89197299324831303"/>
        </c:manualLayout>
      </c:layout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3129CF-6D9B-D04D-BB01-ED1DC2C635A3}" type="datetime1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1482355-F3A0-8243-8983-23848542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21375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21375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50"/>
            </a:lvl1pPr>
          </a:lstStyle>
          <a:p>
            <a:fld id="{6F9497D8-6085-F943-9BF4-8CC69095374F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21" y="293155"/>
            <a:ext cx="680191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9521" y="3858703"/>
            <a:ext cx="6801918" cy="5119042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60873"/>
            <a:ext cx="3037840" cy="2339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9060873"/>
            <a:ext cx="3037840" cy="2339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50"/>
            </a:lvl1pPr>
          </a:lstStyle>
          <a:p>
            <a:fld id="{65F50CFC-B2CD-432A-B735-0C9F7EDCDF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6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7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225" indent="-177800" algn="l" defTabSz="1406713" rtl="0" eaLnBrk="1" latinLnBrk="0" hangingPunct="1">
      <a:buFont typeface="Arial" panose="020B0604020202020204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628650" indent="-166688" algn="l" defTabSz="1406713" rtl="0" eaLnBrk="1" latinLnBrk="0" hangingPunct="1">
      <a:buSzPct val="85000"/>
      <a:buFont typeface="Courier New" panose="02070309020205020404" pitchFamily="49" charset="0"/>
      <a:buChar char="o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55663" indent="-177800" algn="l" defTabSz="1406713" rtl="0" eaLnBrk="1" latinLnBrk="0" hangingPunct="1">
      <a:buSzPct val="80000"/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081088" indent="-214313" algn="l" defTabSz="1406713" rtl="0" eaLnBrk="1" latinLnBrk="0" hangingPunct="1">
      <a:buSzPct val="75000"/>
      <a:buFont typeface="Wingdings" panose="05000000000000000000" pitchFamily="2" charset="2"/>
      <a:buChar char="Ø"/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516782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220139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923495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626852" algn="l" defTabSz="14067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293688"/>
            <a:ext cx="619918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0CFC-B2CD-432A-B735-0C9F7EDCDF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0488" y="7777573"/>
            <a:ext cx="3413125" cy="438150"/>
          </a:xfrm>
        </p:spPr>
        <p:txBody>
          <a:bodyPr/>
          <a:lstStyle/>
          <a:p>
            <a:fld id="{AFBCCA89-C942-064B-B83E-A66ADBA29E5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8151337"/>
            <a:ext cx="14630400" cy="0"/>
          </a:xfrm>
          <a:prstGeom prst="line">
            <a:avLst/>
          </a:prstGeom>
          <a:ln w="152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29204" y="1791947"/>
            <a:ext cx="2506328" cy="1198679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5194" y="4502280"/>
            <a:ext cx="7262813" cy="1813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accent1"/>
                </a:solidFill>
                <a:latin typeface="+mn-lt"/>
                <a:cs typeface="Calibri"/>
              </a:defRPr>
            </a:lvl1pPr>
          </a:lstStyle>
          <a:p>
            <a:r>
              <a:rPr lang="en-US" sz="3200" dirty="0" smtClean="0">
                <a:latin typeface="Calibri"/>
                <a:cs typeface="Calibri"/>
              </a:rPr>
              <a:t>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CONFIDENTIAL. Intended for internal distribution only.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1113" y="3344863"/>
            <a:ext cx="10629900" cy="8905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600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>
                <a:latin typeface="+mj-lt"/>
              </a:rPr>
              <a:t>Cover Headline – 60 pt Arial</a:t>
            </a:r>
          </a:p>
        </p:txBody>
      </p:sp>
    </p:spTree>
    <p:extLst>
      <p:ext uri="{BB962C8B-B14F-4D97-AF65-F5344CB8AC3E}">
        <p14:creationId xmlns:p14="http://schemas.microsoft.com/office/powerpoint/2010/main" val="35582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– 40 pt Arial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310"/>
            <a:ext cx="7662054" cy="6024858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CONFIDENTIAL. Intended for internal distribution only.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211209" cy="48929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4892970"/>
            <a:ext cx="6211888" cy="33366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Blu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14630400" cy="82296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8084897"/>
            <a:ext cx="14710448" cy="1447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28194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3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Whit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630400" cy="82280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5" name="Picture 4" descr="LOWES_002664_01_r5_lowes_ppt_bl-07.png" hidden="1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5" b="7131"/>
          <a:stretch/>
        </p:blipFill>
        <p:spPr>
          <a:xfrm>
            <a:off x="0" y="6531429"/>
            <a:ext cx="14630400" cy="111034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6531427"/>
            <a:ext cx="14630400" cy="110984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alphaModFix amt="1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8508" y="3387206"/>
            <a:ext cx="12436475" cy="176530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DIVIDER TITLE – 60 pt Arial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5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py +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38796757"/>
              </p:ext>
            </p:extLst>
          </p:nvPr>
        </p:nvGraphicFramePr>
        <p:xfrm>
          <a:off x="7161181" y="2020508"/>
          <a:ext cx="6773627" cy="531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23291" y="109191"/>
            <a:ext cx="5848909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- 40 pt Arial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3241" y="1939782"/>
            <a:ext cx="5629724" cy="5553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</a:lstStyle>
          <a:p>
            <a:r>
              <a:rPr lang="en-US" dirty="0" smtClean="0"/>
              <a:t>Support Copy – 32 pt Arial</a:t>
            </a:r>
          </a:p>
          <a:p>
            <a:endParaRPr lang="en-US" dirty="0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350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– 60 pt Arial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69E-4B14-374B-84D1-C9FEEB198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45910" y="1288471"/>
            <a:ext cx="13779116" cy="6094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Char char=" "/>
              <a:defRPr/>
            </a:lvl1pPr>
            <a:lvl2pPr marL="742950" indent="-285750"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Support Copy – 32 pt Arial</a:t>
            </a:r>
          </a:p>
          <a:p>
            <a:pPr lvl="1"/>
            <a:r>
              <a:rPr lang="en-US" dirty="0" smtClean="0"/>
              <a:t>Bulleted Support Copy – 32 pt Arial</a:t>
            </a:r>
          </a:p>
        </p:txBody>
      </p:sp>
    </p:spTree>
    <p:extLst>
      <p:ext uri="{BB962C8B-B14F-4D97-AF65-F5344CB8AC3E}">
        <p14:creationId xmlns:p14="http://schemas.microsoft.com/office/powerpoint/2010/main" val="37061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9031"/>
            <a:ext cx="11868382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– 60 pt Arial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8741" y="1188103"/>
            <a:ext cx="1362093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Sub-Headline – 40 pt Arial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8741" y="2210082"/>
            <a:ext cx="13620750" cy="483011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tier body copy should be always be set in Arial – 32 pt</a:t>
            </a:r>
          </a:p>
          <a:p>
            <a:pPr lvl="1"/>
            <a:r>
              <a:rPr lang="en-US" dirty="0" smtClean="0"/>
              <a:t>Second tier body copy should always be set in Arial – 24 pt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79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uble Head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7" y="40951"/>
            <a:ext cx="12043002" cy="1568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Double Headline </a:t>
            </a:r>
            <a:br>
              <a:rPr lang="en-US" dirty="0" smtClean="0"/>
            </a:br>
            <a:r>
              <a:rPr lang="en-US" dirty="0" smtClean="0"/>
              <a:t>60 pt Arial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4226" y="1776889"/>
            <a:ext cx="135670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Sub-Headline – 40 pt Arial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1677499"/>
            <a:ext cx="14630400" cy="0"/>
          </a:xfrm>
          <a:prstGeom prst="line">
            <a:avLst/>
          </a:prstGeom>
          <a:ln w="76200">
            <a:solidFill>
              <a:srgbClr val="0049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544462"/>
            <a:ext cx="1231472" cy="588965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04226" y="2790679"/>
            <a:ext cx="13620750" cy="478266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  <a:lvl2pPr marL="742950" indent="-285750">
              <a:buFont typeface="Arial" panose="020B0604020202020204" pitchFamily="34" charset="0"/>
              <a:buChar char="•"/>
              <a:defRPr sz="2400" baseline="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tier body copy should be always be set in Arial – 32 pt</a:t>
            </a:r>
          </a:p>
          <a:p>
            <a:pPr lvl="1"/>
            <a:r>
              <a:rPr lang="en-US" dirty="0" smtClean="0"/>
              <a:t>Second tier body copy should always be set in Arial – 24 pt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5545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CONFIDENTIAL. Intended for internal distribution only.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35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04226" y="1337059"/>
            <a:ext cx="7180263" cy="5886414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7" name="Chart Placeholder 7"/>
          <p:cNvSpPr>
            <a:spLocks noGrp="1"/>
          </p:cNvSpPr>
          <p:nvPr>
            <p:ph type="chart" sz="quarter" idx="16"/>
          </p:nvPr>
        </p:nvSpPr>
        <p:spPr>
          <a:xfrm>
            <a:off x="7937500" y="1335505"/>
            <a:ext cx="6270625" cy="5872093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pPr marL="0" indent="0">
              <a:buNone/>
            </a:pPr>
            <a:r>
              <a:rPr lang="en-US" sz="6000" dirty="0" smtClean="0">
                <a:solidFill>
                  <a:srgbClr val="0B387B"/>
                </a:solidFill>
              </a:rPr>
              <a:t>Headline – 60 pt Arial</a:t>
            </a:r>
            <a:endParaRPr lang="en-US" sz="6000" dirty="0">
              <a:solidFill>
                <a:srgbClr val="0B387B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253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704277" y="1303020"/>
            <a:ext cx="13503848" cy="557086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– 60 pt Arial</a:t>
            </a:r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548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704276" y="1303020"/>
            <a:ext cx="13503849" cy="601535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36999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– 60 </a:t>
            </a:r>
            <a:r>
              <a:rPr lang="en-US" dirty="0" err="1" smtClean="0"/>
              <a:t>pt</a:t>
            </a:r>
            <a:r>
              <a:rPr lang="en-US" dirty="0" smtClean="0"/>
              <a:t> Arial</a:t>
            </a:r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148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1" hasCustomPrompt="1"/>
          </p:nvPr>
        </p:nvSpPr>
        <p:spPr>
          <a:xfrm>
            <a:off x="704276" y="1515423"/>
            <a:ext cx="13530339" cy="4667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on the icon to add a video.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Youtube</a:t>
            </a:r>
            <a:r>
              <a:rPr lang="en-US" dirty="0" smtClean="0"/>
              <a:t> upload does not work.)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04276" y="49031"/>
            <a:ext cx="11725511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– 60 pt Arial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284663" y="7999956"/>
            <a:ext cx="6497637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i="1" baseline="0"/>
            </a:lvl1pPr>
          </a:lstStyle>
          <a:p>
            <a:pPr lvl="0"/>
            <a:r>
              <a:rPr lang="en-US" dirty="0" smtClean="0"/>
              <a:t>Place the video URL here.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53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211209" cy="822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546122" y="109191"/>
            <a:ext cx="6415498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baseline="0">
                <a:solidFill>
                  <a:srgbClr val="0B387B"/>
                </a:solidFill>
                <a:latin typeface="+mj-lt"/>
              </a:defRPr>
            </a:lvl1pPr>
          </a:lstStyle>
          <a:p>
            <a:r>
              <a:rPr lang="en-US" dirty="0" smtClean="0"/>
              <a:t>Headline – 40 pt Arial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46071" y="1311441"/>
            <a:ext cx="7662054" cy="6126480"/>
          </a:xfrm>
          <a:prstGeom prst="rect">
            <a:avLst/>
          </a:prstGeo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Copy – 32 pt Arial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Bulleted Support Copy – 32 pt Arial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CONFIDENTIAL. Intended for internal distribution only.</a:t>
            </a:r>
            <a:endParaRPr lang="en-US" dirty="0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94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070488" y="7886757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CA89-C942-064B-B83E-A66ADBA29E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45545" y="7964163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CONFIDENTIAL. Intended for internal distribution only.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0" y="1067894"/>
            <a:ext cx="14630400" cy="0"/>
          </a:xfrm>
          <a:prstGeom prst="line">
            <a:avLst/>
          </a:prstGeom>
          <a:ln w="76200">
            <a:solidFill>
              <a:srgbClr val="0048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235888"/>
            <a:ext cx="1231472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677" r:id="rId2"/>
    <p:sldLayoutId id="2147483746" r:id="rId3"/>
    <p:sldLayoutId id="2147483777" r:id="rId4"/>
    <p:sldLayoutId id="2147483703" r:id="rId5"/>
    <p:sldLayoutId id="2147483748" r:id="rId6"/>
    <p:sldLayoutId id="2147483765" r:id="rId7"/>
    <p:sldLayoutId id="2147483776" r:id="rId8"/>
    <p:sldLayoutId id="2147483768" r:id="rId9"/>
    <p:sldLayoutId id="2147483770" r:id="rId10"/>
    <p:sldLayoutId id="2147483772" r:id="rId11"/>
    <p:sldLayoutId id="2147483774" r:id="rId12"/>
    <p:sldLayoutId id="214748378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6421896" y="7814035"/>
            <a:ext cx="4632960" cy="316812"/>
          </a:xfrm>
          <a:prstGeom prst="rect">
            <a:avLst/>
          </a:prstGeom>
        </p:spPr>
        <p:txBody>
          <a:bodyPr vert="horz" lIns="140671" tIns="70336" rIns="140671" bIns="70336" rtlCol="0" anchor="ctr"/>
          <a:lstStyle>
            <a:defPPr>
              <a:defRPr lang="en-US"/>
            </a:defPPr>
            <a:lvl1pPr marL="0" algn="l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CONFIDENTIAL. Intended for internal distribution only.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1067894"/>
            <a:ext cx="14630400" cy="0"/>
          </a:xfrm>
          <a:prstGeom prst="line">
            <a:avLst/>
          </a:prstGeom>
          <a:ln w="76200">
            <a:solidFill>
              <a:srgbClr val="0049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6222831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0834358" y="7914546"/>
            <a:ext cx="3413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671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35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713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006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3426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678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0139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3495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26852" algn="l" defTabSz="1406713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2069E-4B14-374B-84D1-C9FEEB198BE9}" type="slidenum">
              <a:rPr lang="en-US" sz="1000" smtClean="0"/>
              <a:pPr/>
              <a:t>‹#›</a:t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6701" r="4450" b="8247"/>
          <a:stretch/>
        </p:blipFill>
        <p:spPr>
          <a:xfrm>
            <a:off x="13016011" y="235888"/>
            <a:ext cx="1231472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CA89-C942-064B-B83E-A66ADBA29E5F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65194" y="4502280"/>
            <a:ext cx="12544444" cy="1813527"/>
          </a:xfrm>
        </p:spPr>
        <p:txBody>
          <a:bodyPr/>
          <a:lstStyle/>
          <a:p>
            <a:r>
              <a:rPr lang="en-US" dirty="0" smtClean="0"/>
              <a:t>Presented by Pricing Modeling and Analytics Development Team (PUMA-DT)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Nicholas Pylypiw</a:t>
            </a:r>
            <a:endParaRPr lang="en-US" dirty="0"/>
          </a:p>
          <a:p>
            <a:r>
              <a:rPr lang="en-US" dirty="0" smtClean="0"/>
              <a:t>April 7,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Price Elasticity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Elasticity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marL="1200150" lvl="1" indent="-457200"/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4276" y="1554025"/>
            <a:ext cx="8296876" cy="609496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 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b="1" dirty="0"/>
              <a:t>Five scenarios: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E=1        (unit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0&lt;E&lt;1    (relatively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E&gt;1        (relatively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E=0        (perfectly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∞      (perfectly elastic)</a:t>
            </a:r>
            <a:endParaRPr lang="en-US" dirty="0">
              <a:solidFill>
                <a:schemeClr val="bg2"/>
              </a:solidFill>
            </a:endParaRPr>
          </a:p>
          <a:p>
            <a:pPr marL="457200" indent="-457200"/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6949440" y="2895698"/>
            <a:ext cx="1162595" cy="20551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2540919" y="3618410"/>
            <a:ext cx="1162595" cy="133240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4103" y="3015314"/>
            <a:ext cx="4095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Percentage change in price is greater than percentage change in demand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0037" y="2372472"/>
            <a:ext cx="107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9788" y="5014247"/>
            <a:ext cx="154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Elasticity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marL="1200150" lvl="1" indent="-457200"/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4276" y="1554025"/>
            <a:ext cx="8296876" cy="609496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 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b="1" dirty="0"/>
              <a:t>Five scenarios: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E=1        (unit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0&lt;E&lt;1    (relatively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E&gt;1        (relatively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E=0        (perfectly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∞      (perfectly elastic)</a:t>
            </a:r>
            <a:endParaRPr lang="en-US" dirty="0">
              <a:solidFill>
                <a:schemeClr val="bg2"/>
              </a:solidFill>
            </a:endParaRPr>
          </a:p>
          <a:p>
            <a:pPr marL="457200" indent="-457200"/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6949440" y="2895698"/>
            <a:ext cx="1162595" cy="20551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2540919" y="1554025"/>
            <a:ext cx="1162595" cy="339679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4103" y="3015314"/>
            <a:ext cx="4095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Percentage change in price is less than percentage change in demand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0037" y="2372472"/>
            <a:ext cx="107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9788" y="5014247"/>
            <a:ext cx="154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Elasticity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marL="1200150" lvl="1" indent="-457200"/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4276" y="1554025"/>
            <a:ext cx="8296876" cy="609496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 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b="1" dirty="0"/>
              <a:t>Five scenarios: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E=1        (unit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0&lt;E&lt;1    (relatively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E&gt;1        (relatively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E=0        (perfectly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∞      (perfectly elastic)</a:t>
            </a:r>
            <a:endParaRPr lang="en-US" dirty="0">
              <a:solidFill>
                <a:schemeClr val="bg2"/>
              </a:solidFill>
            </a:endParaRPr>
          </a:p>
          <a:p>
            <a:pPr marL="457200" indent="-457200"/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6949440" y="2077246"/>
            <a:ext cx="1162595" cy="28735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2540919" y="4650376"/>
            <a:ext cx="1162595" cy="3004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4103" y="3015314"/>
            <a:ext cx="4095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 percentage change in price equals negligible percentage change in demand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0037" y="1554025"/>
            <a:ext cx="107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9788" y="5014247"/>
            <a:ext cx="154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Elasticity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marL="1200150" lvl="1" indent="-457200"/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4276" y="1554025"/>
            <a:ext cx="8296876" cy="609496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 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b="1" dirty="0"/>
              <a:t>Five scenarios: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E=1        (unit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0&lt;E&lt;1    (relatively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E&gt;1        (relatively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E=0        (perfectly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∞      (perfectly elastic)</a:t>
            </a:r>
            <a:endParaRPr lang="en-US" dirty="0"/>
          </a:p>
          <a:p>
            <a:pPr marL="457200" indent="-457200"/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6949440" y="4650376"/>
            <a:ext cx="1162595" cy="3004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2540918" y="1423851"/>
            <a:ext cx="1162595" cy="352696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4103" y="3015314"/>
            <a:ext cx="4095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Very small percentage change in price equals very large percentage change in demand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0037" y="4123212"/>
            <a:ext cx="107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9788" y="5014247"/>
            <a:ext cx="154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Recommend Actions Based on Goals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1784256"/>
            <a:ext cx="123444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Insight About Products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" y="1205906"/>
            <a:ext cx="9282022" cy="6620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0596" y="1205906"/>
            <a:ext cx="457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elasticity, we are able to help the merchants guide promotional strategy.</a:t>
            </a:r>
          </a:p>
          <a:p>
            <a:endParaRPr lang="en-US" dirty="0"/>
          </a:p>
          <a:p>
            <a:r>
              <a:rPr lang="en-US" dirty="0" smtClean="0"/>
              <a:t>In general, import batteries seem to be a more elastic category than batteries. </a:t>
            </a:r>
          </a:p>
          <a:p>
            <a:endParaRPr lang="en-US" dirty="0" smtClean="0"/>
          </a:p>
          <a:p>
            <a:r>
              <a:rPr lang="en-US" dirty="0" smtClean="0"/>
              <a:t>This implies that their may be an opportunity to raise retails on batteries, thereby realizing incremental margin $.  Also, import batteries may be a traffic driving promotion, due to the high elasticity.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Future State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04276" y="2137559"/>
            <a:ext cx="13598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Finalizing steps of a robust in-house elasticity model (currently relying on third party production).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Views of other lift factors besides price, such as promotional type and vehicle, weather,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Ability to distinguish differences of product’s elasticity for PRO/DIY.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Possibility of redefining pricing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875707" y="2720457"/>
            <a:ext cx="7297362" cy="4180676"/>
          </a:xfrm>
          <a:prstGeom prst="rect">
            <a:avLst/>
          </a:prstGeom>
        </p:spPr>
        <p:txBody>
          <a:bodyPr/>
          <a:lstStyle/>
          <a:p>
            <a:r>
              <a:rPr lang="en-US" sz="4400" dirty="0" smtClean="0"/>
              <a:t>Business Problem</a:t>
            </a:r>
          </a:p>
          <a:p>
            <a:r>
              <a:rPr lang="en-US" sz="4400" dirty="0" smtClean="0"/>
              <a:t>Definition of Elasticity</a:t>
            </a:r>
          </a:p>
          <a:p>
            <a:r>
              <a:rPr lang="en-US" sz="4400" dirty="0" smtClean="0"/>
              <a:t>Insight Examples</a:t>
            </a:r>
          </a:p>
          <a:p>
            <a:r>
              <a:rPr lang="en-US" sz="4400" dirty="0" smtClean="0"/>
              <a:t>Future State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5134" y="101283"/>
            <a:ext cx="11725511" cy="914400"/>
          </a:xfrm>
        </p:spPr>
        <p:txBody>
          <a:bodyPr/>
          <a:lstStyle/>
          <a:p>
            <a:r>
              <a:rPr lang="en-US" sz="4400" dirty="0" smtClean="0"/>
              <a:t>Basic Example of Demand Curve Projections</a:t>
            </a:r>
            <a:endParaRPr lang="en-US" sz="440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5134" y="2343186"/>
            <a:ext cx="13538899" cy="5886414"/>
          </a:xfrm>
        </p:spPr>
        <p:txBody>
          <a:bodyPr/>
          <a:lstStyle/>
          <a:p>
            <a:r>
              <a:rPr lang="en-US" i="1" dirty="0" smtClean="0"/>
              <a:t>Product X has a current price of $2.50, though it has historically been priced between $2.00 and $3.25.  </a:t>
            </a:r>
          </a:p>
          <a:p>
            <a:endParaRPr lang="en-US" i="1" dirty="0" smtClean="0"/>
          </a:p>
          <a:p>
            <a:r>
              <a:rPr lang="en-US" i="1" dirty="0" smtClean="0"/>
              <a:t>Product X sells about 400 Units a week at the current price.</a:t>
            </a:r>
          </a:p>
          <a:p>
            <a:endParaRPr lang="en-US" i="1" dirty="0" smtClean="0"/>
          </a:p>
          <a:p>
            <a:r>
              <a:rPr lang="en-US" i="1" dirty="0" smtClean="0"/>
              <a:t>We wish to model the impact of a 10% increase or decrease in price, recommending action to the merchandising team.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21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92" y="1138988"/>
            <a:ext cx="8780698" cy="68497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Cleaning Data for Modeling</a:t>
            </a:r>
            <a:endParaRPr lang="en-US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04276" y="2445097"/>
            <a:ext cx="5044672" cy="58864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quick look at the Demand Curve for this product reveals some potential outliers.  We typically scrub these points out, as they do not reflect the product’s </a:t>
            </a:r>
            <a:r>
              <a:rPr lang="en-US" i="1" dirty="0" smtClean="0"/>
              <a:t>typical</a:t>
            </a:r>
            <a:r>
              <a:rPr lang="en-US" dirty="0" smtClean="0"/>
              <a:t> behavior.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V="1">
            <a:off x="6857231" y="3146611"/>
            <a:ext cx="398033" cy="3672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7232" y="6671534"/>
            <a:ext cx="398033" cy="3765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93325" y="6671534"/>
            <a:ext cx="398033" cy="3765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9493325" y="1626966"/>
            <a:ext cx="398033" cy="3672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Demand Curve and Tangent Line</a:t>
            </a:r>
            <a:endParaRPr lang="en-US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04227" y="1337059"/>
            <a:ext cx="4677671" cy="58864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Eliminating the outliers and fitting a line to the points allows us to see the nonlinear relationship between price and demand.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rate of change can be assumed to be the slope of the tangent line to the demand curve at the current price point.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98" y="1337059"/>
            <a:ext cx="9011784" cy="667035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570617" y="4140926"/>
            <a:ext cx="6897189" cy="30825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0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Projecting Demand at Different Price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98" y="1337059"/>
            <a:ext cx="9011784" cy="667035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564892" y="4140926"/>
            <a:ext cx="6897189" cy="30825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4325515" y="4796287"/>
            <a:ext cx="3778370" cy="172528"/>
          </a:xfrm>
          <a:prstGeom prst="rightArrow">
            <a:avLst/>
          </a:prstGeom>
          <a:solidFill>
            <a:schemeClr val="accent5">
              <a:alpha val="36000"/>
            </a:schemeClr>
          </a:solidFill>
          <a:ln>
            <a:solidFill>
              <a:schemeClr val="accent5">
                <a:alpha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350914" y="6072996"/>
            <a:ext cx="6570127" cy="191219"/>
          </a:xfrm>
          <a:prstGeom prst="rightArrow">
            <a:avLst/>
          </a:prstGeom>
          <a:solidFill>
            <a:schemeClr val="accent5">
              <a:alpha val="36000"/>
            </a:schemeClr>
          </a:solidFill>
          <a:ln>
            <a:solidFill>
              <a:schemeClr val="accent5">
                <a:alpha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6824" y="4668819"/>
            <a:ext cx="336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$2.25     ~550 Units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6824" y="5906995"/>
            <a:ext cx="336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$2.75     ~200 Units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012448" y="6001861"/>
            <a:ext cx="290456" cy="3334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59048" y="4763685"/>
            <a:ext cx="290456" cy="3334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59048" y="6001861"/>
            <a:ext cx="290456" cy="33348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2032498" y="4763685"/>
            <a:ext cx="290456" cy="33348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59047" y="1337059"/>
            <a:ext cx="4677671" cy="58864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tangential assumption, one can predict the volume at different price points. </a:t>
            </a:r>
          </a:p>
        </p:txBody>
      </p:sp>
    </p:spTree>
    <p:extLst>
      <p:ext uri="{BB962C8B-B14F-4D97-AF65-F5344CB8AC3E}">
        <p14:creationId xmlns:p14="http://schemas.microsoft.com/office/powerpoint/2010/main" val="197618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" grpId="0"/>
      <p:bldP spid="9" grpId="0"/>
      <p:bldP spid="6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Need for a Standard Metric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1" y="1337059"/>
            <a:ext cx="9011784" cy="6670353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6564892" y="4140926"/>
            <a:ext cx="6897189" cy="30825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59047" y="1337059"/>
            <a:ext cx="4677671" cy="58864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b="1" i="1" dirty="0" smtClean="0"/>
              <a:t>could</a:t>
            </a:r>
            <a:r>
              <a:rPr lang="en-US" dirty="0" smtClean="0"/>
              <a:t> use this rate of change to make a statement such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For every dollar increase in price, demand will decrease by 700 units.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9414724" y="1213450"/>
            <a:ext cx="326572" cy="5703555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0800000">
            <a:off x="12412262" y="4228514"/>
            <a:ext cx="326572" cy="255273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42777" y="358263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$1.00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640610" y="5329564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700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9047" y="5504329"/>
            <a:ext cx="455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BUT </a:t>
            </a:r>
            <a:r>
              <a:rPr lang="en-US" b="1" dirty="0"/>
              <a:t>WE WON’T!!!!!!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hoiceslondon.com/wp-content/uploads/2015/06/guy-thinking-22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064" y="3440203"/>
            <a:ext cx="3639942" cy="47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Elasticity?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Price elasticity is </a:t>
            </a:r>
            <a:r>
              <a:rPr lang="en-US" i="1" dirty="0" smtClean="0"/>
              <a:t>the responsiveness of the quantity demanded to a change in its price.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marL="1200150" lvl="1" indent="-457200"/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65865" y="2684860"/>
            <a:ext cx="9659631" cy="609496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 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More specifically, the </a:t>
            </a:r>
            <a:r>
              <a:rPr lang="en-US" b="1" dirty="0" smtClean="0"/>
              <a:t>percentage</a:t>
            </a:r>
            <a:r>
              <a:rPr lang="en-US" dirty="0" smtClean="0"/>
              <a:t> change in demand per one </a:t>
            </a:r>
            <a:r>
              <a:rPr lang="en-US" b="1" dirty="0" smtClean="0"/>
              <a:t>percent</a:t>
            </a:r>
            <a:r>
              <a:rPr lang="en-US" dirty="0" smtClean="0"/>
              <a:t> change in price (holding all else constant).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tangent line to the demand curve, transformed to represent </a:t>
            </a:r>
            <a:r>
              <a:rPr lang="en-US" b="1" dirty="0" smtClean="0"/>
              <a:t>percentage</a:t>
            </a:r>
            <a:r>
              <a:rPr lang="en-US" dirty="0" smtClean="0"/>
              <a:t>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Bounded below by 0 (almost always…)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Unbounded </a:t>
            </a:r>
            <a:r>
              <a:rPr lang="en-US" dirty="0" smtClean="0"/>
              <a:t>above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Conventionally discussed in absolute terms.</a:t>
            </a:r>
            <a:endParaRPr lang="en-US" dirty="0"/>
          </a:p>
          <a:p>
            <a:pPr marL="457200" indent="-457200"/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Elasticity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42069E-4B14-374B-84D1-C9FEEB198BE9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marL="1200150" lvl="1" indent="-457200"/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4276" y="1554025"/>
            <a:ext cx="8296876" cy="609496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 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b="1" dirty="0"/>
              <a:t>Five scenarios: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E=1        (unit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0&lt;E&lt;1    (relatively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E&gt;1        (relatively 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E=0        (perfectly inelastic)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∞      (perfectly elastic)</a:t>
            </a:r>
            <a:endParaRPr lang="en-US" dirty="0">
              <a:solidFill>
                <a:schemeClr val="bg2"/>
              </a:solidFill>
            </a:endParaRPr>
          </a:p>
          <a:p>
            <a:pPr marL="457200" indent="-457200"/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6949440" y="2895698"/>
            <a:ext cx="1162595" cy="20551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2540920" y="2895692"/>
            <a:ext cx="1162595" cy="20551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4103" y="3015314"/>
            <a:ext cx="4095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Percentage change in price equals percentage change in demand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0037" y="2372472"/>
            <a:ext cx="107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29788" y="5014247"/>
            <a:ext cx="154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y Master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ide Copy + Chart 1 Master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Lowe's">
      <a:dk1>
        <a:sysClr val="windowText" lastClr="000000"/>
      </a:dk1>
      <a:lt1>
        <a:sysClr val="window" lastClr="FFFFFF"/>
      </a:lt1>
      <a:dk2>
        <a:srgbClr val="004890"/>
      </a:dk2>
      <a:lt2>
        <a:srgbClr val="EEECE1"/>
      </a:lt2>
      <a:accent1>
        <a:srgbClr val="00A3E0"/>
      </a:accent1>
      <a:accent2>
        <a:srgbClr val="E30D40"/>
      </a:accent2>
      <a:accent3>
        <a:srgbClr val="AF1685"/>
      </a:accent3>
      <a:accent4>
        <a:srgbClr val="470A68"/>
      </a:accent4>
      <a:accent5>
        <a:srgbClr val="00B140"/>
      </a:accent5>
      <a:accent6>
        <a:srgbClr val="FFCD00"/>
      </a:accent6>
      <a:hlink>
        <a:srgbClr val="004890"/>
      </a:hlink>
      <a:folHlink>
        <a:srgbClr val="470A68"/>
      </a:folHlink>
    </a:clrScheme>
    <a:fontScheme name="Lowe'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7FCB7D149784CA58E034BFAE29972" ma:contentTypeVersion="5" ma:contentTypeDescription="Create a new document." ma:contentTypeScope="" ma:versionID="156ae6e6e4d2aaadd66440a9d37036b2">
  <xsd:schema xmlns:xsd="http://www.w3.org/2001/XMLSchema" xmlns:xs="http://www.w3.org/2001/XMLSchema" xmlns:p="http://schemas.microsoft.com/office/2006/metadata/properties" xmlns:ns2="4575f14a-4fb4-4753-b6d4-fd44dc184067" xmlns:ns3="211f17b0-71e6-4428-a9f4-c2b2a5fc4424" targetNamespace="http://schemas.microsoft.com/office/2006/metadata/properties" ma:root="true" ma:fieldsID="29b0c4b6d336e89bce9ce3ae6f7936f5" ns2:_="" ns3:_="">
    <xsd:import namespace="4575f14a-4fb4-4753-b6d4-fd44dc184067"/>
    <xsd:import namespace="211f17b0-71e6-4428-a9f4-c2b2a5fc4424"/>
    <xsd:element name="properties">
      <xsd:complexType>
        <xsd:sequence>
          <xsd:element name="documentManagement">
            <xsd:complexType>
              <xsd:all>
                <xsd:element ref="ns2:Comment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5f14a-4fb4-4753-b6d4-fd44dc184067" elementFormDefault="qualified">
    <xsd:import namespace="http://schemas.microsoft.com/office/2006/documentManagement/types"/>
    <xsd:import namespace="http://schemas.microsoft.com/office/infopath/2007/PartnerControls"/>
    <xsd:element name="Comment" ma:index="8" nillable="true" ma:displayName="Comment" ma:internalName="Comment" ma:readOnly="false">
      <xsd:simpleType>
        <xsd:restriction base="dms:Text">
          <xsd:maxLength value="10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f17b0-71e6-4428-a9f4-c2b2a5fc4424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11f17b0-71e6-4428-a9f4-c2b2a5fc4424">DXNXCCUXRT7T-567746969-3188</_dlc_DocId>
    <_dlc_DocIdUrl xmlns="211f17b0-71e6-4428-a9f4-c2b2a5fc4424">
      <Url>http://sp2013.lowes.com/sites/finance/FPA/_layouts/15/DocIdRedir.aspx?ID=DXNXCCUXRT7T-567746969-3188</Url>
      <Description>DXNXCCUXRT7T-567746969-3188</Description>
    </_dlc_DocIdUrl>
    <Comment xmlns="4575f14a-4fb4-4753-b6d4-fd44dc18406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E96B5B-1A3D-47D3-AEB3-8156620D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5f14a-4fb4-4753-b6d4-fd44dc184067"/>
    <ds:schemaRef ds:uri="211f17b0-71e6-4428-a9f4-c2b2a5fc44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E65CF2-0F57-40AC-AD49-83B56764E942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575f14a-4fb4-4753-b6d4-fd44dc184067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211f17b0-71e6-4428-a9f4-c2b2a5fc442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147D5C-8BB6-4781-88BF-4610734D44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677</Words>
  <Application>Microsoft Office PowerPoint</Application>
  <PresentationFormat>Custom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Copy Master</vt:lpstr>
      <vt:lpstr>Side Copy + Chart 1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Lowe's Corporate PowerPoint</dc:title>
  <dc:creator>Andi</dc:creator>
  <cp:lastModifiedBy>R, Yashwanth - Yashwanth M</cp:lastModifiedBy>
  <cp:revision>299</cp:revision>
  <cp:lastPrinted>2016-01-01T19:32:29Z</cp:lastPrinted>
  <dcterms:created xsi:type="dcterms:W3CDTF">2013-03-25T14:54:02Z</dcterms:created>
  <dcterms:modified xsi:type="dcterms:W3CDTF">2016-04-12T12:06:32Z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0x010100F2F7FCB7D149784CA58E034BFAE29972</vt:lpwstr>
  </property>
  <property fmtid="{D5CDD505-2E9C-101B-9397-08002B2CF9AE}" pid="3" name="_dlc_DocIdItemGuid">
    <vt:lpwstr>a09aba79-4526-4a50-9500-e656b59b2a50</vt:lpwstr>
  </property>
</Properties>
</file>