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4138-B02E-4CEE-B3C0-E7E43F8B23C9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0A8A-D8C7-4F0A-8CF5-83B2F51D6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4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4138-B02E-4CEE-B3C0-E7E43F8B23C9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0A8A-D8C7-4F0A-8CF5-83B2F51D6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2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4138-B02E-4CEE-B3C0-E7E43F8B23C9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0A8A-D8C7-4F0A-8CF5-83B2F51D6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1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4138-B02E-4CEE-B3C0-E7E43F8B23C9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0A8A-D8C7-4F0A-8CF5-83B2F51D6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9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4138-B02E-4CEE-B3C0-E7E43F8B23C9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0A8A-D8C7-4F0A-8CF5-83B2F51D6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4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4138-B02E-4CEE-B3C0-E7E43F8B23C9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0A8A-D8C7-4F0A-8CF5-83B2F51D6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4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4138-B02E-4CEE-B3C0-E7E43F8B23C9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0A8A-D8C7-4F0A-8CF5-83B2F51D6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4138-B02E-4CEE-B3C0-E7E43F8B23C9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0A8A-D8C7-4F0A-8CF5-83B2F51D6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0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4138-B02E-4CEE-B3C0-E7E43F8B23C9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0A8A-D8C7-4F0A-8CF5-83B2F51D6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5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4138-B02E-4CEE-B3C0-E7E43F8B23C9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0A8A-D8C7-4F0A-8CF5-83B2F51D6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8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4138-B02E-4CEE-B3C0-E7E43F8B23C9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0A8A-D8C7-4F0A-8CF5-83B2F51D6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74138-B02E-4CEE-B3C0-E7E43F8B23C9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20A8A-D8C7-4F0A-8CF5-83B2F51D6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6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AVERAGES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The three most commonly used measures of central location are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Mean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Median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Mode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04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Mean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The </a:t>
            </a:r>
            <a:r>
              <a:rPr lang="en-US" dirty="0">
                <a:latin typeface="Georgia" panose="02040502050405020303" pitchFamily="18" charset="0"/>
              </a:rPr>
              <a:t>mean of a set of observations is their arithmetic mean. </a:t>
            </a:r>
            <a:endParaRPr lang="en-US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Formula for the Mean: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859579"/>
              </p:ext>
            </p:extLst>
          </p:nvPr>
        </p:nvGraphicFramePr>
        <p:xfrm>
          <a:off x="2386555" y="3025348"/>
          <a:ext cx="2958336" cy="1951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3" imgW="927100" imgH="609600" progId="Equation.DSMT4">
                  <p:embed/>
                </p:oleObj>
              </mc:Choice>
              <mc:Fallback>
                <p:oleObj name="Equation" r:id="rId3" imgW="927100" imgH="60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555" y="3025348"/>
                        <a:ext cx="2958336" cy="19518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066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Drawback of Mean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It </a:t>
            </a:r>
            <a:r>
              <a:rPr lang="en-US" dirty="0">
                <a:latin typeface="Georgia" panose="02040502050405020303" pitchFamily="18" charset="0"/>
              </a:rPr>
              <a:t>is very much affected by extreme observations. Two or three very </a:t>
            </a:r>
            <a:r>
              <a:rPr lang="en-US" dirty="0" smtClean="0">
                <a:latin typeface="Georgia" panose="02040502050405020303" pitchFamily="18" charset="0"/>
              </a:rPr>
              <a:t>large </a:t>
            </a:r>
            <a:r>
              <a:rPr lang="en-US" dirty="0">
                <a:latin typeface="Georgia" panose="02040502050405020303" pitchFamily="18" charset="0"/>
              </a:rPr>
              <a:t>values of the variable may unduly affect the value of the mean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Example: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Georgia" panose="02040502050405020303" pitchFamily="18" charset="0"/>
              </a:rPr>
              <a:t>Consider </a:t>
            </a:r>
            <a:r>
              <a:rPr lang="en-US" dirty="0">
                <a:latin typeface="Georgia" panose="02040502050405020303" pitchFamily="18" charset="0"/>
              </a:rPr>
              <a:t>an industrial complex which houses the workers and some officials in the top </a:t>
            </a:r>
            <a:r>
              <a:rPr lang="en-US" dirty="0" smtClean="0">
                <a:latin typeface="Georgia" panose="02040502050405020303" pitchFamily="18" charset="0"/>
              </a:rPr>
              <a:t>hierarchy.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Georgia" panose="02040502050405020303" pitchFamily="18" charset="0"/>
              </a:rPr>
              <a:t>The average salary of the </a:t>
            </a:r>
            <a:r>
              <a:rPr lang="en-US" dirty="0" smtClean="0">
                <a:latin typeface="Georgia" panose="02040502050405020303" pitchFamily="18" charset="0"/>
              </a:rPr>
              <a:t>workers is</a:t>
            </a:r>
            <a:r>
              <a:rPr lang="en-US" dirty="0">
                <a:latin typeface="Georgia" panose="02040502050405020303" pitchFamily="18" charset="0"/>
              </a:rPr>
              <a:t>, say, Rs.8000 per month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Georgia" panose="02040502050405020303" pitchFamily="18" charset="0"/>
              </a:rPr>
              <a:t>Including salary of few officials who draw very high salaries, </a:t>
            </a:r>
            <a:r>
              <a:rPr lang="en-US" dirty="0">
                <a:latin typeface="Georgia" panose="02040502050405020303" pitchFamily="18" charset="0"/>
              </a:rPr>
              <a:t>the average wage per worker comes out to be </a:t>
            </a:r>
            <a:r>
              <a:rPr lang="en-US" dirty="0" err="1">
                <a:latin typeface="Georgia" panose="02040502050405020303" pitchFamily="18" charset="0"/>
              </a:rPr>
              <a:t>Rs</a:t>
            </a:r>
            <a:r>
              <a:rPr lang="en-US" dirty="0">
                <a:latin typeface="Georgia" panose="02040502050405020303" pitchFamily="18" charset="0"/>
              </a:rPr>
              <a:t>. 12000 say.</a:t>
            </a:r>
          </a:p>
        </p:txBody>
      </p:sp>
    </p:spTree>
    <p:extLst>
      <p:ext uri="{BB962C8B-B14F-4D97-AF65-F5344CB8AC3E}">
        <p14:creationId xmlns:p14="http://schemas.microsoft.com/office/powerpoint/2010/main" val="279638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Median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The median is the middle observation when the data are arranged from smallest to largest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US" dirty="0">
                <a:latin typeface="Georgia" panose="02040502050405020303" pitchFamily="18" charset="0"/>
              </a:rPr>
              <a:t>If there is an odd number of observations, the median is the middle observation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US" dirty="0">
                <a:latin typeface="Georgia" panose="02040502050405020303" pitchFamily="18" charset="0"/>
              </a:rPr>
              <a:t>If there is an even number of observations, the median is usually defined to be the mean of the two middle observatio</a:t>
            </a:r>
            <a:r>
              <a:rPr lang="en-US" dirty="0"/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159809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Mode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The mode is the most frequently occurring </a:t>
            </a:r>
            <a:r>
              <a:rPr lang="en-US" dirty="0" smtClean="0">
                <a:latin typeface="Georgia" panose="02040502050405020303" pitchFamily="18" charset="0"/>
              </a:rPr>
              <a:t>value.</a:t>
            </a:r>
          </a:p>
          <a:p>
            <a:r>
              <a:rPr lang="en-US" dirty="0">
                <a:latin typeface="Georgia" panose="02040502050405020303" pitchFamily="18" charset="0"/>
              </a:rPr>
              <a:t>If no value occurs more frequently than any other, the data set is said to have no mode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Bimodal data: two modes exist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Multimodal data: more than two modes exist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33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Example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</a:t>
            </a:r>
            <a:r>
              <a:rPr lang="en-US" dirty="0" smtClean="0">
                <a:latin typeface="Georgia" panose="02040502050405020303" pitchFamily="18" charset="0"/>
              </a:rPr>
              <a:t>hoes </a:t>
            </a:r>
            <a:r>
              <a:rPr lang="en-US" dirty="0">
                <a:latin typeface="Georgia" panose="02040502050405020303" pitchFamily="18" charset="0"/>
              </a:rPr>
              <a:t>come in full sizes. Consider the following sample data that have been sorted from low to high</a:t>
            </a:r>
            <a:r>
              <a:rPr lang="en-US" dirty="0" smtClean="0">
                <a:latin typeface="Georgia" panose="02040502050405020303" pitchFamily="18" charset="0"/>
              </a:rPr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The </a:t>
            </a:r>
            <a:r>
              <a:rPr lang="en-US" dirty="0">
                <a:latin typeface="Georgia" panose="02040502050405020303" pitchFamily="18" charset="0"/>
              </a:rPr>
              <a:t>mean for these sample data is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558344" y="29750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306963"/>
              </p:ext>
            </p:extLst>
          </p:nvPr>
        </p:nvGraphicFramePr>
        <p:xfrm>
          <a:off x="838200" y="2594390"/>
          <a:ext cx="7019459" cy="669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Equation" r:id="rId3" imgW="2692400" imgH="254000" progId="Equation.DSMT4">
                  <p:embed/>
                </p:oleObj>
              </mc:Choice>
              <mc:Fallback>
                <p:oleObj name="Equation" r:id="rId3" imgW="2692400" imgH="254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94390"/>
                        <a:ext cx="7019459" cy="6697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550017" y="4340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762894"/>
              </p:ext>
            </p:extLst>
          </p:nvPr>
        </p:nvGraphicFramePr>
        <p:xfrm>
          <a:off x="2550017" y="3644721"/>
          <a:ext cx="1862957" cy="2441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5" imgW="1104900" imgH="1447800" progId="Equation.DSMT4">
                  <p:embed/>
                </p:oleObj>
              </mc:Choice>
              <mc:Fallback>
                <p:oleObj name="Equation" r:id="rId5" imgW="1104900" imgH="1447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0017" y="3644721"/>
                        <a:ext cx="1862957" cy="24411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109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248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Times New Roman</vt:lpstr>
      <vt:lpstr>Wingdings</vt:lpstr>
      <vt:lpstr>Office Theme</vt:lpstr>
      <vt:lpstr>MathType 6.0 Equation</vt:lpstr>
      <vt:lpstr>AVERAGES</vt:lpstr>
      <vt:lpstr>Mean</vt:lpstr>
      <vt:lpstr>Drawback of Mean</vt:lpstr>
      <vt:lpstr>Median</vt:lpstr>
      <vt:lpstr>Mode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AVERAGES</dc:title>
  <dc:creator>BHAVYA</dc:creator>
  <cp:lastModifiedBy>BHAVYA</cp:lastModifiedBy>
  <cp:revision>13</cp:revision>
  <dcterms:created xsi:type="dcterms:W3CDTF">2016-09-23T13:52:55Z</dcterms:created>
  <dcterms:modified xsi:type="dcterms:W3CDTF">2016-09-23T18:30:23Z</dcterms:modified>
</cp:coreProperties>
</file>