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1.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2.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7"/>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413" r:id="rId28"/>
    <p:sldId id="414" r:id="rId29"/>
    <p:sldId id="415"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416" r:id="rId45"/>
    <p:sldId id="417" r:id="rId46"/>
    <p:sldId id="418" r:id="rId47"/>
    <p:sldId id="419"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53" r:id="rId61"/>
    <p:sldId id="354" r:id="rId62"/>
    <p:sldId id="355" r:id="rId63"/>
    <p:sldId id="356" r:id="rId64"/>
    <p:sldId id="357" r:id="rId65"/>
    <p:sldId id="359" r:id="rId66"/>
    <p:sldId id="378" r:id="rId67"/>
    <p:sldId id="389" r:id="rId68"/>
    <p:sldId id="265" r:id="rId69"/>
    <p:sldId id="266" r:id="rId70"/>
    <p:sldId id="267" r:id="rId71"/>
    <p:sldId id="268" r:id="rId72"/>
    <p:sldId id="493" r:id="rId73"/>
    <p:sldId id="494" r:id="rId74"/>
    <p:sldId id="495" r:id="rId75"/>
    <p:sldId id="496" r:id="rId76"/>
    <p:sldId id="497" r:id="rId77"/>
    <p:sldId id="498" r:id="rId78"/>
    <p:sldId id="422" r:id="rId79"/>
    <p:sldId id="286" r:id="rId80"/>
    <p:sldId id="287" r:id="rId81"/>
    <p:sldId id="420" r:id="rId82"/>
    <p:sldId id="425" r:id="rId83"/>
    <p:sldId id="423" r:id="rId84"/>
    <p:sldId id="426" r:id="rId85"/>
    <p:sldId id="427" r:id="rId86"/>
    <p:sldId id="428" r:id="rId87"/>
    <p:sldId id="430" r:id="rId88"/>
    <p:sldId id="431" r:id="rId89"/>
    <p:sldId id="432" r:id="rId90"/>
    <p:sldId id="433" r:id="rId91"/>
    <p:sldId id="434" r:id="rId92"/>
    <p:sldId id="435" r:id="rId93"/>
    <p:sldId id="436" r:id="rId94"/>
    <p:sldId id="437" r:id="rId95"/>
    <p:sldId id="448" r:id="rId96"/>
    <p:sldId id="438" r:id="rId97"/>
    <p:sldId id="439" r:id="rId98"/>
    <p:sldId id="440" r:id="rId99"/>
    <p:sldId id="441" r:id="rId100"/>
    <p:sldId id="442" r:id="rId101"/>
    <p:sldId id="443" r:id="rId102"/>
    <p:sldId id="444" r:id="rId103"/>
    <p:sldId id="445" r:id="rId104"/>
    <p:sldId id="446" r:id="rId105"/>
    <p:sldId id="447" r:id="rId106"/>
    <p:sldId id="449" r:id="rId107"/>
    <p:sldId id="450" r:id="rId108"/>
    <p:sldId id="451" r:id="rId109"/>
    <p:sldId id="452" r:id="rId110"/>
    <p:sldId id="460" r:id="rId111"/>
    <p:sldId id="461" r:id="rId112"/>
    <p:sldId id="462" r:id="rId113"/>
    <p:sldId id="463" r:id="rId114"/>
    <p:sldId id="464" r:id="rId115"/>
    <p:sldId id="467" r:id="rId116"/>
    <p:sldId id="468" r:id="rId117"/>
    <p:sldId id="465" r:id="rId118"/>
    <p:sldId id="469" r:id="rId119"/>
    <p:sldId id="466" r:id="rId120"/>
    <p:sldId id="470" r:id="rId121"/>
    <p:sldId id="473" r:id="rId122"/>
    <p:sldId id="471" r:id="rId123"/>
    <p:sldId id="472" r:id="rId124"/>
    <p:sldId id="474" r:id="rId125"/>
    <p:sldId id="476" r:id="rId126"/>
    <p:sldId id="477" r:id="rId127"/>
    <p:sldId id="478" r:id="rId128"/>
    <p:sldId id="479" r:id="rId129"/>
    <p:sldId id="480" r:id="rId130"/>
    <p:sldId id="481" r:id="rId131"/>
    <p:sldId id="482" r:id="rId132"/>
    <p:sldId id="483" r:id="rId133"/>
    <p:sldId id="484" r:id="rId134"/>
    <p:sldId id="486" r:id="rId135"/>
    <p:sldId id="485" r:id="rId136"/>
    <p:sldId id="487" r:id="rId137"/>
    <p:sldId id="488" r:id="rId138"/>
    <p:sldId id="489" r:id="rId139"/>
    <p:sldId id="490" r:id="rId140"/>
    <p:sldId id="491" r:id="rId141"/>
    <p:sldId id="492" r:id="rId142"/>
    <p:sldId id="499" r:id="rId143"/>
    <p:sldId id="500" r:id="rId144"/>
    <p:sldId id="501" r:id="rId145"/>
    <p:sldId id="502"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8" autoAdjust="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4.wmf"/><Relationship Id="rId1" Type="http://schemas.openxmlformats.org/officeDocument/2006/relationships/image" Target="../media/image18.wmf"/><Relationship Id="rId5" Type="http://schemas.openxmlformats.org/officeDocument/2006/relationships/image" Target="../media/image21.wmf"/><Relationship Id="rId4"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75.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72ADA-FF61-4636-A53B-45F1DB873AC7}" type="datetimeFigureOut">
              <a:rPr lang="en-US" smtClean="0"/>
              <a:t>10/12/2016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B3200-9970-4F0B-951D-D1EA4E335737}" type="slidenum">
              <a:rPr lang="en-US" smtClean="0"/>
              <a:t>‹#›</a:t>
            </a:fld>
            <a:endParaRPr lang="en-US"/>
          </a:p>
        </p:txBody>
      </p:sp>
    </p:spTree>
    <p:extLst>
      <p:ext uri="{BB962C8B-B14F-4D97-AF65-F5344CB8AC3E}">
        <p14:creationId xmlns:p14="http://schemas.microsoft.com/office/powerpoint/2010/main" val="249978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0B3200-9970-4F0B-951D-D1EA4E335737}" type="slidenum">
              <a:rPr lang="en-US" smtClean="0"/>
              <a:t>1</a:t>
            </a:fld>
            <a:endParaRPr lang="en-US"/>
          </a:p>
        </p:txBody>
      </p:sp>
    </p:spTree>
    <p:extLst>
      <p:ext uri="{BB962C8B-B14F-4D97-AF65-F5344CB8AC3E}">
        <p14:creationId xmlns:p14="http://schemas.microsoft.com/office/powerpoint/2010/main" val="58929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73656F-DBA0-4ADA-AA49-7F81072B604C}" type="slidenum">
              <a:rPr lang="en-US"/>
              <a:pPr eaLnBrk="1" hangingPunct="1"/>
              <a:t>10</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265946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8B8958-B56C-439F-B0E4-E45D0F7948A9}" type="slidenum">
              <a:rPr lang="en-US"/>
              <a:pPr eaLnBrk="1" hangingPunct="1"/>
              <a:t>11</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4116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EA5483-BF9D-4461-93C6-C5798EC3F195}" type="slidenum">
              <a:rPr lang="en-US"/>
              <a:pPr eaLnBrk="1" hangingPunct="1"/>
              <a:t>12</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67267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994653-A2E6-4678-B8BC-D8A976D4A787}" type="slidenum">
              <a:rPr lang="en-US"/>
              <a:pPr eaLnBrk="1" hangingPunct="1"/>
              <a:t>13</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608530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CF4B8C-AB68-4D54-A05A-AC52E7BA4DBE}" type="slidenum">
              <a:rPr lang="en-US"/>
              <a:pPr eaLnBrk="1" hangingPunct="1"/>
              <a:t>14</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18128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C10039-5D0F-4676-8A82-0D50C5819BAA}" type="slidenum">
              <a:rPr lang="en-US"/>
              <a:pPr eaLnBrk="1" hangingPunct="1"/>
              <a:t>15</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80904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83D5FE-8D9C-4CB9-B86E-49189742E15E}" type="slidenum">
              <a:rPr lang="en-US"/>
              <a:pPr eaLnBrk="1" hangingPunct="1"/>
              <a:t>16</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60168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334454-3AD0-41EF-9E60-A1F6830E2CB2}" type="slidenum">
              <a:rPr lang="en-US"/>
              <a:pPr eaLnBrk="1" hangingPunct="1"/>
              <a:t>17</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643928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542C52-3AB5-47F7-B6B8-5868828FF633}" type="slidenum">
              <a:rPr lang="en-US"/>
              <a:pPr eaLnBrk="1" hangingPunct="1"/>
              <a:t>18</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957382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4EAF7E-9E50-42D1-80C3-C2E88B011F1C}" type="slidenum">
              <a:rPr lang="en-US"/>
              <a:pPr eaLnBrk="1" hangingPunct="1"/>
              <a:t>19</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27916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FF8DE1-6114-4550-AA27-5EBE4EC213F2}" type="slidenum">
              <a:rPr lang="en-US"/>
              <a:pPr eaLnBrk="1" hangingPunct="1"/>
              <a:t>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6003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1EF54A-3C6B-4E84-9525-CAED638D5E1C}" type="slidenum">
              <a:rPr lang="en-US"/>
              <a:pPr eaLnBrk="1" hangingPunct="1"/>
              <a:t>20</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4134342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58D9BB-5CFA-49C4-B390-C75CE4BEFB19}" type="slidenum">
              <a:rPr lang="en-US"/>
              <a:pPr eaLnBrk="1" hangingPunct="1"/>
              <a:t>21</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56144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457142-E41C-4E41-BABE-BEA16AE21B70}" type="slidenum">
              <a:rPr lang="en-US"/>
              <a:pPr eaLnBrk="1" hangingPunct="1"/>
              <a:t>22</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954431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753D8F-9157-4C48-A4E5-A412862941CA}" type="slidenum">
              <a:rPr lang="en-US"/>
              <a:pPr eaLnBrk="1" hangingPunct="1"/>
              <a:t>23</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049169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D042FC-8524-4266-9ACA-10570E2409EC}" type="slidenum">
              <a:rPr lang="en-US"/>
              <a:pPr eaLnBrk="1" hangingPunct="1"/>
              <a:t>24</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387714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A4958C-0060-4636-90EE-63E226C39482}" type="slidenum">
              <a:rPr lang="en-US"/>
              <a:pPr eaLnBrk="1" hangingPunct="1"/>
              <a:t>25</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40042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E40066-AC76-4C1E-AF9D-081F73CA2771}" type="slidenum">
              <a:rPr lang="en-US"/>
              <a:pPr eaLnBrk="1" hangingPunct="1"/>
              <a:t>26</a:t>
            </a:fld>
            <a:endParaRPr 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962447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AC03AF-033E-4351-BFDA-46D265EF8C44}" type="slidenum">
              <a:rPr lang="en-US"/>
              <a:pPr eaLnBrk="1" hangingPunct="1"/>
              <a:t>30</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985335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AAEC85-3C6A-4C36-BD60-5B91535F33CC}" type="slidenum">
              <a:rPr lang="en-US"/>
              <a:pPr eaLnBrk="1" hangingPunct="1"/>
              <a:t>31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282820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48EC18-7779-4646-9F1D-620A30F3A996}" type="slidenum">
              <a:rPr lang="en-US"/>
              <a:pPr eaLnBrk="1" hangingPunct="1"/>
              <a:t>32</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711138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4E8B6B-3D9B-43DB-9931-707CE4E46474}" type="slidenum">
              <a:rPr lang="en-US"/>
              <a:pPr eaLnBrk="1" hangingPunct="1"/>
              <a:t>3</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704868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8EDC0D-0413-4C53-9575-8CC6D07D589C}" type="slidenum">
              <a:rPr lang="en-US"/>
              <a:pPr eaLnBrk="1" hangingPunct="1"/>
              <a:t>33</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643259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FD0CF5-C0DB-4E17-A064-B79A8BAAB03E}" type="slidenum">
              <a:rPr lang="en-US"/>
              <a:pPr eaLnBrk="1" hangingPunct="1"/>
              <a:t>34</a:t>
            </a:fld>
            <a:endParaRPr 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491904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626209-73F5-435D-9C0B-F55D183CD483}" type="slidenum">
              <a:rPr lang="en-US"/>
              <a:pPr eaLnBrk="1" hangingPunct="1"/>
              <a:t>35</a:t>
            </a:fld>
            <a:endParaRPr 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83531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8CFA29-A1F3-42C8-A4B4-9E9A99DEBC60}" type="slidenum">
              <a:rPr lang="en-US"/>
              <a:pPr eaLnBrk="1" hangingPunct="1"/>
              <a:t>36</a:t>
            </a:fld>
            <a:endParaRPr 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234071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B57859-2788-4667-8AE1-B0D85776F11E}" type="slidenum">
              <a:rPr lang="en-US"/>
              <a:pPr eaLnBrk="1" hangingPunct="1"/>
              <a:t>37</a:t>
            </a:fld>
            <a:endParaRPr 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84127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5A5F64-59D4-46FF-98A6-93BA2E607A20}" type="slidenum">
              <a:rPr lang="en-US"/>
              <a:pPr eaLnBrk="1" hangingPunct="1"/>
              <a:t>38</a:t>
            </a:fld>
            <a:endParaRPr 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387194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65834-73B8-4930-AAAF-7603A4300C74}" type="slidenum">
              <a:rPr lang="en-US"/>
              <a:pPr eaLnBrk="1" hangingPunct="1"/>
              <a:t>39</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53109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D42AA8-53A0-4F95-BABE-1C2B465C1980}" type="slidenum">
              <a:rPr lang="en-US"/>
              <a:pPr eaLnBrk="1" hangingPunct="1"/>
              <a:t>40</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507982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DF9D2D-595B-456C-B6FB-326795469BA7}" type="slidenum">
              <a:rPr lang="en-US"/>
              <a:pPr eaLnBrk="1" hangingPunct="1"/>
              <a:t>41</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142753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89450C-7C00-477A-B960-F4425349DBF9}" type="slidenum">
              <a:rPr lang="en-US"/>
              <a:pPr eaLnBrk="1" hangingPunct="1"/>
              <a:t>42</a:t>
            </a:fld>
            <a:endParaRPr 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69597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70AB9A-63D0-4C66-B39C-CE29D8C4ECBE}" type="slidenum">
              <a:rPr lang="en-US"/>
              <a:pPr eaLnBrk="1" hangingPunct="1"/>
              <a:t>4</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760426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CE3D22-AAD9-4C8B-B059-13AB94BA417F}" type="slidenum">
              <a:rPr lang="en-US"/>
              <a:pPr eaLnBrk="1" hangingPunct="1"/>
              <a:t>43</a:t>
            </a:fld>
            <a:endParaRPr 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32856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FA2ED2-5FAE-490B-B19F-A3CBCDD473C9}" type="slidenum">
              <a:rPr lang="en-US"/>
              <a:pPr eaLnBrk="1" hangingPunct="1"/>
              <a:t>48</a:t>
            </a:fld>
            <a:endParaRPr 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5644461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B30473-52D5-4F84-94A7-AFD90EBC0535}" type="slidenum">
              <a:rPr lang="en-US"/>
              <a:pPr eaLnBrk="1" hangingPunct="1"/>
              <a:t>49</a:t>
            </a:fld>
            <a:endParaRPr 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30181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42EE56-789D-4A3E-A319-FDA3EE298873}" type="slidenum">
              <a:rPr lang="en-US"/>
              <a:pPr eaLnBrk="1" hangingPunct="1"/>
              <a:t>50</a:t>
            </a:fld>
            <a:endParaRPr 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685161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A2C444-39E3-4CC6-B432-39B59AE601A0}" type="slidenum">
              <a:rPr lang="en-US"/>
              <a:pPr eaLnBrk="1" hangingPunct="1"/>
              <a:t>51</a:t>
            </a:fld>
            <a:endParaRPr 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32523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BB8080-B0C4-4C7E-90D5-8AB64FAA2B1F}" type="slidenum">
              <a:rPr lang="en-US"/>
              <a:pPr eaLnBrk="1" hangingPunct="1"/>
              <a:t>52</a:t>
            </a:fld>
            <a:endParaRPr 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829702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D705C4-31A6-4261-9824-AADD5C140051}" type="slidenum">
              <a:rPr lang="en-US"/>
              <a:pPr eaLnBrk="1" hangingPunct="1"/>
              <a:t>53</a:t>
            </a:fld>
            <a:endParaRPr 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29542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A8A63D-DB06-4546-A3BD-DC71C1BBE5AA}" type="slidenum">
              <a:rPr lang="en-US"/>
              <a:pPr eaLnBrk="1" hangingPunct="1"/>
              <a:t>54</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783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C00D1B-4E88-4BD3-B344-40035B753B50}" type="slidenum">
              <a:rPr lang="en-US"/>
              <a:pPr eaLnBrk="1" hangingPunct="1"/>
              <a:t>55</a:t>
            </a:fld>
            <a:endParaRPr 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923954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78A8CF-A4A3-48C0-AA60-995EC2218FAB}" type="slidenum">
              <a:rPr lang="en-US"/>
              <a:pPr eaLnBrk="1" hangingPunct="1"/>
              <a:t>56</a:t>
            </a:fld>
            <a:endParaRPr 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16038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9750EB-D8CB-4160-864E-1DEA8B8ACFAE}" type="slidenum">
              <a:rPr lang="en-US"/>
              <a:pPr eaLnBrk="1" hangingPunct="1"/>
              <a:t>5</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057670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7D4A9-87F4-49A8-B6D7-DC0D8B801F63}" type="slidenum">
              <a:rPr lang="en-US"/>
              <a:pPr eaLnBrk="1" hangingPunct="1"/>
              <a:t>57</a:t>
            </a:fld>
            <a:endParaRPr 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75999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82CA51-7CB6-489C-BC3F-63B3EFAAFE6F}" type="slidenum">
              <a:rPr lang="en-US"/>
              <a:pPr eaLnBrk="1" hangingPunct="1"/>
              <a:t>58</a:t>
            </a:fld>
            <a:endParaRPr lang="en-U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704129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32C3AF-7901-4A40-853E-5BF72D44C173}" type="slidenum">
              <a:rPr lang="en-US"/>
              <a:pPr eaLnBrk="1" hangingPunct="1"/>
              <a:t>59</a:t>
            </a:fld>
            <a:endParaRPr 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67293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C0A562-8287-4EF2-A68C-C857C03DA7BE}" type="slidenum">
              <a:rPr lang="en-US"/>
              <a:pPr eaLnBrk="1" hangingPunct="1"/>
              <a:t>60</a:t>
            </a:fld>
            <a:endParaRPr 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006385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81A805-9D45-47F9-A32D-C2AE7B21D20F}" type="slidenum">
              <a:rPr lang="en-US"/>
              <a:pPr eaLnBrk="1" hangingPunct="1"/>
              <a:t>61</a:t>
            </a:fld>
            <a:endParaRPr 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2597034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3AB1CC-7F1A-45C2-8A88-FAD91E181D53}" type="slidenum">
              <a:rPr lang="en-US"/>
              <a:pPr eaLnBrk="1" hangingPunct="1"/>
              <a:t>62</a:t>
            </a:fld>
            <a:endParaRPr lang="en-US"/>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8741222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BD0424-16E5-41C4-953D-AA2F51381C9C}" type="slidenum">
              <a:rPr lang="en-US"/>
              <a:pPr eaLnBrk="1" hangingPunct="1"/>
              <a:t>63</a:t>
            </a:fld>
            <a:endParaRPr 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568839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C781AF-651E-4E11-AD6A-4B50E79F171B}" type="slidenum">
              <a:rPr lang="en-US"/>
              <a:pPr eaLnBrk="1" hangingPunct="1"/>
              <a:t>64</a:t>
            </a:fld>
            <a:endParaRPr 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989142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467453-B846-44CA-940D-7E38BA398F6A}" type="slidenum">
              <a:rPr lang="en-US"/>
              <a:pPr eaLnBrk="1" hangingPunct="1"/>
              <a:t>65</a:t>
            </a:fld>
            <a:endParaRPr 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8218924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999AB9-4DB2-4736-93EE-76CDE551BF35}" type="slidenum">
              <a:rPr lang="en-US"/>
              <a:pPr eaLnBrk="1" hangingPunct="1"/>
              <a:t>66</a:t>
            </a:fld>
            <a:endParaRPr lang="en-U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53823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43D5B-D487-4C47-8DE6-54C4F3516837}" type="slidenum">
              <a:rPr lang="en-US"/>
              <a:pPr eaLnBrk="1" hangingPunct="1"/>
              <a:t>6</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9953027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5FE8AB-CCDD-4900-87A3-663206DE9C59}" type="slidenum">
              <a:rPr lang="en-US"/>
              <a:pPr eaLnBrk="1" hangingPunct="1"/>
              <a:t>67</a:t>
            </a:fld>
            <a:endParaRPr lang="en-US"/>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2384314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965C4-1AB7-4F9F-B894-C774FF7A566C}" type="slidenum">
              <a:rPr lang="en-US"/>
              <a:pPr/>
              <a:t>74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5902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a:fld id="{31C5D148-82E2-4C23-B204-A8AAB6EF82AF}" type="slidenum">
              <a:rPr lang="en-US">
                <a:solidFill>
                  <a:srgbClr val="FFFFFF"/>
                </a:solidFill>
                <a:latin typeface="Times New Roman" panose="02020603050405020304" pitchFamily="18" charset="0"/>
              </a:rPr>
              <a:pPr eaLnBrk="1"/>
              <a:t>75</a:t>
            </a:fld>
            <a:endParaRPr lang="en-US">
              <a:solidFill>
                <a:srgbClr val="FFFFFF"/>
              </a:solidFill>
              <a:latin typeface="Times New Roman" panose="02020603050405020304" pitchFamily="18" charset="0"/>
            </a:endParaRPr>
          </a:p>
        </p:txBody>
      </p:sp>
      <p:sp>
        <p:nvSpPr>
          <p:cNvPr id="38915"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8916" name="Rectangle 2"/>
          <p:cNvSpPr txBox="1">
            <a:spLocks noGrp="1" noChangeArrowheads="1"/>
          </p:cNvSpPr>
          <p:nvPr>
            <p:ph type="body"/>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55308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a:fld id="{0A7BB29E-AC22-4AE8-8A8B-803A4F8FC5BD}" type="slidenum">
              <a:rPr lang="en-US">
                <a:solidFill>
                  <a:srgbClr val="FFFFFF"/>
                </a:solidFill>
                <a:latin typeface="Times New Roman" panose="02020603050405020304" pitchFamily="18" charset="0"/>
              </a:rPr>
              <a:pPr eaLnBrk="1"/>
              <a:t>76</a:t>
            </a:fld>
            <a:endParaRPr lang="en-US">
              <a:solidFill>
                <a:srgbClr val="FFFFFF"/>
              </a:solidFill>
              <a:latin typeface="Times New Roman" panose="02020603050405020304" pitchFamily="18" charset="0"/>
            </a:endParaRPr>
          </a:p>
        </p:txBody>
      </p:sp>
      <p:sp>
        <p:nvSpPr>
          <p:cNvPr id="41987"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1988" name="Rectangle 2"/>
          <p:cNvSpPr txBox="1">
            <a:spLocks noGrp="1" noChangeArrowheads="1"/>
          </p:cNvSpPr>
          <p:nvPr>
            <p:ph type="body"/>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3173560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a:fld id="{C0CE067F-477C-431D-B4FE-D401A363F313}" type="slidenum">
              <a:rPr lang="en-US">
                <a:solidFill>
                  <a:srgbClr val="FFFFFF"/>
                </a:solidFill>
                <a:latin typeface="Times New Roman" panose="02020603050405020304" pitchFamily="18" charset="0"/>
              </a:rPr>
              <a:pPr eaLnBrk="1"/>
              <a:t>77</a:t>
            </a:fld>
            <a:endParaRPr lang="en-US">
              <a:solidFill>
                <a:srgbClr val="FFFFFF"/>
              </a:solidFill>
              <a:latin typeface="Times New Roman" panose="02020603050405020304" pitchFamily="18" charset="0"/>
            </a:endParaRPr>
          </a:p>
        </p:txBody>
      </p:sp>
      <p:sp>
        <p:nvSpPr>
          <p:cNvPr id="43011"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3012" name="Rectangle 2"/>
          <p:cNvSpPr txBox="1">
            <a:spLocks noGrp="1" noChangeArrowheads="1"/>
          </p:cNvSpPr>
          <p:nvPr>
            <p:ph type="body"/>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679987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90AAF-8007-40DE-A336-04ECB62DDFDC}" type="slidenum">
              <a:rPr lang="en-US"/>
              <a:pPr/>
              <a:t>81</a:t>
            </a:fld>
            <a:endParaRPr lang="en-US"/>
          </a:p>
        </p:txBody>
      </p:sp>
      <p:sp>
        <p:nvSpPr>
          <p:cNvPr id="1113090" name="Rectangle 2"/>
          <p:cNvSpPr>
            <a:spLocks noGrp="1" noRot="1" noChangeAspect="1" noChangeArrowheads="1" noTextEdit="1"/>
          </p:cNvSpPr>
          <p:nvPr>
            <p:ph type="sldImg"/>
          </p:nvPr>
        </p:nvSpPr>
        <p:spPr>
          <a:xfrm>
            <a:off x="373063" y="696913"/>
            <a:ext cx="6188075" cy="3481387"/>
          </a:xfrm>
          <a:ln/>
        </p:spPr>
      </p:sp>
      <p:sp>
        <p:nvSpPr>
          <p:cNvPr id="1113091"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4230105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B19CA0-455E-40D6-9630-6F038E4226DF}" type="slidenum">
              <a:rPr lang="en-US"/>
              <a:pPr/>
              <a:t>82</a:t>
            </a:fld>
            <a:endParaRPr lang="en-US"/>
          </a:p>
        </p:txBody>
      </p:sp>
      <p:sp>
        <p:nvSpPr>
          <p:cNvPr id="1115138" name="Rectangle 2"/>
          <p:cNvSpPr>
            <a:spLocks noGrp="1" noRot="1" noChangeAspect="1" noChangeArrowheads="1" noTextEdit="1"/>
          </p:cNvSpPr>
          <p:nvPr>
            <p:ph type="sldImg"/>
          </p:nvPr>
        </p:nvSpPr>
        <p:spPr>
          <a:xfrm>
            <a:off x="322263" y="687388"/>
            <a:ext cx="6238875" cy="3509962"/>
          </a:xfrm>
          <a:ln/>
        </p:spPr>
      </p:sp>
      <p:sp>
        <p:nvSpPr>
          <p:cNvPr id="1115139" name="Rectangle 3"/>
          <p:cNvSpPr>
            <a:spLocks noGrp="1" noChangeArrowheads="1"/>
          </p:cNvSpPr>
          <p:nvPr>
            <p:ph type="body" idx="1"/>
          </p:nvPr>
        </p:nvSpPr>
        <p:spPr>
          <a:xfrm>
            <a:off x="908050" y="4425950"/>
            <a:ext cx="5067300" cy="4195763"/>
          </a:xfrm>
          <a:noFill/>
          <a:ln/>
        </p:spPr>
        <p:txBody>
          <a:bodyPr lIns="92337" tIns="46168" rIns="92337" bIns="46168"/>
          <a:lstStyle/>
          <a:p>
            <a:r>
              <a:rPr lang="en-US"/>
              <a:t>It turns out that if you were to go out and sample many, many times, most sample statistics that you could calculate would follow a normal distribution.  </a:t>
            </a:r>
          </a:p>
          <a:p>
            <a:endParaRPr lang="en-US"/>
          </a:p>
          <a:p>
            <a:r>
              <a:rPr lang="en-US"/>
              <a:t>What are the 2 parameters (from last time) that define any normal distribution?</a:t>
            </a:r>
          </a:p>
          <a:p>
            <a:r>
              <a:rPr lang="en-US"/>
              <a:t>Remember that a normal curve is characterized by two parameters, a mean and a variability (SD)</a:t>
            </a:r>
          </a:p>
          <a:p>
            <a:r>
              <a:rPr lang="en-US"/>
              <a:t>What do you think the mean value of a sample statistic would be?  The standard deviation?</a:t>
            </a:r>
          </a:p>
          <a:p>
            <a:r>
              <a:rPr lang="en-US"/>
              <a:t>Remember standard deviation is natural variability of the population</a:t>
            </a:r>
          </a:p>
          <a:p>
            <a:r>
              <a:rPr lang="en-US"/>
              <a:t>Standard error can be standard error of the mean or standard error of the odds ratio or standard error of the difference of 2 means, etc.  The standard error of any sample statistic.</a:t>
            </a:r>
          </a:p>
        </p:txBody>
      </p:sp>
    </p:spTree>
    <p:extLst>
      <p:ext uri="{BB962C8B-B14F-4D97-AF65-F5344CB8AC3E}">
        <p14:creationId xmlns:p14="http://schemas.microsoft.com/office/powerpoint/2010/main" val="27891284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3B12A-AF1A-4926-97A4-CA8C76E6463B}" type="slidenum">
              <a:rPr lang="en-US"/>
              <a:pPr/>
              <a:t>83</a:t>
            </a:fld>
            <a:endParaRPr lang="en-US"/>
          </a:p>
        </p:txBody>
      </p:sp>
      <p:sp>
        <p:nvSpPr>
          <p:cNvPr id="1281026" name="Rectangle 2"/>
          <p:cNvSpPr>
            <a:spLocks noGrp="1" noRot="1" noChangeAspect="1" noChangeArrowheads="1" noTextEdit="1"/>
          </p:cNvSpPr>
          <p:nvPr>
            <p:ph type="sldImg"/>
          </p:nvPr>
        </p:nvSpPr>
        <p:spPr>
          <a:xfrm>
            <a:off x="373063" y="696913"/>
            <a:ext cx="6188075" cy="3481387"/>
          </a:xfrm>
          <a:ln/>
        </p:spPr>
      </p:sp>
      <p:sp>
        <p:nvSpPr>
          <p:cNvPr id="1281027"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7025233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79FCB-39BE-48C1-B8BA-F1BA159DE7C2}" type="slidenum">
              <a:rPr lang="en-US"/>
              <a:pPr/>
              <a:t>84</a:t>
            </a:fld>
            <a:endParaRPr lang="en-US"/>
          </a:p>
        </p:txBody>
      </p:sp>
      <p:sp>
        <p:nvSpPr>
          <p:cNvPr id="1137666" name="Rectangle 2"/>
          <p:cNvSpPr>
            <a:spLocks noGrp="1" noRot="1" noChangeAspect="1" noChangeArrowheads="1" noTextEdit="1"/>
          </p:cNvSpPr>
          <p:nvPr>
            <p:ph type="sldImg"/>
          </p:nvPr>
        </p:nvSpPr>
        <p:spPr>
          <a:xfrm>
            <a:off x="322263" y="687388"/>
            <a:ext cx="6238875" cy="3509962"/>
          </a:xfrm>
          <a:ln/>
        </p:spPr>
      </p:sp>
      <p:sp>
        <p:nvSpPr>
          <p:cNvPr id="1137667" name="Rectangle 3"/>
          <p:cNvSpPr>
            <a:spLocks noGrp="1" noChangeArrowheads="1"/>
          </p:cNvSpPr>
          <p:nvPr>
            <p:ph type="body" idx="1"/>
          </p:nvPr>
        </p:nvSpPr>
        <p:spPr>
          <a:xfrm>
            <a:off x="908050" y="4425950"/>
            <a:ext cx="5067300" cy="4195763"/>
          </a:xfrm>
          <a:ln/>
          <a:extLst>
            <a:ext uri="{909E8E84-426E-40DD-AFC4-6F175D3DCCD1}">
              <a14:hiddenFill xmlns:a14="http://schemas.microsoft.com/office/drawing/2010/main">
                <a:solidFill>
                  <a:srgbClr val="000000"/>
                </a:solidFill>
              </a14:hiddenFill>
            </a:ext>
          </a:extLst>
        </p:spPr>
        <p:txBody>
          <a:bodyPr lIns="92337" tIns="46168" rIns="92337" bIns="0"/>
          <a:lstStyle/>
          <a:p>
            <a:endParaRPr lang="en-US"/>
          </a:p>
        </p:txBody>
      </p:sp>
    </p:spTree>
    <p:extLst>
      <p:ext uri="{BB962C8B-B14F-4D97-AF65-F5344CB8AC3E}">
        <p14:creationId xmlns:p14="http://schemas.microsoft.com/office/powerpoint/2010/main" val="40685636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6F5A8-0FC1-4BBB-90F2-42D2BE471EE1}" type="slidenum">
              <a:rPr lang="en-US"/>
              <a:pPr/>
              <a:t>85</a:t>
            </a:fld>
            <a:endParaRPr lang="en-US"/>
          </a:p>
        </p:txBody>
      </p:sp>
      <p:sp>
        <p:nvSpPr>
          <p:cNvPr id="1139714" name="Rectangle 2"/>
          <p:cNvSpPr>
            <a:spLocks noGrp="1" noRot="1" noChangeAspect="1" noChangeArrowheads="1" noTextEdit="1"/>
          </p:cNvSpPr>
          <p:nvPr>
            <p:ph type="sldImg"/>
          </p:nvPr>
        </p:nvSpPr>
        <p:spPr>
          <a:xfrm>
            <a:off x="373063" y="696913"/>
            <a:ext cx="6188075" cy="3481387"/>
          </a:xfrm>
          <a:ln/>
        </p:spPr>
      </p:sp>
      <p:sp>
        <p:nvSpPr>
          <p:cNvPr id="1139715"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66623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1912F6-3CCE-47F6-8074-6C05192F4010}" type="slidenum">
              <a:rPr lang="en-US"/>
              <a:pPr eaLnBrk="1" hangingPunct="1"/>
              <a:t>7</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2540687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7D4F8-93AE-4782-B5E0-42CC06FE0120}" type="slidenum">
              <a:rPr lang="en-US"/>
              <a:pPr/>
              <a:t>86</a:t>
            </a:fld>
            <a:endParaRPr lang="en-US"/>
          </a:p>
        </p:txBody>
      </p:sp>
      <p:sp>
        <p:nvSpPr>
          <p:cNvPr id="1141762" name="Rectangle 2"/>
          <p:cNvSpPr>
            <a:spLocks noGrp="1" noRot="1" noChangeAspect="1" noChangeArrowheads="1" noTextEdit="1"/>
          </p:cNvSpPr>
          <p:nvPr>
            <p:ph type="sldImg"/>
          </p:nvPr>
        </p:nvSpPr>
        <p:spPr>
          <a:xfrm>
            <a:off x="373063" y="696913"/>
            <a:ext cx="6188075" cy="3481387"/>
          </a:xfrm>
          <a:ln/>
        </p:spPr>
      </p:sp>
      <p:sp>
        <p:nvSpPr>
          <p:cNvPr id="114176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3226937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7C2AC-D68E-439C-A0A2-BAA82F56F014}" type="slidenum">
              <a:rPr lang="en-US"/>
              <a:pPr/>
              <a:t>87</a:t>
            </a:fld>
            <a:endParaRPr lang="en-US"/>
          </a:p>
        </p:txBody>
      </p:sp>
      <p:sp>
        <p:nvSpPr>
          <p:cNvPr id="1152002" name="Rectangle 2"/>
          <p:cNvSpPr>
            <a:spLocks noGrp="1" noRot="1" noChangeAspect="1" noChangeArrowheads="1" noTextEdit="1"/>
          </p:cNvSpPr>
          <p:nvPr>
            <p:ph type="sldImg"/>
          </p:nvPr>
        </p:nvSpPr>
        <p:spPr>
          <a:xfrm>
            <a:off x="373063" y="696913"/>
            <a:ext cx="6188075" cy="3481387"/>
          </a:xfrm>
          <a:ln/>
        </p:spPr>
      </p:sp>
      <p:sp>
        <p:nvSpPr>
          <p:cNvPr id="115200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6132250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FF81F-4179-47A0-92F4-29EDBA281450}" type="slidenum">
              <a:rPr lang="en-US"/>
              <a:pPr/>
              <a:t>88</a:t>
            </a:fld>
            <a:endParaRPr lang="en-US"/>
          </a:p>
        </p:txBody>
      </p:sp>
      <p:sp>
        <p:nvSpPr>
          <p:cNvPr id="1154050" name="Rectangle 2"/>
          <p:cNvSpPr>
            <a:spLocks noGrp="1" noRot="1" noChangeAspect="1" noChangeArrowheads="1" noTextEdit="1"/>
          </p:cNvSpPr>
          <p:nvPr>
            <p:ph type="sldImg"/>
          </p:nvPr>
        </p:nvSpPr>
        <p:spPr>
          <a:xfrm>
            <a:off x="373063" y="696913"/>
            <a:ext cx="6188075" cy="3481387"/>
          </a:xfrm>
          <a:ln/>
        </p:spPr>
      </p:sp>
      <p:sp>
        <p:nvSpPr>
          <p:cNvPr id="1154051"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0777950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9965D-5948-46B7-9304-A63214CEC758}" type="slidenum">
              <a:rPr lang="en-US"/>
              <a:pPr/>
              <a:t>89</a:t>
            </a:fld>
            <a:endParaRPr lang="en-US"/>
          </a:p>
        </p:txBody>
      </p:sp>
      <p:sp>
        <p:nvSpPr>
          <p:cNvPr id="1156098" name="Rectangle 2"/>
          <p:cNvSpPr>
            <a:spLocks noGrp="1" noRot="1" noChangeAspect="1" noChangeArrowheads="1" noTextEdit="1"/>
          </p:cNvSpPr>
          <p:nvPr>
            <p:ph type="sldImg"/>
          </p:nvPr>
        </p:nvSpPr>
        <p:spPr>
          <a:xfrm>
            <a:off x="373063" y="696913"/>
            <a:ext cx="6188075" cy="3481387"/>
          </a:xfrm>
          <a:ln/>
        </p:spPr>
      </p:sp>
      <p:sp>
        <p:nvSpPr>
          <p:cNvPr id="1156099"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3758647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8BD19-C49F-491F-8C1D-DDC47AC4B89D}" type="slidenum">
              <a:rPr lang="en-US"/>
              <a:pPr/>
              <a:t>90</a:t>
            </a:fld>
            <a:endParaRPr lang="en-US"/>
          </a:p>
        </p:txBody>
      </p:sp>
      <p:sp>
        <p:nvSpPr>
          <p:cNvPr id="1158146" name="Rectangle 2"/>
          <p:cNvSpPr>
            <a:spLocks noGrp="1" noRot="1" noChangeAspect="1" noChangeArrowheads="1" noTextEdit="1"/>
          </p:cNvSpPr>
          <p:nvPr>
            <p:ph type="sldImg"/>
          </p:nvPr>
        </p:nvSpPr>
        <p:spPr>
          <a:xfrm>
            <a:off x="373063" y="696913"/>
            <a:ext cx="6188075" cy="3481387"/>
          </a:xfrm>
          <a:ln/>
        </p:spPr>
      </p:sp>
      <p:sp>
        <p:nvSpPr>
          <p:cNvPr id="1158147"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1336641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B39D6-822D-416E-AA69-802A1491EEAB}" type="slidenum">
              <a:rPr lang="en-US"/>
              <a:pPr/>
              <a:t>91</a:t>
            </a:fld>
            <a:endParaRPr lang="en-US"/>
          </a:p>
        </p:txBody>
      </p:sp>
      <p:sp>
        <p:nvSpPr>
          <p:cNvPr id="1170434" name="Rectangle 2"/>
          <p:cNvSpPr>
            <a:spLocks noGrp="1" noRot="1" noChangeAspect="1" noChangeArrowheads="1" noTextEdit="1"/>
          </p:cNvSpPr>
          <p:nvPr>
            <p:ph type="sldImg"/>
          </p:nvPr>
        </p:nvSpPr>
        <p:spPr>
          <a:xfrm>
            <a:off x="373063" y="696913"/>
            <a:ext cx="6188075" cy="3481387"/>
          </a:xfrm>
          <a:ln/>
        </p:spPr>
      </p:sp>
      <p:sp>
        <p:nvSpPr>
          <p:cNvPr id="1170435"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3954058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30F44-30EE-439E-9493-6E9195418153}" type="slidenum">
              <a:rPr lang="en-US"/>
              <a:pPr/>
              <a:t>92</a:t>
            </a:fld>
            <a:endParaRPr lang="en-US"/>
          </a:p>
        </p:txBody>
      </p:sp>
      <p:sp>
        <p:nvSpPr>
          <p:cNvPr id="1300482" name="Rectangle 2"/>
          <p:cNvSpPr>
            <a:spLocks noGrp="1" noRot="1" noChangeAspect="1" noChangeArrowheads="1" noTextEdit="1"/>
          </p:cNvSpPr>
          <p:nvPr>
            <p:ph type="sldImg"/>
          </p:nvPr>
        </p:nvSpPr>
        <p:spPr>
          <a:xfrm>
            <a:off x="373063" y="696913"/>
            <a:ext cx="6188075" cy="3481387"/>
          </a:xfrm>
          <a:ln/>
        </p:spPr>
      </p:sp>
      <p:sp>
        <p:nvSpPr>
          <p:cNvPr id="130048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5267348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694741-CC09-4397-9EED-77F17FC39CBC}" type="slidenum">
              <a:rPr lang="en-US"/>
              <a:pPr eaLnBrk="1" hangingPunct="1"/>
              <a:t>95</a:t>
            </a:fld>
            <a:endParaRPr lang="en-US"/>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8310803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D52052-1ADB-4EE8-8608-C287073BB0AE}" type="slidenum">
              <a:rPr lang="en-US"/>
              <a:pPr eaLnBrk="1" hangingPunct="1"/>
              <a:t>106</a:t>
            </a:fld>
            <a:endParaRPr lang="en-US"/>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8183452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C52C54-9BAF-4026-8AB8-A92BE13BDCA3}" type="slidenum">
              <a:rPr lang="en-US"/>
              <a:pPr eaLnBrk="1" hangingPunct="1"/>
              <a:t>108</a:t>
            </a:fld>
            <a:endParaRPr lang="en-US"/>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72774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C2F811-AE16-46E2-ADAC-5A670BADEAD9}" type="slidenum">
              <a:rPr lang="en-US"/>
              <a:pPr eaLnBrk="1" hangingPunct="1"/>
              <a:t>8</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9219895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330FD-E203-4845-8DE1-7EA5E3BD0F92}" type="slidenum">
              <a:rPr lang="en-US"/>
              <a:pPr eaLnBrk="1" hangingPunct="1"/>
              <a:t>109</a:t>
            </a:fld>
            <a:endParaRPr lang="en-US"/>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3209481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83903A-CDD2-45C1-B9B7-E515E98C72F9}" type="slidenum">
              <a:rPr lang="en-US"/>
              <a:pPr eaLnBrk="1" hangingPunct="1"/>
              <a:t>110</a:t>
            </a:fld>
            <a:endParaRPr lang="en-US"/>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48860555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ADA835-3219-4BC8-9138-6641AEDA25D5}" type="slidenum">
              <a:rPr lang="en-US"/>
              <a:pPr eaLnBrk="1" hangingPunct="1"/>
              <a:t>111</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6625529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8F54D7-8455-44DA-BBE7-23F6DBAED5BF}" type="slidenum">
              <a:rPr lang="en-US"/>
              <a:pPr eaLnBrk="1" hangingPunct="1"/>
              <a:t>112</a:t>
            </a:fld>
            <a:endParaRPr lang="en-US"/>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4304779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548B5A-8AED-42D4-8407-194DD7846EB7}" type="slidenum">
              <a:rPr lang="en-US"/>
              <a:pPr eaLnBrk="1" hangingPunct="1"/>
              <a:t>113</a:t>
            </a:fld>
            <a:endParaRPr lang="en-US"/>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0488596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344E53-CD67-4E02-9FFA-EBF9ECA94D31}" type="slidenum">
              <a:rPr lang="en-US"/>
              <a:pPr eaLnBrk="1" hangingPunct="1"/>
              <a:t>114</a:t>
            </a:fld>
            <a:endParaRPr lang="en-US"/>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3265668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E2D3D-9BFD-4074-8936-643EB408CDD1}" type="slidenum">
              <a:rPr lang="en-US"/>
              <a:pPr/>
              <a:t>118</a:t>
            </a:fld>
            <a:endParaRPr lang="en-US"/>
          </a:p>
        </p:txBody>
      </p:sp>
      <p:sp>
        <p:nvSpPr>
          <p:cNvPr id="1186818" name="Rectangle 2"/>
          <p:cNvSpPr>
            <a:spLocks noGrp="1" noRot="1" noChangeAspect="1" noChangeArrowheads="1" noTextEdit="1"/>
          </p:cNvSpPr>
          <p:nvPr>
            <p:ph type="sldImg"/>
          </p:nvPr>
        </p:nvSpPr>
        <p:spPr>
          <a:xfrm>
            <a:off x="373063" y="696913"/>
            <a:ext cx="6188075" cy="3481387"/>
          </a:xfrm>
          <a:ln/>
        </p:spPr>
      </p:sp>
      <p:sp>
        <p:nvSpPr>
          <p:cNvPr id="1186819"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29180340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ED93F-0CB5-4980-B8CB-0E12C6325E0A}" type="slidenum">
              <a:rPr lang="en-US"/>
              <a:pPr/>
              <a:t>122</a:t>
            </a:fld>
            <a:endParaRPr lang="en-US"/>
          </a:p>
        </p:txBody>
      </p:sp>
      <p:sp>
        <p:nvSpPr>
          <p:cNvPr id="1203202" name="Rectangle 2"/>
          <p:cNvSpPr>
            <a:spLocks noGrp="1" noRot="1" noChangeAspect="1" noChangeArrowheads="1" noTextEdit="1"/>
          </p:cNvSpPr>
          <p:nvPr>
            <p:ph type="sldImg"/>
          </p:nvPr>
        </p:nvSpPr>
        <p:spPr>
          <a:xfrm>
            <a:off x="373063" y="696913"/>
            <a:ext cx="6188075" cy="3481387"/>
          </a:xfrm>
          <a:ln/>
        </p:spPr>
      </p:sp>
      <p:sp>
        <p:nvSpPr>
          <p:cNvPr id="120320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28294417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0B3200-9970-4F0B-951D-D1EA4E335737}" type="slidenum">
              <a:rPr lang="en-US" smtClean="0"/>
              <a:t>123</a:t>
            </a:fld>
            <a:endParaRPr lang="en-US"/>
          </a:p>
        </p:txBody>
      </p:sp>
    </p:spTree>
    <p:extLst>
      <p:ext uri="{BB962C8B-B14F-4D97-AF65-F5344CB8AC3E}">
        <p14:creationId xmlns:p14="http://schemas.microsoft.com/office/powerpoint/2010/main" val="12772037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0B3200-9970-4F0B-951D-D1EA4E335737}" type="slidenum">
              <a:rPr lang="en-US" smtClean="0"/>
              <a:t>127</a:t>
            </a:fld>
            <a:endParaRPr lang="en-US"/>
          </a:p>
        </p:txBody>
      </p:sp>
    </p:spTree>
    <p:extLst>
      <p:ext uri="{BB962C8B-B14F-4D97-AF65-F5344CB8AC3E}">
        <p14:creationId xmlns:p14="http://schemas.microsoft.com/office/powerpoint/2010/main" val="35541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DE3CE5-6842-4E5C-914F-65F29EA4400D}" type="slidenum">
              <a:rPr lang="en-US"/>
              <a:pPr eaLnBrk="1" hangingPunct="1"/>
              <a:t>9</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8553918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750E4-287A-4083-BC83-6984E9E75ED6}" type="slidenum">
              <a:rPr lang="en-US"/>
              <a:pPr/>
              <a:t>130</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95448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3AE83-F23A-4C01-B7F1-8C3954CB714C}" type="slidenum">
              <a:rPr lang="en-US"/>
              <a:pPr/>
              <a:t>131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77722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7CF46-181C-4DF0-9809-C53D00B3DE02}" type="slidenum">
              <a:rPr lang="en-US"/>
              <a:pPr/>
              <a:t>132</a:t>
            </a:fld>
            <a:endParaRPr lang="en-US"/>
          </a:p>
        </p:txBody>
      </p:sp>
      <p:sp>
        <p:nvSpPr>
          <p:cNvPr id="23554" name="Rectangle 2"/>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23555" name="Rectangle 3"/>
          <p:cNvSpPr>
            <a:spLocks noGrp="1" noChangeArrowheads="1"/>
          </p:cNvSpPr>
          <p:nvPr>
            <p:ph type="body" idx="1"/>
          </p:nvPr>
        </p:nvSpPr>
        <p:spPr>
          <a:xfrm>
            <a:off x="914400"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Tree>
    <p:extLst>
      <p:ext uri="{BB962C8B-B14F-4D97-AF65-F5344CB8AC3E}">
        <p14:creationId xmlns:p14="http://schemas.microsoft.com/office/powerpoint/2010/main" val="22592694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A4734-4DF6-4720-B142-3081518C1D47}" type="slidenum">
              <a:rPr lang="en-US"/>
              <a:pPr/>
              <a:t>134</a:t>
            </a:fld>
            <a:endParaRPr lang="en-US"/>
          </a:p>
        </p:txBody>
      </p:sp>
      <p:sp>
        <p:nvSpPr>
          <p:cNvPr id="242690" name="Rectangle 2"/>
          <p:cNvSpPr>
            <a:spLocks noGrp="1" noRot="1" noChangeAspect="1" noChangeArrowheads="1" noTextEdit="1"/>
          </p:cNvSpPr>
          <p:nvPr>
            <p:ph type="sldImg"/>
          </p:nvPr>
        </p:nvSpPr>
        <p:spPr>
          <a:xfrm>
            <a:off x="1138238" y="619125"/>
            <a:ext cx="4659312" cy="2622550"/>
          </a:xfrm>
          <a:ln/>
        </p:spPr>
      </p:sp>
      <p:sp>
        <p:nvSpPr>
          <p:cNvPr id="242691"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33004849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A0F7E-DF71-4C3F-9FB4-7813A041AC14}" type="slidenum">
              <a:rPr lang="en-US"/>
              <a:pPr/>
              <a:t>136</a:t>
            </a:fld>
            <a:endParaRPr lang="en-US"/>
          </a:p>
        </p:txBody>
      </p:sp>
      <p:sp>
        <p:nvSpPr>
          <p:cNvPr id="248834" name="Rectangle 2"/>
          <p:cNvSpPr>
            <a:spLocks noGrp="1" noRot="1" noChangeAspect="1" noChangeArrowheads="1" noTextEdit="1"/>
          </p:cNvSpPr>
          <p:nvPr>
            <p:ph type="sldImg"/>
          </p:nvPr>
        </p:nvSpPr>
        <p:spPr>
          <a:xfrm>
            <a:off x="1138238" y="619125"/>
            <a:ext cx="4659312" cy="2622550"/>
          </a:xfrm>
          <a:ln/>
        </p:spPr>
      </p:sp>
      <p:sp>
        <p:nvSpPr>
          <p:cNvPr id="248835"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400042400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6B63F-F6F9-41A1-82F7-39EC188F7E44}" type="slidenum">
              <a:rPr lang="en-US"/>
              <a:pPr/>
              <a:t>138</a:t>
            </a:fld>
            <a:endParaRPr lang="en-US"/>
          </a:p>
        </p:txBody>
      </p:sp>
      <p:sp>
        <p:nvSpPr>
          <p:cNvPr id="275458" name="Rectangle 2"/>
          <p:cNvSpPr>
            <a:spLocks noGrp="1" noRot="1" noChangeAspect="1" noChangeArrowheads="1" noTextEdit="1"/>
          </p:cNvSpPr>
          <p:nvPr>
            <p:ph type="sldImg"/>
          </p:nvPr>
        </p:nvSpPr>
        <p:spPr>
          <a:xfrm>
            <a:off x="1138238" y="619125"/>
            <a:ext cx="4659312" cy="2622550"/>
          </a:xfrm>
          <a:ln/>
        </p:spPr>
      </p:sp>
      <p:sp>
        <p:nvSpPr>
          <p:cNvPr id="275459"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42884431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DBD4E-E9B1-4401-98BA-08800FADE461}" type="slidenum">
              <a:rPr lang="en-US"/>
              <a:pPr/>
              <a:t>139</a:t>
            </a:fld>
            <a:endParaRPr lang="en-US"/>
          </a:p>
        </p:txBody>
      </p:sp>
      <p:sp>
        <p:nvSpPr>
          <p:cNvPr id="287746" name="Rectangle 2"/>
          <p:cNvSpPr>
            <a:spLocks noGrp="1" noRot="1" noChangeAspect="1" noChangeArrowheads="1" noTextEdit="1"/>
          </p:cNvSpPr>
          <p:nvPr>
            <p:ph type="sldImg"/>
          </p:nvPr>
        </p:nvSpPr>
        <p:spPr>
          <a:xfrm>
            <a:off x="1138238" y="619125"/>
            <a:ext cx="4659312" cy="2622550"/>
          </a:xfrm>
          <a:ln/>
        </p:spPr>
      </p:sp>
      <p:sp>
        <p:nvSpPr>
          <p:cNvPr id="287747"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389842898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EC3CB0-64D7-4BD4-8021-1D64792708B9}" type="slidenum">
              <a:rPr lang="en-US"/>
              <a:pPr/>
              <a:t>141</a:t>
            </a:fld>
            <a:endParaRPr lang="en-US"/>
          </a:p>
        </p:txBody>
      </p:sp>
      <p:sp>
        <p:nvSpPr>
          <p:cNvPr id="304130" name="Rectangle 2"/>
          <p:cNvSpPr>
            <a:spLocks noGrp="1" noRot="1" noChangeAspect="1" noChangeArrowheads="1" noTextEdit="1"/>
          </p:cNvSpPr>
          <p:nvPr>
            <p:ph type="sldImg"/>
          </p:nvPr>
        </p:nvSpPr>
        <p:spPr>
          <a:xfrm>
            <a:off x="1138238" y="619125"/>
            <a:ext cx="4659312" cy="2622550"/>
          </a:xfrm>
          <a:ln/>
        </p:spPr>
      </p:sp>
      <p:sp>
        <p:nvSpPr>
          <p:cNvPr id="304131"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597983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58190" y="6347893"/>
            <a:ext cx="2743200" cy="365125"/>
          </a:xfrm>
        </p:spPr>
        <p:txBody>
          <a:bodyPr/>
          <a:lstStyle/>
          <a:p>
            <a:fld id="{E11E75C8-93A9-499D-8A5A-2BFDAF9F7D67}" type="datetimeFigureOut">
              <a:rPr lang="en-US" smtClean="0"/>
              <a:t>10/12/2016</a:t>
            </a:fld>
            <a:endParaRPr lang="en-US"/>
          </a:p>
        </p:txBody>
      </p:sp>
      <p:sp>
        <p:nvSpPr>
          <p:cNvPr id="5" name="Footer Placeholder 4"/>
          <p:cNvSpPr>
            <a:spLocks noGrp="1"/>
          </p:cNvSpPr>
          <p:nvPr>
            <p:ph type="ftr" sz="quarter" idx="11"/>
          </p:nvPr>
        </p:nvSpPr>
        <p:spPr>
          <a:xfrm>
            <a:off x="2902635" y="6342855"/>
            <a:ext cx="5124886" cy="365125"/>
          </a:xfrm>
        </p:spPr>
        <p:txBody>
          <a:bodyPr/>
          <a:lstStyle/>
          <a:p>
            <a:endParaRPr lang="en-US"/>
          </a:p>
        </p:txBody>
      </p:sp>
      <p:sp>
        <p:nvSpPr>
          <p:cNvPr id="6" name="Slide Number Placeholder 5"/>
          <p:cNvSpPr>
            <a:spLocks noGrp="1"/>
          </p:cNvSpPr>
          <p:nvPr>
            <p:ph type="sldNum" sz="quarter" idx="12"/>
          </p:nvPr>
        </p:nvSpPr>
        <p:spPr>
          <a:xfrm>
            <a:off x="11316357" y="6342856"/>
            <a:ext cx="771089" cy="365125"/>
          </a:xfrm>
        </p:spPr>
        <p:txBody>
          <a:bodyPr/>
          <a:lstStyle/>
          <a:p>
            <a:fld id="{917692B2-1415-482E-AEA6-FB0B7489E991}" type="slidenum">
              <a:rPr lang="en-US" smtClean="0"/>
              <a:t>‹#›</a:t>
            </a:fld>
            <a:endParaRPr lang="en-US"/>
          </a:p>
        </p:txBody>
      </p:sp>
      <p:sp>
        <p:nvSpPr>
          <p:cNvPr id="7" name="Rectangle 6"/>
          <p:cNvSpPr/>
          <p:nvPr userDrawn="1"/>
        </p:nvSpPr>
        <p:spPr>
          <a:xfrm>
            <a:off x="2890621" y="6174822"/>
            <a:ext cx="9315669" cy="91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39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313133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246422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0293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712009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11E75C8-93A9-499D-8A5A-2BFDAF9F7D67}"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4265269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11E75C8-93A9-499D-8A5A-2BFDAF9F7D67}"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830472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E75C8-93A9-499D-8A5A-2BFDAF9F7D67}"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408241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E75C8-93A9-499D-8A5A-2BFDAF9F7D67}"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945085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1"/>
            <a:ext cx="53848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8801"/>
            <a:ext cx="53848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8400"/>
            <a:ext cx="22352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042400" y="6248400"/>
            <a:ext cx="2540000" cy="457200"/>
          </a:xfrm>
        </p:spPr>
        <p:txBody>
          <a:bodyPr/>
          <a:lstStyle>
            <a:lvl1pPr>
              <a:defRPr/>
            </a:lvl1pPr>
          </a:lstStyle>
          <a:p>
            <a:fld id="{BD7101C0-0EC2-4E48-B6BC-D494E3DB9B5E}" type="slidenum">
              <a:rPr lang="en-US"/>
              <a:pPr/>
              <a:t>‹#›</a:t>
            </a:fld>
            <a:endParaRPr lang="en-US"/>
          </a:p>
        </p:txBody>
      </p:sp>
    </p:spTree>
    <p:extLst>
      <p:ext uri="{BB962C8B-B14F-4D97-AF65-F5344CB8AC3E}">
        <p14:creationId xmlns:p14="http://schemas.microsoft.com/office/powerpoint/2010/main" val="3761520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1"/>
            <a:ext cx="53848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828801"/>
            <a:ext cx="53848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056063"/>
            <a:ext cx="53848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8400"/>
            <a:ext cx="2235200" cy="457200"/>
          </a:xfrm>
        </p:spPr>
        <p:txBody>
          <a:bodyPr/>
          <a:lstStyle>
            <a:lvl1pPr>
              <a:defRPr/>
            </a:lvl1pPr>
          </a:lstStyle>
          <a:p>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9042400" y="6248400"/>
            <a:ext cx="2540000" cy="457200"/>
          </a:xfrm>
        </p:spPr>
        <p:txBody>
          <a:bodyPr/>
          <a:lstStyle>
            <a:lvl1pPr>
              <a:defRPr/>
            </a:lvl1pPr>
          </a:lstStyle>
          <a:p>
            <a:fld id="{4F7B40DA-D0F5-4DB4-BA4A-91EBD41AEE73}" type="slidenum">
              <a:rPr lang="en-US"/>
              <a:pPr/>
              <a:t>‹#›</a:t>
            </a:fld>
            <a:endParaRPr lang="en-US"/>
          </a:p>
        </p:txBody>
      </p:sp>
    </p:spTree>
    <p:extLst>
      <p:ext uri="{BB962C8B-B14F-4D97-AF65-F5344CB8AC3E}">
        <p14:creationId xmlns:p14="http://schemas.microsoft.com/office/powerpoint/2010/main" val="168037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E75C8-93A9-499D-8A5A-2BFDAF9F7D67}"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057619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363200" cy="1143000"/>
          </a:xfrm>
        </p:spPr>
        <p:txBody>
          <a:bodyPr/>
          <a:lstStyle>
            <a:lvl1pPr algn="ctr">
              <a:defRPr b="1">
                <a:solidFill>
                  <a:schemeClr val="tx1"/>
                </a:solidFill>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711200" y="1524000"/>
            <a:ext cx="10871200" cy="4343400"/>
          </a:xfrm>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8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4"/>
          </p:nvPr>
        </p:nvSpPr>
        <p:spPr/>
        <p:txBody>
          <a:bodyPr/>
          <a:lstStyle>
            <a:lvl1pPr>
              <a:defRPr/>
            </a:lvl1pPr>
          </a:lstStyle>
          <a:p>
            <a:pPr>
              <a:defRPr/>
            </a:pPr>
            <a:fld id="{2DE58021-F647-4703-900C-C85E68BE13EC}" type="datetime1">
              <a:rPr lang="en-US"/>
              <a:pPr>
                <a:defRPr/>
              </a:pPr>
              <a:t>10/12/2016</a:t>
            </a:fld>
            <a:endParaRPr lang="en-US"/>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fld id="{566D5AC2-E956-455C-9CB1-503941870937}" type="slidenum">
              <a:rPr lang="en-US"/>
              <a:pPr/>
              <a:t>‹#›</a:t>
            </a:fld>
            <a:endParaRPr lang="en-US"/>
          </a:p>
        </p:txBody>
      </p:sp>
    </p:spTree>
    <p:extLst>
      <p:ext uri="{BB962C8B-B14F-4D97-AF65-F5344CB8AC3E}">
        <p14:creationId xmlns:p14="http://schemas.microsoft.com/office/powerpoint/2010/main" val="3363488969"/>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760"/>
            <a:ext cx="109728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84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8873FD-CBED-4983-A54C-3A5147CBBB7A}" type="slidenum">
              <a:rPr lang="en-GB" smtClean="0"/>
              <a:pPr/>
              <a:t>‹#›</a:t>
            </a:fld>
            <a:endParaRPr lang="en-GB"/>
          </a:p>
        </p:txBody>
      </p:sp>
    </p:spTree>
    <p:extLst>
      <p:ext uri="{BB962C8B-B14F-4D97-AF65-F5344CB8AC3E}">
        <p14:creationId xmlns:p14="http://schemas.microsoft.com/office/powerpoint/2010/main" val="2225155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7040" cy="1142040"/>
          </a:xfrm>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004210FF-D6DE-4941-9325-FA9C4F38DCED}" type="slidenum">
              <a:rPr lang="en-US"/>
              <a:pPr/>
              <a:t>‹#›</a:t>
            </a:fld>
            <a:endParaRPr lang="en-US"/>
          </a:p>
        </p:txBody>
      </p:sp>
    </p:spTree>
    <p:extLst>
      <p:ext uri="{BB962C8B-B14F-4D97-AF65-F5344CB8AC3E}">
        <p14:creationId xmlns:p14="http://schemas.microsoft.com/office/powerpoint/2010/main" val="6143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1E75C8-93A9-499D-8A5A-2BFDAF9F7D67}"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0482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1E75C8-93A9-499D-8A5A-2BFDAF9F7D67}"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39022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1E75C8-93A9-499D-8A5A-2BFDAF9F7D67}"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79954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1E75C8-93A9-499D-8A5A-2BFDAF9F7D67}"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54076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E75C8-93A9-499D-8A5A-2BFDAF9F7D67}" type="datetimeFigureOut">
              <a:rPr lang="en-US" smtClean="0"/>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09813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239267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32321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1E75C8-93A9-499D-8A5A-2BFDAF9F7D67}" type="datetimeFigureOut">
              <a:rPr lang="en-US" smtClean="0"/>
              <a:t>10/12/2016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7692B2-1415-482E-AEA6-FB0B7489E991}" type="slidenum">
              <a:rPr lang="en-US" smtClean="0"/>
              <a:t>‹#›</a:t>
            </a:fld>
            <a:endParaRPr lang="en-US"/>
          </a:p>
        </p:txBody>
      </p:sp>
    </p:spTree>
    <p:extLst>
      <p:ext uri="{BB962C8B-B14F-4D97-AF65-F5344CB8AC3E}">
        <p14:creationId xmlns:p14="http://schemas.microsoft.com/office/powerpoint/2010/main" val="20889245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67.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79.bin"/><Relationship Id="rId5" Type="http://schemas.openxmlformats.org/officeDocument/2006/relationships/image" Target="../media/image69.wmf"/><Relationship Id="rId4" Type="http://schemas.openxmlformats.org/officeDocument/2006/relationships/oleObject" Target="../embeddings/oleObject78.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0.xml"/><Relationship Id="rId1" Type="http://schemas.openxmlformats.org/officeDocument/2006/relationships/vmlDrawing" Target="../drawings/vmlDrawing44.vml"/><Relationship Id="rId4" Type="http://schemas.openxmlformats.org/officeDocument/2006/relationships/image" Target="../media/image71.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72.wmf"/><Relationship Id="rId4" Type="http://schemas.openxmlformats.org/officeDocument/2006/relationships/oleObject" Target="../embeddings/oleObject8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82.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83.bin"/><Relationship Id="rId5" Type="http://schemas.openxmlformats.org/officeDocument/2006/relationships/image" Target="../media/image73.wmf"/><Relationship Id="rId4" Type="http://schemas.openxmlformats.org/officeDocument/2006/relationships/oleObject" Target="../embeddings/oleObject82.bin"/><Relationship Id="rId9" Type="http://schemas.openxmlformats.org/officeDocument/2006/relationships/image" Target="../media/image75.wmf"/></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80.wmf"/><Relationship Id="rId3" Type="http://schemas.openxmlformats.org/officeDocument/2006/relationships/notesSlide" Target="../notesSlides/notesSlide83.xml"/><Relationship Id="rId7" Type="http://schemas.openxmlformats.org/officeDocument/2006/relationships/image" Target="../media/image77.wmf"/><Relationship Id="rId12"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86.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78.wmf"/><Relationship Id="rId14" Type="http://schemas.openxmlformats.org/officeDocument/2006/relationships/oleObject" Target="../embeddings/oleObject90.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86.wmf"/><Relationship Id="rId18" Type="http://schemas.openxmlformats.org/officeDocument/2006/relationships/oleObject" Target="../embeddings/oleObject98.bin"/><Relationship Id="rId3" Type="http://schemas.openxmlformats.org/officeDocument/2006/relationships/notesSlide" Target="../notesSlides/notesSlide84.xml"/><Relationship Id="rId7" Type="http://schemas.openxmlformats.org/officeDocument/2006/relationships/image" Target="../media/image83.wmf"/><Relationship Id="rId12" Type="http://schemas.openxmlformats.org/officeDocument/2006/relationships/oleObject" Target="../embeddings/oleObject95.bin"/><Relationship Id="rId17"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oleObject" Target="../embeddings/oleObject97.bin"/><Relationship Id="rId1" Type="http://schemas.openxmlformats.org/officeDocument/2006/relationships/vmlDrawing" Target="../drawings/vmlDrawing48.vml"/><Relationship Id="rId6" Type="http://schemas.openxmlformats.org/officeDocument/2006/relationships/oleObject" Target="../embeddings/oleObject92.bin"/><Relationship Id="rId11" Type="http://schemas.openxmlformats.org/officeDocument/2006/relationships/image" Target="../media/image85.wmf"/><Relationship Id="rId5" Type="http://schemas.openxmlformats.org/officeDocument/2006/relationships/image" Target="../media/image82.wmf"/><Relationship Id="rId15" Type="http://schemas.openxmlformats.org/officeDocument/2006/relationships/image" Target="../media/image87.wmf"/><Relationship Id="rId10" Type="http://schemas.openxmlformats.org/officeDocument/2006/relationships/oleObject" Target="../embeddings/oleObject94.bin"/><Relationship Id="rId19" Type="http://schemas.openxmlformats.org/officeDocument/2006/relationships/image" Target="../media/image89.wmf"/><Relationship Id="rId4" Type="http://schemas.openxmlformats.org/officeDocument/2006/relationships/oleObject" Target="../embeddings/oleObject91.bin"/><Relationship Id="rId9" Type="http://schemas.openxmlformats.org/officeDocument/2006/relationships/image" Target="../media/image84.wmf"/><Relationship Id="rId14" Type="http://schemas.openxmlformats.org/officeDocument/2006/relationships/oleObject" Target="../embeddings/oleObject96.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93.wmf"/><Relationship Id="rId3" Type="http://schemas.openxmlformats.org/officeDocument/2006/relationships/notesSlide" Target="../notesSlides/notesSlide85.xml"/><Relationship Id="rId7" Type="http://schemas.openxmlformats.org/officeDocument/2006/relationships/image" Target="../media/image90.wmf"/><Relationship Id="rId12"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00.bin"/><Relationship Id="rId11" Type="http://schemas.openxmlformats.org/officeDocument/2006/relationships/image" Target="../media/image92.wmf"/><Relationship Id="rId5" Type="http://schemas.openxmlformats.org/officeDocument/2006/relationships/image" Target="../media/image75.wmf"/><Relationship Id="rId15" Type="http://schemas.openxmlformats.org/officeDocument/2006/relationships/image" Target="../media/image94.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91.wmf"/><Relationship Id="rId14" Type="http://schemas.openxmlformats.org/officeDocument/2006/relationships/oleObject" Target="../embeddings/oleObject104.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18.xml"/><Relationship Id="rId1" Type="http://schemas.openxmlformats.org/officeDocument/2006/relationships/vmlDrawing" Target="../drawings/vmlDrawing50.vml"/><Relationship Id="rId4" Type="http://schemas.openxmlformats.org/officeDocument/2006/relationships/image" Target="../media/image95.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96.wmf"/></Relationships>
</file>

<file path=ppt/slides/_rels/slide12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21.xml"/><Relationship Id="rId1" Type="http://schemas.openxmlformats.org/officeDocument/2006/relationships/tags" Target="../tags/tag1.xml"/><Relationship Id="rId5" Type="http://schemas.openxmlformats.org/officeDocument/2006/relationships/image" Target="../media/image99.png"/><Relationship Id="rId4" Type="http://schemas.openxmlformats.org/officeDocument/2006/relationships/image" Target="../media/image98.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52.vml"/><Relationship Id="rId5" Type="http://schemas.openxmlformats.org/officeDocument/2006/relationships/image" Target="../media/image97.wmf"/><Relationship Id="rId4" Type="http://schemas.openxmlformats.org/officeDocument/2006/relationships/oleObject" Target="../embeddings/oleObject107.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image" Target="../media/image98.wmf"/><Relationship Id="rId4" Type="http://schemas.openxmlformats.org/officeDocument/2006/relationships/oleObject" Target="../embeddings/oleObject108.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00.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1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1.xml"/><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115.bin"/><Relationship Id="rId5" Type="http://schemas.openxmlformats.org/officeDocument/2006/relationships/image" Target="../media/image104.wmf"/><Relationship Id="rId4" Type="http://schemas.openxmlformats.org/officeDocument/2006/relationships/oleObject" Target="../embeddings/oleObject114.bin"/></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7.wmf"/><Relationship Id="rId2" Type="http://schemas.openxmlformats.org/officeDocument/2006/relationships/tags" Target="../tags/tag2.xml"/><Relationship Id="rId1" Type="http://schemas.openxmlformats.org/officeDocument/2006/relationships/vmlDrawing" Target="../drawings/vmlDrawing56.vml"/><Relationship Id="rId6" Type="http://schemas.openxmlformats.org/officeDocument/2006/relationships/oleObject" Target="../embeddings/oleObject117.bin"/><Relationship Id="rId5" Type="http://schemas.openxmlformats.org/officeDocument/2006/relationships/image" Target="../media/image106.wmf"/><Relationship Id="rId4" Type="http://schemas.openxmlformats.org/officeDocument/2006/relationships/oleObject" Target="../embeddings/oleObject116.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8.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vmlDrawing" Target="../drawings/vmlDrawing57.vml"/><Relationship Id="rId5" Type="http://schemas.openxmlformats.org/officeDocument/2006/relationships/image" Target="../media/image109.wmf"/><Relationship Id="rId4" Type="http://schemas.openxmlformats.org/officeDocument/2006/relationships/oleObject" Target="../embeddings/oleObject118.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58.vml"/><Relationship Id="rId5" Type="http://schemas.openxmlformats.org/officeDocument/2006/relationships/image" Target="../media/image110.wmf"/><Relationship Id="rId4" Type="http://schemas.openxmlformats.org/officeDocument/2006/relationships/oleObject" Target="../embeddings/oleObject11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12.wmf"/><Relationship Id="rId5" Type="http://schemas.openxmlformats.org/officeDocument/2006/relationships/oleObject" Target="../embeddings/oleObject121.bin"/><Relationship Id="rId4" Type="http://schemas.openxmlformats.org/officeDocument/2006/relationships/image" Target="../media/image111.wmf"/></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113.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15.wmf"/><Relationship Id="rId5" Type="http://schemas.openxmlformats.org/officeDocument/2006/relationships/oleObject" Target="../embeddings/oleObject124.bin"/><Relationship Id="rId4" Type="http://schemas.openxmlformats.org/officeDocument/2006/relationships/image" Target="../media/image11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7.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4.xml"/><Relationship Id="rId7" Type="http://schemas.openxmlformats.org/officeDocument/2006/relationships/image" Target="../media/image11.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2.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5.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4.wmf"/><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16.wmf"/><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4.wmf"/><Relationship Id="rId4" Type="http://schemas.openxmlformats.org/officeDocument/2006/relationships/oleObject" Target="../embeddings/oleObject20.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4.wmf"/><Relationship Id="rId4" Type="http://schemas.openxmlformats.org/officeDocument/2006/relationships/oleObject" Target="../embeddings/oleObject23.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1.wmf"/><Relationship Id="rId3" Type="http://schemas.openxmlformats.org/officeDocument/2006/relationships/notesSlide" Target="../notesSlides/notesSlide40.xml"/><Relationship Id="rId7" Type="http://schemas.openxmlformats.org/officeDocument/2006/relationships/image" Target="../media/image4.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11" Type="http://schemas.openxmlformats.org/officeDocument/2006/relationships/image" Target="../media/image20.wmf"/><Relationship Id="rId5" Type="http://schemas.openxmlformats.org/officeDocument/2006/relationships/image" Target="../media/image18.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1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23.wmf"/><Relationship Id="rId4" Type="http://schemas.openxmlformats.org/officeDocument/2006/relationships/oleObject" Target="../embeddings/oleObject3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wmf"/><Relationship Id="rId4" Type="http://schemas.openxmlformats.org/officeDocument/2006/relationships/oleObject" Target="../embeddings/oleObject3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23.wmf"/><Relationship Id="rId4" Type="http://schemas.openxmlformats.org/officeDocument/2006/relationships/oleObject" Target="../embeddings/oleObject3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6.wmf"/><Relationship Id="rId4" Type="http://schemas.openxmlformats.org/officeDocument/2006/relationships/oleObject" Target="../embeddings/oleObject37.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49.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27.wmf"/><Relationship Id="rId4" Type="http://schemas.openxmlformats.org/officeDocument/2006/relationships/oleObject" Target="../embeddings/oleObject38.bin"/><Relationship Id="rId9" Type="http://schemas.openxmlformats.org/officeDocument/2006/relationships/image" Target="../media/image29.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0.wmf"/><Relationship Id="rId4" Type="http://schemas.openxmlformats.org/officeDocument/2006/relationships/oleObject" Target="../embeddings/oleObject41.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51.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3.bin"/><Relationship Id="rId5" Type="http://schemas.openxmlformats.org/officeDocument/2006/relationships/image" Target="../media/image31.wmf"/><Relationship Id="rId4" Type="http://schemas.openxmlformats.org/officeDocument/2006/relationships/oleObject" Target="../embeddings/oleObject42.bin"/><Relationship Id="rId9" Type="http://schemas.openxmlformats.org/officeDocument/2006/relationships/image" Target="../media/image33.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34.wmf"/><Relationship Id="rId4" Type="http://schemas.openxmlformats.org/officeDocument/2006/relationships/oleObject" Target="../embeddings/oleObject4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36.wmf"/><Relationship Id="rId4" Type="http://schemas.openxmlformats.org/officeDocument/2006/relationships/oleObject" Target="../embeddings/oleObject4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37.wmf"/><Relationship Id="rId4" Type="http://schemas.openxmlformats.org/officeDocument/2006/relationships/oleObject" Target="../embeddings/oleObject4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0.bin"/><Relationship Id="rId5" Type="http://schemas.openxmlformats.org/officeDocument/2006/relationships/image" Target="../media/image34.wmf"/><Relationship Id="rId4" Type="http://schemas.openxmlformats.org/officeDocument/2006/relationships/oleObject" Target="../embeddings/oleObject4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2.bin"/><Relationship Id="rId5" Type="http://schemas.openxmlformats.org/officeDocument/2006/relationships/image" Target="../media/image9.wmf"/><Relationship Id="rId4" Type="http://schemas.openxmlformats.org/officeDocument/2006/relationships/oleObject" Target="../embeddings/oleObject5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60.xml"/><Relationship Id="rId7" Type="http://schemas.openxmlformats.org/officeDocument/2006/relationships/image" Target="../media/image40.wmf"/><Relationship Id="rId2" Type="http://schemas.openxmlformats.org/officeDocument/2006/relationships/slideLayout" Target="../slideLayouts/slideLayout18.xml"/><Relationship Id="rId1" Type="http://schemas.openxmlformats.org/officeDocument/2006/relationships/vmlDrawing" Target="../drawings/vmlDrawing28.vml"/><Relationship Id="rId6" Type="http://schemas.openxmlformats.org/officeDocument/2006/relationships/oleObject" Target="../embeddings/oleObject54.bin"/><Relationship Id="rId5" Type="http://schemas.openxmlformats.org/officeDocument/2006/relationships/image" Target="../media/image39.wmf"/><Relationship Id="rId4" Type="http://schemas.openxmlformats.org/officeDocument/2006/relationships/oleObject" Target="../embeddings/oleObject53.bin"/><Relationship Id="rId9" Type="http://schemas.openxmlformats.org/officeDocument/2006/relationships/image" Target="../media/image41.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9.xml"/><Relationship Id="rId1" Type="http://schemas.openxmlformats.org/officeDocument/2006/relationships/vmlDrawing" Target="../drawings/vmlDrawing29.vml"/><Relationship Id="rId4" Type="http://schemas.openxmlformats.org/officeDocument/2006/relationships/image" Target="../media/image4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9.xml"/><Relationship Id="rId1" Type="http://schemas.openxmlformats.org/officeDocument/2006/relationships/vmlDrawing" Target="../drawings/vmlDrawing30.vml"/><Relationship Id="rId4" Type="http://schemas.openxmlformats.org/officeDocument/2006/relationships/image" Target="../media/image4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9.xml"/><Relationship Id="rId1" Type="http://schemas.openxmlformats.org/officeDocument/2006/relationships/vmlDrawing" Target="../drawings/vmlDrawing31.vml"/><Relationship Id="rId4" Type="http://schemas.openxmlformats.org/officeDocument/2006/relationships/image" Target="../media/image4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48.wmf"/><Relationship Id="rId3" Type="http://schemas.openxmlformats.org/officeDocument/2006/relationships/notesSlide" Target="../notesSlides/notesSlide62.xml"/><Relationship Id="rId7" Type="http://schemas.openxmlformats.org/officeDocument/2006/relationships/image" Target="../media/image45.wmf"/><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61.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46.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9.xml"/><Relationship Id="rId1" Type="http://schemas.openxmlformats.org/officeDocument/2006/relationships/vmlDrawing" Target="../drawings/vmlDrawing34.vml"/><Relationship Id="rId6" Type="http://schemas.openxmlformats.org/officeDocument/2006/relationships/image" Target="../media/image50.wmf"/><Relationship Id="rId5" Type="http://schemas.openxmlformats.org/officeDocument/2006/relationships/oleObject" Target="../embeddings/oleObject66.bin"/><Relationship Id="rId4" Type="http://schemas.openxmlformats.org/officeDocument/2006/relationships/image" Target="../media/image49.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68.bin"/><Relationship Id="rId5" Type="http://schemas.openxmlformats.org/officeDocument/2006/relationships/image" Target="../media/image51.wmf"/><Relationship Id="rId4" Type="http://schemas.openxmlformats.org/officeDocument/2006/relationships/oleObject" Target="../embeddings/oleObject67.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53.wmf"/><Relationship Id="rId4" Type="http://schemas.openxmlformats.org/officeDocument/2006/relationships/oleObject" Target="../embeddings/oleObject69.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54.wmf"/><Relationship Id="rId4" Type="http://schemas.openxmlformats.org/officeDocument/2006/relationships/oleObject" Target="../embeddings/oleObject70.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72.bin"/><Relationship Id="rId5" Type="http://schemas.openxmlformats.org/officeDocument/2006/relationships/image" Target="../media/image55.wmf"/><Relationship Id="rId4" Type="http://schemas.openxmlformats.org/officeDocument/2006/relationships/oleObject" Target="../embeddings/oleObject71.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0.xml"/><Relationship Id="rId1" Type="http://schemas.openxmlformats.org/officeDocument/2006/relationships/vmlDrawing" Target="../drawings/vmlDrawing39.vml"/><Relationship Id="rId4" Type="http://schemas.openxmlformats.org/officeDocument/2006/relationships/image" Target="../media/image57.wmf"/></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75.bin"/><Relationship Id="rId5" Type="http://schemas.openxmlformats.org/officeDocument/2006/relationships/image" Target="../media/image58.wmf"/><Relationship Id="rId4" Type="http://schemas.openxmlformats.org/officeDocument/2006/relationships/oleObject" Target="../embeddings/oleObject74.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60.wmf"/></Relationships>
</file>

<file path=ppt/slides/_rels/slide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4144" y="1501254"/>
            <a:ext cx="8629934" cy="2060812"/>
          </a:xfrm>
        </p:spPr>
        <p:txBody>
          <a:bodyPr>
            <a:noAutofit/>
          </a:bodyPr>
          <a:lstStyle/>
          <a:p>
            <a:pPr algn="ctr"/>
            <a:r>
              <a:rPr lang="en-US" sz="6000" dirty="0" smtClean="0">
                <a:solidFill>
                  <a:schemeClr val="bg1"/>
                </a:solidFill>
                <a:latin typeface="Arial" panose="020B0604020202020204" pitchFamily="34" charset="0"/>
                <a:cs typeface="Arial" panose="020B0604020202020204" pitchFamily="34" charset="0"/>
              </a:rPr>
              <a:t>FOUNDATIONS OF PROBABILITY</a:t>
            </a:r>
            <a:endParaRPr lang="en-US" sz="6000" dirty="0">
              <a:solidFill>
                <a:schemeClr val="bg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smtClean="0"/>
              <a:t>Basic theory of statistics</a:t>
            </a:r>
            <a:endParaRPr lang="en-US" dirty="0"/>
          </a:p>
        </p:txBody>
      </p:sp>
      <p:sp>
        <p:nvSpPr>
          <p:cNvPr id="5" name="TextBox 4"/>
          <p:cNvSpPr txBox="1"/>
          <p:nvPr/>
        </p:nvSpPr>
        <p:spPr>
          <a:xfrm>
            <a:off x="7048222" y="5172506"/>
            <a:ext cx="5114862" cy="923330"/>
          </a:xfrm>
          <a:prstGeom prst="rect">
            <a:avLst/>
          </a:prstGeom>
          <a:noFill/>
        </p:spPr>
        <p:txBody>
          <a:bodyPr wrap="none" rtlCol="0">
            <a:spAutoFit/>
          </a:bodyPr>
          <a:lstStyle/>
          <a:p>
            <a:r>
              <a:rPr lang="en-US" b="1" dirty="0" smtClean="0">
                <a:latin typeface="Arial Narrow" panose="020B0606020202030204" pitchFamily="34" charset="0"/>
              </a:rPr>
              <a:t>BHAVYA H</a:t>
            </a:r>
          </a:p>
          <a:p>
            <a:r>
              <a:rPr lang="en-US" dirty="0" smtClean="0">
                <a:latin typeface="Arial Narrow" panose="020B0606020202030204" pitchFamily="34" charset="0"/>
              </a:rPr>
              <a:t>STATISTICS PROFESSIONAL</a:t>
            </a:r>
          </a:p>
          <a:p>
            <a:r>
              <a:rPr lang="en-US" dirty="0" smtClean="0">
                <a:latin typeface="Arial Narrow" panose="020B0606020202030204" pitchFamily="34" charset="0"/>
              </a:rPr>
              <a:t>SPOCTEC TECHNOLOGICAL AND RESEARCH CENTRE</a:t>
            </a:r>
            <a:endParaRPr lang="en-US" dirty="0">
              <a:latin typeface="Arial Narrow" panose="020B0606020202030204" pitchFamily="34" charset="0"/>
            </a:endParaRPr>
          </a:p>
        </p:txBody>
      </p:sp>
    </p:spTree>
    <p:extLst>
      <p:ext uri="{BB962C8B-B14F-4D97-AF65-F5344CB8AC3E}">
        <p14:creationId xmlns:p14="http://schemas.microsoft.com/office/powerpoint/2010/main" val="3948327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ctrTitle"/>
          </p:nvPr>
        </p:nvSpPr>
        <p:spPr/>
        <p:txBody>
          <a:bodyPr/>
          <a:lstStyle/>
          <a:p>
            <a:pPr eaLnBrk="1" hangingPunct="1"/>
            <a:r>
              <a:rPr lang="en-US" smtClean="0"/>
              <a:t>Definitions</a:t>
            </a:r>
          </a:p>
        </p:txBody>
      </p:sp>
    </p:spTree>
    <p:extLst>
      <p:ext uri="{BB962C8B-B14F-4D97-AF65-F5344CB8AC3E}">
        <p14:creationId xmlns:p14="http://schemas.microsoft.com/office/powerpoint/2010/main" val="403259238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descr="Pink tissue pape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505201" y="457201"/>
            <a:ext cx="5324475" cy="616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9473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Pink tissue pape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491552" y="95534"/>
            <a:ext cx="5057415" cy="577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61898" y="5971865"/>
            <a:ext cx="6096000" cy="830997"/>
          </a:xfrm>
          <a:prstGeom prst="rect">
            <a:avLst/>
          </a:prstGeom>
        </p:spPr>
        <p:txBody>
          <a:bodyPr>
            <a:spAutoFit/>
          </a:bodyPr>
          <a:lstStyle/>
          <a:p>
            <a:pPr>
              <a:buFont typeface="Wingdings" panose="05000000000000000000" pitchFamily="2" charset="2"/>
              <a:buNone/>
            </a:pPr>
            <a:r>
              <a:rPr lang="en-US" sz="2400" dirty="0"/>
              <a:t>In a </a:t>
            </a:r>
            <a:r>
              <a:rPr lang="en-US" sz="2400" dirty="0" smtClean="0"/>
              <a:t>negatively(left) </a:t>
            </a:r>
            <a:r>
              <a:rPr lang="en-US" sz="2400" dirty="0"/>
              <a:t>skewed distribution, the </a:t>
            </a:r>
          </a:p>
          <a:p>
            <a:pPr>
              <a:buFont typeface="Wingdings" panose="05000000000000000000" pitchFamily="2" charset="2"/>
              <a:buNone/>
            </a:pPr>
            <a:r>
              <a:rPr lang="en-US" sz="2400" dirty="0"/>
              <a:t>mode &gt; median &gt; mean.</a:t>
            </a:r>
          </a:p>
        </p:txBody>
      </p:sp>
    </p:spTree>
    <p:extLst>
      <p:ext uri="{BB962C8B-B14F-4D97-AF65-F5344CB8AC3E}">
        <p14:creationId xmlns:p14="http://schemas.microsoft.com/office/powerpoint/2010/main" val="16613061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Pink tissue pape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267501" y="121692"/>
            <a:ext cx="5166815" cy="5950301"/>
          </a:xfrm>
          <a:prstGeom prst="rect">
            <a:avLst/>
          </a:prstGeom>
          <a:gradFill>
            <a:gsLst>
              <a:gs pos="0">
                <a:schemeClr val="bg1">
                  <a:tint val="90000"/>
                  <a:lumMod val="110000"/>
                </a:schemeClr>
              </a:gs>
              <a:gs pos="100000">
                <a:schemeClr val="bg1">
                  <a:shade val="64000"/>
                  <a:lumMod val="88000"/>
                </a:schemeClr>
              </a:gs>
            </a:gsLst>
            <a:lin ang="5400000" scaled="0"/>
          </a:gradFill>
          <a:ln>
            <a:noFill/>
          </a:ln>
          <a:extLst/>
        </p:spPr>
      </p:pic>
      <p:sp>
        <p:nvSpPr>
          <p:cNvPr id="2" name="Rectangle 1"/>
          <p:cNvSpPr/>
          <p:nvPr/>
        </p:nvSpPr>
        <p:spPr>
          <a:xfrm>
            <a:off x="3171398" y="6071993"/>
            <a:ext cx="6096000" cy="830997"/>
          </a:xfrm>
          <a:prstGeom prst="rect">
            <a:avLst/>
          </a:prstGeom>
        </p:spPr>
        <p:txBody>
          <a:bodyPr>
            <a:spAutoFit/>
          </a:bodyPr>
          <a:lstStyle/>
          <a:p>
            <a:pPr>
              <a:buFont typeface="Wingdings" panose="05000000000000000000" pitchFamily="2" charset="2"/>
              <a:buNone/>
            </a:pPr>
            <a:r>
              <a:rPr lang="en-US" sz="2400" dirty="0"/>
              <a:t>In a </a:t>
            </a:r>
            <a:r>
              <a:rPr lang="en-US" sz="2400" dirty="0" smtClean="0"/>
              <a:t>negatively(right) </a:t>
            </a:r>
            <a:r>
              <a:rPr lang="en-US" sz="2400" dirty="0"/>
              <a:t>skewed distribution, the </a:t>
            </a:r>
          </a:p>
          <a:p>
            <a:pPr>
              <a:buFont typeface="Wingdings" panose="05000000000000000000" pitchFamily="2" charset="2"/>
              <a:buNone/>
            </a:pPr>
            <a:r>
              <a:rPr lang="en-US" sz="2400" dirty="0"/>
              <a:t>mode </a:t>
            </a:r>
            <a:r>
              <a:rPr lang="en-US" sz="2400" dirty="0" smtClean="0"/>
              <a:t>&lt; </a:t>
            </a:r>
            <a:r>
              <a:rPr lang="en-US" sz="2400" dirty="0"/>
              <a:t>median </a:t>
            </a:r>
            <a:r>
              <a:rPr lang="en-US" sz="2400" dirty="0" smtClean="0"/>
              <a:t>&lt; </a:t>
            </a:r>
            <a:r>
              <a:rPr lang="en-US" sz="2400" dirty="0"/>
              <a:t>mean</a:t>
            </a:r>
            <a:r>
              <a:rPr lang="en-US" dirty="0"/>
              <a:t>.</a:t>
            </a:r>
          </a:p>
        </p:txBody>
      </p:sp>
    </p:spTree>
    <p:extLst>
      <p:ext uri="{BB962C8B-B14F-4D97-AF65-F5344CB8AC3E}">
        <p14:creationId xmlns:p14="http://schemas.microsoft.com/office/powerpoint/2010/main" val="3540597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normAutofit/>
          </a:bodyPr>
          <a:lstStyle/>
          <a:p>
            <a:pPr>
              <a:lnSpc>
                <a:spcPct val="90000"/>
              </a:lnSpc>
              <a:buFont typeface="Wingdings" panose="05000000000000000000" pitchFamily="2" charset="2"/>
              <a:buNone/>
            </a:pPr>
            <a:r>
              <a:rPr lang="en-US" sz="2800" dirty="0" smtClean="0"/>
              <a:t>The </a:t>
            </a:r>
            <a:r>
              <a:rPr lang="en-US" sz="2800" dirty="0"/>
              <a:t>4</a:t>
            </a:r>
            <a:r>
              <a:rPr lang="en-US" sz="2800" baseline="30000" dirty="0"/>
              <a:t>th</a:t>
            </a:r>
            <a:r>
              <a:rPr lang="en-US" sz="2800" dirty="0"/>
              <a:t> central </a:t>
            </a:r>
            <a:r>
              <a:rPr lang="en-US" sz="2800" dirty="0" smtClean="0"/>
              <a:t>moment measures kurtosis. </a:t>
            </a:r>
          </a:p>
          <a:p>
            <a:pPr>
              <a:lnSpc>
                <a:spcPct val="90000"/>
              </a:lnSpc>
              <a:buFont typeface="Wingdings" panose="05000000000000000000" pitchFamily="2" charset="2"/>
              <a:buNone/>
            </a:pPr>
            <a:endParaRPr lang="en-US" sz="2800" dirty="0"/>
          </a:p>
          <a:p>
            <a:pPr>
              <a:lnSpc>
                <a:spcPct val="90000"/>
              </a:lnSpc>
              <a:buFont typeface="Wingdings" panose="05000000000000000000" pitchFamily="2" charset="2"/>
              <a:buNone/>
            </a:pPr>
            <a:endParaRPr lang="en-US" sz="2800" dirty="0" smtClean="0"/>
          </a:p>
          <a:p>
            <a:pPr>
              <a:lnSpc>
                <a:spcPct val="90000"/>
              </a:lnSpc>
              <a:buFont typeface="Wingdings" panose="05000000000000000000" pitchFamily="2" charset="2"/>
              <a:buNone/>
            </a:pPr>
            <a:r>
              <a:rPr lang="en-US" sz="2800" dirty="0" smtClean="0"/>
              <a:t>This </a:t>
            </a:r>
            <a:r>
              <a:rPr lang="en-US" sz="2800" dirty="0"/>
              <a:t>is the “peakedness” of a distribution.</a:t>
            </a:r>
          </a:p>
          <a:p>
            <a:pPr>
              <a:lnSpc>
                <a:spcPct val="90000"/>
              </a:lnSpc>
              <a:buFont typeface="Wingdings" panose="05000000000000000000" pitchFamily="2" charset="2"/>
              <a:buNone/>
            </a:pPr>
            <a:r>
              <a:rPr lang="en-US" sz="2800" dirty="0"/>
              <a:t>It measures the extent to which the data are distributed in the tails versus the center of the </a:t>
            </a:r>
            <a:r>
              <a:rPr lang="en-US" sz="2800" dirty="0" smtClean="0"/>
              <a:t>distribution</a:t>
            </a:r>
            <a:endParaRPr lang="en-US" sz="2800" dirty="0"/>
          </a:p>
        </p:txBody>
      </p:sp>
      <p:sp>
        <p:nvSpPr>
          <p:cNvPr id="6"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996112172"/>
              </p:ext>
            </p:extLst>
          </p:nvPr>
        </p:nvGraphicFramePr>
        <p:xfrm>
          <a:off x="3330053" y="2729553"/>
          <a:ext cx="2113280" cy="914400"/>
        </p:xfrm>
        <a:graphic>
          <a:graphicData uri="http://schemas.openxmlformats.org/presentationml/2006/ole">
            <mc:AlternateContent xmlns:mc="http://schemas.openxmlformats.org/markup-compatibility/2006">
              <mc:Choice xmlns:v="urn:schemas-microsoft-com:vml" Requires="v">
                <p:oleObj spid="_x0000_s91247" name="Equation" r:id="rId3" imgW="990170" imgH="431613" progId="Equation.DSMT4">
                  <p:embed/>
                </p:oleObj>
              </mc:Choice>
              <mc:Fallback>
                <p:oleObj name="Equation" r:id="rId3" imgW="990170" imgH="4316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53" y="2729553"/>
                        <a:ext cx="2113280" cy="914400"/>
                      </a:xfrm>
                      <a:prstGeom prst="rect">
                        <a:avLst/>
                      </a:prstGeom>
                      <a:noFill/>
                    </p:spPr>
                  </p:pic>
                </p:oleObj>
              </mc:Fallback>
            </mc:AlternateContent>
          </a:graphicData>
        </a:graphic>
      </p:graphicFrame>
    </p:spTree>
    <p:extLst>
      <p:ext uri="{BB962C8B-B14F-4D97-AF65-F5344CB8AC3E}">
        <p14:creationId xmlns:p14="http://schemas.microsoft.com/office/powerpoint/2010/main" val="282525458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14651" y="2003828"/>
            <a:ext cx="9906000" cy="3541712"/>
          </a:xfrm>
        </p:spPr>
        <p:txBody>
          <a:bodyPr/>
          <a:lstStyle/>
          <a:p>
            <a:pPr>
              <a:lnSpc>
                <a:spcPct val="90000"/>
              </a:lnSpc>
              <a:buFont typeface="Wingdings" panose="05000000000000000000" pitchFamily="2" charset="2"/>
              <a:buNone/>
            </a:pPr>
            <a:r>
              <a:rPr lang="en-US" dirty="0"/>
              <a:t>There are three types of peakedness.</a:t>
            </a:r>
          </a:p>
          <a:p>
            <a:pPr>
              <a:lnSpc>
                <a:spcPct val="90000"/>
              </a:lnSpc>
              <a:buFont typeface="Wingdings" panose="05000000000000000000" pitchFamily="2" charset="2"/>
              <a:buNone/>
            </a:pPr>
            <a:r>
              <a:rPr lang="en-US" dirty="0"/>
              <a:t>	Leptokurtic- very peaked</a:t>
            </a:r>
          </a:p>
          <a:p>
            <a:pPr>
              <a:lnSpc>
                <a:spcPct val="90000"/>
              </a:lnSpc>
              <a:buFont typeface="Wingdings" panose="05000000000000000000" pitchFamily="2" charset="2"/>
              <a:buNone/>
            </a:pPr>
            <a:r>
              <a:rPr lang="en-US" dirty="0"/>
              <a:t>	Platykurtic – relatively flat</a:t>
            </a:r>
          </a:p>
          <a:p>
            <a:pPr>
              <a:lnSpc>
                <a:spcPct val="90000"/>
              </a:lnSpc>
              <a:buFont typeface="Wingdings" panose="05000000000000000000" pitchFamily="2" charset="2"/>
              <a:buNone/>
            </a:pPr>
            <a:r>
              <a:rPr lang="en-US" dirty="0"/>
              <a:t>	Mesokurtic – in between </a:t>
            </a:r>
          </a:p>
          <a:p>
            <a:pPr marL="0" indent="0">
              <a:buNone/>
            </a:pPr>
            <a:endParaRPr lang="en-US" dirty="0"/>
          </a:p>
        </p:txBody>
      </p:sp>
    </p:spTree>
    <p:extLst>
      <p:ext uri="{BB962C8B-B14F-4D97-AF65-F5344CB8AC3E}">
        <p14:creationId xmlns:p14="http://schemas.microsoft.com/office/powerpoint/2010/main" val="149483314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Picture Placeholder 4"/>
          <p:cNvSpPr>
            <a:spLocks noGrp="1"/>
          </p:cNvSpPr>
          <p:nvPr>
            <p:ph type="pic" idx="1"/>
          </p:nvPr>
        </p:nvSpPr>
        <p:spPr>
          <a:xfrm>
            <a:off x="7380721" y="2396087"/>
            <a:ext cx="4433370" cy="2456939"/>
          </a:xfrm>
          <a:prstGeom prst="round2DiagRect">
            <a:avLst>
              <a:gd name="adj1" fmla="val 5608"/>
              <a:gd name="adj2" fmla="val 0"/>
            </a:avLst>
          </a:prstGeom>
        </p:spPr>
      </p:sp>
      <p:sp>
        <p:nvSpPr>
          <p:cNvPr id="6" name="Text Placeholder 5"/>
          <p:cNvSpPr>
            <a:spLocks noGrp="1"/>
          </p:cNvSpPr>
          <p:nvPr>
            <p:ph type="body" sz="half" idx="2"/>
          </p:nvPr>
        </p:nvSpPr>
        <p:spPr/>
        <p:txBody>
          <a:bodyPr/>
          <a:lstStyle/>
          <a:p>
            <a:pPr algn="just"/>
            <a:r>
              <a:rPr lang="en-US" dirty="0">
                <a:latin typeface="Times New Roman" panose="02020603050405020304" pitchFamily="18" charset="0"/>
                <a:cs typeface="Times New Roman" panose="02020603050405020304" pitchFamily="18" charset="0"/>
              </a:rPr>
              <a:t>For a normal distribution, kurtosis is equal to 3.</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is greater than 3, the curve is more sharply peaked and has narrower tails than the normal curve and is said to be leptokurtic.</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it is less than 3, the curve has a flatter top and relatively wider tails than the normal curve and is said to be </a:t>
            </a:r>
            <a:r>
              <a:rPr lang="en-US" dirty="0" err="1">
                <a:latin typeface="Times New Roman" panose="02020603050405020304" pitchFamily="18" charset="0"/>
                <a:cs typeface="Times New Roman" panose="02020603050405020304" pitchFamily="18" charset="0"/>
              </a:rPr>
              <a:t>platykurtic</a:t>
            </a:r>
            <a:r>
              <a:rPr lang="en-US" dirty="0">
                <a:latin typeface="Times New Roman" panose="02020603050405020304" pitchFamily="18" charset="0"/>
                <a:cs typeface="Times New Roman" panose="02020603050405020304" pitchFamily="18" charset="0"/>
              </a:rPr>
              <a:t>.</a:t>
            </a:r>
          </a:p>
          <a:p>
            <a:endParaRPr lang="en-US" dirty="0"/>
          </a:p>
        </p:txBody>
      </p:sp>
      <p:pic>
        <p:nvPicPr>
          <p:cNvPr id="7" name="Picture 2" descr="http://www.homeoptionstrading.com/_Media/kurtosi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721" y="2396088"/>
            <a:ext cx="4433370" cy="245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6325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extLst>
              <p:ext uri="{D42A27DB-BD31-4B8C-83A1-F6EECF244321}">
                <p14:modId xmlns:p14="http://schemas.microsoft.com/office/powerpoint/2010/main" val="2954726253"/>
              </p:ext>
            </p:extLst>
          </p:nvPr>
        </p:nvGraphicFramePr>
        <p:xfrm>
          <a:off x="2698750" y="1477963"/>
          <a:ext cx="1960563" cy="695325"/>
        </p:xfrm>
        <a:graphic>
          <a:graphicData uri="http://schemas.openxmlformats.org/presentationml/2006/ole">
            <mc:AlternateContent xmlns:mc="http://schemas.openxmlformats.org/markup-compatibility/2006">
              <mc:Choice xmlns:v="urn:schemas-microsoft-com:vml" Requires="v">
                <p:oleObj spid="_x0000_s101560" name="Equation" r:id="rId4" imgW="787320" imgH="279360" progId="Equation.DSMT4">
                  <p:embed/>
                </p:oleObj>
              </mc:Choice>
              <mc:Fallback>
                <p:oleObj name="Equation" r:id="rId4" imgW="787320" imgH="279360" progId="Equation.DSMT4">
                  <p:embed/>
                  <p:pic>
                    <p:nvPicPr>
                      <p:cNvPr id="0" name=""/>
                      <p:cNvPicPr>
                        <a:picLocks noChangeAspect="1" noChangeArrowheads="1"/>
                      </p:cNvPicPr>
                      <p:nvPr/>
                    </p:nvPicPr>
                    <p:blipFill>
                      <a:blip r:embed="rId5"/>
                      <a:srcRect/>
                      <a:stretch>
                        <a:fillRect/>
                      </a:stretch>
                    </p:blipFill>
                    <p:spPr bwMode="auto">
                      <a:xfrm>
                        <a:off x="2698750" y="1477963"/>
                        <a:ext cx="1960563"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4"/>
          <p:cNvGraphicFramePr>
            <a:graphicFrameLocks noChangeAspect="1"/>
          </p:cNvGraphicFramePr>
          <p:nvPr>
            <p:extLst>
              <p:ext uri="{D42A27DB-BD31-4B8C-83A1-F6EECF244321}">
                <p14:modId xmlns:p14="http://schemas.microsoft.com/office/powerpoint/2010/main" val="2196785322"/>
              </p:ext>
            </p:extLst>
          </p:nvPr>
        </p:nvGraphicFramePr>
        <p:xfrm>
          <a:off x="3287713" y="2393950"/>
          <a:ext cx="4964112" cy="1933575"/>
        </p:xfrm>
        <a:graphic>
          <a:graphicData uri="http://schemas.openxmlformats.org/presentationml/2006/ole">
            <mc:AlternateContent xmlns:mc="http://schemas.openxmlformats.org/markup-compatibility/2006">
              <mc:Choice xmlns:v="urn:schemas-microsoft-com:vml" Requires="v">
                <p:oleObj spid="_x0000_s101561" name="Equation" r:id="rId6" imgW="2222280" imgH="863280" progId="Equation.DSMT4">
                  <p:embed/>
                </p:oleObj>
              </mc:Choice>
              <mc:Fallback>
                <p:oleObj name="Equation" r:id="rId6" imgW="2222280" imgH="863280" progId="Equation.DSMT4">
                  <p:embed/>
                  <p:pic>
                    <p:nvPicPr>
                      <p:cNvPr id="0" name=""/>
                      <p:cNvPicPr>
                        <a:picLocks noChangeAspect="1" noChangeArrowheads="1"/>
                      </p:cNvPicPr>
                      <p:nvPr/>
                    </p:nvPicPr>
                    <p:blipFill>
                      <a:blip r:embed="rId7"/>
                      <a:srcRect/>
                      <a:stretch>
                        <a:fillRect/>
                      </a:stretch>
                    </p:blipFill>
                    <p:spPr bwMode="auto">
                      <a:xfrm>
                        <a:off x="3287713" y="2393950"/>
                        <a:ext cx="4964112" cy="193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Rectangle 5"/>
          <p:cNvSpPr>
            <a:spLocks noChangeArrowheads="1"/>
          </p:cNvSpPr>
          <p:nvPr/>
        </p:nvSpPr>
        <p:spPr bwMode="auto">
          <a:xfrm>
            <a:off x="1981200" y="350839"/>
            <a:ext cx="83058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dirty="0">
                <a:latin typeface="Times New Roman" panose="02020603050405020304" pitchFamily="18" charset="0"/>
              </a:rPr>
              <a:t>The </a:t>
            </a:r>
            <a:r>
              <a:rPr lang="en-US" sz="3200" i="1" dirty="0" err="1" smtClean="0">
                <a:latin typeface="Times New Roman" panose="02020603050405020304" pitchFamily="18" charset="0"/>
              </a:rPr>
              <a:t>r</a:t>
            </a:r>
            <a:r>
              <a:rPr lang="en-US" sz="3200" i="1" baseline="30000" dirty="0" err="1" smtClean="0">
                <a:latin typeface="Times New Roman" panose="02020603050405020304" pitchFamily="18" charset="0"/>
              </a:rPr>
              <a:t>th</a:t>
            </a:r>
            <a:r>
              <a:rPr lang="en-US" sz="3200" dirty="0" smtClean="0">
                <a:latin typeface="Times New Roman" panose="02020603050405020304" pitchFamily="18" charset="0"/>
              </a:rPr>
              <a:t> </a:t>
            </a:r>
            <a:r>
              <a:rPr lang="en-US" sz="3200" dirty="0">
                <a:latin typeface="Times New Roman" panose="02020603050405020304" pitchFamily="18" charset="0"/>
              </a:rPr>
              <a:t>moment of </a:t>
            </a:r>
            <a:r>
              <a:rPr lang="en-US" sz="3200" i="1" dirty="0" smtClean="0">
                <a:latin typeface="Times New Roman" panose="02020603050405020304" pitchFamily="18" charset="0"/>
              </a:rPr>
              <a:t>X about zero</a:t>
            </a:r>
            <a:r>
              <a:rPr lang="en-US" sz="3200" dirty="0" smtClean="0">
                <a:latin typeface="Times New Roman" panose="02020603050405020304" pitchFamily="18" charset="0"/>
              </a:rPr>
              <a:t>.</a:t>
            </a:r>
            <a:endParaRPr lang="en-US" sz="3200" dirty="0">
              <a:latin typeface="Times New Roman" panose="02020603050405020304" pitchFamily="18" charset="0"/>
            </a:endParaRPr>
          </a:p>
        </p:txBody>
      </p:sp>
    </p:spTree>
    <p:extLst>
      <p:ext uri="{BB962C8B-B14F-4D97-AF65-F5344CB8AC3E}">
        <p14:creationId xmlns:p14="http://schemas.microsoft.com/office/powerpoint/2010/main" val="11731881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Relation between Moments about Mean and Moments about Origin</a:t>
            </a:r>
            <a:endParaRPr lang="en-US" dirty="0"/>
          </a:p>
        </p:txBody>
      </p:sp>
      <p:sp>
        <p:nvSpPr>
          <p:cNvPr id="4" name="Slide Number Placeholder 3"/>
          <p:cNvSpPr>
            <a:spLocks noGrp="1"/>
          </p:cNvSpPr>
          <p:nvPr>
            <p:ph type="sldNum" sz="quarter" idx="16"/>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F12515A-0032-40C4-A4D7-47C14FA24D55}" type="slidenum">
              <a:rPr lang="en-US">
                <a:solidFill>
                  <a:srgbClr val="FFFFFF"/>
                </a:solidFill>
                <a:latin typeface="Franklin Gothic Book" panose="020B0503020102020204" pitchFamily="34" charset="0"/>
              </a:rPr>
              <a:pPr/>
              <a:t>107</a:t>
            </a:fld>
            <a:endParaRPr lang="en-US">
              <a:solidFill>
                <a:srgbClr val="FFFFFF"/>
              </a:solidFill>
              <a:latin typeface="Franklin Gothic Book" panose="020B0503020102020204" pitchFamily="34"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201256608"/>
              </p:ext>
            </p:extLst>
          </p:nvPr>
        </p:nvGraphicFramePr>
        <p:xfrm>
          <a:off x="1105469" y="1624084"/>
          <a:ext cx="8305654" cy="2634018"/>
        </p:xfrm>
        <a:graphic>
          <a:graphicData uri="http://schemas.openxmlformats.org/presentationml/2006/ole">
            <mc:AlternateContent xmlns:mc="http://schemas.openxmlformats.org/markup-compatibility/2006">
              <mc:Choice xmlns:v="urn:schemas-microsoft-com:vml" Requires="v">
                <p:oleObj spid="_x0000_s102493" name="Equation" r:id="rId3" imgW="3721100" imgH="1181100" progId="Equation.DSMT4">
                  <p:embed/>
                </p:oleObj>
              </mc:Choice>
              <mc:Fallback>
                <p:oleObj name="Equation" r:id="rId3" imgW="3721100" imgH="1181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469" y="1624084"/>
                        <a:ext cx="8305654" cy="2634018"/>
                      </a:xfrm>
                      <a:prstGeom prst="rect">
                        <a:avLst/>
                      </a:prstGeom>
                      <a:noFill/>
                    </p:spPr>
                  </p:pic>
                </p:oleObj>
              </mc:Fallback>
            </mc:AlternateContent>
          </a:graphicData>
        </a:graphic>
      </p:graphicFrame>
    </p:spTree>
    <p:extLst>
      <p:ext uri="{BB962C8B-B14F-4D97-AF65-F5344CB8AC3E}">
        <p14:creationId xmlns:p14="http://schemas.microsoft.com/office/powerpoint/2010/main" val="2303659153"/>
      </p:ext>
    </p:extLst>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eaLnBrk="1" hangingPunct="1"/>
            <a:r>
              <a:rPr lang="en-US" smtClean="0"/>
              <a:t>Moment generating functions</a:t>
            </a:r>
          </a:p>
        </p:txBody>
      </p:sp>
    </p:spTree>
    <p:extLst>
      <p:ext uri="{BB962C8B-B14F-4D97-AF65-F5344CB8AC3E}">
        <p14:creationId xmlns:p14="http://schemas.microsoft.com/office/powerpoint/2010/main" val="3210529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a:xfrm>
            <a:off x="1976439" y="1209676"/>
            <a:ext cx="8396287" cy="714375"/>
          </a:xfrm>
        </p:spPr>
        <p:txBody>
          <a:bodyPr/>
          <a:lstStyle/>
          <a:p>
            <a:pPr marL="0" indent="0">
              <a:buNone/>
            </a:pPr>
            <a:r>
              <a:rPr lang="en-US" b="1" smtClean="0"/>
              <a:t>Moment Generating function of a R.V.</a:t>
            </a:r>
            <a:r>
              <a:rPr lang="en-US" b="1" i="1" smtClean="0"/>
              <a:t> X</a:t>
            </a:r>
            <a:endParaRPr lang="en-US" smtClean="0"/>
          </a:p>
        </p:txBody>
      </p:sp>
      <p:graphicFrame>
        <p:nvGraphicFramePr>
          <p:cNvPr id="10242" name="Object 6"/>
          <p:cNvGraphicFramePr>
            <a:graphicFrameLocks noChangeAspect="1"/>
          </p:cNvGraphicFramePr>
          <p:nvPr>
            <p:extLst>
              <p:ext uri="{D42A27DB-BD31-4B8C-83A1-F6EECF244321}">
                <p14:modId xmlns:p14="http://schemas.microsoft.com/office/powerpoint/2010/main" val="3727726861"/>
              </p:ext>
            </p:extLst>
          </p:nvPr>
        </p:nvGraphicFramePr>
        <p:xfrm>
          <a:off x="2782888" y="2227264"/>
          <a:ext cx="7327900" cy="1938337"/>
        </p:xfrm>
        <a:graphic>
          <a:graphicData uri="http://schemas.openxmlformats.org/presentationml/2006/ole">
            <mc:AlternateContent xmlns:mc="http://schemas.openxmlformats.org/markup-compatibility/2006">
              <mc:Choice xmlns:v="urn:schemas-microsoft-com:vml" Requires="v">
                <p:oleObj spid="_x0000_s105563" name="Equation" r:id="rId4" imgW="3263760" imgH="863280" progId="Equation.DSMT4">
                  <p:embed/>
                </p:oleObj>
              </mc:Choice>
              <mc:Fallback>
                <p:oleObj name="Equation" r:id="rId4" imgW="3263760" imgH="863280" progId="Equation.DSMT4">
                  <p:embed/>
                  <p:pic>
                    <p:nvPicPr>
                      <p:cNvPr id="0" name=""/>
                      <p:cNvPicPr>
                        <a:picLocks noChangeAspect="1" noChangeArrowheads="1"/>
                      </p:cNvPicPr>
                      <p:nvPr/>
                    </p:nvPicPr>
                    <p:blipFill>
                      <a:blip r:embed="rId5"/>
                      <a:srcRect/>
                      <a:stretch>
                        <a:fillRect/>
                      </a:stretch>
                    </p:blipFill>
                    <p:spPr bwMode="auto">
                      <a:xfrm>
                        <a:off x="2782888" y="2227264"/>
                        <a:ext cx="7327900" cy="193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287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The sample Space, </a:t>
            </a:r>
            <a:r>
              <a:rPr lang="en-US" i="1" smtClean="0"/>
              <a:t>S</a:t>
            </a:r>
            <a:endParaRPr lang="en-US" smtClean="0"/>
          </a:p>
        </p:txBody>
      </p:sp>
      <p:sp>
        <p:nvSpPr>
          <p:cNvPr id="66563" name="Rectangle 3"/>
          <p:cNvSpPr>
            <a:spLocks noGrp="1" noChangeArrowheads="1"/>
          </p:cNvSpPr>
          <p:nvPr>
            <p:ph type="body" idx="1"/>
          </p:nvPr>
        </p:nvSpPr>
        <p:spPr>
          <a:xfrm>
            <a:off x="1981200" y="1600200"/>
            <a:ext cx="8229600" cy="1600200"/>
          </a:xfrm>
        </p:spPr>
        <p:txBody>
          <a:bodyPr/>
          <a:lstStyle/>
          <a:p>
            <a:pPr marL="0" indent="0">
              <a:buNone/>
            </a:pPr>
            <a:r>
              <a:rPr lang="en-US" smtClean="0"/>
              <a:t>The </a:t>
            </a:r>
            <a:r>
              <a:rPr lang="en-US" b="1" smtClean="0"/>
              <a:t>sample space</a:t>
            </a:r>
            <a:r>
              <a:rPr lang="en-US" smtClean="0"/>
              <a:t>, </a:t>
            </a:r>
            <a:r>
              <a:rPr lang="en-US" i="1" smtClean="0"/>
              <a:t>S</a:t>
            </a:r>
            <a:r>
              <a:rPr lang="en-US" smtClean="0"/>
              <a:t>, for a random phenomena is the set of all possible outcomes.</a:t>
            </a:r>
          </a:p>
          <a:p>
            <a:pPr marL="0" indent="0">
              <a:buNone/>
            </a:pPr>
            <a:endParaRPr lang="en-US" i="1" smtClean="0"/>
          </a:p>
        </p:txBody>
      </p:sp>
    </p:spTree>
    <p:extLst>
      <p:ext uri="{BB962C8B-B14F-4D97-AF65-F5344CB8AC3E}">
        <p14:creationId xmlns:p14="http://schemas.microsoft.com/office/powerpoint/2010/main" val="9054363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US" sz="4000" dirty="0"/>
              <a:t>Properties of</a:t>
            </a:r>
            <a:br>
              <a:rPr lang="en-US" sz="4000" dirty="0"/>
            </a:br>
            <a:r>
              <a:rPr lang="en-US" sz="4000" dirty="0"/>
              <a:t> Moment Generating Functions</a:t>
            </a:r>
          </a:p>
        </p:txBody>
      </p:sp>
    </p:spTree>
    <p:extLst>
      <p:ext uri="{BB962C8B-B14F-4D97-AF65-F5344CB8AC3E}">
        <p14:creationId xmlns:p14="http://schemas.microsoft.com/office/powerpoint/2010/main" val="2404939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body" idx="1"/>
          </p:nvPr>
        </p:nvSpPr>
        <p:spPr>
          <a:xfrm>
            <a:off x="1981200" y="427038"/>
            <a:ext cx="8229600" cy="685800"/>
          </a:xfrm>
        </p:spPr>
        <p:txBody>
          <a:bodyPr/>
          <a:lstStyle/>
          <a:p>
            <a:pPr marL="609600" indent="-609600">
              <a:buFontTx/>
              <a:buAutoNum type="arabicPeriod"/>
            </a:pPr>
            <a:r>
              <a:rPr lang="en-US" dirty="0" smtClean="0"/>
              <a:t> </a:t>
            </a:r>
            <a:r>
              <a:rPr lang="en-US" i="1" dirty="0" err="1" smtClean="0"/>
              <a:t>m</a:t>
            </a:r>
            <a:r>
              <a:rPr lang="en-US" i="1" baseline="-25000" dirty="0" err="1" smtClean="0"/>
              <a:t>X</a:t>
            </a:r>
            <a:r>
              <a:rPr lang="en-US" dirty="0" smtClean="0"/>
              <a:t>(0) = 1</a:t>
            </a:r>
          </a:p>
        </p:txBody>
      </p:sp>
      <p:graphicFrame>
        <p:nvGraphicFramePr>
          <p:cNvPr id="18434" name="Object 3"/>
          <p:cNvGraphicFramePr>
            <a:graphicFrameLocks noChangeAspect="1"/>
          </p:cNvGraphicFramePr>
          <p:nvPr>
            <p:extLst>
              <p:ext uri="{D42A27DB-BD31-4B8C-83A1-F6EECF244321}">
                <p14:modId xmlns:p14="http://schemas.microsoft.com/office/powerpoint/2010/main" val="2649003248"/>
              </p:ext>
            </p:extLst>
          </p:nvPr>
        </p:nvGraphicFramePr>
        <p:xfrm>
          <a:off x="2111375" y="1228725"/>
          <a:ext cx="7351713" cy="627063"/>
        </p:xfrm>
        <a:graphic>
          <a:graphicData uri="http://schemas.openxmlformats.org/presentationml/2006/ole">
            <mc:AlternateContent xmlns:mc="http://schemas.openxmlformats.org/markup-compatibility/2006">
              <mc:Choice xmlns:v="urn:schemas-microsoft-com:vml" Requires="v">
                <p:oleObj spid="_x0000_s106765" name="Equation" r:id="rId4" imgW="3276360" imgH="279360" progId="Equation.DSMT4">
                  <p:embed/>
                </p:oleObj>
              </mc:Choice>
              <mc:Fallback>
                <p:oleObj name="Equation" r:id="rId4" imgW="3276360" imgH="279360" progId="Equation.DSMT4">
                  <p:embed/>
                  <p:pic>
                    <p:nvPicPr>
                      <p:cNvPr id="0" name=""/>
                      <p:cNvPicPr>
                        <a:picLocks noChangeAspect="1" noChangeArrowheads="1"/>
                      </p:cNvPicPr>
                      <p:nvPr/>
                    </p:nvPicPr>
                    <p:blipFill>
                      <a:blip r:embed="rId5"/>
                      <a:srcRect/>
                      <a:stretch>
                        <a:fillRect/>
                      </a:stretch>
                    </p:blipFill>
                    <p:spPr bwMode="auto">
                      <a:xfrm>
                        <a:off x="2111375" y="1228725"/>
                        <a:ext cx="7351713"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7"/>
          <p:cNvGraphicFramePr>
            <a:graphicFrameLocks noChangeAspect="1"/>
          </p:cNvGraphicFramePr>
          <p:nvPr>
            <p:extLst>
              <p:ext uri="{D42A27DB-BD31-4B8C-83A1-F6EECF244321}">
                <p14:modId xmlns:p14="http://schemas.microsoft.com/office/powerpoint/2010/main" val="893590763"/>
              </p:ext>
            </p:extLst>
          </p:nvPr>
        </p:nvGraphicFramePr>
        <p:xfrm>
          <a:off x="2605088" y="3432633"/>
          <a:ext cx="4673600" cy="714375"/>
        </p:xfrm>
        <a:graphic>
          <a:graphicData uri="http://schemas.openxmlformats.org/presentationml/2006/ole">
            <mc:AlternateContent xmlns:mc="http://schemas.openxmlformats.org/markup-compatibility/2006">
              <mc:Choice xmlns:v="urn:schemas-microsoft-com:vml" Requires="v">
                <p:oleObj spid="_x0000_s106766" name="Equation" r:id="rId6" imgW="2082600" imgH="317160" progId="Equation.DSMT4">
                  <p:embed/>
                </p:oleObj>
              </mc:Choice>
              <mc:Fallback>
                <p:oleObj name="Equation" r:id="rId6" imgW="2082600" imgH="317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5088" y="3432633"/>
                        <a:ext cx="46736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8"/>
          <p:cNvGraphicFramePr>
            <a:graphicFrameLocks noChangeAspect="1"/>
          </p:cNvGraphicFramePr>
          <p:nvPr>
            <p:extLst>
              <p:ext uri="{D42A27DB-BD31-4B8C-83A1-F6EECF244321}">
                <p14:modId xmlns:p14="http://schemas.microsoft.com/office/powerpoint/2010/main" val="1831081596"/>
              </p:ext>
            </p:extLst>
          </p:nvPr>
        </p:nvGraphicFramePr>
        <p:xfrm>
          <a:off x="2605088" y="2573340"/>
          <a:ext cx="6186488" cy="712787"/>
        </p:xfrm>
        <a:graphic>
          <a:graphicData uri="http://schemas.openxmlformats.org/presentationml/2006/ole">
            <mc:AlternateContent xmlns:mc="http://schemas.openxmlformats.org/markup-compatibility/2006">
              <mc:Choice xmlns:v="urn:schemas-microsoft-com:vml" Requires="v">
                <p:oleObj spid="_x0000_s106767" name="Equation" r:id="rId8" imgW="2755800" imgH="317160" progId="Equation.DSMT4">
                  <p:embed/>
                </p:oleObj>
              </mc:Choice>
              <mc:Fallback>
                <p:oleObj name="Equation" r:id="rId8" imgW="2755800" imgH="317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5088" y="2573340"/>
                        <a:ext cx="618648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Rectangle 9"/>
          <p:cNvSpPr>
            <a:spLocks noChangeArrowheads="1"/>
          </p:cNvSpPr>
          <p:nvPr/>
        </p:nvSpPr>
        <p:spPr bwMode="auto">
          <a:xfrm>
            <a:off x="1828800" y="1889125"/>
            <a:ext cx="8305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dirty="0" smtClean="0">
                <a:latin typeface="Times New Roman" panose="02020603050405020304" pitchFamily="18" charset="0"/>
              </a:rPr>
              <a:t>Example</a:t>
            </a:r>
            <a:endParaRPr lang="en-US" sz="2800" dirty="0">
              <a:latin typeface="Times New Roman" panose="02020603050405020304" pitchFamily="18" charset="0"/>
            </a:endParaRPr>
          </a:p>
        </p:txBody>
      </p:sp>
    </p:spTree>
    <p:extLst>
      <p:ext uri="{BB962C8B-B14F-4D97-AF65-F5344CB8AC3E}">
        <p14:creationId xmlns:p14="http://schemas.microsoft.com/office/powerpoint/2010/main" val="28573536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extLst>
              <p:ext uri="{D42A27DB-BD31-4B8C-83A1-F6EECF244321}">
                <p14:modId xmlns:p14="http://schemas.microsoft.com/office/powerpoint/2010/main" val="2539489773"/>
              </p:ext>
            </p:extLst>
          </p:nvPr>
        </p:nvGraphicFramePr>
        <p:xfrm>
          <a:off x="1762125" y="323850"/>
          <a:ext cx="8162925" cy="987425"/>
        </p:xfrm>
        <a:graphic>
          <a:graphicData uri="http://schemas.openxmlformats.org/presentationml/2006/ole">
            <mc:AlternateContent xmlns:mc="http://schemas.openxmlformats.org/markup-compatibility/2006">
              <mc:Choice xmlns:v="urn:schemas-microsoft-com:vml" Requires="v">
                <p:oleObj spid="_x0000_s108056" name="Equation" r:id="rId4" imgW="3251160" imgH="393480" progId="Equation.DSMT4">
                  <p:embed/>
                </p:oleObj>
              </mc:Choice>
              <mc:Fallback>
                <p:oleObj name="Equation" r:id="rId4" imgW="3251160" imgH="393480" progId="Equation.DSMT4">
                  <p:embed/>
                  <p:pic>
                    <p:nvPicPr>
                      <p:cNvPr id="0" name=""/>
                      <p:cNvPicPr>
                        <a:picLocks noChangeAspect="1" noChangeArrowheads="1"/>
                      </p:cNvPicPr>
                      <p:nvPr/>
                    </p:nvPicPr>
                    <p:blipFill>
                      <a:blip r:embed="rId5"/>
                      <a:srcRect/>
                      <a:stretch>
                        <a:fillRect/>
                      </a:stretch>
                    </p:blipFill>
                    <p:spPr bwMode="auto">
                      <a:xfrm>
                        <a:off x="1762125" y="323850"/>
                        <a:ext cx="816292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Rectangle 3"/>
          <p:cNvSpPr>
            <a:spLocks noChangeArrowheads="1"/>
          </p:cNvSpPr>
          <p:nvPr/>
        </p:nvSpPr>
        <p:spPr bwMode="auto">
          <a:xfrm>
            <a:off x="1920875" y="1446214"/>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We use the expansion of the exponential function:</a:t>
            </a:r>
          </a:p>
        </p:txBody>
      </p:sp>
      <p:graphicFrame>
        <p:nvGraphicFramePr>
          <p:cNvPr id="19459" name="Object 4"/>
          <p:cNvGraphicFramePr>
            <a:graphicFrameLocks noChangeAspect="1"/>
          </p:cNvGraphicFramePr>
          <p:nvPr/>
        </p:nvGraphicFramePr>
        <p:xfrm>
          <a:off x="3324226" y="2074864"/>
          <a:ext cx="4570413" cy="941387"/>
        </p:xfrm>
        <a:graphic>
          <a:graphicData uri="http://schemas.openxmlformats.org/presentationml/2006/ole">
            <mc:AlternateContent xmlns:mc="http://schemas.openxmlformats.org/markup-compatibility/2006">
              <mc:Choice xmlns:v="urn:schemas-microsoft-com:vml" Requires="v">
                <p:oleObj spid="_x0000_s108057" name="Equation" r:id="rId6" imgW="2031840" imgH="419040" progId="Equation.DSMT4">
                  <p:embed/>
                </p:oleObj>
              </mc:Choice>
              <mc:Fallback>
                <p:oleObj name="Equation" r:id="rId6" imgW="203184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4226" y="2074864"/>
                        <a:ext cx="4570413"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5"/>
          <p:cNvGraphicFramePr>
            <a:graphicFrameLocks noChangeAspect="1"/>
          </p:cNvGraphicFramePr>
          <p:nvPr>
            <p:extLst>
              <p:ext uri="{D42A27DB-BD31-4B8C-83A1-F6EECF244321}">
                <p14:modId xmlns:p14="http://schemas.microsoft.com/office/powerpoint/2010/main" val="1612405064"/>
              </p:ext>
            </p:extLst>
          </p:nvPr>
        </p:nvGraphicFramePr>
        <p:xfrm>
          <a:off x="1938338" y="3168650"/>
          <a:ext cx="2265362" cy="630238"/>
        </p:xfrm>
        <a:graphic>
          <a:graphicData uri="http://schemas.openxmlformats.org/presentationml/2006/ole">
            <mc:AlternateContent xmlns:mc="http://schemas.openxmlformats.org/markup-compatibility/2006">
              <mc:Choice xmlns:v="urn:schemas-microsoft-com:vml" Requires="v">
                <p:oleObj spid="_x0000_s108058" name="Equation" r:id="rId8" imgW="1002960" imgH="279360" progId="Equation.DSMT4">
                  <p:embed/>
                </p:oleObj>
              </mc:Choice>
              <mc:Fallback>
                <p:oleObj name="Equation" r:id="rId8" imgW="1002960" imgH="279360" progId="Equation.DSMT4">
                  <p:embed/>
                  <p:pic>
                    <p:nvPicPr>
                      <p:cNvPr id="0" name=""/>
                      <p:cNvPicPr>
                        <a:picLocks noChangeAspect="1" noChangeArrowheads="1"/>
                      </p:cNvPicPr>
                      <p:nvPr/>
                    </p:nvPicPr>
                    <p:blipFill>
                      <a:blip r:embed="rId9"/>
                      <a:srcRect/>
                      <a:stretch>
                        <a:fillRect/>
                      </a:stretch>
                    </p:blipFill>
                    <p:spPr bwMode="auto">
                      <a:xfrm>
                        <a:off x="1938338" y="3168650"/>
                        <a:ext cx="2265362"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6"/>
          <p:cNvGraphicFramePr>
            <a:graphicFrameLocks noChangeAspect="1"/>
          </p:cNvGraphicFramePr>
          <p:nvPr/>
        </p:nvGraphicFramePr>
        <p:xfrm>
          <a:off x="2795589" y="3719514"/>
          <a:ext cx="6281737" cy="1089025"/>
        </p:xfrm>
        <a:graphic>
          <a:graphicData uri="http://schemas.openxmlformats.org/presentationml/2006/ole">
            <mc:AlternateContent xmlns:mc="http://schemas.openxmlformats.org/markup-compatibility/2006">
              <mc:Choice xmlns:v="urn:schemas-microsoft-com:vml" Requires="v">
                <p:oleObj spid="_x0000_s108059" name="Equation" r:id="rId10" imgW="2781000" imgH="482400" progId="Equation.DSMT4">
                  <p:embed/>
                </p:oleObj>
              </mc:Choice>
              <mc:Fallback>
                <p:oleObj name="Equation" r:id="rId10" imgW="2781000" imgH="482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5589" y="3719514"/>
                        <a:ext cx="6281737"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7"/>
          <p:cNvGraphicFramePr>
            <a:graphicFrameLocks noChangeAspect="1"/>
          </p:cNvGraphicFramePr>
          <p:nvPr/>
        </p:nvGraphicFramePr>
        <p:xfrm>
          <a:off x="2809876" y="4627563"/>
          <a:ext cx="7858125" cy="944562"/>
        </p:xfrm>
        <a:graphic>
          <a:graphicData uri="http://schemas.openxmlformats.org/presentationml/2006/ole">
            <mc:AlternateContent xmlns:mc="http://schemas.openxmlformats.org/markup-compatibility/2006">
              <mc:Choice xmlns:v="urn:schemas-microsoft-com:vml" Requires="v">
                <p:oleObj spid="_x0000_s108060" name="Equation" r:id="rId12" imgW="3479760" imgH="419040" progId="Equation.DSMT4">
                  <p:embed/>
                </p:oleObj>
              </mc:Choice>
              <mc:Fallback>
                <p:oleObj name="Equation" r:id="rId12" imgW="3479760" imgH="419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09876" y="4627563"/>
                        <a:ext cx="785812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8"/>
          <p:cNvGraphicFramePr>
            <a:graphicFrameLocks noChangeAspect="1"/>
          </p:cNvGraphicFramePr>
          <p:nvPr/>
        </p:nvGraphicFramePr>
        <p:xfrm>
          <a:off x="2962275" y="5540376"/>
          <a:ext cx="5449888" cy="944563"/>
        </p:xfrm>
        <a:graphic>
          <a:graphicData uri="http://schemas.openxmlformats.org/presentationml/2006/ole">
            <mc:AlternateContent xmlns:mc="http://schemas.openxmlformats.org/markup-compatibility/2006">
              <mc:Choice xmlns:v="urn:schemas-microsoft-com:vml" Requires="v">
                <p:oleObj spid="_x0000_s108061" name="Equation" r:id="rId14" imgW="2412720" imgH="419040" progId="Equation.DSMT4">
                  <p:embed/>
                </p:oleObj>
              </mc:Choice>
              <mc:Fallback>
                <p:oleObj name="Equation" r:id="rId14" imgW="2412720" imgH="419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2275" y="5540376"/>
                        <a:ext cx="5449888"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303920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2127251" y="182563"/>
          <a:ext cx="5421313" cy="1211262"/>
        </p:xfrm>
        <a:graphic>
          <a:graphicData uri="http://schemas.openxmlformats.org/presentationml/2006/ole">
            <mc:AlternateContent xmlns:mc="http://schemas.openxmlformats.org/markup-compatibility/2006">
              <mc:Choice xmlns:v="urn:schemas-microsoft-com:vml" Requires="v">
                <p:oleObj spid="_x0000_s109258" name="Equation" r:id="rId4" imgW="2158920" imgH="482400" progId="Equation.DSMT4">
                  <p:embed/>
                </p:oleObj>
              </mc:Choice>
              <mc:Fallback>
                <p:oleObj name="Equation" r:id="rId4" imgW="215892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1" y="182563"/>
                        <a:ext cx="5421313" cy="121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Rectangle 3"/>
          <p:cNvSpPr>
            <a:spLocks noChangeArrowheads="1"/>
          </p:cNvSpPr>
          <p:nvPr/>
        </p:nvSpPr>
        <p:spPr bwMode="auto">
          <a:xfrm>
            <a:off x="2012950" y="1476375"/>
            <a:ext cx="82296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Now</a:t>
            </a:r>
          </a:p>
        </p:txBody>
      </p:sp>
      <p:graphicFrame>
        <p:nvGraphicFramePr>
          <p:cNvPr id="20483" name="Object 4"/>
          <p:cNvGraphicFramePr>
            <a:graphicFrameLocks noChangeAspect="1"/>
          </p:cNvGraphicFramePr>
          <p:nvPr/>
        </p:nvGraphicFramePr>
        <p:xfrm>
          <a:off x="2532064" y="1712913"/>
          <a:ext cx="6338887" cy="887412"/>
        </p:xfrm>
        <a:graphic>
          <a:graphicData uri="http://schemas.openxmlformats.org/presentationml/2006/ole">
            <mc:AlternateContent xmlns:mc="http://schemas.openxmlformats.org/markup-compatibility/2006">
              <mc:Choice xmlns:v="urn:schemas-microsoft-com:vml" Requires="v">
                <p:oleObj spid="_x0000_s109259" name="Equation" r:id="rId6" imgW="2806560" imgH="393480" progId="Equation.DSMT4">
                  <p:embed/>
                </p:oleObj>
              </mc:Choice>
              <mc:Fallback>
                <p:oleObj name="Equation" r:id="rId6" imgW="280656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2064" y="1712913"/>
                        <a:ext cx="6338887"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5"/>
          <p:cNvGraphicFramePr>
            <a:graphicFrameLocks noChangeAspect="1"/>
          </p:cNvGraphicFramePr>
          <p:nvPr/>
        </p:nvGraphicFramePr>
        <p:xfrm>
          <a:off x="2608264" y="2552701"/>
          <a:ext cx="6396037" cy="887413"/>
        </p:xfrm>
        <a:graphic>
          <a:graphicData uri="http://schemas.openxmlformats.org/presentationml/2006/ole">
            <mc:AlternateContent xmlns:mc="http://schemas.openxmlformats.org/markup-compatibility/2006">
              <mc:Choice xmlns:v="urn:schemas-microsoft-com:vml" Requires="v">
                <p:oleObj spid="_x0000_s109260" name="Equation" r:id="rId8" imgW="2831760" imgH="393480" progId="Equation.DSMT4">
                  <p:embed/>
                </p:oleObj>
              </mc:Choice>
              <mc:Fallback>
                <p:oleObj name="Equation" r:id="rId8" imgW="283176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8264" y="2552701"/>
                        <a:ext cx="6396037"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6"/>
          <p:cNvGraphicFramePr>
            <a:graphicFrameLocks noChangeAspect="1"/>
          </p:cNvGraphicFramePr>
          <p:nvPr/>
        </p:nvGraphicFramePr>
        <p:xfrm>
          <a:off x="3494089" y="3394076"/>
          <a:ext cx="5449887" cy="1001713"/>
        </p:xfrm>
        <a:graphic>
          <a:graphicData uri="http://schemas.openxmlformats.org/presentationml/2006/ole">
            <mc:AlternateContent xmlns:mc="http://schemas.openxmlformats.org/markup-compatibility/2006">
              <mc:Choice xmlns:v="urn:schemas-microsoft-com:vml" Requires="v">
                <p:oleObj spid="_x0000_s109261" name="Equation" r:id="rId10" imgW="2412720" imgH="444240" progId="Equation.DSMT4">
                  <p:embed/>
                </p:oleObj>
              </mc:Choice>
              <mc:Fallback>
                <p:oleObj name="Equation" r:id="rId10" imgW="2412720" imgH="4442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4089" y="3394076"/>
                        <a:ext cx="5449887"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7"/>
          <p:cNvGraphicFramePr>
            <a:graphicFrameLocks noChangeAspect="1"/>
          </p:cNvGraphicFramePr>
          <p:nvPr/>
        </p:nvGraphicFramePr>
        <p:xfrm>
          <a:off x="1916113" y="4281489"/>
          <a:ext cx="2322512" cy="573087"/>
        </p:xfrm>
        <a:graphic>
          <a:graphicData uri="http://schemas.openxmlformats.org/presentationml/2006/ole">
            <mc:AlternateContent xmlns:mc="http://schemas.openxmlformats.org/markup-compatibility/2006">
              <mc:Choice xmlns:v="urn:schemas-microsoft-com:vml" Requires="v">
                <p:oleObj spid="_x0000_s109262" name="Equation" r:id="rId12" imgW="1028520" imgH="253800" progId="Equation.DSMT4">
                  <p:embed/>
                </p:oleObj>
              </mc:Choice>
              <mc:Fallback>
                <p:oleObj name="Equation" r:id="rId12" imgW="1028520" imgH="253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6113" y="4281489"/>
                        <a:ext cx="2322512"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8"/>
          <p:cNvGraphicFramePr>
            <a:graphicFrameLocks noChangeAspect="1"/>
          </p:cNvGraphicFramePr>
          <p:nvPr/>
        </p:nvGraphicFramePr>
        <p:xfrm>
          <a:off x="2654301" y="4751388"/>
          <a:ext cx="6367463" cy="1001712"/>
        </p:xfrm>
        <a:graphic>
          <a:graphicData uri="http://schemas.openxmlformats.org/presentationml/2006/ole">
            <mc:AlternateContent xmlns:mc="http://schemas.openxmlformats.org/markup-compatibility/2006">
              <mc:Choice xmlns:v="urn:schemas-microsoft-com:vml" Requires="v">
                <p:oleObj spid="_x0000_s109263" name="Equation" r:id="rId14" imgW="2819160" imgH="444240" progId="Equation.DSMT4">
                  <p:embed/>
                </p:oleObj>
              </mc:Choice>
              <mc:Fallback>
                <p:oleObj name="Equation" r:id="rId14" imgW="2819160" imgH="4442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4301" y="4751388"/>
                        <a:ext cx="6367463"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9"/>
          <p:cNvGraphicFramePr>
            <a:graphicFrameLocks noChangeAspect="1"/>
          </p:cNvGraphicFramePr>
          <p:nvPr/>
        </p:nvGraphicFramePr>
        <p:xfrm>
          <a:off x="1947864" y="5468939"/>
          <a:ext cx="2351087" cy="573087"/>
        </p:xfrm>
        <a:graphic>
          <a:graphicData uri="http://schemas.openxmlformats.org/presentationml/2006/ole">
            <mc:AlternateContent xmlns:mc="http://schemas.openxmlformats.org/markup-compatibility/2006">
              <mc:Choice xmlns:v="urn:schemas-microsoft-com:vml" Requires="v">
                <p:oleObj spid="_x0000_s109264" name="Equation" r:id="rId16" imgW="1041120" imgH="253800" progId="Equation.DSMT4">
                  <p:embed/>
                </p:oleObj>
              </mc:Choice>
              <mc:Fallback>
                <p:oleObj name="Equation" r:id="rId16" imgW="1041120" imgH="2538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864" y="5468939"/>
                        <a:ext cx="2351087"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10"/>
          <p:cNvGraphicFramePr>
            <a:graphicFrameLocks noChangeAspect="1"/>
          </p:cNvGraphicFramePr>
          <p:nvPr/>
        </p:nvGraphicFramePr>
        <p:xfrm>
          <a:off x="2016125" y="6013451"/>
          <a:ext cx="4559300" cy="601663"/>
        </p:xfrm>
        <a:graphic>
          <a:graphicData uri="http://schemas.openxmlformats.org/presentationml/2006/ole">
            <mc:AlternateContent xmlns:mc="http://schemas.openxmlformats.org/markup-compatibility/2006">
              <mc:Choice xmlns:v="urn:schemas-microsoft-com:vml" Requires="v">
                <p:oleObj spid="_x0000_s109265" name="Equation" r:id="rId18" imgW="2019240" imgH="266400" progId="Equation.DSMT4">
                  <p:embed/>
                </p:oleObj>
              </mc:Choice>
              <mc:Fallback>
                <p:oleObj name="Equation" r:id="rId18" imgW="2019240" imgH="2664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6125" y="6013451"/>
                        <a:ext cx="45593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75260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1933575" y="1622425"/>
          <a:ext cx="6186488" cy="712788"/>
        </p:xfrm>
        <a:graphic>
          <a:graphicData uri="http://schemas.openxmlformats.org/presentationml/2006/ole">
            <mc:AlternateContent xmlns:mc="http://schemas.openxmlformats.org/markup-compatibility/2006">
              <mc:Choice xmlns:v="urn:schemas-microsoft-com:vml" Requires="v">
                <p:oleObj spid="_x0000_s110104" name="Equation" r:id="rId4" imgW="2755800" imgH="317160" progId="Equation.DSMT4">
                  <p:embed/>
                </p:oleObj>
              </mc:Choice>
              <mc:Fallback>
                <p:oleObj name="Equation" r:id="rId4" imgW="2755800" imgH="317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575" y="1622425"/>
                        <a:ext cx="6186488"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Rectangle 3"/>
          <p:cNvSpPr>
            <a:spLocks noChangeArrowheads="1"/>
          </p:cNvSpPr>
          <p:nvPr/>
        </p:nvSpPr>
        <p:spPr bwMode="auto">
          <a:xfrm>
            <a:off x="1812925" y="258763"/>
            <a:ext cx="842645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Property 3 is very useful in determining the moments of a random variable </a:t>
            </a:r>
            <a:r>
              <a:rPr lang="en-US" sz="2800" i="1">
                <a:latin typeface="Times New Roman" panose="02020603050405020304" pitchFamily="18" charset="0"/>
              </a:rPr>
              <a:t>X.</a:t>
            </a:r>
          </a:p>
          <a:p>
            <a:pPr eaLnBrk="1" hangingPunct="1">
              <a:spcBef>
                <a:spcPct val="20000"/>
              </a:spcBef>
            </a:pPr>
            <a:r>
              <a:rPr lang="en-US" sz="2800" b="1">
                <a:latin typeface="Times New Roman" panose="02020603050405020304" pitchFamily="18" charset="0"/>
              </a:rPr>
              <a:t>Examples</a:t>
            </a:r>
          </a:p>
        </p:txBody>
      </p:sp>
      <p:graphicFrame>
        <p:nvGraphicFramePr>
          <p:cNvPr id="21507" name="Object 4"/>
          <p:cNvGraphicFramePr>
            <a:graphicFrameLocks noChangeAspect="1"/>
          </p:cNvGraphicFramePr>
          <p:nvPr/>
        </p:nvGraphicFramePr>
        <p:xfrm>
          <a:off x="2584450" y="2292350"/>
          <a:ext cx="4305300" cy="712788"/>
        </p:xfrm>
        <a:graphic>
          <a:graphicData uri="http://schemas.openxmlformats.org/presentationml/2006/ole">
            <mc:AlternateContent xmlns:mc="http://schemas.openxmlformats.org/markup-compatibility/2006">
              <mc:Choice xmlns:v="urn:schemas-microsoft-com:vml" Requires="v">
                <p:oleObj spid="_x0000_s110105" name="Equation" r:id="rId6" imgW="1917360" imgH="317160" progId="Equation.DSMT4">
                  <p:embed/>
                </p:oleObj>
              </mc:Choice>
              <mc:Fallback>
                <p:oleObj name="Equation" r:id="rId6" imgW="1917360" imgH="317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4450" y="2292350"/>
                        <a:ext cx="430530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5"/>
          <p:cNvGraphicFramePr>
            <a:graphicFrameLocks noChangeAspect="1"/>
          </p:cNvGraphicFramePr>
          <p:nvPr/>
        </p:nvGraphicFramePr>
        <p:xfrm>
          <a:off x="2574925" y="2903539"/>
          <a:ext cx="6357938" cy="712787"/>
        </p:xfrm>
        <a:graphic>
          <a:graphicData uri="http://schemas.openxmlformats.org/presentationml/2006/ole">
            <mc:AlternateContent xmlns:mc="http://schemas.openxmlformats.org/markup-compatibility/2006">
              <mc:Choice xmlns:v="urn:schemas-microsoft-com:vml" Requires="v">
                <p:oleObj spid="_x0000_s110106" name="Equation" r:id="rId8" imgW="2831760" imgH="317160" progId="Equation.DSMT4">
                  <p:embed/>
                </p:oleObj>
              </mc:Choice>
              <mc:Fallback>
                <p:oleObj name="Equation" r:id="rId8" imgW="2831760" imgH="317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4925" y="2903539"/>
                        <a:ext cx="635793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6"/>
          <p:cNvGraphicFramePr>
            <a:graphicFrameLocks noChangeAspect="1"/>
          </p:cNvGraphicFramePr>
          <p:nvPr/>
        </p:nvGraphicFramePr>
        <p:xfrm>
          <a:off x="1712913" y="3625851"/>
          <a:ext cx="8610600" cy="854075"/>
        </p:xfrm>
        <a:graphic>
          <a:graphicData uri="http://schemas.openxmlformats.org/presentationml/2006/ole">
            <mc:AlternateContent xmlns:mc="http://schemas.openxmlformats.org/markup-compatibility/2006">
              <mc:Choice xmlns:v="urn:schemas-microsoft-com:vml" Requires="v">
                <p:oleObj spid="_x0000_s110107" name="Equation" r:id="rId10" imgW="3835080" imgH="380880" progId="Equation.DSMT4">
                  <p:embed/>
                </p:oleObj>
              </mc:Choice>
              <mc:Fallback>
                <p:oleObj name="Equation" r:id="rId10" imgW="3835080" imgH="380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2913" y="3625851"/>
                        <a:ext cx="86106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7"/>
          <p:cNvGraphicFramePr>
            <a:graphicFrameLocks noChangeAspect="1"/>
          </p:cNvGraphicFramePr>
          <p:nvPr/>
        </p:nvGraphicFramePr>
        <p:xfrm>
          <a:off x="2586038" y="4386264"/>
          <a:ext cx="6985000" cy="1481137"/>
        </p:xfrm>
        <a:graphic>
          <a:graphicData uri="http://schemas.openxmlformats.org/presentationml/2006/ole">
            <mc:AlternateContent xmlns:mc="http://schemas.openxmlformats.org/markup-compatibility/2006">
              <mc:Choice xmlns:v="urn:schemas-microsoft-com:vml" Requires="v">
                <p:oleObj spid="_x0000_s110108" name="Equation" r:id="rId12" imgW="3111480" imgH="660240" progId="Equation.DSMT4">
                  <p:embed/>
                </p:oleObj>
              </mc:Choice>
              <mc:Fallback>
                <p:oleObj name="Equation" r:id="rId12" imgW="3111480" imgH="6602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86038" y="4386264"/>
                        <a:ext cx="6985000" cy="148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8"/>
          <p:cNvGraphicFramePr>
            <a:graphicFrameLocks noChangeAspect="1"/>
          </p:cNvGraphicFramePr>
          <p:nvPr/>
        </p:nvGraphicFramePr>
        <p:xfrm>
          <a:off x="2541588" y="5924551"/>
          <a:ext cx="6584950" cy="569913"/>
        </p:xfrm>
        <a:graphic>
          <a:graphicData uri="http://schemas.openxmlformats.org/presentationml/2006/ole">
            <mc:AlternateContent xmlns:mc="http://schemas.openxmlformats.org/markup-compatibility/2006">
              <mc:Choice xmlns:v="urn:schemas-microsoft-com:vml" Requires="v">
                <p:oleObj spid="_x0000_s110109" name="Equation" r:id="rId14" imgW="2933640" imgH="253800" progId="Equation.DSMT4">
                  <p:embed/>
                </p:oleObj>
              </mc:Choice>
              <mc:Fallback>
                <p:oleObj name="Equation" r:id="rId14" imgW="2933640" imgH="2538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1588" y="5924551"/>
                        <a:ext cx="65849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42074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992314" y="765176"/>
            <a:ext cx="8135937"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tabLst>
                <a:tab pos="533400" algn="l"/>
              </a:tabLst>
              <a:defRPr sz="2800">
                <a:solidFill>
                  <a:schemeClr val="tx1"/>
                </a:solidFill>
                <a:latin typeface="Times New Roman" panose="02020603050405020304" pitchFamily="18" charset="0"/>
              </a:defRPr>
            </a:lvl1pPr>
            <a:lvl2pPr marL="1169988" indent="-457200">
              <a:spcBef>
                <a:spcPct val="20000"/>
              </a:spcBef>
              <a:buChar char="–"/>
              <a:tabLst>
                <a:tab pos="533400" algn="l"/>
              </a:tabLst>
              <a:defRPr sz="2400">
                <a:solidFill>
                  <a:schemeClr val="tx1"/>
                </a:solidFill>
                <a:latin typeface="Times New Roman" panose="02020603050405020304" pitchFamily="18" charset="0"/>
              </a:defRPr>
            </a:lvl2pPr>
            <a:lvl3pPr marL="1558925" indent="-381000">
              <a:spcBef>
                <a:spcPct val="20000"/>
              </a:spcBef>
              <a:buChar char="•"/>
              <a:tabLst>
                <a:tab pos="533400" algn="l"/>
              </a:tabLst>
              <a:defRPr sz="2000">
                <a:solidFill>
                  <a:schemeClr val="tx1"/>
                </a:solidFill>
                <a:latin typeface="Times New Roman" panose="02020603050405020304" pitchFamily="18" charset="0"/>
              </a:defRPr>
            </a:lvl3pPr>
            <a:lvl4pPr marL="1928813" indent="-342900">
              <a:spcBef>
                <a:spcPct val="20000"/>
              </a:spcBef>
              <a:buChar char="–"/>
              <a:tabLst>
                <a:tab pos="533400" algn="l"/>
              </a:tabLst>
              <a:defRPr>
                <a:solidFill>
                  <a:schemeClr val="tx1"/>
                </a:solidFill>
                <a:latin typeface="Times New Roman" panose="02020603050405020304" pitchFamily="18" charset="0"/>
              </a:defRPr>
            </a:lvl4pPr>
            <a:lvl5pPr marL="2336800" indent="-342900">
              <a:spcBef>
                <a:spcPct val="20000"/>
              </a:spcBef>
              <a:buChar char="»"/>
              <a:tabLst>
                <a:tab pos="533400" algn="l"/>
              </a:tabLst>
              <a:defRPr>
                <a:solidFill>
                  <a:schemeClr val="tx1"/>
                </a:solidFill>
                <a:latin typeface="Times New Roman" panose="02020603050405020304" pitchFamily="18" charset="0"/>
              </a:defRPr>
            </a:lvl5pPr>
            <a:lvl6pPr marL="27940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6pPr>
            <a:lvl7pPr marL="32512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7pPr>
            <a:lvl8pPr marL="37084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8pPr>
            <a:lvl9pPr marL="41656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9pPr>
          </a:lstStyle>
          <a:p>
            <a:pPr>
              <a:buFontTx/>
              <a:buAutoNum type="arabicPeriod" startAt="4"/>
            </a:pPr>
            <a:r>
              <a:rPr lang="en-CA" sz="3200"/>
              <a:t> Let </a:t>
            </a:r>
            <a:r>
              <a:rPr lang="en-CA" sz="3200" i="1"/>
              <a:t>X</a:t>
            </a:r>
            <a:r>
              <a:rPr lang="en-CA" sz="3200"/>
              <a:t> be a random variable with moment generating function </a:t>
            </a:r>
            <a:r>
              <a:rPr lang="en-CA" sz="3200" i="1"/>
              <a:t>m</a:t>
            </a:r>
            <a:r>
              <a:rPr lang="en-CA" sz="3200" i="1" baseline="-25000"/>
              <a:t>X</a:t>
            </a:r>
            <a:r>
              <a:rPr lang="en-CA" sz="3200"/>
              <a:t>(</a:t>
            </a:r>
            <a:r>
              <a:rPr lang="en-CA" sz="3200" i="1"/>
              <a:t>t</a:t>
            </a:r>
            <a:r>
              <a:rPr lang="en-CA" sz="3200"/>
              <a:t>). Let </a:t>
            </a:r>
            <a:r>
              <a:rPr lang="en-CA" sz="3200" i="1"/>
              <a:t>Y</a:t>
            </a:r>
            <a:r>
              <a:rPr lang="en-CA" sz="3200"/>
              <a:t> = </a:t>
            </a:r>
            <a:r>
              <a:rPr lang="en-CA" sz="3200" i="1"/>
              <a:t>bX </a:t>
            </a:r>
            <a:r>
              <a:rPr lang="en-CA" sz="3200"/>
              <a:t>+ </a:t>
            </a:r>
            <a:r>
              <a:rPr lang="en-CA" sz="3200" i="1"/>
              <a:t>a</a:t>
            </a:r>
            <a:endParaRPr lang="en-CA" sz="3200"/>
          </a:p>
        </p:txBody>
      </p:sp>
      <p:sp>
        <p:nvSpPr>
          <p:cNvPr id="6157" name="Rectangle 13"/>
          <p:cNvSpPr>
            <a:spLocks noChangeArrowheads="1"/>
          </p:cNvSpPr>
          <p:nvPr/>
        </p:nvSpPr>
        <p:spPr bwMode="auto">
          <a:xfrm>
            <a:off x="2640013" y="2060576"/>
            <a:ext cx="74168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r>
              <a:rPr lang="en-CA" sz="3200"/>
              <a:t> Then  </a:t>
            </a:r>
            <a:r>
              <a:rPr lang="en-CA" sz="3200" i="1"/>
              <a:t>m</a:t>
            </a:r>
            <a:r>
              <a:rPr lang="en-CA" sz="3200" i="1" baseline="-25000"/>
              <a:t>Y</a:t>
            </a:r>
            <a:r>
              <a:rPr lang="en-CA" sz="3200"/>
              <a:t>(</a:t>
            </a:r>
            <a:r>
              <a:rPr lang="en-CA" sz="3200" i="1"/>
              <a:t>t</a:t>
            </a:r>
            <a:r>
              <a:rPr lang="en-CA" sz="3200"/>
              <a:t>) = </a:t>
            </a:r>
            <a:r>
              <a:rPr lang="en-CA" sz="3200" i="1"/>
              <a:t>m</a:t>
            </a:r>
            <a:r>
              <a:rPr lang="en-CA" sz="3200" i="1" baseline="-25000"/>
              <a:t>bX </a:t>
            </a:r>
            <a:r>
              <a:rPr lang="en-CA" sz="3200" baseline="-25000"/>
              <a:t>+ </a:t>
            </a:r>
            <a:r>
              <a:rPr lang="en-CA" sz="3200" i="1" baseline="-25000"/>
              <a:t>a</a:t>
            </a:r>
            <a:r>
              <a:rPr lang="en-CA" sz="3200"/>
              <a:t>(</a:t>
            </a:r>
            <a:r>
              <a:rPr lang="en-CA" sz="3200" i="1"/>
              <a:t>t</a:t>
            </a:r>
            <a:r>
              <a:rPr lang="en-CA" sz="3200"/>
              <a:t>) </a:t>
            </a:r>
          </a:p>
          <a:p>
            <a:pPr>
              <a:buFontTx/>
              <a:buNone/>
            </a:pPr>
            <a:r>
              <a:rPr lang="en-CA" sz="3200"/>
              <a:t>	= </a:t>
            </a:r>
            <a:r>
              <a:rPr lang="en-CA" sz="3200" i="1"/>
              <a:t>E</a:t>
            </a:r>
            <a:r>
              <a:rPr lang="en-CA" sz="3200"/>
              <a:t>(</a:t>
            </a:r>
            <a:r>
              <a:rPr lang="en-CA" sz="3200" i="1"/>
              <a:t>e </a:t>
            </a:r>
            <a:r>
              <a:rPr lang="en-CA" sz="3200" baseline="30000"/>
              <a:t>[</a:t>
            </a:r>
            <a:r>
              <a:rPr lang="en-CA" sz="3200" i="1" baseline="30000"/>
              <a:t>bX </a:t>
            </a:r>
            <a:r>
              <a:rPr lang="en-CA" sz="3200" baseline="30000"/>
              <a:t>+ </a:t>
            </a:r>
            <a:r>
              <a:rPr lang="en-CA" sz="3200" i="1" baseline="30000"/>
              <a:t>a</a:t>
            </a:r>
            <a:r>
              <a:rPr lang="en-CA" sz="3200" baseline="30000"/>
              <a:t>]</a:t>
            </a:r>
            <a:r>
              <a:rPr lang="en-CA" sz="3200" i="1" baseline="30000"/>
              <a:t>t</a:t>
            </a:r>
            <a:r>
              <a:rPr lang="en-CA" sz="3200"/>
              <a:t>) = </a:t>
            </a:r>
            <a:r>
              <a:rPr lang="en-CA" sz="3200" i="1"/>
              <a:t>e</a:t>
            </a:r>
            <a:r>
              <a:rPr lang="en-CA" sz="3200" i="1" baseline="30000"/>
              <a:t>at</a:t>
            </a:r>
            <a:r>
              <a:rPr lang="en-CA" sz="3200" i="1"/>
              <a:t>m</a:t>
            </a:r>
            <a:r>
              <a:rPr lang="en-CA" sz="3200" i="1" baseline="-25000"/>
              <a:t>X </a:t>
            </a:r>
            <a:r>
              <a:rPr lang="en-CA" sz="3200"/>
              <a:t>(</a:t>
            </a:r>
            <a:r>
              <a:rPr lang="en-CA" sz="3200" i="1"/>
              <a:t>bt</a:t>
            </a:r>
            <a:r>
              <a:rPr lang="en-CA" sz="3200"/>
              <a:t>)</a:t>
            </a:r>
            <a:endParaRPr lang="en-CA" sz="3200" i="1"/>
          </a:p>
        </p:txBody>
      </p:sp>
      <p:sp>
        <p:nvSpPr>
          <p:cNvPr id="6158" name="Rectangle 14"/>
          <p:cNvSpPr>
            <a:spLocks noChangeArrowheads="1"/>
          </p:cNvSpPr>
          <p:nvPr/>
        </p:nvSpPr>
        <p:spPr bwMode="auto">
          <a:xfrm>
            <a:off x="2208214" y="3646489"/>
            <a:ext cx="8135937"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tabLst>
                <a:tab pos="533400" algn="l"/>
              </a:tabLst>
              <a:defRPr sz="2800">
                <a:solidFill>
                  <a:schemeClr val="tx1"/>
                </a:solidFill>
                <a:latin typeface="Times New Roman" panose="02020603050405020304" pitchFamily="18" charset="0"/>
              </a:defRPr>
            </a:lvl1pPr>
            <a:lvl2pPr marL="1169988" indent="-457200">
              <a:spcBef>
                <a:spcPct val="20000"/>
              </a:spcBef>
              <a:buChar char="–"/>
              <a:tabLst>
                <a:tab pos="533400" algn="l"/>
              </a:tabLst>
              <a:defRPr sz="2400">
                <a:solidFill>
                  <a:schemeClr val="tx1"/>
                </a:solidFill>
                <a:latin typeface="Times New Roman" panose="02020603050405020304" pitchFamily="18" charset="0"/>
              </a:defRPr>
            </a:lvl2pPr>
            <a:lvl3pPr marL="1558925" indent="-381000">
              <a:spcBef>
                <a:spcPct val="20000"/>
              </a:spcBef>
              <a:buChar char="•"/>
              <a:tabLst>
                <a:tab pos="533400" algn="l"/>
              </a:tabLst>
              <a:defRPr sz="2000">
                <a:solidFill>
                  <a:schemeClr val="tx1"/>
                </a:solidFill>
                <a:latin typeface="Times New Roman" panose="02020603050405020304" pitchFamily="18" charset="0"/>
              </a:defRPr>
            </a:lvl3pPr>
            <a:lvl4pPr marL="1928813" indent="-342900">
              <a:spcBef>
                <a:spcPct val="20000"/>
              </a:spcBef>
              <a:buChar char="–"/>
              <a:tabLst>
                <a:tab pos="533400" algn="l"/>
              </a:tabLst>
              <a:defRPr>
                <a:solidFill>
                  <a:schemeClr val="tx1"/>
                </a:solidFill>
                <a:latin typeface="Times New Roman" panose="02020603050405020304" pitchFamily="18" charset="0"/>
              </a:defRPr>
            </a:lvl4pPr>
            <a:lvl5pPr marL="2336800" indent="-342900">
              <a:spcBef>
                <a:spcPct val="20000"/>
              </a:spcBef>
              <a:buChar char="»"/>
              <a:tabLst>
                <a:tab pos="533400" algn="l"/>
              </a:tabLst>
              <a:defRPr>
                <a:solidFill>
                  <a:schemeClr val="tx1"/>
                </a:solidFill>
                <a:latin typeface="Times New Roman" panose="02020603050405020304" pitchFamily="18" charset="0"/>
              </a:defRPr>
            </a:lvl5pPr>
            <a:lvl6pPr marL="27940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6pPr>
            <a:lvl7pPr marL="32512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7pPr>
            <a:lvl8pPr marL="37084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8pPr>
            <a:lvl9pPr marL="41656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9pPr>
          </a:lstStyle>
          <a:p>
            <a:pPr>
              <a:buFontTx/>
              <a:buAutoNum type="arabicPeriod" startAt="5"/>
            </a:pPr>
            <a:r>
              <a:rPr lang="en-CA" sz="3200" dirty="0"/>
              <a:t> Let </a:t>
            </a:r>
            <a:r>
              <a:rPr lang="en-CA" sz="3200" i="1" dirty="0"/>
              <a:t>X</a:t>
            </a:r>
            <a:r>
              <a:rPr lang="en-CA" sz="3200" dirty="0"/>
              <a:t> and </a:t>
            </a:r>
            <a:r>
              <a:rPr lang="en-CA" sz="3200" i="1" dirty="0"/>
              <a:t>Y </a:t>
            </a:r>
            <a:r>
              <a:rPr lang="en-CA" sz="3200" dirty="0"/>
              <a:t>be two independent random variables with moment generating function </a:t>
            </a:r>
            <a:r>
              <a:rPr lang="en-CA" sz="3200" i="1" dirty="0" err="1"/>
              <a:t>m</a:t>
            </a:r>
            <a:r>
              <a:rPr lang="en-CA" sz="3200" i="1" baseline="-25000" dirty="0" err="1"/>
              <a:t>X</a:t>
            </a:r>
            <a:r>
              <a:rPr lang="en-CA" sz="3200" dirty="0"/>
              <a:t>(</a:t>
            </a:r>
            <a:r>
              <a:rPr lang="en-CA" sz="3200" i="1" dirty="0"/>
              <a:t>t</a:t>
            </a:r>
            <a:r>
              <a:rPr lang="en-CA" sz="3200" dirty="0"/>
              <a:t>) and </a:t>
            </a:r>
            <a:r>
              <a:rPr lang="en-CA" sz="3200" i="1" dirty="0" err="1"/>
              <a:t>m</a:t>
            </a:r>
            <a:r>
              <a:rPr lang="en-CA" sz="3200" i="1" baseline="-25000" dirty="0" err="1"/>
              <a:t>Y</a:t>
            </a:r>
            <a:r>
              <a:rPr lang="en-CA" sz="3200" dirty="0"/>
              <a:t>(</a:t>
            </a:r>
            <a:r>
              <a:rPr lang="en-CA" sz="3200" i="1" dirty="0"/>
              <a:t>t</a:t>
            </a:r>
            <a:r>
              <a:rPr lang="en-CA" sz="3200" dirty="0"/>
              <a:t>) . </a:t>
            </a:r>
            <a:endParaRPr lang="en-CA" sz="3200" i="1" dirty="0"/>
          </a:p>
        </p:txBody>
      </p:sp>
      <p:sp>
        <p:nvSpPr>
          <p:cNvPr id="6159" name="Rectangle 15"/>
          <p:cNvSpPr>
            <a:spLocks noChangeArrowheads="1"/>
          </p:cNvSpPr>
          <p:nvPr/>
        </p:nvSpPr>
        <p:spPr bwMode="auto">
          <a:xfrm>
            <a:off x="2640013" y="5489576"/>
            <a:ext cx="74168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r>
              <a:rPr lang="en-CA" sz="3200"/>
              <a:t> Then  </a:t>
            </a:r>
            <a:r>
              <a:rPr lang="en-CA" sz="3200" i="1"/>
              <a:t>m</a:t>
            </a:r>
            <a:r>
              <a:rPr lang="en-CA" sz="3200" i="1" baseline="-25000"/>
              <a:t>X+Y</a:t>
            </a:r>
            <a:r>
              <a:rPr lang="en-CA" sz="3200"/>
              <a:t>(</a:t>
            </a:r>
            <a:r>
              <a:rPr lang="en-CA" sz="3200" i="1"/>
              <a:t>t</a:t>
            </a:r>
            <a:r>
              <a:rPr lang="en-CA" sz="3200"/>
              <a:t>) = </a:t>
            </a:r>
            <a:r>
              <a:rPr lang="en-CA" sz="3200" i="1"/>
              <a:t>m</a:t>
            </a:r>
            <a:r>
              <a:rPr lang="en-CA" sz="3200" i="1" baseline="-25000"/>
              <a:t>X </a:t>
            </a:r>
            <a:r>
              <a:rPr lang="en-CA" sz="3200"/>
              <a:t>(</a:t>
            </a:r>
            <a:r>
              <a:rPr lang="en-CA" sz="3200" i="1"/>
              <a:t>t</a:t>
            </a:r>
            <a:r>
              <a:rPr lang="en-CA" sz="3200"/>
              <a:t>) </a:t>
            </a:r>
            <a:r>
              <a:rPr lang="en-CA" sz="3200" i="1"/>
              <a:t>m</a:t>
            </a:r>
            <a:r>
              <a:rPr lang="en-CA" sz="3200" i="1" baseline="-25000"/>
              <a:t>Y </a:t>
            </a:r>
            <a:r>
              <a:rPr lang="en-CA" sz="3200"/>
              <a:t>(</a:t>
            </a:r>
            <a:r>
              <a:rPr lang="en-CA" sz="3200" i="1"/>
              <a:t>t</a:t>
            </a:r>
            <a:r>
              <a:rPr lang="en-CA" sz="3200"/>
              <a:t>)</a:t>
            </a:r>
          </a:p>
        </p:txBody>
      </p:sp>
    </p:spTree>
    <p:extLst>
      <p:ext uri="{BB962C8B-B14F-4D97-AF65-F5344CB8AC3E}">
        <p14:creationId xmlns:p14="http://schemas.microsoft.com/office/powerpoint/2010/main" val="7407844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387600" y="757191"/>
            <a:ext cx="8064500" cy="349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tabLst>
                <a:tab pos="533400" algn="l"/>
              </a:tabLst>
              <a:defRPr sz="2800">
                <a:solidFill>
                  <a:schemeClr val="tx1"/>
                </a:solidFill>
                <a:latin typeface="Times New Roman" panose="02020603050405020304" pitchFamily="18" charset="0"/>
              </a:defRPr>
            </a:lvl1pPr>
            <a:lvl2pPr marL="1169988" indent="-457200">
              <a:spcBef>
                <a:spcPct val="20000"/>
              </a:spcBef>
              <a:buChar char="–"/>
              <a:tabLst>
                <a:tab pos="533400" algn="l"/>
              </a:tabLst>
              <a:defRPr sz="2400">
                <a:solidFill>
                  <a:schemeClr val="tx1"/>
                </a:solidFill>
                <a:latin typeface="Times New Roman" panose="02020603050405020304" pitchFamily="18" charset="0"/>
              </a:defRPr>
            </a:lvl2pPr>
            <a:lvl3pPr marL="1558925" indent="-381000">
              <a:spcBef>
                <a:spcPct val="20000"/>
              </a:spcBef>
              <a:buChar char="•"/>
              <a:tabLst>
                <a:tab pos="533400" algn="l"/>
              </a:tabLst>
              <a:defRPr sz="2000">
                <a:solidFill>
                  <a:schemeClr val="tx1"/>
                </a:solidFill>
                <a:latin typeface="Times New Roman" panose="02020603050405020304" pitchFamily="18" charset="0"/>
              </a:defRPr>
            </a:lvl3pPr>
            <a:lvl4pPr marL="1928813" indent="-342900">
              <a:spcBef>
                <a:spcPct val="20000"/>
              </a:spcBef>
              <a:buChar char="–"/>
              <a:tabLst>
                <a:tab pos="533400" algn="l"/>
              </a:tabLst>
              <a:defRPr>
                <a:solidFill>
                  <a:schemeClr val="tx1"/>
                </a:solidFill>
                <a:latin typeface="Times New Roman" panose="02020603050405020304" pitchFamily="18" charset="0"/>
              </a:defRPr>
            </a:lvl4pPr>
            <a:lvl5pPr marL="2336800" indent="-342900">
              <a:spcBef>
                <a:spcPct val="20000"/>
              </a:spcBef>
              <a:buChar char="»"/>
              <a:tabLst>
                <a:tab pos="533400" algn="l"/>
              </a:tabLst>
              <a:defRPr>
                <a:solidFill>
                  <a:schemeClr val="tx1"/>
                </a:solidFill>
                <a:latin typeface="Times New Roman" panose="02020603050405020304" pitchFamily="18" charset="0"/>
              </a:defRPr>
            </a:lvl5pPr>
            <a:lvl6pPr marL="27940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6pPr>
            <a:lvl7pPr marL="32512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7pPr>
            <a:lvl8pPr marL="37084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8pPr>
            <a:lvl9pPr marL="41656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9pPr>
          </a:lstStyle>
          <a:p>
            <a:pPr marL="0" indent="0">
              <a:buNone/>
            </a:pPr>
            <a:r>
              <a:rPr lang="en-US" sz="3200" dirty="0"/>
              <a:t> </a:t>
            </a:r>
            <a:r>
              <a:rPr lang="en-US" sz="3200" dirty="0" smtClean="0"/>
              <a:t>6. The </a:t>
            </a:r>
            <a:r>
              <a:rPr lang="en-US" sz="3200" dirty="0"/>
              <a:t>moment generating function </a:t>
            </a:r>
            <a:r>
              <a:rPr lang="en-US" sz="3200" dirty="0" smtClean="0"/>
              <a:t>uniquely</a:t>
            </a:r>
          </a:p>
          <a:p>
            <a:pPr marL="0" indent="0">
              <a:buNone/>
            </a:pPr>
            <a:r>
              <a:rPr lang="en-US" sz="3200" dirty="0" smtClean="0"/>
              <a:t>     determines </a:t>
            </a:r>
            <a:r>
              <a:rPr lang="en-US" sz="3200" dirty="0"/>
              <a:t>the distribution. That is, if </a:t>
            </a:r>
            <a:r>
              <a:rPr lang="en-CA" sz="3200" dirty="0"/>
              <a:t> </a:t>
            </a:r>
          </a:p>
          <a:p>
            <a:pPr marL="0" indent="0">
              <a:buNone/>
            </a:pPr>
            <a:endParaRPr lang="en-CA" sz="3200" dirty="0"/>
          </a:p>
          <a:p>
            <a:pPr marL="0" indent="0">
              <a:buNone/>
            </a:pPr>
            <a:r>
              <a:rPr lang="en-US" sz="3200" dirty="0"/>
              <a:t> </a:t>
            </a:r>
            <a:r>
              <a:rPr lang="en-US" sz="3200" dirty="0" smtClean="0"/>
              <a:t>    then </a:t>
            </a:r>
            <a:r>
              <a:rPr lang="en-US" sz="3200" dirty="0"/>
              <a:t>X and Y are identically distributed. </a:t>
            </a:r>
            <a:r>
              <a:rPr lang="en-US" sz="3200" dirty="0" smtClean="0"/>
              <a:t>This</a:t>
            </a:r>
          </a:p>
          <a:p>
            <a:pPr marL="0" indent="0">
              <a:buNone/>
            </a:pPr>
            <a:r>
              <a:rPr lang="en-US" sz="3200" dirty="0"/>
              <a:t> </a:t>
            </a:r>
            <a:r>
              <a:rPr lang="en-US" sz="3200" dirty="0" smtClean="0"/>
              <a:t>    means </a:t>
            </a:r>
            <a:r>
              <a:rPr lang="en-US" sz="3200" dirty="0"/>
              <a:t>the two random variables must </a:t>
            </a:r>
            <a:r>
              <a:rPr lang="en-US" sz="3200" dirty="0" smtClean="0"/>
              <a:t>have</a:t>
            </a:r>
          </a:p>
          <a:p>
            <a:pPr marL="0" indent="0">
              <a:buNone/>
            </a:pPr>
            <a:r>
              <a:rPr lang="en-US" sz="3200" dirty="0"/>
              <a:t> </a:t>
            </a:r>
            <a:r>
              <a:rPr lang="en-US" sz="3200" dirty="0" smtClean="0"/>
              <a:t>    the </a:t>
            </a:r>
            <a:r>
              <a:rPr lang="en-US" sz="3200" dirty="0"/>
              <a:t>same distribution.</a:t>
            </a:r>
            <a:endParaRPr lang="en-CA" sz="3200" dirty="0"/>
          </a:p>
          <a:p>
            <a:pPr marL="514350" indent="-514350">
              <a:buFont typeface="+mj-lt"/>
              <a:buAutoNum type="arabicPeriod" startAt="6"/>
            </a:pPr>
            <a:endParaRPr lang="en-CA" sz="3200" dirty="0"/>
          </a:p>
        </p:txBody>
      </p:sp>
      <p:sp>
        <p:nvSpPr>
          <p:cNvPr id="7173" name="Rectangle 5"/>
          <p:cNvSpPr>
            <a:spLocks noChangeArrowheads="1"/>
          </p:cNvSpPr>
          <p:nvPr/>
        </p:nvSpPr>
        <p:spPr bwMode="auto">
          <a:xfrm>
            <a:off x="2711450" y="2852739"/>
            <a:ext cx="74168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endParaRPr lang="en-CA" sz="3200" dirty="0"/>
          </a:p>
        </p:txBody>
      </p:sp>
      <p:sp>
        <p:nvSpPr>
          <p:cNvPr id="7174" name="Rectangle 6"/>
          <p:cNvSpPr>
            <a:spLocks noChangeArrowheads="1"/>
          </p:cNvSpPr>
          <p:nvPr/>
        </p:nvSpPr>
        <p:spPr bwMode="auto">
          <a:xfrm>
            <a:off x="2166144" y="4116909"/>
            <a:ext cx="7704138"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endParaRPr lang="en-CA" sz="3200" dirty="0"/>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987777932"/>
              </p:ext>
            </p:extLst>
          </p:nvPr>
        </p:nvGraphicFramePr>
        <p:xfrm>
          <a:off x="3997325" y="1886187"/>
          <a:ext cx="2020888" cy="550863"/>
        </p:xfrm>
        <a:graphic>
          <a:graphicData uri="http://schemas.openxmlformats.org/presentationml/2006/ole">
            <mc:AlternateContent xmlns:mc="http://schemas.openxmlformats.org/markup-compatibility/2006">
              <mc:Choice xmlns:v="urn:schemas-microsoft-com:vml" Requires="v">
                <p:oleObj spid="_x0000_s110686" name="Equation" r:id="rId3" imgW="939600" imgH="253800" progId="Equation.DSMT4">
                  <p:embed/>
                </p:oleObj>
              </mc:Choice>
              <mc:Fallback>
                <p:oleObj name="Equation" r:id="rId3" imgW="939600" imgH="253800" progId="Equation.DSMT4">
                  <p:embed/>
                  <p:pic>
                    <p:nvPicPr>
                      <p:cNvPr id="0" name="Object 8"/>
                      <p:cNvPicPr>
                        <a:picLocks noChangeAspect="1" noChangeArrowheads="1"/>
                      </p:cNvPicPr>
                      <p:nvPr/>
                    </p:nvPicPr>
                    <p:blipFill>
                      <a:blip r:embed="rId4"/>
                      <a:srcRect/>
                      <a:stretch>
                        <a:fillRect/>
                      </a:stretch>
                    </p:blipFill>
                    <p:spPr bwMode="auto">
                      <a:xfrm>
                        <a:off x="3997325" y="1886187"/>
                        <a:ext cx="2020888" cy="550863"/>
                      </a:xfrm>
                      <a:prstGeom prst="rect">
                        <a:avLst/>
                      </a:prstGeom>
                      <a:noFill/>
                    </p:spPr>
                  </p:pic>
                </p:oleObj>
              </mc:Fallback>
            </mc:AlternateContent>
          </a:graphicData>
        </a:graphic>
      </p:graphicFrame>
    </p:spTree>
    <p:extLst>
      <p:ext uri="{BB962C8B-B14F-4D97-AF65-F5344CB8AC3E}">
        <p14:creationId xmlns:p14="http://schemas.microsoft.com/office/powerpoint/2010/main" val="3232576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761217"/>
            <a:ext cx="9905998" cy="1478570"/>
          </a:xfrm>
        </p:spPr>
        <p:txBody>
          <a:bodyPr>
            <a:normAutofit/>
          </a:bodyPr>
          <a:lstStyle/>
          <a:p>
            <a:pPr algn="ctr"/>
            <a:r>
              <a:rPr lang="en-US" sz="4000" dirty="0" smtClean="0"/>
              <a:t>PROBABILITY DISTRIBUTIONS</a:t>
            </a:r>
            <a:endParaRPr lang="en-US" sz="4000" dirty="0"/>
          </a:p>
        </p:txBody>
      </p:sp>
    </p:spTree>
    <p:extLst>
      <p:ext uri="{BB962C8B-B14F-4D97-AF65-F5344CB8AC3E}">
        <p14:creationId xmlns:p14="http://schemas.microsoft.com/office/powerpoint/2010/main" val="35574226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a:t>Binomial Probability Distribution</a:t>
            </a:r>
          </a:p>
        </p:txBody>
      </p:sp>
      <p:sp>
        <p:nvSpPr>
          <p:cNvPr id="1185795" name="Rectangle 3"/>
          <p:cNvSpPr>
            <a:spLocks noChangeArrowheads="1"/>
          </p:cNvSpPr>
          <p:nvPr/>
        </p:nvSpPr>
        <p:spPr bwMode="auto">
          <a:xfrm>
            <a:off x="1981200" y="2057400"/>
            <a:ext cx="838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buClr>
                <a:schemeClr val="tx1"/>
              </a:buClr>
            </a:pPr>
            <a:r>
              <a:rPr lang="en-US" sz="2800" dirty="0"/>
              <a:t>A fixed number of observations (trials), n</a:t>
            </a:r>
          </a:p>
          <a:p>
            <a:pPr lvl="1" eaLnBrk="1" hangingPunct="1">
              <a:lnSpc>
                <a:spcPct val="90000"/>
              </a:lnSpc>
              <a:buClr>
                <a:schemeClr val="tx1"/>
              </a:buClr>
            </a:pPr>
            <a:r>
              <a:rPr lang="en-US" sz="2400" dirty="0"/>
              <a:t>e.g., 15 tosses of a coin; 20 patients; 1000 people surveyed</a:t>
            </a:r>
          </a:p>
          <a:p>
            <a:pPr eaLnBrk="1" hangingPunct="1">
              <a:lnSpc>
                <a:spcPct val="110000"/>
              </a:lnSpc>
              <a:buClr>
                <a:schemeClr val="tx1"/>
              </a:buClr>
            </a:pPr>
            <a:r>
              <a:rPr lang="en-US" sz="2800" dirty="0"/>
              <a:t>A binary outcome</a:t>
            </a:r>
          </a:p>
          <a:p>
            <a:pPr lvl="1" eaLnBrk="1" hangingPunct="1">
              <a:lnSpc>
                <a:spcPct val="90000"/>
              </a:lnSpc>
              <a:buClr>
                <a:schemeClr val="tx1"/>
              </a:buClr>
            </a:pPr>
            <a:r>
              <a:rPr lang="en-US" sz="2400" dirty="0"/>
              <a:t>e.g., head or tail in each toss of a coin; disease or no disease</a:t>
            </a:r>
          </a:p>
          <a:p>
            <a:pPr lvl="1" eaLnBrk="1" hangingPunct="1">
              <a:lnSpc>
                <a:spcPct val="90000"/>
              </a:lnSpc>
              <a:buClr>
                <a:schemeClr val="tx1"/>
              </a:buClr>
            </a:pPr>
            <a:r>
              <a:rPr lang="en-US" sz="2400" dirty="0"/>
              <a:t>Generally called “success” and “failure”</a:t>
            </a:r>
          </a:p>
          <a:p>
            <a:pPr lvl="1" eaLnBrk="1" hangingPunct="1">
              <a:lnSpc>
                <a:spcPct val="90000"/>
              </a:lnSpc>
              <a:buClr>
                <a:schemeClr val="tx1"/>
              </a:buClr>
            </a:pPr>
            <a:r>
              <a:rPr lang="en-US" sz="2400" dirty="0"/>
              <a:t>Probability of success is p, probability of failure is 1 – p</a:t>
            </a:r>
          </a:p>
          <a:p>
            <a:pPr eaLnBrk="1" hangingPunct="1">
              <a:lnSpc>
                <a:spcPct val="110000"/>
              </a:lnSpc>
              <a:buClr>
                <a:schemeClr val="tx1"/>
              </a:buClr>
            </a:pPr>
            <a:r>
              <a:rPr lang="en-US" sz="2800" dirty="0"/>
              <a:t>Constant probability for each </a:t>
            </a:r>
            <a:r>
              <a:rPr lang="en-US" sz="2800" dirty="0" smtClean="0"/>
              <a:t>trial</a:t>
            </a:r>
            <a:endParaRPr lang="en-US" sz="2800" dirty="0"/>
          </a:p>
          <a:p>
            <a:pPr lvl="1" eaLnBrk="1" hangingPunct="1">
              <a:buClr>
                <a:schemeClr val="tx1"/>
              </a:buClr>
            </a:pPr>
            <a:r>
              <a:rPr lang="en-US" sz="2400" dirty="0"/>
              <a:t>e.g., Probability of getting a tail is the same each time we toss the coin</a:t>
            </a:r>
          </a:p>
        </p:txBody>
      </p:sp>
    </p:spTree>
    <p:extLst>
      <p:ext uri="{BB962C8B-B14F-4D97-AF65-F5344CB8AC3E}">
        <p14:creationId xmlns:p14="http://schemas.microsoft.com/office/powerpoint/2010/main" val="3276454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5795">
                                            <p:txEl>
                                              <p:pRg st="0" end="0"/>
                                            </p:txEl>
                                          </p:spTgt>
                                        </p:tgtEl>
                                        <p:attrNameLst>
                                          <p:attrName>style.visibility</p:attrName>
                                        </p:attrNameLst>
                                      </p:cBhvr>
                                      <p:to>
                                        <p:strVal val="visible"/>
                                      </p:to>
                                    </p:set>
                                    <p:anim calcmode="lin" valueType="num">
                                      <p:cBhvr additive="base">
                                        <p:cTn id="7" dur="500" fill="hold"/>
                                        <p:tgtEl>
                                          <p:spTgt spid="1185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57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0" end="0"/>
                                            </p:txEl>
                                          </p:spTgt>
                                        </p:tgtEl>
                                        <p:attrNameLst>
                                          <p:attrName>ppt_c</p:attrName>
                                        </p:attrNameLst>
                                      </p:cBhvr>
                                      <p:to>
                                        <a:srgbClr val="CCFFFF"/>
                                      </p:to>
                                    </p:animClr>
                                  </p:subTnLst>
                                </p:cTn>
                              </p:par>
                              <p:par>
                                <p:cTn id="9" presetID="2" presetClass="entr" presetSubtype="8" fill="hold" grpId="0" nodeType="withEffect">
                                  <p:stCondLst>
                                    <p:cond delay="0"/>
                                  </p:stCondLst>
                                  <p:childTnLst>
                                    <p:set>
                                      <p:cBhvr>
                                        <p:cTn id="10" dur="1" fill="hold">
                                          <p:stCondLst>
                                            <p:cond delay="0"/>
                                          </p:stCondLst>
                                        </p:cTn>
                                        <p:tgtEl>
                                          <p:spTgt spid="1185795">
                                            <p:txEl>
                                              <p:pRg st="1" end="1"/>
                                            </p:txEl>
                                          </p:spTgt>
                                        </p:tgtEl>
                                        <p:attrNameLst>
                                          <p:attrName>style.visibility</p:attrName>
                                        </p:attrNameLst>
                                      </p:cBhvr>
                                      <p:to>
                                        <p:strVal val="visible"/>
                                      </p:to>
                                    </p:set>
                                    <p:anim calcmode="lin" valueType="num">
                                      <p:cBhvr additive="base">
                                        <p:cTn id="11" dur="500" fill="hold"/>
                                        <p:tgtEl>
                                          <p:spTgt spid="11857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857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1" end="1"/>
                                            </p:txEl>
                                          </p:spTgt>
                                        </p:tgtEl>
                                        <p:attrNameLst>
                                          <p:attrName>ppt_c</p:attrName>
                                        </p:attrNameLst>
                                      </p:cBhvr>
                                      <p:to>
                                        <a:srgbClr val="CCFF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85795">
                                            <p:txEl>
                                              <p:pRg st="2" end="2"/>
                                            </p:txEl>
                                          </p:spTgt>
                                        </p:tgtEl>
                                        <p:attrNameLst>
                                          <p:attrName>style.visibility</p:attrName>
                                        </p:attrNameLst>
                                      </p:cBhvr>
                                      <p:to>
                                        <p:strVal val="visible"/>
                                      </p:to>
                                    </p:set>
                                    <p:anim calcmode="lin" valueType="num">
                                      <p:cBhvr additive="base">
                                        <p:cTn id="17" dur="500" fill="hold"/>
                                        <p:tgtEl>
                                          <p:spTgt spid="11857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857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2" end="2"/>
                                            </p:txEl>
                                          </p:spTgt>
                                        </p:tgtEl>
                                        <p:attrNameLst>
                                          <p:attrName>ppt_c</p:attrName>
                                        </p:attrNameLst>
                                      </p:cBhvr>
                                      <p:to>
                                        <a:srgbClr val="CCFFFF"/>
                                      </p:to>
                                    </p:animClr>
                                  </p:subTnLst>
                                </p:cTn>
                              </p:par>
                              <p:par>
                                <p:cTn id="19" presetID="2" presetClass="entr" presetSubtype="8" fill="hold" grpId="0" nodeType="withEffect">
                                  <p:stCondLst>
                                    <p:cond delay="0"/>
                                  </p:stCondLst>
                                  <p:childTnLst>
                                    <p:set>
                                      <p:cBhvr>
                                        <p:cTn id="20" dur="1" fill="hold">
                                          <p:stCondLst>
                                            <p:cond delay="0"/>
                                          </p:stCondLst>
                                        </p:cTn>
                                        <p:tgtEl>
                                          <p:spTgt spid="1185795">
                                            <p:txEl>
                                              <p:pRg st="3" end="3"/>
                                            </p:txEl>
                                          </p:spTgt>
                                        </p:tgtEl>
                                        <p:attrNameLst>
                                          <p:attrName>style.visibility</p:attrName>
                                        </p:attrNameLst>
                                      </p:cBhvr>
                                      <p:to>
                                        <p:strVal val="visible"/>
                                      </p:to>
                                    </p:set>
                                    <p:anim calcmode="lin" valueType="num">
                                      <p:cBhvr additive="base">
                                        <p:cTn id="21" dur="500" fill="hold"/>
                                        <p:tgtEl>
                                          <p:spTgt spid="11857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857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3" end="3"/>
                                            </p:txEl>
                                          </p:spTgt>
                                        </p:tgtEl>
                                        <p:attrNameLst>
                                          <p:attrName>ppt_c</p:attrName>
                                        </p:attrNameLst>
                                      </p:cBhvr>
                                      <p:to>
                                        <a:srgbClr val="CCFFFF"/>
                                      </p:to>
                                    </p:animClr>
                                  </p:subTnLst>
                                </p:cTn>
                              </p:par>
                              <p:par>
                                <p:cTn id="23" presetID="2" presetClass="entr" presetSubtype="8" fill="hold" grpId="0" nodeType="withEffect">
                                  <p:stCondLst>
                                    <p:cond delay="0"/>
                                  </p:stCondLst>
                                  <p:childTnLst>
                                    <p:set>
                                      <p:cBhvr>
                                        <p:cTn id="24" dur="1" fill="hold">
                                          <p:stCondLst>
                                            <p:cond delay="0"/>
                                          </p:stCondLst>
                                        </p:cTn>
                                        <p:tgtEl>
                                          <p:spTgt spid="1185795">
                                            <p:txEl>
                                              <p:pRg st="4" end="4"/>
                                            </p:txEl>
                                          </p:spTgt>
                                        </p:tgtEl>
                                        <p:attrNameLst>
                                          <p:attrName>style.visibility</p:attrName>
                                        </p:attrNameLst>
                                      </p:cBhvr>
                                      <p:to>
                                        <p:strVal val="visible"/>
                                      </p:to>
                                    </p:set>
                                    <p:anim calcmode="lin" valueType="num">
                                      <p:cBhvr additive="base">
                                        <p:cTn id="25" dur="500" fill="hold"/>
                                        <p:tgtEl>
                                          <p:spTgt spid="11857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579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4" end="4"/>
                                            </p:txEl>
                                          </p:spTgt>
                                        </p:tgtEl>
                                        <p:attrNameLst>
                                          <p:attrName>ppt_c</p:attrName>
                                        </p:attrNameLst>
                                      </p:cBhvr>
                                      <p:to>
                                        <a:srgbClr val="CCFFFF"/>
                                      </p:to>
                                    </p:animClr>
                                  </p:subTnLst>
                                </p:cTn>
                              </p:par>
                              <p:par>
                                <p:cTn id="27" presetID="2" presetClass="entr" presetSubtype="8" fill="hold" grpId="0" nodeType="withEffect">
                                  <p:stCondLst>
                                    <p:cond delay="0"/>
                                  </p:stCondLst>
                                  <p:childTnLst>
                                    <p:set>
                                      <p:cBhvr>
                                        <p:cTn id="28" dur="1" fill="hold">
                                          <p:stCondLst>
                                            <p:cond delay="0"/>
                                          </p:stCondLst>
                                        </p:cTn>
                                        <p:tgtEl>
                                          <p:spTgt spid="1185795">
                                            <p:txEl>
                                              <p:pRg st="5" end="5"/>
                                            </p:txEl>
                                          </p:spTgt>
                                        </p:tgtEl>
                                        <p:attrNameLst>
                                          <p:attrName>style.visibility</p:attrName>
                                        </p:attrNameLst>
                                      </p:cBhvr>
                                      <p:to>
                                        <p:strVal val="visible"/>
                                      </p:to>
                                    </p:set>
                                    <p:anim calcmode="lin" valueType="num">
                                      <p:cBhvr additive="base">
                                        <p:cTn id="29" dur="500" fill="hold"/>
                                        <p:tgtEl>
                                          <p:spTgt spid="118579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8579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5" end="5"/>
                                            </p:txEl>
                                          </p:spTgt>
                                        </p:tgtEl>
                                        <p:attrNameLst>
                                          <p:attrName>ppt_c</p:attrName>
                                        </p:attrNameLst>
                                      </p:cBhvr>
                                      <p:to>
                                        <a:srgbClr val="CCFFFF"/>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85795">
                                            <p:txEl>
                                              <p:pRg st="6" end="6"/>
                                            </p:txEl>
                                          </p:spTgt>
                                        </p:tgtEl>
                                        <p:attrNameLst>
                                          <p:attrName>style.visibility</p:attrName>
                                        </p:attrNameLst>
                                      </p:cBhvr>
                                      <p:to>
                                        <p:strVal val="visible"/>
                                      </p:to>
                                    </p:set>
                                    <p:anim calcmode="lin" valueType="num">
                                      <p:cBhvr additive="base">
                                        <p:cTn id="35" dur="500" fill="hold"/>
                                        <p:tgtEl>
                                          <p:spTgt spid="118579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8579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6" end="6"/>
                                            </p:txEl>
                                          </p:spTgt>
                                        </p:tgtEl>
                                        <p:attrNameLst>
                                          <p:attrName>ppt_c</p:attrName>
                                        </p:attrNameLst>
                                      </p:cBhvr>
                                      <p:to>
                                        <a:srgbClr val="CCFFFF"/>
                                      </p:to>
                                    </p:animClr>
                                  </p:subTnLst>
                                </p:cTn>
                              </p:par>
                              <p:par>
                                <p:cTn id="37" presetID="2" presetClass="entr" presetSubtype="8" fill="hold" grpId="0" nodeType="withEffect">
                                  <p:stCondLst>
                                    <p:cond delay="0"/>
                                  </p:stCondLst>
                                  <p:childTnLst>
                                    <p:set>
                                      <p:cBhvr>
                                        <p:cTn id="38" dur="1" fill="hold">
                                          <p:stCondLst>
                                            <p:cond delay="0"/>
                                          </p:stCondLst>
                                        </p:cTn>
                                        <p:tgtEl>
                                          <p:spTgt spid="1185795">
                                            <p:txEl>
                                              <p:pRg st="7" end="7"/>
                                            </p:txEl>
                                          </p:spTgt>
                                        </p:tgtEl>
                                        <p:attrNameLst>
                                          <p:attrName>style.visibility</p:attrName>
                                        </p:attrNameLst>
                                      </p:cBhvr>
                                      <p:to>
                                        <p:strVal val="visible"/>
                                      </p:to>
                                    </p:set>
                                    <p:anim calcmode="lin" valueType="num">
                                      <p:cBhvr additive="base">
                                        <p:cTn id="39" dur="500" fill="hold"/>
                                        <p:tgtEl>
                                          <p:spTgt spid="118579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85795">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5795">
                                            <p:txEl>
                                              <p:pRg st="7" end="7"/>
                                            </p:txEl>
                                          </p:spTgt>
                                        </p:tgtEl>
                                        <p:attrNameLst>
                                          <p:attrName>ppt_c</p:attrName>
                                        </p:attrNameLst>
                                      </p:cBhvr>
                                      <p:to>
                                        <a:srgbClr val="CC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5"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lvl="0">
              <a:buFont typeface="Wingdings" panose="05000000000000000000" pitchFamily="2" charset="2"/>
              <a:buChar char="§"/>
            </a:pPr>
            <a:r>
              <a:rPr lang="en-US" dirty="0"/>
              <a:t>The trials of the experiment are independent of each other. This means that if one outcome is a success, this does not influence the chance of another outcome being a success.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17627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1828800" y="5334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a:latin typeface="Times New Roman" panose="02020603050405020304" pitchFamily="18" charset="0"/>
              </a:rPr>
              <a:t>Examples</a:t>
            </a:r>
          </a:p>
          <a:p>
            <a:pPr eaLnBrk="1" hangingPunct="1">
              <a:spcBef>
                <a:spcPct val="20000"/>
              </a:spcBef>
              <a:buFontTx/>
              <a:buAutoNum type="arabicPeriod"/>
            </a:pPr>
            <a:r>
              <a:rPr lang="en-US" sz="3200">
                <a:latin typeface="Times New Roman" panose="02020603050405020304" pitchFamily="18" charset="0"/>
              </a:rPr>
              <a:t>Tossing a coin – outcomes </a:t>
            </a:r>
            <a:r>
              <a:rPr lang="en-US" sz="3200" i="1">
                <a:latin typeface="Times New Roman" panose="02020603050405020304" pitchFamily="18" charset="0"/>
              </a:rPr>
              <a:t>S </a:t>
            </a:r>
            <a:r>
              <a:rPr lang="en-US" sz="3200">
                <a:latin typeface="Times New Roman" panose="02020603050405020304" pitchFamily="18" charset="0"/>
              </a:rPr>
              <a:t>={</a:t>
            </a:r>
            <a:r>
              <a:rPr lang="en-US" sz="3200" b="1">
                <a:latin typeface="Times New Roman" panose="02020603050405020304" pitchFamily="18" charset="0"/>
              </a:rPr>
              <a:t>Head, Tail</a:t>
            </a:r>
            <a:r>
              <a:rPr lang="en-US" sz="3200">
                <a:latin typeface="Times New Roman" panose="02020603050405020304" pitchFamily="18" charset="0"/>
              </a:rPr>
              <a:t>}</a:t>
            </a:r>
          </a:p>
        </p:txBody>
      </p:sp>
      <p:grpSp>
        <p:nvGrpSpPr>
          <p:cNvPr id="67587" name="Group 5"/>
          <p:cNvGrpSpPr>
            <a:grpSpLocks/>
          </p:cNvGrpSpPr>
          <p:nvPr/>
        </p:nvGrpSpPr>
        <p:grpSpPr bwMode="auto">
          <a:xfrm>
            <a:off x="1905000" y="2362200"/>
            <a:ext cx="8458200" cy="1295400"/>
            <a:chOff x="192" y="240"/>
            <a:chExt cx="5328" cy="816"/>
          </a:xfrm>
        </p:grpSpPr>
        <p:sp>
          <p:nvSpPr>
            <p:cNvPr id="67589" name="Rectangle 6"/>
            <p:cNvSpPr>
              <a:spLocks noChangeArrowheads="1"/>
            </p:cNvSpPr>
            <p:nvPr/>
          </p:nvSpPr>
          <p:spPr bwMode="auto">
            <a:xfrm>
              <a:off x="192" y="240"/>
              <a:ext cx="53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2"/>
              </a:pPr>
              <a:r>
                <a:rPr lang="en-US" sz="3200">
                  <a:latin typeface="Times New Roman" panose="02020603050405020304" pitchFamily="18" charset="0"/>
                </a:rPr>
                <a:t>Rolling a die – outcomes </a:t>
              </a:r>
            </a:p>
            <a:p>
              <a:pPr eaLnBrk="1" hangingPunct="1">
                <a:spcBef>
                  <a:spcPct val="20000"/>
                </a:spcBef>
              </a:pPr>
              <a:r>
                <a:rPr lang="en-US" sz="3200" i="1">
                  <a:latin typeface="Times New Roman" panose="02020603050405020304" pitchFamily="18" charset="0"/>
                </a:rPr>
                <a:t>		S </a:t>
              </a:r>
              <a:r>
                <a:rPr lang="en-US" sz="3200">
                  <a:latin typeface="Times New Roman" panose="02020603050405020304" pitchFamily="18" charset="0"/>
                </a:rPr>
                <a:t>={</a:t>
              </a:r>
              <a:r>
                <a:rPr lang="en-US" sz="3200" b="1">
                  <a:latin typeface="Times New Roman" panose="02020603050405020304" pitchFamily="18" charset="0"/>
                </a:rPr>
                <a:t>     ,     ,     ,     ,     ,     </a:t>
              </a:r>
              <a:r>
                <a:rPr lang="en-US" sz="3200">
                  <a:latin typeface="Times New Roman" panose="02020603050405020304" pitchFamily="18" charset="0"/>
                </a:rPr>
                <a:t>}</a:t>
              </a:r>
            </a:p>
          </p:txBody>
        </p:sp>
        <p:grpSp>
          <p:nvGrpSpPr>
            <p:cNvPr id="67590" name="Group 7"/>
            <p:cNvGrpSpPr>
              <a:grpSpLocks noChangeAspect="1"/>
            </p:cNvGrpSpPr>
            <p:nvPr/>
          </p:nvGrpSpPr>
          <p:grpSpPr bwMode="auto">
            <a:xfrm>
              <a:off x="1296" y="672"/>
              <a:ext cx="271" cy="271"/>
              <a:chOff x="1344" y="336"/>
              <a:chExt cx="672" cy="672"/>
            </a:xfrm>
          </p:grpSpPr>
          <p:sp>
            <p:nvSpPr>
              <p:cNvPr id="67621" name="Rectangle 8"/>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22" name="Oval 9"/>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1" name="Group 10"/>
            <p:cNvGrpSpPr>
              <a:grpSpLocks noChangeAspect="1"/>
            </p:cNvGrpSpPr>
            <p:nvPr/>
          </p:nvGrpSpPr>
          <p:grpSpPr bwMode="auto">
            <a:xfrm>
              <a:off x="2832" y="672"/>
              <a:ext cx="271" cy="271"/>
              <a:chOff x="2352" y="336"/>
              <a:chExt cx="672" cy="672"/>
            </a:xfrm>
          </p:grpSpPr>
          <p:sp>
            <p:nvSpPr>
              <p:cNvPr id="67615" name="Rectangle 11"/>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6" name="Oval 12"/>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7" name="Oval 13"/>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8" name="Oval 14"/>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9" name="Oval 15"/>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20" name="Oval 16"/>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2" name="Group 17"/>
            <p:cNvGrpSpPr>
              <a:grpSpLocks noChangeAspect="1"/>
            </p:cNvGrpSpPr>
            <p:nvPr/>
          </p:nvGrpSpPr>
          <p:grpSpPr bwMode="auto">
            <a:xfrm>
              <a:off x="2064" y="672"/>
              <a:ext cx="271" cy="271"/>
              <a:chOff x="3168" y="336"/>
              <a:chExt cx="672" cy="672"/>
            </a:xfrm>
          </p:grpSpPr>
          <p:sp>
            <p:nvSpPr>
              <p:cNvPr id="67611" name="Rectangle 18"/>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2" name="Oval 19"/>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3" name="Oval 20"/>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4" name="Oval 21"/>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3" name="Group 22"/>
            <p:cNvGrpSpPr>
              <a:grpSpLocks noChangeAspect="1"/>
            </p:cNvGrpSpPr>
            <p:nvPr/>
          </p:nvGrpSpPr>
          <p:grpSpPr bwMode="auto">
            <a:xfrm>
              <a:off x="2448" y="672"/>
              <a:ext cx="271" cy="271"/>
              <a:chOff x="3984" y="336"/>
              <a:chExt cx="672" cy="672"/>
            </a:xfrm>
          </p:grpSpPr>
          <p:sp>
            <p:nvSpPr>
              <p:cNvPr id="67606" name="Rectangle 23"/>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7" name="Oval 24"/>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8" name="Oval 25"/>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9" name="Oval 26"/>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0" name="Oval 27"/>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4" name="Group 28"/>
            <p:cNvGrpSpPr>
              <a:grpSpLocks noChangeAspect="1"/>
            </p:cNvGrpSpPr>
            <p:nvPr/>
          </p:nvGrpSpPr>
          <p:grpSpPr bwMode="auto">
            <a:xfrm>
              <a:off x="1680" y="672"/>
              <a:ext cx="271" cy="271"/>
              <a:chOff x="3744" y="1200"/>
              <a:chExt cx="672" cy="672"/>
            </a:xfrm>
          </p:grpSpPr>
          <p:sp>
            <p:nvSpPr>
              <p:cNvPr id="67603" name="Rectangle 29"/>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4" name="Oval 30"/>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5" name="Oval 31"/>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5" name="Group 32"/>
            <p:cNvGrpSpPr>
              <a:grpSpLocks noChangeAspect="1"/>
            </p:cNvGrpSpPr>
            <p:nvPr/>
          </p:nvGrpSpPr>
          <p:grpSpPr bwMode="auto">
            <a:xfrm>
              <a:off x="3216" y="672"/>
              <a:ext cx="271" cy="271"/>
              <a:chOff x="4800" y="1248"/>
              <a:chExt cx="672" cy="672"/>
            </a:xfrm>
          </p:grpSpPr>
          <p:sp>
            <p:nvSpPr>
              <p:cNvPr id="67596" name="Rectangle 33"/>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597" name="Oval 34"/>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598" name="Oval 35"/>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599" name="Oval 36"/>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0" name="Oval 37"/>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1" name="Oval 38"/>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2" name="Oval 39"/>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sp>
        <p:nvSpPr>
          <p:cNvPr id="67588" name="Rectangle 40"/>
          <p:cNvSpPr>
            <a:spLocks noChangeArrowheads="1"/>
          </p:cNvSpPr>
          <p:nvPr/>
        </p:nvSpPr>
        <p:spPr bwMode="auto">
          <a:xfrm>
            <a:off x="3276600" y="3810000"/>
            <a:ext cx="335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={1, 2, 3, 4, 5, 6}</a:t>
            </a:r>
          </a:p>
        </p:txBody>
      </p:sp>
    </p:spTree>
    <p:extLst>
      <p:ext uri="{BB962C8B-B14F-4D97-AF65-F5344CB8AC3E}">
        <p14:creationId xmlns:p14="http://schemas.microsoft.com/office/powerpoint/2010/main" val="372454274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3" y="1224250"/>
            <a:ext cx="9905999" cy="4331423"/>
          </a:xfrm>
        </p:spPr>
        <p:txBody>
          <a:bodyPr>
            <a:normAutofit fontScale="77500" lnSpcReduction="20000"/>
          </a:bodyPr>
          <a:lstStyle/>
          <a:p>
            <a:pPr marL="0" indent="0">
              <a:buNone/>
            </a:pPr>
            <a:r>
              <a:rPr lang="en-US" sz="3600" dirty="0"/>
              <a:t>The probability mass function of binomial distribution </a:t>
            </a:r>
            <a:r>
              <a:rPr lang="en-US" sz="3600" dirty="0" smtClean="0"/>
              <a:t>is </a:t>
            </a:r>
          </a:p>
          <a:p>
            <a:pPr marL="0" indent="0">
              <a:buNone/>
            </a:pPr>
            <a:endParaRPr lang="en-US" sz="3600" dirty="0" smtClean="0"/>
          </a:p>
          <a:p>
            <a:pPr marL="0" indent="0">
              <a:buNone/>
            </a:pPr>
            <a:endParaRPr lang="en-US" dirty="0"/>
          </a:p>
          <a:p>
            <a:pPr marL="0" indent="0">
              <a:buNone/>
            </a:pPr>
            <a:r>
              <a:rPr lang="en-US" sz="3100" dirty="0" smtClean="0"/>
              <a:t>Where</a:t>
            </a:r>
            <a:r>
              <a:rPr lang="en-US" sz="3100" dirty="0"/>
              <a:t>:</a:t>
            </a:r>
          </a:p>
          <a:p>
            <a:r>
              <a:rPr lang="en-US" sz="3100" dirty="0"/>
              <a:t>n is random sample size</a:t>
            </a:r>
          </a:p>
          <a:p>
            <a:r>
              <a:rPr lang="en-US" sz="3100" dirty="0"/>
              <a:t>x is number of successes ( when a success is defined as what we are looking for</a:t>
            </a:r>
            <a:r>
              <a:rPr lang="en-US" sz="3100" dirty="0" smtClean="0"/>
              <a:t>) and takes values x = 0, 1, …, n</a:t>
            </a:r>
            <a:endParaRPr lang="en-US" sz="3100" dirty="0"/>
          </a:p>
          <a:p>
            <a:r>
              <a:rPr lang="en-US" sz="3100" dirty="0"/>
              <a:t>n-x is number of failures</a:t>
            </a:r>
          </a:p>
          <a:p>
            <a:r>
              <a:rPr lang="en-US" sz="3100" dirty="0"/>
              <a:t>p is probability of success</a:t>
            </a:r>
          </a:p>
          <a:p>
            <a:pPr marL="0" indent="0">
              <a:buNone/>
            </a:pPr>
            <a:endParaRPr lang="en-US" dirty="0"/>
          </a:p>
          <a:p>
            <a:pPr marL="0" indent="0">
              <a:buNone/>
            </a:pPr>
            <a:endParaRPr 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16642539"/>
              </p:ext>
            </p:extLst>
          </p:nvPr>
        </p:nvGraphicFramePr>
        <p:xfrm>
          <a:off x="2466109" y="1872890"/>
          <a:ext cx="3844194" cy="1122218"/>
        </p:xfrm>
        <a:graphic>
          <a:graphicData uri="http://schemas.openxmlformats.org/presentationml/2006/ole">
            <mc:AlternateContent xmlns:mc="http://schemas.openxmlformats.org/markup-compatibility/2006">
              <mc:Choice xmlns:v="urn:schemas-microsoft-com:vml" Requires="v">
                <p:oleObj spid="_x0000_s136279" name="Equation" r:id="rId3" imgW="1536033" imgH="444307" progId="Equation.DSMT4">
                  <p:embed/>
                </p:oleObj>
              </mc:Choice>
              <mc:Fallback>
                <p:oleObj name="Equation" r:id="rId3" imgW="1536033" imgH="44430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109" y="1872890"/>
                        <a:ext cx="3844194" cy="1122218"/>
                      </a:xfrm>
                      <a:prstGeom prst="rect">
                        <a:avLst/>
                      </a:prstGeom>
                      <a:noFill/>
                    </p:spPr>
                  </p:pic>
                </p:oleObj>
              </mc:Fallback>
            </mc:AlternateContent>
          </a:graphicData>
        </a:graphic>
      </p:graphicFrame>
    </p:spTree>
    <p:extLst>
      <p:ext uri="{BB962C8B-B14F-4D97-AF65-F5344CB8AC3E}">
        <p14:creationId xmlns:p14="http://schemas.microsoft.com/office/powerpoint/2010/main" val="278356345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681200" y="1484782"/>
                <a:ext cx="8529600" cy="1261884"/>
              </a:xfrm>
              <a:prstGeom prst="rect">
                <a:avLst/>
              </a:prstGeom>
            </p:spPr>
            <p:txBody>
              <a:bodyPr wrap="square">
                <a:spAutoFit/>
              </a:bodyPr>
              <a:lstStyle/>
              <a:p>
                <a:r>
                  <a:rPr lang="en-GB" sz="2800" b="1" dirty="0">
                    <a:solidFill>
                      <a:schemeClr val="tx2"/>
                    </a:solidFill>
                  </a:rPr>
                  <a:t>Mean and variance of a binomial distribution</a:t>
                </a:r>
                <a:endParaRPr lang="en-GB" sz="2800" dirty="0">
                  <a:solidFill>
                    <a:schemeClr val="tx2"/>
                  </a:solidFill>
                </a:endParaRPr>
              </a:p>
              <a:p>
                <a:r>
                  <a:rPr lang="en-GB" sz="2400" b="1" dirty="0"/>
                  <a:t> </a:t>
                </a:r>
                <a:endParaRPr lang="en-GB" sz="2400" dirty="0"/>
              </a:p>
              <a:p>
                <a:r>
                  <a:rPr lang="en-GB" sz="2400" dirty="0"/>
                  <a:t>If </a:t>
                </a:r>
                <a14:m>
                  <m:oMath xmlns:m="http://schemas.openxmlformats.org/officeDocument/2006/math">
                    <m:r>
                      <a:rPr lang="en-GB" sz="2400" i="1">
                        <a:latin typeface="Cambria Math"/>
                      </a:rPr>
                      <m:t>𝑋</m:t>
                    </m:r>
                    <m:r>
                      <a:rPr lang="en-GB" sz="2400" i="1">
                        <a:latin typeface="Cambria Math"/>
                      </a:rPr>
                      <m:t>∼</m:t>
                    </m:r>
                    <m:r>
                      <a:rPr lang="en-GB" sz="2400" i="1">
                        <a:latin typeface="Cambria Math"/>
                      </a:rPr>
                      <m:t>𝐵</m:t>
                    </m:r>
                    <m:r>
                      <a:rPr lang="en-GB" sz="2400" i="1">
                        <a:latin typeface="Cambria Math"/>
                      </a:rPr>
                      <m:t>(</m:t>
                    </m:r>
                    <m:r>
                      <a:rPr lang="en-GB" sz="2400" i="1">
                        <a:latin typeface="Cambria Math"/>
                      </a:rPr>
                      <m:t>𝑛</m:t>
                    </m:r>
                    <m:r>
                      <a:rPr lang="en-GB" sz="2400" i="1">
                        <a:latin typeface="Cambria Math"/>
                      </a:rPr>
                      <m:t>,</m:t>
                    </m:r>
                    <m:r>
                      <a:rPr lang="en-GB" sz="2400" i="1">
                        <a:latin typeface="Cambria Math"/>
                      </a:rPr>
                      <m:t>𝑝</m:t>
                    </m:r>
                    <m:r>
                      <a:rPr lang="en-GB" sz="2400" i="1">
                        <a:latin typeface="Cambria Math"/>
                      </a:rPr>
                      <m:t>)</m:t>
                    </m:r>
                  </m:oMath>
                </a14:m>
                <a:r>
                  <a:rPr lang="en-GB" sz="24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1681200" y="1484782"/>
                <a:ext cx="8529600" cy="1261884"/>
              </a:xfrm>
              <a:prstGeom prst="rect">
                <a:avLst/>
              </a:prstGeom>
              <a:blipFill rotWithShape="0">
                <a:blip r:embed="rId3"/>
                <a:stretch>
                  <a:fillRect l="-1501" t="-5314"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455797" y="3052550"/>
                <a:ext cx="253763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a:latin typeface="Cambria Math"/>
                        </a:rPr>
                        <m:t>𝜇</m:t>
                      </m:r>
                      <m:r>
                        <a:rPr lang="en-GB" sz="2400" i="1">
                          <a:latin typeface="Cambria Math"/>
                        </a:rPr>
                        <m:t>=</m:t>
                      </m:r>
                      <m:r>
                        <a:rPr lang="en-GB" sz="2400" i="1">
                          <a:latin typeface="Cambria Math"/>
                        </a:rPr>
                        <m:t>𝐸</m:t>
                      </m:r>
                      <m:d>
                        <m:dPr>
                          <m:ctrlPr>
                            <a:rPr lang="en-GB" sz="2400" i="1">
                              <a:latin typeface="Cambria Math" panose="02040503050406030204" pitchFamily="18" charset="0"/>
                            </a:rPr>
                          </m:ctrlPr>
                        </m:dPr>
                        <m:e>
                          <m:r>
                            <a:rPr lang="en-GB" sz="2400" i="1">
                              <a:latin typeface="Cambria Math"/>
                            </a:rPr>
                            <m:t>𝑋</m:t>
                          </m:r>
                        </m:e>
                      </m:d>
                      <m:r>
                        <a:rPr lang="en-GB" sz="2400" i="1">
                          <a:latin typeface="Cambria Math"/>
                        </a:rPr>
                        <m:t>=</m:t>
                      </m:r>
                      <m:r>
                        <a:rPr lang="en-GB" sz="2400" i="1">
                          <a:latin typeface="Cambria Math"/>
                        </a:rPr>
                        <m:t>𝑛𝑝</m:t>
                      </m:r>
                    </m:oMath>
                  </m:oMathPara>
                </a14:m>
                <a:endParaRPr lang="en-GB" sz="2400" dirty="0"/>
              </a:p>
            </p:txBody>
          </p:sp>
        </mc:Choice>
        <mc:Fallback xmlns="">
          <p:sp>
            <p:nvSpPr>
              <p:cNvPr id="2" name="Rectangle 1"/>
              <p:cNvSpPr>
                <a:spLocks noRot="1" noChangeAspect="1" noMove="1" noResize="1" noEditPoints="1" noAdjustHandles="1" noChangeArrowheads="1" noChangeShapeType="1" noTextEdit="1"/>
              </p:cNvSpPr>
              <p:nvPr/>
            </p:nvSpPr>
            <p:spPr>
              <a:xfrm>
                <a:off x="1455797" y="3052550"/>
                <a:ext cx="2537639" cy="461665"/>
              </a:xfrm>
              <a:prstGeom prst="rect">
                <a:avLst/>
              </a:prstGeom>
              <a:blipFill rotWithShape="0">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681200" y="3826039"/>
                <a:ext cx="3332066" cy="461665"/>
              </a:xfrm>
              <a:prstGeom prst="rect">
                <a:avLst/>
              </a:prstGeom>
            </p:spPr>
            <p:txBody>
              <a:bodyPr wrap="none">
                <a:spAutoFit/>
              </a:bodyPr>
              <a:lstStyle/>
              <a:p>
                <a14:m>
                  <m:oMath xmlns:m="http://schemas.openxmlformats.org/officeDocument/2006/math">
                    <m:sSup>
                      <m:sSupPr>
                        <m:ctrlPr>
                          <a:rPr lang="en-GB" sz="2400" i="1">
                            <a:latin typeface="Cambria Math" panose="02040503050406030204" pitchFamily="18" charset="0"/>
                          </a:rPr>
                        </m:ctrlPr>
                      </m:sSupPr>
                      <m:e>
                        <m:r>
                          <a:rPr lang="en-GB" sz="2400" i="1">
                            <a:latin typeface="Cambria Math"/>
                          </a:rPr>
                          <m:t>𝜎</m:t>
                        </m:r>
                      </m:e>
                      <m:sup>
                        <m:r>
                          <a:rPr lang="en-GB" sz="2400" i="1">
                            <a:latin typeface="Cambria Math"/>
                          </a:rPr>
                          <m:t>2</m:t>
                        </m:r>
                      </m:sup>
                    </m:sSup>
                  </m:oMath>
                </a14:m>
                <a:r>
                  <a:rPr lang="en-GB" sz="2400" dirty="0"/>
                  <a:t> = var(</a:t>
                </a:r>
                <a:r>
                  <a:rPr lang="en-GB" sz="2400" i="1" dirty="0"/>
                  <a:t>X</a:t>
                </a:r>
                <a:r>
                  <a:rPr lang="en-GB" sz="2400" dirty="0"/>
                  <a:t>) = </a:t>
                </a:r>
                <a14:m>
                  <m:oMath xmlns:m="http://schemas.openxmlformats.org/officeDocument/2006/math">
                    <m:r>
                      <a:rPr lang="en-GB" sz="2400" i="1">
                        <a:latin typeface="Cambria Math"/>
                      </a:rPr>
                      <m:t>𝑛𝑝</m:t>
                    </m:r>
                    <m:r>
                      <a:rPr lang="en-GB" sz="2400" i="1">
                        <a:latin typeface="Cambria Math"/>
                      </a:rPr>
                      <m:t>(1−</m:t>
                    </m:r>
                    <m:r>
                      <a:rPr lang="en-GB" sz="2400" i="1">
                        <a:latin typeface="Cambria Math"/>
                      </a:rPr>
                      <m:t>𝑝</m:t>
                    </m:r>
                    <m:r>
                      <a:rPr lang="en-GB" sz="2400" i="1">
                        <a:latin typeface="Cambria Math"/>
                      </a:rPr>
                      <m:t>)</m:t>
                    </m:r>
                  </m:oMath>
                </a14:m>
                <a:endParaRPr lang="en-GB" sz="2400" dirty="0"/>
              </a:p>
            </p:txBody>
          </p:sp>
        </mc:Choice>
        <mc:Fallback xmlns="">
          <p:sp>
            <p:nvSpPr>
              <p:cNvPr id="3" name="Rectangle 2"/>
              <p:cNvSpPr>
                <a:spLocks noRot="1" noChangeAspect="1" noMove="1" noResize="1" noEditPoints="1" noAdjustHandles="1" noChangeArrowheads="1" noChangeShapeType="1" noTextEdit="1"/>
              </p:cNvSpPr>
              <p:nvPr/>
            </p:nvSpPr>
            <p:spPr>
              <a:xfrm>
                <a:off x="1681200" y="3826039"/>
                <a:ext cx="3332066" cy="461665"/>
              </a:xfrm>
              <a:prstGeom prst="rect">
                <a:avLst/>
              </a:prstGeom>
              <a:blipFill rotWithShape="0">
                <a:blip r:embed="rId5"/>
                <a:stretch>
                  <a:fillRect t="-10667" r="-549" b="-3066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825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t>Binomial distribution: example</a:t>
            </a:r>
          </a:p>
        </p:txBody>
      </p:sp>
      <p:sp>
        <p:nvSpPr>
          <p:cNvPr id="1202179" name="Rectangle 3"/>
          <p:cNvSpPr>
            <a:spLocks noGrp="1" noChangeArrowheads="1"/>
          </p:cNvSpPr>
          <p:nvPr>
            <p:ph type="body" idx="1"/>
          </p:nvPr>
        </p:nvSpPr>
        <p:spPr>
          <a:xfrm>
            <a:off x="2209800" y="2438400"/>
            <a:ext cx="7772400" cy="4419600"/>
          </a:xfrm>
        </p:spPr>
        <p:txBody>
          <a:bodyPr/>
          <a:lstStyle/>
          <a:p>
            <a:r>
              <a:rPr lang="en-US" dirty="0"/>
              <a:t>If I toss a coin 20 times, what’s the probability of getting exactly 10 heads?</a:t>
            </a:r>
          </a:p>
          <a:p>
            <a:pPr lvl="1"/>
            <a:endParaRPr lang="en-US" dirty="0"/>
          </a:p>
          <a:p>
            <a:pPr>
              <a:buFont typeface="Wingdings" panose="05000000000000000000" pitchFamily="2" charset="2"/>
              <a:buNone/>
            </a:pPr>
            <a:endParaRPr lang="en-US" dirty="0"/>
          </a:p>
          <a:p>
            <a:endParaRPr lang="en-US" dirty="0"/>
          </a:p>
          <a:p>
            <a:endParaRPr lang="en-US" dirty="0"/>
          </a:p>
          <a:p>
            <a:endParaRPr lang="en-US" dirty="0"/>
          </a:p>
        </p:txBody>
      </p:sp>
      <p:grpSp>
        <p:nvGrpSpPr>
          <p:cNvPr id="1202180" name="Group 4"/>
          <p:cNvGrpSpPr>
            <a:grpSpLocks/>
          </p:cNvGrpSpPr>
          <p:nvPr/>
        </p:nvGrpSpPr>
        <p:grpSpPr bwMode="auto">
          <a:xfrm>
            <a:off x="4495800" y="4114800"/>
            <a:ext cx="3200400" cy="1003300"/>
            <a:chOff x="2832" y="1680"/>
            <a:chExt cx="2016" cy="632"/>
          </a:xfrm>
        </p:grpSpPr>
        <p:sp>
          <p:nvSpPr>
            <p:cNvPr id="1202181" name="Rectangle 5"/>
            <p:cNvSpPr>
              <a:spLocks noChangeArrowheads="1"/>
            </p:cNvSpPr>
            <p:nvPr/>
          </p:nvSpPr>
          <p:spPr bwMode="auto">
            <a:xfrm>
              <a:off x="2832" y="1680"/>
              <a:ext cx="2016" cy="624"/>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202182" name="Object 6"/>
            <p:cNvGraphicFramePr>
              <a:graphicFrameLocks noChangeAspect="1"/>
            </p:cNvGraphicFramePr>
            <p:nvPr/>
          </p:nvGraphicFramePr>
          <p:xfrm>
            <a:off x="2928" y="1728"/>
            <a:ext cx="1780" cy="584"/>
          </p:xfrm>
          <a:graphic>
            <a:graphicData uri="http://schemas.openxmlformats.org/presentationml/2006/ole">
              <mc:AlternateContent xmlns:mc="http://schemas.openxmlformats.org/markup-compatibility/2006">
                <mc:Choice xmlns:v="urn:schemas-microsoft-com:vml" Requires="v">
                  <p:oleObj spid="_x0000_s139342" name="Equation" r:id="rId4" imgW="1244520" imgH="406080" progId="Equation.3">
                    <p:embed/>
                  </p:oleObj>
                </mc:Choice>
                <mc:Fallback>
                  <p:oleObj name="Equation" r:id="rId4" imgW="124452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728"/>
                          <a:ext cx="1780"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5608908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When there is a large number of trials, but a small probability of success, binomial calculation becomes </a:t>
            </a:r>
            <a:r>
              <a:rPr lang="en-US" dirty="0" smtClean="0"/>
              <a:t>impractical</a:t>
            </a:r>
          </a:p>
          <a:p>
            <a:pPr marL="0" indent="0">
              <a:buNone/>
            </a:pPr>
            <a:r>
              <a:rPr lang="en-US" sz="2400" dirty="0" smtClean="0"/>
              <a:t>Example: Number of deaths from horse kicks in the Army in different years</a:t>
            </a:r>
          </a:p>
          <a:p>
            <a:endParaRPr lang="en-US" dirty="0"/>
          </a:p>
        </p:txBody>
      </p:sp>
    </p:spTree>
    <p:extLst>
      <p:ext uri="{BB962C8B-B14F-4D97-AF65-F5344CB8AC3E}">
        <p14:creationId xmlns:p14="http://schemas.microsoft.com/office/powerpoint/2010/main" val="144929464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914401"/>
            <a:ext cx="80660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u="sng" dirty="0">
                <a:latin typeface="Arial" panose="020B0604020202020204" pitchFamily="34" charset="0"/>
              </a:rPr>
              <a:t>Approximation:</a:t>
            </a:r>
            <a:endParaRPr lang="en-US" sz="3200" dirty="0">
              <a:latin typeface="Arial" panose="020B0604020202020204" pitchFamily="34" charset="0"/>
            </a:endParaRPr>
          </a:p>
          <a:p>
            <a:pPr>
              <a:spcBef>
                <a:spcPct val="50000"/>
              </a:spcBef>
            </a:pPr>
            <a:endParaRPr lang="en-US" sz="3200" dirty="0">
              <a:latin typeface="Arial" panose="020B0604020202020204" pitchFamily="34" charset="0"/>
            </a:endParaRPr>
          </a:p>
          <a:p>
            <a:pPr>
              <a:spcBef>
                <a:spcPct val="50000"/>
              </a:spcBef>
            </a:pPr>
            <a:r>
              <a:rPr lang="en-US" sz="3200" dirty="0">
                <a:latin typeface="Arial" panose="020B0604020202020204" pitchFamily="34" charset="0"/>
              </a:rPr>
              <a:t>If n is large and p is small, then the Binomial distribution with parameters n and p, ( B(</a:t>
            </a:r>
            <a:r>
              <a:rPr lang="en-US" sz="3200" dirty="0" err="1">
                <a:latin typeface="Arial" panose="020B0604020202020204" pitchFamily="34" charset="0"/>
              </a:rPr>
              <a:t>n;p</a:t>
            </a:r>
            <a:r>
              <a:rPr lang="en-US" sz="3200" dirty="0">
                <a:latin typeface="Arial" panose="020B0604020202020204" pitchFamily="34" charset="0"/>
              </a:rPr>
              <a:t>) ), is well approximated by the Poisson distribution with parameter </a:t>
            </a:r>
            <a:r>
              <a:rPr lang="en-US" sz="3200" dirty="0" err="1">
                <a:latin typeface="Arial" panose="020B0604020202020204" pitchFamily="34" charset="0"/>
              </a:rPr>
              <a:t>np</a:t>
            </a:r>
            <a:r>
              <a:rPr lang="en-US" sz="3200" dirty="0">
                <a:latin typeface="Arial" panose="020B0604020202020204" pitchFamily="34" charset="0"/>
              </a:rPr>
              <a:t>, i.e. by the Poisson distribution with the same mean</a:t>
            </a:r>
          </a:p>
        </p:txBody>
      </p:sp>
    </p:spTree>
    <p:extLst>
      <p:ext uri="{BB962C8B-B14F-4D97-AF65-F5344CB8AC3E}">
        <p14:creationId xmlns:p14="http://schemas.microsoft.com/office/powerpoint/2010/main" val="12436830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en-US" sz="4000" dirty="0"/>
              <a:t>The Poisson Distribution</a:t>
            </a:r>
            <a:br>
              <a:rPr lang="en-US" sz="4000" dirty="0"/>
            </a:br>
            <a:endParaRPr lang="en-US" sz="2800" dirty="0"/>
          </a:p>
        </p:txBody>
      </p:sp>
      <p:sp>
        <p:nvSpPr>
          <p:cNvPr id="78851" name="Rectangle 3"/>
          <p:cNvSpPr>
            <a:spLocks noGrp="1" noChangeArrowheads="1"/>
          </p:cNvSpPr>
          <p:nvPr>
            <p:ph type="body" idx="1"/>
          </p:nvPr>
        </p:nvSpPr>
        <p:spPr>
          <a:xfrm>
            <a:off x="1981200" y="1752601"/>
            <a:ext cx="8229600" cy="4373563"/>
          </a:xfrm>
        </p:spPr>
        <p:txBody>
          <a:bodyPr/>
          <a:lstStyle/>
          <a:p>
            <a:r>
              <a:rPr lang="en-US" dirty="0"/>
              <a:t>Poisson distribution is applied where random events in space or time are expected to </a:t>
            </a:r>
            <a:r>
              <a:rPr lang="en-US" dirty="0" smtClean="0"/>
              <a:t>occur.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2967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sz="3200"/>
              <a:t>Properties of the Poisson Distribution</a:t>
            </a:r>
          </a:p>
        </p:txBody>
      </p:sp>
      <p:sp>
        <p:nvSpPr>
          <p:cNvPr id="7173" name="Text Box 5"/>
          <p:cNvSpPr txBox="1">
            <a:spLocks noChangeArrowheads="1"/>
          </p:cNvSpPr>
          <p:nvPr/>
        </p:nvSpPr>
        <p:spPr bwMode="auto">
          <a:xfrm>
            <a:off x="2514600" y="1981200"/>
            <a:ext cx="7086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en-US" sz="2400" dirty="0" smtClean="0">
                <a:sym typeface="Wingdings" panose="05000000000000000000" pitchFamily="2" charset="2"/>
              </a:rPr>
              <a:t>It </a:t>
            </a:r>
            <a:r>
              <a:rPr lang="en-US" sz="2400" dirty="0">
                <a:sym typeface="Wingdings" panose="05000000000000000000" pitchFamily="2" charset="2"/>
              </a:rPr>
              <a:t>is used to </a:t>
            </a:r>
            <a:r>
              <a:rPr lang="en-US" sz="2400" b="1" dirty="0">
                <a:sym typeface="Wingdings" panose="05000000000000000000" pitchFamily="2" charset="2"/>
              </a:rPr>
              <a:t>count</a:t>
            </a:r>
            <a:r>
              <a:rPr lang="en-US" sz="2400" dirty="0">
                <a:sym typeface="Wingdings" panose="05000000000000000000" pitchFamily="2" charset="2"/>
              </a:rPr>
              <a:t> the number of occurrences of an </a:t>
            </a:r>
            <a:r>
              <a:rPr lang="en-US" sz="2400" b="1" dirty="0">
                <a:sym typeface="Wingdings" panose="05000000000000000000" pitchFamily="2" charset="2"/>
              </a:rPr>
              <a:t>event within a given unit</a:t>
            </a:r>
            <a:r>
              <a:rPr lang="en-US" sz="2400" dirty="0">
                <a:sym typeface="Wingdings" panose="05000000000000000000" pitchFamily="2" charset="2"/>
              </a:rPr>
              <a:t> of time, area, volume, etc. </a:t>
            </a:r>
            <a:endParaRPr lang="en-US" sz="2400" dirty="0" smtClean="0">
              <a:sym typeface="Wingdings" panose="05000000000000000000" pitchFamily="2" charset="2"/>
            </a:endParaRPr>
          </a:p>
          <a:p>
            <a:pPr>
              <a:spcBef>
                <a:spcPct val="50000"/>
              </a:spcBef>
              <a:buFontTx/>
              <a:buAutoNum type="arabicPeriod"/>
            </a:pPr>
            <a:r>
              <a:rPr lang="en-US" sz="2400" dirty="0" smtClean="0">
                <a:sym typeface="Wingdings" panose="05000000000000000000" pitchFamily="2" charset="2"/>
              </a:rPr>
              <a:t>The </a:t>
            </a:r>
            <a:r>
              <a:rPr lang="en-US" sz="2400" b="1" dirty="0">
                <a:sym typeface="Wingdings" panose="05000000000000000000" pitchFamily="2" charset="2"/>
              </a:rPr>
              <a:t>probability</a:t>
            </a:r>
            <a:r>
              <a:rPr lang="en-US" sz="2400" dirty="0">
                <a:sym typeface="Wingdings" panose="05000000000000000000" pitchFamily="2" charset="2"/>
              </a:rPr>
              <a:t> that an event will occur within a given unit must be the </a:t>
            </a:r>
            <a:r>
              <a:rPr lang="en-US" sz="2400" b="1" dirty="0">
                <a:sym typeface="Wingdings" panose="05000000000000000000" pitchFamily="2" charset="2"/>
              </a:rPr>
              <a:t>same for all </a:t>
            </a:r>
            <a:r>
              <a:rPr lang="en-US" sz="2400" b="1" dirty="0" smtClean="0">
                <a:sym typeface="Wingdings" panose="05000000000000000000" pitchFamily="2" charset="2"/>
              </a:rPr>
              <a:t>units.</a:t>
            </a:r>
            <a:r>
              <a:rPr lang="en-US" sz="2400" dirty="0" smtClean="0">
                <a:sym typeface="Wingdings" panose="05000000000000000000" pitchFamily="2" charset="2"/>
              </a:rPr>
              <a:t> </a:t>
            </a:r>
            <a:endParaRPr lang="en-US" sz="2400" dirty="0">
              <a:sym typeface="Wingdings" panose="05000000000000000000" pitchFamily="2" charset="2"/>
            </a:endParaRPr>
          </a:p>
          <a:p>
            <a:pPr>
              <a:spcBef>
                <a:spcPct val="50000"/>
              </a:spcBef>
              <a:buFontTx/>
              <a:buAutoNum type="arabicPeriod"/>
            </a:pPr>
            <a:r>
              <a:rPr lang="en-US" sz="2400" dirty="0" smtClean="0"/>
              <a:t>The </a:t>
            </a:r>
            <a:r>
              <a:rPr lang="en-US" sz="2400" dirty="0"/>
              <a:t>occurrence or nonoccurrence of an event in one </a:t>
            </a:r>
            <a:r>
              <a:rPr lang="en-US" sz="2400" dirty="0" smtClean="0"/>
              <a:t>unit </a:t>
            </a:r>
            <a:r>
              <a:rPr lang="en-US" sz="2400" dirty="0"/>
              <a:t>is independent of an occurrence </a:t>
            </a:r>
            <a:r>
              <a:rPr lang="en-US" sz="2400" dirty="0" smtClean="0"/>
              <a:t>or </a:t>
            </a:r>
            <a:r>
              <a:rPr lang="en-US" sz="2400" dirty="0"/>
              <a:t>nonoccurrence of an event in any other </a:t>
            </a:r>
            <a:r>
              <a:rPr lang="en-US" sz="2400" dirty="0" smtClean="0"/>
              <a:t>unit.</a:t>
            </a:r>
            <a:endParaRPr lang="en-US" sz="2400" dirty="0"/>
          </a:p>
        </p:txBody>
      </p:sp>
    </p:spTree>
    <p:extLst>
      <p:ext uri="{BB962C8B-B14F-4D97-AF65-F5344CB8AC3E}">
        <p14:creationId xmlns:p14="http://schemas.microsoft.com/office/powerpoint/2010/main" val="3856176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endParaRPr lang="en-US" dirty="0"/>
          </a:p>
        </p:txBody>
      </p:sp>
      <p:sp>
        <p:nvSpPr>
          <p:cNvPr id="9221" name="Text Box 5"/>
          <p:cNvSpPr txBox="1">
            <a:spLocks noChangeArrowheads="1"/>
          </p:cNvSpPr>
          <p:nvPr/>
        </p:nvSpPr>
        <p:spPr bwMode="auto">
          <a:xfrm>
            <a:off x="2157846" y="871713"/>
            <a:ext cx="61722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t>The </a:t>
            </a:r>
            <a:r>
              <a:rPr lang="en-US" sz="2800" dirty="0" smtClean="0"/>
              <a:t> probability mass function of Poisson </a:t>
            </a:r>
            <a:r>
              <a:rPr lang="en-US" sz="2800" dirty="0"/>
              <a:t>distribution is defined by:</a:t>
            </a:r>
          </a:p>
          <a:p>
            <a:pPr>
              <a:spcBef>
                <a:spcPct val="50000"/>
              </a:spcBef>
            </a:pPr>
            <a:endParaRPr lang="en-US" sz="2400" dirty="0"/>
          </a:p>
        </p:txBody>
      </p:sp>
      <p:graphicFrame>
        <p:nvGraphicFramePr>
          <p:cNvPr id="9222" name="Object 6"/>
          <p:cNvGraphicFramePr>
            <a:graphicFrameLocks noGrp="1" noChangeAspect="1"/>
          </p:cNvGraphicFramePr>
          <p:nvPr>
            <p:ph idx="1"/>
            <p:extLst>
              <p:ext uri="{D42A27DB-BD31-4B8C-83A1-F6EECF244321}">
                <p14:modId xmlns:p14="http://schemas.microsoft.com/office/powerpoint/2010/main" val="2965771194"/>
              </p:ext>
            </p:extLst>
          </p:nvPr>
        </p:nvGraphicFramePr>
        <p:xfrm>
          <a:off x="3366740" y="2147093"/>
          <a:ext cx="4214659" cy="971839"/>
        </p:xfrm>
        <a:graphic>
          <a:graphicData uri="http://schemas.openxmlformats.org/presentationml/2006/ole">
            <mc:AlternateContent xmlns:mc="http://schemas.openxmlformats.org/markup-compatibility/2006">
              <mc:Choice xmlns:v="urn:schemas-microsoft-com:vml" Requires="v">
                <p:oleObj spid="_x0000_s140360" name="Equation" r:id="rId4" imgW="1815840" imgH="419040" progId="Equation.DSMT4">
                  <p:embed/>
                </p:oleObj>
              </mc:Choice>
              <mc:Fallback>
                <p:oleObj name="Equation" r:id="rId4" imgW="1815840" imgH="419040" progId="Equation.DSMT4">
                  <p:embed/>
                  <p:pic>
                    <p:nvPicPr>
                      <p:cNvPr id="0" name=""/>
                      <p:cNvPicPr>
                        <a:picLocks noChangeAspect="1" noChangeArrowheads="1"/>
                      </p:cNvPicPr>
                      <p:nvPr/>
                    </p:nvPicPr>
                    <p:blipFill>
                      <a:blip r:embed="rId5"/>
                      <a:srcRect/>
                      <a:stretch>
                        <a:fillRect/>
                      </a:stretch>
                    </p:blipFill>
                    <p:spPr bwMode="auto">
                      <a:xfrm>
                        <a:off x="3366740" y="2147093"/>
                        <a:ext cx="4214659" cy="971839"/>
                      </a:xfrm>
                      <a:prstGeom prst="rect">
                        <a:avLst/>
                      </a:prstGeom>
                      <a:noFill/>
                      <a:ln>
                        <a:noFill/>
                      </a:ln>
                      <a:effectLst/>
                    </p:spPr>
                  </p:pic>
                </p:oleObj>
              </mc:Fallback>
            </mc:AlternateContent>
          </a:graphicData>
        </a:graphic>
      </p:graphicFrame>
      <p:sp>
        <p:nvSpPr>
          <p:cNvPr id="9224" name="Text Box 8"/>
          <p:cNvSpPr txBox="1">
            <a:spLocks noChangeArrowheads="1"/>
          </p:cNvSpPr>
          <p:nvPr/>
        </p:nvSpPr>
        <p:spPr bwMode="auto">
          <a:xfrm>
            <a:off x="2156258" y="3588328"/>
            <a:ext cx="7772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smtClean="0"/>
              <a:t>Where:</a:t>
            </a:r>
          </a:p>
          <a:p>
            <a:pPr>
              <a:spcBef>
                <a:spcPct val="50000"/>
              </a:spcBef>
            </a:pPr>
            <a:r>
              <a:rPr lang="en-US" sz="2400" dirty="0" smtClean="0"/>
              <a:t>x </a:t>
            </a:r>
            <a:r>
              <a:rPr lang="en-US" sz="2400" dirty="0"/>
              <a:t>is </a:t>
            </a:r>
            <a:r>
              <a:rPr lang="en-US" sz="2400" dirty="0" smtClean="0"/>
              <a:t>the number  </a:t>
            </a:r>
            <a:r>
              <a:rPr lang="en-US" sz="2400" dirty="0"/>
              <a:t>of </a:t>
            </a:r>
            <a:r>
              <a:rPr lang="en-US" sz="2400" dirty="0" smtClean="0"/>
              <a:t>events occurring in a defined unit.</a:t>
            </a:r>
            <a:endParaRPr lang="en-US" sz="2400" dirty="0"/>
          </a:p>
          <a:p>
            <a:pPr>
              <a:spcBef>
                <a:spcPct val="50000"/>
              </a:spcBef>
            </a:pPr>
            <a:r>
              <a:rPr lang="el-GR" sz="2400" dirty="0" smtClean="0"/>
              <a:t>λ</a:t>
            </a:r>
            <a:r>
              <a:rPr lang="en-US" sz="2400" dirty="0" smtClean="0"/>
              <a:t> </a:t>
            </a:r>
            <a:r>
              <a:rPr lang="en-US" sz="2400" dirty="0" smtClean="0">
                <a:sym typeface="Symbol" panose="05050102010706020507" pitchFamily="18" charset="2"/>
              </a:rPr>
              <a:t>is </a:t>
            </a:r>
            <a:r>
              <a:rPr lang="en-US" sz="2400" dirty="0">
                <a:sym typeface="Symbol" panose="05050102010706020507" pitchFamily="18" charset="2"/>
              </a:rPr>
              <a:t>the expected value or mean value of occurrences within an </a:t>
            </a:r>
            <a:r>
              <a:rPr lang="en-US" sz="2400" dirty="0" smtClean="0">
                <a:sym typeface="Symbol" panose="05050102010706020507" pitchFamily="18" charset="2"/>
              </a:rPr>
              <a:t>unit.</a:t>
            </a:r>
            <a:r>
              <a:rPr lang="en-US" sz="2400" dirty="0"/>
              <a:t> </a:t>
            </a:r>
            <a:endParaRPr lang="en-US" sz="2400" dirty="0" smtClean="0"/>
          </a:p>
          <a:p>
            <a:pPr>
              <a:spcBef>
                <a:spcPct val="50000"/>
              </a:spcBef>
            </a:pPr>
            <a:r>
              <a:rPr lang="en-US" sz="2400" dirty="0" smtClean="0"/>
              <a:t>The </a:t>
            </a:r>
            <a:r>
              <a:rPr lang="en-US" sz="2400" dirty="0"/>
              <a:t>parameter λ is both the mean and the variance of the Poisson distribution.</a:t>
            </a:r>
          </a:p>
          <a:p>
            <a:pPr>
              <a:spcBef>
                <a:spcPct val="50000"/>
              </a:spcBef>
            </a:pPr>
            <a:endParaRPr lang="en-US" sz="2400" dirty="0">
              <a:sym typeface="Symbol" panose="05050102010706020507" pitchFamily="18" charset="2"/>
            </a:endParaRPr>
          </a:p>
        </p:txBody>
      </p:sp>
    </p:spTree>
    <p:extLst>
      <p:ext uri="{BB962C8B-B14F-4D97-AF65-F5344CB8AC3E}">
        <p14:creationId xmlns:p14="http://schemas.microsoft.com/office/powerpoint/2010/main" val="387291767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Example</a:t>
            </a:r>
          </a:p>
        </p:txBody>
      </p:sp>
      <p:sp>
        <p:nvSpPr>
          <p:cNvPr id="208899" name="Rectangle 3"/>
          <p:cNvSpPr>
            <a:spLocks noGrp="1" noChangeArrowheads="1"/>
          </p:cNvSpPr>
          <p:nvPr>
            <p:ph type="body" idx="1"/>
          </p:nvPr>
        </p:nvSpPr>
        <p:spPr/>
        <p:txBody>
          <a:bodyPr/>
          <a:lstStyle/>
          <a:p>
            <a:r>
              <a:rPr lang="en-US" dirty="0">
                <a:cs typeface="Times New Roman" panose="02020603050405020304" pitchFamily="18" charset="0"/>
              </a:rPr>
              <a:t>For example, if new cases of </a:t>
            </a:r>
            <a:r>
              <a:rPr lang="en-US" dirty="0" smtClean="0">
                <a:cs typeface="Times New Roman" panose="02020603050405020304" pitchFamily="18" charset="0"/>
              </a:rPr>
              <a:t>Dengue </a:t>
            </a:r>
            <a:r>
              <a:rPr lang="en-US" dirty="0">
                <a:cs typeface="Times New Roman" panose="02020603050405020304" pitchFamily="18" charset="0"/>
              </a:rPr>
              <a:t>in </a:t>
            </a:r>
            <a:r>
              <a:rPr lang="en-US" dirty="0" smtClean="0">
                <a:cs typeface="Times New Roman" panose="02020603050405020304" pitchFamily="18" charset="0"/>
              </a:rPr>
              <a:t>Kolkata </a:t>
            </a:r>
            <a:r>
              <a:rPr lang="en-US" dirty="0">
                <a:cs typeface="Times New Roman" panose="02020603050405020304" pitchFamily="18" charset="0"/>
              </a:rPr>
              <a:t>are occurring at a rate of about 2 per month, then these are the probabilities that: 0,1, 2, 3, 4, 5, 6, to 1000 to 1 million to… cases will occur in </a:t>
            </a:r>
            <a:r>
              <a:rPr lang="en-US" dirty="0" smtClean="0">
                <a:cs typeface="Times New Roman" panose="02020603050405020304" pitchFamily="18" charset="0"/>
              </a:rPr>
              <a:t>Kolkata </a:t>
            </a:r>
            <a:r>
              <a:rPr lang="en-US" dirty="0">
                <a:cs typeface="Times New Roman" panose="02020603050405020304" pitchFamily="18" charset="0"/>
              </a:rPr>
              <a:t>in the next month:</a:t>
            </a:r>
          </a:p>
          <a:p>
            <a:endParaRPr lang="en-US" dirty="0"/>
          </a:p>
        </p:txBody>
      </p:sp>
    </p:spTree>
    <p:extLst>
      <p:ext uri="{BB962C8B-B14F-4D97-AF65-F5344CB8AC3E}">
        <p14:creationId xmlns:p14="http://schemas.microsoft.com/office/powerpoint/2010/main" val="349906946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dirty="0"/>
              <a:t>Poisson Probability table</a:t>
            </a:r>
          </a:p>
        </p:txBody>
      </p:sp>
      <p:graphicFrame>
        <p:nvGraphicFramePr>
          <p:cNvPr id="209985" name="Object 65"/>
          <p:cNvGraphicFramePr>
            <a:graphicFrameLocks noChangeAspect="1"/>
          </p:cNvGraphicFramePr>
          <p:nvPr/>
        </p:nvGraphicFramePr>
        <p:xfrm>
          <a:off x="6324600" y="2590800"/>
          <a:ext cx="920750" cy="484188"/>
        </p:xfrm>
        <a:graphic>
          <a:graphicData uri="http://schemas.openxmlformats.org/presentationml/2006/ole">
            <mc:AlternateContent xmlns:mc="http://schemas.openxmlformats.org/markup-compatibility/2006">
              <mc:Choice xmlns:v="urn:schemas-microsoft-com:vml" Requires="v">
                <p:oleObj spid="_x0000_s141654" r:id="rId3" imgW="418918" imgH="406224" progId="Equation.3">
                  <p:embed/>
                </p:oleObj>
              </mc:Choice>
              <mc:Fallback>
                <p:oleObj r:id="rId3" imgW="418918"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90800"/>
                        <a:ext cx="9207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4" name="Object 64"/>
          <p:cNvGraphicFramePr>
            <a:graphicFrameLocks noChangeAspect="1"/>
          </p:cNvGraphicFramePr>
          <p:nvPr/>
        </p:nvGraphicFramePr>
        <p:xfrm>
          <a:off x="6324601" y="3200400"/>
          <a:ext cx="900113" cy="484188"/>
        </p:xfrm>
        <a:graphic>
          <a:graphicData uri="http://schemas.openxmlformats.org/presentationml/2006/ole">
            <mc:AlternateContent xmlns:mc="http://schemas.openxmlformats.org/markup-compatibility/2006">
              <mc:Choice xmlns:v="urn:schemas-microsoft-com:vml" Requires="v">
                <p:oleObj spid="_x0000_s141655" r:id="rId5" imgW="406048" imgH="406048" progId="Equation.3">
                  <p:embed/>
                </p:oleObj>
              </mc:Choice>
              <mc:Fallback>
                <p:oleObj r:id="rId5" imgW="406048" imgH="4060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1" y="3200400"/>
                        <a:ext cx="9001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3" name="Object 63"/>
          <p:cNvGraphicFramePr>
            <a:graphicFrameLocks noChangeAspect="1"/>
          </p:cNvGraphicFramePr>
          <p:nvPr/>
        </p:nvGraphicFramePr>
        <p:xfrm>
          <a:off x="6248401" y="3733801"/>
          <a:ext cx="900113" cy="460375"/>
        </p:xfrm>
        <a:graphic>
          <a:graphicData uri="http://schemas.openxmlformats.org/presentationml/2006/ole">
            <mc:AlternateContent xmlns:mc="http://schemas.openxmlformats.org/markup-compatibility/2006">
              <mc:Choice xmlns:v="urn:schemas-microsoft-com:vml" Requires="v">
                <p:oleObj spid="_x0000_s141656" r:id="rId7" imgW="406048" imgH="393359" progId="Equation.3">
                  <p:embed/>
                </p:oleObj>
              </mc:Choice>
              <mc:Fallback>
                <p:oleObj r:id="rId7" imgW="406048" imgH="39335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1" y="3733801"/>
                        <a:ext cx="9001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2" name="Object 62"/>
          <p:cNvGraphicFramePr>
            <a:graphicFrameLocks noChangeAspect="1"/>
          </p:cNvGraphicFramePr>
          <p:nvPr/>
        </p:nvGraphicFramePr>
        <p:xfrm>
          <a:off x="6248400" y="4343400"/>
          <a:ext cx="920750" cy="484188"/>
        </p:xfrm>
        <a:graphic>
          <a:graphicData uri="http://schemas.openxmlformats.org/presentationml/2006/ole">
            <mc:AlternateContent xmlns:mc="http://schemas.openxmlformats.org/markup-compatibility/2006">
              <mc:Choice xmlns:v="urn:schemas-microsoft-com:vml" Requires="v">
                <p:oleObj spid="_x0000_s141657" r:id="rId9" imgW="418918" imgH="406224" progId="Equation.3">
                  <p:embed/>
                </p:oleObj>
              </mc:Choice>
              <mc:Fallback>
                <p:oleObj r:id="rId9" imgW="418918"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4343400"/>
                        <a:ext cx="9207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1" name="Object 61"/>
          <p:cNvGraphicFramePr>
            <a:graphicFrameLocks noChangeAspect="1"/>
          </p:cNvGraphicFramePr>
          <p:nvPr>
            <p:extLst>
              <p:ext uri="{D42A27DB-BD31-4B8C-83A1-F6EECF244321}">
                <p14:modId xmlns:p14="http://schemas.microsoft.com/office/powerpoint/2010/main" val="2719146610"/>
              </p:ext>
            </p:extLst>
          </p:nvPr>
        </p:nvGraphicFramePr>
        <p:xfrm>
          <a:off x="6494462" y="4892674"/>
          <a:ext cx="511860" cy="489111"/>
        </p:xfrm>
        <a:graphic>
          <a:graphicData uri="http://schemas.openxmlformats.org/presentationml/2006/ole">
            <mc:AlternateContent xmlns:mc="http://schemas.openxmlformats.org/markup-compatibility/2006">
              <mc:Choice xmlns:v="urn:schemas-microsoft-com:vml" Requires="v">
                <p:oleObj spid="_x0000_s141658" r:id="rId11" imgW="431613" imgH="406224" progId="Equation.3">
                  <p:embed/>
                </p:oleObj>
              </mc:Choice>
              <mc:Fallback>
                <p:oleObj r:id="rId11" imgW="431613"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94462" y="4892674"/>
                        <a:ext cx="511860" cy="489111"/>
                      </a:xfrm>
                      <a:prstGeom prst="rect">
                        <a:avLst/>
                      </a:prstGeom>
                      <a:noFill/>
                    </p:spPr>
                  </p:pic>
                </p:oleObj>
              </mc:Fallback>
            </mc:AlternateContent>
          </a:graphicData>
        </a:graphic>
      </p:graphicFrame>
      <p:grpSp>
        <p:nvGrpSpPr>
          <p:cNvPr id="210036" name="Group 116"/>
          <p:cNvGrpSpPr>
            <a:grpSpLocks/>
          </p:cNvGrpSpPr>
          <p:nvPr/>
        </p:nvGrpSpPr>
        <p:grpSpPr bwMode="auto">
          <a:xfrm>
            <a:off x="4800600" y="2057401"/>
            <a:ext cx="4648200" cy="4441825"/>
            <a:chOff x="-3" y="-3"/>
            <a:chExt cx="1481" cy="3230"/>
          </a:xfrm>
        </p:grpSpPr>
        <p:grpSp>
          <p:nvGrpSpPr>
            <p:cNvPr id="210034" name="Group 114"/>
            <p:cNvGrpSpPr>
              <a:grpSpLocks/>
            </p:cNvGrpSpPr>
            <p:nvPr/>
          </p:nvGrpSpPr>
          <p:grpSpPr bwMode="auto">
            <a:xfrm>
              <a:off x="0" y="0"/>
              <a:ext cx="1475" cy="3224"/>
              <a:chOff x="0" y="0"/>
              <a:chExt cx="1475" cy="3224"/>
            </a:xfrm>
          </p:grpSpPr>
          <p:grpSp>
            <p:nvGrpSpPr>
              <p:cNvPr id="210003" name="Group 83"/>
              <p:cNvGrpSpPr>
                <a:grpSpLocks/>
              </p:cNvGrpSpPr>
              <p:nvPr/>
            </p:nvGrpSpPr>
            <p:grpSpPr bwMode="auto">
              <a:xfrm>
                <a:off x="0" y="0"/>
                <a:ext cx="453" cy="403"/>
                <a:chOff x="0" y="0"/>
                <a:chExt cx="453" cy="403"/>
              </a:xfrm>
            </p:grpSpPr>
            <p:sp>
              <p:nvSpPr>
                <p:cNvPr id="209986" name="Rectangle 66"/>
                <p:cNvSpPr>
                  <a:spLocks noChangeArrowheads="1"/>
                </p:cNvSpPr>
                <p:nvPr/>
              </p:nvSpPr>
              <p:spPr bwMode="auto">
                <a:xfrm>
                  <a:off x="43" y="0"/>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X</a:t>
                  </a:r>
                </a:p>
                <a:p>
                  <a:pPr algn="ctr"/>
                  <a:endParaRPr lang="en-US" sz="1600">
                    <a:latin typeface="Times New Roman" panose="02020603050405020304" pitchFamily="18" charset="0"/>
                  </a:endParaRPr>
                </a:p>
              </p:txBody>
            </p:sp>
            <p:sp>
              <p:nvSpPr>
                <p:cNvPr id="210002" name="Rectangle 82"/>
                <p:cNvSpPr>
                  <a:spLocks noChangeArrowheads="1"/>
                </p:cNvSpPr>
                <p:nvPr/>
              </p:nvSpPr>
              <p:spPr bwMode="auto">
                <a:xfrm>
                  <a:off x="0" y="0"/>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05" name="Group 85"/>
              <p:cNvGrpSpPr>
                <a:grpSpLocks/>
              </p:cNvGrpSpPr>
              <p:nvPr/>
            </p:nvGrpSpPr>
            <p:grpSpPr bwMode="auto">
              <a:xfrm>
                <a:off x="453" y="0"/>
                <a:ext cx="1022" cy="403"/>
                <a:chOff x="453" y="0"/>
                <a:chExt cx="1022" cy="403"/>
              </a:xfrm>
            </p:grpSpPr>
            <p:sp>
              <p:nvSpPr>
                <p:cNvPr id="209987" name="Rectangle 67"/>
                <p:cNvSpPr>
                  <a:spLocks noChangeArrowheads="1"/>
                </p:cNvSpPr>
                <p:nvPr/>
              </p:nvSpPr>
              <p:spPr bwMode="auto">
                <a:xfrm>
                  <a:off x="496" y="0"/>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P(X)</a:t>
                  </a:r>
                </a:p>
                <a:p>
                  <a:pPr algn="ctr"/>
                  <a:endParaRPr lang="en-US" sz="1600">
                    <a:latin typeface="Times New Roman" panose="02020603050405020304" pitchFamily="18" charset="0"/>
                  </a:endParaRPr>
                </a:p>
              </p:txBody>
            </p:sp>
            <p:sp>
              <p:nvSpPr>
                <p:cNvPr id="210004" name="Rectangle 84"/>
                <p:cNvSpPr>
                  <a:spLocks noChangeArrowheads="1"/>
                </p:cNvSpPr>
                <p:nvPr/>
              </p:nvSpPr>
              <p:spPr bwMode="auto">
                <a:xfrm>
                  <a:off x="453" y="0"/>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07" name="Group 87"/>
              <p:cNvGrpSpPr>
                <a:grpSpLocks/>
              </p:cNvGrpSpPr>
              <p:nvPr/>
            </p:nvGrpSpPr>
            <p:grpSpPr bwMode="auto">
              <a:xfrm>
                <a:off x="0" y="403"/>
                <a:ext cx="453" cy="403"/>
                <a:chOff x="0" y="403"/>
                <a:chExt cx="453" cy="403"/>
              </a:xfrm>
            </p:grpSpPr>
            <p:sp>
              <p:nvSpPr>
                <p:cNvPr id="209988" name="Rectangle 68"/>
                <p:cNvSpPr>
                  <a:spLocks noChangeArrowheads="1"/>
                </p:cNvSpPr>
                <p:nvPr/>
              </p:nvSpPr>
              <p:spPr bwMode="auto">
                <a:xfrm>
                  <a:off x="43" y="403"/>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0</a:t>
                  </a:r>
                </a:p>
                <a:p>
                  <a:pPr algn="ctr"/>
                  <a:endParaRPr lang="en-US" sz="1600">
                    <a:latin typeface="Times New Roman" panose="02020603050405020304" pitchFamily="18" charset="0"/>
                  </a:endParaRPr>
                </a:p>
              </p:txBody>
            </p:sp>
            <p:sp>
              <p:nvSpPr>
                <p:cNvPr id="210006" name="Rectangle 86"/>
                <p:cNvSpPr>
                  <a:spLocks noChangeArrowheads="1"/>
                </p:cNvSpPr>
                <p:nvPr/>
              </p:nvSpPr>
              <p:spPr bwMode="auto">
                <a:xfrm>
                  <a:off x="0" y="403"/>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09" name="Group 89"/>
              <p:cNvGrpSpPr>
                <a:grpSpLocks/>
              </p:cNvGrpSpPr>
              <p:nvPr/>
            </p:nvGrpSpPr>
            <p:grpSpPr bwMode="auto">
              <a:xfrm>
                <a:off x="453" y="403"/>
                <a:ext cx="1022" cy="403"/>
                <a:chOff x="453" y="403"/>
                <a:chExt cx="1022" cy="403"/>
              </a:xfrm>
            </p:grpSpPr>
            <p:sp>
              <p:nvSpPr>
                <p:cNvPr id="209989" name="Rectangle 69"/>
                <p:cNvSpPr>
                  <a:spLocks noChangeArrowheads="1"/>
                </p:cNvSpPr>
                <p:nvPr/>
              </p:nvSpPr>
              <p:spPr bwMode="auto">
                <a:xfrm>
                  <a:off x="496" y="403"/>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135</a:t>
                  </a:r>
                </a:p>
                <a:p>
                  <a:endParaRPr lang="en-US" sz="1600" dirty="0">
                    <a:latin typeface="Times New Roman" panose="02020603050405020304" pitchFamily="18" charset="0"/>
                  </a:endParaRPr>
                </a:p>
              </p:txBody>
            </p:sp>
            <p:sp>
              <p:nvSpPr>
                <p:cNvPr id="210008" name="Rectangle 88"/>
                <p:cNvSpPr>
                  <a:spLocks noChangeArrowheads="1"/>
                </p:cNvSpPr>
                <p:nvPr/>
              </p:nvSpPr>
              <p:spPr bwMode="auto">
                <a:xfrm>
                  <a:off x="453" y="403"/>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1" name="Group 91"/>
              <p:cNvGrpSpPr>
                <a:grpSpLocks/>
              </p:cNvGrpSpPr>
              <p:nvPr/>
            </p:nvGrpSpPr>
            <p:grpSpPr bwMode="auto">
              <a:xfrm>
                <a:off x="0" y="806"/>
                <a:ext cx="453" cy="403"/>
                <a:chOff x="0" y="806"/>
                <a:chExt cx="453" cy="403"/>
              </a:xfrm>
            </p:grpSpPr>
            <p:sp>
              <p:nvSpPr>
                <p:cNvPr id="209990" name="Rectangle 70"/>
                <p:cNvSpPr>
                  <a:spLocks noChangeArrowheads="1"/>
                </p:cNvSpPr>
                <p:nvPr/>
              </p:nvSpPr>
              <p:spPr bwMode="auto">
                <a:xfrm>
                  <a:off x="43" y="806"/>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1</a:t>
                  </a:r>
                </a:p>
                <a:p>
                  <a:pPr algn="ctr"/>
                  <a:endParaRPr lang="en-US" sz="1600">
                    <a:latin typeface="Times New Roman" panose="02020603050405020304" pitchFamily="18" charset="0"/>
                  </a:endParaRPr>
                </a:p>
              </p:txBody>
            </p:sp>
            <p:sp>
              <p:nvSpPr>
                <p:cNvPr id="210010" name="Rectangle 90"/>
                <p:cNvSpPr>
                  <a:spLocks noChangeArrowheads="1"/>
                </p:cNvSpPr>
                <p:nvPr/>
              </p:nvSpPr>
              <p:spPr bwMode="auto">
                <a:xfrm>
                  <a:off x="0" y="806"/>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3" name="Group 93"/>
              <p:cNvGrpSpPr>
                <a:grpSpLocks/>
              </p:cNvGrpSpPr>
              <p:nvPr/>
            </p:nvGrpSpPr>
            <p:grpSpPr bwMode="auto">
              <a:xfrm>
                <a:off x="453" y="806"/>
                <a:ext cx="1022" cy="403"/>
                <a:chOff x="453" y="806"/>
                <a:chExt cx="1022" cy="403"/>
              </a:xfrm>
            </p:grpSpPr>
            <p:sp>
              <p:nvSpPr>
                <p:cNvPr id="209991" name="Rectangle 71"/>
                <p:cNvSpPr>
                  <a:spLocks noChangeArrowheads="1"/>
                </p:cNvSpPr>
                <p:nvPr/>
              </p:nvSpPr>
              <p:spPr bwMode="auto">
                <a:xfrm>
                  <a:off x="496" y="806"/>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a:latin typeface="Times New Roman" panose="02020603050405020304" pitchFamily="18" charset="0"/>
                      <a:cs typeface="Times New Roman" panose="02020603050405020304" pitchFamily="18" charset="0"/>
                    </a:rPr>
                    <a:t>	=.27</a:t>
                  </a:r>
                </a:p>
                <a:p>
                  <a:endParaRPr lang="en-US" sz="1600">
                    <a:latin typeface="Times New Roman" panose="02020603050405020304" pitchFamily="18" charset="0"/>
                  </a:endParaRPr>
                </a:p>
              </p:txBody>
            </p:sp>
            <p:sp>
              <p:nvSpPr>
                <p:cNvPr id="210012" name="Rectangle 92"/>
                <p:cNvSpPr>
                  <a:spLocks noChangeArrowheads="1"/>
                </p:cNvSpPr>
                <p:nvPr/>
              </p:nvSpPr>
              <p:spPr bwMode="auto">
                <a:xfrm>
                  <a:off x="453" y="806"/>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5" name="Group 95"/>
              <p:cNvGrpSpPr>
                <a:grpSpLocks/>
              </p:cNvGrpSpPr>
              <p:nvPr/>
            </p:nvGrpSpPr>
            <p:grpSpPr bwMode="auto">
              <a:xfrm>
                <a:off x="0" y="1209"/>
                <a:ext cx="453" cy="403"/>
                <a:chOff x="0" y="1209"/>
                <a:chExt cx="453" cy="403"/>
              </a:xfrm>
            </p:grpSpPr>
            <p:sp>
              <p:nvSpPr>
                <p:cNvPr id="209992" name="Rectangle 72"/>
                <p:cNvSpPr>
                  <a:spLocks noChangeArrowheads="1"/>
                </p:cNvSpPr>
                <p:nvPr/>
              </p:nvSpPr>
              <p:spPr bwMode="auto">
                <a:xfrm>
                  <a:off x="43" y="1209"/>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2</a:t>
                  </a:r>
                </a:p>
                <a:p>
                  <a:pPr algn="ctr"/>
                  <a:endParaRPr lang="en-US" sz="1600">
                    <a:latin typeface="Times New Roman" panose="02020603050405020304" pitchFamily="18" charset="0"/>
                  </a:endParaRPr>
                </a:p>
              </p:txBody>
            </p:sp>
            <p:sp>
              <p:nvSpPr>
                <p:cNvPr id="210014" name="Rectangle 94"/>
                <p:cNvSpPr>
                  <a:spLocks noChangeArrowheads="1"/>
                </p:cNvSpPr>
                <p:nvPr/>
              </p:nvSpPr>
              <p:spPr bwMode="auto">
                <a:xfrm>
                  <a:off x="0" y="1209"/>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7" name="Group 97"/>
              <p:cNvGrpSpPr>
                <a:grpSpLocks/>
              </p:cNvGrpSpPr>
              <p:nvPr/>
            </p:nvGrpSpPr>
            <p:grpSpPr bwMode="auto">
              <a:xfrm>
                <a:off x="453" y="1209"/>
                <a:ext cx="1022" cy="403"/>
                <a:chOff x="453" y="1209"/>
                <a:chExt cx="1022" cy="403"/>
              </a:xfrm>
            </p:grpSpPr>
            <p:sp>
              <p:nvSpPr>
                <p:cNvPr id="209993" name="Rectangle 73"/>
                <p:cNvSpPr>
                  <a:spLocks noChangeArrowheads="1"/>
                </p:cNvSpPr>
                <p:nvPr/>
              </p:nvSpPr>
              <p:spPr bwMode="auto">
                <a:xfrm>
                  <a:off x="496" y="1209"/>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dirty="0">
                      <a:latin typeface="Times New Roman" panose="02020603050405020304" pitchFamily="18" charset="0"/>
                      <a:cs typeface="Times New Roman" panose="02020603050405020304" pitchFamily="18" charset="0"/>
                    </a:rPr>
                    <a:t>	=.27</a:t>
                  </a:r>
                </a:p>
                <a:p>
                  <a:endParaRPr lang="en-US" sz="1600" dirty="0">
                    <a:latin typeface="Times New Roman" panose="02020603050405020304" pitchFamily="18" charset="0"/>
                  </a:endParaRPr>
                </a:p>
              </p:txBody>
            </p:sp>
            <p:sp>
              <p:nvSpPr>
                <p:cNvPr id="210016" name="Rectangle 96"/>
                <p:cNvSpPr>
                  <a:spLocks noChangeArrowheads="1"/>
                </p:cNvSpPr>
                <p:nvPr/>
              </p:nvSpPr>
              <p:spPr bwMode="auto">
                <a:xfrm>
                  <a:off x="453" y="1209"/>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9" name="Group 99"/>
              <p:cNvGrpSpPr>
                <a:grpSpLocks/>
              </p:cNvGrpSpPr>
              <p:nvPr/>
            </p:nvGrpSpPr>
            <p:grpSpPr bwMode="auto">
              <a:xfrm>
                <a:off x="0" y="1612"/>
                <a:ext cx="453" cy="403"/>
                <a:chOff x="0" y="1612"/>
                <a:chExt cx="453" cy="403"/>
              </a:xfrm>
            </p:grpSpPr>
            <p:sp>
              <p:nvSpPr>
                <p:cNvPr id="209994" name="Rectangle 74"/>
                <p:cNvSpPr>
                  <a:spLocks noChangeArrowheads="1"/>
                </p:cNvSpPr>
                <p:nvPr/>
              </p:nvSpPr>
              <p:spPr bwMode="auto">
                <a:xfrm>
                  <a:off x="43" y="1612"/>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3</a:t>
                  </a:r>
                </a:p>
                <a:p>
                  <a:pPr algn="ctr"/>
                  <a:endParaRPr lang="en-US" sz="1600">
                    <a:latin typeface="Times New Roman" panose="02020603050405020304" pitchFamily="18" charset="0"/>
                  </a:endParaRPr>
                </a:p>
              </p:txBody>
            </p:sp>
            <p:sp>
              <p:nvSpPr>
                <p:cNvPr id="210018" name="Rectangle 98"/>
                <p:cNvSpPr>
                  <a:spLocks noChangeArrowheads="1"/>
                </p:cNvSpPr>
                <p:nvPr/>
              </p:nvSpPr>
              <p:spPr bwMode="auto">
                <a:xfrm>
                  <a:off x="0" y="1612"/>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1" name="Group 101"/>
              <p:cNvGrpSpPr>
                <a:grpSpLocks/>
              </p:cNvGrpSpPr>
              <p:nvPr/>
            </p:nvGrpSpPr>
            <p:grpSpPr bwMode="auto">
              <a:xfrm>
                <a:off x="453" y="1612"/>
                <a:ext cx="1022" cy="403"/>
                <a:chOff x="453" y="1612"/>
                <a:chExt cx="1022" cy="403"/>
              </a:xfrm>
            </p:grpSpPr>
            <p:sp>
              <p:nvSpPr>
                <p:cNvPr id="209995" name="Rectangle 75"/>
                <p:cNvSpPr>
                  <a:spLocks noChangeArrowheads="1"/>
                </p:cNvSpPr>
                <p:nvPr/>
              </p:nvSpPr>
              <p:spPr bwMode="auto">
                <a:xfrm>
                  <a:off x="496" y="1612"/>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dirty="0">
                      <a:latin typeface="Times New Roman" panose="02020603050405020304" pitchFamily="18" charset="0"/>
                      <a:cs typeface="Times New Roman" panose="02020603050405020304" pitchFamily="18" charset="0"/>
                    </a:rPr>
                    <a:t>	=.18</a:t>
                  </a:r>
                </a:p>
                <a:p>
                  <a:endParaRPr lang="en-US" sz="1600" dirty="0">
                    <a:latin typeface="Times New Roman" panose="02020603050405020304" pitchFamily="18" charset="0"/>
                  </a:endParaRPr>
                </a:p>
              </p:txBody>
            </p:sp>
            <p:sp>
              <p:nvSpPr>
                <p:cNvPr id="210020" name="Rectangle 100"/>
                <p:cNvSpPr>
                  <a:spLocks noChangeArrowheads="1"/>
                </p:cNvSpPr>
                <p:nvPr/>
              </p:nvSpPr>
              <p:spPr bwMode="auto">
                <a:xfrm>
                  <a:off x="453" y="1612"/>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3" name="Group 103"/>
              <p:cNvGrpSpPr>
                <a:grpSpLocks/>
              </p:cNvGrpSpPr>
              <p:nvPr/>
            </p:nvGrpSpPr>
            <p:grpSpPr bwMode="auto">
              <a:xfrm>
                <a:off x="0" y="2015"/>
                <a:ext cx="453" cy="403"/>
                <a:chOff x="0" y="2015"/>
                <a:chExt cx="453" cy="403"/>
              </a:xfrm>
            </p:grpSpPr>
            <p:sp>
              <p:nvSpPr>
                <p:cNvPr id="209996" name="Rectangle 76"/>
                <p:cNvSpPr>
                  <a:spLocks noChangeArrowheads="1"/>
                </p:cNvSpPr>
                <p:nvPr/>
              </p:nvSpPr>
              <p:spPr bwMode="auto">
                <a:xfrm>
                  <a:off x="43" y="2015"/>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4</a:t>
                  </a:r>
                </a:p>
                <a:p>
                  <a:pPr algn="ctr"/>
                  <a:endParaRPr lang="en-US" sz="1600">
                    <a:latin typeface="Times New Roman" panose="02020603050405020304" pitchFamily="18" charset="0"/>
                  </a:endParaRPr>
                </a:p>
              </p:txBody>
            </p:sp>
            <p:sp>
              <p:nvSpPr>
                <p:cNvPr id="210022" name="Rectangle 102"/>
                <p:cNvSpPr>
                  <a:spLocks noChangeArrowheads="1"/>
                </p:cNvSpPr>
                <p:nvPr/>
              </p:nvSpPr>
              <p:spPr bwMode="auto">
                <a:xfrm>
                  <a:off x="0" y="2015"/>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5" name="Group 105"/>
              <p:cNvGrpSpPr>
                <a:grpSpLocks/>
              </p:cNvGrpSpPr>
              <p:nvPr/>
            </p:nvGrpSpPr>
            <p:grpSpPr bwMode="auto">
              <a:xfrm>
                <a:off x="453" y="2015"/>
                <a:ext cx="1022" cy="403"/>
                <a:chOff x="453" y="2015"/>
                <a:chExt cx="1022" cy="403"/>
              </a:xfrm>
            </p:grpSpPr>
            <p:sp>
              <p:nvSpPr>
                <p:cNvPr id="209997" name="Rectangle 77"/>
                <p:cNvSpPr>
                  <a:spLocks noChangeArrowheads="1"/>
                </p:cNvSpPr>
                <p:nvPr/>
              </p:nvSpPr>
              <p:spPr bwMode="auto">
                <a:xfrm>
                  <a:off x="496" y="2015"/>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dirty="0">
                      <a:latin typeface="Times New Roman" panose="02020603050405020304" pitchFamily="18" charset="0"/>
                      <a:cs typeface="Times New Roman" panose="02020603050405020304" pitchFamily="18" charset="0"/>
                    </a:rPr>
                    <a:t>	=.09</a:t>
                  </a:r>
                </a:p>
                <a:p>
                  <a:endParaRPr lang="en-US" sz="1600" dirty="0">
                    <a:latin typeface="Times New Roman" panose="02020603050405020304" pitchFamily="18" charset="0"/>
                  </a:endParaRPr>
                </a:p>
              </p:txBody>
            </p:sp>
            <p:sp>
              <p:nvSpPr>
                <p:cNvPr id="210024" name="Rectangle 104"/>
                <p:cNvSpPr>
                  <a:spLocks noChangeArrowheads="1"/>
                </p:cNvSpPr>
                <p:nvPr/>
              </p:nvSpPr>
              <p:spPr bwMode="auto">
                <a:xfrm>
                  <a:off x="453" y="2015"/>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7" name="Group 107"/>
              <p:cNvGrpSpPr>
                <a:grpSpLocks/>
              </p:cNvGrpSpPr>
              <p:nvPr/>
            </p:nvGrpSpPr>
            <p:grpSpPr bwMode="auto">
              <a:xfrm>
                <a:off x="0" y="2418"/>
                <a:ext cx="453" cy="403"/>
                <a:chOff x="0" y="2418"/>
                <a:chExt cx="453" cy="403"/>
              </a:xfrm>
            </p:grpSpPr>
            <p:sp>
              <p:nvSpPr>
                <p:cNvPr id="209998" name="Rectangle 78"/>
                <p:cNvSpPr>
                  <a:spLocks noChangeArrowheads="1"/>
                </p:cNvSpPr>
                <p:nvPr/>
              </p:nvSpPr>
              <p:spPr bwMode="auto">
                <a:xfrm>
                  <a:off x="43" y="2418"/>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5</a:t>
                  </a:r>
                </a:p>
                <a:p>
                  <a:pPr algn="ctr"/>
                  <a:endParaRPr lang="en-US" sz="1600">
                    <a:latin typeface="Times New Roman" panose="02020603050405020304" pitchFamily="18" charset="0"/>
                  </a:endParaRPr>
                </a:p>
              </p:txBody>
            </p:sp>
            <p:sp>
              <p:nvSpPr>
                <p:cNvPr id="210026" name="Rectangle 106"/>
                <p:cNvSpPr>
                  <a:spLocks noChangeArrowheads="1"/>
                </p:cNvSpPr>
                <p:nvPr/>
              </p:nvSpPr>
              <p:spPr bwMode="auto">
                <a:xfrm>
                  <a:off x="0" y="2418"/>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9" name="Group 109"/>
              <p:cNvGrpSpPr>
                <a:grpSpLocks/>
              </p:cNvGrpSpPr>
              <p:nvPr/>
            </p:nvGrpSpPr>
            <p:grpSpPr bwMode="auto">
              <a:xfrm>
                <a:off x="453" y="2418"/>
                <a:ext cx="1022" cy="403"/>
                <a:chOff x="453" y="2418"/>
                <a:chExt cx="1022" cy="403"/>
              </a:xfrm>
            </p:grpSpPr>
            <p:sp>
              <p:nvSpPr>
                <p:cNvPr id="209999" name="Rectangle 79"/>
                <p:cNvSpPr>
                  <a:spLocks noChangeArrowheads="1"/>
                </p:cNvSpPr>
                <p:nvPr/>
              </p:nvSpPr>
              <p:spPr bwMode="auto">
                <a:xfrm>
                  <a:off x="496" y="2418"/>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a:latin typeface="Times New Roman" panose="02020603050405020304" pitchFamily="18" charset="0"/>
                      <a:cs typeface="Times New Roman" panose="02020603050405020304" pitchFamily="18" charset="0"/>
                    </a:rPr>
                    <a:t> </a:t>
                  </a:r>
                </a:p>
                <a:p>
                  <a:endParaRPr lang="en-US" sz="1600">
                    <a:latin typeface="Times New Roman" panose="02020603050405020304" pitchFamily="18" charset="0"/>
                  </a:endParaRPr>
                </a:p>
              </p:txBody>
            </p:sp>
            <p:sp>
              <p:nvSpPr>
                <p:cNvPr id="210028" name="Rectangle 108"/>
                <p:cNvSpPr>
                  <a:spLocks noChangeArrowheads="1"/>
                </p:cNvSpPr>
                <p:nvPr/>
              </p:nvSpPr>
              <p:spPr bwMode="auto">
                <a:xfrm>
                  <a:off x="453" y="2418"/>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31" name="Group 111"/>
              <p:cNvGrpSpPr>
                <a:grpSpLocks/>
              </p:cNvGrpSpPr>
              <p:nvPr/>
            </p:nvGrpSpPr>
            <p:grpSpPr bwMode="auto">
              <a:xfrm>
                <a:off x="0" y="2821"/>
                <a:ext cx="453" cy="403"/>
                <a:chOff x="0" y="2821"/>
                <a:chExt cx="453" cy="403"/>
              </a:xfrm>
            </p:grpSpPr>
            <p:sp>
              <p:nvSpPr>
                <p:cNvPr id="210000" name="Rectangle 80"/>
                <p:cNvSpPr>
                  <a:spLocks noChangeArrowheads="1"/>
                </p:cNvSpPr>
                <p:nvPr/>
              </p:nvSpPr>
              <p:spPr bwMode="auto">
                <a:xfrm>
                  <a:off x="43" y="2821"/>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latin typeface="Times New Roman" panose="02020603050405020304" pitchFamily="18" charset="0"/>
                      <a:cs typeface="Times New Roman" panose="02020603050405020304" pitchFamily="18" charset="0"/>
                    </a:rPr>
                    <a:t>…</a:t>
                  </a:r>
                </a:p>
                <a:p>
                  <a:pPr algn="ctr"/>
                  <a:endParaRPr lang="en-US" sz="1600">
                    <a:latin typeface="Times New Roman" panose="02020603050405020304" pitchFamily="18" charset="0"/>
                  </a:endParaRPr>
                </a:p>
              </p:txBody>
            </p:sp>
            <p:sp>
              <p:nvSpPr>
                <p:cNvPr id="210030" name="Rectangle 110"/>
                <p:cNvSpPr>
                  <a:spLocks noChangeArrowheads="1"/>
                </p:cNvSpPr>
                <p:nvPr/>
              </p:nvSpPr>
              <p:spPr bwMode="auto">
                <a:xfrm>
                  <a:off x="0" y="2821"/>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33" name="Group 113"/>
              <p:cNvGrpSpPr>
                <a:grpSpLocks/>
              </p:cNvGrpSpPr>
              <p:nvPr/>
            </p:nvGrpSpPr>
            <p:grpSpPr bwMode="auto">
              <a:xfrm>
                <a:off x="453" y="2821"/>
                <a:ext cx="1022" cy="403"/>
                <a:chOff x="453" y="2821"/>
                <a:chExt cx="1022" cy="403"/>
              </a:xfrm>
            </p:grpSpPr>
            <p:sp>
              <p:nvSpPr>
                <p:cNvPr id="210001" name="Rectangle 81"/>
                <p:cNvSpPr>
                  <a:spLocks noChangeArrowheads="1"/>
                </p:cNvSpPr>
                <p:nvPr/>
              </p:nvSpPr>
              <p:spPr bwMode="auto">
                <a:xfrm>
                  <a:off x="496" y="2821"/>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600">
                      <a:latin typeface="Times" panose="02020603050405020304" pitchFamily="18" charset="0"/>
                      <a:cs typeface="Times New Roman" panose="02020603050405020304" pitchFamily="18" charset="0"/>
                    </a:rPr>
                    <a:t>…</a:t>
                  </a:r>
                  <a:endParaRPr lang="en-US" sz="1600">
                    <a:cs typeface="Times New Roman" panose="02020603050405020304" pitchFamily="18" charset="0"/>
                  </a:endParaRPr>
                </a:p>
                <a:p>
                  <a:endParaRPr lang="en-US" sz="1600">
                    <a:latin typeface="Times New Roman" panose="02020603050405020304" pitchFamily="18" charset="0"/>
                  </a:endParaRPr>
                </a:p>
              </p:txBody>
            </p:sp>
            <p:sp>
              <p:nvSpPr>
                <p:cNvPr id="210032" name="Rectangle 112"/>
                <p:cNvSpPr>
                  <a:spLocks noChangeArrowheads="1"/>
                </p:cNvSpPr>
                <p:nvPr/>
              </p:nvSpPr>
              <p:spPr bwMode="auto">
                <a:xfrm>
                  <a:off x="453" y="2821"/>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10035" name="Rectangle 115"/>
            <p:cNvSpPr>
              <a:spLocks noChangeArrowheads="1"/>
            </p:cNvSpPr>
            <p:nvPr/>
          </p:nvSpPr>
          <p:spPr bwMode="auto">
            <a:xfrm>
              <a:off x="-3" y="-3"/>
              <a:ext cx="1481" cy="323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811571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An Event , </a:t>
            </a:r>
            <a:r>
              <a:rPr lang="en-US" i="1" smtClean="0"/>
              <a:t>E</a:t>
            </a:r>
            <a:endParaRPr lang="en-US" smtClean="0"/>
          </a:p>
        </p:txBody>
      </p:sp>
      <p:sp>
        <p:nvSpPr>
          <p:cNvPr id="68611" name="Rectangle 3"/>
          <p:cNvSpPr>
            <a:spLocks noGrp="1" noChangeArrowheads="1"/>
          </p:cNvSpPr>
          <p:nvPr>
            <p:ph type="body" idx="1"/>
          </p:nvPr>
        </p:nvSpPr>
        <p:spPr>
          <a:xfrm>
            <a:off x="1981200" y="1600200"/>
            <a:ext cx="8229600" cy="1600200"/>
          </a:xfrm>
        </p:spPr>
        <p:txBody>
          <a:bodyPr/>
          <a:lstStyle/>
          <a:p>
            <a:pPr marL="0" indent="0">
              <a:buNone/>
            </a:pPr>
            <a:r>
              <a:rPr lang="en-US" smtClean="0"/>
              <a:t>The </a:t>
            </a:r>
            <a:r>
              <a:rPr lang="en-US" b="1" smtClean="0"/>
              <a:t>event</a:t>
            </a:r>
            <a:r>
              <a:rPr lang="en-US" smtClean="0"/>
              <a:t>, </a:t>
            </a:r>
            <a:r>
              <a:rPr lang="en-US" i="1" smtClean="0"/>
              <a:t>E</a:t>
            </a:r>
            <a:r>
              <a:rPr lang="en-US" smtClean="0"/>
              <a:t>, is any subset of the </a:t>
            </a:r>
            <a:r>
              <a:rPr lang="en-US" b="1" smtClean="0"/>
              <a:t>sample space</a:t>
            </a:r>
            <a:r>
              <a:rPr lang="en-US" smtClean="0"/>
              <a:t>, </a:t>
            </a:r>
            <a:r>
              <a:rPr lang="en-US" i="1" smtClean="0"/>
              <a:t>S</a:t>
            </a:r>
            <a:r>
              <a:rPr lang="en-US" smtClean="0"/>
              <a:t>. i.e. any set of outcomes (not necessarily all outcomes) of the random phenomena</a:t>
            </a:r>
          </a:p>
        </p:txBody>
      </p:sp>
      <p:sp>
        <p:nvSpPr>
          <p:cNvPr id="68612" name="Rectangle 5"/>
          <p:cNvSpPr>
            <a:spLocks noChangeArrowheads="1"/>
          </p:cNvSpPr>
          <p:nvPr/>
        </p:nvSpPr>
        <p:spPr bwMode="auto">
          <a:xfrm>
            <a:off x="3352800" y="3505200"/>
            <a:ext cx="53340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8613" name="Oval 6"/>
          <p:cNvSpPr>
            <a:spLocks noChangeArrowheads="1"/>
          </p:cNvSpPr>
          <p:nvPr/>
        </p:nvSpPr>
        <p:spPr bwMode="auto">
          <a:xfrm rot="-1853828">
            <a:off x="4038600" y="4191000"/>
            <a:ext cx="2209800" cy="1295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8614" name="Rectangle 7"/>
          <p:cNvSpPr>
            <a:spLocks noChangeArrowheads="1"/>
          </p:cNvSpPr>
          <p:nvPr/>
        </p:nvSpPr>
        <p:spPr bwMode="auto">
          <a:xfrm>
            <a:off x="2743200" y="3505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S</a:t>
            </a:r>
            <a:endParaRPr lang="en-US" sz="3200">
              <a:latin typeface="Times New Roman" panose="02020603050405020304" pitchFamily="18" charset="0"/>
            </a:endParaRPr>
          </a:p>
        </p:txBody>
      </p:sp>
      <p:sp>
        <p:nvSpPr>
          <p:cNvPr id="68615" name="Rectangle 8"/>
          <p:cNvSpPr>
            <a:spLocks noChangeArrowheads="1"/>
          </p:cNvSpPr>
          <p:nvPr/>
        </p:nvSpPr>
        <p:spPr bwMode="auto">
          <a:xfrm>
            <a:off x="6248400" y="4114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E</a:t>
            </a:r>
            <a:endParaRPr lang="en-US" sz="3200">
              <a:latin typeface="Times New Roman" panose="02020603050405020304" pitchFamily="18" charset="0"/>
            </a:endParaRPr>
          </a:p>
        </p:txBody>
      </p:sp>
    </p:spTree>
    <p:extLst>
      <p:ext uri="{BB962C8B-B14F-4D97-AF65-F5344CB8AC3E}">
        <p14:creationId xmlns:p14="http://schemas.microsoft.com/office/powerpoint/2010/main" val="275124494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97163" y="152400"/>
            <a:ext cx="7772400" cy="1143000"/>
          </a:xfrm>
        </p:spPr>
        <p:txBody>
          <a:bodyPr/>
          <a:lstStyle/>
          <a:p>
            <a:r>
              <a:rPr lang="en-US"/>
              <a:t>The Geometric Distribution</a:t>
            </a:r>
          </a:p>
        </p:txBody>
      </p:sp>
      <p:sp>
        <p:nvSpPr>
          <p:cNvPr id="10243" name="Rectangle 3"/>
          <p:cNvSpPr>
            <a:spLocks noGrp="1" noChangeArrowheads="1"/>
          </p:cNvSpPr>
          <p:nvPr>
            <p:ph type="body" idx="1"/>
          </p:nvPr>
        </p:nvSpPr>
        <p:spPr>
          <a:xfrm>
            <a:off x="2438400" y="1295400"/>
            <a:ext cx="8031163" cy="5105400"/>
          </a:xfrm>
        </p:spPr>
        <p:txBody>
          <a:bodyPr/>
          <a:lstStyle/>
          <a:p>
            <a:pPr marL="0" indent="0">
              <a:lnSpc>
                <a:spcPct val="90000"/>
              </a:lnSpc>
              <a:buNone/>
            </a:pPr>
            <a:r>
              <a:rPr lang="en-US" dirty="0"/>
              <a:t>Suppose an experiment consists of a sequence of trials with the following conditions:</a:t>
            </a:r>
          </a:p>
          <a:p>
            <a:pPr marL="1033463" lvl="1" indent="-407988">
              <a:lnSpc>
                <a:spcPct val="90000"/>
              </a:lnSpc>
              <a:buFont typeface="Wingdings" panose="05000000000000000000" pitchFamily="2" charset="2"/>
              <a:buAutoNum type="arabicPeriod"/>
            </a:pPr>
            <a:r>
              <a:rPr lang="en-US" dirty="0"/>
              <a:t>The trials are independent.</a:t>
            </a:r>
          </a:p>
          <a:p>
            <a:pPr marL="1033463" lvl="1" indent="-407988">
              <a:lnSpc>
                <a:spcPct val="90000"/>
              </a:lnSpc>
              <a:buFont typeface="Wingdings" panose="05000000000000000000" pitchFamily="2" charset="2"/>
              <a:buAutoNum type="arabicPeriod"/>
            </a:pPr>
            <a:r>
              <a:rPr lang="en-US" dirty="0"/>
              <a:t>Each trial can result in one of two possible outcomes, success and failure.</a:t>
            </a:r>
          </a:p>
          <a:p>
            <a:pPr marL="1033463" lvl="1" indent="-407988">
              <a:lnSpc>
                <a:spcPct val="90000"/>
              </a:lnSpc>
              <a:buFont typeface="Wingdings" panose="05000000000000000000" pitchFamily="2" charset="2"/>
              <a:buAutoNum type="arabicPeriod"/>
            </a:pPr>
            <a:r>
              <a:rPr lang="en-US" dirty="0"/>
              <a:t>The probability of success is the same for all trials.</a:t>
            </a:r>
          </a:p>
          <a:p>
            <a:pPr marL="1033463" lvl="1" indent="-407988">
              <a:lnSpc>
                <a:spcPct val="90000"/>
              </a:lnSpc>
              <a:buNone/>
            </a:pPr>
            <a:endParaRPr lang="en-US" dirty="0"/>
          </a:p>
          <a:p>
            <a:pPr marL="0" indent="0">
              <a:lnSpc>
                <a:spcPct val="90000"/>
              </a:lnSpc>
              <a:buNone/>
            </a:pPr>
            <a:r>
              <a:rPr lang="en-US" dirty="0"/>
              <a:t>A </a:t>
            </a:r>
            <a:r>
              <a:rPr lang="en-US" b="1" dirty="0"/>
              <a:t>geometric random variable</a:t>
            </a:r>
            <a:r>
              <a:rPr lang="en-US" dirty="0"/>
              <a:t> is defined as</a:t>
            </a:r>
          </a:p>
          <a:p>
            <a:pPr marL="0" indent="0">
              <a:lnSpc>
                <a:spcPct val="90000"/>
              </a:lnSpc>
              <a:buNone/>
            </a:pPr>
            <a:r>
              <a:rPr lang="en-US" dirty="0"/>
              <a:t>x = number of trials until the first success is observed (including the success trial)</a:t>
            </a:r>
          </a:p>
          <a:p>
            <a:pPr marL="0" indent="0">
              <a:lnSpc>
                <a:spcPct val="90000"/>
              </a:lnSpc>
              <a:buNone/>
            </a:pPr>
            <a:endParaRPr lang="en-US" dirty="0"/>
          </a:p>
        </p:txBody>
      </p:sp>
    </p:spTree>
    <p:extLst>
      <p:ext uri="{BB962C8B-B14F-4D97-AF65-F5344CB8AC3E}">
        <p14:creationId xmlns:p14="http://schemas.microsoft.com/office/powerpoint/2010/main" val="767222951"/>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en-US" dirty="0"/>
          </a:p>
        </p:txBody>
      </p:sp>
      <p:sp>
        <p:nvSpPr>
          <p:cNvPr id="12291" name="Rectangle 3"/>
          <p:cNvSpPr>
            <a:spLocks noGrp="1" noChangeArrowheads="1"/>
          </p:cNvSpPr>
          <p:nvPr>
            <p:ph type="body" idx="1"/>
          </p:nvPr>
        </p:nvSpPr>
        <p:spPr>
          <a:xfrm>
            <a:off x="2062164" y="1600201"/>
            <a:ext cx="8116887" cy="4525963"/>
          </a:xfrm>
        </p:spPr>
        <p:txBody>
          <a:bodyPr/>
          <a:lstStyle/>
          <a:p>
            <a:pPr marL="0" indent="0">
              <a:spcBef>
                <a:spcPct val="50000"/>
              </a:spcBef>
              <a:buNone/>
            </a:pPr>
            <a:r>
              <a:rPr lang="en-US" sz="2800" dirty="0"/>
              <a:t>If x is a geometric random variable with probability of success </a:t>
            </a:r>
            <a:r>
              <a:rPr lang="en-US" sz="2800" dirty="0" smtClean="0"/>
              <a:t>p for </a:t>
            </a:r>
            <a:r>
              <a:rPr lang="en-US" sz="2800" dirty="0"/>
              <a:t>each trial, then </a:t>
            </a:r>
            <a:r>
              <a:rPr lang="en-US" sz="2800" dirty="0" smtClean="0"/>
              <a:t>its probability mass function is</a:t>
            </a:r>
            <a:r>
              <a:rPr lang="en-US" dirty="0" smtClean="0"/>
              <a:t> </a:t>
            </a:r>
            <a:endParaRPr lang="en-US" dirty="0"/>
          </a:p>
          <a:p>
            <a:endParaRPr lang="en-US"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206174984"/>
              </p:ext>
            </p:extLst>
          </p:nvPr>
        </p:nvGraphicFramePr>
        <p:xfrm>
          <a:off x="2062164" y="3271881"/>
          <a:ext cx="5294600" cy="702788"/>
        </p:xfrm>
        <a:graphic>
          <a:graphicData uri="http://schemas.openxmlformats.org/presentationml/2006/ole">
            <mc:AlternateContent xmlns:mc="http://schemas.openxmlformats.org/markup-compatibility/2006">
              <mc:Choice xmlns:v="urn:schemas-microsoft-com:vml" Requires="v">
                <p:oleObj spid="_x0000_s143476" name="Equation" r:id="rId4" imgW="2120760" imgH="279360" progId="Equation.DSMT4">
                  <p:embed/>
                </p:oleObj>
              </mc:Choice>
              <mc:Fallback>
                <p:oleObj name="Equation" r:id="rId4" imgW="2120760" imgH="279360" progId="Equation.DSMT4">
                  <p:embed/>
                  <p:pic>
                    <p:nvPicPr>
                      <p:cNvPr id="0" name="Object 1"/>
                      <p:cNvPicPr>
                        <a:picLocks noChangeAspect="1" noChangeArrowheads="1"/>
                      </p:cNvPicPr>
                      <p:nvPr/>
                    </p:nvPicPr>
                    <p:blipFill>
                      <a:blip r:embed="rId5"/>
                      <a:srcRect/>
                      <a:stretch>
                        <a:fillRect/>
                      </a:stretch>
                    </p:blipFill>
                    <p:spPr bwMode="auto">
                      <a:xfrm>
                        <a:off x="2062164" y="3271881"/>
                        <a:ext cx="5294600" cy="702788"/>
                      </a:xfrm>
                      <a:prstGeom prst="rect">
                        <a:avLst/>
                      </a:prstGeom>
                      <a:noFill/>
                    </p:spPr>
                  </p:pic>
                </p:oleObj>
              </mc:Fallback>
            </mc:AlternateContent>
          </a:graphicData>
        </a:graphic>
      </p:graphicFrame>
      <p:graphicFrame>
        <p:nvGraphicFramePr>
          <p:cNvPr id="6" name="Object 3">
            <a:hlinkClick r:id="" action="ppaction://ole?verb=0"/>
          </p:cNvPr>
          <p:cNvGraphicFramePr>
            <a:graphicFrameLocks/>
          </p:cNvGraphicFramePr>
          <p:nvPr>
            <p:extLst>
              <p:ext uri="{D42A27DB-BD31-4B8C-83A1-F6EECF244321}">
                <p14:modId xmlns:p14="http://schemas.microsoft.com/office/powerpoint/2010/main" val="3498084950"/>
              </p:ext>
            </p:extLst>
          </p:nvPr>
        </p:nvGraphicFramePr>
        <p:xfrm>
          <a:off x="1463386" y="4073714"/>
          <a:ext cx="2540578" cy="2151495"/>
        </p:xfrm>
        <a:graphic>
          <a:graphicData uri="http://schemas.openxmlformats.org/presentationml/2006/ole">
            <mc:AlternateContent xmlns:mc="http://schemas.openxmlformats.org/markup-compatibility/2006">
              <mc:Choice xmlns:v="urn:schemas-microsoft-com:vml" Requires="v">
                <p:oleObj spid="_x0000_s143477" name="Equation" r:id="rId6" imgW="1130040" imgH="863280" progId="Equation.DSMT4">
                  <p:embed/>
                </p:oleObj>
              </mc:Choice>
              <mc:Fallback>
                <p:oleObj name="Equation" r:id="rId6" imgW="1130040" imgH="863280" progId="Equation.DSMT4">
                  <p:embed/>
                  <p:pic>
                    <p:nvPicPr>
                      <p:cNvPr id="0" name=""/>
                      <p:cNvPicPr>
                        <a:picLocks noChangeArrowheads="1"/>
                      </p:cNvPicPr>
                      <p:nvPr/>
                    </p:nvPicPr>
                    <p:blipFill>
                      <a:blip r:embed="rId7"/>
                      <a:srcRect/>
                      <a:stretch>
                        <a:fillRect/>
                      </a:stretch>
                    </p:blipFill>
                    <p:spPr bwMode="auto">
                      <a:xfrm>
                        <a:off x="1463386" y="4073714"/>
                        <a:ext cx="2540578" cy="21514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13529193"/>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72491" y="1711036"/>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sz="3200" b="1" dirty="0">
                <a:latin typeface="Times New Roman" panose="02020603050405020304" pitchFamily="18" charset="0"/>
              </a:rPr>
              <a:t>A sharpshooter normally hits the target 70% of the time.</a:t>
            </a:r>
          </a:p>
        </p:txBody>
      </p:sp>
      <p:sp>
        <p:nvSpPr>
          <p:cNvPr id="22531" name="Rectangle 3"/>
          <p:cNvSpPr>
            <a:spLocks noChangeArrowheads="1"/>
          </p:cNvSpPr>
          <p:nvPr/>
        </p:nvSpPr>
        <p:spPr bwMode="auto">
          <a:xfrm>
            <a:off x="1572491" y="2964872"/>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spcBef>
                <a:spcPct val="20000"/>
              </a:spcBef>
            </a:pPr>
            <a:r>
              <a:rPr lang="en-US" sz="3200" b="1" dirty="0">
                <a:latin typeface="Times New Roman" panose="02020603050405020304" pitchFamily="18" charset="0"/>
              </a:rPr>
              <a:t>Find the probability that her first hit is on the second shot.</a:t>
            </a:r>
          </a:p>
          <a:p>
            <a:pPr eaLnBrk="0" hangingPunct="0">
              <a:spcBef>
                <a:spcPct val="20000"/>
              </a:spcBef>
            </a:pPr>
            <a:r>
              <a:rPr lang="en-US" sz="3200" b="1" dirty="0">
                <a:latin typeface="Times New Roman" panose="02020603050405020304" pitchFamily="18" charset="0"/>
              </a:rPr>
              <a:t>		P(2</a:t>
            </a:r>
            <a:r>
              <a:rPr lang="en-US" sz="3200" b="1" dirty="0" smtClean="0">
                <a:latin typeface="Times New Roman" panose="02020603050405020304" pitchFamily="18" charset="0"/>
              </a:rPr>
              <a:t>) = p(1-p</a:t>
            </a:r>
            <a:r>
              <a:rPr lang="en-US" sz="3200" b="1" dirty="0">
                <a:latin typeface="Times New Roman" panose="02020603050405020304" pitchFamily="18" charset="0"/>
              </a:rPr>
              <a:t>) </a:t>
            </a:r>
            <a:r>
              <a:rPr lang="en-US" sz="3200" b="1" baseline="30000" dirty="0">
                <a:latin typeface="Times New Roman" panose="02020603050405020304" pitchFamily="18" charset="0"/>
              </a:rPr>
              <a:t>n-1</a:t>
            </a:r>
            <a:r>
              <a:rPr lang="en-US" sz="3200" b="1" dirty="0">
                <a:latin typeface="Times New Roman" panose="02020603050405020304" pitchFamily="18" charset="0"/>
              </a:rPr>
              <a:t> </a:t>
            </a:r>
            <a:endParaRPr lang="en-US" sz="3200" b="1" dirty="0" smtClean="0">
              <a:latin typeface="Times New Roman" panose="02020603050405020304" pitchFamily="18" charset="0"/>
            </a:endParaRPr>
          </a:p>
          <a:p>
            <a:pPr eaLnBrk="0" hangingPunct="0">
              <a:spcBef>
                <a:spcPct val="20000"/>
              </a:spcBef>
            </a:pPr>
            <a:r>
              <a:rPr lang="en-US" sz="3200" b="1" dirty="0">
                <a:latin typeface="Times New Roman" panose="02020603050405020304" pitchFamily="18" charset="0"/>
              </a:rPr>
              <a:t> </a:t>
            </a:r>
            <a:r>
              <a:rPr lang="en-US" sz="3200" b="1" dirty="0" smtClean="0">
                <a:latin typeface="Times New Roman" panose="02020603050405020304" pitchFamily="18" charset="0"/>
              </a:rPr>
              <a:t>                = </a:t>
            </a:r>
            <a:r>
              <a:rPr lang="en-US" sz="3200" b="1" dirty="0">
                <a:latin typeface="Times New Roman" panose="02020603050405020304" pitchFamily="18" charset="0"/>
              </a:rPr>
              <a:t>.7(.3)</a:t>
            </a:r>
            <a:r>
              <a:rPr lang="en-US" sz="3200" b="1" baseline="30000" dirty="0">
                <a:latin typeface="Times New Roman" panose="02020603050405020304" pitchFamily="18" charset="0"/>
              </a:rPr>
              <a:t>2-1 </a:t>
            </a:r>
            <a:endParaRPr lang="en-US" sz="3200" b="1" baseline="30000" dirty="0" smtClean="0">
              <a:latin typeface="Times New Roman" panose="02020603050405020304" pitchFamily="18" charset="0"/>
            </a:endParaRPr>
          </a:p>
          <a:p>
            <a:pPr eaLnBrk="0" hangingPunct="0">
              <a:spcBef>
                <a:spcPct val="20000"/>
              </a:spcBef>
            </a:pPr>
            <a:r>
              <a:rPr lang="en-US" sz="3200" b="1" baseline="30000" dirty="0">
                <a:latin typeface="Times New Roman" panose="02020603050405020304" pitchFamily="18" charset="0"/>
              </a:rPr>
              <a:t> </a:t>
            </a:r>
            <a:r>
              <a:rPr lang="en-US" sz="3200" b="1" baseline="30000" dirty="0" smtClean="0">
                <a:latin typeface="Times New Roman" panose="02020603050405020304" pitchFamily="18" charset="0"/>
              </a:rPr>
              <a:t>                        </a:t>
            </a:r>
            <a:r>
              <a:rPr lang="en-US" sz="3200" b="1" dirty="0" smtClean="0">
                <a:latin typeface="Times New Roman" panose="02020603050405020304" pitchFamily="18" charset="0"/>
              </a:rPr>
              <a:t>= 0.21</a:t>
            </a:r>
            <a:endParaRPr lang="en-US" sz="3200" b="1" dirty="0">
              <a:latin typeface="Times New Roman" panose="02020603050405020304" pitchFamily="18" charset="0"/>
            </a:endParaRPr>
          </a:p>
        </p:txBody>
      </p:sp>
      <p:sp>
        <p:nvSpPr>
          <p:cNvPr id="2" name="Rectangle 1"/>
          <p:cNvSpPr/>
          <p:nvPr/>
        </p:nvSpPr>
        <p:spPr>
          <a:xfrm>
            <a:off x="4816253" y="770204"/>
            <a:ext cx="2124874" cy="584775"/>
          </a:xfrm>
          <a:prstGeom prst="rect">
            <a:avLst/>
          </a:prstGeom>
        </p:spPr>
        <p:txBody>
          <a:bodyPr wrap="square">
            <a:spAutoFit/>
          </a:bodyPr>
          <a:lstStyle/>
          <a:p>
            <a:pPr algn="ctr"/>
            <a:r>
              <a:rPr lang="en-US" sz="3200" b="1" dirty="0"/>
              <a:t>Example</a:t>
            </a:r>
          </a:p>
        </p:txBody>
      </p:sp>
      <p:sp>
        <p:nvSpPr>
          <p:cNvPr id="4" name="Flowchart: Process 3"/>
          <p:cNvSpPr/>
          <p:nvPr/>
        </p:nvSpPr>
        <p:spPr>
          <a:xfrm>
            <a:off x="3629892" y="5278581"/>
            <a:ext cx="817418" cy="415637"/>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2447861"/>
      </p:ext>
    </p:extLst>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2209800" y="1676400"/>
            <a:ext cx="7772400" cy="1752600"/>
          </a:xfrm>
        </p:spPr>
        <p:txBody>
          <a:bodyPr>
            <a:normAutofit/>
          </a:bodyPr>
          <a:lstStyle/>
          <a:p>
            <a:pPr marL="0" indent="0">
              <a:buNone/>
            </a:pPr>
            <a:r>
              <a:rPr lang="en-US" sz="2800" dirty="0" smtClean="0"/>
              <a:t>A </a:t>
            </a:r>
            <a:r>
              <a:rPr lang="en-US" sz="2800" dirty="0"/>
              <a:t>random variable </a:t>
            </a:r>
            <a:r>
              <a:rPr lang="en-US" sz="2800" b="1" dirty="0"/>
              <a:t>X</a:t>
            </a:r>
            <a:r>
              <a:rPr lang="en-US" sz="2800" dirty="0"/>
              <a:t> with mean </a:t>
            </a:r>
            <a:r>
              <a:rPr lang="en-US" sz="2800" dirty="0">
                <a:latin typeface="Symbol" panose="05050102010706020507" pitchFamily="18" charset="2"/>
              </a:rPr>
              <a:t>m</a:t>
            </a:r>
            <a:r>
              <a:rPr lang="en-US" sz="2800" dirty="0"/>
              <a:t> and standard deviation</a:t>
            </a:r>
            <a:r>
              <a:rPr lang="en-US" sz="2800" dirty="0">
                <a:latin typeface="Symbol" panose="05050102010706020507" pitchFamily="18" charset="2"/>
              </a:rPr>
              <a:t> s</a:t>
            </a:r>
            <a:r>
              <a:rPr lang="en-US" sz="2800" baseline="30000" dirty="0"/>
              <a:t>  </a:t>
            </a:r>
            <a:r>
              <a:rPr lang="en-US" sz="2800" dirty="0"/>
              <a:t>is normally distributed if its probability density function is given </a:t>
            </a:r>
            <a:r>
              <a:rPr lang="en-US" sz="2800" dirty="0" smtClean="0"/>
              <a:t>by</a:t>
            </a:r>
          </a:p>
          <a:p>
            <a:endParaRPr lang="en-US" sz="2800" dirty="0"/>
          </a:p>
          <a:p>
            <a:endParaRPr lang="en-US" sz="2800" dirty="0" smtClean="0"/>
          </a:p>
          <a:p>
            <a:pPr marL="0" indent="0">
              <a:buNone/>
            </a:pPr>
            <a:endParaRPr lang="en-US" sz="2800" dirty="0"/>
          </a:p>
        </p:txBody>
      </p:sp>
      <p:sp>
        <p:nvSpPr>
          <p:cNvPr id="3076" name="Rectangle 4"/>
          <p:cNvSpPr>
            <a:spLocks noGrp="1" noChangeArrowheads="1"/>
          </p:cNvSpPr>
          <p:nvPr>
            <p:ph type="title"/>
          </p:nvPr>
        </p:nvSpPr>
        <p:spPr>
          <a:xfrm>
            <a:off x="1143001" y="614413"/>
            <a:ext cx="9905998" cy="1478570"/>
          </a:xfrm>
          <a:noFill/>
        </p:spPr>
        <p:txBody>
          <a:bodyPr/>
          <a:lstStyle/>
          <a:p>
            <a:pPr algn="l"/>
            <a:r>
              <a:rPr lang="en-US" dirty="0" smtClean="0"/>
              <a:t>Normal Distributions	</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280223604"/>
              </p:ext>
            </p:extLst>
          </p:nvPr>
        </p:nvGraphicFramePr>
        <p:xfrm>
          <a:off x="2500745" y="3429000"/>
          <a:ext cx="6878782" cy="1061987"/>
        </p:xfrm>
        <a:graphic>
          <a:graphicData uri="http://schemas.openxmlformats.org/presentationml/2006/ole">
            <mc:AlternateContent xmlns:mc="http://schemas.openxmlformats.org/markup-compatibility/2006">
              <mc:Choice xmlns:v="urn:schemas-microsoft-com:vml" Requires="v">
                <p:oleObj spid="_x0000_s150633" name="Equation" r:id="rId4" imgW="2717800" imgH="419100" progId="Equation.DSMT4">
                  <p:embed/>
                </p:oleObj>
              </mc:Choice>
              <mc:Fallback>
                <p:oleObj name="Equation" r:id="rId4" imgW="27178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745" y="3429000"/>
                        <a:ext cx="6878782" cy="1061987"/>
                      </a:xfrm>
                      <a:prstGeom prst="rect">
                        <a:avLst/>
                      </a:prstGeom>
                      <a:noFill/>
                    </p:spPr>
                  </p:pic>
                </p:oleObj>
              </mc:Fallback>
            </mc:AlternateContent>
          </a:graphicData>
        </a:graphic>
      </p:graphicFrame>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24022295"/>
              </p:ext>
            </p:extLst>
          </p:nvPr>
        </p:nvGraphicFramePr>
        <p:xfrm>
          <a:off x="3685310" y="4957815"/>
          <a:ext cx="1532314" cy="775855"/>
        </p:xfrm>
        <a:graphic>
          <a:graphicData uri="http://schemas.openxmlformats.org/presentationml/2006/ole">
            <mc:AlternateContent xmlns:mc="http://schemas.openxmlformats.org/markup-compatibility/2006">
              <mc:Choice xmlns:v="urn:schemas-microsoft-com:vml" Requires="v">
                <p:oleObj spid="_x0000_s150634" name="Equation" r:id="rId6" imgW="748975" imgH="380835" progId="Equation.DSMT4">
                  <p:embed/>
                </p:oleObj>
              </mc:Choice>
              <mc:Fallback>
                <p:oleObj name="Equation" r:id="rId6" imgW="748975" imgH="38083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310" y="4957815"/>
                        <a:ext cx="1532314" cy="775855"/>
                      </a:xfrm>
                      <a:prstGeom prst="rect">
                        <a:avLst/>
                      </a:prstGeom>
                      <a:noFill/>
                    </p:spPr>
                  </p:pic>
                </p:oleObj>
              </mc:Fallback>
            </mc:AlternateContent>
          </a:graphicData>
        </a:graphic>
      </p:graphicFrame>
      <p:sp>
        <p:nvSpPr>
          <p:cNvPr id="6" name="Rectangle 5"/>
          <p:cNvSpPr/>
          <p:nvPr/>
        </p:nvSpPr>
        <p:spPr>
          <a:xfrm>
            <a:off x="2247900" y="4557705"/>
            <a:ext cx="1049482" cy="400110"/>
          </a:xfrm>
          <a:prstGeom prst="rect">
            <a:avLst/>
          </a:prstGeom>
        </p:spPr>
        <p:txBody>
          <a:bodyPr wrap="square">
            <a:spAutoFit/>
          </a:bodyPr>
          <a:lstStyle/>
          <a:p>
            <a:r>
              <a:rPr lang="en-US" sz="2000" dirty="0">
                <a:latin typeface="Georgia" panose="02040502050405020303" pitchFamily="18" charset="0"/>
                <a:ea typeface="Calibri" panose="020F0502020204030204" pitchFamily="34" charset="0"/>
                <a:cs typeface="Times New Roman" panose="02020603050405020304" pitchFamily="18" charset="0"/>
              </a:rPr>
              <a:t>where</a:t>
            </a:r>
            <a:endParaRPr lang="en-US" sz="2000" dirty="0"/>
          </a:p>
        </p:txBody>
      </p:sp>
    </p:spTree>
    <p:custDataLst>
      <p:tags r:id="rId2"/>
    </p:custDataLst>
    <p:extLst>
      <p:ext uri="{BB962C8B-B14F-4D97-AF65-F5344CB8AC3E}">
        <p14:creationId xmlns:p14="http://schemas.microsoft.com/office/powerpoint/2010/main" val="32003268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a:xfrm>
            <a:off x="3048000" y="685800"/>
            <a:ext cx="6713538" cy="990600"/>
          </a:xfrm>
        </p:spPr>
        <p:txBody>
          <a:bodyPr/>
          <a:lstStyle/>
          <a:p>
            <a:pPr>
              <a:lnSpc>
                <a:spcPct val="80000"/>
              </a:lnSpc>
            </a:pPr>
            <a:r>
              <a:rPr lang="en-US" sz="4300"/>
              <a:t>The Normal Distribution</a:t>
            </a:r>
          </a:p>
        </p:txBody>
      </p:sp>
      <p:sp>
        <p:nvSpPr>
          <p:cNvPr id="241667" name="Line 3"/>
          <p:cNvSpPr>
            <a:spLocks noChangeShapeType="1"/>
          </p:cNvSpPr>
          <p:nvPr/>
        </p:nvSpPr>
        <p:spPr bwMode="auto">
          <a:xfrm flipV="1">
            <a:off x="5791200" y="4267200"/>
            <a:ext cx="762000" cy="0"/>
          </a:xfrm>
          <a:prstGeom prst="line">
            <a:avLst/>
          </a:prstGeom>
          <a:noFill/>
          <a:ln w="12700">
            <a:solidFill>
              <a:schemeClr val="bg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68" name="Freeform 4"/>
          <p:cNvSpPr>
            <a:spLocks/>
          </p:cNvSpPr>
          <p:nvPr/>
        </p:nvSpPr>
        <p:spPr bwMode="auto">
          <a:xfrm>
            <a:off x="3352800" y="2971800"/>
            <a:ext cx="5029200" cy="2438400"/>
          </a:xfrm>
          <a:custGeom>
            <a:avLst/>
            <a:gdLst>
              <a:gd name="T0" fmla="*/ 0 w 1893"/>
              <a:gd name="T1" fmla="*/ 0 h 765"/>
              <a:gd name="T2" fmla="*/ 0 w 1893"/>
              <a:gd name="T3" fmla="*/ 764 h 765"/>
              <a:gd name="T4" fmla="*/ 1892 w 1893"/>
              <a:gd name="T5" fmla="*/ 764 h 765"/>
            </a:gdLst>
            <a:ahLst/>
            <a:cxnLst>
              <a:cxn ang="0">
                <a:pos x="T0" y="T1"/>
              </a:cxn>
              <a:cxn ang="0">
                <a:pos x="T2" y="T3"/>
              </a:cxn>
              <a:cxn ang="0">
                <a:pos x="T4" y="T5"/>
              </a:cxn>
            </a:cxnLst>
            <a:rect l="0" t="0" r="r" b="b"/>
            <a:pathLst>
              <a:path w="1893" h="765">
                <a:moveTo>
                  <a:pt x="0" y="0"/>
                </a:moveTo>
                <a:lnTo>
                  <a:pt x="0" y="764"/>
                </a:lnTo>
                <a:lnTo>
                  <a:pt x="1892" y="764"/>
                </a:lnTo>
              </a:path>
            </a:pathLst>
          </a:custGeom>
          <a:noFill/>
          <a:ln w="254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69" name="Line 5"/>
          <p:cNvSpPr>
            <a:spLocks noChangeShapeType="1"/>
          </p:cNvSpPr>
          <p:nvPr/>
        </p:nvSpPr>
        <p:spPr bwMode="auto">
          <a:xfrm>
            <a:off x="4424364" y="320675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0" name="Line 6"/>
          <p:cNvSpPr>
            <a:spLocks noChangeShapeType="1"/>
          </p:cNvSpPr>
          <p:nvPr/>
        </p:nvSpPr>
        <p:spPr bwMode="auto">
          <a:xfrm>
            <a:off x="4424364" y="3328988"/>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1" name="Line 7"/>
          <p:cNvSpPr>
            <a:spLocks noChangeShapeType="1"/>
          </p:cNvSpPr>
          <p:nvPr/>
        </p:nvSpPr>
        <p:spPr bwMode="auto">
          <a:xfrm>
            <a:off x="4424364" y="3449638"/>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2" name="Line 8"/>
          <p:cNvSpPr>
            <a:spLocks noChangeShapeType="1"/>
          </p:cNvSpPr>
          <p:nvPr/>
        </p:nvSpPr>
        <p:spPr bwMode="auto">
          <a:xfrm>
            <a:off x="4424364" y="357187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3" name="Line 9"/>
          <p:cNvSpPr>
            <a:spLocks noChangeShapeType="1"/>
          </p:cNvSpPr>
          <p:nvPr/>
        </p:nvSpPr>
        <p:spPr bwMode="auto">
          <a:xfrm>
            <a:off x="4424364" y="369252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4" name="Line 10"/>
          <p:cNvSpPr>
            <a:spLocks noChangeShapeType="1"/>
          </p:cNvSpPr>
          <p:nvPr/>
        </p:nvSpPr>
        <p:spPr bwMode="auto">
          <a:xfrm>
            <a:off x="4424364" y="3814763"/>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5" name="Line 11"/>
          <p:cNvSpPr>
            <a:spLocks noChangeShapeType="1"/>
          </p:cNvSpPr>
          <p:nvPr/>
        </p:nvSpPr>
        <p:spPr bwMode="auto">
          <a:xfrm>
            <a:off x="4424364" y="3935413"/>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6" name="Line 12"/>
          <p:cNvSpPr>
            <a:spLocks noChangeShapeType="1"/>
          </p:cNvSpPr>
          <p:nvPr/>
        </p:nvSpPr>
        <p:spPr bwMode="auto">
          <a:xfrm>
            <a:off x="4424364" y="405765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7" name="Line 13"/>
          <p:cNvSpPr>
            <a:spLocks noChangeShapeType="1"/>
          </p:cNvSpPr>
          <p:nvPr/>
        </p:nvSpPr>
        <p:spPr bwMode="auto">
          <a:xfrm>
            <a:off x="4424364" y="417830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8" name="Line 14"/>
          <p:cNvSpPr>
            <a:spLocks noChangeShapeType="1"/>
          </p:cNvSpPr>
          <p:nvPr/>
        </p:nvSpPr>
        <p:spPr bwMode="auto">
          <a:xfrm>
            <a:off x="4424364" y="429895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9" name="Line 15"/>
          <p:cNvSpPr>
            <a:spLocks noChangeShapeType="1"/>
          </p:cNvSpPr>
          <p:nvPr/>
        </p:nvSpPr>
        <p:spPr bwMode="auto">
          <a:xfrm>
            <a:off x="7442200"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0" name="Line 16"/>
          <p:cNvSpPr>
            <a:spLocks noChangeShapeType="1"/>
          </p:cNvSpPr>
          <p:nvPr/>
        </p:nvSpPr>
        <p:spPr bwMode="auto">
          <a:xfrm>
            <a:off x="7142163"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1" name="Line 17"/>
          <p:cNvSpPr>
            <a:spLocks noChangeShapeType="1"/>
          </p:cNvSpPr>
          <p:nvPr/>
        </p:nvSpPr>
        <p:spPr bwMode="auto">
          <a:xfrm>
            <a:off x="6840538"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2" name="Line 18"/>
          <p:cNvSpPr>
            <a:spLocks noChangeShapeType="1"/>
          </p:cNvSpPr>
          <p:nvPr/>
        </p:nvSpPr>
        <p:spPr bwMode="auto">
          <a:xfrm>
            <a:off x="6540500"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3" name="Line 19"/>
          <p:cNvSpPr>
            <a:spLocks noChangeShapeType="1"/>
          </p:cNvSpPr>
          <p:nvPr/>
        </p:nvSpPr>
        <p:spPr bwMode="auto">
          <a:xfrm>
            <a:off x="6240463"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4" name="Line 20"/>
          <p:cNvSpPr>
            <a:spLocks noChangeShapeType="1"/>
          </p:cNvSpPr>
          <p:nvPr/>
        </p:nvSpPr>
        <p:spPr bwMode="auto">
          <a:xfrm>
            <a:off x="5940425"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5" name="Line 21"/>
          <p:cNvSpPr>
            <a:spLocks noChangeShapeType="1"/>
          </p:cNvSpPr>
          <p:nvPr/>
        </p:nvSpPr>
        <p:spPr bwMode="auto">
          <a:xfrm>
            <a:off x="5640388"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6" name="Line 22"/>
          <p:cNvSpPr>
            <a:spLocks noChangeShapeType="1"/>
          </p:cNvSpPr>
          <p:nvPr/>
        </p:nvSpPr>
        <p:spPr bwMode="auto">
          <a:xfrm>
            <a:off x="5340350"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7" name="Line 23"/>
          <p:cNvSpPr>
            <a:spLocks noChangeShapeType="1"/>
          </p:cNvSpPr>
          <p:nvPr/>
        </p:nvSpPr>
        <p:spPr bwMode="auto">
          <a:xfrm>
            <a:off x="5038725"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8" name="Line 24"/>
          <p:cNvSpPr>
            <a:spLocks noChangeShapeType="1"/>
          </p:cNvSpPr>
          <p:nvPr/>
        </p:nvSpPr>
        <p:spPr bwMode="auto">
          <a:xfrm>
            <a:off x="4738688"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9" name="Rectangle 25"/>
          <p:cNvSpPr>
            <a:spLocks noChangeArrowheads="1"/>
          </p:cNvSpPr>
          <p:nvPr/>
        </p:nvSpPr>
        <p:spPr bwMode="auto">
          <a:xfrm>
            <a:off x="4311651" y="372268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0" name="Rectangle 26"/>
          <p:cNvSpPr>
            <a:spLocks noChangeArrowheads="1"/>
          </p:cNvSpPr>
          <p:nvPr/>
        </p:nvSpPr>
        <p:spPr bwMode="auto">
          <a:xfrm>
            <a:off x="5848350" y="4397376"/>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1" name="Rectangle 27"/>
          <p:cNvSpPr>
            <a:spLocks noChangeArrowheads="1"/>
          </p:cNvSpPr>
          <p:nvPr/>
        </p:nvSpPr>
        <p:spPr bwMode="auto">
          <a:xfrm>
            <a:off x="8534400" y="5410200"/>
            <a:ext cx="3879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400" b="1">
                <a:solidFill>
                  <a:srgbClr val="339933"/>
                </a:solidFill>
                <a:latin typeface="Arial" panose="020B0604020202020204" pitchFamily="34" charset="0"/>
              </a:rPr>
              <a:t>X</a:t>
            </a:r>
          </a:p>
        </p:txBody>
      </p:sp>
      <p:sp>
        <p:nvSpPr>
          <p:cNvPr id="241692" name="Rectangle 28"/>
          <p:cNvSpPr>
            <a:spLocks noChangeArrowheads="1"/>
          </p:cNvSpPr>
          <p:nvPr/>
        </p:nvSpPr>
        <p:spPr bwMode="auto">
          <a:xfrm>
            <a:off x="2819400" y="2362200"/>
            <a:ext cx="6957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400" b="1">
                <a:solidFill>
                  <a:srgbClr val="339933"/>
                </a:solidFill>
                <a:latin typeface="Arial" panose="020B0604020202020204" pitchFamily="34" charset="0"/>
              </a:rPr>
              <a:t>f(X)</a:t>
            </a:r>
          </a:p>
        </p:txBody>
      </p:sp>
      <p:sp>
        <p:nvSpPr>
          <p:cNvPr id="241693" name="Rectangle 29"/>
          <p:cNvSpPr>
            <a:spLocks noChangeArrowheads="1"/>
          </p:cNvSpPr>
          <p:nvPr/>
        </p:nvSpPr>
        <p:spPr bwMode="auto">
          <a:xfrm>
            <a:off x="5638801" y="5410200"/>
            <a:ext cx="4794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ct val="50000"/>
              </a:spcBef>
            </a:pPr>
            <a:r>
              <a:rPr lang="el-GR" sz="2400">
                <a:solidFill>
                  <a:schemeClr val="bg2"/>
                </a:solidFill>
                <a:latin typeface="Symbol" panose="05050102010706020507" pitchFamily="18" charset="2"/>
                <a:cs typeface="Arial" panose="020B0604020202020204" pitchFamily="34" charset="0"/>
              </a:rPr>
              <a:t>μ</a:t>
            </a:r>
          </a:p>
        </p:txBody>
      </p:sp>
      <p:sp>
        <p:nvSpPr>
          <p:cNvPr id="241694" name="Rectangle 30"/>
          <p:cNvSpPr>
            <a:spLocks noChangeArrowheads="1"/>
          </p:cNvSpPr>
          <p:nvPr/>
        </p:nvSpPr>
        <p:spPr bwMode="auto">
          <a:xfrm>
            <a:off x="6019801" y="4191000"/>
            <a:ext cx="4794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ct val="50000"/>
              </a:spcBef>
            </a:pPr>
            <a:r>
              <a:rPr lang="el-GR" sz="2400">
                <a:solidFill>
                  <a:schemeClr val="bg2"/>
                </a:solidFill>
                <a:latin typeface="Symbol" panose="05050102010706020507" pitchFamily="18" charset="2"/>
                <a:cs typeface="Arial" panose="020B0604020202020204" pitchFamily="34" charset="0"/>
              </a:rPr>
              <a:t>σ</a:t>
            </a:r>
          </a:p>
        </p:txBody>
      </p:sp>
      <p:sp>
        <p:nvSpPr>
          <p:cNvPr id="241695" name="Freeform 31"/>
          <p:cNvSpPr>
            <a:spLocks/>
          </p:cNvSpPr>
          <p:nvPr/>
        </p:nvSpPr>
        <p:spPr bwMode="auto">
          <a:xfrm>
            <a:off x="5791200" y="3429000"/>
            <a:ext cx="2438400" cy="1905000"/>
          </a:xfrm>
          <a:custGeom>
            <a:avLst/>
            <a:gdLst>
              <a:gd name="T0" fmla="*/ 900 w 901"/>
              <a:gd name="T1" fmla="*/ 720 h 721"/>
              <a:gd name="T2" fmla="*/ 805 w 901"/>
              <a:gd name="T3" fmla="*/ 712 h 721"/>
              <a:gd name="T4" fmla="*/ 758 w 901"/>
              <a:gd name="T5" fmla="*/ 704 h 721"/>
              <a:gd name="T6" fmla="*/ 711 w 901"/>
              <a:gd name="T7" fmla="*/ 691 h 721"/>
              <a:gd name="T8" fmla="*/ 663 w 901"/>
              <a:gd name="T9" fmla="*/ 675 h 721"/>
              <a:gd name="T10" fmla="*/ 615 w 901"/>
              <a:gd name="T11" fmla="*/ 653 h 721"/>
              <a:gd name="T12" fmla="*/ 568 w 901"/>
              <a:gd name="T13" fmla="*/ 623 h 721"/>
              <a:gd name="T14" fmla="*/ 473 w 901"/>
              <a:gd name="T15" fmla="*/ 540 h 721"/>
              <a:gd name="T16" fmla="*/ 378 w 901"/>
              <a:gd name="T17" fmla="*/ 422 h 721"/>
              <a:gd name="T18" fmla="*/ 284 w 901"/>
              <a:gd name="T19" fmla="*/ 281 h 721"/>
              <a:gd name="T20" fmla="*/ 236 w 901"/>
              <a:gd name="T21" fmla="*/ 209 h 721"/>
              <a:gd name="T22" fmla="*/ 189 w 901"/>
              <a:gd name="T23" fmla="*/ 142 h 721"/>
              <a:gd name="T24" fmla="*/ 142 w 901"/>
              <a:gd name="T25" fmla="*/ 83 h 721"/>
              <a:gd name="T26" fmla="*/ 94 w 901"/>
              <a:gd name="T27" fmla="*/ 38 h 721"/>
              <a:gd name="T28" fmla="*/ 47 w 901"/>
              <a:gd name="T29" fmla="*/ 9 h 721"/>
              <a:gd name="T30" fmla="*/ 0 w 901"/>
              <a:gd name="T31"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1" h="72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w="50800" cap="rnd"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6" name="Freeform 32"/>
          <p:cNvSpPr>
            <a:spLocks/>
          </p:cNvSpPr>
          <p:nvPr/>
        </p:nvSpPr>
        <p:spPr bwMode="auto">
          <a:xfrm>
            <a:off x="3429000" y="3429000"/>
            <a:ext cx="2344738" cy="1905000"/>
          </a:xfrm>
          <a:custGeom>
            <a:avLst/>
            <a:gdLst>
              <a:gd name="T0" fmla="*/ 0 w 901"/>
              <a:gd name="T1" fmla="*/ 720 h 721"/>
              <a:gd name="T2" fmla="*/ 95 w 901"/>
              <a:gd name="T3" fmla="*/ 712 h 721"/>
              <a:gd name="T4" fmla="*/ 142 w 901"/>
              <a:gd name="T5" fmla="*/ 704 h 721"/>
              <a:gd name="T6" fmla="*/ 189 w 901"/>
              <a:gd name="T7" fmla="*/ 691 h 721"/>
              <a:gd name="T8" fmla="*/ 237 w 901"/>
              <a:gd name="T9" fmla="*/ 675 h 721"/>
              <a:gd name="T10" fmla="*/ 284 w 901"/>
              <a:gd name="T11" fmla="*/ 653 h 721"/>
              <a:gd name="T12" fmla="*/ 331 w 901"/>
              <a:gd name="T13" fmla="*/ 623 h 721"/>
              <a:gd name="T14" fmla="*/ 426 w 901"/>
              <a:gd name="T15" fmla="*/ 540 h 721"/>
              <a:gd name="T16" fmla="*/ 521 w 901"/>
              <a:gd name="T17" fmla="*/ 422 h 721"/>
              <a:gd name="T18" fmla="*/ 616 w 901"/>
              <a:gd name="T19" fmla="*/ 281 h 721"/>
              <a:gd name="T20" fmla="*/ 663 w 901"/>
              <a:gd name="T21" fmla="*/ 209 h 721"/>
              <a:gd name="T22" fmla="*/ 710 w 901"/>
              <a:gd name="T23" fmla="*/ 142 h 721"/>
              <a:gd name="T24" fmla="*/ 757 w 901"/>
              <a:gd name="T25" fmla="*/ 83 h 721"/>
              <a:gd name="T26" fmla="*/ 805 w 901"/>
              <a:gd name="T27" fmla="*/ 38 h 721"/>
              <a:gd name="T28" fmla="*/ 852 w 901"/>
              <a:gd name="T29" fmla="*/ 9 h 721"/>
              <a:gd name="T30" fmla="*/ 900 w 901"/>
              <a:gd name="T31"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1" h="72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w="50800" cap="rnd"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7" name="Line 33"/>
          <p:cNvSpPr>
            <a:spLocks noChangeShapeType="1"/>
          </p:cNvSpPr>
          <p:nvPr/>
        </p:nvSpPr>
        <p:spPr bwMode="auto">
          <a:xfrm>
            <a:off x="5791200" y="3505200"/>
            <a:ext cx="0" cy="19050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8" name="Text Box 34"/>
          <p:cNvSpPr txBox="1">
            <a:spLocks noChangeArrowheads="1"/>
          </p:cNvSpPr>
          <p:nvPr/>
        </p:nvSpPr>
        <p:spPr bwMode="auto">
          <a:xfrm>
            <a:off x="4343400" y="2438401"/>
            <a:ext cx="381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chemeClr val="bg2"/>
                </a:solidFill>
              </a:rPr>
              <a:t>Changing</a:t>
            </a:r>
            <a:r>
              <a:rPr lang="en-US" sz="2400">
                <a:solidFill>
                  <a:schemeClr val="bg2"/>
                </a:solidFill>
                <a:sym typeface="Arial" panose="020B0604020202020204" pitchFamily="34" charset="0"/>
              </a:rPr>
              <a:t> </a:t>
            </a:r>
            <a:r>
              <a:rPr lang="el-GR" sz="2400">
                <a:solidFill>
                  <a:schemeClr val="bg2"/>
                </a:solidFill>
                <a:cs typeface="Arial" panose="020B0604020202020204" pitchFamily="34" charset="0"/>
              </a:rPr>
              <a:t>μ</a:t>
            </a:r>
            <a:r>
              <a:rPr lang="en-US" sz="2400" b="1">
                <a:solidFill>
                  <a:schemeClr val="folHlink"/>
                </a:solidFill>
              </a:rPr>
              <a:t> </a:t>
            </a:r>
            <a:r>
              <a:rPr lang="en-US" sz="2400">
                <a:solidFill>
                  <a:schemeClr val="bg2"/>
                </a:solidFill>
              </a:rPr>
              <a:t>shifts the distribution left or right</a:t>
            </a:r>
            <a:r>
              <a:rPr lang="en-US" sz="2400"/>
              <a:t>.</a:t>
            </a:r>
          </a:p>
        </p:txBody>
      </p:sp>
      <p:sp>
        <p:nvSpPr>
          <p:cNvPr id="241699" name="Text Box 35"/>
          <p:cNvSpPr txBox="1">
            <a:spLocks noChangeArrowheads="1"/>
          </p:cNvSpPr>
          <p:nvPr/>
        </p:nvSpPr>
        <p:spPr bwMode="auto">
          <a:xfrm>
            <a:off x="6934200" y="3581401"/>
            <a:ext cx="342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chemeClr val="bg2"/>
                </a:solidFill>
              </a:rPr>
              <a:t>Changing </a:t>
            </a:r>
            <a:r>
              <a:rPr lang="el-GR" sz="2400">
                <a:solidFill>
                  <a:schemeClr val="bg2"/>
                </a:solidFill>
                <a:cs typeface="Arial" panose="020B0604020202020204" pitchFamily="34" charset="0"/>
              </a:rPr>
              <a:t>σ</a:t>
            </a:r>
            <a:r>
              <a:rPr lang="en-US" sz="2400">
                <a:solidFill>
                  <a:schemeClr val="bg2"/>
                </a:solidFill>
              </a:rPr>
              <a:t> increases or decreases the spread.</a:t>
            </a:r>
          </a:p>
        </p:txBody>
      </p:sp>
    </p:spTree>
    <p:extLst>
      <p:ext uri="{BB962C8B-B14F-4D97-AF65-F5344CB8AC3E}">
        <p14:creationId xmlns:p14="http://schemas.microsoft.com/office/powerpoint/2010/main" val="38360258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PROPERTIES</a:t>
            </a:r>
            <a:endParaRPr lang="en-US" dirty="0"/>
          </a:p>
        </p:txBody>
      </p:sp>
      <p:sp>
        <p:nvSpPr>
          <p:cNvPr id="3" name="Content Placeholder 2"/>
          <p:cNvSpPr>
            <a:spLocks noGrp="1"/>
          </p:cNvSpPr>
          <p:nvPr>
            <p:ph idx="1"/>
          </p:nvPr>
        </p:nvSpPr>
        <p:spPr>
          <a:xfrm>
            <a:off x="850466" y="1972397"/>
            <a:ext cx="9905999" cy="3901930"/>
          </a:xfrm>
        </p:spPr>
        <p:txBody>
          <a:bodyPr>
            <a:noAutofit/>
          </a:bodyPr>
          <a:lstStyle/>
          <a:p>
            <a:pPr lvl="0"/>
            <a:r>
              <a:rPr lang="en-US" sz="2000" dirty="0"/>
              <a:t>It is unimodal; that is, the normal distribution peaks at a single value.</a:t>
            </a:r>
          </a:p>
          <a:p>
            <a:pPr lvl="0"/>
            <a:r>
              <a:rPr lang="en-US" sz="2000" dirty="0"/>
              <a:t>It is symmetric; this means that the two areas under the curve between the mean and any two points equidistant on either side of the mean are identical. One side of the distribution is the mirror image of the other side.</a:t>
            </a:r>
          </a:p>
          <a:p>
            <a:pPr lvl="0"/>
            <a:r>
              <a:rPr lang="en-US" sz="2000" dirty="0"/>
              <a:t>The mean, median, and mode are equal.</a:t>
            </a:r>
          </a:p>
          <a:p>
            <a:pPr lvl="0"/>
            <a:r>
              <a:rPr lang="en-US" sz="2000" dirty="0"/>
              <a:t>The tails of the normal curve approaches the horizontal axis on either side of the mean toward plus and minus infinity. </a:t>
            </a:r>
          </a:p>
          <a:p>
            <a:r>
              <a:rPr lang="en-US" sz="2000" dirty="0"/>
              <a:t>The amount of variation in the random variable determines the height and spread of the normal distribution.</a:t>
            </a:r>
          </a:p>
        </p:txBody>
      </p:sp>
    </p:spTree>
    <p:extLst>
      <p:ext uri="{BB962C8B-B14F-4D97-AF65-F5344CB8AC3E}">
        <p14:creationId xmlns:p14="http://schemas.microsoft.com/office/powerpoint/2010/main" val="9869699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524000" y="457200"/>
            <a:ext cx="8839200" cy="1295400"/>
          </a:xfrm>
        </p:spPr>
        <p:txBody>
          <a:bodyPr>
            <a:normAutofit/>
          </a:bodyPr>
          <a:lstStyle/>
          <a:p>
            <a:pPr defTabSz="852488"/>
            <a:r>
              <a:rPr lang="en-US"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The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beauty of the normal curve: </a:t>
            </a:r>
            <a:b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endPar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47811" name="Rectangle 3"/>
          <p:cNvSpPr>
            <a:spLocks noChangeArrowheads="1"/>
          </p:cNvSpPr>
          <p:nvPr/>
        </p:nvSpPr>
        <p:spPr bwMode="auto">
          <a:xfrm>
            <a:off x="4476750" y="3214689"/>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2" name="Rectangle 4"/>
          <p:cNvSpPr>
            <a:spLocks noChangeArrowheads="1"/>
          </p:cNvSpPr>
          <p:nvPr/>
        </p:nvSpPr>
        <p:spPr bwMode="auto">
          <a:xfrm>
            <a:off x="5505450" y="32385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3" name="Rectangle 5"/>
          <p:cNvSpPr>
            <a:spLocks noChangeArrowheads="1"/>
          </p:cNvSpPr>
          <p:nvPr/>
        </p:nvSpPr>
        <p:spPr bwMode="auto">
          <a:xfrm>
            <a:off x="4752975" y="3005139"/>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4" name="Rectangle 6"/>
          <p:cNvSpPr>
            <a:spLocks noChangeArrowheads="1"/>
          </p:cNvSpPr>
          <p:nvPr/>
        </p:nvSpPr>
        <p:spPr bwMode="auto">
          <a:xfrm>
            <a:off x="5410200"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5" name="Rectangle 7"/>
          <p:cNvSpPr>
            <a:spLocks noChangeArrowheads="1"/>
          </p:cNvSpPr>
          <p:nvPr/>
        </p:nvSpPr>
        <p:spPr bwMode="auto">
          <a:xfrm>
            <a:off x="545306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6" name="Rectangle 8"/>
          <p:cNvSpPr>
            <a:spLocks noChangeArrowheads="1"/>
          </p:cNvSpPr>
          <p:nvPr/>
        </p:nvSpPr>
        <p:spPr bwMode="auto">
          <a:xfrm>
            <a:off x="545306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7" name="Rectangle 9"/>
          <p:cNvSpPr>
            <a:spLocks noChangeArrowheads="1"/>
          </p:cNvSpPr>
          <p:nvPr/>
        </p:nvSpPr>
        <p:spPr bwMode="auto">
          <a:xfrm>
            <a:off x="545306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8" name="Rectangle 10"/>
          <p:cNvSpPr>
            <a:spLocks noChangeArrowheads="1"/>
          </p:cNvSpPr>
          <p:nvPr/>
        </p:nvSpPr>
        <p:spPr bwMode="auto">
          <a:xfrm>
            <a:off x="524351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9" name="Rectangle 11"/>
          <p:cNvSpPr>
            <a:spLocks noChangeArrowheads="1"/>
          </p:cNvSpPr>
          <p:nvPr/>
        </p:nvSpPr>
        <p:spPr bwMode="auto">
          <a:xfrm>
            <a:off x="4862513" y="2657476"/>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20" name="Rectangle 12"/>
          <p:cNvSpPr>
            <a:spLocks noChangeArrowheads="1"/>
          </p:cNvSpPr>
          <p:nvPr/>
        </p:nvSpPr>
        <p:spPr bwMode="auto">
          <a:xfrm>
            <a:off x="4862513" y="2657476"/>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21" name="Rectangle 13"/>
          <p:cNvSpPr>
            <a:spLocks noChangeArrowheads="1"/>
          </p:cNvSpPr>
          <p:nvPr/>
        </p:nvSpPr>
        <p:spPr bwMode="auto">
          <a:xfrm>
            <a:off x="2057399" y="2362201"/>
            <a:ext cx="8472055" cy="220060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eaLnBrk="1" hangingPunct="1"/>
            <a:r>
              <a:rPr lang="en-US" sz="2800" dirty="0">
                <a:latin typeface="Times New Roman" panose="02020603050405020304" pitchFamily="18" charset="0"/>
                <a:cs typeface="Times New Roman" panose="02020603050405020304" pitchFamily="18" charset="0"/>
              </a:rPr>
              <a:t>No matter what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are, </a:t>
            </a:r>
            <a:endParaRPr lang="en-US" sz="28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area between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is about 68%; </a:t>
            </a:r>
            <a:endParaRPr lang="en-US" sz="28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area between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is about 95%; </a:t>
            </a:r>
            <a:r>
              <a:rPr lang="en-US" sz="2800" dirty="0" smtClean="0">
                <a:latin typeface="Times New Roman" panose="02020603050405020304" pitchFamily="18" charset="0"/>
                <a:cs typeface="Times New Roman" panose="02020603050405020304" pitchFamily="18" charset="0"/>
              </a:rPr>
              <a:t>and</a:t>
            </a:r>
          </a:p>
          <a:p>
            <a:pPr marL="457200" indent="-457200" eaLnBrk="1" hangingPunct="1">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area between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is about 99.7</a:t>
            </a:r>
            <a:r>
              <a:rPr lang="en-US" sz="2800" dirty="0" smtClean="0">
                <a:latin typeface="Times New Roman" panose="02020603050405020304" pitchFamily="18" charset="0"/>
                <a:cs typeface="Times New Roman" panose="02020603050405020304" pitchFamily="18" charset="0"/>
              </a:rPr>
              <a:t>%. Almost </a:t>
            </a:r>
            <a:r>
              <a:rPr lang="en-US" sz="2800" dirty="0">
                <a:latin typeface="Times New Roman" panose="02020603050405020304" pitchFamily="18" charset="0"/>
                <a:cs typeface="Times New Roman" panose="02020603050405020304" pitchFamily="18" charset="0"/>
              </a:rPr>
              <a:t>all values fall within 3 standard deviations. </a:t>
            </a:r>
          </a:p>
        </p:txBody>
      </p:sp>
    </p:spTree>
    <p:extLst>
      <p:ext uri="{BB962C8B-B14F-4D97-AF65-F5344CB8AC3E}">
        <p14:creationId xmlns:p14="http://schemas.microsoft.com/office/powerpoint/2010/main" val="33496668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564" y="0"/>
            <a:ext cx="10044545" cy="7533409"/>
          </a:xfrm>
        </p:spPr>
      </p:pic>
    </p:spTree>
    <p:extLst>
      <p:ext uri="{BB962C8B-B14F-4D97-AF65-F5344CB8AC3E}">
        <p14:creationId xmlns:p14="http://schemas.microsoft.com/office/powerpoint/2010/main" val="84046253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1357313" y="337454"/>
            <a:ext cx="10134600" cy="1524000"/>
          </a:xfrm>
        </p:spPr>
        <p:txBody>
          <a:bodyPr>
            <a:normAutofit fontScale="90000"/>
          </a:bodyPr>
          <a:lstStyle/>
          <a:p>
            <a:pPr defTabSz="852488"/>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The Standard Normal Distribution (Z</a:t>
            </a:r>
            <a:r>
              <a:rPr lang="en-US"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274435" name="Rectangle 3"/>
          <p:cNvSpPr>
            <a:spLocks noGrp="1" noChangeArrowheads="1"/>
          </p:cNvSpPr>
          <p:nvPr>
            <p:ph type="body" idx="1"/>
          </p:nvPr>
        </p:nvSpPr>
        <p:spPr>
          <a:xfrm>
            <a:off x="1905000" y="1905000"/>
            <a:ext cx="8229600" cy="1524000"/>
          </a:xfrm>
        </p:spPr>
        <p:txBody>
          <a:bodyPr/>
          <a:lstStyle/>
          <a:p>
            <a:pPr>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All normal distributions can be converted into the standard normal curve by subtracting the mean and dividing by the standard deviation: </a:t>
            </a:r>
          </a:p>
          <a:p>
            <a:pPr>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ndParaRPr>
          </a:p>
        </p:txBody>
      </p:sp>
      <p:sp>
        <p:nvSpPr>
          <p:cNvPr id="274436" name="Rectangle 4"/>
          <p:cNvSpPr>
            <a:spLocks noChangeArrowheads="1"/>
          </p:cNvSpPr>
          <p:nvPr/>
        </p:nvSpPr>
        <p:spPr bwMode="auto">
          <a:xfrm>
            <a:off x="5462588" y="3062289"/>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grpSp>
        <p:nvGrpSpPr>
          <p:cNvPr id="274437" name="Group 5"/>
          <p:cNvGrpSpPr>
            <a:grpSpLocks/>
          </p:cNvGrpSpPr>
          <p:nvPr/>
        </p:nvGrpSpPr>
        <p:grpSpPr bwMode="auto">
          <a:xfrm>
            <a:off x="4648200" y="3581400"/>
            <a:ext cx="2362200" cy="1219200"/>
            <a:chOff x="2160" y="1776"/>
            <a:chExt cx="1488" cy="768"/>
          </a:xfrm>
        </p:grpSpPr>
        <p:sp>
          <p:nvSpPr>
            <p:cNvPr id="274438" name="Rectangle 6"/>
            <p:cNvSpPr>
              <a:spLocks noChangeArrowheads="1"/>
            </p:cNvSpPr>
            <p:nvPr/>
          </p:nvSpPr>
          <p:spPr bwMode="auto">
            <a:xfrm>
              <a:off x="2160" y="1776"/>
              <a:ext cx="1488" cy="76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274439" name="Object 7"/>
            <p:cNvGraphicFramePr>
              <a:graphicFrameLocks noChangeAspect="1"/>
            </p:cNvGraphicFramePr>
            <p:nvPr/>
          </p:nvGraphicFramePr>
          <p:xfrm>
            <a:off x="2352" y="1854"/>
            <a:ext cx="927" cy="537"/>
          </p:xfrm>
          <a:graphic>
            <a:graphicData uri="http://schemas.openxmlformats.org/presentationml/2006/ole">
              <mc:AlternateContent xmlns:mc="http://schemas.openxmlformats.org/markup-compatibility/2006">
                <mc:Choice xmlns:v="urn:schemas-microsoft-com:vml" Requires="v">
                  <p:oleObj spid="_x0000_s154669" r:id="rId4" imgW="647700" imgH="368300" progId="Equation.3">
                    <p:embed/>
                  </p:oleObj>
                </mc:Choice>
                <mc:Fallback>
                  <p:oleObj r:id="rId4" imgW="6477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1854"/>
                          <a:ext cx="927" cy="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57045058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2743201" y="762000"/>
            <a:ext cx="7383463" cy="990600"/>
          </a:xfrm>
        </p:spPr>
        <p:txBody>
          <a:bodyPr/>
          <a:lstStyle/>
          <a:p>
            <a:pPr defTabSz="852488">
              <a:lnSpc>
                <a:spcPct val="80000"/>
              </a:lnSpc>
            </a:pPr>
            <a:r>
              <a:rPr lang="en-US" dirty="0"/>
              <a:t>The Standard Normal (Z):</a:t>
            </a:r>
            <a:br>
              <a:rPr lang="en-US" dirty="0"/>
            </a:br>
            <a:endParaRPr lang="en-US" dirty="0"/>
          </a:p>
        </p:txBody>
      </p:sp>
      <p:sp>
        <p:nvSpPr>
          <p:cNvPr id="286723" name="Rectangle 3"/>
          <p:cNvSpPr>
            <a:spLocks noGrp="1" noChangeArrowheads="1"/>
          </p:cNvSpPr>
          <p:nvPr>
            <p:ph type="body" idx="1"/>
          </p:nvPr>
        </p:nvSpPr>
        <p:spPr>
          <a:xfrm>
            <a:off x="2706688" y="2017713"/>
            <a:ext cx="7772400" cy="931862"/>
          </a:xfrm>
        </p:spPr>
        <p:txBody>
          <a:bodyPr/>
          <a:lstStyle/>
          <a:p>
            <a:pPr marL="320675" indent="-320675" defTabSz="852488">
              <a:lnSpc>
                <a:spcPct val="90000"/>
              </a:lnSpc>
              <a:buNone/>
            </a:pPr>
            <a:r>
              <a:rPr lang="en-US" sz="2800" dirty="0"/>
              <a:t>The formula for the standardized normal probability density function is</a:t>
            </a:r>
          </a:p>
        </p:txBody>
      </p:sp>
      <p:sp>
        <p:nvSpPr>
          <p:cNvPr id="286725" name="Rectangle 5"/>
          <p:cNvSpPr>
            <a:spLocks noChangeArrowheads="1"/>
          </p:cNvSpPr>
          <p:nvPr/>
        </p:nvSpPr>
        <p:spPr bwMode="auto">
          <a:xfrm>
            <a:off x="5548313" y="32337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04024008"/>
              </p:ext>
            </p:extLst>
          </p:nvPr>
        </p:nvGraphicFramePr>
        <p:xfrm>
          <a:off x="3168650" y="3227388"/>
          <a:ext cx="6534150" cy="1425575"/>
        </p:xfrm>
        <a:graphic>
          <a:graphicData uri="http://schemas.openxmlformats.org/presentationml/2006/ole">
            <mc:AlternateContent xmlns:mc="http://schemas.openxmlformats.org/markup-compatibility/2006">
              <mc:Choice xmlns:v="urn:schemas-microsoft-com:vml" Requires="v">
                <p:oleObj spid="_x0000_s156715" name="Equation" r:id="rId4" imgW="2387520" imgH="520560" progId="Equation.DSMT4">
                  <p:embed/>
                </p:oleObj>
              </mc:Choice>
              <mc:Fallback>
                <p:oleObj name="Equation" r:id="rId4" imgW="2387520" imgH="520560" progId="Equation.DSMT4">
                  <p:embed/>
                  <p:pic>
                    <p:nvPicPr>
                      <p:cNvPr id="0" name="Object 1"/>
                      <p:cNvPicPr>
                        <a:picLocks noChangeAspect="1" noChangeArrowheads="1"/>
                      </p:cNvPicPr>
                      <p:nvPr/>
                    </p:nvPicPr>
                    <p:blipFill>
                      <a:blip r:embed="rId5"/>
                      <a:srcRect/>
                      <a:stretch>
                        <a:fillRect/>
                      </a:stretch>
                    </p:blipFill>
                    <p:spPr bwMode="auto">
                      <a:xfrm>
                        <a:off x="3168650" y="3227388"/>
                        <a:ext cx="6534150" cy="1425575"/>
                      </a:xfrm>
                      <a:prstGeom prst="rect">
                        <a:avLst/>
                      </a:prstGeom>
                      <a:noFill/>
                    </p:spPr>
                  </p:pic>
                </p:oleObj>
              </mc:Fallback>
            </mc:AlternateContent>
          </a:graphicData>
        </a:graphic>
      </p:graphicFrame>
    </p:spTree>
    <p:extLst>
      <p:ext uri="{BB962C8B-B14F-4D97-AF65-F5344CB8AC3E}">
        <p14:creationId xmlns:p14="http://schemas.microsoft.com/office/powerpoint/2010/main" val="1942876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1828800" y="1066800"/>
            <a:ext cx="8229600" cy="1600200"/>
          </a:xfrm>
        </p:spPr>
        <p:txBody>
          <a:bodyPr/>
          <a:lstStyle/>
          <a:p>
            <a:pPr marL="0" indent="0">
              <a:buNone/>
            </a:pPr>
            <a:r>
              <a:rPr lang="en-US" smtClean="0"/>
              <a:t>The </a:t>
            </a:r>
            <a:r>
              <a:rPr lang="en-US" b="1" smtClean="0"/>
              <a:t>event</a:t>
            </a:r>
            <a:r>
              <a:rPr lang="en-US" smtClean="0"/>
              <a:t>, </a:t>
            </a:r>
            <a:r>
              <a:rPr lang="en-US" i="1" smtClean="0"/>
              <a:t>E</a:t>
            </a:r>
            <a:r>
              <a:rPr lang="en-US" smtClean="0"/>
              <a:t>, is said to </a:t>
            </a:r>
            <a:r>
              <a:rPr lang="en-US" b="1" smtClean="0"/>
              <a:t>have occurred</a:t>
            </a:r>
            <a:r>
              <a:rPr lang="en-US" smtClean="0"/>
              <a:t> if after the outcome has been observed the outcome lies in </a:t>
            </a:r>
            <a:r>
              <a:rPr lang="en-US" i="1" smtClean="0"/>
              <a:t>E.</a:t>
            </a:r>
            <a:r>
              <a:rPr lang="en-US" smtClean="0"/>
              <a:t> </a:t>
            </a:r>
          </a:p>
        </p:txBody>
      </p:sp>
      <p:sp>
        <p:nvSpPr>
          <p:cNvPr id="69635" name="Rectangle 4"/>
          <p:cNvSpPr>
            <a:spLocks noChangeArrowheads="1"/>
          </p:cNvSpPr>
          <p:nvPr/>
        </p:nvSpPr>
        <p:spPr bwMode="auto">
          <a:xfrm>
            <a:off x="3352800" y="3505200"/>
            <a:ext cx="53340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9636" name="Oval 5"/>
          <p:cNvSpPr>
            <a:spLocks noChangeArrowheads="1"/>
          </p:cNvSpPr>
          <p:nvPr/>
        </p:nvSpPr>
        <p:spPr bwMode="auto">
          <a:xfrm rot="-1853828">
            <a:off x="4038600" y="4191000"/>
            <a:ext cx="2209800" cy="1295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9637" name="Rectangle 6"/>
          <p:cNvSpPr>
            <a:spLocks noChangeArrowheads="1"/>
          </p:cNvSpPr>
          <p:nvPr/>
        </p:nvSpPr>
        <p:spPr bwMode="auto">
          <a:xfrm>
            <a:off x="2743200" y="3505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S</a:t>
            </a:r>
            <a:endParaRPr lang="en-US" sz="3200">
              <a:latin typeface="Times New Roman" panose="02020603050405020304" pitchFamily="18" charset="0"/>
            </a:endParaRPr>
          </a:p>
        </p:txBody>
      </p:sp>
      <p:sp>
        <p:nvSpPr>
          <p:cNvPr id="69638" name="Rectangle 7"/>
          <p:cNvSpPr>
            <a:spLocks noChangeArrowheads="1"/>
          </p:cNvSpPr>
          <p:nvPr/>
        </p:nvSpPr>
        <p:spPr bwMode="auto">
          <a:xfrm>
            <a:off x="6248400" y="4114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E</a:t>
            </a:r>
            <a:endParaRPr lang="en-US" sz="3200">
              <a:latin typeface="Times New Roman" panose="02020603050405020304" pitchFamily="18" charset="0"/>
            </a:endParaRPr>
          </a:p>
        </p:txBody>
      </p:sp>
    </p:spTree>
    <p:extLst>
      <p:ext uri="{BB962C8B-B14F-4D97-AF65-F5344CB8AC3E}">
        <p14:creationId xmlns:p14="http://schemas.microsoft.com/office/powerpoint/2010/main" val="422999366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133600" y="304800"/>
            <a:ext cx="7772400" cy="533400"/>
          </a:xfrm>
        </p:spPr>
        <p:txBody>
          <a:bodyPr>
            <a:normAutofit fontScale="90000"/>
          </a:bodyPr>
          <a:lstStyle/>
          <a:p>
            <a:r>
              <a:rPr lang="en-US"/>
              <a:t>Example - Adult Female Heights</a:t>
            </a:r>
          </a:p>
        </p:txBody>
      </p:sp>
      <p:sp>
        <p:nvSpPr>
          <p:cNvPr id="9219" name="Rectangle 3"/>
          <p:cNvSpPr>
            <a:spLocks noGrp="1" noChangeArrowheads="1"/>
          </p:cNvSpPr>
          <p:nvPr>
            <p:ph type="body" idx="1"/>
          </p:nvPr>
        </p:nvSpPr>
        <p:spPr>
          <a:xfrm>
            <a:off x="2209800" y="1295400"/>
            <a:ext cx="7772400" cy="2209800"/>
          </a:xfrm>
        </p:spPr>
        <p:txBody>
          <a:bodyPr>
            <a:normAutofit fontScale="92500" lnSpcReduction="20000"/>
          </a:bodyPr>
          <a:lstStyle/>
          <a:p>
            <a:r>
              <a:rPr lang="en-US"/>
              <a:t>What is the probability a randomly selected female is 5’10” or taller (70 inches)?</a:t>
            </a:r>
          </a:p>
          <a:p>
            <a:r>
              <a:rPr lang="en-US" b="1"/>
              <a:t>Step 1 -</a:t>
            </a:r>
            <a:r>
              <a:rPr lang="en-US"/>
              <a:t> </a:t>
            </a:r>
            <a:r>
              <a:rPr lang="en-US" i="1"/>
              <a:t>Y</a:t>
            </a:r>
            <a:r>
              <a:rPr lang="en-US"/>
              <a:t> ~ N(63.7 , 2.5)</a:t>
            </a:r>
            <a:endParaRPr lang="en-US" sz="2800"/>
          </a:p>
          <a:p>
            <a:r>
              <a:rPr lang="en-US" b="1"/>
              <a:t>Step 2 -</a:t>
            </a:r>
            <a:r>
              <a:rPr lang="en-US"/>
              <a:t> </a:t>
            </a:r>
            <a:r>
              <a:rPr lang="en-US" i="1"/>
              <a:t>Y</a:t>
            </a:r>
            <a:r>
              <a:rPr lang="en-US" baseline="-25000"/>
              <a:t>L </a:t>
            </a:r>
            <a:r>
              <a:rPr lang="en-US"/>
              <a:t>= 70.0    </a:t>
            </a:r>
            <a:r>
              <a:rPr lang="en-US" i="1"/>
              <a:t>Y</a:t>
            </a:r>
            <a:r>
              <a:rPr lang="en-US" baseline="-25000"/>
              <a:t>U </a:t>
            </a:r>
            <a:r>
              <a:rPr lang="en-US"/>
              <a:t>= </a:t>
            </a:r>
            <a:r>
              <a:rPr lang="en-US">
                <a:sym typeface="Symbol" panose="05050102010706020507" pitchFamily="18" charset="2"/>
              </a:rPr>
              <a:t></a:t>
            </a:r>
          </a:p>
          <a:p>
            <a:r>
              <a:rPr lang="en-US" b="1">
                <a:sym typeface="Symbol" panose="05050102010706020507" pitchFamily="18" charset="2"/>
              </a:rPr>
              <a:t>Step 3</a:t>
            </a:r>
            <a:r>
              <a:rPr lang="en-US">
                <a:sym typeface="Symbol" panose="05050102010706020507" pitchFamily="18" charset="2"/>
              </a:rPr>
              <a:t> - </a:t>
            </a:r>
            <a:endParaRPr lang="en-US" sz="2800"/>
          </a:p>
        </p:txBody>
      </p:sp>
      <p:graphicFrame>
        <p:nvGraphicFramePr>
          <p:cNvPr id="9220" name="Object 4"/>
          <p:cNvGraphicFramePr>
            <a:graphicFrameLocks noChangeAspect="1"/>
          </p:cNvGraphicFramePr>
          <p:nvPr/>
        </p:nvGraphicFramePr>
        <p:xfrm>
          <a:off x="3733800" y="3200400"/>
          <a:ext cx="4495800" cy="793750"/>
        </p:xfrm>
        <a:graphic>
          <a:graphicData uri="http://schemas.openxmlformats.org/presentationml/2006/ole">
            <mc:AlternateContent xmlns:mc="http://schemas.openxmlformats.org/markup-compatibility/2006">
              <mc:Choice xmlns:v="urn:schemas-microsoft-com:vml" Requires="v">
                <p:oleObj spid="_x0000_s158800" name="Equation" r:id="rId3" imgW="2222280" imgH="393480" progId="Equation.3">
                  <p:embed/>
                </p:oleObj>
              </mc:Choice>
              <mc:Fallback>
                <p:oleObj name="Equation" r:id="rId3" imgW="22222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44958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p:cNvSpPr txBox="1">
            <a:spLocks noChangeArrowheads="1"/>
          </p:cNvSpPr>
          <p:nvPr/>
        </p:nvSpPr>
        <p:spPr bwMode="auto">
          <a:xfrm>
            <a:off x="2209800" y="4191000"/>
            <a:ext cx="6934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t> </a:t>
            </a:r>
            <a:r>
              <a:rPr lang="en-US" b="1"/>
              <a:t>Step 4 - </a:t>
            </a:r>
            <a:r>
              <a:rPr lang="en-US"/>
              <a:t>P(</a:t>
            </a:r>
            <a:r>
              <a:rPr lang="en-US" i="1"/>
              <a:t>Y </a:t>
            </a:r>
            <a:r>
              <a:rPr lang="en-US">
                <a:sym typeface="Symbol" panose="05050102010706020507" pitchFamily="18" charset="2"/>
              </a:rPr>
              <a:t> 70) = P(</a:t>
            </a:r>
            <a:r>
              <a:rPr lang="en-US" i="1">
                <a:sym typeface="Symbol" panose="05050102010706020507" pitchFamily="18" charset="2"/>
              </a:rPr>
              <a:t>Z</a:t>
            </a:r>
            <a:r>
              <a:rPr lang="en-US">
                <a:sym typeface="Symbol" panose="05050102010706020507" pitchFamily="18" charset="2"/>
              </a:rPr>
              <a:t>  2.52) = .0059  (  1/170) </a:t>
            </a:r>
          </a:p>
        </p:txBody>
      </p:sp>
      <p:graphicFrame>
        <p:nvGraphicFramePr>
          <p:cNvPr id="9222" name="Object 6"/>
          <p:cNvGraphicFramePr>
            <a:graphicFrameLocks noChangeAspect="1"/>
          </p:cNvGraphicFramePr>
          <p:nvPr/>
        </p:nvGraphicFramePr>
        <p:xfrm>
          <a:off x="1676401" y="4876800"/>
          <a:ext cx="8734425" cy="1752600"/>
        </p:xfrm>
        <a:graphic>
          <a:graphicData uri="http://schemas.openxmlformats.org/presentationml/2006/ole">
            <mc:AlternateContent xmlns:mc="http://schemas.openxmlformats.org/markup-compatibility/2006">
              <mc:Choice xmlns:v="urn:schemas-microsoft-com:vml" Requires="v">
                <p:oleObj spid="_x0000_s158801" name="Document" r:id="rId5" imgW="5678280" imgH="923760" progId="Word.Document.8">
                  <p:embed/>
                </p:oleObj>
              </mc:Choice>
              <mc:Fallback>
                <p:oleObj name="Document" r:id="rId5" imgW="5678280" imgH="9237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1" y="4876800"/>
                        <a:ext cx="87344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Line 7"/>
          <p:cNvSpPr>
            <a:spLocks noChangeShapeType="1"/>
          </p:cNvSpPr>
          <p:nvPr/>
        </p:nvSpPr>
        <p:spPr bwMode="auto">
          <a:xfrm>
            <a:off x="2895600" y="5943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Line 8"/>
          <p:cNvSpPr>
            <a:spLocks noChangeShapeType="1"/>
          </p:cNvSpPr>
          <p:nvPr/>
        </p:nvSpPr>
        <p:spPr bwMode="auto">
          <a:xfrm>
            <a:off x="8001000" y="5257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1158039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t>Are my data normally distributed?</a:t>
            </a:r>
          </a:p>
        </p:txBody>
      </p:sp>
      <p:sp>
        <p:nvSpPr>
          <p:cNvPr id="303107" name="Rectangle 3"/>
          <p:cNvSpPr>
            <a:spLocks noGrp="1" noChangeArrowheads="1"/>
          </p:cNvSpPr>
          <p:nvPr>
            <p:ph type="body" idx="1"/>
          </p:nvPr>
        </p:nvSpPr>
        <p:spPr>
          <a:xfrm>
            <a:off x="2362200" y="1905001"/>
            <a:ext cx="8077200" cy="4532313"/>
          </a:xfrm>
        </p:spPr>
        <p:txBody>
          <a:bodyPr>
            <a:normAutofit/>
          </a:bodyPr>
          <a:lstStyle/>
          <a:p>
            <a:pPr marL="609600" indent="-609600">
              <a:lnSpc>
                <a:spcPct val="90000"/>
              </a:lnSpc>
              <a:buSzTx/>
              <a:buFont typeface="Wingdings" panose="05000000000000000000" pitchFamily="2" charset="2"/>
              <a:buAutoNum type="arabicPeriod"/>
            </a:pPr>
            <a:r>
              <a:rPr lang="en-US" sz="2800" dirty="0"/>
              <a:t>Look at the histogram! Does it appear bell shaped?</a:t>
            </a:r>
          </a:p>
          <a:p>
            <a:pPr marL="609600" indent="-609600">
              <a:lnSpc>
                <a:spcPct val="90000"/>
              </a:lnSpc>
              <a:buSzTx/>
              <a:buFont typeface="Wingdings" panose="05000000000000000000" pitchFamily="2" charset="2"/>
              <a:buAutoNum type="arabicPeriod"/>
            </a:pPr>
            <a:r>
              <a:rPr lang="en-US" sz="2800" dirty="0"/>
              <a:t>Compute descriptive summary measures—are mean, median, and mode similar?</a:t>
            </a:r>
          </a:p>
          <a:p>
            <a:pPr marL="609600" indent="-609600">
              <a:lnSpc>
                <a:spcPct val="90000"/>
              </a:lnSpc>
              <a:buSzTx/>
              <a:buFont typeface="Wingdings" panose="05000000000000000000" pitchFamily="2" charset="2"/>
              <a:buAutoNum type="arabicPeriod"/>
            </a:pPr>
            <a:r>
              <a:rPr lang="en-US" sz="2800" dirty="0"/>
              <a:t>Do 2/3 of observations lie within 1 </a:t>
            </a:r>
            <a:r>
              <a:rPr lang="en-US" sz="2800" dirty="0" err="1"/>
              <a:t>std</a:t>
            </a:r>
            <a:r>
              <a:rPr lang="en-US" sz="2800" dirty="0"/>
              <a:t> </a:t>
            </a:r>
            <a:r>
              <a:rPr lang="en-US" sz="2800" dirty="0" err="1"/>
              <a:t>dev</a:t>
            </a:r>
            <a:r>
              <a:rPr lang="en-US" sz="2800" dirty="0"/>
              <a:t> of the mean? Do 95% of observations lie within 2 </a:t>
            </a:r>
            <a:r>
              <a:rPr lang="en-US" sz="2800" dirty="0" err="1"/>
              <a:t>std</a:t>
            </a:r>
            <a:r>
              <a:rPr lang="en-US" sz="2800" dirty="0"/>
              <a:t> </a:t>
            </a:r>
            <a:r>
              <a:rPr lang="en-US" sz="2800" dirty="0" err="1"/>
              <a:t>dev</a:t>
            </a:r>
            <a:r>
              <a:rPr lang="en-US" sz="2800" dirty="0"/>
              <a:t> of the mean?</a:t>
            </a:r>
          </a:p>
          <a:p>
            <a:pPr marL="609600" indent="-609600">
              <a:lnSpc>
                <a:spcPct val="90000"/>
              </a:lnSpc>
              <a:buSzTx/>
              <a:buFont typeface="Wingdings" panose="05000000000000000000" pitchFamily="2" charset="2"/>
              <a:buAutoNum type="arabicPeriod"/>
            </a:pPr>
            <a:r>
              <a:rPr lang="en-US" sz="2800" dirty="0"/>
              <a:t>Look at a normal probability plot—is it approximately linear</a:t>
            </a:r>
            <a:r>
              <a:rPr lang="en-US" sz="2800" dirty="0" smtClean="0"/>
              <a:t>?</a:t>
            </a:r>
            <a:endParaRPr lang="en-US" sz="2800" dirty="0"/>
          </a:p>
        </p:txBody>
      </p:sp>
    </p:spTree>
    <p:extLst>
      <p:ext uri="{BB962C8B-B14F-4D97-AF65-F5344CB8AC3E}">
        <p14:creationId xmlns:p14="http://schemas.microsoft.com/office/powerpoint/2010/main" val="11753423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595" y="2541774"/>
            <a:ext cx="9905998" cy="1478570"/>
          </a:xfrm>
        </p:spPr>
        <p:txBody>
          <a:bodyPr/>
          <a:lstStyle/>
          <a:p>
            <a:pPr algn="ctr"/>
            <a:r>
              <a:rPr lang="en-US" b="1" dirty="0" smtClean="0"/>
              <a:t>LAW OF LARGE NUMBERS</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7259469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According to Law of Large Numbers, if </a:t>
            </a:r>
            <a:r>
              <a:rPr lang="en-US" i="1" dirty="0"/>
              <a:t>X</a:t>
            </a:r>
            <a:r>
              <a:rPr lang="en-US" baseline="-25000" dirty="0"/>
              <a:t>1</a:t>
            </a:r>
            <a:r>
              <a:rPr lang="en-US" dirty="0"/>
              <a:t>, </a:t>
            </a:r>
            <a:r>
              <a:rPr lang="en-US" i="1" dirty="0"/>
              <a:t>X</a:t>
            </a:r>
            <a:r>
              <a:rPr lang="en-US" baseline="-25000" dirty="0"/>
              <a:t>2</a:t>
            </a:r>
            <a:r>
              <a:rPr lang="en-US" dirty="0"/>
              <a:t>,…, </a:t>
            </a:r>
            <a:r>
              <a:rPr lang="en-US" i="1" dirty="0" err="1"/>
              <a:t>Xn</a:t>
            </a:r>
            <a:r>
              <a:rPr lang="en-US" dirty="0"/>
              <a:t> are independent random variables having a common distribution with mean μ, then for any number ε &gt; 0, no matter how small, as </a:t>
            </a:r>
            <a:r>
              <a:rPr lang="en-US" i="1" dirty="0"/>
              <a:t>n</a:t>
            </a:r>
            <a:r>
              <a:rPr lang="en-US" dirty="0"/>
              <a:t> → ∞</a:t>
            </a:r>
            <a:r>
              <a:rPr lang="en-US" dirty="0" smtClean="0"/>
              <a:t>,</a:t>
            </a:r>
          </a:p>
          <a:p>
            <a:pPr marL="0" indent="0">
              <a:buNone/>
            </a:pP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91372803"/>
              </p:ext>
            </p:extLst>
          </p:nvPr>
        </p:nvGraphicFramePr>
        <p:xfrm>
          <a:off x="4544290" y="3791743"/>
          <a:ext cx="3525481" cy="863383"/>
        </p:xfrm>
        <a:graphic>
          <a:graphicData uri="http://schemas.openxmlformats.org/presentationml/2006/ole">
            <mc:AlternateContent xmlns:mc="http://schemas.openxmlformats.org/markup-compatibility/2006">
              <mc:Choice xmlns:v="urn:schemas-microsoft-com:vml" Requires="v">
                <p:oleObj spid="_x0000_s162825" name="Equation" r:id="rId3" imgW="1866900" imgH="457200" progId="Equation.DSMT4">
                  <p:embed/>
                </p:oleObj>
              </mc:Choice>
              <mc:Fallback>
                <p:oleObj name="Equation" r:id="rId3" imgW="18669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290" y="3791743"/>
                        <a:ext cx="3525481" cy="863383"/>
                      </a:xfrm>
                      <a:prstGeom prst="rect">
                        <a:avLst/>
                      </a:prstGeom>
                      <a:noFill/>
                    </p:spPr>
                  </p:pic>
                </p:oleObj>
              </mc:Fallback>
            </mc:AlternateContent>
          </a:graphicData>
        </a:graphic>
      </p:graphicFrame>
    </p:spTree>
    <p:extLst>
      <p:ext uri="{BB962C8B-B14F-4D97-AF65-F5344CB8AC3E}">
        <p14:creationId xmlns:p14="http://schemas.microsoft.com/office/powerpoint/2010/main" val="189017536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541774"/>
            <a:ext cx="9905998" cy="1478570"/>
          </a:xfrm>
        </p:spPr>
        <p:txBody>
          <a:bodyPr>
            <a:normAutofit/>
          </a:bodyPr>
          <a:lstStyle/>
          <a:p>
            <a:pPr algn="ctr"/>
            <a:r>
              <a:rPr lang="en-US" sz="4000" b="1" dirty="0" smtClean="0"/>
              <a:t>CENTRAL LIMIT THEOREM</a:t>
            </a:r>
            <a:endParaRPr lang="en-US" sz="4000"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6453266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Central Limit Theorem</a:t>
            </a:r>
            <a:r>
              <a:rPr lang="en-US" dirty="0"/>
              <a:t>: For simple random samples of n observations taken from a population with mean μ and standard deviation σ, regardless of the population’s distribution, provided the sample size is sufficiently large, the distribution of the sample means</a:t>
            </a:r>
            <a:r>
              <a:rPr lang="en-US" dirty="0" smtClean="0"/>
              <a:t>,    , </a:t>
            </a:r>
            <a:r>
              <a:rPr lang="en-US" dirty="0"/>
              <a:t>will be approximately normal with a mean equal to the population </a:t>
            </a:r>
            <a:r>
              <a:rPr lang="en-US" dirty="0" smtClean="0"/>
              <a:t>mean (          ) </a:t>
            </a:r>
            <a:r>
              <a:rPr lang="en-US" dirty="0"/>
              <a:t>and a standard deviation equal to the population standard deviation divided by the square root of the sample </a:t>
            </a:r>
            <a:r>
              <a:rPr lang="en-US" dirty="0" smtClean="0"/>
              <a:t>size</a:t>
            </a:r>
          </a:p>
          <a:p>
            <a:pPr marL="0" indent="0">
              <a:buNone/>
            </a:pPr>
            <a:r>
              <a:rPr lang="en-US"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58967260"/>
              </p:ext>
            </p:extLst>
          </p:nvPr>
        </p:nvGraphicFramePr>
        <p:xfrm>
          <a:off x="5250872" y="3692165"/>
          <a:ext cx="318655" cy="361142"/>
        </p:xfrm>
        <a:graphic>
          <a:graphicData uri="http://schemas.openxmlformats.org/presentationml/2006/ole">
            <mc:AlternateContent xmlns:mc="http://schemas.openxmlformats.org/markup-compatibility/2006">
              <mc:Choice xmlns:v="urn:schemas-microsoft-com:vml" Requires="v">
                <p:oleObj spid="_x0000_s163862" name="Equation" r:id="rId3" imgW="139579" imgH="164957" progId="Equation.DSMT4">
                  <p:embed/>
                </p:oleObj>
              </mc:Choice>
              <mc:Fallback>
                <p:oleObj name="Equation" r:id="rId3" imgW="139579" imgH="16495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0872" y="3692165"/>
                        <a:ext cx="318655" cy="361142"/>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730470326"/>
              </p:ext>
            </p:extLst>
          </p:nvPr>
        </p:nvGraphicFramePr>
        <p:xfrm>
          <a:off x="5003653" y="4118825"/>
          <a:ext cx="783504" cy="383757"/>
        </p:xfrm>
        <a:graphic>
          <a:graphicData uri="http://schemas.openxmlformats.org/presentationml/2006/ole">
            <mc:AlternateContent xmlns:mc="http://schemas.openxmlformats.org/markup-compatibility/2006">
              <mc:Choice xmlns:v="urn:schemas-microsoft-com:vml" Requires="v">
                <p:oleObj spid="_x0000_s163863" name="Equation" r:id="rId5" imgW="469900" imgH="228600" progId="Equation.DSMT4">
                  <p:embed/>
                </p:oleObj>
              </mc:Choice>
              <mc:Fallback>
                <p:oleObj name="Equation" r:id="rId5" imgW="4699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653" y="4118825"/>
                        <a:ext cx="783504" cy="383757"/>
                      </a:xfrm>
                      <a:prstGeom prst="rect">
                        <a:avLst/>
                      </a:prstGeom>
                      <a:no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014466296"/>
              </p:ext>
            </p:extLst>
          </p:nvPr>
        </p:nvGraphicFramePr>
        <p:xfrm>
          <a:off x="1343890" y="5070765"/>
          <a:ext cx="1264354" cy="443345"/>
        </p:xfrm>
        <a:graphic>
          <a:graphicData uri="http://schemas.openxmlformats.org/presentationml/2006/ole">
            <mc:AlternateContent xmlns:mc="http://schemas.openxmlformats.org/markup-compatibility/2006">
              <mc:Choice xmlns:v="urn:schemas-microsoft-com:vml" Requires="v">
                <p:oleObj spid="_x0000_s163864" name="Equation" r:id="rId7" imgW="736280" imgH="253890" progId="Equation.DSMT4">
                  <p:embed/>
                </p:oleObj>
              </mc:Choice>
              <mc:Fallback>
                <p:oleObj name="Equation" r:id="rId7" imgW="736280" imgH="25389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3890" y="5070765"/>
                        <a:ext cx="1264354" cy="443345"/>
                      </a:xfrm>
                      <a:prstGeom prst="rect">
                        <a:avLst/>
                      </a:prstGeom>
                      <a:noFill/>
                    </p:spPr>
                  </p:pic>
                </p:oleObj>
              </mc:Fallback>
            </mc:AlternateContent>
          </a:graphicData>
        </a:graphic>
      </p:graphicFrame>
    </p:spTree>
    <p:extLst>
      <p:ext uri="{BB962C8B-B14F-4D97-AF65-F5344CB8AC3E}">
        <p14:creationId xmlns:p14="http://schemas.microsoft.com/office/powerpoint/2010/main" val="2628225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828800" y="533400"/>
            <a:ext cx="84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a:latin typeface="Times New Roman" panose="02020603050405020304" pitchFamily="18" charset="0"/>
              </a:rPr>
              <a:t>Examples</a:t>
            </a:r>
            <a:endParaRPr lang="en-US" sz="3200">
              <a:latin typeface="Times New Roman" panose="02020603050405020304" pitchFamily="18" charset="0"/>
            </a:endParaRPr>
          </a:p>
        </p:txBody>
      </p:sp>
      <p:grpSp>
        <p:nvGrpSpPr>
          <p:cNvPr id="70659" name="Group 3"/>
          <p:cNvGrpSpPr>
            <a:grpSpLocks/>
          </p:cNvGrpSpPr>
          <p:nvPr/>
        </p:nvGrpSpPr>
        <p:grpSpPr bwMode="auto">
          <a:xfrm>
            <a:off x="1905000" y="1447800"/>
            <a:ext cx="8458200" cy="1295400"/>
            <a:chOff x="192" y="240"/>
            <a:chExt cx="5328" cy="816"/>
          </a:xfrm>
        </p:grpSpPr>
        <p:sp>
          <p:nvSpPr>
            <p:cNvPr id="70683" name="Rectangle 4"/>
            <p:cNvSpPr>
              <a:spLocks noChangeArrowheads="1"/>
            </p:cNvSpPr>
            <p:nvPr/>
          </p:nvSpPr>
          <p:spPr bwMode="auto">
            <a:xfrm>
              <a:off x="192" y="240"/>
              <a:ext cx="53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a:pPr>
              <a:r>
                <a:rPr lang="en-US" sz="3200">
                  <a:latin typeface="Times New Roman" panose="02020603050405020304" pitchFamily="18" charset="0"/>
                </a:rPr>
                <a:t>Rolling a die – outcomes </a:t>
              </a:r>
            </a:p>
            <a:p>
              <a:pPr eaLnBrk="1" hangingPunct="1">
                <a:spcBef>
                  <a:spcPct val="20000"/>
                </a:spcBef>
              </a:pPr>
              <a:r>
                <a:rPr lang="en-US" sz="3200" i="1">
                  <a:latin typeface="Times New Roman" panose="02020603050405020304" pitchFamily="18" charset="0"/>
                </a:rPr>
                <a:t>		S </a:t>
              </a:r>
              <a:r>
                <a:rPr lang="en-US" sz="3200">
                  <a:latin typeface="Times New Roman" panose="02020603050405020304" pitchFamily="18" charset="0"/>
                </a:rPr>
                <a:t>={</a:t>
              </a:r>
              <a:r>
                <a:rPr lang="en-US" sz="3200" b="1">
                  <a:latin typeface="Times New Roman" panose="02020603050405020304" pitchFamily="18" charset="0"/>
                </a:rPr>
                <a:t>     ,     ,     ,     ,     ,     </a:t>
              </a:r>
              <a:r>
                <a:rPr lang="en-US" sz="3200">
                  <a:latin typeface="Times New Roman" panose="02020603050405020304" pitchFamily="18" charset="0"/>
                </a:rPr>
                <a:t>}</a:t>
              </a:r>
            </a:p>
          </p:txBody>
        </p:sp>
        <p:grpSp>
          <p:nvGrpSpPr>
            <p:cNvPr id="70684" name="Group 5"/>
            <p:cNvGrpSpPr>
              <a:grpSpLocks noChangeAspect="1"/>
            </p:cNvGrpSpPr>
            <p:nvPr/>
          </p:nvGrpSpPr>
          <p:grpSpPr bwMode="auto">
            <a:xfrm>
              <a:off x="1296" y="672"/>
              <a:ext cx="271" cy="271"/>
              <a:chOff x="1344" y="336"/>
              <a:chExt cx="672" cy="672"/>
            </a:xfrm>
          </p:grpSpPr>
          <p:sp>
            <p:nvSpPr>
              <p:cNvPr id="70715" name="Rectangle 6"/>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6" name="Oval 7"/>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5" name="Group 8"/>
            <p:cNvGrpSpPr>
              <a:grpSpLocks noChangeAspect="1"/>
            </p:cNvGrpSpPr>
            <p:nvPr/>
          </p:nvGrpSpPr>
          <p:grpSpPr bwMode="auto">
            <a:xfrm>
              <a:off x="2832" y="672"/>
              <a:ext cx="271" cy="271"/>
              <a:chOff x="2352" y="336"/>
              <a:chExt cx="672" cy="672"/>
            </a:xfrm>
          </p:grpSpPr>
          <p:sp>
            <p:nvSpPr>
              <p:cNvPr id="70709" name="Rectangle 9"/>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0" name="Oval 10"/>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1" name="Oval 11"/>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2" name="Oval 12"/>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3" name="Oval 13"/>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4" name="Oval 14"/>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6" name="Group 15"/>
            <p:cNvGrpSpPr>
              <a:grpSpLocks noChangeAspect="1"/>
            </p:cNvGrpSpPr>
            <p:nvPr/>
          </p:nvGrpSpPr>
          <p:grpSpPr bwMode="auto">
            <a:xfrm>
              <a:off x="2064" y="672"/>
              <a:ext cx="271" cy="271"/>
              <a:chOff x="3168" y="336"/>
              <a:chExt cx="672" cy="672"/>
            </a:xfrm>
          </p:grpSpPr>
          <p:sp>
            <p:nvSpPr>
              <p:cNvPr id="70705" name="Rectangle 16"/>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6" name="Oval 17"/>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7" name="Oval 18"/>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8" name="Oval 19"/>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7" name="Group 20"/>
            <p:cNvGrpSpPr>
              <a:grpSpLocks noChangeAspect="1"/>
            </p:cNvGrpSpPr>
            <p:nvPr/>
          </p:nvGrpSpPr>
          <p:grpSpPr bwMode="auto">
            <a:xfrm>
              <a:off x="2448" y="672"/>
              <a:ext cx="271" cy="271"/>
              <a:chOff x="3984" y="336"/>
              <a:chExt cx="672" cy="672"/>
            </a:xfrm>
          </p:grpSpPr>
          <p:sp>
            <p:nvSpPr>
              <p:cNvPr id="70700" name="Rectangle 21"/>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1" name="Oval 22"/>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2" name="Oval 23"/>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3" name="Oval 24"/>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4" name="Oval 25"/>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8" name="Group 26"/>
            <p:cNvGrpSpPr>
              <a:grpSpLocks noChangeAspect="1"/>
            </p:cNvGrpSpPr>
            <p:nvPr/>
          </p:nvGrpSpPr>
          <p:grpSpPr bwMode="auto">
            <a:xfrm>
              <a:off x="1680" y="672"/>
              <a:ext cx="271" cy="271"/>
              <a:chOff x="3744" y="1200"/>
              <a:chExt cx="672" cy="672"/>
            </a:xfrm>
          </p:grpSpPr>
          <p:sp>
            <p:nvSpPr>
              <p:cNvPr id="70697" name="Rectangle 27"/>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8" name="Oval 28"/>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9" name="Oval 29"/>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9" name="Group 30"/>
            <p:cNvGrpSpPr>
              <a:grpSpLocks noChangeAspect="1"/>
            </p:cNvGrpSpPr>
            <p:nvPr/>
          </p:nvGrpSpPr>
          <p:grpSpPr bwMode="auto">
            <a:xfrm>
              <a:off x="3216" y="672"/>
              <a:ext cx="271" cy="271"/>
              <a:chOff x="4800" y="1248"/>
              <a:chExt cx="672" cy="672"/>
            </a:xfrm>
          </p:grpSpPr>
          <p:sp>
            <p:nvSpPr>
              <p:cNvPr id="70690" name="Rectangle 31"/>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1" name="Oval 32"/>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2" name="Oval 33"/>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3" name="Oval 34"/>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4" name="Oval 35"/>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5" name="Oval 36"/>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6" name="Oval 37"/>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sp>
        <p:nvSpPr>
          <p:cNvPr id="70660" name="Rectangle 38"/>
          <p:cNvSpPr>
            <a:spLocks noChangeArrowheads="1"/>
          </p:cNvSpPr>
          <p:nvPr/>
        </p:nvSpPr>
        <p:spPr bwMode="auto">
          <a:xfrm>
            <a:off x="3276600" y="2819400"/>
            <a:ext cx="335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={1, 2, 3, 4, 5, 6}</a:t>
            </a:r>
          </a:p>
        </p:txBody>
      </p:sp>
      <p:sp>
        <p:nvSpPr>
          <p:cNvPr id="70661" name="Rectangle 74"/>
          <p:cNvSpPr>
            <a:spLocks noChangeArrowheads="1"/>
          </p:cNvSpPr>
          <p:nvPr/>
        </p:nvSpPr>
        <p:spPr bwMode="auto">
          <a:xfrm>
            <a:off x="2590800" y="3733800"/>
            <a:ext cx="6629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E </a:t>
            </a:r>
            <a:r>
              <a:rPr lang="en-US" sz="3200">
                <a:latin typeface="Times New Roman" panose="02020603050405020304" pitchFamily="18" charset="0"/>
              </a:rPr>
              <a:t>= the event that an even number is rolled</a:t>
            </a:r>
          </a:p>
          <a:p>
            <a:pPr eaLnBrk="1" hangingPunct="1">
              <a:spcBef>
                <a:spcPct val="20000"/>
              </a:spcBef>
            </a:pPr>
            <a:r>
              <a:rPr lang="en-US" sz="3200">
                <a:latin typeface="Times New Roman" panose="02020603050405020304" pitchFamily="18" charset="0"/>
              </a:rPr>
              <a:t>	= {2, 4, 6}</a:t>
            </a:r>
          </a:p>
        </p:txBody>
      </p:sp>
      <p:grpSp>
        <p:nvGrpSpPr>
          <p:cNvPr id="70662" name="Group 111"/>
          <p:cNvGrpSpPr>
            <a:grpSpLocks/>
          </p:cNvGrpSpPr>
          <p:nvPr/>
        </p:nvGrpSpPr>
        <p:grpSpPr bwMode="auto">
          <a:xfrm>
            <a:off x="3200400" y="5486400"/>
            <a:ext cx="2743200" cy="685800"/>
            <a:chOff x="672" y="3504"/>
            <a:chExt cx="1728" cy="432"/>
          </a:xfrm>
        </p:grpSpPr>
        <p:sp>
          <p:nvSpPr>
            <p:cNvPr id="70663" name="Rectangle 76"/>
            <p:cNvSpPr>
              <a:spLocks noChangeArrowheads="1"/>
            </p:cNvSpPr>
            <p:nvPr/>
          </p:nvSpPr>
          <p:spPr bwMode="auto">
            <a:xfrm>
              <a:off x="672" y="3504"/>
              <a:ext cx="17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a:t>
              </a:r>
              <a:r>
                <a:rPr lang="en-US" sz="3200" b="1">
                  <a:latin typeface="Times New Roman" panose="02020603050405020304" pitchFamily="18" charset="0"/>
                </a:rPr>
                <a:t>     ,     ,     </a:t>
              </a:r>
              <a:r>
                <a:rPr lang="en-US" sz="3200">
                  <a:latin typeface="Times New Roman" panose="02020603050405020304" pitchFamily="18" charset="0"/>
                </a:rPr>
                <a:t>}</a:t>
              </a:r>
            </a:p>
          </p:txBody>
        </p:sp>
        <p:grpSp>
          <p:nvGrpSpPr>
            <p:cNvPr id="70664" name="Group 110"/>
            <p:cNvGrpSpPr>
              <a:grpSpLocks/>
            </p:cNvGrpSpPr>
            <p:nvPr/>
          </p:nvGrpSpPr>
          <p:grpSpPr bwMode="auto">
            <a:xfrm>
              <a:off x="1008" y="3552"/>
              <a:ext cx="1087" cy="271"/>
              <a:chOff x="1008" y="3552"/>
              <a:chExt cx="1087" cy="271"/>
            </a:xfrm>
          </p:grpSpPr>
          <p:grpSp>
            <p:nvGrpSpPr>
              <p:cNvPr id="70665" name="Group 92"/>
              <p:cNvGrpSpPr>
                <a:grpSpLocks noChangeAspect="1"/>
              </p:cNvGrpSpPr>
              <p:nvPr/>
            </p:nvGrpSpPr>
            <p:grpSpPr bwMode="auto">
              <a:xfrm>
                <a:off x="1440" y="3552"/>
                <a:ext cx="271" cy="271"/>
                <a:chOff x="3984" y="336"/>
                <a:chExt cx="672" cy="672"/>
              </a:xfrm>
            </p:grpSpPr>
            <p:sp>
              <p:nvSpPr>
                <p:cNvPr id="70678" name="Rectangle 93"/>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9" name="Oval 94"/>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80" name="Oval 95"/>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81" name="Oval 96"/>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82" name="Oval 97"/>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66" name="Group 98"/>
              <p:cNvGrpSpPr>
                <a:grpSpLocks noChangeAspect="1"/>
              </p:cNvGrpSpPr>
              <p:nvPr/>
            </p:nvGrpSpPr>
            <p:grpSpPr bwMode="auto">
              <a:xfrm>
                <a:off x="1008" y="3552"/>
                <a:ext cx="271" cy="271"/>
                <a:chOff x="3744" y="1200"/>
                <a:chExt cx="672" cy="672"/>
              </a:xfrm>
            </p:grpSpPr>
            <p:sp>
              <p:nvSpPr>
                <p:cNvPr id="70675" name="Rectangle 99"/>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6" name="Oval 100"/>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7" name="Oval 101"/>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67" name="Group 102"/>
              <p:cNvGrpSpPr>
                <a:grpSpLocks noChangeAspect="1"/>
              </p:cNvGrpSpPr>
              <p:nvPr/>
            </p:nvGrpSpPr>
            <p:grpSpPr bwMode="auto">
              <a:xfrm>
                <a:off x="1824" y="3552"/>
                <a:ext cx="271" cy="271"/>
                <a:chOff x="4800" y="1248"/>
                <a:chExt cx="672" cy="672"/>
              </a:xfrm>
            </p:grpSpPr>
            <p:sp>
              <p:nvSpPr>
                <p:cNvPr id="70668" name="Rectangle 103"/>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69" name="Oval 104"/>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0" name="Oval 105"/>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1" name="Oval 106"/>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2" name="Oval 107"/>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3" name="Oval 108"/>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4" name="Oval 109"/>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grpSp>
    </p:spTree>
    <p:extLst>
      <p:ext uri="{BB962C8B-B14F-4D97-AF65-F5344CB8AC3E}">
        <p14:creationId xmlns:p14="http://schemas.microsoft.com/office/powerpoint/2010/main" val="2381963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Special Events</a:t>
            </a:r>
          </a:p>
        </p:txBody>
      </p:sp>
      <p:sp>
        <p:nvSpPr>
          <p:cNvPr id="71683" name="Rectangle 3"/>
          <p:cNvSpPr>
            <a:spLocks noGrp="1" noChangeArrowheads="1"/>
          </p:cNvSpPr>
          <p:nvPr>
            <p:ph type="body" idx="1"/>
          </p:nvPr>
        </p:nvSpPr>
        <p:spPr>
          <a:xfrm>
            <a:off x="1981200" y="1600200"/>
            <a:ext cx="8305800" cy="914400"/>
          </a:xfrm>
        </p:spPr>
        <p:txBody>
          <a:bodyPr/>
          <a:lstStyle/>
          <a:p>
            <a:pPr eaLnBrk="1" hangingPunct="1">
              <a:buFontTx/>
              <a:buNone/>
            </a:pPr>
            <a:r>
              <a:rPr lang="en-US" b="1" smtClean="0"/>
              <a:t>The Null Event, The empty event </a:t>
            </a:r>
            <a:r>
              <a:rPr lang="en-US" smtClean="0"/>
              <a:t>- </a:t>
            </a:r>
            <a:r>
              <a:rPr lang="en-US" sz="3600" i="1">
                <a:latin typeface="Symbol" panose="05050102010706020507" pitchFamily="18" charset="2"/>
              </a:rPr>
              <a:t>f</a:t>
            </a:r>
            <a:endParaRPr lang="en-US" sz="3600" b="1">
              <a:latin typeface="Symbol" panose="05050102010706020507" pitchFamily="18" charset="2"/>
            </a:endParaRPr>
          </a:p>
        </p:txBody>
      </p:sp>
      <p:sp>
        <p:nvSpPr>
          <p:cNvPr id="71684" name="Rectangle 4"/>
          <p:cNvSpPr>
            <a:spLocks noChangeArrowheads="1"/>
          </p:cNvSpPr>
          <p:nvPr/>
        </p:nvSpPr>
        <p:spPr bwMode="auto">
          <a:xfrm>
            <a:off x="2133600" y="2438400"/>
            <a:ext cx="830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600" i="1">
                <a:latin typeface="Symbol" panose="05050102010706020507" pitchFamily="18" charset="2"/>
              </a:rPr>
              <a:t>f</a:t>
            </a:r>
            <a:r>
              <a:rPr lang="en-US" sz="3200">
                <a:latin typeface="Times New Roman" panose="02020603050405020304" pitchFamily="18" charset="0"/>
              </a:rPr>
              <a:t> = { } = the event that contains no outcomes</a:t>
            </a:r>
          </a:p>
        </p:txBody>
      </p:sp>
      <p:sp>
        <p:nvSpPr>
          <p:cNvPr id="71685" name="Rectangle 5"/>
          <p:cNvSpPr>
            <a:spLocks noChangeArrowheads="1"/>
          </p:cNvSpPr>
          <p:nvPr/>
        </p:nvSpPr>
        <p:spPr bwMode="auto">
          <a:xfrm>
            <a:off x="1981200" y="3429000"/>
            <a:ext cx="830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a:latin typeface="Times New Roman" panose="02020603050405020304" pitchFamily="18" charset="0"/>
              </a:rPr>
              <a:t>The Entire Event, The Sample Space </a:t>
            </a:r>
            <a:r>
              <a:rPr lang="en-US" sz="3200">
                <a:latin typeface="Times New Roman" panose="02020603050405020304" pitchFamily="18" charset="0"/>
              </a:rPr>
              <a:t>- </a:t>
            </a:r>
            <a:r>
              <a:rPr lang="en-US" sz="3200" i="1">
                <a:latin typeface="Times New Roman" panose="02020603050405020304" pitchFamily="18" charset="0"/>
              </a:rPr>
              <a:t>S</a:t>
            </a:r>
            <a:endParaRPr lang="en-US" sz="3200" b="1">
              <a:latin typeface="Times New Roman" panose="02020603050405020304" pitchFamily="18" charset="0"/>
            </a:endParaRPr>
          </a:p>
        </p:txBody>
      </p:sp>
      <p:sp>
        <p:nvSpPr>
          <p:cNvPr id="71686" name="Rectangle 6"/>
          <p:cNvSpPr>
            <a:spLocks noChangeArrowheads="1"/>
          </p:cNvSpPr>
          <p:nvPr/>
        </p:nvSpPr>
        <p:spPr bwMode="auto">
          <a:xfrm>
            <a:off x="2362200" y="4191000"/>
            <a:ext cx="830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S</a:t>
            </a:r>
            <a:r>
              <a:rPr lang="en-US" sz="3200">
                <a:latin typeface="Times New Roman" panose="02020603050405020304" pitchFamily="18" charset="0"/>
              </a:rPr>
              <a:t> = the event that contains all outcomes</a:t>
            </a:r>
          </a:p>
        </p:txBody>
      </p:sp>
      <p:sp>
        <p:nvSpPr>
          <p:cNvPr id="71687" name="Rectangle 7"/>
          <p:cNvSpPr>
            <a:spLocks noChangeArrowheads="1"/>
          </p:cNvSpPr>
          <p:nvPr/>
        </p:nvSpPr>
        <p:spPr bwMode="auto">
          <a:xfrm>
            <a:off x="2057400" y="4953000"/>
            <a:ext cx="838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The empty event, </a:t>
            </a:r>
            <a:r>
              <a:rPr lang="en-US" sz="3600" i="1">
                <a:latin typeface="Symbol" panose="05050102010706020507" pitchFamily="18" charset="2"/>
              </a:rPr>
              <a:t>f </a:t>
            </a:r>
            <a:r>
              <a:rPr lang="en-US" sz="3200">
                <a:latin typeface="Times New Roman" panose="02020603050405020304" pitchFamily="18" charset="0"/>
              </a:rPr>
              <a:t>, never occurs.</a:t>
            </a:r>
          </a:p>
          <a:p>
            <a:pPr eaLnBrk="1" hangingPunct="1">
              <a:spcBef>
                <a:spcPct val="20000"/>
              </a:spcBef>
            </a:pPr>
            <a:r>
              <a:rPr lang="en-US" sz="3200">
                <a:latin typeface="Times New Roman" panose="02020603050405020304" pitchFamily="18" charset="0"/>
              </a:rPr>
              <a:t>The entire event,</a:t>
            </a:r>
            <a:r>
              <a:rPr lang="en-US" sz="3200" i="1">
                <a:latin typeface="Times New Roman" panose="02020603050405020304" pitchFamily="18" charset="0"/>
              </a:rPr>
              <a:t> S</a:t>
            </a:r>
            <a:r>
              <a:rPr lang="en-US" sz="3200">
                <a:latin typeface="Times New Roman" panose="02020603050405020304" pitchFamily="18" charset="0"/>
              </a:rPr>
              <a:t>, always occurs.</a:t>
            </a:r>
          </a:p>
        </p:txBody>
      </p:sp>
    </p:spTree>
    <p:extLst>
      <p:ext uri="{BB962C8B-B14F-4D97-AF65-F5344CB8AC3E}">
        <p14:creationId xmlns:p14="http://schemas.microsoft.com/office/powerpoint/2010/main" val="479120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val 19"/>
          <p:cNvSpPr>
            <a:spLocks noChangeArrowheads="1"/>
          </p:cNvSpPr>
          <p:nvPr/>
        </p:nvSpPr>
        <p:spPr bwMode="auto">
          <a:xfrm>
            <a:off x="5638800" y="43434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2707" name="Oval 18"/>
          <p:cNvSpPr>
            <a:spLocks noChangeArrowheads="1"/>
          </p:cNvSpPr>
          <p:nvPr/>
        </p:nvSpPr>
        <p:spPr bwMode="auto">
          <a:xfrm>
            <a:off x="4267200" y="43434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2708" name="Rectangle 2"/>
          <p:cNvSpPr>
            <a:spLocks noGrp="1" noChangeArrowheads="1"/>
          </p:cNvSpPr>
          <p:nvPr>
            <p:ph type="title"/>
          </p:nvPr>
        </p:nvSpPr>
        <p:spPr>
          <a:xfrm>
            <a:off x="1981200" y="0"/>
            <a:ext cx="8229600" cy="1143000"/>
          </a:xfrm>
        </p:spPr>
        <p:txBody>
          <a:bodyPr/>
          <a:lstStyle/>
          <a:p>
            <a:pPr eaLnBrk="1" hangingPunct="1"/>
            <a:r>
              <a:rPr lang="en-US" smtClean="0"/>
              <a:t>Set operations on Events</a:t>
            </a:r>
          </a:p>
        </p:txBody>
      </p:sp>
      <p:sp>
        <p:nvSpPr>
          <p:cNvPr id="72709" name="Rectangle 3"/>
          <p:cNvSpPr>
            <a:spLocks noGrp="1" noChangeArrowheads="1"/>
          </p:cNvSpPr>
          <p:nvPr>
            <p:ph type="body" idx="1"/>
          </p:nvPr>
        </p:nvSpPr>
        <p:spPr>
          <a:xfrm>
            <a:off x="1905000" y="1066800"/>
            <a:ext cx="1371600" cy="533400"/>
          </a:xfrm>
        </p:spPr>
        <p:txBody>
          <a:bodyPr/>
          <a:lstStyle/>
          <a:p>
            <a:pPr eaLnBrk="1" hangingPunct="1">
              <a:lnSpc>
                <a:spcPct val="90000"/>
              </a:lnSpc>
              <a:buFontTx/>
              <a:buNone/>
            </a:pPr>
            <a:r>
              <a:rPr lang="en-US" b="1" smtClean="0"/>
              <a:t>Union</a:t>
            </a:r>
            <a:endParaRPr lang="en-US" sz="3600" b="1">
              <a:latin typeface="Symbol" panose="05050102010706020507" pitchFamily="18" charset="2"/>
            </a:endParaRPr>
          </a:p>
        </p:txBody>
      </p:sp>
      <p:sp>
        <p:nvSpPr>
          <p:cNvPr id="72710" name="Rectangle 4"/>
          <p:cNvSpPr>
            <a:spLocks noChangeArrowheads="1"/>
          </p:cNvSpPr>
          <p:nvPr/>
        </p:nvSpPr>
        <p:spPr bwMode="auto">
          <a:xfrm>
            <a:off x="1981200" y="16764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Let </a:t>
            </a:r>
            <a:r>
              <a:rPr lang="en-US" sz="3200" i="1">
                <a:latin typeface="Times New Roman" panose="02020603050405020304" pitchFamily="18" charset="0"/>
              </a:rPr>
              <a:t>A </a:t>
            </a:r>
            <a:r>
              <a:rPr lang="en-US" sz="3200">
                <a:latin typeface="Times New Roman" panose="02020603050405020304" pitchFamily="18" charset="0"/>
              </a:rPr>
              <a:t>and </a:t>
            </a:r>
            <a:r>
              <a:rPr lang="en-US" sz="3200" i="1">
                <a:latin typeface="Times New Roman" panose="02020603050405020304" pitchFamily="18" charset="0"/>
              </a:rPr>
              <a:t>B </a:t>
            </a:r>
            <a:r>
              <a:rPr lang="en-US" sz="3200">
                <a:latin typeface="Times New Roman" panose="02020603050405020304" pitchFamily="18" charset="0"/>
              </a:rPr>
              <a:t>be two events, then the </a:t>
            </a:r>
            <a:r>
              <a:rPr lang="en-US" sz="3200" b="1">
                <a:latin typeface="Times New Roman" panose="02020603050405020304" pitchFamily="18" charset="0"/>
              </a:rPr>
              <a:t>union </a:t>
            </a:r>
            <a:r>
              <a:rPr lang="en-US" sz="3200">
                <a:latin typeface="Times New Roman" panose="02020603050405020304" pitchFamily="18" charset="0"/>
              </a:rPr>
              <a:t> of </a:t>
            </a:r>
            <a:r>
              <a:rPr lang="en-US" sz="3200" i="1">
                <a:latin typeface="Times New Roman" panose="02020603050405020304" pitchFamily="18" charset="0"/>
              </a:rPr>
              <a:t>A </a:t>
            </a:r>
            <a:r>
              <a:rPr lang="en-US" sz="3200">
                <a:latin typeface="Times New Roman" panose="02020603050405020304" pitchFamily="18" charset="0"/>
              </a:rPr>
              <a:t>and </a:t>
            </a:r>
            <a:r>
              <a:rPr lang="en-US" sz="3200" i="1">
                <a:latin typeface="Times New Roman" panose="02020603050405020304" pitchFamily="18" charset="0"/>
              </a:rPr>
              <a:t>B </a:t>
            </a:r>
            <a:r>
              <a:rPr lang="en-US" sz="3200">
                <a:latin typeface="Times New Roman" panose="02020603050405020304" pitchFamily="18" charset="0"/>
              </a:rPr>
              <a:t>is the event (denoted by </a:t>
            </a:r>
            <a:r>
              <a:rPr lang="en-US" sz="3200" i="1">
                <a:latin typeface="Times New Roman" panose="02020603050405020304" pitchFamily="18" charset="0"/>
              </a:rPr>
              <a:t>A</a:t>
            </a:r>
            <a:r>
              <a:rPr lang="en-US" sz="3200">
                <a:latin typeface="Times New Roman" panose="02020603050405020304" pitchFamily="18" charset="0"/>
                <a:sym typeface="Symbol" panose="05050102010706020507" pitchFamily="18" charset="2"/>
              </a:rPr>
              <a:t></a:t>
            </a:r>
            <a:r>
              <a:rPr lang="en-US" sz="3200" i="1">
                <a:latin typeface="Times New Roman" panose="02020603050405020304" pitchFamily="18" charset="0"/>
              </a:rPr>
              <a:t>B</a:t>
            </a:r>
            <a:r>
              <a:rPr lang="en-US" sz="3200">
                <a:latin typeface="Times New Roman" panose="02020603050405020304" pitchFamily="18" charset="0"/>
              </a:rPr>
              <a:t>) defined by:</a:t>
            </a:r>
          </a:p>
        </p:txBody>
      </p:sp>
      <p:sp>
        <p:nvSpPr>
          <p:cNvPr id="72711" name="Rectangle 8"/>
          <p:cNvSpPr>
            <a:spLocks noChangeArrowheads="1"/>
          </p:cNvSpPr>
          <p:nvPr/>
        </p:nvSpPr>
        <p:spPr bwMode="auto">
          <a:xfrm>
            <a:off x="2133600" y="2895600"/>
            <a:ext cx="7696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 </a:t>
            </a:r>
            <a:r>
              <a:rPr lang="en-US" sz="3200">
                <a:latin typeface="Times New Roman" panose="02020603050405020304" pitchFamily="18" charset="0"/>
                <a:sym typeface="Symbol" panose="05050102010706020507" pitchFamily="18" charset="2"/>
              </a:rPr>
              <a:t></a:t>
            </a:r>
            <a:r>
              <a:rPr lang="en-US" sz="3200">
                <a:latin typeface="Times New Roman" panose="02020603050405020304" pitchFamily="18" charset="0"/>
                <a:sym typeface="Math3" pitchFamily="2" charset="2"/>
              </a:rPr>
              <a:t> </a:t>
            </a:r>
            <a:r>
              <a:rPr lang="en-US" sz="3200" i="1">
                <a:latin typeface="Times New Roman" panose="02020603050405020304" pitchFamily="18" charset="0"/>
              </a:rPr>
              <a:t>B</a:t>
            </a:r>
            <a:r>
              <a:rPr lang="en-US" sz="3200">
                <a:latin typeface="Times New Roman" panose="02020603050405020304" pitchFamily="18" charset="0"/>
              </a:rPr>
              <a:t> = {</a:t>
            </a:r>
            <a:r>
              <a:rPr lang="en-US" sz="3200" i="1">
                <a:latin typeface="Times New Roman" panose="02020603050405020304" pitchFamily="18" charset="0"/>
              </a:rPr>
              <a:t>e</a:t>
            </a:r>
            <a:r>
              <a:rPr lang="en-US" sz="3200">
                <a:latin typeface="Times New Roman" panose="02020603050405020304" pitchFamily="18" charset="0"/>
              </a:rPr>
              <a:t>| </a:t>
            </a:r>
            <a:r>
              <a:rPr lang="en-US" sz="3200" i="1">
                <a:latin typeface="Times New Roman" panose="02020603050405020304" pitchFamily="18" charset="0"/>
              </a:rPr>
              <a:t>e </a:t>
            </a:r>
            <a:r>
              <a:rPr lang="en-US" sz="3200">
                <a:latin typeface="Times New Roman" panose="02020603050405020304" pitchFamily="18" charset="0"/>
              </a:rPr>
              <a:t>belongs to </a:t>
            </a:r>
            <a:r>
              <a:rPr lang="en-US" sz="3200" i="1">
                <a:latin typeface="Times New Roman" panose="02020603050405020304" pitchFamily="18" charset="0"/>
              </a:rPr>
              <a:t>A </a:t>
            </a:r>
            <a:r>
              <a:rPr lang="en-US" sz="3200" b="1">
                <a:latin typeface="Times New Roman" panose="02020603050405020304" pitchFamily="18" charset="0"/>
              </a:rPr>
              <a:t>or</a:t>
            </a:r>
            <a:r>
              <a:rPr lang="en-US" sz="3200">
                <a:latin typeface="Times New Roman" panose="02020603050405020304" pitchFamily="18" charset="0"/>
              </a:rPr>
              <a:t> </a:t>
            </a:r>
            <a:r>
              <a:rPr lang="en-US" sz="3200" i="1">
                <a:latin typeface="Times New Roman" panose="02020603050405020304" pitchFamily="18" charset="0"/>
              </a:rPr>
              <a:t>e </a:t>
            </a:r>
            <a:r>
              <a:rPr lang="en-US" sz="3200">
                <a:latin typeface="Times New Roman" panose="02020603050405020304" pitchFamily="18" charset="0"/>
              </a:rPr>
              <a:t>belongs to </a:t>
            </a:r>
            <a:r>
              <a:rPr lang="en-US" sz="3200" i="1">
                <a:latin typeface="Times New Roman" panose="02020603050405020304" pitchFamily="18" charset="0"/>
              </a:rPr>
              <a:t>B</a:t>
            </a:r>
            <a:r>
              <a:rPr lang="en-US" sz="3200">
                <a:latin typeface="Times New Roman" panose="02020603050405020304" pitchFamily="18" charset="0"/>
              </a:rPr>
              <a:t>}</a:t>
            </a:r>
          </a:p>
        </p:txBody>
      </p:sp>
      <p:sp>
        <p:nvSpPr>
          <p:cNvPr id="72712" name="Rectangle 9"/>
          <p:cNvSpPr>
            <a:spLocks noChangeArrowheads="1"/>
          </p:cNvSpPr>
          <p:nvPr/>
        </p:nvSpPr>
        <p:spPr bwMode="auto">
          <a:xfrm>
            <a:off x="3429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2713" name="Oval 10"/>
          <p:cNvSpPr>
            <a:spLocks noChangeArrowheads="1"/>
          </p:cNvSpPr>
          <p:nvPr/>
        </p:nvSpPr>
        <p:spPr bwMode="auto">
          <a:xfrm>
            <a:off x="4267200" y="43434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2714" name="Oval 11"/>
          <p:cNvSpPr>
            <a:spLocks noChangeArrowheads="1"/>
          </p:cNvSpPr>
          <p:nvPr/>
        </p:nvSpPr>
        <p:spPr bwMode="auto">
          <a:xfrm>
            <a:off x="5638800" y="43434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2715" name="Rectangle 12"/>
          <p:cNvSpPr>
            <a:spLocks noChangeArrowheads="1"/>
          </p:cNvSpPr>
          <p:nvPr/>
        </p:nvSpPr>
        <p:spPr bwMode="auto">
          <a:xfrm>
            <a:off x="5257800" y="37338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 </a:t>
            </a:r>
            <a:r>
              <a:rPr lang="en-US" sz="3200">
                <a:latin typeface="Times New Roman" panose="02020603050405020304" pitchFamily="18" charset="0"/>
                <a:sym typeface="Symbol" panose="05050102010706020507" pitchFamily="18" charset="2"/>
              </a:rPr>
              <a:t></a:t>
            </a:r>
            <a:r>
              <a:rPr lang="en-US" sz="3200">
                <a:latin typeface="Times New Roman" panose="02020603050405020304" pitchFamily="18" charset="0"/>
                <a:sym typeface="Math3" pitchFamily="2" charset="2"/>
              </a:rPr>
              <a:t> </a:t>
            </a:r>
            <a:r>
              <a:rPr lang="en-US" sz="3200" i="1">
                <a:latin typeface="Times New Roman" panose="02020603050405020304" pitchFamily="18" charset="0"/>
              </a:rPr>
              <a:t>B</a:t>
            </a:r>
          </a:p>
        </p:txBody>
      </p:sp>
      <p:sp>
        <p:nvSpPr>
          <p:cNvPr id="72716" name="Rectangle 13"/>
          <p:cNvSpPr>
            <a:spLocks noChangeArrowheads="1"/>
          </p:cNvSpPr>
          <p:nvPr/>
        </p:nvSpPr>
        <p:spPr bwMode="auto">
          <a:xfrm>
            <a:off x="38862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sp>
        <p:nvSpPr>
          <p:cNvPr id="72717" name="Rectangle 14"/>
          <p:cNvSpPr>
            <a:spLocks noChangeArrowheads="1"/>
          </p:cNvSpPr>
          <p:nvPr/>
        </p:nvSpPr>
        <p:spPr bwMode="auto">
          <a:xfrm>
            <a:off x="7467600" y="54102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B</a:t>
            </a:r>
            <a:endParaRPr lang="en-US" sz="3200">
              <a:latin typeface="Times New Roman" panose="02020603050405020304" pitchFamily="18" charset="0"/>
            </a:endParaRPr>
          </a:p>
        </p:txBody>
      </p:sp>
    </p:spTree>
    <p:extLst>
      <p:ext uri="{BB962C8B-B14F-4D97-AF65-F5344CB8AC3E}">
        <p14:creationId xmlns:p14="http://schemas.microsoft.com/office/powerpoint/2010/main" val="3642086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Oval 2"/>
          <p:cNvSpPr>
            <a:spLocks noChangeArrowheads="1"/>
          </p:cNvSpPr>
          <p:nvPr/>
        </p:nvSpPr>
        <p:spPr bwMode="auto">
          <a:xfrm>
            <a:off x="5486400" y="34290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3731" name="Oval 3"/>
          <p:cNvSpPr>
            <a:spLocks noChangeArrowheads="1"/>
          </p:cNvSpPr>
          <p:nvPr/>
        </p:nvSpPr>
        <p:spPr bwMode="auto">
          <a:xfrm>
            <a:off x="4114800" y="3429000"/>
            <a:ext cx="1828800" cy="1447800"/>
          </a:xfrm>
          <a:prstGeom prst="ellipse">
            <a:avLst/>
          </a:prstGeom>
          <a:solidFill>
            <a:srgbClr val="C0C0C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3732" name="Rectangle 6"/>
          <p:cNvSpPr>
            <a:spLocks noChangeArrowheads="1"/>
          </p:cNvSpPr>
          <p:nvPr/>
        </p:nvSpPr>
        <p:spPr bwMode="auto">
          <a:xfrm>
            <a:off x="1828800" y="9144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The event </a:t>
            </a:r>
            <a:r>
              <a:rPr lang="en-US" sz="3200" i="1">
                <a:latin typeface="Times New Roman" panose="02020603050405020304" pitchFamily="18" charset="0"/>
              </a:rPr>
              <a:t>A </a:t>
            </a:r>
            <a:r>
              <a:rPr lang="en-US" sz="3200">
                <a:latin typeface="Times New Roman" panose="02020603050405020304" pitchFamily="18" charset="0"/>
                <a:sym typeface="Symbol" panose="05050102010706020507" pitchFamily="18" charset="2"/>
              </a:rPr>
              <a:t></a:t>
            </a:r>
            <a:r>
              <a:rPr lang="en-US" sz="3200">
                <a:latin typeface="Times New Roman" panose="02020603050405020304" pitchFamily="18" charset="0"/>
                <a:sym typeface="Math3" pitchFamily="2" charset="2"/>
              </a:rPr>
              <a:t> </a:t>
            </a:r>
            <a:r>
              <a:rPr lang="en-US" sz="3200" i="1">
                <a:latin typeface="Times New Roman" panose="02020603050405020304" pitchFamily="18" charset="0"/>
              </a:rPr>
              <a:t>B </a:t>
            </a:r>
            <a:r>
              <a:rPr lang="en-US" sz="3200" b="1">
                <a:latin typeface="Times New Roman" panose="02020603050405020304" pitchFamily="18" charset="0"/>
              </a:rPr>
              <a:t>occurs </a:t>
            </a:r>
            <a:r>
              <a:rPr lang="en-US" sz="3200">
                <a:latin typeface="Times New Roman" panose="02020603050405020304" pitchFamily="18" charset="0"/>
              </a:rPr>
              <a:t>if the event </a:t>
            </a:r>
            <a:r>
              <a:rPr lang="en-US" sz="3200" i="1">
                <a:latin typeface="Times New Roman" panose="02020603050405020304" pitchFamily="18" charset="0"/>
              </a:rPr>
              <a:t>A </a:t>
            </a:r>
            <a:r>
              <a:rPr lang="en-US" sz="3200" b="1">
                <a:latin typeface="Times New Roman" panose="02020603050405020304" pitchFamily="18" charset="0"/>
              </a:rPr>
              <a:t>occurs or </a:t>
            </a:r>
            <a:r>
              <a:rPr lang="en-US" sz="3200">
                <a:latin typeface="Times New Roman" panose="02020603050405020304" pitchFamily="18" charset="0"/>
              </a:rPr>
              <a:t>the event and </a:t>
            </a:r>
            <a:r>
              <a:rPr lang="en-US" sz="3200" i="1">
                <a:latin typeface="Times New Roman" panose="02020603050405020304" pitchFamily="18" charset="0"/>
              </a:rPr>
              <a:t>B </a:t>
            </a:r>
            <a:r>
              <a:rPr lang="en-US" sz="3200" b="1">
                <a:latin typeface="Times New Roman" panose="02020603050405020304" pitchFamily="18" charset="0"/>
              </a:rPr>
              <a:t>occurs </a:t>
            </a:r>
            <a:r>
              <a:rPr lang="en-US" sz="3200">
                <a:latin typeface="Times New Roman" panose="02020603050405020304" pitchFamily="18" charset="0"/>
              </a:rPr>
              <a:t>.</a:t>
            </a:r>
          </a:p>
        </p:txBody>
      </p:sp>
      <p:sp>
        <p:nvSpPr>
          <p:cNvPr id="73733" name="Rectangle 8"/>
          <p:cNvSpPr>
            <a:spLocks noChangeArrowheads="1"/>
          </p:cNvSpPr>
          <p:nvPr/>
        </p:nvSpPr>
        <p:spPr bwMode="auto">
          <a:xfrm>
            <a:off x="3276600" y="27432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3734" name="Oval 9"/>
          <p:cNvSpPr>
            <a:spLocks noChangeArrowheads="1"/>
          </p:cNvSpPr>
          <p:nvPr/>
        </p:nvSpPr>
        <p:spPr bwMode="auto">
          <a:xfrm>
            <a:off x="4114800" y="34290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3735" name="Oval 10"/>
          <p:cNvSpPr>
            <a:spLocks noChangeArrowheads="1"/>
          </p:cNvSpPr>
          <p:nvPr/>
        </p:nvSpPr>
        <p:spPr bwMode="auto">
          <a:xfrm>
            <a:off x="5486400" y="3429000"/>
            <a:ext cx="1828800" cy="1447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3736" name="Rectangle 11"/>
          <p:cNvSpPr>
            <a:spLocks noChangeArrowheads="1"/>
          </p:cNvSpPr>
          <p:nvPr/>
        </p:nvSpPr>
        <p:spPr bwMode="auto">
          <a:xfrm>
            <a:off x="5105400" y="28194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 </a:t>
            </a:r>
            <a:r>
              <a:rPr lang="en-US" sz="3200">
                <a:latin typeface="Times New Roman" panose="02020603050405020304" pitchFamily="18" charset="0"/>
                <a:sym typeface="Symbol" panose="05050102010706020507" pitchFamily="18" charset="2"/>
              </a:rPr>
              <a:t></a:t>
            </a:r>
            <a:r>
              <a:rPr lang="en-US" sz="3200">
                <a:latin typeface="Times New Roman" panose="02020603050405020304" pitchFamily="18" charset="0"/>
                <a:sym typeface="Math3" pitchFamily="2" charset="2"/>
              </a:rPr>
              <a:t> </a:t>
            </a:r>
            <a:r>
              <a:rPr lang="en-US" sz="3200" i="1">
                <a:latin typeface="Times New Roman" panose="02020603050405020304" pitchFamily="18" charset="0"/>
              </a:rPr>
              <a:t>B</a:t>
            </a:r>
          </a:p>
        </p:txBody>
      </p:sp>
      <p:sp>
        <p:nvSpPr>
          <p:cNvPr id="73737" name="Rectangle 12"/>
          <p:cNvSpPr>
            <a:spLocks noChangeArrowheads="1"/>
          </p:cNvSpPr>
          <p:nvPr/>
        </p:nvSpPr>
        <p:spPr bwMode="auto">
          <a:xfrm>
            <a:off x="3733800" y="4495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sp>
        <p:nvSpPr>
          <p:cNvPr id="73738" name="Rectangle 13"/>
          <p:cNvSpPr>
            <a:spLocks noChangeArrowheads="1"/>
          </p:cNvSpPr>
          <p:nvPr/>
        </p:nvSpPr>
        <p:spPr bwMode="auto">
          <a:xfrm>
            <a:off x="7315200" y="44958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B</a:t>
            </a:r>
            <a:endParaRPr lang="en-US" sz="3200">
              <a:latin typeface="Times New Roman" panose="02020603050405020304" pitchFamily="18" charset="0"/>
            </a:endParaRPr>
          </a:p>
        </p:txBody>
      </p:sp>
    </p:spTree>
    <p:extLst>
      <p:ext uri="{BB962C8B-B14F-4D97-AF65-F5344CB8AC3E}">
        <p14:creationId xmlns:p14="http://schemas.microsoft.com/office/powerpoint/2010/main" val="2494109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038600"/>
            <a:ext cx="3638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5"/>
          <p:cNvSpPr>
            <a:spLocks noGrp="1" noChangeArrowheads="1"/>
          </p:cNvSpPr>
          <p:nvPr>
            <p:ph type="body" idx="1"/>
          </p:nvPr>
        </p:nvSpPr>
        <p:spPr>
          <a:xfrm>
            <a:off x="1828800" y="381000"/>
            <a:ext cx="3733800" cy="533400"/>
          </a:xfrm>
        </p:spPr>
        <p:txBody>
          <a:bodyPr/>
          <a:lstStyle/>
          <a:p>
            <a:pPr eaLnBrk="1" hangingPunct="1">
              <a:lnSpc>
                <a:spcPct val="90000"/>
              </a:lnSpc>
              <a:buFontTx/>
              <a:buNone/>
            </a:pPr>
            <a:r>
              <a:rPr lang="en-US" b="1" smtClean="0"/>
              <a:t>Intersection</a:t>
            </a:r>
            <a:endParaRPr lang="en-US" sz="3600" b="1">
              <a:latin typeface="Symbol" panose="05050102010706020507" pitchFamily="18" charset="2"/>
            </a:endParaRPr>
          </a:p>
        </p:txBody>
      </p:sp>
      <p:sp>
        <p:nvSpPr>
          <p:cNvPr id="74756" name="Rectangle 6"/>
          <p:cNvSpPr>
            <a:spLocks noChangeArrowheads="1"/>
          </p:cNvSpPr>
          <p:nvPr/>
        </p:nvSpPr>
        <p:spPr bwMode="auto">
          <a:xfrm>
            <a:off x="1828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Let </a:t>
            </a:r>
            <a:r>
              <a:rPr lang="en-US" sz="3200" i="1">
                <a:latin typeface="Times New Roman" panose="02020603050405020304" pitchFamily="18" charset="0"/>
              </a:rPr>
              <a:t>A </a:t>
            </a:r>
            <a:r>
              <a:rPr lang="en-US" sz="3200">
                <a:latin typeface="Times New Roman" panose="02020603050405020304" pitchFamily="18" charset="0"/>
              </a:rPr>
              <a:t>and </a:t>
            </a:r>
            <a:r>
              <a:rPr lang="en-US" sz="3200" i="1">
                <a:latin typeface="Times New Roman" panose="02020603050405020304" pitchFamily="18" charset="0"/>
              </a:rPr>
              <a:t>B </a:t>
            </a:r>
            <a:r>
              <a:rPr lang="en-US" sz="3200">
                <a:latin typeface="Times New Roman" panose="02020603050405020304" pitchFamily="18" charset="0"/>
              </a:rPr>
              <a:t>be two events, then the </a:t>
            </a:r>
            <a:r>
              <a:rPr lang="en-US" sz="3200" b="1">
                <a:latin typeface="Times New Roman" panose="02020603050405020304" pitchFamily="18" charset="0"/>
              </a:rPr>
              <a:t>intersection </a:t>
            </a:r>
            <a:r>
              <a:rPr lang="en-US" sz="3200">
                <a:latin typeface="Times New Roman" panose="02020603050405020304" pitchFamily="18" charset="0"/>
              </a:rPr>
              <a:t> of </a:t>
            </a:r>
            <a:r>
              <a:rPr lang="en-US" sz="3200" i="1">
                <a:latin typeface="Times New Roman" panose="02020603050405020304" pitchFamily="18" charset="0"/>
              </a:rPr>
              <a:t>A </a:t>
            </a:r>
            <a:r>
              <a:rPr lang="en-US" sz="3200">
                <a:latin typeface="Times New Roman" panose="02020603050405020304" pitchFamily="18" charset="0"/>
              </a:rPr>
              <a:t>and </a:t>
            </a:r>
            <a:r>
              <a:rPr lang="en-US" sz="3200" i="1">
                <a:latin typeface="Times New Roman" panose="02020603050405020304" pitchFamily="18" charset="0"/>
              </a:rPr>
              <a:t>B </a:t>
            </a:r>
            <a:r>
              <a:rPr lang="en-US" sz="3200">
                <a:latin typeface="Times New Roman" panose="02020603050405020304" pitchFamily="18" charset="0"/>
              </a:rPr>
              <a:t>is the event (denoted by </a:t>
            </a:r>
            <a:r>
              <a:rPr lang="en-US" sz="3200" i="1">
                <a:latin typeface="Times New Roman" panose="02020603050405020304" pitchFamily="18" charset="0"/>
              </a:rPr>
              <a:t>A</a:t>
            </a:r>
            <a:r>
              <a:rPr lang="en-US" sz="3200">
                <a:latin typeface="Times New Roman" panose="02020603050405020304" pitchFamily="18" charset="0"/>
                <a:sym typeface="Symbol" panose="05050102010706020507" pitchFamily="18" charset="2"/>
              </a:rPr>
              <a:t></a:t>
            </a:r>
            <a:r>
              <a:rPr lang="en-US" sz="3200" i="1">
                <a:latin typeface="Times New Roman" panose="02020603050405020304" pitchFamily="18" charset="0"/>
              </a:rPr>
              <a:t>B</a:t>
            </a:r>
            <a:r>
              <a:rPr lang="en-US" sz="3200">
                <a:latin typeface="Times New Roman" panose="02020603050405020304" pitchFamily="18" charset="0"/>
              </a:rPr>
              <a:t>) defined by:</a:t>
            </a:r>
          </a:p>
        </p:txBody>
      </p:sp>
      <p:sp>
        <p:nvSpPr>
          <p:cNvPr id="74757" name="Rectangle 7"/>
          <p:cNvSpPr>
            <a:spLocks noChangeArrowheads="1"/>
          </p:cNvSpPr>
          <p:nvPr/>
        </p:nvSpPr>
        <p:spPr bwMode="auto">
          <a:xfrm>
            <a:off x="2286000" y="28194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A </a:t>
            </a:r>
            <a:r>
              <a:rPr lang="en-US" sz="3200" dirty="0">
                <a:latin typeface="Times New Roman" panose="02020603050405020304" pitchFamily="18" charset="0"/>
                <a:sym typeface="Symbol" panose="05050102010706020507" pitchFamily="18" charset="2"/>
              </a:rPr>
              <a:t></a:t>
            </a:r>
            <a:r>
              <a:rPr lang="en-US" sz="3200" dirty="0">
                <a:latin typeface="Times New Roman" panose="02020603050405020304" pitchFamily="18" charset="0"/>
                <a:sym typeface="Math3" pitchFamily="2" charset="2"/>
              </a:rPr>
              <a:t> </a:t>
            </a:r>
            <a:r>
              <a:rPr lang="en-US" sz="3200" i="1" dirty="0">
                <a:latin typeface="Times New Roman" panose="02020603050405020304" pitchFamily="18" charset="0"/>
              </a:rPr>
              <a:t>B</a:t>
            </a:r>
            <a:r>
              <a:rPr lang="en-US" sz="3200" dirty="0">
                <a:latin typeface="Times New Roman" panose="02020603050405020304" pitchFamily="18" charset="0"/>
              </a:rPr>
              <a:t> = {</a:t>
            </a:r>
            <a:r>
              <a:rPr lang="en-US" sz="3200" i="1" dirty="0">
                <a:latin typeface="Times New Roman" panose="02020603050405020304" pitchFamily="18" charset="0"/>
              </a:rPr>
              <a:t>e</a:t>
            </a:r>
            <a:r>
              <a:rPr lang="en-US" sz="3200" dirty="0">
                <a:latin typeface="Times New Roman" panose="02020603050405020304" pitchFamily="18" charset="0"/>
              </a:rPr>
              <a:t>| </a:t>
            </a:r>
            <a:r>
              <a:rPr lang="en-US" sz="3200" i="1" dirty="0">
                <a:latin typeface="Times New Roman" panose="02020603050405020304" pitchFamily="18" charset="0"/>
              </a:rPr>
              <a:t>e </a:t>
            </a:r>
            <a:r>
              <a:rPr lang="en-US" sz="3200" dirty="0" smtClean="0">
                <a:latin typeface="Times New Roman" panose="02020603050405020304" pitchFamily="18" charset="0"/>
              </a:rPr>
              <a:t>belongs </a:t>
            </a:r>
            <a:r>
              <a:rPr lang="en-US" sz="3200" dirty="0">
                <a:latin typeface="Times New Roman" panose="02020603050405020304" pitchFamily="18" charset="0"/>
              </a:rPr>
              <a:t>to </a:t>
            </a:r>
            <a:r>
              <a:rPr lang="en-US" sz="3200" i="1" dirty="0">
                <a:latin typeface="Times New Roman" panose="02020603050405020304" pitchFamily="18" charset="0"/>
              </a:rPr>
              <a:t>A </a:t>
            </a:r>
            <a:r>
              <a:rPr lang="en-US" sz="3200" b="1" dirty="0">
                <a:latin typeface="Times New Roman" panose="02020603050405020304" pitchFamily="18" charset="0"/>
              </a:rPr>
              <a:t>and</a:t>
            </a:r>
            <a:r>
              <a:rPr lang="en-US" sz="3200" dirty="0">
                <a:latin typeface="Times New Roman" panose="02020603050405020304" pitchFamily="18" charset="0"/>
              </a:rPr>
              <a:t> </a:t>
            </a:r>
            <a:r>
              <a:rPr lang="en-US" sz="3200" i="1" dirty="0">
                <a:latin typeface="Times New Roman" panose="02020603050405020304" pitchFamily="18" charset="0"/>
              </a:rPr>
              <a:t>e </a:t>
            </a:r>
            <a:r>
              <a:rPr lang="en-US" sz="3200" dirty="0">
                <a:latin typeface="Times New Roman" panose="02020603050405020304" pitchFamily="18" charset="0"/>
              </a:rPr>
              <a:t>belongs to </a:t>
            </a:r>
            <a:r>
              <a:rPr lang="en-US" sz="3200" i="1" dirty="0">
                <a:latin typeface="Times New Roman" panose="02020603050405020304" pitchFamily="18" charset="0"/>
              </a:rPr>
              <a:t>B</a:t>
            </a:r>
            <a:r>
              <a:rPr lang="en-US" sz="3200" dirty="0">
                <a:latin typeface="Times New Roman" panose="02020603050405020304" pitchFamily="18" charset="0"/>
              </a:rPr>
              <a:t>}</a:t>
            </a:r>
          </a:p>
        </p:txBody>
      </p:sp>
      <p:sp>
        <p:nvSpPr>
          <p:cNvPr id="74758" name="Rectangle 8"/>
          <p:cNvSpPr>
            <a:spLocks noChangeArrowheads="1"/>
          </p:cNvSpPr>
          <p:nvPr/>
        </p:nvSpPr>
        <p:spPr bwMode="auto">
          <a:xfrm>
            <a:off x="3429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4759" name="Rectangle 11"/>
          <p:cNvSpPr>
            <a:spLocks noChangeArrowheads="1"/>
          </p:cNvSpPr>
          <p:nvPr/>
        </p:nvSpPr>
        <p:spPr bwMode="auto">
          <a:xfrm>
            <a:off x="5257800" y="37338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 </a:t>
            </a:r>
            <a:r>
              <a:rPr lang="en-US" sz="3200">
                <a:latin typeface="Times New Roman" panose="02020603050405020304" pitchFamily="18" charset="0"/>
                <a:sym typeface="Symbol" panose="05050102010706020507" pitchFamily="18" charset="2"/>
              </a:rPr>
              <a:t></a:t>
            </a:r>
            <a:r>
              <a:rPr lang="en-US" sz="3200">
                <a:latin typeface="Times New Roman" panose="02020603050405020304" pitchFamily="18" charset="0"/>
                <a:sym typeface="Math3" pitchFamily="2" charset="2"/>
              </a:rPr>
              <a:t> </a:t>
            </a:r>
            <a:r>
              <a:rPr lang="en-US" sz="3200" i="1">
                <a:latin typeface="Times New Roman" panose="02020603050405020304" pitchFamily="18" charset="0"/>
              </a:rPr>
              <a:t>B</a:t>
            </a:r>
          </a:p>
        </p:txBody>
      </p:sp>
      <p:sp>
        <p:nvSpPr>
          <p:cNvPr id="74760" name="Rectangle 12"/>
          <p:cNvSpPr>
            <a:spLocks noChangeArrowheads="1"/>
          </p:cNvSpPr>
          <p:nvPr/>
        </p:nvSpPr>
        <p:spPr bwMode="auto">
          <a:xfrm>
            <a:off x="38862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sp>
        <p:nvSpPr>
          <p:cNvPr id="74761" name="Rectangle 13"/>
          <p:cNvSpPr>
            <a:spLocks noChangeArrowheads="1"/>
          </p:cNvSpPr>
          <p:nvPr/>
        </p:nvSpPr>
        <p:spPr bwMode="auto">
          <a:xfrm>
            <a:off x="7467600" y="54102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B</a:t>
            </a:r>
            <a:endParaRPr lang="en-US" sz="3200">
              <a:latin typeface="Times New Roman" panose="02020603050405020304" pitchFamily="18" charset="0"/>
            </a:endParaRPr>
          </a:p>
        </p:txBody>
      </p:sp>
    </p:spTree>
    <p:extLst>
      <p:ext uri="{BB962C8B-B14F-4D97-AF65-F5344CB8AC3E}">
        <p14:creationId xmlns:p14="http://schemas.microsoft.com/office/powerpoint/2010/main" val="3682912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pPr eaLnBrk="1" hangingPunct="1"/>
            <a:r>
              <a:rPr lang="en-US" smtClean="0"/>
              <a:t>Probability Theory</a:t>
            </a:r>
          </a:p>
        </p:txBody>
      </p:sp>
      <p:sp>
        <p:nvSpPr>
          <p:cNvPr id="57347" name="Rectangle 3"/>
          <p:cNvSpPr>
            <a:spLocks noGrp="1" noChangeArrowheads="1"/>
          </p:cNvSpPr>
          <p:nvPr>
            <p:ph type="subTitle" idx="1"/>
          </p:nvPr>
        </p:nvSpPr>
        <p:spPr>
          <a:xfrm>
            <a:off x="3124200" y="4114800"/>
            <a:ext cx="6400800" cy="1752600"/>
          </a:xfrm>
        </p:spPr>
        <p:txBody>
          <a:bodyPr/>
          <a:lstStyle/>
          <a:p>
            <a:pPr eaLnBrk="1" hangingPunct="1"/>
            <a:r>
              <a:rPr lang="en-US" smtClean="0"/>
              <a:t>Probability – Models for random phenomena</a:t>
            </a:r>
          </a:p>
        </p:txBody>
      </p:sp>
    </p:spTree>
    <p:extLst>
      <p:ext uri="{BB962C8B-B14F-4D97-AF65-F5344CB8AC3E}">
        <p14:creationId xmlns:p14="http://schemas.microsoft.com/office/powerpoint/2010/main" val="718016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048000"/>
            <a:ext cx="3638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6"/>
          <p:cNvSpPr>
            <a:spLocks noChangeArrowheads="1"/>
          </p:cNvSpPr>
          <p:nvPr/>
        </p:nvSpPr>
        <p:spPr bwMode="auto">
          <a:xfrm>
            <a:off x="3352800" y="26670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5780" name="Rectangle 7"/>
          <p:cNvSpPr>
            <a:spLocks noChangeArrowheads="1"/>
          </p:cNvSpPr>
          <p:nvPr/>
        </p:nvSpPr>
        <p:spPr bwMode="auto">
          <a:xfrm>
            <a:off x="5181600" y="27432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 </a:t>
            </a:r>
            <a:r>
              <a:rPr lang="en-US" sz="3200">
                <a:latin typeface="Times New Roman" panose="02020603050405020304" pitchFamily="18" charset="0"/>
                <a:sym typeface="Symbol" panose="05050102010706020507" pitchFamily="18" charset="2"/>
              </a:rPr>
              <a:t></a:t>
            </a:r>
            <a:r>
              <a:rPr lang="en-US" sz="3200">
                <a:latin typeface="Times New Roman" panose="02020603050405020304" pitchFamily="18" charset="0"/>
                <a:sym typeface="Math3" pitchFamily="2" charset="2"/>
              </a:rPr>
              <a:t> </a:t>
            </a:r>
            <a:r>
              <a:rPr lang="en-US" sz="3200" i="1">
                <a:latin typeface="Times New Roman" panose="02020603050405020304" pitchFamily="18" charset="0"/>
              </a:rPr>
              <a:t>B</a:t>
            </a:r>
          </a:p>
        </p:txBody>
      </p:sp>
      <p:sp>
        <p:nvSpPr>
          <p:cNvPr id="75781" name="Rectangle 8"/>
          <p:cNvSpPr>
            <a:spLocks noChangeArrowheads="1"/>
          </p:cNvSpPr>
          <p:nvPr/>
        </p:nvSpPr>
        <p:spPr bwMode="auto">
          <a:xfrm>
            <a:off x="3810000" y="4419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sp>
        <p:nvSpPr>
          <p:cNvPr id="75782" name="Rectangle 9"/>
          <p:cNvSpPr>
            <a:spLocks noChangeArrowheads="1"/>
          </p:cNvSpPr>
          <p:nvPr/>
        </p:nvSpPr>
        <p:spPr bwMode="auto">
          <a:xfrm>
            <a:off x="7391400" y="44196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B</a:t>
            </a:r>
            <a:endParaRPr lang="en-US" sz="3200">
              <a:latin typeface="Times New Roman" panose="02020603050405020304" pitchFamily="18" charset="0"/>
            </a:endParaRPr>
          </a:p>
        </p:txBody>
      </p:sp>
      <p:sp>
        <p:nvSpPr>
          <p:cNvPr id="75783" name="Rectangle 11"/>
          <p:cNvSpPr>
            <a:spLocks noChangeArrowheads="1"/>
          </p:cNvSpPr>
          <p:nvPr/>
        </p:nvSpPr>
        <p:spPr bwMode="auto">
          <a:xfrm>
            <a:off x="2057400" y="914400"/>
            <a:ext cx="8439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The event </a:t>
            </a:r>
            <a:r>
              <a:rPr lang="en-US" sz="3200" i="1">
                <a:latin typeface="Times New Roman" panose="02020603050405020304" pitchFamily="18" charset="0"/>
              </a:rPr>
              <a:t>A </a:t>
            </a:r>
            <a:r>
              <a:rPr lang="en-US">
                <a:sym typeface="Symbol" panose="05050102010706020507" pitchFamily="18" charset="2"/>
              </a:rPr>
              <a:t></a:t>
            </a:r>
            <a:r>
              <a:rPr lang="en-US">
                <a:sym typeface="Math3" pitchFamily="2" charset="2"/>
              </a:rPr>
              <a:t> </a:t>
            </a:r>
            <a:r>
              <a:rPr lang="en-US" sz="3200" i="1">
                <a:latin typeface="Times New Roman" panose="02020603050405020304" pitchFamily="18" charset="0"/>
              </a:rPr>
              <a:t>B </a:t>
            </a:r>
            <a:r>
              <a:rPr lang="en-US" sz="3200" b="1">
                <a:latin typeface="Times New Roman" panose="02020603050405020304" pitchFamily="18" charset="0"/>
              </a:rPr>
              <a:t>occurs </a:t>
            </a:r>
            <a:r>
              <a:rPr lang="en-US" sz="3200">
                <a:latin typeface="Times New Roman" panose="02020603050405020304" pitchFamily="18" charset="0"/>
              </a:rPr>
              <a:t>if the event </a:t>
            </a:r>
            <a:r>
              <a:rPr lang="en-US" sz="3200" i="1">
                <a:latin typeface="Times New Roman" panose="02020603050405020304" pitchFamily="18" charset="0"/>
              </a:rPr>
              <a:t>A </a:t>
            </a:r>
            <a:r>
              <a:rPr lang="en-US" sz="3200" b="1">
                <a:latin typeface="Times New Roman" panose="02020603050405020304" pitchFamily="18" charset="0"/>
              </a:rPr>
              <a:t>occurs and </a:t>
            </a:r>
            <a:r>
              <a:rPr lang="en-US" sz="3200">
                <a:latin typeface="Times New Roman" panose="02020603050405020304" pitchFamily="18" charset="0"/>
              </a:rPr>
              <a:t>the event and </a:t>
            </a:r>
            <a:r>
              <a:rPr lang="en-US" sz="3200" i="1">
                <a:latin typeface="Times New Roman" panose="02020603050405020304" pitchFamily="18" charset="0"/>
              </a:rPr>
              <a:t>B </a:t>
            </a:r>
            <a:r>
              <a:rPr lang="en-US" sz="3200" b="1">
                <a:latin typeface="Times New Roman" panose="02020603050405020304" pitchFamily="18" charset="0"/>
              </a:rPr>
              <a:t>occurs </a:t>
            </a:r>
            <a:r>
              <a:rPr lang="en-US" sz="3200">
                <a:latin typeface="Times New Roman" panose="02020603050405020304" pitchFamily="18" charset="0"/>
              </a:rPr>
              <a:t>.</a:t>
            </a:r>
          </a:p>
        </p:txBody>
      </p:sp>
    </p:spTree>
    <p:extLst>
      <p:ext uri="{BB962C8B-B14F-4D97-AF65-F5344CB8AC3E}">
        <p14:creationId xmlns:p14="http://schemas.microsoft.com/office/powerpoint/2010/main" val="3044362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3"/>
          <p:cNvSpPr>
            <a:spLocks noChangeArrowheads="1"/>
          </p:cNvSpPr>
          <p:nvPr/>
        </p:nvSpPr>
        <p:spPr bwMode="auto">
          <a:xfrm>
            <a:off x="3429000" y="3657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030" name="Rectangle 3"/>
          <p:cNvSpPr>
            <a:spLocks noGrp="1" noChangeArrowheads="1"/>
          </p:cNvSpPr>
          <p:nvPr>
            <p:ph type="body" idx="1"/>
          </p:nvPr>
        </p:nvSpPr>
        <p:spPr>
          <a:xfrm>
            <a:off x="1828800" y="381000"/>
            <a:ext cx="3733800" cy="533400"/>
          </a:xfrm>
        </p:spPr>
        <p:txBody>
          <a:bodyPr/>
          <a:lstStyle/>
          <a:p>
            <a:pPr eaLnBrk="1" hangingPunct="1">
              <a:lnSpc>
                <a:spcPct val="90000"/>
              </a:lnSpc>
              <a:buFontTx/>
              <a:buNone/>
            </a:pPr>
            <a:r>
              <a:rPr lang="en-US" b="1" smtClean="0"/>
              <a:t>Complement</a:t>
            </a:r>
            <a:endParaRPr lang="en-US" sz="3600" b="1">
              <a:latin typeface="Symbol" panose="05050102010706020507" pitchFamily="18" charset="2"/>
            </a:endParaRPr>
          </a:p>
        </p:txBody>
      </p:sp>
      <p:sp>
        <p:nvSpPr>
          <p:cNvPr id="1031" name="Rectangle 4"/>
          <p:cNvSpPr>
            <a:spLocks noChangeArrowheads="1"/>
          </p:cNvSpPr>
          <p:nvPr/>
        </p:nvSpPr>
        <p:spPr bwMode="auto">
          <a:xfrm>
            <a:off x="1828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Let </a:t>
            </a:r>
            <a:r>
              <a:rPr lang="en-US" sz="3200" i="1">
                <a:latin typeface="Times New Roman" panose="02020603050405020304" pitchFamily="18" charset="0"/>
              </a:rPr>
              <a:t>A </a:t>
            </a:r>
            <a:r>
              <a:rPr lang="en-US" sz="3200">
                <a:latin typeface="Times New Roman" panose="02020603050405020304" pitchFamily="18" charset="0"/>
              </a:rPr>
              <a:t>be any event, then the </a:t>
            </a:r>
            <a:r>
              <a:rPr lang="en-US" sz="3200" b="1">
                <a:latin typeface="Times New Roman" panose="02020603050405020304" pitchFamily="18" charset="0"/>
              </a:rPr>
              <a:t>complement </a:t>
            </a:r>
            <a:r>
              <a:rPr lang="en-US" sz="3200">
                <a:latin typeface="Times New Roman" panose="02020603050405020304" pitchFamily="18" charset="0"/>
              </a:rPr>
              <a:t> of </a:t>
            </a:r>
            <a:r>
              <a:rPr lang="en-US" sz="3200" i="1">
                <a:latin typeface="Times New Roman" panose="02020603050405020304" pitchFamily="18" charset="0"/>
              </a:rPr>
              <a:t>A </a:t>
            </a:r>
            <a:r>
              <a:rPr lang="en-US" sz="3200">
                <a:latin typeface="Times New Roman" panose="02020603050405020304" pitchFamily="18" charset="0"/>
              </a:rPr>
              <a:t>(denoted by </a:t>
            </a:r>
            <a:r>
              <a:rPr lang="en-US" sz="3200" i="1">
                <a:latin typeface="Times New Roman" panose="02020603050405020304" pitchFamily="18" charset="0"/>
              </a:rPr>
              <a:t>   </a:t>
            </a:r>
            <a:r>
              <a:rPr lang="en-US" sz="3200">
                <a:latin typeface="Times New Roman" panose="02020603050405020304" pitchFamily="18" charset="0"/>
              </a:rPr>
              <a:t>) defined by:</a:t>
            </a:r>
          </a:p>
        </p:txBody>
      </p:sp>
      <p:sp>
        <p:nvSpPr>
          <p:cNvPr id="1032" name="Rectangle 5"/>
          <p:cNvSpPr>
            <a:spLocks noChangeArrowheads="1"/>
          </p:cNvSpPr>
          <p:nvPr/>
        </p:nvSpPr>
        <p:spPr bwMode="auto">
          <a:xfrm>
            <a:off x="2286000" y="28194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    </a:t>
            </a:r>
            <a:r>
              <a:rPr lang="en-US" sz="3200" dirty="0">
                <a:latin typeface="Times New Roman" panose="02020603050405020304" pitchFamily="18" charset="0"/>
              </a:rPr>
              <a:t> = {</a:t>
            </a:r>
            <a:r>
              <a:rPr lang="en-US" sz="3200" i="1" dirty="0">
                <a:latin typeface="Times New Roman" panose="02020603050405020304" pitchFamily="18" charset="0"/>
              </a:rPr>
              <a:t>e</a:t>
            </a:r>
            <a:r>
              <a:rPr lang="en-US" sz="3200" dirty="0">
                <a:latin typeface="Times New Roman" panose="02020603050405020304" pitchFamily="18" charset="0"/>
              </a:rPr>
              <a:t>| </a:t>
            </a:r>
            <a:r>
              <a:rPr lang="en-US" sz="3200" i="1" dirty="0">
                <a:latin typeface="Times New Roman" panose="02020603050405020304" pitchFamily="18" charset="0"/>
              </a:rPr>
              <a:t>e </a:t>
            </a:r>
            <a:r>
              <a:rPr lang="en-US" sz="3200" b="1" dirty="0">
                <a:latin typeface="Times New Roman" panose="02020603050405020304" pitchFamily="18" charset="0"/>
              </a:rPr>
              <a:t>does not</a:t>
            </a:r>
            <a:r>
              <a:rPr lang="en-US" sz="3200" i="1" dirty="0">
                <a:latin typeface="Times New Roman" panose="02020603050405020304" pitchFamily="18" charset="0"/>
              </a:rPr>
              <a:t> </a:t>
            </a:r>
            <a:r>
              <a:rPr lang="en-US" sz="3200" dirty="0" smtClean="0">
                <a:latin typeface="Times New Roman" panose="02020603050405020304" pitchFamily="18" charset="0"/>
              </a:rPr>
              <a:t>belong </a:t>
            </a:r>
            <a:r>
              <a:rPr lang="en-US" sz="3200" dirty="0">
                <a:latin typeface="Times New Roman" panose="02020603050405020304" pitchFamily="18" charset="0"/>
              </a:rPr>
              <a:t>to </a:t>
            </a:r>
            <a:r>
              <a:rPr lang="en-US" sz="3200" i="1" dirty="0">
                <a:latin typeface="Times New Roman" panose="02020603050405020304" pitchFamily="18" charset="0"/>
              </a:rPr>
              <a:t>A</a:t>
            </a:r>
            <a:r>
              <a:rPr lang="en-US" sz="3200" dirty="0">
                <a:latin typeface="Times New Roman" panose="02020603050405020304" pitchFamily="18" charset="0"/>
              </a:rPr>
              <a:t>}</a:t>
            </a:r>
          </a:p>
        </p:txBody>
      </p:sp>
      <p:sp>
        <p:nvSpPr>
          <p:cNvPr id="1033" name="Rectangle 6"/>
          <p:cNvSpPr>
            <a:spLocks noChangeArrowheads="1"/>
          </p:cNvSpPr>
          <p:nvPr/>
        </p:nvSpPr>
        <p:spPr bwMode="auto">
          <a:xfrm>
            <a:off x="3429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1026" name="Object 10"/>
          <p:cNvGraphicFramePr>
            <a:graphicFrameLocks noChangeAspect="1"/>
          </p:cNvGraphicFramePr>
          <p:nvPr/>
        </p:nvGraphicFramePr>
        <p:xfrm>
          <a:off x="2362201" y="2819400"/>
          <a:ext cx="384175" cy="477838"/>
        </p:xfrm>
        <a:graphic>
          <a:graphicData uri="http://schemas.openxmlformats.org/presentationml/2006/ole">
            <mc:AlternateContent xmlns:mc="http://schemas.openxmlformats.org/markup-compatibility/2006">
              <mc:Choice xmlns:v="urn:schemas-microsoft-com:vml" Requires="v">
                <p:oleObj spid="_x0000_s26046" name="Equation" r:id="rId4" imgW="152280" imgH="190440" progId="Equation.DSMT4">
                  <p:embed/>
                </p:oleObj>
              </mc:Choice>
              <mc:Fallback>
                <p:oleObj name="Equation" r:id="rId4"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2819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1"/>
          <p:cNvGraphicFramePr>
            <a:graphicFrameLocks noChangeAspect="1"/>
          </p:cNvGraphicFramePr>
          <p:nvPr/>
        </p:nvGraphicFramePr>
        <p:xfrm>
          <a:off x="3886201" y="1676400"/>
          <a:ext cx="384175" cy="477838"/>
        </p:xfrm>
        <a:graphic>
          <a:graphicData uri="http://schemas.openxmlformats.org/presentationml/2006/ole">
            <mc:AlternateContent xmlns:mc="http://schemas.openxmlformats.org/markup-compatibility/2006">
              <mc:Choice xmlns:v="urn:schemas-microsoft-com:vml" Requires="v">
                <p:oleObj spid="_x0000_s26047" name="Equation" r:id="rId6" imgW="152280" imgH="190440" progId="Equation.DSMT4">
                  <p:embed/>
                </p:oleObj>
              </mc:Choice>
              <mc:Fallback>
                <p:oleObj name="Equation" r:id="rId6"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1" y="1676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 name="Oval 12"/>
          <p:cNvSpPr>
            <a:spLocks noChangeArrowheads="1"/>
          </p:cNvSpPr>
          <p:nvPr/>
        </p:nvSpPr>
        <p:spPr bwMode="auto">
          <a:xfrm>
            <a:off x="5029200" y="4495800"/>
            <a:ext cx="2057400" cy="1295400"/>
          </a:xfrm>
          <a:prstGeom prst="ellipse">
            <a:avLst/>
          </a:prstGeom>
          <a:solidFill>
            <a:srgbClr val="FFFFFF"/>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035" name="Rectangle 8"/>
          <p:cNvSpPr>
            <a:spLocks noChangeArrowheads="1"/>
          </p:cNvSpPr>
          <p:nvPr/>
        </p:nvSpPr>
        <p:spPr bwMode="auto">
          <a:xfrm>
            <a:off x="5867400" y="4953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graphicFrame>
        <p:nvGraphicFramePr>
          <p:cNvPr id="1028" name="Object 14"/>
          <p:cNvGraphicFramePr>
            <a:graphicFrameLocks noChangeAspect="1"/>
          </p:cNvGraphicFramePr>
          <p:nvPr/>
        </p:nvGraphicFramePr>
        <p:xfrm>
          <a:off x="3962401" y="4419600"/>
          <a:ext cx="384175" cy="477838"/>
        </p:xfrm>
        <a:graphic>
          <a:graphicData uri="http://schemas.openxmlformats.org/presentationml/2006/ole">
            <mc:AlternateContent xmlns:mc="http://schemas.openxmlformats.org/markup-compatibility/2006">
              <mc:Choice xmlns:v="urn:schemas-microsoft-com:vml" Requires="v">
                <p:oleObj spid="_x0000_s26048" name="Equation" r:id="rId7" imgW="152280" imgH="190440" progId="Equation.DSMT4">
                  <p:embed/>
                </p:oleObj>
              </mc:Choice>
              <mc:Fallback>
                <p:oleObj name="Equation" r:id="rId7"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1" y="4419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06047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ChangeArrowheads="1"/>
          </p:cNvSpPr>
          <p:nvPr/>
        </p:nvSpPr>
        <p:spPr bwMode="auto">
          <a:xfrm>
            <a:off x="3429000" y="2514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2053" name="Rectangle 4"/>
          <p:cNvSpPr>
            <a:spLocks noChangeArrowheads="1"/>
          </p:cNvSpPr>
          <p:nvPr/>
        </p:nvSpPr>
        <p:spPr bwMode="auto">
          <a:xfrm>
            <a:off x="1828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The event      </a:t>
            </a:r>
            <a:r>
              <a:rPr lang="en-US" sz="3200" b="1">
                <a:latin typeface="Times New Roman" panose="02020603050405020304" pitchFamily="18" charset="0"/>
              </a:rPr>
              <a:t>occurs </a:t>
            </a:r>
            <a:r>
              <a:rPr lang="en-US" sz="3200">
                <a:latin typeface="Times New Roman" panose="02020603050405020304" pitchFamily="18" charset="0"/>
              </a:rPr>
              <a:t>if the event </a:t>
            </a:r>
            <a:r>
              <a:rPr lang="en-US" sz="3200" i="1">
                <a:latin typeface="Times New Roman" panose="02020603050405020304" pitchFamily="18" charset="0"/>
              </a:rPr>
              <a:t>A </a:t>
            </a:r>
            <a:r>
              <a:rPr lang="en-US" sz="3200" b="1">
                <a:latin typeface="Times New Roman" panose="02020603050405020304" pitchFamily="18" charset="0"/>
              </a:rPr>
              <a:t>does not occur</a:t>
            </a:r>
          </a:p>
        </p:txBody>
      </p:sp>
      <p:sp>
        <p:nvSpPr>
          <p:cNvPr id="2054" name="Rectangle 6"/>
          <p:cNvSpPr>
            <a:spLocks noChangeArrowheads="1"/>
          </p:cNvSpPr>
          <p:nvPr/>
        </p:nvSpPr>
        <p:spPr bwMode="auto">
          <a:xfrm>
            <a:off x="3429000" y="2514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2050" name="Object 8"/>
          <p:cNvGraphicFramePr>
            <a:graphicFrameLocks noChangeAspect="1"/>
          </p:cNvGraphicFramePr>
          <p:nvPr/>
        </p:nvGraphicFramePr>
        <p:xfrm>
          <a:off x="3657601" y="1143000"/>
          <a:ext cx="384175" cy="477838"/>
        </p:xfrm>
        <a:graphic>
          <a:graphicData uri="http://schemas.openxmlformats.org/presentationml/2006/ole">
            <mc:AlternateContent xmlns:mc="http://schemas.openxmlformats.org/markup-compatibility/2006">
              <mc:Choice xmlns:v="urn:schemas-microsoft-com:vml" Requires="v">
                <p:oleObj spid="_x0000_s26922" name="Equation" r:id="rId4" imgW="152280" imgH="190440" progId="Equation.DSMT4">
                  <p:embed/>
                </p:oleObj>
              </mc:Choice>
              <mc:Fallback>
                <p:oleObj name="Equation" r:id="rId4"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1" y="11430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Oval 9"/>
          <p:cNvSpPr>
            <a:spLocks noChangeArrowheads="1"/>
          </p:cNvSpPr>
          <p:nvPr/>
        </p:nvSpPr>
        <p:spPr bwMode="auto">
          <a:xfrm>
            <a:off x="5029200" y="3352800"/>
            <a:ext cx="2057400" cy="1295400"/>
          </a:xfrm>
          <a:prstGeom prst="ellipse">
            <a:avLst/>
          </a:prstGeom>
          <a:solidFill>
            <a:srgbClr val="FFFFFF"/>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2056" name="Rectangle 10"/>
          <p:cNvSpPr>
            <a:spLocks noChangeArrowheads="1"/>
          </p:cNvSpPr>
          <p:nvPr/>
        </p:nvSpPr>
        <p:spPr bwMode="auto">
          <a:xfrm>
            <a:off x="58674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graphicFrame>
        <p:nvGraphicFramePr>
          <p:cNvPr id="2051" name="Object 11"/>
          <p:cNvGraphicFramePr>
            <a:graphicFrameLocks noChangeAspect="1"/>
          </p:cNvGraphicFramePr>
          <p:nvPr/>
        </p:nvGraphicFramePr>
        <p:xfrm>
          <a:off x="3962401" y="3276600"/>
          <a:ext cx="384175" cy="477838"/>
        </p:xfrm>
        <a:graphic>
          <a:graphicData uri="http://schemas.openxmlformats.org/presentationml/2006/ole">
            <mc:AlternateContent xmlns:mc="http://schemas.openxmlformats.org/markup-compatibility/2006">
              <mc:Choice xmlns:v="urn:schemas-microsoft-com:vml" Requires="v">
                <p:oleObj spid="_x0000_s26923" name="Equation" r:id="rId6" imgW="152280" imgH="190440" progId="Equation.DSMT4">
                  <p:embed/>
                </p:oleObj>
              </mc:Choice>
              <mc:Fallback>
                <p:oleObj name="Equation" r:id="rId6"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1" y="3276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03997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1981200" y="685800"/>
            <a:ext cx="8229600" cy="1524000"/>
          </a:xfrm>
        </p:spPr>
        <p:txBody>
          <a:bodyPr/>
          <a:lstStyle/>
          <a:p>
            <a:pPr marL="0" indent="0">
              <a:buNone/>
            </a:pPr>
            <a:r>
              <a:rPr lang="en-US" smtClean="0"/>
              <a:t>In problems you will recognize that you are working with:</a:t>
            </a:r>
          </a:p>
          <a:p>
            <a:pPr marL="0" indent="0">
              <a:buNone/>
            </a:pPr>
            <a:endParaRPr lang="en-US" smtClean="0"/>
          </a:p>
        </p:txBody>
      </p:sp>
      <p:sp>
        <p:nvSpPr>
          <p:cNvPr id="76803" name="Rectangle 4"/>
          <p:cNvSpPr>
            <a:spLocks noChangeArrowheads="1"/>
          </p:cNvSpPr>
          <p:nvPr/>
        </p:nvSpPr>
        <p:spPr bwMode="auto">
          <a:xfrm>
            <a:off x="2133600" y="24384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a:pPr>
            <a:r>
              <a:rPr lang="en-US" sz="3200" b="1">
                <a:latin typeface="Times New Roman" panose="02020603050405020304" pitchFamily="18" charset="0"/>
              </a:rPr>
              <a:t>Union </a:t>
            </a:r>
            <a:r>
              <a:rPr lang="en-US" sz="3200">
                <a:latin typeface="Times New Roman" panose="02020603050405020304" pitchFamily="18" charset="0"/>
              </a:rPr>
              <a:t>if you see the word </a:t>
            </a:r>
            <a:r>
              <a:rPr lang="en-US" sz="3200" b="1">
                <a:latin typeface="Times New Roman" panose="02020603050405020304" pitchFamily="18" charset="0"/>
              </a:rPr>
              <a:t>or</a:t>
            </a:r>
            <a:r>
              <a:rPr lang="en-US" sz="3200">
                <a:latin typeface="Times New Roman" panose="02020603050405020304" pitchFamily="18" charset="0"/>
              </a:rPr>
              <a:t>,</a:t>
            </a:r>
            <a:endParaRPr lang="en-US" sz="3200" b="1">
              <a:latin typeface="Times New Roman" panose="02020603050405020304" pitchFamily="18" charset="0"/>
            </a:endParaRPr>
          </a:p>
          <a:p>
            <a:pPr eaLnBrk="1" hangingPunct="1">
              <a:spcBef>
                <a:spcPct val="20000"/>
              </a:spcBef>
              <a:buFontTx/>
              <a:buAutoNum type="arabicPeriod"/>
            </a:pPr>
            <a:r>
              <a:rPr lang="en-US" sz="3200" b="1">
                <a:latin typeface="Times New Roman" panose="02020603050405020304" pitchFamily="18" charset="0"/>
              </a:rPr>
              <a:t>Intersection </a:t>
            </a:r>
            <a:r>
              <a:rPr lang="en-US" sz="3200">
                <a:latin typeface="Times New Roman" panose="02020603050405020304" pitchFamily="18" charset="0"/>
              </a:rPr>
              <a:t>if you see the word </a:t>
            </a:r>
            <a:r>
              <a:rPr lang="en-US" sz="3200" b="1">
                <a:latin typeface="Times New Roman" panose="02020603050405020304" pitchFamily="18" charset="0"/>
              </a:rPr>
              <a:t>and</a:t>
            </a:r>
            <a:r>
              <a:rPr lang="en-US" sz="3200">
                <a:latin typeface="Times New Roman" panose="02020603050405020304" pitchFamily="18" charset="0"/>
              </a:rPr>
              <a:t>,</a:t>
            </a:r>
            <a:endParaRPr lang="en-US" sz="3200" b="1">
              <a:latin typeface="Times New Roman" panose="02020603050405020304" pitchFamily="18" charset="0"/>
            </a:endParaRPr>
          </a:p>
          <a:p>
            <a:pPr eaLnBrk="1" hangingPunct="1">
              <a:spcBef>
                <a:spcPct val="20000"/>
              </a:spcBef>
              <a:buFontTx/>
              <a:buAutoNum type="arabicPeriod"/>
            </a:pPr>
            <a:r>
              <a:rPr lang="en-US" sz="3200" b="1">
                <a:latin typeface="Times New Roman" panose="02020603050405020304" pitchFamily="18" charset="0"/>
              </a:rPr>
              <a:t>Complement </a:t>
            </a:r>
            <a:r>
              <a:rPr lang="en-US" sz="3200">
                <a:latin typeface="Times New Roman" panose="02020603050405020304" pitchFamily="18" charset="0"/>
              </a:rPr>
              <a:t>if you see the word </a:t>
            </a:r>
            <a:r>
              <a:rPr lang="en-US" sz="3200" b="1">
                <a:latin typeface="Times New Roman" panose="02020603050405020304" pitchFamily="18" charset="0"/>
              </a:rPr>
              <a:t>not</a:t>
            </a:r>
            <a:r>
              <a:rPr lang="en-US" sz="3200">
                <a:latin typeface="Times New Roman" panose="02020603050405020304" pitchFamily="18" charset="0"/>
              </a:rPr>
              <a:t>.</a:t>
            </a:r>
            <a:endParaRPr lang="en-US" sz="3200" b="1">
              <a:latin typeface="Times New Roman" panose="02020603050405020304" pitchFamily="18" charset="0"/>
            </a:endParaRPr>
          </a:p>
          <a:p>
            <a:pPr eaLnBrk="1" hangingPunct="1">
              <a:spcBef>
                <a:spcPct val="20000"/>
              </a:spcBef>
            </a:pPr>
            <a:endParaRPr lang="en-US" sz="3200" b="1">
              <a:latin typeface="Times New Roman" panose="02020603050405020304" pitchFamily="18" charset="0"/>
            </a:endParaRPr>
          </a:p>
        </p:txBody>
      </p:sp>
    </p:spTree>
    <p:extLst>
      <p:ext uri="{BB962C8B-B14F-4D97-AF65-F5344CB8AC3E}">
        <p14:creationId xmlns:p14="http://schemas.microsoft.com/office/powerpoint/2010/main" val="709295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p:txBody>
          <a:bodyPr/>
          <a:lstStyle/>
          <a:p>
            <a:pPr algn="l" eaLnBrk="1" hangingPunct="1"/>
            <a:r>
              <a:rPr lang="en-US" b="1"/>
              <a:t>Definition:  </a:t>
            </a:r>
            <a:r>
              <a:rPr lang="en-US"/>
              <a:t>mutually exclusive</a:t>
            </a:r>
            <a:endParaRPr lang="en-US" b="1"/>
          </a:p>
        </p:txBody>
      </p:sp>
      <p:sp>
        <p:nvSpPr>
          <p:cNvPr id="3076" name="Rectangle 7"/>
          <p:cNvSpPr>
            <a:spLocks noChangeArrowheads="1"/>
          </p:cNvSpPr>
          <p:nvPr/>
        </p:nvSpPr>
        <p:spPr bwMode="auto">
          <a:xfrm>
            <a:off x="1141413" y="15240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dirty="0">
                <a:solidFill>
                  <a:schemeClr val="tx2"/>
                </a:solidFill>
                <a:latin typeface="Times New Roman" panose="02020603050405020304" pitchFamily="18" charset="0"/>
              </a:rPr>
              <a:t>Two events </a:t>
            </a:r>
            <a:r>
              <a:rPr lang="en-US" sz="3600" i="1" dirty="0">
                <a:solidFill>
                  <a:schemeClr val="tx2"/>
                </a:solidFill>
                <a:latin typeface="Times New Roman" panose="02020603050405020304" pitchFamily="18" charset="0"/>
              </a:rPr>
              <a:t>A </a:t>
            </a:r>
            <a:r>
              <a:rPr lang="en-US" sz="3600" dirty="0">
                <a:solidFill>
                  <a:schemeClr val="tx2"/>
                </a:solidFill>
                <a:latin typeface="Times New Roman" panose="02020603050405020304" pitchFamily="18" charset="0"/>
              </a:rPr>
              <a:t>and </a:t>
            </a:r>
            <a:r>
              <a:rPr lang="en-US" sz="3600" i="1" dirty="0">
                <a:solidFill>
                  <a:schemeClr val="tx2"/>
                </a:solidFill>
                <a:latin typeface="Times New Roman" panose="02020603050405020304" pitchFamily="18" charset="0"/>
              </a:rPr>
              <a:t>B </a:t>
            </a:r>
            <a:r>
              <a:rPr lang="en-US" sz="3600" dirty="0">
                <a:solidFill>
                  <a:schemeClr val="tx2"/>
                </a:solidFill>
                <a:latin typeface="Times New Roman" panose="02020603050405020304" pitchFamily="18" charset="0"/>
              </a:rPr>
              <a:t>are called </a:t>
            </a:r>
            <a:r>
              <a:rPr lang="en-US" sz="3600" b="1" dirty="0">
                <a:solidFill>
                  <a:schemeClr val="tx2"/>
                </a:solidFill>
                <a:latin typeface="Times New Roman" panose="02020603050405020304" pitchFamily="18" charset="0"/>
              </a:rPr>
              <a:t>mutually exclusive</a:t>
            </a:r>
            <a:r>
              <a:rPr lang="en-US" sz="3600" dirty="0">
                <a:solidFill>
                  <a:schemeClr val="tx2"/>
                </a:solidFill>
                <a:latin typeface="Times New Roman" panose="02020603050405020304" pitchFamily="18" charset="0"/>
              </a:rPr>
              <a:t> if:</a:t>
            </a:r>
            <a:endParaRPr lang="en-US" sz="3600" b="1" dirty="0">
              <a:solidFill>
                <a:schemeClr val="tx2"/>
              </a:solidFill>
              <a:latin typeface="Times New Roman" panose="02020603050405020304" pitchFamily="18" charset="0"/>
            </a:endParaRPr>
          </a:p>
        </p:txBody>
      </p:sp>
      <p:graphicFrame>
        <p:nvGraphicFramePr>
          <p:cNvPr id="3074" name="Object 8"/>
          <p:cNvGraphicFramePr>
            <a:graphicFrameLocks noGrp="1" noChangeAspect="1"/>
          </p:cNvGraphicFramePr>
          <p:nvPr>
            <p:ph idx="1"/>
            <p:extLst>
              <p:ext uri="{D42A27DB-BD31-4B8C-83A1-F6EECF244321}">
                <p14:modId xmlns:p14="http://schemas.microsoft.com/office/powerpoint/2010/main" val="1986855048"/>
              </p:ext>
            </p:extLst>
          </p:nvPr>
        </p:nvGraphicFramePr>
        <p:xfrm>
          <a:off x="4267200" y="2624931"/>
          <a:ext cx="2298700" cy="693738"/>
        </p:xfrm>
        <a:graphic>
          <a:graphicData uri="http://schemas.openxmlformats.org/presentationml/2006/ole">
            <mc:AlternateContent xmlns:mc="http://schemas.openxmlformats.org/markup-compatibility/2006">
              <mc:Choice xmlns:v="urn:schemas-microsoft-com:vml" Requires="v">
                <p:oleObj spid="_x0000_s27798" name="Equation" r:id="rId4" imgW="672840" imgH="203040" progId="Equation.DSMT4">
                  <p:embed/>
                </p:oleObj>
              </mc:Choice>
              <mc:Fallback>
                <p:oleObj name="Equation" r:id="rId4" imgW="67284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24931"/>
                        <a:ext cx="22987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Rectangle 10"/>
          <p:cNvSpPr>
            <a:spLocks noChangeArrowheads="1"/>
          </p:cNvSpPr>
          <p:nvPr/>
        </p:nvSpPr>
        <p:spPr bwMode="auto">
          <a:xfrm>
            <a:off x="2895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3078" name="Oval 11"/>
          <p:cNvSpPr>
            <a:spLocks noChangeArrowheads="1"/>
          </p:cNvSpPr>
          <p:nvPr/>
        </p:nvSpPr>
        <p:spPr bwMode="auto">
          <a:xfrm>
            <a:off x="6019800" y="42672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3079" name="Oval 12"/>
          <p:cNvSpPr>
            <a:spLocks noChangeArrowheads="1"/>
          </p:cNvSpPr>
          <p:nvPr/>
        </p:nvSpPr>
        <p:spPr bwMode="auto">
          <a:xfrm>
            <a:off x="3581400" y="44196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3080" name="Rectangle 13"/>
          <p:cNvSpPr>
            <a:spLocks noChangeArrowheads="1"/>
          </p:cNvSpPr>
          <p:nvPr/>
        </p:nvSpPr>
        <p:spPr bwMode="auto">
          <a:xfrm>
            <a:off x="3276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A</a:t>
            </a:r>
            <a:endParaRPr lang="en-US" sz="3600" b="1">
              <a:solidFill>
                <a:schemeClr val="tx2"/>
              </a:solidFill>
              <a:latin typeface="Times New Roman" panose="02020603050405020304" pitchFamily="18" charset="0"/>
            </a:endParaRPr>
          </a:p>
        </p:txBody>
      </p:sp>
      <p:sp>
        <p:nvSpPr>
          <p:cNvPr id="3081" name="Rectangle 14"/>
          <p:cNvSpPr>
            <a:spLocks noChangeArrowheads="1"/>
          </p:cNvSpPr>
          <p:nvPr/>
        </p:nvSpPr>
        <p:spPr bwMode="auto">
          <a:xfrm>
            <a:off x="7848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B</a:t>
            </a:r>
            <a:endParaRPr lang="en-US" sz="3600" b="1">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475558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ChangeArrowheads="1"/>
          </p:cNvSpPr>
          <p:nvPr/>
        </p:nvSpPr>
        <p:spPr bwMode="auto">
          <a:xfrm>
            <a:off x="19050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a:solidFill>
                  <a:schemeClr val="tx2"/>
                </a:solidFill>
                <a:latin typeface="Times New Roman" panose="02020603050405020304" pitchFamily="18" charset="0"/>
              </a:rPr>
              <a:t>If two events </a:t>
            </a:r>
            <a:r>
              <a:rPr lang="en-US" sz="3600" i="1">
                <a:solidFill>
                  <a:schemeClr val="tx2"/>
                </a:solidFill>
                <a:latin typeface="Times New Roman" panose="02020603050405020304" pitchFamily="18" charset="0"/>
              </a:rPr>
              <a:t>A </a:t>
            </a:r>
            <a:r>
              <a:rPr lang="en-US" sz="3600">
                <a:solidFill>
                  <a:schemeClr val="tx2"/>
                </a:solidFill>
                <a:latin typeface="Times New Roman" panose="02020603050405020304" pitchFamily="18" charset="0"/>
              </a:rPr>
              <a:t>and </a:t>
            </a:r>
            <a:r>
              <a:rPr lang="en-US" sz="3600" i="1">
                <a:solidFill>
                  <a:schemeClr val="tx2"/>
                </a:solidFill>
                <a:latin typeface="Times New Roman" panose="02020603050405020304" pitchFamily="18" charset="0"/>
              </a:rPr>
              <a:t>B </a:t>
            </a:r>
            <a:r>
              <a:rPr lang="en-US" sz="3600">
                <a:solidFill>
                  <a:schemeClr val="tx2"/>
                </a:solidFill>
                <a:latin typeface="Times New Roman" panose="02020603050405020304" pitchFamily="18" charset="0"/>
              </a:rPr>
              <a:t>are are </a:t>
            </a:r>
            <a:r>
              <a:rPr lang="en-US" sz="3600" b="1">
                <a:solidFill>
                  <a:schemeClr val="tx2"/>
                </a:solidFill>
                <a:latin typeface="Times New Roman" panose="02020603050405020304" pitchFamily="18" charset="0"/>
              </a:rPr>
              <a:t>mutually exclusive</a:t>
            </a:r>
            <a:r>
              <a:rPr lang="en-US" sz="3600">
                <a:solidFill>
                  <a:schemeClr val="tx2"/>
                </a:solidFill>
                <a:latin typeface="Times New Roman" panose="02020603050405020304" pitchFamily="18" charset="0"/>
              </a:rPr>
              <a:t> then:</a:t>
            </a:r>
            <a:endParaRPr lang="en-US" sz="3600" b="1">
              <a:solidFill>
                <a:schemeClr val="tx2"/>
              </a:solidFill>
              <a:latin typeface="Times New Roman" panose="02020603050405020304" pitchFamily="18" charset="0"/>
            </a:endParaRPr>
          </a:p>
        </p:txBody>
      </p:sp>
      <p:sp>
        <p:nvSpPr>
          <p:cNvPr id="77827" name="Rectangle 5"/>
          <p:cNvSpPr>
            <a:spLocks noChangeArrowheads="1"/>
          </p:cNvSpPr>
          <p:nvPr/>
        </p:nvSpPr>
        <p:spPr bwMode="auto">
          <a:xfrm>
            <a:off x="2895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7828" name="Oval 6"/>
          <p:cNvSpPr>
            <a:spLocks noChangeArrowheads="1"/>
          </p:cNvSpPr>
          <p:nvPr/>
        </p:nvSpPr>
        <p:spPr bwMode="auto">
          <a:xfrm>
            <a:off x="6019800" y="42672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7829" name="Oval 7"/>
          <p:cNvSpPr>
            <a:spLocks noChangeArrowheads="1"/>
          </p:cNvSpPr>
          <p:nvPr/>
        </p:nvSpPr>
        <p:spPr bwMode="auto">
          <a:xfrm>
            <a:off x="3581400" y="44196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7830" name="Rectangle 8"/>
          <p:cNvSpPr>
            <a:spLocks noChangeArrowheads="1"/>
          </p:cNvSpPr>
          <p:nvPr/>
        </p:nvSpPr>
        <p:spPr bwMode="auto">
          <a:xfrm>
            <a:off x="3276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A</a:t>
            </a:r>
            <a:endParaRPr lang="en-US" sz="3600" b="1">
              <a:solidFill>
                <a:schemeClr val="tx2"/>
              </a:solidFill>
              <a:latin typeface="Times New Roman" panose="02020603050405020304" pitchFamily="18" charset="0"/>
            </a:endParaRPr>
          </a:p>
        </p:txBody>
      </p:sp>
      <p:sp>
        <p:nvSpPr>
          <p:cNvPr id="77831" name="Rectangle 9"/>
          <p:cNvSpPr>
            <a:spLocks noChangeArrowheads="1"/>
          </p:cNvSpPr>
          <p:nvPr/>
        </p:nvSpPr>
        <p:spPr bwMode="auto">
          <a:xfrm>
            <a:off x="7848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B</a:t>
            </a:r>
            <a:endParaRPr lang="en-US" sz="3600" b="1">
              <a:solidFill>
                <a:schemeClr val="tx2"/>
              </a:solidFill>
              <a:latin typeface="Times New Roman" panose="02020603050405020304" pitchFamily="18" charset="0"/>
            </a:endParaRPr>
          </a:p>
        </p:txBody>
      </p:sp>
      <p:sp>
        <p:nvSpPr>
          <p:cNvPr id="77832" name="Rectangle 12"/>
          <p:cNvSpPr>
            <a:spLocks noChangeArrowheads="1"/>
          </p:cNvSpPr>
          <p:nvPr/>
        </p:nvSpPr>
        <p:spPr bwMode="auto">
          <a:xfrm>
            <a:off x="2362200" y="1828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sz="2800">
                <a:solidFill>
                  <a:schemeClr val="tx2"/>
                </a:solidFill>
                <a:latin typeface="Times New Roman" panose="02020603050405020304" pitchFamily="18" charset="0"/>
              </a:rPr>
              <a:t>They have no outcomes in common.</a:t>
            </a:r>
            <a:br>
              <a:rPr lang="en-US" sz="2800">
                <a:solidFill>
                  <a:schemeClr val="tx2"/>
                </a:solidFill>
                <a:latin typeface="Times New Roman" panose="02020603050405020304" pitchFamily="18" charset="0"/>
              </a:rPr>
            </a:br>
            <a:r>
              <a:rPr lang="en-US" sz="2800">
                <a:solidFill>
                  <a:schemeClr val="tx2"/>
                </a:solidFill>
                <a:latin typeface="Times New Roman" panose="02020603050405020304" pitchFamily="18" charset="0"/>
              </a:rPr>
              <a:t>They can’t occur at the same time. The outcome of the random experiment can not belong to both</a:t>
            </a:r>
            <a:r>
              <a:rPr lang="en-US" sz="2800" i="1">
                <a:solidFill>
                  <a:schemeClr val="tx2"/>
                </a:solidFill>
                <a:latin typeface="Times New Roman" panose="02020603050405020304" pitchFamily="18" charset="0"/>
              </a:rPr>
              <a:t> A </a:t>
            </a:r>
            <a:r>
              <a:rPr lang="en-US" sz="2800">
                <a:solidFill>
                  <a:schemeClr val="tx2"/>
                </a:solidFill>
                <a:latin typeface="Times New Roman" panose="02020603050405020304" pitchFamily="18" charset="0"/>
              </a:rPr>
              <a:t>and </a:t>
            </a:r>
            <a:r>
              <a:rPr lang="en-US" sz="2800" i="1">
                <a:solidFill>
                  <a:schemeClr val="tx2"/>
                </a:solidFill>
                <a:latin typeface="Times New Roman" panose="02020603050405020304" pitchFamily="18" charset="0"/>
              </a:rPr>
              <a:t>B.</a:t>
            </a:r>
            <a:endParaRPr lang="en-US" sz="280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953652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p:txBody>
          <a:bodyPr/>
          <a:lstStyle/>
          <a:p>
            <a:pPr eaLnBrk="1" hangingPunct="1"/>
            <a:r>
              <a:rPr lang="en-US" smtClean="0"/>
              <a:t>Probability</a:t>
            </a:r>
          </a:p>
        </p:txBody>
      </p:sp>
    </p:spTree>
    <p:extLst>
      <p:ext uri="{BB962C8B-B14F-4D97-AF65-F5344CB8AC3E}">
        <p14:creationId xmlns:p14="http://schemas.microsoft.com/office/powerpoint/2010/main" val="1899511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Experiment</a:t>
            </a:r>
          </a:p>
          <a:p>
            <a:pPr marL="0" indent="0">
              <a:buNone/>
            </a:pPr>
            <a:r>
              <a:rPr lang="en-US" dirty="0"/>
              <a:t>A</a:t>
            </a:r>
            <a:r>
              <a:rPr lang="en-US" dirty="0" smtClean="0"/>
              <a:t>ny </a:t>
            </a:r>
            <a:r>
              <a:rPr lang="en-US" dirty="0"/>
              <a:t>process of observation that has an uncertain outcome. </a:t>
            </a:r>
            <a:endParaRPr lang="en-US" dirty="0" smtClean="0"/>
          </a:p>
          <a:p>
            <a:pPr marL="0" indent="0">
              <a:buNone/>
            </a:pPr>
            <a:r>
              <a:rPr lang="en-US" b="1" dirty="0" smtClean="0"/>
              <a:t>Independent Events</a:t>
            </a:r>
          </a:p>
          <a:p>
            <a:pPr marL="0" indent="0">
              <a:buNone/>
            </a:pPr>
            <a:r>
              <a:rPr lang="en-US" dirty="0"/>
              <a:t>T</a:t>
            </a:r>
            <a:r>
              <a:rPr lang="en-US" dirty="0" smtClean="0"/>
              <a:t>he </a:t>
            </a:r>
            <a:r>
              <a:rPr lang="en-US" dirty="0"/>
              <a:t>occurrence of one event in no way influences the probability of the occurrence of the other event</a:t>
            </a:r>
            <a:r>
              <a:rPr lang="en-US" dirty="0" smtClean="0"/>
              <a:t>.</a:t>
            </a:r>
          </a:p>
          <a:p>
            <a:pPr marL="0" indent="0">
              <a:buNone/>
            </a:pPr>
            <a:r>
              <a:rPr lang="en-US" b="1" dirty="0" smtClean="0"/>
              <a:t>Dependent</a:t>
            </a:r>
            <a:r>
              <a:rPr lang="en-US" dirty="0" smtClean="0"/>
              <a:t> </a:t>
            </a:r>
            <a:r>
              <a:rPr lang="en-US" b="1" dirty="0" smtClean="0"/>
              <a:t>Events</a:t>
            </a:r>
          </a:p>
          <a:p>
            <a:pPr marL="0" indent="0">
              <a:buNone/>
            </a:pPr>
            <a:r>
              <a:rPr lang="en-US" dirty="0" smtClean="0"/>
              <a:t>The </a:t>
            </a:r>
            <a:r>
              <a:rPr lang="en-US" dirty="0"/>
              <a:t>occurrence of one event impacts the probability of the other event occurring</a:t>
            </a:r>
            <a:r>
              <a:rPr lang="en-US" dirty="0" smtClean="0"/>
              <a:t>.</a:t>
            </a:r>
          </a:p>
          <a:p>
            <a:pPr marL="0" indent="0">
              <a:buNone/>
            </a:pPr>
            <a:endParaRPr lang="en-US" dirty="0"/>
          </a:p>
        </p:txBody>
      </p:sp>
    </p:spTree>
    <p:extLst>
      <p:ext uri="{BB962C8B-B14F-4D97-AF65-F5344CB8AC3E}">
        <p14:creationId xmlns:p14="http://schemas.microsoft.com/office/powerpoint/2010/main" val="4202514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E</a:t>
            </a:r>
            <a:r>
              <a:rPr lang="en-US" b="1" dirty="0" smtClean="0"/>
              <a:t>qually likely</a:t>
            </a:r>
          </a:p>
          <a:p>
            <a:pPr marL="0" indent="0">
              <a:buNone/>
            </a:pPr>
            <a:r>
              <a:rPr lang="en-US" dirty="0" smtClean="0"/>
              <a:t>Taking </a:t>
            </a:r>
            <a:r>
              <a:rPr lang="en-US" dirty="0"/>
              <a:t>into consideration all the relevant evidences, there is no reason to expect one in preference to the others.</a:t>
            </a:r>
          </a:p>
        </p:txBody>
      </p:sp>
    </p:spTree>
    <p:extLst>
      <p:ext uri="{BB962C8B-B14F-4D97-AF65-F5344CB8AC3E}">
        <p14:creationId xmlns:p14="http://schemas.microsoft.com/office/powerpoint/2010/main" val="1492207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nSpc>
                <a:spcPct val="90000"/>
              </a:lnSpc>
              <a:buNone/>
            </a:pPr>
            <a:r>
              <a:rPr lang="en-US" altLang="zh-CN" b="1" i="1" dirty="0"/>
              <a:t>Probability of an event </a:t>
            </a:r>
            <a:r>
              <a:rPr lang="en-US" altLang="zh-CN" dirty="0"/>
              <a:t>: a number assigned to an event </a:t>
            </a:r>
            <a:r>
              <a:rPr lang="en-US" altLang="zh-CN" dirty="0" err="1"/>
              <a:t>Pr</a:t>
            </a:r>
            <a:r>
              <a:rPr lang="en-US" altLang="zh-CN" dirty="0"/>
              <a:t>(A)</a:t>
            </a:r>
          </a:p>
          <a:p>
            <a:pPr lvl="1">
              <a:lnSpc>
                <a:spcPct val="90000"/>
              </a:lnSpc>
            </a:pPr>
            <a:r>
              <a:rPr lang="en-US" altLang="zh-CN" dirty="0"/>
              <a:t>Axiom 1: </a:t>
            </a:r>
            <a:r>
              <a:rPr lang="en-US" altLang="zh-CN" dirty="0" err="1"/>
              <a:t>Pr</a:t>
            </a:r>
            <a:r>
              <a:rPr lang="en-US" altLang="zh-CN" dirty="0"/>
              <a:t>(A) </a:t>
            </a:r>
            <a:r>
              <a:rPr lang="en-US" altLang="zh-CN" dirty="0">
                <a:sym typeface="Symbol" panose="05050102010706020507" pitchFamily="18" charset="2"/>
              </a:rPr>
              <a:t> 0</a:t>
            </a:r>
          </a:p>
          <a:p>
            <a:pPr lvl="1">
              <a:lnSpc>
                <a:spcPct val="90000"/>
              </a:lnSpc>
            </a:pPr>
            <a:r>
              <a:rPr lang="en-US" altLang="zh-CN" dirty="0">
                <a:sym typeface="Symbol" panose="05050102010706020507" pitchFamily="18" charset="2"/>
              </a:rPr>
              <a:t>Axiom 2: </a:t>
            </a:r>
            <a:r>
              <a:rPr lang="en-US" altLang="zh-CN" dirty="0" err="1">
                <a:sym typeface="Symbol" panose="05050102010706020507" pitchFamily="18" charset="2"/>
              </a:rPr>
              <a:t>Pr</a:t>
            </a:r>
            <a:r>
              <a:rPr lang="en-US" altLang="zh-CN" dirty="0">
                <a:sym typeface="Symbol" panose="05050102010706020507" pitchFamily="18" charset="2"/>
              </a:rPr>
              <a:t>(S) = 1</a:t>
            </a:r>
          </a:p>
          <a:p>
            <a:pPr lvl="1">
              <a:lnSpc>
                <a:spcPct val="90000"/>
              </a:lnSpc>
            </a:pPr>
            <a:r>
              <a:rPr lang="en-US" altLang="zh-CN" dirty="0">
                <a:sym typeface="Symbol" panose="05050102010706020507" pitchFamily="18" charset="2"/>
              </a:rPr>
              <a:t>Axiom 3: For every sequence of disjoint events</a:t>
            </a:r>
          </a:p>
          <a:p>
            <a:pPr marL="0" indent="0">
              <a:buNone/>
            </a:pPr>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54555772"/>
              </p:ext>
            </p:extLst>
          </p:nvPr>
        </p:nvGraphicFramePr>
        <p:xfrm>
          <a:off x="2955878" y="3637756"/>
          <a:ext cx="1981200" cy="382588"/>
        </p:xfrm>
        <a:graphic>
          <a:graphicData uri="http://schemas.openxmlformats.org/presentationml/2006/ole">
            <mc:AlternateContent xmlns:mc="http://schemas.openxmlformats.org/markup-compatibility/2006">
              <mc:Choice xmlns:v="urn:schemas-microsoft-com:vml" Requires="v">
                <p:oleObj spid="_x0000_s81028" name="Equation" r:id="rId3" imgW="1180800" imgH="228600" progId="Equation.BREE4">
                  <p:embed/>
                </p:oleObj>
              </mc:Choice>
              <mc:Fallback>
                <p:oleObj name="Equation" r:id="rId3" imgW="1180800" imgH="22860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878" y="3637756"/>
                        <a:ext cx="198120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9703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2590800" y="1066800"/>
            <a:ext cx="7162800" cy="510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58371" name="Freeform 12"/>
          <p:cNvSpPr>
            <a:spLocks/>
          </p:cNvSpPr>
          <p:nvPr/>
        </p:nvSpPr>
        <p:spPr bwMode="auto">
          <a:xfrm>
            <a:off x="5410200" y="1066800"/>
            <a:ext cx="1701800" cy="5105400"/>
          </a:xfrm>
          <a:custGeom>
            <a:avLst/>
            <a:gdLst>
              <a:gd name="T0" fmla="*/ 0 w 1072"/>
              <a:gd name="T1" fmla="*/ 0 h 3216"/>
              <a:gd name="T2" fmla="*/ 2147483647 w 1072"/>
              <a:gd name="T3" fmla="*/ 2147483647 h 3216"/>
              <a:gd name="T4" fmla="*/ 2147483647 w 1072"/>
              <a:gd name="T5" fmla="*/ 2147483647 h 3216"/>
              <a:gd name="T6" fmla="*/ 2147483647 w 1072"/>
              <a:gd name="T7" fmla="*/ 2147483647 h 3216"/>
              <a:gd name="T8" fmla="*/ 2147483647 w 1072"/>
              <a:gd name="T9" fmla="*/ 2147483647 h 3216"/>
              <a:gd name="T10" fmla="*/ 2147483647 w 1072"/>
              <a:gd name="T11" fmla="*/ 2147483647 h 3216"/>
              <a:gd name="T12" fmla="*/ 2147483647 w 1072"/>
              <a:gd name="T13" fmla="*/ 2147483647 h 3216"/>
              <a:gd name="T14" fmla="*/ 2147483647 w 1072"/>
              <a:gd name="T15" fmla="*/ 2147483647 h 3216"/>
              <a:gd name="T16" fmla="*/ 2147483647 w 1072"/>
              <a:gd name="T17" fmla="*/ 2147483647 h 3216"/>
              <a:gd name="T18" fmla="*/ 2147483647 w 1072"/>
              <a:gd name="T19" fmla="*/ 2147483647 h 3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2"/>
              <a:gd name="T31" fmla="*/ 0 h 3216"/>
              <a:gd name="T32" fmla="*/ 1072 w 1072"/>
              <a:gd name="T33" fmla="*/ 3216 h 32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2" h="3216">
                <a:moveTo>
                  <a:pt x="0" y="0"/>
                </a:moveTo>
                <a:cubicBezTo>
                  <a:pt x="24" y="164"/>
                  <a:pt x="48" y="328"/>
                  <a:pt x="96" y="432"/>
                </a:cubicBezTo>
                <a:cubicBezTo>
                  <a:pt x="144" y="536"/>
                  <a:pt x="224" y="544"/>
                  <a:pt x="288" y="624"/>
                </a:cubicBezTo>
                <a:cubicBezTo>
                  <a:pt x="352" y="704"/>
                  <a:pt x="464" y="792"/>
                  <a:pt x="480" y="912"/>
                </a:cubicBezTo>
                <a:cubicBezTo>
                  <a:pt x="496" y="1032"/>
                  <a:pt x="376" y="1224"/>
                  <a:pt x="384" y="1344"/>
                </a:cubicBezTo>
                <a:cubicBezTo>
                  <a:pt x="392" y="1464"/>
                  <a:pt x="448" y="1544"/>
                  <a:pt x="528" y="1632"/>
                </a:cubicBezTo>
                <a:cubicBezTo>
                  <a:pt x="608" y="1720"/>
                  <a:pt x="784" y="1752"/>
                  <a:pt x="864" y="1872"/>
                </a:cubicBezTo>
                <a:cubicBezTo>
                  <a:pt x="944" y="1992"/>
                  <a:pt x="1072" y="2168"/>
                  <a:pt x="1008" y="2352"/>
                </a:cubicBezTo>
                <a:cubicBezTo>
                  <a:pt x="944" y="2536"/>
                  <a:pt x="584" y="2832"/>
                  <a:pt x="480" y="2976"/>
                </a:cubicBezTo>
                <a:cubicBezTo>
                  <a:pt x="376" y="3120"/>
                  <a:pt x="400" y="3176"/>
                  <a:pt x="384" y="321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2" name="Text Box 13"/>
          <p:cNvSpPr txBox="1">
            <a:spLocks noChangeArrowheads="1"/>
          </p:cNvSpPr>
          <p:nvPr/>
        </p:nvSpPr>
        <p:spPr bwMode="auto">
          <a:xfrm>
            <a:off x="4572000" y="304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Phenomena</a:t>
            </a:r>
          </a:p>
        </p:txBody>
      </p:sp>
      <p:sp>
        <p:nvSpPr>
          <p:cNvPr id="58373" name="Text Box 14"/>
          <p:cNvSpPr txBox="1">
            <a:spLocks noChangeArrowheads="1"/>
          </p:cNvSpPr>
          <p:nvPr/>
        </p:nvSpPr>
        <p:spPr bwMode="auto">
          <a:xfrm>
            <a:off x="3048000" y="1905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Deterministic</a:t>
            </a:r>
          </a:p>
        </p:txBody>
      </p:sp>
      <p:sp>
        <p:nvSpPr>
          <p:cNvPr id="58374" name="Text Box 15"/>
          <p:cNvSpPr txBox="1">
            <a:spLocks noChangeArrowheads="1"/>
          </p:cNvSpPr>
          <p:nvPr/>
        </p:nvSpPr>
        <p:spPr bwMode="auto">
          <a:xfrm>
            <a:off x="6629400" y="1752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Non-deterministic</a:t>
            </a:r>
          </a:p>
        </p:txBody>
      </p:sp>
    </p:spTree>
    <p:extLst>
      <p:ext uri="{BB962C8B-B14F-4D97-AF65-F5344CB8AC3E}">
        <p14:creationId xmlns:p14="http://schemas.microsoft.com/office/powerpoint/2010/main" val="144150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marL="2117725" indent="-2117725"/>
            <a:r>
              <a:rPr lang="en-US" sz="4000" b="1"/>
              <a:t>Definition:</a:t>
            </a:r>
            <a:r>
              <a:rPr lang="en-US" sz="4000"/>
              <a:t> probability of an Event </a:t>
            </a:r>
            <a:r>
              <a:rPr lang="en-US" sz="4000" i="1"/>
              <a:t>E.</a:t>
            </a:r>
            <a:endParaRPr lang="en-US" sz="4000"/>
          </a:p>
        </p:txBody>
      </p:sp>
      <p:sp>
        <p:nvSpPr>
          <p:cNvPr id="4101" name="Rectangle 3"/>
          <p:cNvSpPr>
            <a:spLocks noGrp="1" noChangeArrowheads="1"/>
          </p:cNvSpPr>
          <p:nvPr>
            <p:ph type="body" idx="1"/>
          </p:nvPr>
        </p:nvSpPr>
        <p:spPr/>
        <p:txBody>
          <a:bodyPr/>
          <a:lstStyle/>
          <a:p>
            <a:pPr eaLnBrk="1" hangingPunct="1">
              <a:buFontTx/>
              <a:buNone/>
            </a:pPr>
            <a:r>
              <a:rPr lang="en-US" dirty="0" smtClean="0"/>
              <a:t>Suppose that the sample space </a:t>
            </a:r>
            <a:r>
              <a:rPr lang="en-US" i="1" dirty="0" smtClean="0"/>
              <a:t>S = </a:t>
            </a:r>
            <a:r>
              <a:rPr lang="en-US" dirty="0" smtClean="0"/>
              <a:t>{</a:t>
            </a:r>
            <a:r>
              <a:rPr lang="en-US" i="1" dirty="0" smtClean="0"/>
              <a:t>o</a:t>
            </a:r>
            <a:r>
              <a:rPr lang="en-US" baseline="-25000" dirty="0" smtClean="0"/>
              <a:t>1</a:t>
            </a:r>
            <a:r>
              <a:rPr lang="en-US" dirty="0" smtClean="0"/>
              <a:t>, </a:t>
            </a:r>
            <a:r>
              <a:rPr lang="en-US" i="1" dirty="0" smtClean="0"/>
              <a:t>o</a:t>
            </a:r>
            <a:r>
              <a:rPr lang="en-US" baseline="-25000" dirty="0" smtClean="0"/>
              <a:t>2</a:t>
            </a:r>
            <a:r>
              <a:rPr lang="en-US" dirty="0" smtClean="0"/>
              <a:t>, </a:t>
            </a:r>
            <a:r>
              <a:rPr lang="en-US" i="1" dirty="0" smtClean="0"/>
              <a:t>o</a:t>
            </a:r>
            <a:r>
              <a:rPr lang="en-US" baseline="-25000" dirty="0" smtClean="0"/>
              <a:t>3</a:t>
            </a:r>
            <a:r>
              <a:rPr lang="en-US" dirty="0" smtClean="0"/>
              <a:t>, … </a:t>
            </a:r>
            <a:r>
              <a:rPr lang="en-US" i="1" dirty="0" err="1" smtClean="0"/>
              <a:t>o</a:t>
            </a:r>
            <a:r>
              <a:rPr lang="en-US" i="1" baseline="-25000" dirty="0" err="1" smtClean="0"/>
              <a:t>N</a:t>
            </a:r>
            <a:r>
              <a:rPr lang="en-US" dirty="0" smtClean="0"/>
              <a:t>} has a finite number, </a:t>
            </a:r>
            <a:r>
              <a:rPr lang="en-US" i="1" dirty="0" smtClean="0"/>
              <a:t>N</a:t>
            </a:r>
            <a:r>
              <a:rPr lang="en-US" dirty="0" smtClean="0"/>
              <a:t>, of outcomes.</a:t>
            </a:r>
          </a:p>
          <a:p>
            <a:pPr eaLnBrk="1" hangingPunct="1">
              <a:buFontTx/>
              <a:buNone/>
            </a:pPr>
            <a:r>
              <a:rPr lang="en-US" dirty="0" smtClean="0"/>
              <a:t>Also each of the outcomes is equally likely.</a:t>
            </a:r>
          </a:p>
          <a:p>
            <a:pPr eaLnBrk="1" hangingPunct="1">
              <a:buFontTx/>
              <a:buNone/>
            </a:pPr>
            <a:r>
              <a:rPr lang="en-US" dirty="0" smtClean="0"/>
              <a:t>Then for any event </a:t>
            </a:r>
            <a:r>
              <a:rPr lang="en-US" i="1" dirty="0" smtClean="0"/>
              <a:t>E</a:t>
            </a:r>
            <a:endParaRPr lang="en-US" dirty="0" smtClean="0"/>
          </a:p>
        </p:txBody>
      </p:sp>
      <p:graphicFrame>
        <p:nvGraphicFramePr>
          <p:cNvPr id="4098" name="Object 4"/>
          <p:cNvGraphicFramePr>
            <a:graphicFrameLocks noChangeAspect="1"/>
          </p:cNvGraphicFramePr>
          <p:nvPr>
            <p:extLst>
              <p:ext uri="{D42A27DB-BD31-4B8C-83A1-F6EECF244321}">
                <p14:modId xmlns:p14="http://schemas.microsoft.com/office/powerpoint/2010/main" val="589132928"/>
              </p:ext>
            </p:extLst>
          </p:nvPr>
        </p:nvGraphicFramePr>
        <p:xfrm>
          <a:off x="2438401" y="4724401"/>
          <a:ext cx="7140575" cy="1179513"/>
        </p:xfrm>
        <a:graphic>
          <a:graphicData uri="http://schemas.openxmlformats.org/presentationml/2006/ole">
            <mc:AlternateContent xmlns:mc="http://schemas.openxmlformats.org/markup-compatibility/2006">
              <mc:Choice xmlns:v="urn:schemas-microsoft-com:vml" Requires="v">
                <p:oleObj spid="_x0000_s28970" name="Equation" r:id="rId4" imgW="2831760" imgH="469800" progId="Equation.DSMT4">
                  <p:embed/>
                </p:oleObj>
              </mc:Choice>
              <mc:Fallback>
                <p:oleObj name="Equation" r:id="rId4" imgW="2831760" imgH="469800" progId="Equation.DSMT4">
                  <p:embed/>
                  <p:pic>
                    <p:nvPicPr>
                      <p:cNvPr id="0" name=""/>
                      <p:cNvPicPr>
                        <a:picLocks noChangeAspect="1" noChangeArrowheads="1"/>
                      </p:cNvPicPr>
                      <p:nvPr/>
                    </p:nvPicPr>
                    <p:blipFill>
                      <a:blip r:embed="rId5"/>
                      <a:srcRect/>
                      <a:stretch>
                        <a:fillRect/>
                      </a:stretch>
                    </p:blipFill>
                    <p:spPr bwMode="auto">
                      <a:xfrm>
                        <a:off x="2438401" y="4724401"/>
                        <a:ext cx="7140575"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2292350" y="5943600"/>
          <a:ext cx="7493000" cy="636588"/>
        </p:xfrm>
        <a:graphic>
          <a:graphicData uri="http://schemas.openxmlformats.org/presentationml/2006/ole">
            <mc:AlternateContent xmlns:mc="http://schemas.openxmlformats.org/markup-compatibility/2006">
              <mc:Choice xmlns:v="urn:schemas-microsoft-com:vml" Requires="v">
                <p:oleObj spid="_x0000_s28971" name="Equation" r:id="rId6" imgW="2971800" imgH="253800" progId="Equation.DSMT4">
                  <p:embed/>
                </p:oleObj>
              </mc:Choice>
              <mc:Fallback>
                <p:oleObj name="Equation" r:id="rId6" imgW="297180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2350" y="5943600"/>
                        <a:ext cx="74930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300310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a:xfrm>
            <a:off x="2209800" y="228600"/>
            <a:ext cx="5334000" cy="609600"/>
          </a:xfrm>
        </p:spPr>
        <p:txBody>
          <a:bodyPr/>
          <a:lstStyle/>
          <a:p>
            <a:pPr eaLnBrk="1" hangingPunct="1">
              <a:buFontTx/>
              <a:buNone/>
            </a:pPr>
            <a:r>
              <a:rPr lang="en-US" sz="2800"/>
              <a:t>Thus this definition of </a:t>
            </a:r>
            <a:r>
              <a:rPr lang="en-US" sz="2800" i="1"/>
              <a:t>P</a:t>
            </a:r>
            <a:r>
              <a:rPr lang="en-US" sz="2800"/>
              <a:t>[</a:t>
            </a:r>
            <a:r>
              <a:rPr lang="en-US" sz="2800" i="1"/>
              <a:t>E</a:t>
            </a:r>
            <a:r>
              <a:rPr lang="en-US" sz="2800"/>
              <a:t>], i.e. </a:t>
            </a:r>
          </a:p>
        </p:txBody>
      </p:sp>
      <p:graphicFrame>
        <p:nvGraphicFramePr>
          <p:cNvPr id="5122" name="Object 3"/>
          <p:cNvGraphicFramePr>
            <a:graphicFrameLocks noChangeAspect="1"/>
          </p:cNvGraphicFramePr>
          <p:nvPr/>
        </p:nvGraphicFramePr>
        <p:xfrm>
          <a:off x="2590801" y="990601"/>
          <a:ext cx="7140575" cy="1179513"/>
        </p:xfrm>
        <a:graphic>
          <a:graphicData uri="http://schemas.openxmlformats.org/presentationml/2006/ole">
            <mc:AlternateContent xmlns:mc="http://schemas.openxmlformats.org/markup-compatibility/2006">
              <mc:Choice xmlns:v="urn:schemas-microsoft-com:vml" Requires="v">
                <p:oleObj spid="_x0000_s29846" name="Equation" r:id="rId4" imgW="2831760" imgH="469800" progId="Equation.DSMT4">
                  <p:embed/>
                </p:oleObj>
              </mc:Choice>
              <mc:Fallback>
                <p:oleObj name="Equation" r:id="rId4" imgW="283176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990601"/>
                        <a:ext cx="7140575"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Rectangle 4"/>
          <p:cNvSpPr>
            <a:spLocks noChangeArrowheads="1"/>
          </p:cNvSpPr>
          <p:nvPr/>
        </p:nvSpPr>
        <p:spPr bwMode="auto">
          <a:xfrm>
            <a:off x="2209800" y="2743200"/>
            <a:ext cx="6934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Applies only to the special case when</a:t>
            </a:r>
          </a:p>
          <a:p>
            <a:pPr eaLnBrk="1" hangingPunct="1">
              <a:spcBef>
                <a:spcPct val="20000"/>
              </a:spcBef>
              <a:buFontTx/>
              <a:buAutoNum type="arabicPeriod"/>
            </a:pPr>
            <a:r>
              <a:rPr lang="en-US" sz="2800">
                <a:latin typeface="Times New Roman" panose="02020603050405020304" pitchFamily="18" charset="0"/>
              </a:rPr>
              <a:t>The sample space has a finite no.of outcomes, and</a:t>
            </a:r>
          </a:p>
          <a:p>
            <a:pPr eaLnBrk="1" hangingPunct="1">
              <a:spcBef>
                <a:spcPct val="20000"/>
              </a:spcBef>
              <a:buFontTx/>
              <a:buAutoNum type="arabicPeriod"/>
            </a:pPr>
            <a:r>
              <a:rPr lang="en-US" sz="2800">
                <a:latin typeface="Times New Roman" panose="02020603050405020304" pitchFamily="18" charset="0"/>
              </a:rPr>
              <a:t>Each outcome is equi-probable</a:t>
            </a:r>
          </a:p>
          <a:p>
            <a:pPr eaLnBrk="1" hangingPunct="1">
              <a:spcBef>
                <a:spcPct val="20000"/>
              </a:spcBef>
            </a:pPr>
            <a:r>
              <a:rPr lang="en-US" sz="2800">
                <a:latin typeface="Times New Roman" panose="02020603050405020304" pitchFamily="18" charset="0"/>
              </a:rPr>
              <a:t>	If this is not true a more general definition of probability is required.</a:t>
            </a:r>
          </a:p>
        </p:txBody>
      </p:sp>
    </p:spTree>
    <p:extLst>
      <p:ext uri="{BB962C8B-B14F-4D97-AF65-F5344CB8AC3E}">
        <p14:creationId xmlns:p14="http://schemas.microsoft.com/office/powerpoint/2010/main" val="180241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p:txBody>
          <a:bodyPr/>
          <a:lstStyle/>
          <a:p>
            <a:pPr eaLnBrk="1" hangingPunct="1"/>
            <a:r>
              <a:rPr lang="en-CA" smtClean="0"/>
              <a:t>Rules of Probability</a:t>
            </a:r>
          </a:p>
        </p:txBody>
      </p:sp>
    </p:spTree>
    <p:extLst>
      <p:ext uri="{BB962C8B-B14F-4D97-AF65-F5344CB8AC3E}">
        <p14:creationId xmlns:p14="http://schemas.microsoft.com/office/powerpoint/2010/main" val="2731294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l" eaLnBrk="1" hangingPunct="1"/>
            <a:r>
              <a:rPr lang="en-US" sz="4000" b="1" dirty="0" smtClean="0"/>
              <a:t>The </a:t>
            </a:r>
            <a:r>
              <a:rPr lang="en-US" sz="4000" b="1" dirty="0"/>
              <a:t>additive rule</a:t>
            </a:r>
            <a:r>
              <a:rPr lang="en-US" sz="4000" dirty="0"/>
              <a:t/>
            </a:r>
            <a:br>
              <a:rPr lang="en-US" sz="4000" dirty="0"/>
            </a:br>
            <a:r>
              <a:rPr lang="en-US" sz="4000" dirty="0"/>
              <a:t>(Mutually exclusive events)</a:t>
            </a:r>
            <a:endParaRPr lang="en-US" sz="4000" b="1" dirty="0"/>
          </a:p>
        </p:txBody>
      </p:sp>
      <p:sp>
        <p:nvSpPr>
          <p:cNvPr id="80899" name="Rectangle 4"/>
          <p:cNvSpPr>
            <a:spLocks noChangeArrowheads="1"/>
          </p:cNvSpPr>
          <p:nvPr/>
        </p:nvSpPr>
        <p:spPr bwMode="auto">
          <a:xfrm>
            <a:off x="2686051" y="2717025"/>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dirty="0">
                <a:latin typeface="Times New Roman" panose="02020603050405020304" pitchFamily="18" charset="0"/>
                <a:sym typeface="Math3" pitchFamily="2" charset="2"/>
              </a:rPr>
              <a:t>i.e.</a:t>
            </a:r>
          </a:p>
        </p:txBody>
      </p:sp>
      <p:sp>
        <p:nvSpPr>
          <p:cNvPr id="80900" name="Rectangle 5"/>
          <p:cNvSpPr>
            <a:spLocks noChangeArrowheads="1"/>
          </p:cNvSpPr>
          <p:nvPr/>
        </p:nvSpPr>
        <p:spPr bwMode="auto">
          <a:xfrm>
            <a:off x="3263901" y="4416425"/>
            <a:ext cx="56816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if </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Symbol" panose="05050102010706020507" pitchFamily="18" charset="2"/>
              </a:rPr>
              <a:t></a:t>
            </a:r>
            <a:r>
              <a:rPr lang="en-US" sz="3200" i="1">
                <a:latin typeface="Times New Roman" panose="02020603050405020304" pitchFamily="18" charset="0"/>
                <a:sym typeface="Math3" pitchFamily="2" charset="2"/>
              </a:rPr>
              <a:t> B</a:t>
            </a:r>
            <a:r>
              <a:rPr lang="en-US" sz="3200">
                <a:latin typeface="Times New Roman" panose="02020603050405020304" pitchFamily="18" charset="0"/>
                <a:sym typeface="Math3" pitchFamily="2" charset="2"/>
              </a:rPr>
              <a:t> = </a:t>
            </a:r>
            <a:r>
              <a:rPr lang="en-US" sz="3200" i="1">
                <a:latin typeface="Symbol" panose="05050102010706020507" pitchFamily="18" charset="2"/>
                <a:sym typeface="Math3" pitchFamily="2" charset="2"/>
              </a:rPr>
              <a:t>f</a:t>
            </a:r>
          </a:p>
          <a:p>
            <a:pPr eaLnBrk="1" hangingPunct="1">
              <a:spcBef>
                <a:spcPct val="20000"/>
              </a:spcBef>
            </a:pP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Math3" pitchFamily="2" charset="2"/>
              </a:rPr>
              <a:t>and </a:t>
            </a:r>
            <a:r>
              <a:rPr lang="en-US" sz="3200" i="1">
                <a:latin typeface="Times New Roman" panose="02020603050405020304" pitchFamily="18" charset="0"/>
                <a:sym typeface="Math3" pitchFamily="2" charset="2"/>
              </a:rPr>
              <a:t>B </a:t>
            </a:r>
            <a:r>
              <a:rPr lang="en-US" sz="3200">
                <a:latin typeface="Times New Roman" panose="02020603050405020304" pitchFamily="18" charset="0"/>
                <a:sym typeface="Math3" pitchFamily="2" charset="2"/>
              </a:rPr>
              <a:t>mutually exclusive)</a:t>
            </a:r>
            <a:endParaRPr lang="en-US" sz="3200" i="1">
              <a:latin typeface="Times New Roman" panose="02020603050405020304" pitchFamily="18" charset="0"/>
              <a:sym typeface="Math3" pitchFamily="2" charset="2"/>
            </a:endParaRPr>
          </a:p>
        </p:txBody>
      </p:sp>
      <p:sp>
        <p:nvSpPr>
          <p:cNvPr id="80901" name="Rectangle 6"/>
          <p:cNvSpPr>
            <a:spLocks noChangeArrowheads="1"/>
          </p:cNvSpPr>
          <p:nvPr/>
        </p:nvSpPr>
        <p:spPr bwMode="auto">
          <a:xfrm>
            <a:off x="2686050" y="2065523"/>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P</a:t>
            </a:r>
            <a:r>
              <a:rPr lang="en-US" sz="3200" dirty="0">
                <a:latin typeface="Times New Roman" panose="02020603050405020304" pitchFamily="18" charset="0"/>
              </a:rPr>
              <a:t>[</a:t>
            </a:r>
            <a:r>
              <a:rPr lang="en-US" sz="3200" i="1" dirty="0">
                <a:latin typeface="Times New Roman" panose="02020603050405020304" pitchFamily="18" charset="0"/>
              </a:rPr>
              <a:t>A </a:t>
            </a:r>
            <a:r>
              <a:rPr lang="en-US" sz="3200" dirty="0">
                <a:latin typeface="Times New Roman" panose="02020603050405020304" pitchFamily="18" charset="0"/>
                <a:sym typeface="Symbol" panose="05050102010706020507" pitchFamily="18" charset="2"/>
              </a:rPr>
              <a:t></a:t>
            </a:r>
            <a:r>
              <a:rPr lang="en-US" sz="3200" dirty="0">
                <a:latin typeface="Times New Roman" panose="02020603050405020304" pitchFamily="18" charset="0"/>
                <a:sym typeface="Math3" pitchFamily="2" charset="2"/>
              </a:rPr>
              <a:t> </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A</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a:t>
            </a:r>
          </a:p>
        </p:txBody>
      </p:sp>
      <p:sp>
        <p:nvSpPr>
          <p:cNvPr id="80902" name="Rectangle 8"/>
          <p:cNvSpPr>
            <a:spLocks noChangeArrowheads="1"/>
          </p:cNvSpPr>
          <p:nvPr/>
        </p:nvSpPr>
        <p:spPr bwMode="auto">
          <a:xfrm>
            <a:off x="2686051" y="3472019"/>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P</a:t>
            </a:r>
            <a:r>
              <a:rPr lang="en-US" sz="3200" dirty="0">
                <a:latin typeface="Times New Roman" panose="02020603050405020304" pitchFamily="18" charset="0"/>
              </a:rPr>
              <a:t>[</a:t>
            </a:r>
            <a:r>
              <a:rPr lang="en-US" sz="3200" i="1" dirty="0">
                <a:latin typeface="Times New Roman" panose="02020603050405020304" pitchFamily="18" charset="0"/>
              </a:rPr>
              <a:t>A </a:t>
            </a:r>
            <a:r>
              <a:rPr lang="en-US" sz="3200" dirty="0">
                <a:latin typeface="Times New Roman" panose="02020603050405020304" pitchFamily="18" charset="0"/>
              </a:rPr>
              <a:t>or</a:t>
            </a:r>
            <a:r>
              <a:rPr lang="en-US" sz="3200" dirty="0">
                <a:latin typeface="Times New Roman" panose="02020603050405020304" pitchFamily="18" charset="0"/>
                <a:sym typeface="Math3" pitchFamily="2" charset="2"/>
              </a:rPr>
              <a:t> </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A</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a:t>
            </a:r>
          </a:p>
        </p:txBody>
      </p:sp>
      <p:sp>
        <p:nvSpPr>
          <p:cNvPr id="80903" name="Rectangle 9"/>
          <p:cNvSpPr>
            <a:spLocks noChangeArrowheads="1"/>
          </p:cNvSpPr>
          <p:nvPr/>
        </p:nvSpPr>
        <p:spPr bwMode="auto">
          <a:xfrm>
            <a:off x="2452047" y="2007393"/>
            <a:ext cx="4806950" cy="230981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1048450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9050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a:solidFill>
                  <a:schemeClr val="tx2"/>
                </a:solidFill>
                <a:latin typeface="Times New Roman" panose="02020603050405020304" pitchFamily="18" charset="0"/>
              </a:rPr>
              <a:t>If two events </a:t>
            </a:r>
            <a:r>
              <a:rPr lang="en-US" sz="3600" i="1">
                <a:solidFill>
                  <a:schemeClr val="tx2"/>
                </a:solidFill>
                <a:latin typeface="Times New Roman" panose="02020603050405020304" pitchFamily="18" charset="0"/>
              </a:rPr>
              <a:t>A </a:t>
            </a:r>
            <a:r>
              <a:rPr lang="en-US" sz="3600">
                <a:solidFill>
                  <a:schemeClr val="tx2"/>
                </a:solidFill>
                <a:latin typeface="Times New Roman" panose="02020603050405020304" pitchFamily="18" charset="0"/>
              </a:rPr>
              <a:t>and </a:t>
            </a:r>
            <a:r>
              <a:rPr lang="en-US" sz="3600" i="1">
                <a:solidFill>
                  <a:schemeClr val="tx2"/>
                </a:solidFill>
                <a:latin typeface="Times New Roman" panose="02020603050405020304" pitchFamily="18" charset="0"/>
              </a:rPr>
              <a:t>B </a:t>
            </a:r>
            <a:r>
              <a:rPr lang="en-US" sz="3600">
                <a:solidFill>
                  <a:schemeClr val="tx2"/>
                </a:solidFill>
                <a:latin typeface="Times New Roman" panose="02020603050405020304" pitchFamily="18" charset="0"/>
              </a:rPr>
              <a:t>are are </a:t>
            </a:r>
            <a:r>
              <a:rPr lang="en-US" sz="3600" b="1">
                <a:solidFill>
                  <a:schemeClr val="tx2"/>
                </a:solidFill>
                <a:latin typeface="Times New Roman" panose="02020603050405020304" pitchFamily="18" charset="0"/>
              </a:rPr>
              <a:t>mutually exclusive</a:t>
            </a:r>
            <a:r>
              <a:rPr lang="en-US" sz="3600">
                <a:solidFill>
                  <a:schemeClr val="tx2"/>
                </a:solidFill>
                <a:latin typeface="Times New Roman" panose="02020603050405020304" pitchFamily="18" charset="0"/>
              </a:rPr>
              <a:t> then:</a:t>
            </a:r>
            <a:endParaRPr lang="en-US" sz="3600" b="1">
              <a:solidFill>
                <a:schemeClr val="tx2"/>
              </a:solidFill>
              <a:latin typeface="Times New Roman" panose="02020603050405020304" pitchFamily="18" charset="0"/>
            </a:endParaRPr>
          </a:p>
        </p:txBody>
      </p:sp>
      <p:sp>
        <p:nvSpPr>
          <p:cNvPr id="81923" name="Rectangle 3"/>
          <p:cNvSpPr>
            <a:spLocks noChangeArrowheads="1"/>
          </p:cNvSpPr>
          <p:nvPr/>
        </p:nvSpPr>
        <p:spPr bwMode="auto">
          <a:xfrm>
            <a:off x="2895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81924" name="Oval 4"/>
          <p:cNvSpPr>
            <a:spLocks noChangeArrowheads="1"/>
          </p:cNvSpPr>
          <p:nvPr/>
        </p:nvSpPr>
        <p:spPr bwMode="auto">
          <a:xfrm>
            <a:off x="6019800" y="4267200"/>
            <a:ext cx="1905000" cy="1524000"/>
          </a:xfrm>
          <a:prstGeom prst="ellipse">
            <a:avLst/>
          </a:prstGeom>
          <a:solidFill>
            <a:srgbClr val="969696"/>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81925" name="Oval 5"/>
          <p:cNvSpPr>
            <a:spLocks noChangeArrowheads="1"/>
          </p:cNvSpPr>
          <p:nvPr/>
        </p:nvSpPr>
        <p:spPr bwMode="auto">
          <a:xfrm>
            <a:off x="3581400" y="4419600"/>
            <a:ext cx="1905000" cy="1524000"/>
          </a:xfrm>
          <a:prstGeom prst="ellipse">
            <a:avLst/>
          </a:prstGeom>
          <a:solidFill>
            <a:srgbClr val="969696"/>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81926" name="Rectangle 6"/>
          <p:cNvSpPr>
            <a:spLocks noChangeArrowheads="1"/>
          </p:cNvSpPr>
          <p:nvPr/>
        </p:nvSpPr>
        <p:spPr bwMode="auto">
          <a:xfrm>
            <a:off x="3276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A</a:t>
            </a:r>
            <a:endParaRPr lang="en-US" sz="3600" b="1">
              <a:solidFill>
                <a:schemeClr val="tx2"/>
              </a:solidFill>
              <a:latin typeface="Times New Roman" panose="02020603050405020304" pitchFamily="18" charset="0"/>
            </a:endParaRPr>
          </a:p>
        </p:txBody>
      </p:sp>
      <p:sp>
        <p:nvSpPr>
          <p:cNvPr id="81927" name="Rectangle 7"/>
          <p:cNvSpPr>
            <a:spLocks noChangeArrowheads="1"/>
          </p:cNvSpPr>
          <p:nvPr/>
        </p:nvSpPr>
        <p:spPr bwMode="auto">
          <a:xfrm>
            <a:off x="7848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B</a:t>
            </a:r>
            <a:endParaRPr lang="en-US" sz="3600" b="1">
              <a:solidFill>
                <a:schemeClr val="tx2"/>
              </a:solidFill>
              <a:latin typeface="Times New Roman" panose="02020603050405020304" pitchFamily="18" charset="0"/>
            </a:endParaRPr>
          </a:p>
        </p:txBody>
      </p:sp>
      <p:sp>
        <p:nvSpPr>
          <p:cNvPr id="81928" name="Rectangle 8"/>
          <p:cNvSpPr>
            <a:spLocks noChangeArrowheads="1"/>
          </p:cNvSpPr>
          <p:nvPr/>
        </p:nvSpPr>
        <p:spPr bwMode="auto">
          <a:xfrm>
            <a:off x="2362200" y="1828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sz="2800">
                <a:solidFill>
                  <a:schemeClr val="tx2"/>
                </a:solidFill>
                <a:latin typeface="Times New Roman" panose="02020603050405020304" pitchFamily="18" charset="0"/>
              </a:rPr>
              <a:t>They have no outcomes in common.</a:t>
            </a:r>
            <a:br>
              <a:rPr lang="en-US" sz="2800">
                <a:solidFill>
                  <a:schemeClr val="tx2"/>
                </a:solidFill>
                <a:latin typeface="Times New Roman" panose="02020603050405020304" pitchFamily="18" charset="0"/>
              </a:rPr>
            </a:br>
            <a:r>
              <a:rPr lang="en-US" sz="2800">
                <a:solidFill>
                  <a:schemeClr val="tx2"/>
                </a:solidFill>
                <a:latin typeface="Times New Roman" panose="02020603050405020304" pitchFamily="18" charset="0"/>
              </a:rPr>
              <a:t>They can’t occur at the same time. The outcome of the random experiment can not belong to both</a:t>
            </a:r>
            <a:r>
              <a:rPr lang="en-US" sz="2800" i="1">
                <a:solidFill>
                  <a:schemeClr val="tx2"/>
                </a:solidFill>
                <a:latin typeface="Times New Roman" panose="02020603050405020304" pitchFamily="18" charset="0"/>
              </a:rPr>
              <a:t> A </a:t>
            </a:r>
            <a:r>
              <a:rPr lang="en-US" sz="2800">
                <a:solidFill>
                  <a:schemeClr val="tx2"/>
                </a:solidFill>
                <a:latin typeface="Times New Roman" panose="02020603050405020304" pitchFamily="18" charset="0"/>
              </a:rPr>
              <a:t>and </a:t>
            </a:r>
            <a:r>
              <a:rPr lang="en-US" sz="2800" i="1">
                <a:solidFill>
                  <a:schemeClr val="tx2"/>
                </a:solidFill>
                <a:latin typeface="Times New Roman" panose="02020603050405020304" pitchFamily="18" charset="0"/>
              </a:rPr>
              <a:t>B.</a:t>
            </a:r>
            <a:endParaRPr lang="en-US" sz="280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476511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2895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82947" name="Oval 4"/>
          <p:cNvSpPr>
            <a:spLocks noChangeArrowheads="1"/>
          </p:cNvSpPr>
          <p:nvPr/>
        </p:nvSpPr>
        <p:spPr bwMode="auto">
          <a:xfrm>
            <a:off x="6019800" y="4267200"/>
            <a:ext cx="1905000" cy="1524000"/>
          </a:xfrm>
          <a:prstGeom prst="ellipse">
            <a:avLst/>
          </a:prstGeom>
          <a:solidFill>
            <a:srgbClr val="969696"/>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82948" name="Oval 5"/>
          <p:cNvSpPr>
            <a:spLocks noChangeArrowheads="1"/>
          </p:cNvSpPr>
          <p:nvPr/>
        </p:nvSpPr>
        <p:spPr bwMode="auto">
          <a:xfrm>
            <a:off x="3581400" y="4419600"/>
            <a:ext cx="1905000" cy="1524000"/>
          </a:xfrm>
          <a:prstGeom prst="ellipse">
            <a:avLst/>
          </a:prstGeom>
          <a:solidFill>
            <a:srgbClr val="969696"/>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82949" name="Rectangle 6"/>
          <p:cNvSpPr>
            <a:spLocks noChangeArrowheads="1"/>
          </p:cNvSpPr>
          <p:nvPr/>
        </p:nvSpPr>
        <p:spPr bwMode="auto">
          <a:xfrm>
            <a:off x="3276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A</a:t>
            </a:r>
            <a:endParaRPr lang="en-US" sz="3600" b="1">
              <a:solidFill>
                <a:schemeClr val="tx2"/>
              </a:solidFill>
              <a:latin typeface="Times New Roman" panose="02020603050405020304" pitchFamily="18" charset="0"/>
            </a:endParaRPr>
          </a:p>
        </p:txBody>
      </p:sp>
      <p:sp>
        <p:nvSpPr>
          <p:cNvPr id="82950" name="Rectangle 7"/>
          <p:cNvSpPr>
            <a:spLocks noChangeArrowheads="1"/>
          </p:cNvSpPr>
          <p:nvPr/>
        </p:nvSpPr>
        <p:spPr bwMode="auto">
          <a:xfrm>
            <a:off x="7848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solidFill>
                  <a:schemeClr val="tx2"/>
                </a:solidFill>
                <a:latin typeface="Times New Roman" panose="02020603050405020304" pitchFamily="18" charset="0"/>
              </a:rPr>
              <a:t>B</a:t>
            </a:r>
            <a:endParaRPr lang="en-US" sz="3600" b="1">
              <a:solidFill>
                <a:schemeClr val="tx2"/>
              </a:solidFill>
              <a:latin typeface="Times New Roman" panose="02020603050405020304" pitchFamily="18" charset="0"/>
            </a:endParaRPr>
          </a:p>
        </p:txBody>
      </p:sp>
      <p:sp>
        <p:nvSpPr>
          <p:cNvPr id="82951" name="Rectangle 8"/>
          <p:cNvSpPr>
            <a:spLocks noChangeArrowheads="1"/>
          </p:cNvSpPr>
          <p:nvPr/>
        </p:nvSpPr>
        <p:spPr bwMode="auto">
          <a:xfrm>
            <a:off x="2362200" y="1828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800">
              <a:solidFill>
                <a:schemeClr val="tx2"/>
              </a:solidFill>
              <a:latin typeface="Times New Roman" panose="02020603050405020304" pitchFamily="18" charset="0"/>
            </a:endParaRPr>
          </a:p>
        </p:txBody>
      </p:sp>
      <p:sp>
        <p:nvSpPr>
          <p:cNvPr id="82952" name="Rectangle 9"/>
          <p:cNvSpPr>
            <a:spLocks noChangeArrowheads="1"/>
          </p:cNvSpPr>
          <p:nvPr/>
        </p:nvSpPr>
        <p:spPr bwMode="auto">
          <a:xfrm>
            <a:off x="2813050" y="1406525"/>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sym typeface="Math3" pitchFamily="2" charset="2"/>
              </a:rPr>
              <a:t>i.e.</a:t>
            </a:r>
          </a:p>
        </p:txBody>
      </p:sp>
      <p:sp>
        <p:nvSpPr>
          <p:cNvPr id="82953" name="Rectangle 10"/>
          <p:cNvSpPr>
            <a:spLocks noChangeArrowheads="1"/>
          </p:cNvSpPr>
          <p:nvPr/>
        </p:nvSpPr>
        <p:spPr bwMode="auto">
          <a:xfrm>
            <a:off x="2744789" y="766763"/>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P</a:t>
            </a:r>
            <a:r>
              <a:rPr lang="en-US" sz="3200">
                <a:latin typeface="Times New Roman" panose="02020603050405020304" pitchFamily="18" charset="0"/>
              </a:rPr>
              <a:t>[</a:t>
            </a:r>
            <a:r>
              <a:rPr lang="en-US" sz="3200" i="1">
                <a:latin typeface="Times New Roman" panose="02020603050405020304" pitchFamily="18" charset="0"/>
              </a:rPr>
              <a:t>A </a:t>
            </a:r>
            <a:r>
              <a:rPr lang="en-US" sz="3200">
                <a:latin typeface="Times New Roman" panose="02020603050405020304" pitchFamily="18" charset="0"/>
                <a:sym typeface="Symbol" panose="05050102010706020507" pitchFamily="18" charset="2"/>
              </a:rPr>
              <a:t></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a:t>
            </a:r>
          </a:p>
        </p:txBody>
      </p:sp>
      <p:sp>
        <p:nvSpPr>
          <p:cNvPr id="82954" name="Rectangle 11"/>
          <p:cNvSpPr>
            <a:spLocks noChangeArrowheads="1"/>
          </p:cNvSpPr>
          <p:nvPr/>
        </p:nvSpPr>
        <p:spPr bwMode="auto">
          <a:xfrm>
            <a:off x="2819400" y="2165350"/>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P</a:t>
            </a:r>
            <a:r>
              <a:rPr lang="en-US" sz="3200">
                <a:latin typeface="Times New Roman" panose="02020603050405020304" pitchFamily="18" charset="0"/>
              </a:rPr>
              <a:t>[</a:t>
            </a:r>
            <a:r>
              <a:rPr lang="en-US" sz="3200" i="1">
                <a:latin typeface="Times New Roman" panose="02020603050405020304" pitchFamily="18" charset="0"/>
              </a:rPr>
              <a:t>A </a:t>
            </a:r>
            <a:r>
              <a:rPr lang="en-US" sz="3200">
                <a:latin typeface="Times New Roman" panose="02020603050405020304" pitchFamily="18" charset="0"/>
              </a:rPr>
              <a:t>or</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a:t>
            </a:r>
          </a:p>
        </p:txBody>
      </p:sp>
      <p:sp>
        <p:nvSpPr>
          <p:cNvPr id="82955" name="Rectangle 12"/>
          <p:cNvSpPr>
            <a:spLocks noChangeArrowheads="1"/>
          </p:cNvSpPr>
          <p:nvPr/>
        </p:nvSpPr>
        <p:spPr bwMode="auto">
          <a:xfrm>
            <a:off x="2497138" y="692151"/>
            <a:ext cx="4806950" cy="230981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535360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l" eaLnBrk="1" hangingPunct="1"/>
            <a:r>
              <a:rPr lang="en-US" dirty="0" smtClean="0"/>
              <a:t>The additive rule</a:t>
            </a:r>
            <a:endParaRPr lang="en-US" b="1" dirty="0" smtClean="0"/>
          </a:p>
        </p:txBody>
      </p:sp>
      <p:sp>
        <p:nvSpPr>
          <p:cNvPr id="83971" name="Rectangle 3"/>
          <p:cNvSpPr>
            <a:spLocks noGrp="1" noChangeArrowheads="1"/>
          </p:cNvSpPr>
          <p:nvPr>
            <p:ph type="body" idx="1"/>
          </p:nvPr>
        </p:nvSpPr>
        <p:spPr>
          <a:xfrm>
            <a:off x="2476500" y="2728913"/>
            <a:ext cx="6567488" cy="654050"/>
          </a:xfrm>
        </p:spPr>
        <p:txBody>
          <a:bodyPr/>
          <a:lstStyle/>
          <a:p>
            <a:pPr marL="0" indent="0">
              <a:buNone/>
            </a:pPr>
            <a:r>
              <a:rPr lang="en-US" i="1" smtClean="0"/>
              <a:t>P</a:t>
            </a:r>
            <a:r>
              <a:rPr lang="en-US" smtClean="0"/>
              <a:t>[</a:t>
            </a:r>
            <a:r>
              <a:rPr lang="en-US" i="1" smtClean="0"/>
              <a:t>A </a:t>
            </a:r>
            <a:r>
              <a:rPr lang="en-US" smtClean="0">
                <a:sym typeface="Symbol" panose="05050102010706020507" pitchFamily="18" charset="2"/>
              </a:rPr>
              <a:t></a:t>
            </a:r>
            <a:r>
              <a:rPr lang="en-US" smtClean="0">
                <a:sym typeface="Math3" pitchFamily="2" charset="2"/>
              </a:rPr>
              <a:t> </a:t>
            </a:r>
            <a:r>
              <a:rPr lang="en-US" i="1" smtClean="0">
                <a:sym typeface="Math3" pitchFamily="2" charset="2"/>
              </a:rPr>
              <a:t>B</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A</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B</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A </a:t>
            </a:r>
            <a:r>
              <a:rPr lang="en-US" smtClean="0">
                <a:sym typeface="Symbol" panose="05050102010706020507" pitchFamily="18" charset="2"/>
              </a:rPr>
              <a:t></a:t>
            </a:r>
            <a:r>
              <a:rPr lang="en-US" i="1" smtClean="0">
                <a:sym typeface="Math3" pitchFamily="2" charset="2"/>
              </a:rPr>
              <a:t> B</a:t>
            </a:r>
            <a:r>
              <a:rPr lang="en-US" smtClean="0">
                <a:sym typeface="Math3" pitchFamily="2" charset="2"/>
              </a:rPr>
              <a:t>]</a:t>
            </a:r>
          </a:p>
        </p:txBody>
      </p:sp>
      <p:sp>
        <p:nvSpPr>
          <p:cNvPr id="83972" name="Rectangle 5"/>
          <p:cNvSpPr>
            <a:spLocks noChangeArrowheads="1"/>
          </p:cNvSpPr>
          <p:nvPr/>
        </p:nvSpPr>
        <p:spPr bwMode="auto">
          <a:xfrm>
            <a:off x="4684191" y="981074"/>
            <a:ext cx="582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600" dirty="0">
                <a:latin typeface="Times New Roman" panose="02020603050405020304" pitchFamily="18" charset="0"/>
              </a:rPr>
              <a:t>(In general)</a:t>
            </a:r>
            <a:endParaRPr lang="en-US" sz="3600" dirty="0">
              <a:latin typeface="Symbol" panose="05050102010706020507" pitchFamily="18" charset="2"/>
              <a:sym typeface="Math3" pitchFamily="2" charset="2"/>
            </a:endParaRPr>
          </a:p>
        </p:txBody>
      </p:sp>
      <p:sp>
        <p:nvSpPr>
          <p:cNvPr id="83973" name="Rectangle 7"/>
          <p:cNvSpPr>
            <a:spLocks noChangeArrowheads="1"/>
          </p:cNvSpPr>
          <p:nvPr/>
        </p:nvSpPr>
        <p:spPr bwMode="auto">
          <a:xfrm>
            <a:off x="3616325" y="3527425"/>
            <a:ext cx="58245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600">
                <a:latin typeface="Times New Roman" panose="02020603050405020304" pitchFamily="18" charset="0"/>
              </a:rPr>
              <a:t>or</a:t>
            </a:r>
            <a:endParaRPr lang="en-US" sz="3600">
              <a:latin typeface="Symbol" panose="05050102010706020507" pitchFamily="18" charset="2"/>
              <a:sym typeface="Math3" pitchFamily="2" charset="2"/>
            </a:endParaRPr>
          </a:p>
        </p:txBody>
      </p:sp>
      <p:sp>
        <p:nvSpPr>
          <p:cNvPr id="83974" name="Rectangle 8"/>
          <p:cNvSpPr>
            <a:spLocks noChangeArrowheads="1"/>
          </p:cNvSpPr>
          <p:nvPr/>
        </p:nvSpPr>
        <p:spPr bwMode="auto">
          <a:xfrm>
            <a:off x="2514600" y="4338638"/>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P</a:t>
            </a:r>
            <a:r>
              <a:rPr lang="en-US" sz="3200">
                <a:latin typeface="Times New Roman" panose="02020603050405020304" pitchFamily="18" charset="0"/>
              </a:rPr>
              <a:t>[</a:t>
            </a:r>
            <a:r>
              <a:rPr lang="en-US" sz="3200" i="1">
                <a:latin typeface="Times New Roman" panose="02020603050405020304" pitchFamily="18" charset="0"/>
              </a:rPr>
              <a:t>A </a:t>
            </a:r>
            <a:r>
              <a:rPr lang="en-US" sz="3200">
                <a:latin typeface="Times New Roman" panose="02020603050405020304" pitchFamily="18" charset="0"/>
              </a:rPr>
              <a:t>or</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Math3" pitchFamily="2" charset="2"/>
              </a:rPr>
              <a:t>and</a:t>
            </a:r>
            <a:r>
              <a:rPr lang="en-US" sz="3200" i="1">
                <a:latin typeface="Times New Roman" panose="02020603050405020304" pitchFamily="18" charset="0"/>
                <a:sym typeface="Math3" pitchFamily="2" charset="2"/>
              </a:rPr>
              <a:t> B</a:t>
            </a:r>
            <a:r>
              <a:rPr lang="en-US" sz="3200">
                <a:latin typeface="Times New Roman" panose="02020603050405020304" pitchFamily="18" charset="0"/>
                <a:sym typeface="Math3" pitchFamily="2" charset="2"/>
              </a:rPr>
              <a:t>]</a:t>
            </a:r>
          </a:p>
        </p:txBody>
      </p:sp>
      <p:sp>
        <p:nvSpPr>
          <p:cNvPr id="83975" name="Rectangle 9"/>
          <p:cNvSpPr>
            <a:spLocks noChangeArrowheads="1"/>
          </p:cNvSpPr>
          <p:nvPr/>
        </p:nvSpPr>
        <p:spPr bwMode="auto">
          <a:xfrm>
            <a:off x="1944689" y="2566989"/>
            <a:ext cx="7526337" cy="270827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4286050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1768475" y="196850"/>
            <a:ext cx="7253288" cy="655638"/>
          </a:xfrm>
        </p:spPr>
        <p:txBody>
          <a:bodyPr/>
          <a:lstStyle/>
          <a:p>
            <a:pPr algn="l" eaLnBrk="1" hangingPunct="1"/>
            <a:r>
              <a:rPr lang="en-US" sz="2800" b="1"/>
              <a:t>Logic</a:t>
            </a:r>
          </a:p>
        </p:txBody>
      </p:sp>
      <p:graphicFrame>
        <p:nvGraphicFramePr>
          <p:cNvPr id="6146" name="Object 4"/>
          <p:cNvGraphicFramePr>
            <a:graphicFrameLocks noGrp="1" noChangeAspect="1"/>
          </p:cNvGraphicFramePr>
          <p:nvPr>
            <p:ph sz="half" idx="2"/>
          </p:nvPr>
        </p:nvGraphicFramePr>
        <p:xfrm>
          <a:off x="5321301" y="190500"/>
          <a:ext cx="1789113" cy="704850"/>
        </p:xfrm>
        <a:graphic>
          <a:graphicData uri="http://schemas.openxmlformats.org/presentationml/2006/ole">
            <mc:AlternateContent xmlns:mc="http://schemas.openxmlformats.org/markup-compatibility/2006">
              <mc:Choice xmlns:v="urn:schemas-microsoft-com:vml" Requires="v">
                <p:oleObj spid="_x0000_s31314" name="Equation" r:id="rId4" imgW="419040" imgH="164880" progId="Equation.DSMT4">
                  <p:embed/>
                </p:oleObj>
              </mc:Choice>
              <mc:Fallback>
                <p:oleObj name="Equation" r:id="rId4" imgW="419040" imgH="164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1301" y="190500"/>
                        <a:ext cx="1789113"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1" name="Group 19"/>
          <p:cNvGrpSpPr>
            <a:grpSpLocks/>
          </p:cNvGrpSpPr>
          <p:nvPr/>
        </p:nvGrpSpPr>
        <p:grpSpPr bwMode="auto">
          <a:xfrm>
            <a:off x="3067051" y="1282701"/>
            <a:ext cx="5915025" cy="2817813"/>
            <a:chOff x="1083" y="1524"/>
            <a:chExt cx="3726" cy="1775"/>
          </a:xfrm>
        </p:grpSpPr>
        <p:graphicFrame>
          <p:nvGraphicFramePr>
            <p:cNvPr id="6147" name="Object 6"/>
            <p:cNvGraphicFramePr>
              <a:graphicFrameLocks noChangeAspect="1"/>
            </p:cNvGraphicFramePr>
            <p:nvPr/>
          </p:nvGraphicFramePr>
          <p:xfrm>
            <a:off x="4016" y="1770"/>
            <a:ext cx="242" cy="263"/>
          </p:xfrm>
          <a:graphic>
            <a:graphicData uri="http://schemas.openxmlformats.org/presentationml/2006/ole">
              <mc:AlternateContent xmlns:mc="http://schemas.openxmlformats.org/markup-compatibility/2006">
                <mc:Choice xmlns:v="urn:schemas-microsoft-com:vml" Requires="v">
                  <p:oleObj spid="_x0000_s31315" name="Equation" r:id="rId6" imgW="152280" imgH="164880" progId="Equation.DSMT4">
                    <p:embed/>
                  </p:oleObj>
                </mc:Choice>
                <mc:Fallback>
                  <p:oleObj name="Equation" r:id="rId6" imgW="15228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6" y="1770"/>
                          <a:ext cx="24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Rectangle 8"/>
            <p:cNvSpPr>
              <a:spLocks noChangeArrowheads="1"/>
            </p:cNvSpPr>
            <p:nvPr/>
          </p:nvSpPr>
          <p:spPr bwMode="auto">
            <a:xfrm>
              <a:off x="1083" y="1524"/>
              <a:ext cx="3726" cy="1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156" name="Oval 9"/>
            <p:cNvSpPr>
              <a:spLocks noChangeArrowheads="1"/>
            </p:cNvSpPr>
            <p:nvPr/>
          </p:nvSpPr>
          <p:spPr bwMode="auto">
            <a:xfrm>
              <a:off x="2636" y="1857"/>
              <a:ext cx="1373" cy="1209"/>
            </a:xfrm>
            <a:prstGeom prst="ellipse">
              <a:avLst/>
            </a:prstGeom>
            <a:solidFill>
              <a:srgbClr val="8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157" name="Oval 10"/>
            <p:cNvSpPr>
              <a:spLocks noChangeArrowheads="1"/>
            </p:cNvSpPr>
            <p:nvPr/>
          </p:nvSpPr>
          <p:spPr bwMode="auto">
            <a:xfrm>
              <a:off x="1746" y="1840"/>
              <a:ext cx="1373" cy="1209"/>
            </a:xfrm>
            <a:prstGeom prst="ellipse">
              <a:avLst/>
            </a:prstGeom>
            <a:solidFill>
              <a:srgbClr val="8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158" name="Oval 11"/>
            <p:cNvSpPr>
              <a:spLocks noChangeArrowheads="1"/>
            </p:cNvSpPr>
            <p:nvPr/>
          </p:nvSpPr>
          <p:spPr bwMode="auto">
            <a:xfrm>
              <a:off x="2633" y="1855"/>
              <a:ext cx="1373" cy="12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6148" name="Object 12"/>
            <p:cNvGraphicFramePr>
              <a:graphicFrameLocks noChangeAspect="1"/>
            </p:cNvGraphicFramePr>
            <p:nvPr/>
          </p:nvGraphicFramePr>
          <p:xfrm>
            <a:off x="1604" y="1752"/>
            <a:ext cx="242" cy="262"/>
          </p:xfrm>
          <a:graphic>
            <a:graphicData uri="http://schemas.openxmlformats.org/presentationml/2006/ole">
              <mc:AlternateContent xmlns:mc="http://schemas.openxmlformats.org/markup-compatibility/2006">
                <mc:Choice xmlns:v="urn:schemas-microsoft-com:vml" Requires="v">
                  <p:oleObj spid="_x0000_s31316" name="Equation" r:id="rId8" imgW="152280" imgH="164880" progId="Equation.DSMT4">
                    <p:embed/>
                  </p:oleObj>
                </mc:Choice>
                <mc:Fallback>
                  <p:oleObj name="Equation" r:id="rId8" imgW="15228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4" y="1752"/>
                          <a:ext cx="24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15"/>
            <p:cNvGraphicFramePr>
              <a:graphicFrameLocks noChangeAspect="1"/>
            </p:cNvGraphicFramePr>
            <p:nvPr/>
          </p:nvGraphicFramePr>
          <p:xfrm>
            <a:off x="2606" y="2322"/>
            <a:ext cx="524" cy="216"/>
          </p:xfrm>
          <a:graphic>
            <a:graphicData uri="http://schemas.openxmlformats.org/presentationml/2006/ole">
              <mc:AlternateContent xmlns:mc="http://schemas.openxmlformats.org/markup-compatibility/2006">
                <mc:Choice xmlns:v="urn:schemas-microsoft-com:vml" Requires="v">
                  <p:oleObj spid="_x0000_s31317" name="Equation" r:id="rId10" imgW="419040" imgH="164880" progId="Equation.DSMT4">
                    <p:embed/>
                  </p:oleObj>
                </mc:Choice>
                <mc:Fallback>
                  <p:oleObj name="Equation" r:id="rId10" imgW="419040" imgH="164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6" y="2322"/>
                          <a:ext cx="52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52" name="Rectangle 16"/>
          <p:cNvSpPr>
            <a:spLocks noChangeArrowheads="1"/>
          </p:cNvSpPr>
          <p:nvPr/>
        </p:nvSpPr>
        <p:spPr bwMode="auto">
          <a:xfrm>
            <a:off x="2011363" y="4456114"/>
            <a:ext cx="7510462"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a:solidFill>
                  <a:schemeClr val="tx2"/>
                </a:solidFill>
                <a:latin typeface="Times New Roman" panose="02020603050405020304" pitchFamily="18" charset="0"/>
              </a:rPr>
              <a:t>When </a:t>
            </a:r>
            <a:r>
              <a:rPr lang="en-US" sz="2800" i="1">
                <a:solidFill>
                  <a:schemeClr val="tx2"/>
                </a:solidFill>
                <a:latin typeface="Times New Roman" panose="02020603050405020304" pitchFamily="18" charset="0"/>
              </a:rPr>
              <a:t>P</a:t>
            </a:r>
            <a:r>
              <a:rPr lang="en-US" sz="2800">
                <a:solidFill>
                  <a:schemeClr val="tx2"/>
                </a:solidFill>
                <a:latin typeface="Times New Roman" panose="02020603050405020304" pitchFamily="18" charset="0"/>
              </a:rPr>
              <a:t>[</a:t>
            </a:r>
            <a:r>
              <a:rPr lang="en-US" sz="2800" i="1">
                <a:solidFill>
                  <a:schemeClr val="tx2"/>
                </a:solidFill>
                <a:latin typeface="Times New Roman" panose="02020603050405020304" pitchFamily="18" charset="0"/>
              </a:rPr>
              <a:t>A</a:t>
            </a:r>
            <a:r>
              <a:rPr lang="en-US" sz="2800">
                <a:solidFill>
                  <a:schemeClr val="tx2"/>
                </a:solidFill>
                <a:latin typeface="Times New Roman" panose="02020603050405020304" pitchFamily="18" charset="0"/>
              </a:rPr>
              <a:t>] is added to </a:t>
            </a:r>
            <a:r>
              <a:rPr lang="en-US" sz="2800" i="1">
                <a:solidFill>
                  <a:schemeClr val="tx2"/>
                </a:solidFill>
                <a:latin typeface="Times New Roman" panose="02020603050405020304" pitchFamily="18" charset="0"/>
              </a:rPr>
              <a:t>P</a:t>
            </a:r>
            <a:r>
              <a:rPr lang="en-US" sz="2800">
                <a:solidFill>
                  <a:schemeClr val="tx2"/>
                </a:solidFill>
                <a:latin typeface="Times New Roman" panose="02020603050405020304" pitchFamily="18" charset="0"/>
              </a:rPr>
              <a:t>[</a:t>
            </a:r>
            <a:r>
              <a:rPr lang="en-US" sz="2800" i="1">
                <a:solidFill>
                  <a:schemeClr val="tx2"/>
                </a:solidFill>
                <a:latin typeface="Times New Roman" panose="02020603050405020304" pitchFamily="18" charset="0"/>
              </a:rPr>
              <a:t>B</a:t>
            </a:r>
            <a:r>
              <a:rPr lang="en-US" sz="2800">
                <a:solidFill>
                  <a:schemeClr val="tx2"/>
                </a:solidFill>
                <a:latin typeface="Times New Roman" panose="02020603050405020304" pitchFamily="18" charset="0"/>
              </a:rPr>
              <a:t>] the outcome in </a:t>
            </a:r>
            <a:r>
              <a:rPr lang="en-US" sz="2800" i="1">
                <a:solidFill>
                  <a:schemeClr val="tx2"/>
                </a:solidFill>
                <a:latin typeface="Times New Roman" panose="02020603050405020304" pitchFamily="18" charset="0"/>
              </a:rPr>
              <a:t>A </a:t>
            </a:r>
            <a:r>
              <a:rPr lang="en-US" sz="2800">
                <a:solidFill>
                  <a:schemeClr val="tx2"/>
                </a:solidFill>
                <a:latin typeface="Times New Roman" panose="02020603050405020304" pitchFamily="18" charset="0"/>
                <a:sym typeface="Symbol" panose="05050102010706020507" pitchFamily="18" charset="2"/>
              </a:rPr>
              <a:t></a:t>
            </a:r>
            <a:r>
              <a:rPr lang="en-US" sz="2800" i="1">
                <a:solidFill>
                  <a:schemeClr val="tx2"/>
                </a:solidFill>
                <a:latin typeface="Times New Roman" panose="02020603050405020304" pitchFamily="18" charset="0"/>
              </a:rPr>
              <a:t> B </a:t>
            </a:r>
            <a:r>
              <a:rPr lang="en-US" sz="2800">
                <a:solidFill>
                  <a:schemeClr val="tx2"/>
                </a:solidFill>
                <a:latin typeface="Times New Roman" panose="02020603050405020304" pitchFamily="18" charset="0"/>
              </a:rPr>
              <a:t>are counted twice</a:t>
            </a:r>
          </a:p>
        </p:txBody>
      </p:sp>
      <p:sp>
        <p:nvSpPr>
          <p:cNvPr id="6153" name="Rectangle 20"/>
          <p:cNvSpPr>
            <a:spLocks noGrp="1" noChangeArrowheads="1"/>
          </p:cNvSpPr>
          <p:nvPr>
            <p:ph type="body" idx="1"/>
          </p:nvPr>
        </p:nvSpPr>
        <p:spPr>
          <a:xfrm>
            <a:off x="2184400" y="5800725"/>
            <a:ext cx="6567488" cy="654050"/>
          </a:xfrm>
          <a:noFill/>
        </p:spPr>
        <p:txBody>
          <a:bodyPr/>
          <a:lstStyle/>
          <a:p>
            <a:pPr marL="0" indent="0">
              <a:buNone/>
            </a:pPr>
            <a:r>
              <a:rPr lang="en-US" i="1" smtClean="0"/>
              <a:t>P</a:t>
            </a:r>
            <a:r>
              <a:rPr lang="en-US" smtClean="0"/>
              <a:t>[</a:t>
            </a:r>
            <a:r>
              <a:rPr lang="en-US" i="1" smtClean="0"/>
              <a:t>A </a:t>
            </a:r>
            <a:r>
              <a:rPr lang="en-US" smtClean="0">
                <a:sym typeface="Symbol" panose="05050102010706020507" pitchFamily="18" charset="2"/>
              </a:rPr>
              <a:t></a:t>
            </a:r>
            <a:r>
              <a:rPr lang="en-US" smtClean="0">
                <a:sym typeface="Math3" pitchFamily="2" charset="2"/>
              </a:rPr>
              <a:t> </a:t>
            </a:r>
            <a:r>
              <a:rPr lang="en-US" i="1" smtClean="0">
                <a:sym typeface="Math3" pitchFamily="2" charset="2"/>
              </a:rPr>
              <a:t>B</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A</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B</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A </a:t>
            </a:r>
            <a:r>
              <a:rPr lang="en-US" smtClean="0">
                <a:sym typeface="Symbol" panose="05050102010706020507" pitchFamily="18" charset="2"/>
              </a:rPr>
              <a:t></a:t>
            </a:r>
            <a:r>
              <a:rPr lang="en-US" i="1" smtClean="0">
                <a:sym typeface="Math3" pitchFamily="2" charset="2"/>
              </a:rPr>
              <a:t> B</a:t>
            </a:r>
            <a:r>
              <a:rPr lang="en-US" smtClean="0">
                <a:sym typeface="Math3" pitchFamily="2" charset="2"/>
              </a:rPr>
              <a:t>]</a:t>
            </a:r>
          </a:p>
        </p:txBody>
      </p:sp>
      <p:sp>
        <p:nvSpPr>
          <p:cNvPr id="6154" name="Rectangle 21"/>
          <p:cNvSpPr>
            <a:spLocks noChangeArrowheads="1"/>
          </p:cNvSpPr>
          <p:nvPr/>
        </p:nvSpPr>
        <p:spPr bwMode="auto">
          <a:xfrm>
            <a:off x="2782889" y="5180013"/>
            <a:ext cx="582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hence</a:t>
            </a:r>
            <a:endParaRPr lang="en-US" sz="3200">
              <a:latin typeface="Symbol" panose="05050102010706020507" pitchFamily="18" charset="2"/>
              <a:sym typeface="Math3" pitchFamily="2" charset="2"/>
            </a:endParaRPr>
          </a:p>
        </p:txBody>
      </p:sp>
    </p:spTree>
    <p:extLst>
      <p:ext uri="{BB962C8B-B14F-4D97-AF65-F5344CB8AC3E}">
        <p14:creationId xmlns:p14="http://schemas.microsoft.com/office/powerpoint/2010/main" val="3034106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nvGraphicFramePr>
        <p:xfrm>
          <a:off x="3814764" y="590550"/>
          <a:ext cx="5146675" cy="571500"/>
        </p:xfrm>
        <a:graphic>
          <a:graphicData uri="http://schemas.openxmlformats.org/presentationml/2006/ole">
            <mc:AlternateContent xmlns:mc="http://schemas.openxmlformats.org/markup-compatibility/2006">
              <mc:Choice xmlns:v="urn:schemas-microsoft-com:vml" Requires="v">
                <p:oleObj spid="_x0000_s31894" name="Equation" r:id="rId4" imgW="2286000" imgH="253800" progId="Equation.DSMT4">
                  <p:embed/>
                </p:oleObj>
              </mc:Choice>
              <mc:Fallback>
                <p:oleObj name="Equation" r:id="rId4" imgW="22860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4764" y="590550"/>
                        <a:ext cx="51466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 name="Rectangle 4"/>
          <p:cNvSpPr>
            <a:spLocks noChangeArrowheads="1"/>
          </p:cNvSpPr>
          <p:nvPr/>
        </p:nvSpPr>
        <p:spPr bwMode="auto">
          <a:xfrm>
            <a:off x="3276600" y="198439"/>
            <a:ext cx="6034088" cy="1355725"/>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172" name="Rectangle 5"/>
          <p:cNvSpPr>
            <a:spLocks noChangeArrowheads="1"/>
          </p:cNvSpPr>
          <p:nvPr/>
        </p:nvSpPr>
        <p:spPr bwMode="auto">
          <a:xfrm>
            <a:off x="1931988" y="1792288"/>
            <a:ext cx="8305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b="1" dirty="0">
                <a:solidFill>
                  <a:schemeClr val="tx2"/>
                </a:solidFill>
                <a:latin typeface="Times New Roman" panose="02020603050405020304" pitchFamily="18" charset="0"/>
              </a:rPr>
              <a:t>Example:</a:t>
            </a:r>
            <a:br>
              <a:rPr lang="en-US" sz="2800" b="1" dirty="0">
                <a:solidFill>
                  <a:schemeClr val="tx2"/>
                </a:solidFill>
                <a:latin typeface="Times New Roman" panose="02020603050405020304" pitchFamily="18" charset="0"/>
              </a:rPr>
            </a:br>
            <a:r>
              <a:rPr lang="en-US" sz="2800" b="1" dirty="0" smtClean="0">
                <a:solidFill>
                  <a:schemeClr val="tx2"/>
                </a:solidFill>
                <a:latin typeface="Times New Roman" panose="02020603050405020304" pitchFamily="18" charset="0"/>
              </a:rPr>
              <a:t>Bangalore</a:t>
            </a:r>
            <a:r>
              <a:rPr lang="en-US" sz="2800" dirty="0" smtClean="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rPr>
              <a:t>and </a:t>
            </a:r>
            <a:r>
              <a:rPr lang="en-US" sz="2800" b="1" dirty="0" smtClean="0">
                <a:solidFill>
                  <a:schemeClr val="tx2"/>
                </a:solidFill>
                <a:latin typeface="Times New Roman" panose="02020603050405020304" pitchFamily="18" charset="0"/>
              </a:rPr>
              <a:t>Dharwad</a:t>
            </a:r>
            <a:r>
              <a:rPr lang="en-US" sz="2800" dirty="0" smtClean="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rPr>
              <a:t>are two of the cities competing for the </a:t>
            </a:r>
            <a:r>
              <a:rPr lang="en-US" sz="2800" dirty="0" smtClean="0">
                <a:solidFill>
                  <a:schemeClr val="tx2"/>
                </a:solidFill>
                <a:latin typeface="Times New Roman" panose="02020603050405020304" pitchFamily="18" charset="0"/>
              </a:rPr>
              <a:t>National </a:t>
            </a:r>
            <a:r>
              <a:rPr lang="en-US" sz="2800" dirty="0">
                <a:solidFill>
                  <a:schemeClr val="tx2"/>
                </a:solidFill>
                <a:latin typeface="Times New Roman" panose="02020603050405020304" pitchFamily="18" charset="0"/>
              </a:rPr>
              <a:t>university games. (There are also many others). The organizers are narrowing the competition to the </a:t>
            </a:r>
            <a:r>
              <a:rPr lang="en-US" sz="2800" b="1" dirty="0">
                <a:solidFill>
                  <a:schemeClr val="tx2"/>
                </a:solidFill>
                <a:latin typeface="Times New Roman" panose="02020603050405020304" pitchFamily="18" charset="0"/>
              </a:rPr>
              <a:t>final 5 cities.</a:t>
            </a:r>
            <a:br>
              <a:rPr lang="en-US" sz="2800" b="1" dirty="0">
                <a:solidFill>
                  <a:schemeClr val="tx2"/>
                </a:solidFill>
                <a:latin typeface="Times New Roman" panose="02020603050405020304" pitchFamily="18" charset="0"/>
              </a:rPr>
            </a:br>
            <a:r>
              <a:rPr lang="en-US" sz="2800" dirty="0">
                <a:solidFill>
                  <a:schemeClr val="tx2"/>
                </a:solidFill>
                <a:latin typeface="Times New Roman" panose="02020603050405020304" pitchFamily="18" charset="0"/>
              </a:rPr>
              <a:t>There is a 20% chance that </a:t>
            </a:r>
            <a:r>
              <a:rPr lang="en-US" sz="2800" b="1" dirty="0">
                <a:solidFill>
                  <a:schemeClr val="tx2"/>
                </a:solidFill>
                <a:latin typeface="Times New Roman" panose="02020603050405020304" pitchFamily="18" charset="0"/>
              </a:rPr>
              <a:t>Bangalore </a:t>
            </a:r>
            <a:r>
              <a:rPr lang="en-US" sz="2800" dirty="0" smtClean="0">
                <a:solidFill>
                  <a:schemeClr val="tx2"/>
                </a:solidFill>
                <a:latin typeface="Times New Roman" panose="02020603050405020304" pitchFamily="18" charset="0"/>
              </a:rPr>
              <a:t>will </a:t>
            </a:r>
            <a:r>
              <a:rPr lang="en-US" sz="2800" dirty="0">
                <a:solidFill>
                  <a:schemeClr val="tx2"/>
                </a:solidFill>
                <a:latin typeface="Times New Roman" panose="02020603050405020304" pitchFamily="18" charset="0"/>
              </a:rPr>
              <a:t>be amongst the </a:t>
            </a:r>
            <a:r>
              <a:rPr lang="en-US" sz="2800" b="1" dirty="0">
                <a:solidFill>
                  <a:schemeClr val="tx2"/>
                </a:solidFill>
                <a:latin typeface="Times New Roman" panose="02020603050405020304" pitchFamily="18" charset="0"/>
              </a:rPr>
              <a:t>final 5</a:t>
            </a:r>
            <a:r>
              <a:rPr lang="en-US" sz="2800" dirty="0">
                <a:solidFill>
                  <a:schemeClr val="tx2"/>
                </a:solidFill>
                <a:latin typeface="Times New Roman" panose="02020603050405020304" pitchFamily="18" charset="0"/>
              </a:rPr>
              <a:t>. There is a 35% chance that </a:t>
            </a:r>
            <a:r>
              <a:rPr lang="en-US" sz="2800" b="1" dirty="0">
                <a:solidFill>
                  <a:schemeClr val="tx2"/>
                </a:solidFill>
                <a:latin typeface="Times New Roman" panose="02020603050405020304" pitchFamily="18" charset="0"/>
              </a:rPr>
              <a:t>Dharwad</a:t>
            </a:r>
            <a:r>
              <a:rPr lang="en-US" sz="2800" dirty="0" smtClean="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rPr>
              <a:t>will be amongst the </a:t>
            </a:r>
            <a:r>
              <a:rPr lang="en-US" sz="2800" b="1" dirty="0">
                <a:solidFill>
                  <a:schemeClr val="tx2"/>
                </a:solidFill>
                <a:latin typeface="Times New Roman" panose="02020603050405020304" pitchFamily="18" charset="0"/>
              </a:rPr>
              <a:t>final 5</a:t>
            </a:r>
            <a:r>
              <a:rPr lang="en-US" sz="2800" dirty="0">
                <a:solidFill>
                  <a:schemeClr val="tx2"/>
                </a:solidFill>
                <a:latin typeface="Times New Roman" panose="02020603050405020304" pitchFamily="18" charset="0"/>
              </a:rPr>
              <a:t> and an 8% chance that both </a:t>
            </a:r>
            <a:r>
              <a:rPr lang="en-US" sz="2800" b="1" dirty="0">
                <a:solidFill>
                  <a:schemeClr val="tx2"/>
                </a:solidFill>
                <a:latin typeface="Times New Roman" panose="02020603050405020304" pitchFamily="18" charset="0"/>
              </a:rPr>
              <a:t>Bangalore</a:t>
            </a:r>
            <a:r>
              <a:rPr lang="en-US" sz="2800" dirty="0">
                <a:solidFill>
                  <a:schemeClr val="tx2"/>
                </a:solidFill>
                <a:latin typeface="Times New Roman" panose="02020603050405020304" pitchFamily="18" charset="0"/>
              </a:rPr>
              <a:t> and </a:t>
            </a:r>
            <a:r>
              <a:rPr lang="en-US" sz="2800" b="1" dirty="0">
                <a:solidFill>
                  <a:schemeClr val="tx2"/>
                </a:solidFill>
                <a:latin typeface="Times New Roman" panose="02020603050405020304" pitchFamily="18" charset="0"/>
              </a:rPr>
              <a:t>Dharwad</a:t>
            </a:r>
            <a:r>
              <a:rPr lang="en-US" sz="2800" dirty="0" smtClean="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rPr>
              <a:t>will be amongst the </a:t>
            </a:r>
            <a:r>
              <a:rPr lang="en-US" sz="2800" b="1" dirty="0">
                <a:solidFill>
                  <a:schemeClr val="tx2"/>
                </a:solidFill>
                <a:latin typeface="Times New Roman" panose="02020603050405020304" pitchFamily="18" charset="0"/>
              </a:rPr>
              <a:t>final 5</a:t>
            </a:r>
            <a:r>
              <a:rPr lang="en-US" sz="2800" dirty="0">
                <a:solidFill>
                  <a:schemeClr val="tx2"/>
                </a:solidFill>
                <a:latin typeface="Times New Roman" panose="02020603050405020304" pitchFamily="18" charset="0"/>
              </a:rPr>
              <a:t>.  What is the probability that </a:t>
            </a:r>
            <a:r>
              <a:rPr lang="en-US" sz="2800" b="1" dirty="0">
                <a:solidFill>
                  <a:schemeClr val="tx2"/>
                </a:solidFill>
                <a:latin typeface="Times New Roman" panose="02020603050405020304" pitchFamily="18" charset="0"/>
              </a:rPr>
              <a:t>Bangalore</a:t>
            </a:r>
            <a:r>
              <a:rPr lang="en-US" sz="2800" dirty="0">
                <a:solidFill>
                  <a:schemeClr val="tx2"/>
                </a:solidFill>
                <a:latin typeface="Times New Roman" panose="02020603050405020304" pitchFamily="18" charset="0"/>
              </a:rPr>
              <a:t> </a:t>
            </a:r>
            <a:r>
              <a:rPr lang="en-US" sz="2800" dirty="0" smtClean="0">
                <a:solidFill>
                  <a:schemeClr val="tx2"/>
                </a:solidFill>
                <a:latin typeface="Times New Roman" panose="02020603050405020304" pitchFamily="18" charset="0"/>
              </a:rPr>
              <a:t>or </a:t>
            </a:r>
            <a:r>
              <a:rPr lang="en-US" sz="2800" b="1" dirty="0">
                <a:solidFill>
                  <a:schemeClr val="tx2"/>
                </a:solidFill>
                <a:latin typeface="Times New Roman" panose="02020603050405020304" pitchFamily="18" charset="0"/>
              </a:rPr>
              <a:t>Dharwad</a:t>
            </a:r>
            <a:r>
              <a:rPr lang="en-US" sz="2800" dirty="0" smtClean="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rPr>
              <a:t>will be amongst the </a:t>
            </a:r>
            <a:r>
              <a:rPr lang="en-US" sz="2800" b="1" dirty="0">
                <a:solidFill>
                  <a:schemeClr val="tx2"/>
                </a:solidFill>
                <a:latin typeface="Times New Roman" panose="02020603050405020304" pitchFamily="18" charset="0"/>
              </a:rPr>
              <a:t>final 5.</a:t>
            </a:r>
            <a:endParaRPr lang="en-US" sz="28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62865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1931988" y="1792289"/>
            <a:ext cx="8305800"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b="1" dirty="0">
                <a:solidFill>
                  <a:schemeClr val="tx2"/>
                </a:solidFill>
                <a:latin typeface="Times New Roman" panose="02020603050405020304" pitchFamily="18" charset="0"/>
              </a:rPr>
              <a:t>Solution:</a:t>
            </a:r>
            <a:br>
              <a:rPr lang="en-US" sz="2800" b="1" dirty="0">
                <a:solidFill>
                  <a:schemeClr val="tx2"/>
                </a:solidFill>
                <a:latin typeface="Times New Roman" panose="02020603050405020304" pitchFamily="18" charset="0"/>
              </a:rPr>
            </a:br>
            <a:r>
              <a:rPr lang="en-US" sz="2800" dirty="0">
                <a:solidFill>
                  <a:schemeClr val="tx2"/>
                </a:solidFill>
                <a:latin typeface="Times New Roman" panose="02020603050405020304" pitchFamily="18" charset="0"/>
              </a:rPr>
              <a:t>Let </a:t>
            </a:r>
            <a:r>
              <a:rPr lang="en-US" sz="2800" i="1" dirty="0">
                <a:solidFill>
                  <a:schemeClr val="tx2"/>
                </a:solidFill>
                <a:latin typeface="Times New Roman" panose="02020603050405020304" pitchFamily="18" charset="0"/>
              </a:rPr>
              <a:t>A = </a:t>
            </a:r>
            <a:r>
              <a:rPr lang="en-US" sz="2800" dirty="0">
                <a:solidFill>
                  <a:schemeClr val="tx2"/>
                </a:solidFill>
                <a:latin typeface="Times New Roman" panose="02020603050405020304" pitchFamily="18" charset="0"/>
              </a:rPr>
              <a:t>the event that </a:t>
            </a:r>
            <a:r>
              <a:rPr lang="en-US" sz="2800" b="1" dirty="0" smtClean="0">
                <a:solidFill>
                  <a:schemeClr val="tx2"/>
                </a:solidFill>
                <a:latin typeface="Times New Roman" panose="02020603050405020304" pitchFamily="18" charset="0"/>
              </a:rPr>
              <a:t>Bangalore</a:t>
            </a:r>
            <a:r>
              <a:rPr lang="en-US" sz="2800" dirty="0" smtClean="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rPr>
              <a:t>is amongst the </a:t>
            </a:r>
            <a:r>
              <a:rPr lang="en-US" sz="2800" b="1" dirty="0">
                <a:solidFill>
                  <a:schemeClr val="tx2"/>
                </a:solidFill>
                <a:latin typeface="Times New Roman" panose="02020603050405020304" pitchFamily="18" charset="0"/>
              </a:rPr>
              <a:t>final 5</a:t>
            </a:r>
            <a:r>
              <a:rPr lang="en-US" sz="2800" dirty="0">
                <a:solidFill>
                  <a:schemeClr val="tx2"/>
                </a:solidFill>
                <a:latin typeface="Times New Roman" panose="02020603050405020304" pitchFamily="18" charset="0"/>
              </a:rPr>
              <a:t>.</a:t>
            </a:r>
            <a:br>
              <a:rPr lang="en-US" sz="2800" dirty="0">
                <a:solidFill>
                  <a:schemeClr val="tx2"/>
                </a:solidFill>
                <a:latin typeface="Times New Roman" panose="02020603050405020304" pitchFamily="18" charset="0"/>
              </a:rPr>
            </a:br>
            <a:r>
              <a:rPr lang="en-US" sz="2800" dirty="0">
                <a:solidFill>
                  <a:schemeClr val="tx2"/>
                </a:solidFill>
                <a:latin typeface="Times New Roman" panose="02020603050405020304" pitchFamily="18" charset="0"/>
              </a:rPr>
              <a:t>Let </a:t>
            </a:r>
            <a:r>
              <a:rPr lang="en-US" sz="2800" i="1" dirty="0">
                <a:solidFill>
                  <a:schemeClr val="tx2"/>
                </a:solidFill>
                <a:latin typeface="Times New Roman" panose="02020603050405020304" pitchFamily="18" charset="0"/>
              </a:rPr>
              <a:t>B </a:t>
            </a:r>
            <a:r>
              <a:rPr lang="en-US" sz="2800" dirty="0">
                <a:solidFill>
                  <a:schemeClr val="tx2"/>
                </a:solidFill>
                <a:latin typeface="Times New Roman" panose="02020603050405020304" pitchFamily="18" charset="0"/>
              </a:rPr>
              <a:t>= the event that </a:t>
            </a:r>
            <a:r>
              <a:rPr lang="en-US" sz="2800" b="1" dirty="0">
                <a:solidFill>
                  <a:schemeClr val="tx2"/>
                </a:solidFill>
                <a:latin typeface="Times New Roman" panose="02020603050405020304" pitchFamily="18" charset="0"/>
              </a:rPr>
              <a:t>Dharwad</a:t>
            </a:r>
            <a:r>
              <a:rPr lang="en-US" sz="2800" dirty="0" smtClean="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rPr>
              <a:t>is amongst the </a:t>
            </a:r>
            <a:r>
              <a:rPr lang="en-US" sz="2800" b="1" dirty="0">
                <a:solidFill>
                  <a:schemeClr val="tx2"/>
                </a:solidFill>
                <a:latin typeface="Times New Roman" panose="02020603050405020304" pitchFamily="18" charset="0"/>
              </a:rPr>
              <a:t>final 5</a:t>
            </a:r>
            <a:r>
              <a:rPr lang="en-US" sz="2800" dirty="0">
                <a:solidFill>
                  <a:schemeClr val="tx2"/>
                </a:solidFill>
                <a:latin typeface="Times New Roman" panose="02020603050405020304" pitchFamily="18" charset="0"/>
              </a:rPr>
              <a:t>.</a:t>
            </a:r>
            <a:br>
              <a:rPr lang="en-US" sz="2800" dirty="0">
                <a:solidFill>
                  <a:schemeClr val="tx2"/>
                </a:solidFill>
                <a:latin typeface="Times New Roman" panose="02020603050405020304" pitchFamily="18" charset="0"/>
              </a:rPr>
            </a:br>
            <a:r>
              <a:rPr lang="en-US" sz="2800" dirty="0">
                <a:solidFill>
                  <a:schemeClr val="tx2"/>
                </a:solidFill>
                <a:latin typeface="Times New Roman" panose="02020603050405020304" pitchFamily="18" charset="0"/>
              </a:rPr>
              <a:t>Given </a:t>
            </a:r>
            <a:r>
              <a:rPr lang="en-US" sz="2800" i="1" dirty="0">
                <a:solidFill>
                  <a:schemeClr val="tx2"/>
                </a:solidFill>
                <a:latin typeface="Times New Roman" panose="02020603050405020304" pitchFamily="18" charset="0"/>
              </a:rPr>
              <a:t>P</a:t>
            </a:r>
            <a:r>
              <a:rPr lang="en-US" sz="2800" dirty="0">
                <a:solidFill>
                  <a:schemeClr val="tx2"/>
                </a:solidFill>
                <a:latin typeface="Times New Roman" panose="02020603050405020304" pitchFamily="18" charset="0"/>
              </a:rPr>
              <a:t>[</a:t>
            </a:r>
            <a:r>
              <a:rPr lang="en-US" sz="2800" i="1" dirty="0">
                <a:solidFill>
                  <a:schemeClr val="tx2"/>
                </a:solidFill>
                <a:latin typeface="Times New Roman" panose="02020603050405020304" pitchFamily="18" charset="0"/>
              </a:rPr>
              <a:t>A</a:t>
            </a:r>
            <a:r>
              <a:rPr lang="en-US" sz="2800" dirty="0">
                <a:solidFill>
                  <a:schemeClr val="tx2"/>
                </a:solidFill>
                <a:latin typeface="Times New Roman" panose="02020603050405020304" pitchFamily="18" charset="0"/>
              </a:rPr>
              <a:t>] = 0.20, </a:t>
            </a:r>
            <a:r>
              <a:rPr lang="en-US" sz="2800" i="1" dirty="0">
                <a:solidFill>
                  <a:schemeClr val="tx2"/>
                </a:solidFill>
                <a:latin typeface="Times New Roman" panose="02020603050405020304" pitchFamily="18" charset="0"/>
              </a:rPr>
              <a:t>P</a:t>
            </a:r>
            <a:r>
              <a:rPr lang="en-US" sz="2800" dirty="0">
                <a:solidFill>
                  <a:schemeClr val="tx2"/>
                </a:solidFill>
                <a:latin typeface="Times New Roman" panose="02020603050405020304" pitchFamily="18" charset="0"/>
              </a:rPr>
              <a:t>[</a:t>
            </a:r>
            <a:r>
              <a:rPr lang="en-US" sz="2800" i="1" dirty="0">
                <a:solidFill>
                  <a:schemeClr val="tx2"/>
                </a:solidFill>
                <a:latin typeface="Times New Roman" panose="02020603050405020304" pitchFamily="18" charset="0"/>
              </a:rPr>
              <a:t>B</a:t>
            </a:r>
            <a:r>
              <a:rPr lang="en-US" sz="2800" dirty="0">
                <a:solidFill>
                  <a:schemeClr val="tx2"/>
                </a:solidFill>
                <a:latin typeface="Times New Roman" panose="02020603050405020304" pitchFamily="18" charset="0"/>
              </a:rPr>
              <a:t>] = 0.35, and </a:t>
            </a:r>
            <a:r>
              <a:rPr lang="en-US" sz="2800" i="1" dirty="0">
                <a:solidFill>
                  <a:schemeClr val="tx2"/>
                </a:solidFill>
                <a:latin typeface="Times New Roman" panose="02020603050405020304" pitchFamily="18" charset="0"/>
              </a:rPr>
              <a:t>P</a:t>
            </a:r>
            <a:r>
              <a:rPr lang="en-US" sz="2800" dirty="0">
                <a:solidFill>
                  <a:schemeClr val="tx2"/>
                </a:solidFill>
                <a:latin typeface="Times New Roman" panose="02020603050405020304" pitchFamily="18" charset="0"/>
              </a:rPr>
              <a:t>[</a:t>
            </a:r>
            <a:r>
              <a:rPr lang="en-US" sz="2800" i="1" dirty="0">
                <a:solidFill>
                  <a:schemeClr val="tx2"/>
                </a:solidFill>
                <a:latin typeface="Times New Roman" panose="02020603050405020304" pitchFamily="18" charset="0"/>
              </a:rPr>
              <a:t>A </a:t>
            </a:r>
            <a:r>
              <a:rPr lang="en-US" sz="2800"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lang="en-US" sz="2800" i="1" dirty="0">
                <a:solidFill>
                  <a:schemeClr val="tx2"/>
                </a:solidFill>
                <a:latin typeface="Times New Roman" panose="02020603050405020304" pitchFamily="18" charset="0"/>
              </a:rPr>
              <a:t> B</a:t>
            </a:r>
            <a:r>
              <a:rPr lang="en-US" sz="2800" dirty="0">
                <a:solidFill>
                  <a:schemeClr val="tx2"/>
                </a:solidFill>
                <a:latin typeface="Times New Roman" panose="02020603050405020304" pitchFamily="18" charset="0"/>
              </a:rPr>
              <a:t>] = 0.08</a:t>
            </a:r>
            <a:br>
              <a:rPr lang="en-US" sz="2800" dirty="0">
                <a:solidFill>
                  <a:schemeClr val="tx2"/>
                </a:solidFill>
                <a:latin typeface="Times New Roman" panose="02020603050405020304" pitchFamily="18" charset="0"/>
              </a:rPr>
            </a:br>
            <a:r>
              <a:rPr lang="en-US" sz="2800" dirty="0">
                <a:solidFill>
                  <a:schemeClr val="tx2"/>
                </a:solidFill>
                <a:latin typeface="Times New Roman" panose="02020603050405020304" pitchFamily="18" charset="0"/>
              </a:rPr>
              <a:t>What is </a:t>
            </a:r>
            <a:r>
              <a:rPr lang="en-US" sz="2800" i="1" dirty="0">
                <a:solidFill>
                  <a:schemeClr val="tx2"/>
                </a:solidFill>
                <a:latin typeface="Times New Roman" panose="02020603050405020304" pitchFamily="18" charset="0"/>
              </a:rPr>
              <a:t>P</a:t>
            </a:r>
            <a:r>
              <a:rPr lang="en-US" sz="2800" dirty="0">
                <a:solidFill>
                  <a:schemeClr val="tx2"/>
                </a:solidFill>
                <a:latin typeface="Times New Roman" panose="02020603050405020304" pitchFamily="18" charset="0"/>
              </a:rPr>
              <a:t>[</a:t>
            </a:r>
            <a:r>
              <a:rPr lang="en-US" sz="2800" i="1" dirty="0">
                <a:solidFill>
                  <a:schemeClr val="tx2"/>
                </a:solidFill>
                <a:latin typeface="Times New Roman" panose="02020603050405020304" pitchFamily="18" charset="0"/>
              </a:rPr>
              <a:t>A </a:t>
            </a:r>
            <a:r>
              <a:rPr lang="en-US" sz="2800" dirty="0">
                <a:solidFill>
                  <a:schemeClr val="tx2"/>
                </a:solidFill>
                <a:latin typeface="Times New Roman" panose="02020603050405020304" pitchFamily="18" charset="0"/>
                <a:sym typeface="Symbol" panose="05050102010706020507" pitchFamily="18" charset="2"/>
              </a:rPr>
              <a:t></a:t>
            </a:r>
            <a:r>
              <a:rPr lang="en-US" sz="2800" i="1" dirty="0">
                <a:solidFill>
                  <a:schemeClr val="tx2"/>
                </a:solidFill>
                <a:latin typeface="Times New Roman" panose="02020603050405020304" pitchFamily="18" charset="0"/>
              </a:rPr>
              <a:t> B</a:t>
            </a:r>
            <a:r>
              <a:rPr lang="en-US" sz="2800" dirty="0">
                <a:solidFill>
                  <a:schemeClr val="tx2"/>
                </a:solidFill>
                <a:latin typeface="Times New Roman" panose="02020603050405020304" pitchFamily="18" charset="0"/>
              </a:rPr>
              <a:t>]?</a:t>
            </a:r>
            <a:br>
              <a:rPr lang="en-US" sz="2800" dirty="0">
                <a:solidFill>
                  <a:schemeClr val="tx2"/>
                </a:solidFill>
                <a:latin typeface="Times New Roman" panose="02020603050405020304" pitchFamily="18" charset="0"/>
              </a:rPr>
            </a:br>
            <a:r>
              <a:rPr lang="en-US" sz="2800" b="1" dirty="0">
                <a:solidFill>
                  <a:schemeClr val="tx2"/>
                </a:solidFill>
                <a:latin typeface="Times New Roman" panose="02020603050405020304" pitchFamily="18" charset="0"/>
              </a:rPr>
              <a:t>Note: “</a:t>
            </a:r>
            <a:r>
              <a:rPr lang="en-US" sz="2800" dirty="0">
                <a:solidFill>
                  <a:schemeClr val="tx2"/>
                </a:solidFill>
                <a:latin typeface="Times New Roman" panose="02020603050405020304" pitchFamily="18" charset="0"/>
              </a:rPr>
              <a:t>and”</a:t>
            </a:r>
            <a:r>
              <a:rPr lang="en-US" sz="2800" b="1" dirty="0">
                <a:solidFill>
                  <a:schemeClr val="tx2"/>
                </a:solidFill>
                <a:latin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lang="en-US" sz="2800" b="1" dirty="0">
                <a:solidFill>
                  <a:schemeClr val="tx2"/>
                </a:solidFill>
                <a:latin typeface="Times New Roman" panose="02020603050405020304" pitchFamily="18" charset="0"/>
                <a:cs typeface="Times New Roman" panose="02020603050405020304" pitchFamily="18" charset="0"/>
                <a:sym typeface="Math3" pitchFamily="2" charset="2"/>
              </a:rPr>
              <a:t>, </a:t>
            </a:r>
            <a:r>
              <a:rPr lang="en-US" sz="2800" dirty="0">
                <a:solidFill>
                  <a:schemeClr val="tx2"/>
                </a:solidFill>
                <a:latin typeface="Times New Roman" panose="02020603050405020304" pitchFamily="18" charset="0"/>
              </a:rPr>
              <a:t>“or” </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sym typeface="Symbol" panose="05050102010706020507" pitchFamily="18" charset="2"/>
              </a:rPr>
              <a:t></a:t>
            </a:r>
            <a:r>
              <a:rPr lang="en-US" sz="2800" dirty="0">
                <a:solidFill>
                  <a:schemeClr val="tx2"/>
                </a:solidFill>
                <a:latin typeface="Times New Roman" panose="02020603050405020304" pitchFamily="18" charset="0"/>
              </a:rPr>
              <a:t> .</a:t>
            </a:r>
          </a:p>
        </p:txBody>
      </p:sp>
      <p:graphicFrame>
        <p:nvGraphicFramePr>
          <p:cNvPr id="8194" name="Object 5"/>
          <p:cNvGraphicFramePr>
            <a:graphicFrameLocks noChangeAspect="1"/>
          </p:cNvGraphicFramePr>
          <p:nvPr/>
        </p:nvGraphicFramePr>
        <p:xfrm>
          <a:off x="2546351" y="4641850"/>
          <a:ext cx="5146675" cy="571500"/>
        </p:xfrm>
        <a:graphic>
          <a:graphicData uri="http://schemas.openxmlformats.org/presentationml/2006/ole">
            <mc:AlternateContent xmlns:mc="http://schemas.openxmlformats.org/markup-compatibility/2006">
              <mc:Choice xmlns:v="urn:schemas-microsoft-com:vml" Requires="v">
                <p:oleObj spid="_x0000_s33066" name="Equation" r:id="rId4" imgW="2286000" imgH="253800" progId="Equation.DSMT4">
                  <p:embed/>
                </p:oleObj>
              </mc:Choice>
              <mc:Fallback>
                <p:oleObj name="Equation" r:id="rId4" imgW="22860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1" y="4641850"/>
                        <a:ext cx="51466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6"/>
          <p:cNvGraphicFramePr>
            <a:graphicFrameLocks noChangeAspect="1"/>
          </p:cNvGraphicFramePr>
          <p:nvPr/>
        </p:nvGraphicFramePr>
        <p:xfrm>
          <a:off x="3989388" y="5273675"/>
          <a:ext cx="3687762" cy="400050"/>
        </p:xfrm>
        <a:graphic>
          <a:graphicData uri="http://schemas.openxmlformats.org/presentationml/2006/ole">
            <mc:AlternateContent xmlns:mc="http://schemas.openxmlformats.org/markup-compatibility/2006">
              <mc:Choice xmlns:v="urn:schemas-microsoft-com:vml" Requires="v">
                <p:oleObj spid="_x0000_s33067" name="Equation" r:id="rId6" imgW="1638000" imgH="177480" progId="Equation.DSMT4">
                  <p:embed/>
                </p:oleObj>
              </mc:Choice>
              <mc:Fallback>
                <p:oleObj name="Equation" r:id="rId6" imgW="163800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388" y="5273675"/>
                        <a:ext cx="36877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8111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981200" y="304801"/>
            <a:ext cx="8229600" cy="5821363"/>
          </a:xfrm>
        </p:spPr>
        <p:txBody>
          <a:bodyPr/>
          <a:lstStyle/>
          <a:p>
            <a:pPr eaLnBrk="1" hangingPunct="1">
              <a:buFontTx/>
              <a:buNone/>
            </a:pPr>
            <a:r>
              <a:rPr lang="en-US" b="1" smtClean="0"/>
              <a:t>Deterministic Phenomena</a:t>
            </a:r>
          </a:p>
          <a:p>
            <a:pPr eaLnBrk="1" hangingPunct="1"/>
            <a:r>
              <a:rPr lang="en-US" smtClean="0"/>
              <a:t>There exists a mathematical model that allows “</a:t>
            </a:r>
            <a:r>
              <a:rPr lang="en-US" b="1" i="1" smtClean="0"/>
              <a:t>perfect</a:t>
            </a:r>
            <a:r>
              <a:rPr lang="en-US" smtClean="0"/>
              <a:t>” prediction the phenomena’s outcome.</a:t>
            </a:r>
          </a:p>
          <a:p>
            <a:pPr eaLnBrk="1" hangingPunct="1"/>
            <a:r>
              <a:rPr lang="en-US" smtClean="0"/>
              <a:t>Many examples exist in Physics, Chemistry (the exact sciences).</a:t>
            </a:r>
          </a:p>
          <a:p>
            <a:pPr eaLnBrk="1" hangingPunct="1">
              <a:buFontTx/>
              <a:buNone/>
            </a:pPr>
            <a:r>
              <a:rPr lang="en-US" b="1" smtClean="0"/>
              <a:t>Non-deterministic Phenomena</a:t>
            </a:r>
          </a:p>
          <a:p>
            <a:pPr eaLnBrk="1" hangingPunct="1"/>
            <a:r>
              <a:rPr lang="en-US" b="1" smtClean="0"/>
              <a:t>No</a:t>
            </a:r>
            <a:r>
              <a:rPr lang="en-US" smtClean="0"/>
              <a:t> mathematical model exists that allows “</a:t>
            </a:r>
            <a:r>
              <a:rPr lang="en-US" b="1" i="1" smtClean="0"/>
              <a:t>perfect</a:t>
            </a:r>
            <a:r>
              <a:rPr lang="en-US" smtClean="0"/>
              <a:t>” prediction the phenomena’s outcome.</a:t>
            </a:r>
          </a:p>
        </p:txBody>
      </p:sp>
    </p:spTree>
    <p:extLst>
      <p:ext uri="{BB962C8B-B14F-4D97-AF65-F5344CB8AC3E}">
        <p14:creationId xmlns:p14="http://schemas.microsoft.com/office/powerpoint/2010/main" val="217617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676400" y="531813"/>
            <a:ext cx="8229600" cy="381000"/>
          </a:xfrm>
        </p:spPr>
        <p:txBody>
          <a:bodyPr>
            <a:normAutofit fontScale="90000"/>
          </a:bodyPr>
          <a:lstStyle/>
          <a:p>
            <a:pPr eaLnBrk="1" hangingPunct="1"/>
            <a:r>
              <a:rPr lang="en-US" sz="3200" b="1" dirty="0"/>
              <a:t>Rule for complements</a:t>
            </a:r>
          </a:p>
        </p:txBody>
      </p:sp>
      <p:graphicFrame>
        <p:nvGraphicFramePr>
          <p:cNvPr id="9218" name="Object 3"/>
          <p:cNvGraphicFramePr>
            <a:graphicFrameLocks noChangeAspect="1"/>
          </p:cNvGraphicFramePr>
          <p:nvPr/>
        </p:nvGraphicFramePr>
        <p:xfrm>
          <a:off x="2940050" y="1539876"/>
          <a:ext cx="4051300" cy="809625"/>
        </p:xfrm>
        <a:graphic>
          <a:graphicData uri="http://schemas.openxmlformats.org/presentationml/2006/ole">
            <mc:AlternateContent xmlns:mc="http://schemas.openxmlformats.org/markup-compatibility/2006">
              <mc:Choice xmlns:v="urn:schemas-microsoft-com:vml" Requires="v">
                <p:oleObj spid="_x0000_s34090" name="Equation" r:id="rId4" imgW="1396800" imgH="279360" progId="Equation.DSMT4">
                  <p:embed/>
                </p:oleObj>
              </mc:Choice>
              <mc:Fallback>
                <p:oleObj name="Equation" r:id="rId4" imgW="139680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050" y="1539876"/>
                        <a:ext cx="40513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13"/>
          <p:cNvSpPr>
            <a:spLocks noChangeArrowheads="1"/>
          </p:cNvSpPr>
          <p:nvPr/>
        </p:nvSpPr>
        <p:spPr bwMode="auto">
          <a:xfrm>
            <a:off x="2874963" y="2665413"/>
            <a:ext cx="28257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200">
                <a:solidFill>
                  <a:schemeClr val="tx2"/>
                </a:solidFill>
                <a:latin typeface="Times New Roman" panose="02020603050405020304" pitchFamily="18" charset="0"/>
              </a:rPr>
              <a:t>or</a:t>
            </a:r>
          </a:p>
        </p:txBody>
      </p:sp>
      <p:graphicFrame>
        <p:nvGraphicFramePr>
          <p:cNvPr id="9219" name="Object 14"/>
          <p:cNvGraphicFramePr>
            <a:graphicFrameLocks noChangeAspect="1"/>
          </p:cNvGraphicFramePr>
          <p:nvPr/>
        </p:nvGraphicFramePr>
        <p:xfrm>
          <a:off x="3800476" y="3303588"/>
          <a:ext cx="3719513" cy="735012"/>
        </p:xfrm>
        <a:graphic>
          <a:graphicData uri="http://schemas.openxmlformats.org/presentationml/2006/ole">
            <mc:AlternateContent xmlns:mc="http://schemas.openxmlformats.org/markup-compatibility/2006">
              <mc:Choice xmlns:v="urn:schemas-microsoft-com:vml" Requires="v">
                <p:oleObj spid="_x0000_s34091" name="Equation" r:id="rId6" imgW="1282680" imgH="253800" progId="Equation.DSMT4">
                  <p:embed/>
                </p:oleObj>
              </mc:Choice>
              <mc:Fallback>
                <p:oleObj name="Equation" r:id="rId6" imgW="128268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0476" y="3303588"/>
                        <a:ext cx="3719513"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2035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ChangeArrowheads="1"/>
          </p:cNvSpPr>
          <p:nvPr/>
        </p:nvSpPr>
        <p:spPr bwMode="auto">
          <a:xfrm>
            <a:off x="3429000" y="3657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0246" name="Rectangle 3"/>
          <p:cNvSpPr>
            <a:spLocks noGrp="1" noChangeArrowheads="1"/>
          </p:cNvSpPr>
          <p:nvPr>
            <p:ph type="body" idx="1"/>
          </p:nvPr>
        </p:nvSpPr>
        <p:spPr>
          <a:xfrm>
            <a:off x="1828800" y="381000"/>
            <a:ext cx="3733800" cy="533400"/>
          </a:xfrm>
        </p:spPr>
        <p:txBody>
          <a:bodyPr/>
          <a:lstStyle/>
          <a:p>
            <a:pPr eaLnBrk="1" hangingPunct="1">
              <a:lnSpc>
                <a:spcPct val="90000"/>
              </a:lnSpc>
              <a:buFontTx/>
              <a:buNone/>
            </a:pPr>
            <a:r>
              <a:rPr lang="en-US" b="1" smtClean="0"/>
              <a:t>Complement</a:t>
            </a:r>
            <a:endParaRPr lang="en-US" sz="3600" b="1">
              <a:latin typeface="Symbol" panose="05050102010706020507" pitchFamily="18" charset="2"/>
            </a:endParaRPr>
          </a:p>
        </p:txBody>
      </p:sp>
      <p:sp>
        <p:nvSpPr>
          <p:cNvPr id="10247" name="Rectangle 4"/>
          <p:cNvSpPr>
            <a:spLocks noChangeArrowheads="1"/>
          </p:cNvSpPr>
          <p:nvPr/>
        </p:nvSpPr>
        <p:spPr bwMode="auto">
          <a:xfrm>
            <a:off x="1828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Let </a:t>
            </a:r>
            <a:r>
              <a:rPr lang="en-US" sz="3200" i="1">
                <a:latin typeface="Times New Roman" panose="02020603050405020304" pitchFamily="18" charset="0"/>
              </a:rPr>
              <a:t>A </a:t>
            </a:r>
            <a:r>
              <a:rPr lang="en-US" sz="3200">
                <a:latin typeface="Times New Roman" panose="02020603050405020304" pitchFamily="18" charset="0"/>
              </a:rPr>
              <a:t>be any event, then the </a:t>
            </a:r>
            <a:r>
              <a:rPr lang="en-US" sz="3200" b="1">
                <a:latin typeface="Times New Roman" panose="02020603050405020304" pitchFamily="18" charset="0"/>
              </a:rPr>
              <a:t>complement </a:t>
            </a:r>
            <a:r>
              <a:rPr lang="en-US" sz="3200">
                <a:latin typeface="Times New Roman" panose="02020603050405020304" pitchFamily="18" charset="0"/>
              </a:rPr>
              <a:t> of </a:t>
            </a:r>
            <a:r>
              <a:rPr lang="en-US" sz="3200" i="1">
                <a:latin typeface="Times New Roman" panose="02020603050405020304" pitchFamily="18" charset="0"/>
              </a:rPr>
              <a:t>A </a:t>
            </a:r>
            <a:r>
              <a:rPr lang="en-US" sz="3200">
                <a:latin typeface="Times New Roman" panose="02020603050405020304" pitchFamily="18" charset="0"/>
              </a:rPr>
              <a:t>(denoted by </a:t>
            </a:r>
            <a:r>
              <a:rPr lang="en-US" sz="3200" i="1">
                <a:latin typeface="Times New Roman" panose="02020603050405020304" pitchFamily="18" charset="0"/>
              </a:rPr>
              <a:t>   </a:t>
            </a:r>
            <a:r>
              <a:rPr lang="en-US" sz="3200">
                <a:latin typeface="Times New Roman" panose="02020603050405020304" pitchFamily="18" charset="0"/>
              </a:rPr>
              <a:t>) defined by:</a:t>
            </a:r>
          </a:p>
        </p:txBody>
      </p:sp>
      <p:sp>
        <p:nvSpPr>
          <p:cNvPr id="10248" name="Rectangle 5"/>
          <p:cNvSpPr>
            <a:spLocks noChangeArrowheads="1"/>
          </p:cNvSpPr>
          <p:nvPr/>
        </p:nvSpPr>
        <p:spPr bwMode="auto">
          <a:xfrm>
            <a:off x="2286000" y="28194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    </a:t>
            </a:r>
            <a:r>
              <a:rPr lang="en-US" sz="3200">
                <a:latin typeface="Times New Roman" panose="02020603050405020304" pitchFamily="18" charset="0"/>
              </a:rPr>
              <a:t> = {</a:t>
            </a:r>
            <a:r>
              <a:rPr lang="en-US" sz="3200" i="1">
                <a:latin typeface="Times New Roman" panose="02020603050405020304" pitchFamily="18" charset="0"/>
              </a:rPr>
              <a:t>e</a:t>
            </a:r>
            <a:r>
              <a:rPr lang="en-US" sz="3200">
                <a:latin typeface="Times New Roman" panose="02020603050405020304" pitchFamily="18" charset="0"/>
              </a:rPr>
              <a:t>| </a:t>
            </a:r>
            <a:r>
              <a:rPr lang="en-US" sz="3200" i="1">
                <a:latin typeface="Times New Roman" panose="02020603050405020304" pitchFamily="18" charset="0"/>
              </a:rPr>
              <a:t>e </a:t>
            </a:r>
            <a:r>
              <a:rPr lang="en-US" sz="3200" b="1">
                <a:latin typeface="Times New Roman" panose="02020603050405020304" pitchFamily="18" charset="0"/>
              </a:rPr>
              <a:t>does not</a:t>
            </a:r>
            <a:r>
              <a:rPr lang="en-US" sz="3200" i="1">
                <a:latin typeface="Times New Roman" panose="02020603050405020304" pitchFamily="18" charset="0"/>
              </a:rPr>
              <a:t> </a:t>
            </a:r>
            <a:r>
              <a:rPr lang="en-US" sz="3200">
                <a:latin typeface="Times New Roman" panose="02020603050405020304" pitchFamily="18" charset="0"/>
              </a:rPr>
              <a:t>belongs to </a:t>
            </a:r>
            <a:r>
              <a:rPr lang="en-US" sz="3200" i="1">
                <a:latin typeface="Times New Roman" panose="02020603050405020304" pitchFamily="18" charset="0"/>
              </a:rPr>
              <a:t>A</a:t>
            </a:r>
            <a:r>
              <a:rPr lang="en-US" sz="3200">
                <a:latin typeface="Times New Roman" panose="02020603050405020304" pitchFamily="18" charset="0"/>
              </a:rPr>
              <a:t>}</a:t>
            </a:r>
          </a:p>
        </p:txBody>
      </p:sp>
      <p:sp>
        <p:nvSpPr>
          <p:cNvPr id="10249" name="Rectangle 6"/>
          <p:cNvSpPr>
            <a:spLocks noChangeArrowheads="1"/>
          </p:cNvSpPr>
          <p:nvPr/>
        </p:nvSpPr>
        <p:spPr bwMode="auto">
          <a:xfrm>
            <a:off x="3429000" y="3657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10242" name="Object 7"/>
          <p:cNvGraphicFramePr>
            <a:graphicFrameLocks noChangeAspect="1"/>
          </p:cNvGraphicFramePr>
          <p:nvPr/>
        </p:nvGraphicFramePr>
        <p:xfrm>
          <a:off x="2362201" y="2819400"/>
          <a:ext cx="384175" cy="477838"/>
        </p:xfrm>
        <a:graphic>
          <a:graphicData uri="http://schemas.openxmlformats.org/presentationml/2006/ole">
            <mc:AlternateContent xmlns:mc="http://schemas.openxmlformats.org/markup-compatibility/2006">
              <mc:Choice xmlns:v="urn:schemas-microsoft-com:vml" Requires="v">
                <p:oleObj spid="_x0000_s35262" name="Equation" r:id="rId4" imgW="152280" imgH="190440" progId="Equation.DSMT4">
                  <p:embed/>
                </p:oleObj>
              </mc:Choice>
              <mc:Fallback>
                <p:oleObj name="Equation" r:id="rId4"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2819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8"/>
          <p:cNvGraphicFramePr>
            <a:graphicFrameLocks noChangeAspect="1"/>
          </p:cNvGraphicFramePr>
          <p:nvPr/>
        </p:nvGraphicFramePr>
        <p:xfrm>
          <a:off x="3886201" y="1676400"/>
          <a:ext cx="384175" cy="477838"/>
        </p:xfrm>
        <a:graphic>
          <a:graphicData uri="http://schemas.openxmlformats.org/presentationml/2006/ole">
            <mc:AlternateContent xmlns:mc="http://schemas.openxmlformats.org/markup-compatibility/2006">
              <mc:Choice xmlns:v="urn:schemas-microsoft-com:vml" Requires="v">
                <p:oleObj spid="_x0000_s35263" name="Equation" r:id="rId6" imgW="152280" imgH="190440" progId="Equation.DSMT4">
                  <p:embed/>
                </p:oleObj>
              </mc:Choice>
              <mc:Fallback>
                <p:oleObj name="Equation" r:id="rId6"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1" y="16764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0" name="Oval 9"/>
          <p:cNvSpPr>
            <a:spLocks noChangeArrowheads="1"/>
          </p:cNvSpPr>
          <p:nvPr/>
        </p:nvSpPr>
        <p:spPr bwMode="auto">
          <a:xfrm>
            <a:off x="5029200" y="4495800"/>
            <a:ext cx="2057400" cy="1295400"/>
          </a:xfrm>
          <a:prstGeom prst="ellipse">
            <a:avLst/>
          </a:prstGeom>
          <a:solidFill>
            <a:srgbClr val="FFFFFF"/>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0251" name="Rectangle 10"/>
          <p:cNvSpPr>
            <a:spLocks noChangeArrowheads="1"/>
          </p:cNvSpPr>
          <p:nvPr/>
        </p:nvSpPr>
        <p:spPr bwMode="auto">
          <a:xfrm>
            <a:off x="5867400" y="4953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graphicFrame>
        <p:nvGraphicFramePr>
          <p:cNvPr id="10244" name="Object 11"/>
          <p:cNvGraphicFramePr>
            <a:graphicFrameLocks noChangeAspect="1"/>
          </p:cNvGraphicFramePr>
          <p:nvPr/>
        </p:nvGraphicFramePr>
        <p:xfrm>
          <a:off x="3962401" y="4419600"/>
          <a:ext cx="384175" cy="477838"/>
        </p:xfrm>
        <a:graphic>
          <a:graphicData uri="http://schemas.openxmlformats.org/presentationml/2006/ole">
            <mc:AlternateContent xmlns:mc="http://schemas.openxmlformats.org/markup-compatibility/2006">
              <mc:Choice xmlns:v="urn:schemas-microsoft-com:vml" Requires="v">
                <p:oleObj spid="_x0000_s35264" name="Equation" r:id="rId7" imgW="152280" imgH="190440" progId="Equation.DSMT4">
                  <p:embed/>
                </p:oleObj>
              </mc:Choice>
              <mc:Fallback>
                <p:oleObj name="Equation" r:id="rId7"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1" y="4419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118077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ChangeArrowheads="1"/>
          </p:cNvSpPr>
          <p:nvPr/>
        </p:nvSpPr>
        <p:spPr bwMode="auto">
          <a:xfrm>
            <a:off x="3429000" y="2514600"/>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1269" name="Rectangle 3"/>
          <p:cNvSpPr>
            <a:spLocks noChangeArrowheads="1"/>
          </p:cNvSpPr>
          <p:nvPr/>
        </p:nvSpPr>
        <p:spPr bwMode="auto">
          <a:xfrm>
            <a:off x="1828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The event      </a:t>
            </a:r>
            <a:r>
              <a:rPr lang="en-US" sz="3200" b="1">
                <a:latin typeface="Times New Roman" panose="02020603050405020304" pitchFamily="18" charset="0"/>
              </a:rPr>
              <a:t>occurs </a:t>
            </a:r>
            <a:r>
              <a:rPr lang="en-US" sz="3200">
                <a:latin typeface="Times New Roman" panose="02020603050405020304" pitchFamily="18" charset="0"/>
              </a:rPr>
              <a:t>if the event </a:t>
            </a:r>
            <a:r>
              <a:rPr lang="en-US" sz="3200" i="1">
                <a:latin typeface="Times New Roman" panose="02020603050405020304" pitchFamily="18" charset="0"/>
              </a:rPr>
              <a:t>A </a:t>
            </a:r>
            <a:r>
              <a:rPr lang="en-US" sz="3200" b="1">
                <a:latin typeface="Times New Roman" panose="02020603050405020304" pitchFamily="18" charset="0"/>
              </a:rPr>
              <a:t>does not occur</a:t>
            </a:r>
          </a:p>
        </p:txBody>
      </p:sp>
      <p:sp>
        <p:nvSpPr>
          <p:cNvPr id="11270" name="Rectangle 4"/>
          <p:cNvSpPr>
            <a:spLocks noChangeArrowheads="1"/>
          </p:cNvSpPr>
          <p:nvPr/>
        </p:nvSpPr>
        <p:spPr bwMode="auto">
          <a:xfrm>
            <a:off x="3429000" y="2514600"/>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11266" name="Object 5"/>
          <p:cNvGraphicFramePr>
            <a:graphicFrameLocks noChangeAspect="1"/>
          </p:cNvGraphicFramePr>
          <p:nvPr/>
        </p:nvGraphicFramePr>
        <p:xfrm>
          <a:off x="3657601" y="1143000"/>
          <a:ext cx="384175" cy="477838"/>
        </p:xfrm>
        <a:graphic>
          <a:graphicData uri="http://schemas.openxmlformats.org/presentationml/2006/ole">
            <mc:AlternateContent xmlns:mc="http://schemas.openxmlformats.org/markup-compatibility/2006">
              <mc:Choice xmlns:v="urn:schemas-microsoft-com:vml" Requires="v">
                <p:oleObj spid="_x0000_s36138" name="Equation" r:id="rId4" imgW="152280" imgH="190440" progId="Equation.DSMT4">
                  <p:embed/>
                </p:oleObj>
              </mc:Choice>
              <mc:Fallback>
                <p:oleObj name="Equation" r:id="rId4"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1" y="11430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Oval 6"/>
          <p:cNvSpPr>
            <a:spLocks noChangeArrowheads="1"/>
          </p:cNvSpPr>
          <p:nvPr/>
        </p:nvSpPr>
        <p:spPr bwMode="auto">
          <a:xfrm>
            <a:off x="5029200" y="3352800"/>
            <a:ext cx="2057400" cy="1295400"/>
          </a:xfrm>
          <a:prstGeom prst="ellipse">
            <a:avLst/>
          </a:prstGeom>
          <a:solidFill>
            <a:srgbClr val="FFFFFF"/>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1272" name="Rectangle 7"/>
          <p:cNvSpPr>
            <a:spLocks noChangeArrowheads="1"/>
          </p:cNvSpPr>
          <p:nvPr/>
        </p:nvSpPr>
        <p:spPr bwMode="auto">
          <a:xfrm>
            <a:off x="58674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graphicFrame>
        <p:nvGraphicFramePr>
          <p:cNvPr id="11267" name="Object 8"/>
          <p:cNvGraphicFramePr>
            <a:graphicFrameLocks noChangeAspect="1"/>
          </p:cNvGraphicFramePr>
          <p:nvPr/>
        </p:nvGraphicFramePr>
        <p:xfrm>
          <a:off x="3962401" y="3276600"/>
          <a:ext cx="384175" cy="477838"/>
        </p:xfrm>
        <a:graphic>
          <a:graphicData uri="http://schemas.openxmlformats.org/presentationml/2006/ole">
            <mc:AlternateContent xmlns:mc="http://schemas.openxmlformats.org/markup-compatibility/2006">
              <mc:Choice xmlns:v="urn:schemas-microsoft-com:vml" Requires="v">
                <p:oleObj spid="_x0000_s36139" name="Equation" r:id="rId6" imgW="152280" imgH="190440" progId="Equation.DSMT4">
                  <p:embed/>
                </p:oleObj>
              </mc:Choice>
              <mc:Fallback>
                <p:oleObj name="Equation" r:id="rId6"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1" y="3276600"/>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956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2"/>
          <p:cNvSpPr>
            <a:spLocks noChangeArrowheads="1"/>
          </p:cNvSpPr>
          <p:nvPr/>
        </p:nvSpPr>
        <p:spPr bwMode="auto">
          <a:xfrm>
            <a:off x="3322638" y="1927225"/>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2296" name="Rectangle 3"/>
          <p:cNvSpPr>
            <a:spLocks noChangeArrowheads="1"/>
          </p:cNvSpPr>
          <p:nvPr/>
        </p:nvSpPr>
        <p:spPr bwMode="auto">
          <a:xfrm>
            <a:off x="1735138" y="169863"/>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Logic:</a:t>
            </a:r>
            <a:endParaRPr lang="en-US" sz="3200" b="1">
              <a:latin typeface="Times New Roman" panose="02020603050405020304" pitchFamily="18" charset="0"/>
            </a:endParaRPr>
          </a:p>
        </p:txBody>
      </p:sp>
      <p:sp>
        <p:nvSpPr>
          <p:cNvPr id="12297" name="Rectangle 4"/>
          <p:cNvSpPr>
            <a:spLocks noChangeArrowheads="1"/>
          </p:cNvSpPr>
          <p:nvPr/>
        </p:nvSpPr>
        <p:spPr bwMode="auto">
          <a:xfrm>
            <a:off x="3322638" y="1927225"/>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12290" name="Object 5"/>
          <p:cNvGraphicFramePr>
            <a:graphicFrameLocks noChangeAspect="1"/>
          </p:cNvGraphicFramePr>
          <p:nvPr/>
        </p:nvGraphicFramePr>
        <p:xfrm>
          <a:off x="2508250" y="755650"/>
          <a:ext cx="5475288" cy="573088"/>
        </p:xfrm>
        <a:graphic>
          <a:graphicData uri="http://schemas.openxmlformats.org/presentationml/2006/ole">
            <mc:AlternateContent xmlns:mc="http://schemas.openxmlformats.org/markup-compatibility/2006">
              <mc:Choice xmlns:v="urn:schemas-microsoft-com:vml" Requires="v">
                <p:oleObj spid="_x0000_s37606" name="Equation" r:id="rId4" imgW="2171520" imgH="228600" progId="Equation.DSMT4">
                  <p:embed/>
                </p:oleObj>
              </mc:Choice>
              <mc:Fallback>
                <p:oleObj name="Equation" r:id="rId4" imgW="217152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0" y="755650"/>
                        <a:ext cx="547528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Oval 6"/>
          <p:cNvSpPr>
            <a:spLocks noChangeArrowheads="1"/>
          </p:cNvSpPr>
          <p:nvPr/>
        </p:nvSpPr>
        <p:spPr bwMode="auto">
          <a:xfrm>
            <a:off x="4922838" y="2765425"/>
            <a:ext cx="2057400" cy="1295400"/>
          </a:xfrm>
          <a:prstGeom prst="ellipse">
            <a:avLst/>
          </a:prstGeom>
          <a:solidFill>
            <a:srgbClr val="FFFFFF"/>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2299" name="Rectangle 7"/>
          <p:cNvSpPr>
            <a:spLocks noChangeArrowheads="1"/>
          </p:cNvSpPr>
          <p:nvPr/>
        </p:nvSpPr>
        <p:spPr bwMode="auto">
          <a:xfrm>
            <a:off x="5761038" y="32226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graphicFrame>
        <p:nvGraphicFramePr>
          <p:cNvPr id="12291" name="Object 8"/>
          <p:cNvGraphicFramePr>
            <a:graphicFrameLocks noChangeAspect="1"/>
          </p:cNvGraphicFramePr>
          <p:nvPr/>
        </p:nvGraphicFramePr>
        <p:xfrm>
          <a:off x="3856039" y="2689225"/>
          <a:ext cx="384175" cy="477838"/>
        </p:xfrm>
        <a:graphic>
          <a:graphicData uri="http://schemas.openxmlformats.org/presentationml/2006/ole">
            <mc:AlternateContent xmlns:mc="http://schemas.openxmlformats.org/markup-compatibility/2006">
              <mc:Choice xmlns:v="urn:schemas-microsoft-com:vml" Requires="v">
                <p:oleObj spid="_x0000_s37607" name="Equation" r:id="rId6" imgW="152280" imgH="190440" progId="Equation.DSMT4">
                  <p:embed/>
                </p:oleObj>
              </mc:Choice>
              <mc:Fallback>
                <p:oleObj name="Equation" r:id="rId6" imgW="152280" imgH="1904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6039" y="2689225"/>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9"/>
          <p:cNvGraphicFramePr>
            <a:graphicFrameLocks noChangeAspect="1"/>
          </p:cNvGraphicFramePr>
          <p:nvPr/>
        </p:nvGraphicFramePr>
        <p:xfrm>
          <a:off x="2606675" y="1328739"/>
          <a:ext cx="2401888" cy="509587"/>
        </p:xfrm>
        <a:graphic>
          <a:graphicData uri="http://schemas.openxmlformats.org/presentationml/2006/ole">
            <mc:AlternateContent xmlns:mc="http://schemas.openxmlformats.org/markup-compatibility/2006">
              <mc:Choice xmlns:v="urn:schemas-microsoft-com:vml" Requires="v">
                <p:oleObj spid="_x0000_s37608" name="Equation" r:id="rId8" imgW="952200" imgH="203040" progId="Equation.DSMT4">
                  <p:embed/>
                </p:oleObj>
              </mc:Choice>
              <mc:Fallback>
                <p:oleObj name="Equation" r:id="rId8" imgW="95220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6675" y="1328739"/>
                        <a:ext cx="24018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0"/>
          <p:cNvGraphicFramePr>
            <a:graphicFrameLocks noChangeAspect="1"/>
          </p:cNvGraphicFramePr>
          <p:nvPr/>
        </p:nvGraphicFramePr>
        <p:xfrm>
          <a:off x="2392364" y="5000626"/>
          <a:ext cx="4738687" cy="701675"/>
        </p:xfrm>
        <a:graphic>
          <a:graphicData uri="http://schemas.openxmlformats.org/presentationml/2006/ole">
            <mc:AlternateContent xmlns:mc="http://schemas.openxmlformats.org/markup-compatibility/2006">
              <mc:Choice xmlns:v="urn:schemas-microsoft-com:vml" Requires="v">
                <p:oleObj spid="_x0000_s37609" name="Equation" r:id="rId10" imgW="1879560" imgH="279360" progId="Equation.DSMT4">
                  <p:embed/>
                </p:oleObj>
              </mc:Choice>
              <mc:Fallback>
                <p:oleObj name="Equation" r:id="rId10" imgW="1879560" imgH="2793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92364" y="5000626"/>
                        <a:ext cx="47386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11"/>
          <p:cNvGraphicFramePr>
            <a:graphicFrameLocks noChangeAspect="1"/>
          </p:cNvGraphicFramePr>
          <p:nvPr/>
        </p:nvGraphicFramePr>
        <p:xfrm>
          <a:off x="3074989" y="5637214"/>
          <a:ext cx="3425825" cy="701675"/>
        </p:xfrm>
        <a:graphic>
          <a:graphicData uri="http://schemas.openxmlformats.org/presentationml/2006/ole">
            <mc:AlternateContent xmlns:mc="http://schemas.openxmlformats.org/markup-compatibility/2006">
              <mc:Choice xmlns:v="urn:schemas-microsoft-com:vml" Requires="v">
                <p:oleObj spid="_x0000_s37610" name="Equation" r:id="rId12" imgW="1358640" imgH="279360" progId="Equation.DSMT4">
                  <p:embed/>
                </p:oleObj>
              </mc:Choice>
              <mc:Fallback>
                <p:oleObj name="Equation" r:id="rId12" imgW="1358640" imgH="2793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4989" y="5637214"/>
                        <a:ext cx="34258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14983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ea typeface="宋体" panose="02010600030101010101" pitchFamily="2" charset="-122"/>
              </a:rPr>
              <a:t>Joint Probability</a:t>
            </a:r>
          </a:p>
        </p:txBody>
      </p:sp>
      <p:sp>
        <p:nvSpPr>
          <p:cNvPr id="81923" name="Rectangle 3"/>
          <p:cNvSpPr>
            <a:spLocks noGrp="1" noChangeArrowheads="1"/>
          </p:cNvSpPr>
          <p:nvPr>
            <p:ph type="body" sz="half" idx="1"/>
          </p:nvPr>
        </p:nvSpPr>
        <p:spPr>
          <a:xfrm>
            <a:off x="1981200" y="1828801"/>
            <a:ext cx="8153400" cy="4302125"/>
          </a:xfrm>
        </p:spPr>
        <p:txBody>
          <a:bodyPr/>
          <a:lstStyle/>
          <a:p>
            <a:r>
              <a:rPr lang="en-US" altLang="zh-CN" dirty="0">
                <a:ea typeface="宋体" panose="02010600030101010101" pitchFamily="2" charset="-122"/>
              </a:rPr>
              <a:t>For events A and B, </a:t>
            </a:r>
            <a:r>
              <a:rPr lang="en-US" altLang="zh-CN" b="1" dirty="0">
                <a:ea typeface="宋体" panose="02010600030101010101" pitchFamily="2" charset="-122"/>
              </a:rPr>
              <a:t>joint probability</a:t>
            </a:r>
            <a:r>
              <a:rPr lang="en-US" altLang="zh-CN" dirty="0">
                <a:ea typeface="宋体" panose="02010600030101010101" pitchFamily="2" charset="-122"/>
              </a:rPr>
              <a:t> </a:t>
            </a:r>
            <a:r>
              <a:rPr lang="en-US" altLang="zh-CN" dirty="0" err="1">
                <a:ea typeface="宋体" panose="02010600030101010101" pitchFamily="2" charset="-122"/>
              </a:rPr>
              <a:t>Pr</a:t>
            </a:r>
            <a:r>
              <a:rPr lang="en-US" altLang="zh-CN" dirty="0">
                <a:ea typeface="宋体" panose="02010600030101010101" pitchFamily="2" charset="-122"/>
              </a:rPr>
              <a:t>(AB) stands for the probability that both events happen.</a:t>
            </a:r>
          </a:p>
          <a:p>
            <a:r>
              <a:rPr lang="en-US" altLang="zh-CN" sz="2800" dirty="0">
                <a:ea typeface="宋体" panose="02010600030101010101" pitchFamily="2" charset="-122"/>
              </a:rPr>
              <a:t>Example: A={HH}, B={HT, TH}, what is the joint probability </a:t>
            </a:r>
            <a:r>
              <a:rPr lang="en-US" altLang="zh-CN" sz="2800" dirty="0" err="1">
                <a:ea typeface="宋体" panose="02010600030101010101" pitchFamily="2" charset="-122"/>
              </a:rPr>
              <a:t>Pr</a:t>
            </a:r>
            <a:r>
              <a:rPr lang="en-US" altLang="zh-CN" sz="2800" dirty="0">
                <a:ea typeface="宋体" panose="02010600030101010101" pitchFamily="2" charset="-122"/>
              </a:rPr>
              <a:t>(AB)?</a:t>
            </a:r>
          </a:p>
          <a:p>
            <a:endParaRPr lang="zh-CN" altLang="en-US" dirty="0">
              <a:ea typeface="宋体" panose="02010600030101010101" pitchFamily="2" charset="-122"/>
            </a:endParaRPr>
          </a:p>
        </p:txBody>
      </p:sp>
    </p:spTree>
    <p:extLst>
      <p:ext uri="{BB962C8B-B14F-4D97-AF65-F5344CB8AC3E}">
        <p14:creationId xmlns:p14="http://schemas.microsoft.com/office/powerpoint/2010/main" val="8686935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US" altLang="zh-CN">
                <a:ea typeface="宋体" panose="02010600030101010101" pitchFamily="2" charset="-122"/>
              </a:rPr>
              <a:t>Independence</a:t>
            </a:r>
          </a:p>
        </p:txBody>
      </p:sp>
      <p:sp>
        <p:nvSpPr>
          <p:cNvPr id="82947" name="Rectangle 1027"/>
          <p:cNvSpPr>
            <a:spLocks noGrp="1" noChangeArrowheads="1"/>
          </p:cNvSpPr>
          <p:nvPr>
            <p:ph type="body" sz="half" idx="1"/>
          </p:nvPr>
        </p:nvSpPr>
        <p:spPr>
          <a:xfrm>
            <a:off x="1981200" y="1828800"/>
            <a:ext cx="8153400" cy="4572000"/>
          </a:xfrm>
        </p:spPr>
        <p:txBody>
          <a:bodyPr/>
          <a:lstStyle/>
          <a:p>
            <a:r>
              <a:rPr lang="en-US" altLang="zh-CN" sz="2800">
                <a:ea typeface="宋体" panose="02010600030101010101" pitchFamily="2" charset="-122"/>
              </a:rPr>
              <a:t>Two events </a:t>
            </a:r>
            <a:r>
              <a:rPr lang="en-US" altLang="zh-CN" sz="2800" b="1" i="1">
                <a:ea typeface="宋体" panose="02010600030101010101" pitchFamily="2" charset="-122"/>
              </a:rPr>
              <a:t>A and B are independent</a:t>
            </a:r>
            <a:r>
              <a:rPr lang="en-US" altLang="zh-CN" sz="2800">
                <a:ea typeface="宋体" panose="02010600030101010101" pitchFamily="2" charset="-122"/>
              </a:rPr>
              <a:t> in case</a:t>
            </a:r>
          </a:p>
          <a:p>
            <a:pPr lvl="1">
              <a:buFont typeface="Wingdings" panose="05000000000000000000" pitchFamily="2" charset="2"/>
              <a:buNone/>
            </a:pPr>
            <a:r>
              <a:rPr lang="en-US" altLang="zh-CN" sz="2400">
                <a:ea typeface="宋体" panose="02010600030101010101" pitchFamily="2" charset="-122"/>
              </a:rPr>
              <a:t>			Pr(AB) = Pr(A)Pr(B)</a:t>
            </a:r>
          </a:p>
          <a:p>
            <a:r>
              <a:rPr lang="en-US" altLang="zh-CN" sz="2800">
                <a:ea typeface="宋体" panose="02010600030101010101" pitchFamily="2" charset="-122"/>
              </a:rPr>
              <a:t>A set of events {A</a:t>
            </a:r>
            <a:r>
              <a:rPr lang="en-US" altLang="zh-CN" sz="2800" baseline="-25000">
                <a:ea typeface="宋体" panose="02010600030101010101" pitchFamily="2" charset="-122"/>
              </a:rPr>
              <a:t>i</a:t>
            </a:r>
            <a:r>
              <a:rPr lang="en-US" altLang="zh-CN" sz="2800">
                <a:ea typeface="宋体" panose="02010600030101010101" pitchFamily="2" charset="-122"/>
              </a:rPr>
              <a:t>} is independent in case</a:t>
            </a:r>
          </a:p>
          <a:p>
            <a:pPr lvl="1">
              <a:buFont typeface="Wingdings" panose="05000000000000000000" pitchFamily="2" charset="2"/>
              <a:buNone/>
            </a:pPr>
            <a:endParaRPr lang="en-US" altLang="zh-CN">
              <a:ea typeface="宋体" panose="02010600030101010101" pitchFamily="2" charset="-122"/>
              <a:sym typeface="Symbol" panose="05050102010706020507" pitchFamily="18" charset="2"/>
            </a:endParaRPr>
          </a:p>
          <a:p>
            <a:pPr lvl="1">
              <a:buFont typeface="Wingdings" panose="05000000000000000000" pitchFamily="2" charset="2"/>
              <a:buNone/>
            </a:pPr>
            <a:endParaRPr lang="zh-CN" altLang="en-US" sz="2400">
              <a:ea typeface="宋体" panose="02010600030101010101" pitchFamily="2" charset="-122"/>
              <a:sym typeface="Symbol" panose="05050102010706020507" pitchFamily="18" charset="2"/>
            </a:endParaRPr>
          </a:p>
        </p:txBody>
      </p:sp>
      <p:graphicFrame>
        <p:nvGraphicFramePr>
          <p:cNvPr id="82948" name="Object 1028"/>
          <p:cNvGraphicFramePr>
            <a:graphicFrameLocks noGrp="1" noChangeAspect="1"/>
          </p:cNvGraphicFramePr>
          <p:nvPr>
            <p:ph sz="half" idx="2"/>
          </p:nvPr>
        </p:nvGraphicFramePr>
        <p:xfrm>
          <a:off x="3810000" y="3429000"/>
          <a:ext cx="2819400" cy="534988"/>
        </p:xfrm>
        <a:graphic>
          <a:graphicData uri="http://schemas.openxmlformats.org/presentationml/2006/ole">
            <mc:AlternateContent xmlns:mc="http://schemas.openxmlformats.org/markup-compatibility/2006">
              <mc:Choice xmlns:v="urn:schemas-microsoft-com:vml" Requires="v">
                <p:oleObj spid="_x0000_s82052" name="Equation" r:id="rId3" imgW="1206360" imgH="228600" progId="Equation.BREE4">
                  <p:embed/>
                </p:oleObj>
              </mc:Choice>
              <mc:Fallback>
                <p:oleObj name="Equation" r:id="rId3" imgW="1206360" imgH="22860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429000"/>
                        <a:ext cx="28194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164926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宋体" panose="02010600030101010101" pitchFamily="2" charset="-122"/>
              </a:rPr>
              <a:t>Independence</a:t>
            </a:r>
          </a:p>
        </p:txBody>
      </p:sp>
      <p:sp>
        <p:nvSpPr>
          <p:cNvPr id="18435" name="Rectangle 3"/>
          <p:cNvSpPr>
            <a:spLocks noGrp="1" noChangeArrowheads="1"/>
          </p:cNvSpPr>
          <p:nvPr>
            <p:ph type="body" sz="half" idx="1"/>
          </p:nvPr>
        </p:nvSpPr>
        <p:spPr>
          <a:xfrm>
            <a:off x="1981200" y="1828800"/>
            <a:ext cx="8153400" cy="4572000"/>
          </a:xfrm>
        </p:spPr>
        <p:txBody>
          <a:bodyPr/>
          <a:lstStyle/>
          <a:p>
            <a:r>
              <a:rPr lang="en-US" altLang="zh-CN" sz="2800">
                <a:ea typeface="宋体" panose="02010600030101010101" pitchFamily="2" charset="-122"/>
              </a:rPr>
              <a:t>Two events </a:t>
            </a:r>
            <a:r>
              <a:rPr lang="en-US" altLang="zh-CN" sz="2800" b="1" i="1">
                <a:ea typeface="宋体" panose="02010600030101010101" pitchFamily="2" charset="-122"/>
              </a:rPr>
              <a:t>A and B are independent</a:t>
            </a:r>
            <a:r>
              <a:rPr lang="en-US" altLang="zh-CN" sz="2800">
                <a:ea typeface="宋体" panose="02010600030101010101" pitchFamily="2" charset="-122"/>
              </a:rPr>
              <a:t> in case</a:t>
            </a:r>
          </a:p>
          <a:p>
            <a:pPr lvl="1">
              <a:buFont typeface="Wingdings" panose="05000000000000000000" pitchFamily="2" charset="2"/>
              <a:buNone/>
            </a:pPr>
            <a:r>
              <a:rPr lang="en-US" altLang="zh-CN" sz="2400">
                <a:ea typeface="宋体" panose="02010600030101010101" pitchFamily="2" charset="-122"/>
              </a:rPr>
              <a:t>			Pr(AB) = Pr(A)Pr(B)</a:t>
            </a:r>
          </a:p>
          <a:p>
            <a:r>
              <a:rPr lang="en-US" altLang="zh-CN" sz="2800">
                <a:ea typeface="宋体" panose="02010600030101010101" pitchFamily="2" charset="-122"/>
              </a:rPr>
              <a:t>A set of events {A</a:t>
            </a:r>
            <a:r>
              <a:rPr lang="en-US" altLang="zh-CN" sz="2800" baseline="-25000">
                <a:ea typeface="宋体" panose="02010600030101010101" pitchFamily="2" charset="-122"/>
              </a:rPr>
              <a:t>i</a:t>
            </a:r>
            <a:r>
              <a:rPr lang="en-US" altLang="zh-CN" sz="2800">
                <a:ea typeface="宋体" panose="02010600030101010101" pitchFamily="2" charset="-122"/>
              </a:rPr>
              <a:t>} is independent in case</a:t>
            </a:r>
          </a:p>
          <a:p>
            <a:pPr lvl="1">
              <a:buFont typeface="Wingdings" panose="05000000000000000000" pitchFamily="2" charset="2"/>
              <a:buNone/>
            </a:pPr>
            <a:endParaRPr lang="en-US" altLang="zh-CN">
              <a:ea typeface="宋体" panose="02010600030101010101" pitchFamily="2" charset="-122"/>
              <a:sym typeface="Symbol" panose="05050102010706020507" pitchFamily="18" charset="2"/>
            </a:endParaRPr>
          </a:p>
          <a:p>
            <a:pPr lvl="1">
              <a:buFont typeface="Wingdings" panose="05000000000000000000" pitchFamily="2" charset="2"/>
              <a:buNone/>
            </a:pPr>
            <a:endParaRPr lang="en-US" altLang="zh-CN" sz="2400">
              <a:ea typeface="宋体" panose="02010600030101010101" pitchFamily="2" charset="-122"/>
              <a:sym typeface="Symbol" panose="05050102010706020507" pitchFamily="18" charset="2"/>
            </a:endParaRPr>
          </a:p>
          <a:p>
            <a:r>
              <a:rPr lang="en-US" altLang="zh-CN">
                <a:ea typeface="宋体" panose="02010600030101010101" pitchFamily="2" charset="-122"/>
                <a:sym typeface="Symbol" panose="05050102010706020507" pitchFamily="18" charset="2"/>
              </a:rPr>
              <a:t>Example: Drug test</a:t>
            </a:r>
          </a:p>
        </p:txBody>
      </p:sp>
      <p:graphicFrame>
        <p:nvGraphicFramePr>
          <p:cNvPr id="18436" name="Object 4"/>
          <p:cNvGraphicFramePr>
            <a:graphicFrameLocks noGrp="1" noChangeAspect="1"/>
          </p:cNvGraphicFramePr>
          <p:nvPr>
            <p:ph sz="half" idx="2"/>
          </p:nvPr>
        </p:nvGraphicFramePr>
        <p:xfrm>
          <a:off x="3810000" y="3429000"/>
          <a:ext cx="2819400" cy="534988"/>
        </p:xfrm>
        <a:graphic>
          <a:graphicData uri="http://schemas.openxmlformats.org/presentationml/2006/ole">
            <mc:AlternateContent xmlns:mc="http://schemas.openxmlformats.org/markup-compatibility/2006">
              <mc:Choice xmlns:v="urn:schemas-microsoft-com:vml" Requires="v">
                <p:oleObj spid="_x0000_s83076" name="Equation" r:id="rId3" imgW="1206360" imgH="228600" progId="Equation.BREE4">
                  <p:embed/>
                </p:oleObj>
              </mc:Choice>
              <mc:Fallback>
                <p:oleObj name="Equation" r:id="rId3" imgW="1206360" imgH="22860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429000"/>
                        <a:ext cx="28194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2" name="Group 30"/>
          <p:cNvGraphicFramePr>
            <a:graphicFrameLocks noGrp="1"/>
          </p:cNvGraphicFramePr>
          <p:nvPr/>
        </p:nvGraphicFramePr>
        <p:xfrm>
          <a:off x="1981200" y="4953000"/>
          <a:ext cx="3657600" cy="1295400"/>
        </p:xfrm>
        <a:graphic>
          <a:graphicData uri="http://schemas.openxmlformats.org/drawingml/2006/table">
            <a:tbl>
              <a:tblPr/>
              <a:tblGrid>
                <a:gridCol w="1219200"/>
                <a:gridCol w="1219200"/>
                <a:gridCol w="1219200"/>
              </a:tblGrid>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Women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Men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Success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Failure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3" name="Text Box 31"/>
          <p:cNvSpPr txBox="1">
            <a:spLocks noChangeArrowheads="1"/>
          </p:cNvSpPr>
          <p:nvPr/>
        </p:nvSpPr>
        <p:spPr bwMode="auto">
          <a:xfrm>
            <a:off x="5943600" y="4254500"/>
            <a:ext cx="426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A = {A patient is a Women}</a:t>
            </a:r>
          </a:p>
          <a:p>
            <a:pPr>
              <a:spcBef>
                <a:spcPct val="50000"/>
              </a:spcBef>
            </a:pPr>
            <a:r>
              <a:rPr lang="en-US" sz="2400"/>
              <a:t>B = {Drug fails}</a:t>
            </a:r>
          </a:p>
          <a:p>
            <a:pPr>
              <a:spcBef>
                <a:spcPct val="50000"/>
              </a:spcBef>
            </a:pPr>
            <a:r>
              <a:rPr lang="en-US" sz="2400"/>
              <a:t>Will event A be independent from event B ?</a:t>
            </a:r>
          </a:p>
        </p:txBody>
      </p:sp>
    </p:spTree>
    <p:extLst>
      <p:ext uri="{BB962C8B-B14F-4D97-AF65-F5344CB8AC3E}">
        <p14:creationId xmlns:p14="http://schemas.microsoft.com/office/powerpoint/2010/main" val="2612763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a:ea typeface="宋体" panose="02010600030101010101" pitchFamily="2" charset="-122"/>
              </a:rPr>
              <a:t>Independence</a:t>
            </a:r>
          </a:p>
        </p:txBody>
      </p:sp>
      <p:sp>
        <p:nvSpPr>
          <p:cNvPr id="83971" name="Rectangle 3"/>
          <p:cNvSpPr>
            <a:spLocks noGrp="1" noChangeArrowheads="1"/>
          </p:cNvSpPr>
          <p:nvPr>
            <p:ph type="body" sz="half" idx="1"/>
          </p:nvPr>
        </p:nvSpPr>
        <p:spPr>
          <a:xfrm>
            <a:off x="1981200" y="1828800"/>
            <a:ext cx="8153400" cy="4572000"/>
          </a:xfrm>
        </p:spPr>
        <p:txBody>
          <a:bodyPr>
            <a:normAutofit fontScale="92500" lnSpcReduction="20000"/>
          </a:bodyPr>
          <a:lstStyle/>
          <a:p>
            <a:r>
              <a:rPr lang="en-US" altLang="zh-CN">
                <a:ea typeface="宋体" panose="02010600030101010101" pitchFamily="2" charset="-122"/>
                <a:sym typeface="Symbol" panose="05050102010706020507" pitchFamily="18" charset="2"/>
              </a:rPr>
              <a:t>Consider the experiment of tossing a coin twice</a:t>
            </a:r>
          </a:p>
          <a:p>
            <a:r>
              <a:rPr lang="en-US" altLang="zh-CN">
                <a:ea typeface="宋体" panose="02010600030101010101" pitchFamily="2" charset="-122"/>
                <a:sym typeface="Symbol" panose="05050102010706020507" pitchFamily="18" charset="2"/>
              </a:rPr>
              <a:t>Example I:</a:t>
            </a:r>
          </a:p>
          <a:p>
            <a:pPr lvl="1"/>
            <a:r>
              <a:rPr lang="en-US" altLang="zh-CN">
                <a:ea typeface="宋体" panose="02010600030101010101" pitchFamily="2" charset="-122"/>
                <a:sym typeface="Symbol" panose="05050102010706020507" pitchFamily="18" charset="2"/>
              </a:rPr>
              <a:t>A = {HT, HH}, B = {HT}</a:t>
            </a:r>
          </a:p>
          <a:p>
            <a:pPr lvl="1"/>
            <a:r>
              <a:rPr lang="en-US" altLang="zh-CN">
                <a:ea typeface="宋体" panose="02010600030101010101" pitchFamily="2" charset="-122"/>
                <a:sym typeface="Symbol" panose="05050102010706020507" pitchFamily="18" charset="2"/>
              </a:rPr>
              <a:t>Will event A independent from event B?</a:t>
            </a:r>
          </a:p>
          <a:p>
            <a:r>
              <a:rPr lang="en-US" altLang="zh-CN">
                <a:ea typeface="宋体" panose="02010600030101010101" pitchFamily="2" charset="-122"/>
                <a:sym typeface="Symbol" panose="05050102010706020507" pitchFamily="18" charset="2"/>
              </a:rPr>
              <a:t>Example II:</a:t>
            </a:r>
          </a:p>
          <a:p>
            <a:pPr lvl="1"/>
            <a:r>
              <a:rPr lang="en-US" altLang="zh-CN">
                <a:ea typeface="宋体" panose="02010600030101010101" pitchFamily="2" charset="-122"/>
                <a:sym typeface="Symbol" panose="05050102010706020507" pitchFamily="18" charset="2"/>
              </a:rPr>
              <a:t>A = {HT}, B = {TH}</a:t>
            </a:r>
          </a:p>
          <a:p>
            <a:pPr lvl="1"/>
            <a:r>
              <a:rPr lang="en-US" altLang="zh-CN">
                <a:ea typeface="宋体" panose="02010600030101010101" pitchFamily="2" charset="-122"/>
                <a:sym typeface="Symbol" panose="05050102010706020507" pitchFamily="18" charset="2"/>
              </a:rPr>
              <a:t>Will event A independent from event B?</a:t>
            </a:r>
          </a:p>
          <a:p>
            <a:r>
              <a:rPr lang="en-US" altLang="zh-CN">
                <a:ea typeface="宋体" panose="02010600030101010101" pitchFamily="2" charset="-122"/>
                <a:sym typeface="Symbol" panose="05050102010706020507" pitchFamily="18" charset="2"/>
              </a:rPr>
              <a:t>Disjoint  Independence</a:t>
            </a:r>
          </a:p>
          <a:p>
            <a:endParaRPr lang="en-US" altLang="zh-CN">
              <a:ea typeface="宋体" panose="02010600030101010101" pitchFamily="2" charset="-122"/>
              <a:sym typeface="Symbol" panose="05050102010706020507" pitchFamily="18" charset="2"/>
            </a:endParaRPr>
          </a:p>
          <a:p>
            <a:r>
              <a:rPr lang="en-US" altLang="zh-CN">
                <a:ea typeface="宋体" panose="02010600030101010101" pitchFamily="2" charset="-122"/>
                <a:sym typeface="Symbol" panose="05050102010706020507" pitchFamily="18" charset="2"/>
              </a:rPr>
              <a:t>If A is independent from B, B is independent from C, will A be independent from C?</a:t>
            </a:r>
          </a:p>
        </p:txBody>
      </p:sp>
    </p:spTree>
    <p:extLst>
      <p:ext uri="{BB962C8B-B14F-4D97-AF65-F5344CB8AC3E}">
        <p14:creationId xmlns:p14="http://schemas.microsoft.com/office/powerpoint/2010/main" val="2952379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3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397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97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39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p:txBody>
          <a:bodyPr/>
          <a:lstStyle/>
          <a:p>
            <a:pPr eaLnBrk="1" hangingPunct="1"/>
            <a:r>
              <a:rPr lang="en-CA" smtClean="0"/>
              <a:t>Conditional Probability</a:t>
            </a:r>
          </a:p>
        </p:txBody>
      </p:sp>
    </p:spTree>
    <p:extLst>
      <p:ext uri="{BB962C8B-B14F-4D97-AF65-F5344CB8AC3E}">
        <p14:creationId xmlns:p14="http://schemas.microsoft.com/office/powerpoint/2010/main" val="1703250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CA" smtClean="0"/>
              <a:t>Conditional Probability</a:t>
            </a:r>
          </a:p>
        </p:txBody>
      </p:sp>
      <p:sp>
        <p:nvSpPr>
          <p:cNvPr id="86019" name="Rectangle 3"/>
          <p:cNvSpPr>
            <a:spLocks noGrp="1" noChangeArrowheads="1"/>
          </p:cNvSpPr>
          <p:nvPr>
            <p:ph type="body" idx="1"/>
          </p:nvPr>
        </p:nvSpPr>
        <p:spPr/>
        <p:txBody>
          <a:bodyPr/>
          <a:lstStyle/>
          <a:p>
            <a:pPr eaLnBrk="1" hangingPunct="1">
              <a:lnSpc>
                <a:spcPct val="80000"/>
              </a:lnSpc>
            </a:pPr>
            <a:r>
              <a:rPr lang="en-CA" sz="2800"/>
              <a:t>Frequently before observing the outcome of a random experiment you are given information regarding the outcome</a:t>
            </a:r>
          </a:p>
          <a:p>
            <a:pPr eaLnBrk="1" hangingPunct="1">
              <a:lnSpc>
                <a:spcPct val="80000"/>
              </a:lnSpc>
            </a:pPr>
            <a:r>
              <a:rPr lang="en-CA" sz="2800"/>
              <a:t>How should this information be used in prediction of the outcome.</a:t>
            </a:r>
          </a:p>
          <a:p>
            <a:pPr eaLnBrk="1" hangingPunct="1">
              <a:lnSpc>
                <a:spcPct val="80000"/>
              </a:lnSpc>
            </a:pPr>
            <a:r>
              <a:rPr lang="en-CA" sz="2800"/>
              <a:t>Namely, how should probabilities be adjusted to take into account this information </a:t>
            </a:r>
          </a:p>
          <a:p>
            <a:pPr eaLnBrk="1" hangingPunct="1">
              <a:lnSpc>
                <a:spcPct val="80000"/>
              </a:lnSpc>
            </a:pPr>
            <a:r>
              <a:rPr lang="en-CA" sz="2800"/>
              <a:t>Usually the information is given in the following form: You are told that the outcome belongs to a given event. (i.e. you are told that a certain event has occurred)</a:t>
            </a:r>
          </a:p>
        </p:txBody>
      </p:sp>
    </p:spTree>
    <p:extLst>
      <p:ext uri="{BB962C8B-B14F-4D97-AF65-F5344CB8AC3E}">
        <p14:creationId xmlns:p14="http://schemas.microsoft.com/office/powerpoint/2010/main" val="414599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1981200" y="304800"/>
            <a:ext cx="8229600" cy="1371600"/>
          </a:xfrm>
        </p:spPr>
        <p:txBody>
          <a:bodyPr/>
          <a:lstStyle/>
          <a:p>
            <a:pPr eaLnBrk="1" hangingPunct="1">
              <a:buFontTx/>
              <a:buNone/>
            </a:pPr>
            <a:r>
              <a:rPr lang="en-US" b="1" smtClean="0"/>
              <a:t>Non-deterministic Phenomena</a:t>
            </a:r>
          </a:p>
          <a:p>
            <a:pPr eaLnBrk="1" hangingPunct="1"/>
            <a:r>
              <a:rPr lang="en-US" smtClean="0"/>
              <a:t>may be divided into two groups.</a:t>
            </a:r>
          </a:p>
        </p:txBody>
      </p:sp>
      <p:sp>
        <p:nvSpPr>
          <p:cNvPr id="60419" name="Rectangle 3"/>
          <p:cNvSpPr>
            <a:spLocks noChangeArrowheads="1"/>
          </p:cNvSpPr>
          <p:nvPr/>
        </p:nvSpPr>
        <p:spPr bwMode="auto">
          <a:xfrm>
            <a:off x="1905000" y="1676400"/>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990600" indent="-5334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a:pPr>
            <a:r>
              <a:rPr lang="en-US" sz="3200" b="1">
                <a:latin typeface="Times New Roman" panose="02020603050405020304" pitchFamily="18" charset="0"/>
              </a:rPr>
              <a:t>Random phenomena</a:t>
            </a:r>
          </a:p>
          <a:p>
            <a:pPr lvl="1" eaLnBrk="1" hangingPunct="1">
              <a:spcBef>
                <a:spcPct val="20000"/>
              </a:spcBef>
              <a:buFontTx/>
              <a:buChar char="–"/>
            </a:pPr>
            <a:r>
              <a:rPr lang="en-US" sz="2800">
                <a:latin typeface="Times New Roman" panose="02020603050405020304" pitchFamily="18" charset="0"/>
              </a:rPr>
              <a:t>Unable to predict the outcomes, but in the long-run, the outcomes exhibit statistical regularity.</a:t>
            </a:r>
          </a:p>
        </p:txBody>
      </p:sp>
      <p:sp>
        <p:nvSpPr>
          <p:cNvPr id="60420" name="Rectangle 4"/>
          <p:cNvSpPr>
            <a:spLocks noChangeArrowheads="1"/>
          </p:cNvSpPr>
          <p:nvPr/>
        </p:nvSpPr>
        <p:spPr bwMode="auto">
          <a:xfrm>
            <a:off x="1905000" y="3505200"/>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990600" indent="-5334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2"/>
            </a:pPr>
            <a:r>
              <a:rPr lang="en-US" sz="3200" b="1">
                <a:latin typeface="Times New Roman" panose="02020603050405020304" pitchFamily="18" charset="0"/>
              </a:rPr>
              <a:t>Haphazard phenomena</a:t>
            </a:r>
          </a:p>
          <a:p>
            <a:pPr lvl="1" eaLnBrk="1" hangingPunct="1">
              <a:spcBef>
                <a:spcPct val="20000"/>
              </a:spcBef>
              <a:buFontTx/>
              <a:buChar char="–"/>
            </a:pPr>
            <a:r>
              <a:rPr lang="en-US" sz="2800">
                <a:latin typeface="Times New Roman" panose="02020603050405020304" pitchFamily="18" charset="0"/>
              </a:rPr>
              <a:t>unpredictable outcomes, but no long-run, exhibition of statistical regularity in the outcomes.</a:t>
            </a:r>
          </a:p>
          <a:p>
            <a:pPr eaLnBrk="1" hangingPunct="1">
              <a:spcBef>
                <a:spcPct val="20000"/>
              </a:spcBef>
              <a:buFontTx/>
              <a:buAutoNum type="arabicPeriod" startAt="2"/>
            </a:pPr>
            <a:endParaRPr lang="en-US" sz="3200">
              <a:latin typeface="Times New Roman" panose="02020603050405020304" pitchFamily="18" charset="0"/>
            </a:endParaRPr>
          </a:p>
        </p:txBody>
      </p:sp>
    </p:spTree>
    <p:extLst>
      <p:ext uri="{BB962C8B-B14F-4D97-AF65-F5344CB8AC3E}">
        <p14:creationId xmlns:p14="http://schemas.microsoft.com/office/powerpoint/2010/main" val="34429545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noFill/>
        </p:spPr>
        <p:txBody>
          <a:bodyPr anchor="t"/>
          <a:lstStyle/>
          <a:p>
            <a:pPr algn="l" eaLnBrk="1" hangingPunct="1"/>
            <a:r>
              <a:rPr lang="en-CA" sz="3200" b="1"/>
              <a:t>Definition</a:t>
            </a:r>
          </a:p>
        </p:txBody>
      </p:sp>
      <p:sp>
        <p:nvSpPr>
          <p:cNvPr id="13317" name="Rectangle 3"/>
          <p:cNvSpPr>
            <a:spLocks noGrp="1" noChangeArrowheads="1"/>
          </p:cNvSpPr>
          <p:nvPr>
            <p:ph type="body" idx="1"/>
          </p:nvPr>
        </p:nvSpPr>
        <p:spPr>
          <a:xfrm>
            <a:off x="1992314" y="1052514"/>
            <a:ext cx="8218487" cy="2663825"/>
          </a:xfrm>
        </p:spPr>
        <p:txBody>
          <a:bodyPr/>
          <a:lstStyle/>
          <a:p>
            <a:pPr marL="0" indent="0">
              <a:buNone/>
            </a:pPr>
            <a:r>
              <a:rPr lang="en-CA" smtClean="0"/>
              <a:t>Suppose that we are interested in computing the probability of event </a:t>
            </a:r>
            <a:r>
              <a:rPr lang="en-CA" i="1" smtClean="0"/>
              <a:t>A </a:t>
            </a:r>
            <a:r>
              <a:rPr lang="en-CA" smtClean="0"/>
              <a:t>and we have been told event </a:t>
            </a:r>
            <a:r>
              <a:rPr lang="en-CA" i="1" smtClean="0"/>
              <a:t>B </a:t>
            </a:r>
            <a:r>
              <a:rPr lang="en-CA" smtClean="0"/>
              <a:t>has occurred.</a:t>
            </a:r>
          </a:p>
          <a:p>
            <a:pPr marL="0" indent="0">
              <a:buNone/>
            </a:pPr>
            <a:r>
              <a:rPr lang="en-CA" smtClean="0"/>
              <a:t>Then the conditional probability of </a:t>
            </a:r>
            <a:r>
              <a:rPr lang="en-CA" i="1" smtClean="0"/>
              <a:t>A </a:t>
            </a:r>
            <a:r>
              <a:rPr lang="en-CA" smtClean="0"/>
              <a:t>given </a:t>
            </a:r>
            <a:r>
              <a:rPr lang="en-CA" i="1" smtClean="0"/>
              <a:t>B </a:t>
            </a:r>
            <a:r>
              <a:rPr lang="en-CA" smtClean="0"/>
              <a:t>is defined to be:</a:t>
            </a:r>
          </a:p>
        </p:txBody>
      </p:sp>
      <p:graphicFrame>
        <p:nvGraphicFramePr>
          <p:cNvPr id="13314" name="Object 4"/>
          <p:cNvGraphicFramePr>
            <a:graphicFrameLocks noChangeAspect="1"/>
          </p:cNvGraphicFramePr>
          <p:nvPr/>
        </p:nvGraphicFramePr>
        <p:xfrm>
          <a:off x="3863975" y="3933826"/>
          <a:ext cx="3297238" cy="1173163"/>
        </p:xfrm>
        <a:graphic>
          <a:graphicData uri="http://schemas.openxmlformats.org/presentationml/2006/ole">
            <mc:AlternateContent xmlns:mc="http://schemas.openxmlformats.org/markup-compatibility/2006">
              <mc:Choice xmlns:v="urn:schemas-microsoft-com:vml" Requires="v">
                <p:oleObj spid="_x0000_s38186"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975" y="3933826"/>
                        <a:ext cx="3297238"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5"/>
          <p:cNvGraphicFramePr>
            <a:graphicFrameLocks noChangeAspect="1"/>
          </p:cNvGraphicFramePr>
          <p:nvPr>
            <p:extLst>
              <p:ext uri="{D42A27DB-BD31-4B8C-83A1-F6EECF244321}">
                <p14:modId xmlns:p14="http://schemas.microsoft.com/office/powerpoint/2010/main" val="2630924984"/>
              </p:ext>
            </p:extLst>
          </p:nvPr>
        </p:nvGraphicFramePr>
        <p:xfrm>
          <a:off x="7161213" y="4150335"/>
          <a:ext cx="3106738" cy="633413"/>
        </p:xfrm>
        <a:graphic>
          <a:graphicData uri="http://schemas.openxmlformats.org/presentationml/2006/ole">
            <mc:AlternateContent xmlns:mc="http://schemas.openxmlformats.org/markup-compatibility/2006">
              <mc:Choice xmlns:v="urn:schemas-microsoft-com:vml" Requires="v">
                <p:oleObj spid="_x0000_s38187" name="Equation" r:id="rId6" imgW="1244520" imgH="253800" progId="Equation.DSMT4">
                  <p:embed/>
                </p:oleObj>
              </mc:Choice>
              <mc:Fallback>
                <p:oleObj name="Equation" r:id="rId6" imgW="1244520" imgH="253800" progId="Equation.DSMT4">
                  <p:embed/>
                  <p:pic>
                    <p:nvPicPr>
                      <p:cNvPr id="0" name=""/>
                      <p:cNvPicPr>
                        <a:picLocks noChangeAspect="1" noChangeArrowheads="1"/>
                      </p:cNvPicPr>
                      <p:nvPr/>
                    </p:nvPicPr>
                    <p:blipFill>
                      <a:blip r:embed="rId7"/>
                      <a:srcRect/>
                      <a:stretch>
                        <a:fillRect/>
                      </a:stretch>
                    </p:blipFill>
                    <p:spPr bwMode="auto">
                      <a:xfrm>
                        <a:off x="7161213" y="4150335"/>
                        <a:ext cx="310673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05701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981201" y="274639"/>
            <a:ext cx="8291513" cy="706437"/>
          </a:xfrm>
          <a:noFill/>
        </p:spPr>
        <p:txBody>
          <a:bodyPr anchor="t"/>
          <a:lstStyle/>
          <a:p>
            <a:pPr algn="l" eaLnBrk="1" hangingPunct="1"/>
            <a:r>
              <a:rPr lang="en-CA" sz="3200" b="1"/>
              <a:t>Rationale:</a:t>
            </a:r>
          </a:p>
        </p:txBody>
      </p:sp>
      <p:sp>
        <p:nvSpPr>
          <p:cNvPr id="14340" name="Rectangle 3"/>
          <p:cNvSpPr>
            <a:spLocks noGrp="1" noChangeArrowheads="1"/>
          </p:cNvSpPr>
          <p:nvPr>
            <p:ph type="body" idx="1"/>
          </p:nvPr>
        </p:nvSpPr>
        <p:spPr>
          <a:xfrm>
            <a:off x="1992314" y="836614"/>
            <a:ext cx="8218487" cy="2663825"/>
          </a:xfrm>
        </p:spPr>
        <p:txBody>
          <a:bodyPr/>
          <a:lstStyle/>
          <a:p>
            <a:pPr marL="0" indent="0">
              <a:lnSpc>
                <a:spcPct val="90000"/>
              </a:lnSpc>
              <a:buNone/>
            </a:pPr>
            <a:r>
              <a:rPr lang="en-CA" sz="2800"/>
              <a:t>If we’re told that event </a:t>
            </a:r>
            <a:r>
              <a:rPr lang="en-CA" sz="2800" i="1"/>
              <a:t>B </a:t>
            </a:r>
            <a:r>
              <a:rPr lang="en-CA" sz="2800"/>
              <a:t>has occurred then the sample space is restricted to </a:t>
            </a:r>
            <a:r>
              <a:rPr lang="en-CA" sz="2800" i="1"/>
              <a:t>B.</a:t>
            </a:r>
          </a:p>
          <a:p>
            <a:pPr marL="0" indent="0">
              <a:lnSpc>
                <a:spcPct val="90000"/>
              </a:lnSpc>
              <a:buNone/>
            </a:pPr>
            <a:r>
              <a:rPr lang="en-CA" sz="2800"/>
              <a:t>The probability within </a:t>
            </a:r>
            <a:r>
              <a:rPr lang="en-CA" sz="2800" i="1"/>
              <a:t>B </a:t>
            </a:r>
            <a:r>
              <a:rPr lang="en-CA" sz="2800"/>
              <a:t>has to be normalized, This is achieved by dividing by </a:t>
            </a:r>
            <a:r>
              <a:rPr lang="en-CA" sz="2800" i="1"/>
              <a:t>P</a:t>
            </a:r>
            <a:r>
              <a:rPr lang="en-CA" sz="2800"/>
              <a:t>[</a:t>
            </a:r>
            <a:r>
              <a:rPr lang="en-CA" sz="2800" i="1"/>
              <a:t>B</a:t>
            </a:r>
            <a:r>
              <a:rPr lang="en-CA" sz="2800"/>
              <a:t>]</a:t>
            </a:r>
          </a:p>
          <a:p>
            <a:pPr marL="0" indent="0">
              <a:lnSpc>
                <a:spcPct val="90000"/>
              </a:lnSpc>
              <a:buNone/>
            </a:pPr>
            <a:r>
              <a:rPr lang="en-CA" sz="2800"/>
              <a:t>The event </a:t>
            </a:r>
            <a:r>
              <a:rPr lang="en-CA" sz="2800" i="1"/>
              <a:t>A </a:t>
            </a:r>
            <a:r>
              <a:rPr lang="en-CA" sz="2800"/>
              <a:t>can now only occur if the outcome is in  of </a:t>
            </a:r>
            <a:r>
              <a:rPr lang="en-CA" sz="2800" i="1"/>
              <a:t>A </a:t>
            </a:r>
            <a:r>
              <a:rPr lang="en-CA" sz="2800" i="1">
                <a:cs typeface="Times New Roman" panose="02020603050405020304" pitchFamily="18" charset="0"/>
              </a:rPr>
              <a:t>∩</a:t>
            </a:r>
            <a:r>
              <a:rPr lang="en-CA" sz="2800"/>
              <a:t> </a:t>
            </a:r>
            <a:r>
              <a:rPr lang="en-CA" sz="2800" i="1"/>
              <a:t>B</a:t>
            </a:r>
            <a:r>
              <a:rPr lang="en-CA" sz="2800"/>
              <a:t>. Hence the new probability of </a:t>
            </a:r>
            <a:r>
              <a:rPr lang="en-CA" sz="2800" i="1"/>
              <a:t>A </a:t>
            </a:r>
            <a:r>
              <a:rPr lang="en-CA" sz="2800"/>
              <a:t>is:</a:t>
            </a:r>
          </a:p>
        </p:txBody>
      </p:sp>
      <p:graphicFrame>
        <p:nvGraphicFramePr>
          <p:cNvPr id="14338" name="Object 4"/>
          <p:cNvGraphicFramePr>
            <a:graphicFrameLocks noChangeAspect="1"/>
          </p:cNvGraphicFramePr>
          <p:nvPr/>
        </p:nvGraphicFramePr>
        <p:xfrm>
          <a:off x="1774825" y="4005264"/>
          <a:ext cx="2965450" cy="1055687"/>
        </p:xfrm>
        <a:graphic>
          <a:graphicData uri="http://schemas.openxmlformats.org/presentationml/2006/ole">
            <mc:AlternateContent xmlns:mc="http://schemas.openxmlformats.org/markup-compatibility/2006">
              <mc:Choice xmlns:v="urn:schemas-microsoft-com:vml" Requires="v">
                <p:oleObj spid="_x0000_s39062"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825" y="4005264"/>
                        <a:ext cx="296545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Rectangle 5"/>
          <p:cNvSpPr>
            <a:spLocks noChangeArrowheads="1"/>
          </p:cNvSpPr>
          <p:nvPr/>
        </p:nvSpPr>
        <p:spPr bwMode="auto">
          <a:xfrm>
            <a:off x="5159376" y="3500438"/>
            <a:ext cx="5040313" cy="309721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4342" name="Oval 6"/>
          <p:cNvSpPr>
            <a:spLocks noChangeArrowheads="1"/>
          </p:cNvSpPr>
          <p:nvPr/>
        </p:nvSpPr>
        <p:spPr bwMode="auto">
          <a:xfrm>
            <a:off x="7319964" y="4005263"/>
            <a:ext cx="2376487" cy="1871662"/>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4343" name="Text Box 7"/>
          <p:cNvSpPr txBox="1">
            <a:spLocks noChangeArrowheads="1"/>
          </p:cNvSpPr>
          <p:nvPr/>
        </p:nvSpPr>
        <p:spPr bwMode="auto">
          <a:xfrm>
            <a:off x="9264651" y="3933826"/>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000" i="1">
                <a:latin typeface="Times New Roman" panose="02020603050405020304" pitchFamily="18" charset="0"/>
              </a:rPr>
              <a:t>B</a:t>
            </a:r>
          </a:p>
        </p:txBody>
      </p:sp>
      <p:sp>
        <p:nvSpPr>
          <p:cNvPr id="14344" name="Oval 8"/>
          <p:cNvSpPr>
            <a:spLocks noChangeArrowheads="1"/>
          </p:cNvSpPr>
          <p:nvPr/>
        </p:nvSpPr>
        <p:spPr bwMode="auto">
          <a:xfrm>
            <a:off x="5735639" y="4005263"/>
            <a:ext cx="2376487" cy="1871662"/>
          </a:xfrm>
          <a:prstGeom prst="ellipse">
            <a:avLst/>
          </a:prstGeom>
          <a:solidFill>
            <a:srgbClr val="C0C0C0">
              <a:alpha val="38823"/>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4345" name="Text Box 9"/>
          <p:cNvSpPr txBox="1">
            <a:spLocks noChangeArrowheads="1"/>
          </p:cNvSpPr>
          <p:nvPr/>
        </p:nvSpPr>
        <p:spPr bwMode="auto">
          <a:xfrm>
            <a:off x="5664201" y="3716339"/>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000" i="1">
                <a:latin typeface="Times New Roman" panose="02020603050405020304" pitchFamily="18" charset="0"/>
              </a:rPr>
              <a:t>A</a:t>
            </a:r>
          </a:p>
        </p:txBody>
      </p:sp>
      <p:sp>
        <p:nvSpPr>
          <p:cNvPr id="14346" name="Text Box 10"/>
          <p:cNvSpPr txBox="1">
            <a:spLocks noChangeArrowheads="1"/>
          </p:cNvSpPr>
          <p:nvPr/>
        </p:nvSpPr>
        <p:spPr bwMode="auto">
          <a:xfrm>
            <a:off x="7319964" y="4652964"/>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000" i="1">
                <a:latin typeface="Times New Roman" panose="02020603050405020304" pitchFamily="18" charset="0"/>
              </a:rPr>
              <a:t>A </a:t>
            </a:r>
            <a:r>
              <a:rPr lang="en-CA" sz="2000">
                <a:latin typeface="Times New Roman" panose="02020603050405020304" pitchFamily="18" charset="0"/>
                <a:cs typeface="Times New Roman" panose="02020603050405020304" pitchFamily="18" charset="0"/>
              </a:rPr>
              <a:t>∩ </a:t>
            </a:r>
            <a:r>
              <a:rPr lang="en-CA" sz="2000" i="1">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36558830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nchor="t"/>
          <a:lstStyle/>
          <a:p>
            <a:pPr algn="l" eaLnBrk="1" hangingPunct="1"/>
            <a:r>
              <a:rPr lang="en-CA" sz="3200" b="1"/>
              <a:t>An Example</a:t>
            </a:r>
          </a:p>
        </p:txBody>
      </p:sp>
      <p:sp>
        <p:nvSpPr>
          <p:cNvPr id="87043" name="Rectangle 3"/>
          <p:cNvSpPr>
            <a:spLocks noGrp="1" noChangeArrowheads="1"/>
          </p:cNvSpPr>
          <p:nvPr>
            <p:ph type="body" idx="1"/>
          </p:nvPr>
        </p:nvSpPr>
        <p:spPr>
          <a:xfrm>
            <a:off x="1981200" y="1052513"/>
            <a:ext cx="8229600" cy="5073650"/>
          </a:xfrm>
        </p:spPr>
        <p:txBody>
          <a:bodyPr/>
          <a:lstStyle/>
          <a:p>
            <a:pPr marL="0" indent="0">
              <a:buNone/>
            </a:pPr>
            <a:r>
              <a:rPr lang="en-CA" dirty="0" smtClean="0"/>
              <a:t>For a specific married couple the probability that the husband watches the show is 80%, the probability that his wife watches the show is 65%, while the probability that they both watch the show is 60%.</a:t>
            </a:r>
          </a:p>
          <a:p>
            <a:pPr marL="0" indent="0">
              <a:buNone/>
            </a:pPr>
            <a:r>
              <a:rPr lang="en-CA" dirty="0" smtClean="0"/>
              <a:t>If the husband is watching the show, what is the probability that his wife is also watching the show</a:t>
            </a:r>
          </a:p>
        </p:txBody>
      </p:sp>
    </p:spTree>
    <p:extLst>
      <p:ext uri="{BB962C8B-B14F-4D97-AF65-F5344CB8AC3E}">
        <p14:creationId xmlns:p14="http://schemas.microsoft.com/office/powerpoint/2010/main" val="29869704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noFill/>
        </p:spPr>
        <p:txBody>
          <a:bodyPr anchor="t"/>
          <a:lstStyle/>
          <a:p>
            <a:pPr algn="l" eaLnBrk="1" hangingPunct="1"/>
            <a:r>
              <a:rPr lang="en-CA" sz="3200" b="1"/>
              <a:t>Solution:</a:t>
            </a:r>
          </a:p>
        </p:txBody>
      </p:sp>
      <p:sp>
        <p:nvSpPr>
          <p:cNvPr id="15365" name="Rectangle 3"/>
          <p:cNvSpPr>
            <a:spLocks noGrp="1" noChangeArrowheads="1"/>
          </p:cNvSpPr>
          <p:nvPr>
            <p:ph type="body" idx="1"/>
          </p:nvPr>
        </p:nvSpPr>
        <p:spPr>
          <a:xfrm>
            <a:off x="1981200" y="1052513"/>
            <a:ext cx="8229600" cy="5073650"/>
          </a:xfrm>
        </p:spPr>
        <p:txBody>
          <a:bodyPr/>
          <a:lstStyle/>
          <a:p>
            <a:pPr marL="0" indent="0">
              <a:buNone/>
            </a:pPr>
            <a:r>
              <a:rPr lang="en-CA" sz="2800" dirty="0" smtClean="0"/>
              <a:t>Let </a:t>
            </a:r>
            <a:r>
              <a:rPr lang="en-CA" sz="2800" i="1" dirty="0"/>
              <a:t>B = </a:t>
            </a:r>
            <a:r>
              <a:rPr lang="en-CA" sz="2800" dirty="0"/>
              <a:t>the event that the husband watches the show</a:t>
            </a:r>
          </a:p>
          <a:p>
            <a:pPr marL="0" indent="0">
              <a:buNone/>
            </a:pPr>
            <a:r>
              <a:rPr lang="en-CA" sz="2800" i="1" dirty="0"/>
              <a:t>P</a:t>
            </a:r>
            <a:r>
              <a:rPr lang="en-CA" sz="2800" dirty="0"/>
              <a:t>[</a:t>
            </a:r>
            <a:r>
              <a:rPr lang="en-CA" sz="2800" i="1" dirty="0"/>
              <a:t>B</a:t>
            </a:r>
            <a:r>
              <a:rPr lang="en-CA" sz="2800" dirty="0"/>
              <a:t>]= 0.80</a:t>
            </a:r>
          </a:p>
          <a:p>
            <a:pPr marL="0" indent="0">
              <a:buNone/>
            </a:pPr>
            <a:r>
              <a:rPr lang="en-CA" sz="2800" dirty="0"/>
              <a:t>Let </a:t>
            </a:r>
            <a:r>
              <a:rPr lang="en-CA" sz="2800" i="1" dirty="0"/>
              <a:t>A = </a:t>
            </a:r>
            <a:r>
              <a:rPr lang="en-CA" sz="2800" dirty="0"/>
              <a:t>the event that his wife watches the show</a:t>
            </a:r>
          </a:p>
          <a:p>
            <a:pPr marL="0" indent="0">
              <a:buNone/>
            </a:pPr>
            <a:r>
              <a:rPr lang="en-CA" sz="2800" i="1" dirty="0"/>
              <a:t>P</a:t>
            </a:r>
            <a:r>
              <a:rPr lang="en-CA" sz="2800" dirty="0"/>
              <a:t>[</a:t>
            </a:r>
            <a:r>
              <a:rPr lang="en-CA" sz="2800" i="1" dirty="0"/>
              <a:t>A</a:t>
            </a:r>
            <a:r>
              <a:rPr lang="en-CA" sz="2800" dirty="0"/>
              <a:t>]= 0.65 and </a:t>
            </a:r>
            <a:r>
              <a:rPr lang="en-CA" sz="2800" i="1" dirty="0"/>
              <a:t>P</a:t>
            </a:r>
            <a:r>
              <a:rPr lang="en-CA" sz="2800" dirty="0"/>
              <a:t>[</a:t>
            </a:r>
            <a:r>
              <a:rPr lang="en-CA" sz="2800" i="1" dirty="0"/>
              <a:t>A </a:t>
            </a:r>
            <a:r>
              <a:rPr lang="en-CA" sz="2800" i="1" dirty="0">
                <a:cs typeface="Times New Roman" panose="02020603050405020304" pitchFamily="18" charset="0"/>
              </a:rPr>
              <a:t>∩ B</a:t>
            </a:r>
            <a:r>
              <a:rPr lang="en-CA" sz="2800" dirty="0"/>
              <a:t>]= 0.60 </a:t>
            </a:r>
          </a:p>
          <a:p>
            <a:pPr marL="0" indent="0">
              <a:buNone/>
            </a:pPr>
            <a:endParaRPr lang="en-CA" sz="2800" dirty="0"/>
          </a:p>
        </p:txBody>
      </p:sp>
      <p:graphicFrame>
        <p:nvGraphicFramePr>
          <p:cNvPr id="15362" name="Object 4"/>
          <p:cNvGraphicFramePr>
            <a:graphicFrameLocks noChangeAspect="1"/>
          </p:cNvGraphicFramePr>
          <p:nvPr>
            <p:extLst>
              <p:ext uri="{D42A27DB-BD31-4B8C-83A1-F6EECF244321}">
                <p14:modId xmlns:p14="http://schemas.microsoft.com/office/powerpoint/2010/main" val="2454395188"/>
              </p:ext>
            </p:extLst>
          </p:nvPr>
        </p:nvGraphicFramePr>
        <p:xfrm>
          <a:off x="2526046" y="4133757"/>
          <a:ext cx="3297237" cy="1173163"/>
        </p:xfrm>
        <a:graphic>
          <a:graphicData uri="http://schemas.openxmlformats.org/presentationml/2006/ole">
            <mc:AlternateContent xmlns:mc="http://schemas.openxmlformats.org/markup-compatibility/2006">
              <mc:Choice xmlns:v="urn:schemas-microsoft-com:vml" Requires="v">
                <p:oleObj spid="_x0000_s40236"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6046" y="4133757"/>
                        <a:ext cx="3297237"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5"/>
          <p:cNvGraphicFramePr>
            <a:graphicFrameLocks noChangeAspect="1"/>
          </p:cNvGraphicFramePr>
          <p:nvPr>
            <p:extLst>
              <p:ext uri="{D42A27DB-BD31-4B8C-83A1-F6EECF244321}">
                <p14:modId xmlns:p14="http://schemas.microsoft.com/office/powerpoint/2010/main" val="2819201892"/>
              </p:ext>
            </p:extLst>
          </p:nvPr>
        </p:nvGraphicFramePr>
        <p:xfrm>
          <a:off x="5840770" y="4228213"/>
          <a:ext cx="2187575" cy="984250"/>
        </p:xfrm>
        <a:graphic>
          <a:graphicData uri="http://schemas.openxmlformats.org/presentationml/2006/ole">
            <mc:AlternateContent xmlns:mc="http://schemas.openxmlformats.org/markup-compatibility/2006">
              <mc:Choice xmlns:v="urn:schemas-microsoft-com:vml" Requires="v">
                <p:oleObj spid="_x0000_s40237" name="Equation" r:id="rId6" imgW="876240" imgH="393480" progId="Equation.DSMT4">
                  <p:embed/>
                </p:oleObj>
              </mc:Choice>
              <mc:Fallback>
                <p:oleObj name="Equation" r:id="rId6" imgW="87624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0770" y="4228213"/>
                        <a:ext cx="218757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85505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p:txBody>
          <a:bodyPr/>
          <a:lstStyle/>
          <a:p>
            <a:pPr eaLnBrk="1" hangingPunct="1"/>
            <a:r>
              <a:rPr lang="en-CA" smtClean="0"/>
              <a:t>Independence</a:t>
            </a:r>
          </a:p>
        </p:txBody>
      </p:sp>
    </p:spTree>
    <p:extLst>
      <p:ext uri="{BB962C8B-B14F-4D97-AF65-F5344CB8AC3E}">
        <p14:creationId xmlns:p14="http://schemas.microsoft.com/office/powerpoint/2010/main" val="35563377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17700" y="1347788"/>
            <a:ext cx="8229600" cy="633412"/>
          </a:xfrm>
          <a:noFill/>
        </p:spPr>
        <p:txBody>
          <a:bodyPr anchor="t"/>
          <a:lstStyle/>
          <a:p>
            <a:pPr algn="l" eaLnBrk="1" hangingPunct="1"/>
            <a:r>
              <a:rPr lang="en-CA" sz="3200" b="1"/>
              <a:t>Definition</a:t>
            </a:r>
          </a:p>
        </p:txBody>
      </p:sp>
      <p:sp>
        <p:nvSpPr>
          <p:cNvPr id="16388" name="Rectangle 3"/>
          <p:cNvSpPr>
            <a:spLocks noGrp="1" noChangeArrowheads="1"/>
          </p:cNvSpPr>
          <p:nvPr>
            <p:ph type="body" idx="1"/>
          </p:nvPr>
        </p:nvSpPr>
        <p:spPr>
          <a:xfrm>
            <a:off x="1917700" y="2039939"/>
            <a:ext cx="8229600" cy="719137"/>
          </a:xfrm>
        </p:spPr>
        <p:txBody>
          <a:bodyPr/>
          <a:lstStyle/>
          <a:p>
            <a:pPr marL="0" indent="0">
              <a:buNone/>
            </a:pPr>
            <a:r>
              <a:rPr lang="en-CA" smtClean="0"/>
              <a:t>Two events </a:t>
            </a:r>
            <a:r>
              <a:rPr lang="en-CA" i="1" smtClean="0"/>
              <a:t>A </a:t>
            </a:r>
            <a:r>
              <a:rPr lang="en-CA" smtClean="0"/>
              <a:t>and </a:t>
            </a:r>
            <a:r>
              <a:rPr lang="en-CA" i="1" smtClean="0"/>
              <a:t>B </a:t>
            </a:r>
            <a:r>
              <a:rPr lang="en-CA" smtClean="0"/>
              <a:t>are called </a:t>
            </a:r>
            <a:r>
              <a:rPr lang="en-CA" b="1" smtClean="0"/>
              <a:t>independent </a:t>
            </a:r>
            <a:r>
              <a:rPr lang="en-CA" smtClean="0"/>
              <a:t>if</a:t>
            </a:r>
          </a:p>
        </p:txBody>
      </p:sp>
      <p:graphicFrame>
        <p:nvGraphicFramePr>
          <p:cNvPr id="16386" name="Object 4"/>
          <p:cNvGraphicFramePr>
            <a:graphicFrameLocks noChangeAspect="1"/>
          </p:cNvGraphicFramePr>
          <p:nvPr/>
        </p:nvGraphicFramePr>
        <p:xfrm>
          <a:off x="3717925" y="2689226"/>
          <a:ext cx="3614738" cy="633413"/>
        </p:xfrm>
        <a:graphic>
          <a:graphicData uri="http://schemas.openxmlformats.org/presentationml/2006/ole">
            <mc:AlternateContent xmlns:mc="http://schemas.openxmlformats.org/markup-compatibility/2006">
              <mc:Choice xmlns:v="urn:schemas-microsoft-com:vml" Requires="v">
                <p:oleObj spid="_x0000_s41110" name="Equation" r:id="rId4" imgW="1447560" imgH="253800" progId="Equation.DSMT4">
                  <p:embed/>
                </p:oleObj>
              </mc:Choice>
              <mc:Fallback>
                <p:oleObj name="Equation" r:id="rId4" imgW="14475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2689226"/>
                        <a:ext cx="361473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66799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5"/>
          <p:cNvGraphicFramePr>
            <a:graphicFrameLocks noChangeAspect="1"/>
          </p:cNvGraphicFramePr>
          <p:nvPr/>
        </p:nvGraphicFramePr>
        <p:xfrm>
          <a:off x="2901951" y="1987551"/>
          <a:ext cx="6562725" cy="1173163"/>
        </p:xfrm>
        <a:graphic>
          <a:graphicData uri="http://schemas.openxmlformats.org/presentationml/2006/ole">
            <mc:AlternateContent xmlns:mc="http://schemas.openxmlformats.org/markup-compatibility/2006">
              <mc:Choice xmlns:v="urn:schemas-microsoft-com:vml" Requires="v">
                <p:oleObj spid="_x0000_s42430" name="Equation" r:id="rId4" imgW="2628720" imgH="469800" progId="Equation.DSMT4">
                  <p:embed/>
                </p:oleObj>
              </mc:Choice>
              <mc:Fallback>
                <p:oleObj name="Equation" r:id="rId4" imgW="262872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1951" y="1987551"/>
                        <a:ext cx="6562725"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Rectangle 6"/>
          <p:cNvSpPr>
            <a:spLocks noChangeArrowheads="1"/>
          </p:cNvSpPr>
          <p:nvPr/>
        </p:nvSpPr>
        <p:spPr bwMode="auto">
          <a:xfrm>
            <a:off x="1965325" y="1266826"/>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Note </a:t>
            </a:r>
          </a:p>
        </p:txBody>
      </p:sp>
      <p:graphicFrame>
        <p:nvGraphicFramePr>
          <p:cNvPr id="17411" name="Object 7"/>
          <p:cNvGraphicFramePr>
            <a:graphicFrameLocks noChangeAspect="1"/>
          </p:cNvGraphicFramePr>
          <p:nvPr/>
        </p:nvGraphicFramePr>
        <p:xfrm>
          <a:off x="3838576" y="1266825"/>
          <a:ext cx="5167313" cy="635000"/>
        </p:xfrm>
        <a:graphic>
          <a:graphicData uri="http://schemas.openxmlformats.org/presentationml/2006/ole">
            <mc:AlternateContent xmlns:mc="http://schemas.openxmlformats.org/markup-compatibility/2006">
              <mc:Choice xmlns:v="urn:schemas-microsoft-com:vml" Requires="v">
                <p:oleObj spid="_x0000_s42431" name="Equation" r:id="rId6" imgW="2070000" imgH="253800" progId="Equation.DSMT4">
                  <p:embed/>
                </p:oleObj>
              </mc:Choice>
              <mc:Fallback>
                <p:oleObj name="Equation" r:id="rId6" imgW="207000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576" y="1266825"/>
                        <a:ext cx="516731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8"/>
          <p:cNvGraphicFramePr>
            <a:graphicFrameLocks noChangeAspect="1"/>
          </p:cNvGraphicFramePr>
          <p:nvPr/>
        </p:nvGraphicFramePr>
        <p:xfrm>
          <a:off x="2109789" y="3211513"/>
          <a:ext cx="7481887" cy="1173162"/>
        </p:xfrm>
        <a:graphic>
          <a:graphicData uri="http://schemas.openxmlformats.org/presentationml/2006/ole">
            <mc:AlternateContent xmlns:mc="http://schemas.openxmlformats.org/markup-compatibility/2006">
              <mc:Choice xmlns:v="urn:schemas-microsoft-com:vml" Requires="v">
                <p:oleObj spid="_x0000_s42432" name="Equation" r:id="rId8" imgW="2997000" imgH="469800" progId="Equation.DSMT4">
                  <p:embed/>
                </p:oleObj>
              </mc:Choice>
              <mc:Fallback>
                <p:oleObj name="Equation" r:id="rId8" imgW="2997000" imgH="469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9789" y="3211513"/>
                        <a:ext cx="7481887"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Rectangle 9"/>
          <p:cNvSpPr>
            <a:spLocks noChangeArrowheads="1"/>
          </p:cNvSpPr>
          <p:nvPr/>
        </p:nvSpPr>
        <p:spPr bwMode="auto">
          <a:xfrm>
            <a:off x="2038351" y="4435476"/>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2400">
                <a:solidFill>
                  <a:schemeClr val="tx2"/>
                </a:solidFill>
                <a:latin typeface="Times New Roman" panose="02020603050405020304" pitchFamily="18" charset="0"/>
              </a:rPr>
              <a:t>Thus in the case of independence the conditional probability of an event is not affected by the knowledge of the other event</a:t>
            </a:r>
            <a:r>
              <a:rPr lang="en-CA" sz="3200" b="1">
                <a:solidFill>
                  <a:schemeClr val="tx2"/>
                </a:solidFill>
                <a:latin typeface="Times New Roman" panose="02020603050405020304" pitchFamily="18" charset="0"/>
              </a:rPr>
              <a:t> </a:t>
            </a:r>
          </a:p>
        </p:txBody>
      </p:sp>
      <p:sp>
        <p:nvSpPr>
          <p:cNvPr id="17415" name="Rectangle 10"/>
          <p:cNvSpPr>
            <a:spLocks noChangeArrowheads="1"/>
          </p:cNvSpPr>
          <p:nvPr/>
        </p:nvSpPr>
        <p:spPr bwMode="auto">
          <a:xfrm>
            <a:off x="1893888" y="4364038"/>
            <a:ext cx="8208962" cy="1079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17149533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847850" y="333376"/>
            <a:ext cx="8351838" cy="1223963"/>
          </a:xfrm>
          <a:noFill/>
        </p:spPr>
        <p:txBody>
          <a:bodyPr anchor="t"/>
          <a:lstStyle/>
          <a:p>
            <a:pPr eaLnBrk="1" hangingPunct="1"/>
            <a:r>
              <a:rPr lang="en-CA" sz="3200"/>
              <a:t>Difference between</a:t>
            </a:r>
            <a:r>
              <a:rPr lang="en-CA" sz="3200" b="1"/>
              <a:t> independence </a:t>
            </a:r>
            <a:br>
              <a:rPr lang="en-CA" sz="3200" b="1"/>
            </a:br>
            <a:r>
              <a:rPr lang="en-CA" sz="3200"/>
              <a:t>and</a:t>
            </a:r>
            <a:r>
              <a:rPr lang="en-CA" sz="3200" b="1"/>
              <a:t> mutually exclusive</a:t>
            </a:r>
          </a:p>
        </p:txBody>
      </p:sp>
      <p:graphicFrame>
        <p:nvGraphicFramePr>
          <p:cNvPr id="18434" name="Object 3"/>
          <p:cNvGraphicFramePr>
            <a:graphicFrameLocks noChangeAspect="1"/>
          </p:cNvGraphicFramePr>
          <p:nvPr/>
        </p:nvGraphicFramePr>
        <p:xfrm>
          <a:off x="2351089" y="3284538"/>
          <a:ext cx="6973887" cy="635000"/>
        </p:xfrm>
        <a:graphic>
          <a:graphicData uri="http://schemas.openxmlformats.org/presentationml/2006/ole">
            <mc:AlternateContent xmlns:mc="http://schemas.openxmlformats.org/markup-compatibility/2006">
              <mc:Choice xmlns:v="urn:schemas-microsoft-com:vml" Requires="v">
                <p:oleObj spid="_x0000_s43158" name="Equation" r:id="rId4" imgW="2793960" imgH="253800" progId="Equation.DSMT4">
                  <p:embed/>
                </p:oleObj>
              </mc:Choice>
              <mc:Fallback>
                <p:oleObj name="Equation" r:id="rId4" imgW="27939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9" y="3284538"/>
                        <a:ext cx="6973887"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Rectangle 4"/>
          <p:cNvSpPr>
            <a:spLocks noChangeArrowheads="1"/>
          </p:cNvSpPr>
          <p:nvPr/>
        </p:nvSpPr>
        <p:spPr bwMode="auto">
          <a:xfrm>
            <a:off x="1992314" y="2205039"/>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2800">
                <a:solidFill>
                  <a:schemeClr val="tx2"/>
                </a:solidFill>
                <a:latin typeface="Times New Roman" panose="02020603050405020304" pitchFamily="18" charset="0"/>
              </a:rPr>
              <a:t>Two mutually exclusive events are independent only in the special case where </a:t>
            </a:r>
            <a:r>
              <a:rPr lang="en-CA" sz="3200" b="1">
                <a:solidFill>
                  <a:schemeClr val="tx2"/>
                </a:solidFill>
                <a:latin typeface="Times New Roman" panose="02020603050405020304" pitchFamily="18" charset="0"/>
              </a:rPr>
              <a:t> </a:t>
            </a:r>
          </a:p>
        </p:txBody>
      </p:sp>
      <p:sp>
        <p:nvSpPr>
          <p:cNvPr id="18437" name="Rectangle 5"/>
          <p:cNvSpPr>
            <a:spLocks noChangeArrowheads="1"/>
          </p:cNvSpPr>
          <p:nvPr/>
        </p:nvSpPr>
        <p:spPr bwMode="auto">
          <a:xfrm>
            <a:off x="1703389" y="1700214"/>
            <a:ext cx="835183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mutually exclusive</a:t>
            </a:r>
          </a:p>
        </p:txBody>
      </p:sp>
      <p:sp>
        <p:nvSpPr>
          <p:cNvPr id="18438" name="Rectangle 6"/>
          <p:cNvSpPr>
            <a:spLocks noChangeArrowheads="1"/>
          </p:cNvSpPr>
          <p:nvPr/>
        </p:nvSpPr>
        <p:spPr bwMode="auto">
          <a:xfrm>
            <a:off x="2135189" y="4076700"/>
            <a:ext cx="3671887" cy="18732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8439" name="Oval 7"/>
          <p:cNvSpPr>
            <a:spLocks noChangeArrowheads="1"/>
          </p:cNvSpPr>
          <p:nvPr/>
        </p:nvSpPr>
        <p:spPr bwMode="auto">
          <a:xfrm>
            <a:off x="2424113" y="4365626"/>
            <a:ext cx="1079500" cy="7921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8440" name="Oval 8"/>
          <p:cNvSpPr>
            <a:spLocks noChangeArrowheads="1"/>
          </p:cNvSpPr>
          <p:nvPr/>
        </p:nvSpPr>
        <p:spPr bwMode="auto">
          <a:xfrm>
            <a:off x="4151313" y="4508501"/>
            <a:ext cx="1079500" cy="7921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8441" name="Text Box 9"/>
          <p:cNvSpPr txBox="1">
            <a:spLocks noChangeArrowheads="1"/>
          </p:cNvSpPr>
          <p:nvPr/>
        </p:nvSpPr>
        <p:spPr bwMode="auto">
          <a:xfrm>
            <a:off x="2711451" y="45085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i="1">
                <a:latin typeface="Times New Roman" panose="02020603050405020304" pitchFamily="18" charset="0"/>
              </a:rPr>
              <a:t>A</a:t>
            </a:r>
          </a:p>
        </p:txBody>
      </p:sp>
      <p:sp>
        <p:nvSpPr>
          <p:cNvPr id="18442" name="Text Box 10"/>
          <p:cNvSpPr txBox="1">
            <a:spLocks noChangeArrowheads="1"/>
          </p:cNvSpPr>
          <p:nvPr/>
        </p:nvSpPr>
        <p:spPr bwMode="auto">
          <a:xfrm>
            <a:off x="4440239" y="46529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i="1">
                <a:latin typeface="Times New Roman" panose="02020603050405020304" pitchFamily="18" charset="0"/>
              </a:rPr>
              <a:t>B</a:t>
            </a:r>
          </a:p>
        </p:txBody>
      </p:sp>
      <p:sp>
        <p:nvSpPr>
          <p:cNvPr id="18443" name="Text Box 11"/>
          <p:cNvSpPr txBox="1">
            <a:spLocks noChangeArrowheads="1"/>
          </p:cNvSpPr>
          <p:nvPr/>
        </p:nvSpPr>
        <p:spPr bwMode="auto">
          <a:xfrm>
            <a:off x="6096001" y="4076700"/>
            <a:ext cx="4321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a:latin typeface="Times New Roman" panose="02020603050405020304" pitchFamily="18" charset="0"/>
              </a:rPr>
              <a:t>Mutually exclusive events are highly dependent otherwise. </a:t>
            </a:r>
            <a:r>
              <a:rPr lang="en-CA" sz="2400" i="1">
                <a:latin typeface="Times New Roman" panose="02020603050405020304" pitchFamily="18" charset="0"/>
              </a:rPr>
              <a:t>A </a:t>
            </a:r>
            <a:r>
              <a:rPr lang="en-CA" sz="2400">
                <a:latin typeface="Times New Roman" panose="02020603050405020304" pitchFamily="18" charset="0"/>
              </a:rPr>
              <a:t>and </a:t>
            </a:r>
            <a:r>
              <a:rPr lang="en-CA" sz="2400" i="1">
                <a:latin typeface="Times New Roman" panose="02020603050405020304" pitchFamily="18" charset="0"/>
              </a:rPr>
              <a:t>B </a:t>
            </a:r>
            <a:r>
              <a:rPr lang="en-CA" sz="2400" b="1">
                <a:latin typeface="Times New Roman" panose="02020603050405020304" pitchFamily="18" charset="0"/>
              </a:rPr>
              <a:t>cannot </a:t>
            </a:r>
            <a:r>
              <a:rPr lang="en-CA" sz="2400">
                <a:latin typeface="Times New Roman" panose="02020603050405020304" pitchFamily="18" charset="0"/>
              </a:rPr>
              <a:t>occur simultaneously. If one event occurs the other event does not occur.</a:t>
            </a:r>
          </a:p>
        </p:txBody>
      </p:sp>
    </p:spTree>
    <p:extLst>
      <p:ext uri="{BB962C8B-B14F-4D97-AF65-F5344CB8AC3E}">
        <p14:creationId xmlns:p14="http://schemas.microsoft.com/office/powerpoint/2010/main" val="2068808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Oval 2"/>
          <p:cNvSpPr>
            <a:spLocks noChangeArrowheads="1"/>
          </p:cNvSpPr>
          <p:nvPr/>
        </p:nvSpPr>
        <p:spPr bwMode="auto">
          <a:xfrm>
            <a:off x="3648075" y="3716339"/>
            <a:ext cx="1657350" cy="1800225"/>
          </a:xfrm>
          <a:prstGeom prst="ellipse">
            <a:avLst/>
          </a:prstGeom>
          <a:solidFill>
            <a:srgbClr val="C0C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19458" name="Object 3"/>
          <p:cNvGraphicFramePr>
            <a:graphicFrameLocks noChangeAspect="1"/>
          </p:cNvGraphicFramePr>
          <p:nvPr/>
        </p:nvGraphicFramePr>
        <p:xfrm>
          <a:off x="3863975" y="1125538"/>
          <a:ext cx="3613150" cy="635000"/>
        </p:xfrm>
        <a:graphic>
          <a:graphicData uri="http://schemas.openxmlformats.org/presentationml/2006/ole">
            <mc:AlternateContent xmlns:mc="http://schemas.openxmlformats.org/markup-compatibility/2006">
              <mc:Choice xmlns:v="urn:schemas-microsoft-com:vml" Requires="v">
                <p:oleObj spid="_x0000_s44478" name="Equation" r:id="rId4" imgW="1447560" imgH="253800" progId="Equation.DSMT4">
                  <p:embed/>
                </p:oleObj>
              </mc:Choice>
              <mc:Fallback>
                <p:oleObj name="Equation" r:id="rId4" imgW="14475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975" y="1125538"/>
                        <a:ext cx="36131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4"/>
          <p:cNvSpPr>
            <a:spLocks noChangeArrowheads="1"/>
          </p:cNvSpPr>
          <p:nvPr/>
        </p:nvSpPr>
        <p:spPr bwMode="auto">
          <a:xfrm>
            <a:off x="2640013" y="2133601"/>
            <a:ext cx="5762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2800">
                <a:solidFill>
                  <a:schemeClr val="tx2"/>
                </a:solidFill>
                <a:latin typeface="Times New Roman" panose="02020603050405020304" pitchFamily="18" charset="0"/>
              </a:rPr>
              <a:t>or </a:t>
            </a:r>
            <a:r>
              <a:rPr lang="en-CA" sz="3200" b="1">
                <a:solidFill>
                  <a:schemeClr val="tx2"/>
                </a:solidFill>
                <a:latin typeface="Times New Roman" panose="02020603050405020304" pitchFamily="18" charset="0"/>
              </a:rPr>
              <a:t> </a:t>
            </a:r>
          </a:p>
        </p:txBody>
      </p:sp>
      <p:sp>
        <p:nvSpPr>
          <p:cNvPr id="19463" name="Rectangle 5"/>
          <p:cNvSpPr>
            <a:spLocks noChangeArrowheads="1"/>
          </p:cNvSpPr>
          <p:nvPr/>
        </p:nvSpPr>
        <p:spPr bwMode="auto">
          <a:xfrm>
            <a:off x="1774825" y="404814"/>
            <a:ext cx="83518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Independent events</a:t>
            </a:r>
          </a:p>
        </p:txBody>
      </p:sp>
      <p:sp>
        <p:nvSpPr>
          <p:cNvPr id="19464" name="Rectangle 6"/>
          <p:cNvSpPr>
            <a:spLocks noChangeArrowheads="1"/>
          </p:cNvSpPr>
          <p:nvPr/>
        </p:nvSpPr>
        <p:spPr bwMode="auto">
          <a:xfrm>
            <a:off x="2135188" y="3429000"/>
            <a:ext cx="3313112" cy="25209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9465" name="Oval 7"/>
          <p:cNvSpPr>
            <a:spLocks noChangeArrowheads="1"/>
          </p:cNvSpPr>
          <p:nvPr/>
        </p:nvSpPr>
        <p:spPr bwMode="auto">
          <a:xfrm>
            <a:off x="2566988" y="3933826"/>
            <a:ext cx="1873250" cy="1223963"/>
          </a:xfrm>
          <a:prstGeom prst="ellipse">
            <a:avLst/>
          </a:prstGeom>
          <a:solidFill>
            <a:srgbClr val="808080">
              <a:alpha val="34901"/>
            </a:srgbClr>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9466" name="Text Box 8"/>
          <p:cNvSpPr txBox="1">
            <a:spLocks noChangeArrowheads="1"/>
          </p:cNvSpPr>
          <p:nvPr/>
        </p:nvSpPr>
        <p:spPr bwMode="auto">
          <a:xfrm>
            <a:off x="2640014" y="36449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i="1">
                <a:latin typeface="Times New Roman" panose="02020603050405020304" pitchFamily="18" charset="0"/>
              </a:rPr>
              <a:t>A</a:t>
            </a:r>
          </a:p>
        </p:txBody>
      </p:sp>
      <p:sp>
        <p:nvSpPr>
          <p:cNvPr id="19467" name="Text Box 9"/>
          <p:cNvSpPr txBox="1">
            <a:spLocks noChangeArrowheads="1"/>
          </p:cNvSpPr>
          <p:nvPr/>
        </p:nvSpPr>
        <p:spPr bwMode="auto">
          <a:xfrm>
            <a:off x="4943476" y="350043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i="1">
                <a:latin typeface="Times New Roman" panose="02020603050405020304" pitchFamily="18" charset="0"/>
              </a:rPr>
              <a:t>B</a:t>
            </a:r>
          </a:p>
        </p:txBody>
      </p:sp>
      <p:sp>
        <p:nvSpPr>
          <p:cNvPr id="19468" name="Text Box 10"/>
          <p:cNvSpPr txBox="1">
            <a:spLocks noChangeArrowheads="1"/>
          </p:cNvSpPr>
          <p:nvPr/>
        </p:nvSpPr>
        <p:spPr bwMode="auto">
          <a:xfrm>
            <a:off x="6096001" y="4076700"/>
            <a:ext cx="43211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a:latin typeface="Times New Roman" panose="02020603050405020304" pitchFamily="18" charset="0"/>
              </a:rPr>
              <a:t>The ratio of the probability of the set  </a:t>
            </a:r>
            <a:r>
              <a:rPr lang="en-CA" sz="2400" i="1">
                <a:latin typeface="Times New Roman" panose="02020603050405020304" pitchFamily="18" charset="0"/>
              </a:rPr>
              <a:t>A </a:t>
            </a:r>
            <a:r>
              <a:rPr lang="en-CA" sz="2400">
                <a:latin typeface="Times New Roman" panose="02020603050405020304" pitchFamily="18" charset="0"/>
              </a:rPr>
              <a:t>within </a:t>
            </a:r>
            <a:r>
              <a:rPr lang="en-CA" sz="2400" i="1">
                <a:latin typeface="Times New Roman" panose="02020603050405020304" pitchFamily="18" charset="0"/>
              </a:rPr>
              <a:t>B </a:t>
            </a:r>
            <a:r>
              <a:rPr lang="en-CA" sz="2400">
                <a:latin typeface="Times New Roman" panose="02020603050405020304" pitchFamily="18" charset="0"/>
              </a:rPr>
              <a:t>is the same as the ratio of the probability of the set  </a:t>
            </a:r>
            <a:r>
              <a:rPr lang="en-CA" sz="2400" i="1">
                <a:latin typeface="Times New Roman" panose="02020603050405020304" pitchFamily="18" charset="0"/>
              </a:rPr>
              <a:t>A </a:t>
            </a:r>
            <a:r>
              <a:rPr lang="en-CA" sz="2400">
                <a:latin typeface="Times New Roman" panose="02020603050405020304" pitchFamily="18" charset="0"/>
              </a:rPr>
              <a:t>within the entire sample </a:t>
            </a:r>
            <a:r>
              <a:rPr lang="en-CA" sz="2400" i="1">
                <a:latin typeface="Times New Roman" panose="02020603050405020304" pitchFamily="18" charset="0"/>
              </a:rPr>
              <a:t>S.</a:t>
            </a:r>
            <a:r>
              <a:rPr lang="en-CA" sz="2400">
                <a:latin typeface="Times New Roman" panose="02020603050405020304" pitchFamily="18" charset="0"/>
              </a:rPr>
              <a:t> </a:t>
            </a:r>
          </a:p>
        </p:txBody>
      </p:sp>
      <p:graphicFrame>
        <p:nvGraphicFramePr>
          <p:cNvPr id="19459" name="Object 11"/>
          <p:cNvGraphicFramePr>
            <a:graphicFrameLocks noChangeAspect="1"/>
          </p:cNvGraphicFramePr>
          <p:nvPr/>
        </p:nvGraphicFramePr>
        <p:xfrm>
          <a:off x="3503613" y="1989138"/>
          <a:ext cx="4056062" cy="1174750"/>
        </p:xfrm>
        <a:graphic>
          <a:graphicData uri="http://schemas.openxmlformats.org/presentationml/2006/ole">
            <mc:AlternateContent xmlns:mc="http://schemas.openxmlformats.org/markup-compatibility/2006">
              <mc:Choice xmlns:v="urn:schemas-microsoft-com:vml" Requires="v">
                <p:oleObj spid="_x0000_s44479" name="Equation" r:id="rId6" imgW="1625400" imgH="469800" progId="Equation.DSMT4">
                  <p:embed/>
                </p:oleObj>
              </mc:Choice>
              <mc:Fallback>
                <p:oleObj name="Equation" r:id="rId6" imgW="1625400" imgH="469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613" y="1989138"/>
                        <a:ext cx="4056062"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12"/>
          <p:cNvGraphicFramePr>
            <a:graphicFrameLocks noChangeAspect="1"/>
          </p:cNvGraphicFramePr>
          <p:nvPr/>
        </p:nvGraphicFramePr>
        <p:xfrm>
          <a:off x="3648075" y="4365625"/>
          <a:ext cx="838200" cy="330200"/>
        </p:xfrm>
        <a:graphic>
          <a:graphicData uri="http://schemas.openxmlformats.org/presentationml/2006/ole">
            <mc:AlternateContent xmlns:mc="http://schemas.openxmlformats.org/markup-compatibility/2006">
              <mc:Choice xmlns:v="urn:schemas-microsoft-com:vml" Requires="v">
                <p:oleObj spid="_x0000_s44480" name="Equation" r:id="rId8" imgW="419040" imgH="164880" progId="Equation.DSMT4">
                  <p:embed/>
                </p:oleObj>
              </mc:Choice>
              <mc:Fallback>
                <p:oleObj name="Equation" r:id="rId8" imgW="41904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075" y="4365625"/>
                        <a:ext cx="838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9" name="Text Box 13"/>
          <p:cNvSpPr txBox="1">
            <a:spLocks noChangeArrowheads="1"/>
          </p:cNvSpPr>
          <p:nvPr/>
        </p:nvSpPr>
        <p:spPr bwMode="auto">
          <a:xfrm>
            <a:off x="1992314" y="292417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i="1">
                <a:latin typeface="Times New Roman" panose="02020603050405020304" pitchFamily="18" charset="0"/>
              </a:rPr>
              <a:t>S</a:t>
            </a:r>
          </a:p>
        </p:txBody>
      </p:sp>
    </p:spTree>
    <p:extLst>
      <p:ext uri="{BB962C8B-B14F-4D97-AF65-F5344CB8AC3E}">
        <p14:creationId xmlns:p14="http://schemas.microsoft.com/office/powerpoint/2010/main" val="34035225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2566988" y="1341439"/>
          <a:ext cx="5772150" cy="1258887"/>
        </p:xfrm>
        <a:graphic>
          <a:graphicData uri="http://schemas.openxmlformats.org/presentationml/2006/ole">
            <mc:AlternateContent xmlns:mc="http://schemas.openxmlformats.org/markup-compatibility/2006">
              <mc:Choice xmlns:v="urn:schemas-microsoft-com:vml" Requires="v">
                <p:oleObj spid="_x0000_s45354" name="Equation" r:id="rId4" imgW="2565360" imgH="558720" progId="Equation.DSMT4">
                  <p:embed/>
                </p:oleObj>
              </mc:Choice>
              <mc:Fallback>
                <p:oleObj name="Equation" r:id="rId4" imgW="2565360" imgH="55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1341439"/>
                        <a:ext cx="5772150" cy="125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Rectangle 3"/>
          <p:cNvSpPr>
            <a:spLocks noChangeArrowheads="1"/>
          </p:cNvSpPr>
          <p:nvPr/>
        </p:nvSpPr>
        <p:spPr bwMode="auto">
          <a:xfrm>
            <a:off x="1992314" y="404813"/>
            <a:ext cx="6911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The multiplicative rule of probability</a:t>
            </a:r>
            <a:endParaRPr lang="en-CA" sz="3200">
              <a:solidFill>
                <a:schemeClr val="tx2"/>
              </a:solidFill>
              <a:latin typeface="Times New Roman" panose="02020603050405020304" pitchFamily="18" charset="0"/>
            </a:endParaRPr>
          </a:p>
        </p:txBody>
      </p:sp>
      <p:sp>
        <p:nvSpPr>
          <p:cNvPr id="20485" name="Rectangle 4"/>
          <p:cNvSpPr>
            <a:spLocks noChangeArrowheads="1"/>
          </p:cNvSpPr>
          <p:nvPr/>
        </p:nvSpPr>
        <p:spPr bwMode="auto">
          <a:xfrm>
            <a:off x="2711450" y="2852738"/>
            <a:ext cx="48958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2800">
                <a:solidFill>
                  <a:schemeClr val="tx2"/>
                </a:solidFill>
                <a:latin typeface="Times New Roman" panose="02020603050405020304" pitchFamily="18" charset="0"/>
              </a:rPr>
              <a:t>and</a:t>
            </a:r>
          </a:p>
        </p:txBody>
      </p:sp>
      <p:graphicFrame>
        <p:nvGraphicFramePr>
          <p:cNvPr id="20483" name="Object 5"/>
          <p:cNvGraphicFramePr>
            <a:graphicFrameLocks noChangeAspect="1"/>
          </p:cNvGraphicFramePr>
          <p:nvPr/>
        </p:nvGraphicFramePr>
        <p:xfrm>
          <a:off x="2640013" y="3500438"/>
          <a:ext cx="3257550" cy="571500"/>
        </p:xfrm>
        <a:graphic>
          <a:graphicData uri="http://schemas.openxmlformats.org/presentationml/2006/ole">
            <mc:AlternateContent xmlns:mc="http://schemas.openxmlformats.org/markup-compatibility/2006">
              <mc:Choice xmlns:v="urn:schemas-microsoft-com:vml" Requires="v">
                <p:oleObj spid="_x0000_s45355" name="Equation" r:id="rId6" imgW="1447560" imgH="253800" progId="Equation.DSMT4">
                  <p:embed/>
                </p:oleObj>
              </mc:Choice>
              <mc:Fallback>
                <p:oleObj name="Equation" r:id="rId6" imgW="144756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013" y="3500438"/>
                        <a:ext cx="32575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Rectangle 6"/>
          <p:cNvSpPr>
            <a:spLocks noChangeArrowheads="1"/>
          </p:cNvSpPr>
          <p:nvPr/>
        </p:nvSpPr>
        <p:spPr bwMode="auto">
          <a:xfrm>
            <a:off x="2711450" y="4365626"/>
            <a:ext cx="4895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2800">
                <a:solidFill>
                  <a:schemeClr val="tx2"/>
                </a:solidFill>
                <a:latin typeface="Times New Roman" panose="02020603050405020304" pitchFamily="18" charset="0"/>
              </a:rPr>
              <a:t>if </a:t>
            </a:r>
            <a:r>
              <a:rPr lang="en-CA" sz="2800" i="1">
                <a:solidFill>
                  <a:schemeClr val="tx2"/>
                </a:solidFill>
                <a:latin typeface="Times New Roman" panose="02020603050405020304" pitchFamily="18" charset="0"/>
              </a:rPr>
              <a:t>A </a:t>
            </a:r>
            <a:r>
              <a:rPr lang="en-CA" sz="2800">
                <a:solidFill>
                  <a:schemeClr val="tx2"/>
                </a:solidFill>
                <a:latin typeface="Times New Roman" panose="02020603050405020304" pitchFamily="18" charset="0"/>
              </a:rPr>
              <a:t>and </a:t>
            </a:r>
            <a:r>
              <a:rPr lang="en-CA" sz="2800" i="1">
                <a:solidFill>
                  <a:schemeClr val="tx2"/>
                </a:solidFill>
                <a:latin typeface="Times New Roman" panose="02020603050405020304" pitchFamily="18" charset="0"/>
              </a:rPr>
              <a:t>B </a:t>
            </a:r>
            <a:r>
              <a:rPr lang="en-CA" sz="2800">
                <a:solidFill>
                  <a:schemeClr val="tx2"/>
                </a:solidFill>
                <a:latin typeface="Times New Roman" panose="02020603050405020304" pitchFamily="18" charset="0"/>
              </a:rPr>
              <a:t>are</a:t>
            </a:r>
            <a:r>
              <a:rPr lang="en-CA" sz="2800" i="1">
                <a:solidFill>
                  <a:schemeClr val="tx2"/>
                </a:solidFill>
                <a:latin typeface="Times New Roman" panose="02020603050405020304" pitchFamily="18" charset="0"/>
              </a:rPr>
              <a:t> </a:t>
            </a:r>
            <a:r>
              <a:rPr lang="en-CA" sz="2800" b="1">
                <a:solidFill>
                  <a:schemeClr val="tx2"/>
                </a:solidFill>
                <a:latin typeface="Times New Roman" panose="02020603050405020304" pitchFamily="18" charset="0"/>
              </a:rPr>
              <a:t>independent</a:t>
            </a:r>
            <a:r>
              <a:rPr lang="en-CA" sz="2800">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1608934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590800" y="1066800"/>
            <a:ext cx="7162800" cy="510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1443" name="Freeform 3"/>
          <p:cNvSpPr>
            <a:spLocks/>
          </p:cNvSpPr>
          <p:nvPr/>
        </p:nvSpPr>
        <p:spPr bwMode="auto">
          <a:xfrm>
            <a:off x="5410200" y="1066800"/>
            <a:ext cx="1701800" cy="5105400"/>
          </a:xfrm>
          <a:custGeom>
            <a:avLst/>
            <a:gdLst>
              <a:gd name="T0" fmla="*/ 0 w 1072"/>
              <a:gd name="T1" fmla="*/ 0 h 3216"/>
              <a:gd name="T2" fmla="*/ 2147483647 w 1072"/>
              <a:gd name="T3" fmla="*/ 2147483647 h 3216"/>
              <a:gd name="T4" fmla="*/ 2147483647 w 1072"/>
              <a:gd name="T5" fmla="*/ 2147483647 h 3216"/>
              <a:gd name="T6" fmla="*/ 2147483647 w 1072"/>
              <a:gd name="T7" fmla="*/ 2147483647 h 3216"/>
              <a:gd name="T8" fmla="*/ 2147483647 w 1072"/>
              <a:gd name="T9" fmla="*/ 2147483647 h 3216"/>
              <a:gd name="T10" fmla="*/ 2147483647 w 1072"/>
              <a:gd name="T11" fmla="*/ 2147483647 h 3216"/>
              <a:gd name="T12" fmla="*/ 2147483647 w 1072"/>
              <a:gd name="T13" fmla="*/ 2147483647 h 3216"/>
              <a:gd name="T14" fmla="*/ 2147483647 w 1072"/>
              <a:gd name="T15" fmla="*/ 2147483647 h 3216"/>
              <a:gd name="T16" fmla="*/ 2147483647 w 1072"/>
              <a:gd name="T17" fmla="*/ 2147483647 h 3216"/>
              <a:gd name="T18" fmla="*/ 2147483647 w 1072"/>
              <a:gd name="T19" fmla="*/ 2147483647 h 3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2"/>
              <a:gd name="T31" fmla="*/ 0 h 3216"/>
              <a:gd name="T32" fmla="*/ 1072 w 1072"/>
              <a:gd name="T33" fmla="*/ 3216 h 32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2" h="3216">
                <a:moveTo>
                  <a:pt x="0" y="0"/>
                </a:moveTo>
                <a:cubicBezTo>
                  <a:pt x="24" y="164"/>
                  <a:pt x="48" y="328"/>
                  <a:pt x="96" y="432"/>
                </a:cubicBezTo>
                <a:cubicBezTo>
                  <a:pt x="144" y="536"/>
                  <a:pt x="224" y="544"/>
                  <a:pt x="288" y="624"/>
                </a:cubicBezTo>
                <a:cubicBezTo>
                  <a:pt x="352" y="704"/>
                  <a:pt x="464" y="792"/>
                  <a:pt x="480" y="912"/>
                </a:cubicBezTo>
                <a:cubicBezTo>
                  <a:pt x="496" y="1032"/>
                  <a:pt x="376" y="1224"/>
                  <a:pt x="384" y="1344"/>
                </a:cubicBezTo>
                <a:cubicBezTo>
                  <a:pt x="392" y="1464"/>
                  <a:pt x="448" y="1544"/>
                  <a:pt x="528" y="1632"/>
                </a:cubicBezTo>
                <a:cubicBezTo>
                  <a:pt x="608" y="1720"/>
                  <a:pt x="784" y="1752"/>
                  <a:pt x="864" y="1872"/>
                </a:cubicBezTo>
                <a:cubicBezTo>
                  <a:pt x="944" y="1992"/>
                  <a:pt x="1072" y="2168"/>
                  <a:pt x="1008" y="2352"/>
                </a:cubicBezTo>
                <a:cubicBezTo>
                  <a:pt x="944" y="2536"/>
                  <a:pt x="584" y="2832"/>
                  <a:pt x="480" y="2976"/>
                </a:cubicBezTo>
                <a:cubicBezTo>
                  <a:pt x="376" y="3120"/>
                  <a:pt x="400" y="3176"/>
                  <a:pt x="384" y="321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44" name="Text Box 4"/>
          <p:cNvSpPr txBox="1">
            <a:spLocks noChangeArrowheads="1"/>
          </p:cNvSpPr>
          <p:nvPr/>
        </p:nvSpPr>
        <p:spPr bwMode="auto">
          <a:xfrm>
            <a:off x="4572000" y="304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Phenomena</a:t>
            </a:r>
          </a:p>
        </p:txBody>
      </p:sp>
      <p:sp>
        <p:nvSpPr>
          <p:cNvPr id="61445" name="Text Box 5"/>
          <p:cNvSpPr txBox="1">
            <a:spLocks noChangeArrowheads="1"/>
          </p:cNvSpPr>
          <p:nvPr/>
        </p:nvSpPr>
        <p:spPr bwMode="auto">
          <a:xfrm>
            <a:off x="3048000" y="1905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Deterministic</a:t>
            </a:r>
          </a:p>
        </p:txBody>
      </p:sp>
      <p:sp>
        <p:nvSpPr>
          <p:cNvPr id="61446" name="Text Box 6"/>
          <p:cNvSpPr txBox="1">
            <a:spLocks noChangeArrowheads="1"/>
          </p:cNvSpPr>
          <p:nvPr/>
        </p:nvSpPr>
        <p:spPr bwMode="auto">
          <a:xfrm>
            <a:off x="6781800" y="1219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Non-deterministic</a:t>
            </a:r>
          </a:p>
        </p:txBody>
      </p:sp>
      <p:sp>
        <p:nvSpPr>
          <p:cNvPr id="61447" name="Freeform 7"/>
          <p:cNvSpPr>
            <a:spLocks/>
          </p:cNvSpPr>
          <p:nvPr/>
        </p:nvSpPr>
        <p:spPr bwMode="auto">
          <a:xfrm>
            <a:off x="6324600" y="3200400"/>
            <a:ext cx="3429000" cy="774700"/>
          </a:xfrm>
          <a:custGeom>
            <a:avLst/>
            <a:gdLst>
              <a:gd name="T0" fmla="*/ 0 w 2160"/>
              <a:gd name="T1" fmla="*/ 2147483647 h 488"/>
              <a:gd name="T2" fmla="*/ 2147483647 w 2160"/>
              <a:gd name="T3" fmla="*/ 2147483647 h 488"/>
              <a:gd name="T4" fmla="*/ 2147483647 w 2160"/>
              <a:gd name="T5" fmla="*/ 2147483647 h 488"/>
              <a:gd name="T6" fmla="*/ 2147483647 w 2160"/>
              <a:gd name="T7" fmla="*/ 2147483647 h 488"/>
              <a:gd name="T8" fmla="*/ 2147483647 w 2160"/>
              <a:gd name="T9" fmla="*/ 2147483647 h 488"/>
              <a:gd name="T10" fmla="*/ 2147483647 w 2160"/>
              <a:gd name="T11" fmla="*/ 2147483647 h 488"/>
              <a:gd name="T12" fmla="*/ 2147483647 w 2160"/>
              <a:gd name="T13" fmla="*/ 2147483647 h 488"/>
              <a:gd name="T14" fmla="*/ 2147483647 w 2160"/>
              <a:gd name="T15" fmla="*/ 0 h 488"/>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488"/>
              <a:gd name="T26" fmla="*/ 2160 w 2160"/>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488">
                <a:moveTo>
                  <a:pt x="0" y="336"/>
                </a:moveTo>
                <a:cubicBezTo>
                  <a:pt x="56" y="272"/>
                  <a:pt x="112" y="208"/>
                  <a:pt x="192" y="192"/>
                </a:cubicBezTo>
                <a:cubicBezTo>
                  <a:pt x="272" y="176"/>
                  <a:pt x="384" y="208"/>
                  <a:pt x="480" y="240"/>
                </a:cubicBezTo>
                <a:cubicBezTo>
                  <a:pt x="576" y="272"/>
                  <a:pt x="648" y="344"/>
                  <a:pt x="768" y="384"/>
                </a:cubicBezTo>
                <a:cubicBezTo>
                  <a:pt x="888" y="424"/>
                  <a:pt x="1056" y="472"/>
                  <a:pt x="1200" y="480"/>
                </a:cubicBezTo>
                <a:cubicBezTo>
                  <a:pt x="1344" y="488"/>
                  <a:pt x="1504" y="472"/>
                  <a:pt x="1632" y="432"/>
                </a:cubicBezTo>
                <a:cubicBezTo>
                  <a:pt x="1760" y="392"/>
                  <a:pt x="1880" y="312"/>
                  <a:pt x="1968" y="240"/>
                </a:cubicBezTo>
                <a:cubicBezTo>
                  <a:pt x="2056" y="168"/>
                  <a:pt x="2108" y="84"/>
                  <a:pt x="2160"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48" name="Text Box 8"/>
          <p:cNvSpPr txBox="1">
            <a:spLocks noChangeArrowheads="1"/>
          </p:cNvSpPr>
          <p:nvPr/>
        </p:nvSpPr>
        <p:spPr bwMode="auto">
          <a:xfrm>
            <a:off x="6705600" y="2514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Haphazard</a:t>
            </a:r>
          </a:p>
        </p:txBody>
      </p:sp>
      <p:sp>
        <p:nvSpPr>
          <p:cNvPr id="61449" name="Text Box 9"/>
          <p:cNvSpPr txBox="1">
            <a:spLocks noChangeArrowheads="1"/>
          </p:cNvSpPr>
          <p:nvPr/>
        </p:nvSpPr>
        <p:spPr bwMode="auto">
          <a:xfrm>
            <a:off x="7239000" y="4800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latin typeface="Times New Roman" panose="02020603050405020304" pitchFamily="18" charset="0"/>
              </a:rPr>
              <a:t>Random</a:t>
            </a:r>
          </a:p>
        </p:txBody>
      </p:sp>
    </p:spTree>
    <p:extLst>
      <p:ext uri="{BB962C8B-B14F-4D97-AF65-F5344CB8AC3E}">
        <p14:creationId xmlns:p14="http://schemas.microsoft.com/office/powerpoint/2010/main" val="3092677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p:txBody>
          <a:bodyPr/>
          <a:lstStyle/>
          <a:p>
            <a:pPr eaLnBrk="1" hangingPunct="1"/>
            <a:r>
              <a:rPr lang="en-CA" smtClean="0"/>
              <a:t>Summary of the Rules of Probability</a:t>
            </a:r>
          </a:p>
        </p:txBody>
      </p:sp>
    </p:spTree>
    <p:extLst>
      <p:ext uri="{BB962C8B-B14F-4D97-AF65-F5344CB8AC3E}">
        <p14:creationId xmlns:p14="http://schemas.microsoft.com/office/powerpoint/2010/main" val="34305662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eaLnBrk="1" hangingPunct="1"/>
            <a:r>
              <a:rPr lang="en-US" b="1" u="sng" dirty="0" smtClean="0"/>
              <a:t>The additive rule</a:t>
            </a:r>
          </a:p>
        </p:txBody>
      </p:sp>
      <p:sp>
        <p:nvSpPr>
          <p:cNvPr id="93187" name="Rectangle 3"/>
          <p:cNvSpPr>
            <a:spLocks noGrp="1" noChangeArrowheads="1"/>
          </p:cNvSpPr>
          <p:nvPr>
            <p:ph type="body" idx="1"/>
          </p:nvPr>
        </p:nvSpPr>
        <p:spPr>
          <a:xfrm>
            <a:off x="2617717" y="1809750"/>
            <a:ext cx="6567488" cy="654050"/>
          </a:xfrm>
        </p:spPr>
        <p:txBody>
          <a:bodyPr>
            <a:noAutofit/>
          </a:bodyPr>
          <a:lstStyle/>
          <a:p>
            <a:pPr marL="0" indent="0">
              <a:buNone/>
            </a:pPr>
            <a:r>
              <a:rPr lang="en-US" sz="3200" i="1" dirty="0">
                <a:latin typeface="Times New Roman" panose="02020603050405020304" pitchFamily="18" charset="0"/>
                <a:cs typeface="Times New Roman" panose="02020603050405020304" pitchFamily="18" charset="0"/>
              </a:rPr>
              <a:t>P</a:t>
            </a:r>
            <a:r>
              <a:rPr lang="en-US" sz="3200" dirty="0" smtClean="0">
                <a:latin typeface="Times New Roman" panose="02020603050405020304" pitchFamily="18" charset="0"/>
                <a:cs typeface="Times New Roman" panose="02020603050405020304" pitchFamily="18" charset="0"/>
              </a:rPr>
              <a:t>[</a:t>
            </a:r>
            <a:r>
              <a:rPr lang="en-US" sz="3200" i="1" dirty="0" smtClean="0">
                <a:latin typeface="Times New Roman" panose="02020603050405020304" pitchFamily="18" charset="0"/>
                <a:cs typeface="Times New Roman" panose="02020603050405020304" pitchFamily="18" charset="0"/>
              </a:rPr>
              <a:t>A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dirty="0" smtClean="0">
                <a:latin typeface="Times New Roman" panose="02020603050405020304" pitchFamily="18" charset="0"/>
                <a:cs typeface="Times New Roman" panose="02020603050405020304" pitchFamily="18" charset="0"/>
                <a:sym typeface="Math3" pitchFamily="2" charset="2"/>
              </a:rPr>
              <a:t> </a:t>
            </a:r>
            <a:r>
              <a:rPr lang="en-US" sz="3200" i="1" dirty="0" smtClean="0">
                <a:latin typeface="Times New Roman" panose="02020603050405020304" pitchFamily="18" charset="0"/>
                <a:cs typeface="Times New Roman" panose="02020603050405020304" pitchFamily="18" charset="0"/>
                <a:sym typeface="Math3" pitchFamily="2" charset="2"/>
              </a:rPr>
              <a:t>B</a:t>
            </a:r>
            <a:r>
              <a:rPr lang="en-US" sz="3200" dirty="0" smtClean="0">
                <a:latin typeface="Times New Roman" panose="02020603050405020304" pitchFamily="18" charset="0"/>
                <a:cs typeface="Times New Roman" panose="02020603050405020304" pitchFamily="18" charset="0"/>
                <a:sym typeface="Math3" pitchFamily="2" charset="2"/>
              </a:rPr>
              <a:t>] = </a:t>
            </a:r>
            <a:r>
              <a:rPr lang="en-US" sz="3200" i="1" dirty="0" smtClean="0">
                <a:latin typeface="Times New Roman" panose="02020603050405020304" pitchFamily="18" charset="0"/>
                <a:cs typeface="Times New Roman" panose="02020603050405020304" pitchFamily="18" charset="0"/>
                <a:sym typeface="Math3" pitchFamily="2" charset="2"/>
              </a:rPr>
              <a:t>P</a:t>
            </a:r>
            <a:r>
              <a:rPr lang="en-US" sz="3200" dirty="0" smtClean="0">
                <a:latin typeface="Times New Roman" panose="02020603050405020304" pitchFamily="18" charset="0"/>
                <a:cs typeface="Times New Roman" panose="02020603050405020304" pitchFamily="18" charset="0"/>
                <a:sym typeface="Math3" pitchFamily="2" charset="2"/>
              </a:rPr>
              <a:t>[</a:t>
            </a:r>
            <a:r>
              <a:rPr lang="en-US" sz="3200" i="1" dirty="0" smtClean="0">
                <a:latin typeface="Times New Roman" panose="02020603050405020304" pitchFamily="18" charset="0"/>
                <a:cs typeface="Times New Roman" panose="02020603050405020304" pitchFamily="18" charset="0"/>
                <a:sym typeface="Math3" pitchFamily="2" charset="2"/>
              </a:rPr>
              <a:t>A</a:t>
            </a:r>
            <a:r>
              <a:rPr lang="en-US" sz="3200" dirty="0" smtClean="0">
                <a:latin typeface="Times New Roman" panose="02020603050405020304" pitchFamily="18" charset="0"/>
                <a:cs typeface="Times New Roman" panose="02020603050405020304" pitchFamily="18" charset="0"/>
                <a:sym typeface="Math3" pitchFamily="2" charset="2"/>
              </a:rPr>
              <a:t>] + </a:t>
            </a:r>
            <a:r>
              <a:rPr lang="en-US" sz="3200" i="1" dirty="0" smtClean="0">
                <a:latin typeface="Times New Roman" panose="02020603050405020304" pitchFamily="18" charset="0"/>
                <a:cs typeface="Times New Roman" panose="02020603050405020304" pitchFamily="18" charset="0"/>
                <a:sym typeface="Math3" pitchFamily="2" charset="2"/>
              </a:rPr>
              <a:t>P</a:t>
            </a:r>
            <a:r>
              <a:rPr lang="en-US" sz="3200" dirty="0" smtClean="0">
                <a:latin typeface="Times New Roman" panose="02020603050405020304" pitchFamily="18" charset="0"/>
                <a:cs typeface="Times New Roman" panose="02020603050405020304" pitchFamily="18" charset="0"/>
                <a:sym typeface="Math3" pitchFamily="2" charset="2"/>
              </a:rPr>
              <a:t>[</a:t>
            </a:r>
            <a:r>
              <a:rPr lang="en-US" sz="3200" i="1" dirty="0" smtClean="0">
                <a:latin typeface="Times New Roman" panose="02020603050405020304" pitchFamily="18" charset="0"/>
                <a:cs typeface="Times New Roman" panose="02020603050405020304" pitchFamily="18" charset="0"/>
                <a:sym typeface="Math3" pitchFamily="2" charset="2"/>
              </a:rPr>
              <a:t>B</a:t>
            </a:r>
            <a:r>
              <a:rPr lang="en-US" sz="3200" dirty="0" smtClean="0">
                <a:latin typeface="Times New Roman" panose="02020603050405020304" pitchFamily="18" charset="0"/>
                <a:cs typeface="Times New Roman" panose="02020603050405020304" pitchFamily="18" charset="0"/>
                <a:sym typeface="Math3" pitchFamily="2" charset="2"/>
              </a:rPr>
              <a:t>] – </a:t>
            </a:r>
            <a:r>
              <a:rPr lang="en-US" sz="3200" i="1" dirty="0" smtClean="0">
                <a:latin typeface="Times New Roman" panose="02020603050405020304" pitchFamily="18" charset="0"/>
                <a:cs typeface="Times New Roman" panose="02020603050405020304" pitchFamily="18" charset="0"/>
                <a:sym typeface="Math3" pitchFamily="2" charset="2"/>
              </a:rPr>
              <a:t>P</a:t>
            </a:r>
            <a:r>
              <a:rPr lang="en-US" sz="3200" dirty="0" smtClean="0">
                <a:latin typeface="Times New Roman" panose="02020603050405020304" pitchFamily="18" charset="0"/>
                <a:cs typeface="Times New Roman" panose="02020603050405020304" pitchFamily="18" charset="0"/>
                <a:sym typeface="Math3" pitchFamily="2" charset="2"/>
              </a:rPr>
              <a:t>[</a:t>
            </a:r>
            <a:r>
              <a:rPr lang="en-US" sz="3200" i="1" dirty="0" smtClean="0">
                <a:latin typeface="Times New Roman" panose="02020603050405020304" pitchFamily="18" charset="0"/>
                <a:cs typeface="Times New Roman" panose="02020603050405020304" pitchFamily="18" charset="0"/>
                <a:sym typeface="Math3" pitchFamily="2" charset="2"/>
              </a:rPr>
              <a:t>A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dirty="0" smtClean="0">
                <a:latin typeface="Times New Roman" panose="02020603050405020304" pitchFamily="18" charset="0"/>
                <a:cs typeface="Times New Roman" panose="02020603050405020304" pitchFamily="18" charset="0"/>
                <a:sym typeface="Math3" pitchFamily="2" charset="2"/>
              </a:rPr>
              <a:t> B</a:t>
            </a:r>
            <a:r>
              <a:rPr lang="en-US" sz="3200" dirty="0" smtClean="0">
                <a:latin typeface="Times New Roman" panose="02020603050405020304" pitchFamily="18" charset="0"/>
                <a:cs typeface="Times New Roman" panose="02020603050405020304" pitchFamily="18" charset="0"/>
                <a:sym typeface="Math3" pitchFamily="2" charset="2"/>
              </a:rPr>
              <a:t>]</a:t>
            </a:r>
          </a:p>
        </p:txBody>
      </p:sp>
      <p:sp>
        <p:nvSpPr>
          <p:cNvPr id="93188" name="Rectangle 4"/>
          <p:cNvSpPr>
            <a:spLocks noChangeArrowheads="1"/>
          </p:cNvSpPr>
          <p:nvPr/>
        </p:nvSpPr>
        <p:spPr bwMode="auto">
          <a:xfrm>
            <a:off x="2754314" y="2508250"/>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sym typeface="Math3" pitchFamily="2" charset="2"/>
              </a:rPr>
              <a:t>and</a:t>
            </a:r>
          </a:p>
        </p:txBody>
      </p:sp>
      <p:sp>
        <p:nvSpPr>
          <p:cNvPr id="93189" name="Rectangle 5"/>
          <p:cNvSpPr>
            <a:spLocks noChangeArrowheads="1"/>
          </p:cNvSpPr>
          <p:nvPr/>
        </p:nvSpPr>
        <p:spPr bwMode="auto">
          <a:xfrm>
            <a:off x="6792914" y="3149600"/>
            <a:ext cx="29860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if </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Symbol" panose="05050102010706020507" pitchFamily="18" charset="2"/>
              </a:rPr>
              <a:t></a:t>
            </a:r>
            <a:r>
              <a:rPr lang="en-US" sz="3200" i="1">
                <a:latin typeface="Times New Roman" panose="02020603050405020304" pitchFamily="18" charset="0"/>
                <a:sym typeface="Math3" pitchFamily="2" charset="2"/>
              </a:rPr>
              <a:t> B</a:t>
            </a:r>
            <a:r>
              <a:rPr lang="en-US" sz="3200">
                <a:latin typeface="Times New Roman" panose="02020603050405020304" pitchFamily="18" charset="0"/>
                <a:sym typeface="Math3" pitchFamily="2" charset="2"/>
              </a:rPr>
              <a:t>] = </a:t>
            </a:r>
            <a:r>
              <a:rPr lang="en-US" sz="3200" i="1">
                <a:latin typeface="Symbol" panose="05050102010706020507" pitchFamily="18" charset="2"/>
                <a:sym typeface="Math3" pitchFamily="2" charset="2"/>
              </a:rPr>
              <a:t>f</a:t>
            </a:r>
          </a:p>
        </p:txBody>
      </p:sp>
      <p:sp>
        <p:nvSpPr>
          <p:cNvPr id="93190" name="Rectangle 6"/>
          <p:cNvSpPr>
            <a:spLocks noChangeArrowheads="1"/>
          </p:cNvSpPr>
          <p:nvPr/>
        </p:nvSpPr>
        <p:spPr bwMode="auto">
          <a:xfrm>
            <a:off x="2662239" y="3194050"/>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P</a:t>
            </a:r>
            <a:r>
              <a:rPr lang="en-US" sz="3200" dirty="0">
                <a:latin typeface="Times New Roman" panose="02020603050405020304" pitchFamily="18" charset="0"/>
              </a:rPr>
              <a:t>[</a:t>
            </a:r>
            <a:r>
              <a:rPr lang="en-US" sz="3200" i="1" dirty="0">
                <a:latin typeface="Times New Roman" panose="02020603050405020304" pitchFamily="18" charset="0"/>
              </a:rPr>
              <a:t>A </a:t>
            </a:r>
            <a:r>
              <a:rPr lang="en-US" sz="3200" dirty="0">
                <a:latin typeface="Times New Roman" panose="02020603050405020304" pitchFamily="18" charset="0"/>
                <a:sym typeface="Symbol" panose="05050102010706020507" pitchFamily="18" charset="2"/>
              </a:rPr>
              <a:t></a:t>
            </a:r>
            <a:r>
              <a:rPr lang="en-US" sz="3200" dirty="0">
                <a:latin typeface="Times New Roman" panose="02020603050405020304" pitchFamily="18" charset="0"/>
                <a:sym typeface="Math3" pitchFamily="2" charset="2"/>
              </a:rPr>
              <a:t> </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A</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a:t>
            </a:r>
          </a:p>
        </p:txBody>
      </p:sp>
      <p:sp>
        <p:nvSpPr>
          <p:cNvPr id="93191" name="Rectangle 7"/>
          <p:cNvSpPr>
            <a:spLocks noChangeArrowheads="1"/>
          </p:cNvSpPr>
          <p:nvPr/>
        </p:nvSpPr>
        <p:spPr bwMode="auto">
          <a:xfrm>
            <a:off x="2297114" y="1655763"/>
            <a:ext cx="6386513" cy="946150"/>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18232042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a:xfrm>
            <a:off x="1981200" y="565151"/>
            <a:ext cx="8229600" cy="561975"/>
          </a:xfrm>
        </p:spPr>
        <p:txBody>
          <a:bodyPr/>
          <a:lstStyle/>
          <a:p>
            <a:pPr marL="0" indent="0">
              <a:lnSpc>
                <a:spcPct val="90000"/>
              </a:lnSpc>
              <a:buNone/>
            </a:pPr>
            <a:r>
              <a:rPr lang="en-CA" b="1" smtClean="0"/>
              <a:t>The Rule for complements</a:t>
            </a:r>
          </a:p>
        </p:txBody>
      </p:sp>
      <p:sp>
        <p:nvSpPr>
          <p:cNvPr id="23556" name="Rectangle 3"/>
          <p:cNvSpPr>
            <a:spLocks noChangeArrowheads="1"/>
          </p:cNvSpPr>
          <p:nvPr/>
        </p:nvSpPr>
        <p:spPr bwMode="auto">
          <a:xfrm>
            <a:off x="2268539" y="1176338"/>
            <a:ext cx="28273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CA" sz="3200">
                <a:latin typeface="Times New Roman" panose="02020603050405020304" pitchFamily="18" charset="0"/>
              </a:rPr>
              <a:t>for any event </a:t>
            </a:r>
            <a:r>
              <a:rPr lang="en-CA" sz="3200" i="1">
                <a:latin typeface="Times New Roman" panose="02020603050405020304" pitchFamily="18" charset="0"/>
              </a:rPr>
              <a:t>E</a:t>
            </a:r>
            <a:endParaRPr lang="en-CA" sz="3200">
              <a:latin typeface="Times New Roman" panose="02020603050405020304" pitchFamily="18" charset="0"/>
              <a:cs typeface="Times New Roman" panose="02020603050405020304" pitchFamily="18" charset="0"/>
            </a:endParaRPr>
          </a:p>
        </p:txBody>
      </p:sp>
      <p:graphicFrame>
        <p:nvGraphicFramePr>
          <p:cNvPr id="23554" name="Object 4"/>
          <p:cNvGraphicFramePr>
            <a:graphicFrameLocks noChangeAspect="1"/>
          </p:cNvGraphicFramePr>
          <p:nvPr/>
        </p:nvGraphicFramePr>
        <p:xfrm>
          <a:off x="3998913" y="2071688"/>
          <a:ext cx="2697162" cy="696912"/>
        </p:xfrm>
        <a:graphic>
          <a:graphicData uri="http://schemas.openxmlformats.org/presentationml/2006/ole">
            <mc:AlternateContent xmlns:mc="http://schemas.openxmlformats.org/markup-compatibility/2006">
              <mc:Choice xmlns:v="urn:schemas-microsoft-com:vml" Requires="v">
                <p:oleObj spid="_x0000_s48278" name="Equation" r:id="rId4" imgW="1079280" imgH="279360" progId="Equation.DSMT4">
                  <p:embed/>
                </p:oleObj>
              </mc:Choice>
              <mc:Fallback>
                <p:oleObj name="Equation" r:id="rId4" imgW="107928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8913" y="2071688"/>
                        <a:ext cx="2697162"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Rectangle 5"/>
          <p:cNvSpPr>
            <a:spLocks noChangeArrowheads="1"/>
          </p:cNvSpPr>
          <p:nvPr/>
        </p:nvSpPr>
        <p:spPr bwMode="auto">
          <a:xfrm>
            <a:off x="3660775" y="1879600"/>
            <a:ext cx="3443288" cy="10668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6247284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3892551" y="1536700"/>
          <a:ext cx="3960813" cy="1411288"/>
        </p:xfrm>
        <a:graphic>
          <a:graphicData uri="http://schemas.openxmlformats.org/presentationml/2006/ole">
            <mc:AlternateContent xmlns:mc="http://schemas.openxmlformats.org/markup-compatibility/2006">
              <mc:Choice xmlns:v="urn:schemas-microsoft-com:vml" Requires="v">
                <p:oleObj spid="_x0000_s49302"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551" y="1536700"/>
                        <a:ext cx="3960813" cy="141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9" name="Rectangle 3"/>
          <p:cNvSpPr>
            <a:spLocks noChangeArrowheads="1"/>
          </p:cNvSpPr>
          <p:nvPr/>
        </p:nvSpPr>
        <p:spPr bwMode="auto">
          <a:xfrm>
            <a:off x="1992314" y="404813"/>
            <a:ext cx="6911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Conditional probability</a:t>
            </a:r>
            <a:endParaRPr lang="en-CA" sz="3200">
              <a:solidFill>
                <a:schemeClr val="tx2"/>
              </a:solidFill>
              <a:latin typeface="Times New Roman" panose="02020603050405020304" pitchFamily="18" charset="0"/>
            </a:endParaRPr>
          </a:p>
        </p:txBody>
      </p:sp>
      <p:sp>
        <p:nvSpPr>
          <p:cNvPr id="24580" name="Rectangle 8"/>
          <p:cNvSpPr>
            <a:spLocks noChangeArrowheads="1"/>
          </p:cNvSpPr>
          <p:nvPr/>
        </p:nvSpPr>
        <p:spPr bwMode="auto">
          <a:xfrm>
            <a:off x="1990726" y="1169989"/>
            <a:ext cx="7986713" cy="1812925"/>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9297351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2027239" y="1403350"/>
          <a:ext cx="7691437" cy="1677988"/>
        </p:xfrm>
        <a:graphic>
          <a:graphicData uri="http://schemas.openxmlformats.org/presentationml/2006/ole">
            <mc:AlternateContent xmlns:mc="http://schemas.openxmlformats.org/markup-compatibility/2006">
              <mc:Choice xmlns:v="urn:schemas-microsoft-com:vml" Requires="v">
                <p:oleObj spid="_x0000_s50474" name="Equation" r:id="rId4" imgW="2565360" imgH="558720" progId="Equation.DSMT4">
                  <p:embed/>
                </p:oleObj>
              </mc:Choice>
              <mc:Fallback>
                <p:oleObj name="Equation" r:id="rId4" imgW="2565360" imgH="55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7239" y="1403350"/>
                        <a:ext cx="7691437" cy="167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3"/>
          <p:cNvSpPr>
            <a:spLocks noChangeArrowheads="1"/>
          </p:cNvSpPr>
          <p:nvPr/>
        </p:nvSpPr>
        <p:spPr bwMode="auto">
          <a:xfrm>
            <a:off x="1992314" y="404813"/>
            <a:ext cx="6911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The multiplicative rule of probability</a:t>
            </a:r>
            <a:endParaRPr lang="en-CA" sz="3200">
              <a:solidFill>
                <a:schemeClr val="tx2"/>
              </a:solidFill>
              <a:latin typeface="Times New Roman" panose="02020603050405020304" pitchFamily="18" charset="0"/>
            </a:endParaRPr>
          </a:p>
        </p:txBody>
      </p:sp>
      <p:sp>
        <p:nvSpPr>
          <p:cNvPr id="25605" name="Rectangle 4"/>
          <p:cNvSpPr>
            <a:spLocks noChangeArrowheads="1"/>
          </p:cNvSpPr>
          <p:nvPr/>
        </p:nvSpPr>
        <p:spPr bwMode="auto">
          <a:xfrm>
            <a:off x="2411413" y="3121026"/>
            <a:ext cx="4895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a:solidFill>
                  <a:schemeClr val="tx2"/>
                </a:solidFill>
                <a:latin typeface="Times New Roman" panose="02020603050405020304" pitchFamily="18" charset="0"/>
              </a:rPr>
              <a:t>and</a:t>
            </a:r>
          </a:p>
        </p:txBody>
      </p:sp>
      <p:graphicFrame>
        <p:nvGraphicFramePr>
          <p:cNvPr id="25603" name="Object 5"/>
          <p:cNvGraphicFramePr>
            <a:graphicFrameLocks noChangeAspect="1"/>
          </p:cNvGraphicFramePr>
          <p:nvPr/>
        </p:nvGraphicFramePr>
        <p:xfrm>
          <a:off x="2984501" y="3919538"/>
          <a:ext cx="4348163" cy="762000"/>
        </p:xfrm>
        <a:graphic>
          <a:graphicData uri="http://schemas.openxmlformats.org/presentationml/2006/ole">
            <mc:AlternateContent xmlns:mc="http://schemas.openxmlformats.org/markup-compatibility/2006">
              <mc:Choice xmlns:v="urn:schemas-microsoft-com:vml" Requires="v">
                <p:oleObj spid="_x0000_s50475" name="Equation" r:id="rId6" imgW="1447560" imgH="253800" progId="Equation.DSMT4">
                  <p:embed/>
                </p:oleObj>
              </mc:Choice>
              <mc:Fallback>
                <p:oleObj name="Equation" r:id="rId6" imgW="144756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501" y="3919538"/>
                        <a:ext cx="43481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6"/>
          <p:cNvSpPr>
            <a:spLocks noChangeArrowheads="1"/>
          </p:cNvSpPr>
          <p:nvPr/>
        </p:nvSpPr>
        <p:spPr bwMode="auto">
          <a:xfrm>
            <a:off x="2276475" y="4846638"/>
            <a:ext cx="48958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a:solidFill>
                  <a:schemeClr val="tx2"/>
                </a:solidFill>
                <a:latin typeface="Times New Roman" panose="02020603050405020304" pitchFamily="18" charset="0"/>
              </a:rPr>
              <a:t>if </a:t>
            </a:r>
            <a:r>
              <a:rPr lang="en-CA" sz="3200" i="1">
                <a:solidFill>
                  <a:schemeClr val="tx2"/>
                </a:solidFill>
                <a:latin typeface="Times New Roman" panose="02020603050405020304" pitchFamily="18" charset="0"/>
              </a:rPr>
              <a:t>A </a:t>
            </a:r>
            <a:r>
              <a:rPr lang="en-CA" sz="3200">
                <a:solidFill>
                  <a:schemeClr val="tx2"/>
                </a:solidFill>
                <a:latin typeface="Times New Roman" panose="02020603050405020304" pitchFamily="18" charset="0"/>
              </a:rPr>
              <a:t>and </a:t>
            </a:r>
            <a:r>
              <a:rPr lang="en-CA" sz="3200" i="1">
                <a:solidFill>
                  <a:schemeClr val="tx2"/>
                </a:solidFill>
                <a:latin typeface="Times New Roman" panose="02020603050405020304" pitchFamily="18" charset="0"/>
              </a:rPr>
              <a:t>B </a:t>
            </a:r>
            <a:r>
              <a:rPr lang="en-CA" sz="3200">
                <a:solidFill>
                  <a:schemeClr val="tx2"/>
                </a:solidFill>
                <a:latin typeface="Times New Roman" panose="02020603050405020304" pitchFamily="18" charset="0"/>
              </a:rPr>
              <a:t>are</a:t>
            </a:r>
            <a:r>
              <a:rPr lang="en-CA" sz="3200" i="1">
                <a:solidFill>
                  <a:schemeClr val="tx2"/>
                </a:solidFill>
                <a:latin typeface="Times New Roman" panose="02020603050405020304" pitchFamily="18" charset="0"/>
              </a:rPr>
              <a:t> </a:t>
            </a:r>
            <a:r>
              <a:rPr lang="en-CA" sz="3200" b="1">
                <a:solidFill>
                  <a:schemeClr val="tx2"/>
                </a:solidFill>
                <a:latin typeface="Times New Roman" panose="02020603050405020304" pitchFamily="18" charset="0"/>
              </a:rPr>
              <a:t>independent</a:t>
            </a:r>
            <a:r>
              <a:rPr lang="en-CA" sz="3200">
                <a:solidFill>
                  <a:schemeClr val="tx2"/>
                </a:solidFill>
                <a:latin typeface="Times New Roman" panose="02020603050405020304" pitchFamily="18" charset="0"/>
              </a:rPr>
              <a:t>.</a:t>
            </a:r>
          </a:p>
        </p:txBody>
      </p:sp>
      <p:sp>
        <p:nvSpPr>
          <p:cNvPr id="25607" name="Rectangle 7"/>
          <p:cNvSpPr>
            <a:spLocks noChangeArrowheads="1"/>
          </p:cNvSpPr>
          <p:nvPr/>
        </p:nvSpPr>
        <p:spPr bwMode="auto">
          <a:xfrm>
            <a:off x="2516189" y="5834063"/>
            <a:ext cx="6378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a:solidFill>
                  <a:schemeClr val="tx2"/>
                </a:solidFill>
                <a:latin typeface="Times New Roman" panose="02020603050405020304" pitchFamily="18" charset="0"/>
              </a:rPr>
              <a:t>This is the definition of independent</a:t>
            </a:r>
          </a:p>
        </p:txBody>
      </p:sp>
      <p:sp>
        <p:nvSpPr>
          <p:cNvPr id="25608" name="Rectangle 8"/>
          <p:cNvSpPr>
            <a:spLocks noChangeArrowheads="1"/>
          </p:cNvSpPr>
          <p:nvPr/>
        </p:nvSpPr>
        <p:spPr bwMode="auto">
          <a:xfrm>
            <a:off x="1990726" y="1169989"/>
            <a:ext cx="7986713" cy="1812925"/>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25609" name="Rectangle 9"/>
          <p:cNvSpPr>
            <a:spLocks noChangeArrowheads="1"/>
          </p:cNvSpPr>
          <p:nvPr/>
        </p:nvSpPr>
        <p:spPr bwMode="auto">
          <a:xfrm>
            <a:off x="2154238" y="3727450"/>
            <a:ext cx="7885112" cy="1697038"/>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34349071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mtClean="0"/>
              <a:t>Finite uniform probability space</a:t>
            </a:r>
          </a:p>
        </p:txBody>
      </p:sp>
      <p:sp>
        <p:nvSpPr>
          <p:cNvPr id="26629" name="Rectangle 3"/>
          <p:cNvSpPr>
            <a:spLocks noGrp="1" noChangeArrowheads="1"/>
          </p:cNvSpPr>
          <p:nvPr>
            <p:ph type="body" idx="1"/>
          </p:nvPr>
        </p:nvSpPr>
        <p:spPr/>
        <p:txBody>
          <a:bodyPr/>
          <a:lstStyle/>
          <a:p>
            <a:pPr marL="609600" indent="-609600">
              <a:buNone/>
            </a:pPr>
            <a:r>
              <a:rPr lang="en-US" smtClean="0"/>
              <a:t>Many examples fall into this category</a:t>
            </a:r>
          </a:p>
          <a:p>
            <a:pPr marL="609600" indent="-609600">
              <a:buFontTx/>
              <a:buAutoNum type="arabicPeriod"/>
            </a:pPr>
            <a:r>
              <a:rPr lang="en-US" smtClean="0"/>
              <a:t>Finite number of outcomes </a:t>
            </a:r>
          </a:p>
          <a:p>
            <a:pPr marL="609600" indent="-609600">
              <a:buFontTx/>
              <a:buAutoNum type="arabicPeriod"/>
            </a:pPr>
            <a:r>
              <a:rPr lang="en-US" smtClean="0"/>
              <a:t>All outcomes are equally likely</a:t>
            </a:r>
          </a:p>
          <a:p>
            <a:pPr marL="609600" indent="-609600">
              <a:buFontTx/>
              <a:buAutoNum type="arabicPeriod"/>
            </a:pPr>
            <a:endParaRPr lang="en-US" smtClean="0"/>
          </a:p>
          <a:p>
            <a:pPr marL="609600" indent="-609600">
              <a:buFontTx/>
              <a:buAutoNum type="arabicPeriod"/>
            </a:pPr>
            <a:r>
              <a:rPr lang="en-US" smtClean="0"/>
              <a:t>  </a:t>
            </a:r>
          </a:p>
        </p:txBody>
      </p:sp>
      <p:graphicFrame>
        <p:nvGraphicFramePr>
          <p:cNvPr id="26626" name="Object 4"/>
          <p:cNvGraphicFramePr>
            <a:graphicFrameLocks noChangeAspect="1"/>
          </p:cNvGraphicFramePr>
          <p:nvPr>
            <p:extLst>
              <p:ext uri="{D42A27DB-BD31-4B8C-83A1-F6EECF244321}">
                <p14:modId xmlns:p14="http://schemas.microsoft.com/office/powerpoint/2010/main" val="3310106092"/>
              </p:ext>
            </p:extLst>
          </p:nvPr>
        </p:nvGraphicFramePr>
        <p:xfrm>
          <a:off x="2682080" y="4035824"/>
          <a:ext cx="7140575" cy="1179512"/>
        </p:xfrm>
        <a:graphic>
          <a:graphicData uri="http://schemas.openxmlformats.org/presentationml/2006/ole">
            <mc:AlternateContent xmlns:mc="http://schemas.openxmlformats.org/markup-compatibility/2006">
              <mc:Choice xmlns:v="urn:schemas-microsoft-com:vml" Requires="v">
                <p:oleObj spid="_x0000_s51500" name="Equation" r:id="rId4" imgW="2831760" imgH="469800" progId="Equation.DSMT4">
                  <p:embed/>
                </p:oleObj>
              </mc:Choice>
              <mc:Fallback>
                <p:oleObj name="Equation" r:id="rId4" imgW="283176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080" y="4035824"/>
                        <a:ext cx="7140575" cy="117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5"/>
          <p:cNvGraphicFramePr>
            <a:graphicFrameLocks noChangeAspect="1"/>
          </p:cNvGraphicFramePr>
          <p:nvPr>
            <p:extLst>
              <p:ext uri="{D42A27DB-BD31-4B8C-83A1-F6EECF244321}">
                <p14:modId xmlns:p14="http://schemas.microsoft.com/office/powerpoint/2010/main" val="3598431457"/>
              </p:ext>
            </p:extLst>
          </p:nvPr>
        </p:nvGraphicFramePr>
        <p:xfrm>
          <a:off x="3338511" y="5215336"/>
          <a:ext cx="5827712" cy="636587"/>
        </p:xfrm>
        <a:graphic>
          <a:graphicData uri="http://schemas.openxmlformats.org/presentationml/2006/ole">
            <mc:AlternateContent xmlns:mc="http://schemas.openxmlformats.org/markup-compatibility/2006">
              <mc:Choice xmlns:v="urn:schemas-microsoft-com:vml" Requires="v">
                <p:oleObj spid="_x0000_s51501" name="Equation" r:id="rId6" imgW="2311200" imgH="253800" progId="Equation.DSMT4">
                  <p:embed/>
                </p:oleObj>
              </mc:Choice>
              <mc:Fallback>
                <p:oleObj name="Equation" r:id="rId6" imgW="231120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8511" y="5215336"/>
                        <a:ext cx="5827712"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Rectangle 6"/>
          <p:cNvSpPr>
            <a:spLocks noChangeArrowheads="1"/>
          </p:cNvSpPr>
          <p:nvPr/>
        </p:nvSpPr>
        <p:spPr bwMode="auto">
          <a:xfrm>
            <a:off x="1797050" y="565308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To handle problems in case we have to be able to count. Count </a:t>
            </a:r>
            <a:r>
              <a:rPr lang="en-US" sz="3200" i="1">
                <a:latin typeface="Times New Roman" panose="02020603050405020304" pitchFamily="18" charset="0"/>
              </a:rPr>
              <a:t>n</a:t>
            </a:r>
            <a:r>
              <a:rPr lang="en-US" sz="3200">
                <a:latin typeface="Times New Roman" panose="02020603050405020304" pitchFamily="18" charset="0"/>
              </a:rPr>
              <a:t>(</a:t>
            </a:r>
            <a:r>
              <a:rPr lang="en-US" sz="3200" i="1">
                <a:latin typeface="Times New Roman" panose="02020603050405020304" pitchFamily="18" charset="0"/>
              </a:rPr>
              <a:t>E</a:t>
            </a:r>
            <a:r>
              <a:rPr lang="en-US" sz="3200">
                <a:latin typeface="Times New Roman" panose="02020603050405020304" pitchFamily="18" charset="0"/>
              </a:rPr>
              <a:t>) and </a:t>
            </a:r>
            <a:r>
              <a:rPr lang="en-US" sz="3200" i="1">
                <a:latin typeface="Times New Roman" panose="02020603050405020304" pitchFamily="18" charset="0"/>
              </a:rPr>
              <a:t>n</a:t>
            </a:r>
            <a:r>
              <a:rPr lang="en-US" sz="3200">
                <a:latin typeface="Times New Roman" panose="02020603050405020304" pitchFamily="18" charset="0"/>
              </a:rPr>
              <a:t>(</a:t>
            </a:r>
            <a:r>
              <a:rPr lang="en-US" sz="3200" i="1">
                <a:latin typeface="Times New Roman" panose="02020603050405020304" pitchFamily="18" charset="0"/>
              </a:rPr>
              <a:t>S</a:t>
            </a:r>
            <a:r>
              <a:rPr lang="en-US" sz="3200">
                <a:latin typeface="Times New Roman" panose="02020603050405020304" pitchFamily="18" charset="0"/>
              </a:rPr>
              <a:t>).</a:t>
            </a:r>
          </a:p>
        </p:txBody>
      </p:sp>
    </p:spTree>
    <p:extLst>
      <p:ext uri="{BB962C8B-B14F-4D97-AF65-F5344CB8AC3E}">
        <p14:creationId xmlns:p14="http://schemas.microsoft.com/office/powerpoint/2010/main" val="19044230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981200" y="274639"/>
            <a:ext cx="8229600" cy="625475"/>
          </a:xfrm>
        </p:spPr>
        <p:txBody>
          <a:bodyPr>
            <a:normAutofit fontScale="90000"/>
          </a:bodyPr>
          <a:lstStyle/>
          <a:p>
            <a:pPr algn="l" eaLnBrk="1" hangingPunct="1"/>
            <a:r>
              <a:rPr lang="en-US" sz="4000"/>
              <a:t>Important Notes</a:t>
            </a:r>
          </a:p>
        </p:txBody>
      </p:sp>
      <p:sp>
        <p:nvSpPr>
          <p:cNvPr id="105475" name="Rectangle 3"/>
          <p:cNvSpPr>
            <a:spLocks noGrp="1" noChangeArrowheads="1"/>
          </p:cNvSpPr>
          <p:nvPr>
            <p:ph type="body" idx="1"/>
          </p:nvPr>
        </p:nvSpPr>
        <p:spPr>
          <a:xfrm>
            <a:off x="1981200" y="1295401"/>
            <a:ext cx="8229600" cy="4830763"/>
          </a:xfrm>
        </p:spPr>
        <p:txBody>
          <a:bodyPr/>
          <a:lstStyle/>
          <a:p>
            <a:pPr marL="609600" indent="-609600">
              <a:buFontTx/>
              <a:buAutoNum type="arabicPeriod"/>
            </a:pPr>
            <a:r>
              <a:rPr lang="en-US" smtClean="0"/>
              <a:t>In </a:t>
            </a:r>
            <a:r>
              <a:rPr lang="en-US" b="1" smtClean="0"/>
              <a:t>combinations</a:t>
            </a:r>
            <a:r>
              <a:rPr lang="en-US" smtClean="0"/>
              <a:t> ordering is </a:t>
            </a:r>
            <a:r>
              <a:rPr lang="en-US" b="1" smtClean="0"/>
              <a:t>irrelevant</a:t>
            </a:r>
            <a:r>
              <a:rPr lang="en-US" smtClean="0"/>
              <a:t>. Different orderings result in the same combination.</a:t>
            </a:r>
          </a:p>
          <a:p>
            <a:pPr marL="609600" indent="-609600">
              <a:buFontTx/>
              <a:buAutoNum type="arabicPeriod"/>
            </a:pPr>
            <a:r>
              <a:rPr lang="en-US" smtClean="0"/>
              <a:t>In </a:t>
            </a:r>
            <a:r>
              <a:rPr lang="en-US" b="1" smtClean="0"/>
              <a:t>permutations</a:t>
            </a:r>
            <a:r>
              <a:rPr lang="en-US" smtClean="0"/>
              <a:t> order is </a:t>
            </a:r>
            <a:r>
              <a:rPr lang="en-US" b="1" smtClean="0"/>
              <a:t>relevant</a:t>
            </a:r>
            <a:r>
              <a:rPr lang="en-US" smtClean="0"/>
              <a:t>. Different orderings result in the different permutations.</a:t>
            </a:r>
          </a:p>
          <a:p>
            <a:pPr marL="609600" indent="-609600">
              <a:buFontTx/>
              <a:buAutoNum type="arabicPeriod"/>
            </a:pPr>
            <a:endParaRPr lang="en-US" smtClean="0"/>
          </a:p>
        </p:txBody>
      </p:sp>
    </p:spTree>
    <p:extLst>
      <p:ext uri="{BB962C8B-B14F-4D97-AF65-F5344CB8AC3E}">
        <p14:creationId xmlns:p14="http://schemas.microsoft.com/office/powerpoint/2010/main" val="59612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ChangeArrowheads="1"/>
          </p:cNvSpPr>
          <p:nvPr/>
        </p:nvSpPr>
        <p:spPr bwMode="auto">
          <a:xfrm>
            <a:off x="1771650" y="374650"/>
            <a:ext cx="794543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a:latin typeface="Times New Roman" panose="02020603050405020304" pitchFamily="18" charset="0"/>
              </a:rPr>
              <a:t>Basic counting formulae</a:t>
            </a:r>
          </a:p>
        </p:txBody>
      </p:sp>
      <p:graphicFrame>
        <p:nvGraphicFramePr>
          <p:cNvPr id="43010" name="Object 3"/>
          <p:cNvGraphicFramePr>
            <a:graphicFrameLocks noGrp="1" noChangeAspect="1"/>
          </p:cNvGraphicFramePr>
          <p:nvPr>
            <p:ph sz="half" idx="2"/>
          </p:nvPr>
        </p:nvGraphicFramePr>
        <p:xfrm>
          <a:off x="3511550" y="3021014"/>
          <a:ext cx="2228850" cy="1000125"/>
        </p:xfrm>
        <a:graphic>
          <a:graphicData uri="http://schemas.openxmlformats.org/presentationml/2006/ole">
            <mc:AlternateContent xmlns:mc="http://schemas.openxmlformats.org/markup-compatibility/2006">
              <mc:Choice xmlns:v="urn:schemas-microsoft-com:vml" Requires="v">
                <p:oleObj spid="_x0000_s68030" name="Equation" r:id="rId4" imgW="990360" imgH="444240" progId="Equation.DSMT4">
                  <p:embed/>
                </p:oleObj>
              </mc:Choice>
              <mc:Fallback>
                <p:oleObj name="Equation" r:id="rId4" imgW="99036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1550" y="3021014"/>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Rectangle 4"/>
          <p:cNvSpPr>
            <a:spLocks noChangeArrowheads="1"/>
          </p:cNvSpPr>
          <p:nvPr/>
        </p:nvSpPr>
        <p:spPr bwMode="auto">
          <a:xfrm>
            <a:off x="2136775" y="1166814"/>
            <a:ext cx="6737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a:pPr>
            <a:r>
              <a:rPr lang="en-US" sz="2400">
                <a:latin typeface="Times New Roman" panose="02020603050405020304" pitchFamily="18" charset="0"/>
              </a:rPr>
              <a:t>Orderings</a:t>
            </a:r>
          </a:p>
        </p:txBody>
      </p:sp>
      <p:graphicFrame>
        <p:nvGraphicFramePr>
          <p:cNvPr id="43011" name="Object 5"/>
          <p:cNvGraphicFramePr>
            <a:graphicFrameLocks noChangeAspect="1"/>
          </p:cNvGraphicFramePr>
          <p:nvPr/>
        </p:nvGraphicFramePr>
        <p:xfrm>
          <a:off x="3127376" y="1825625"/>
          <a:ext cx="6024563" cy="406400"/>
        </p:xfrm>
        <a:graphic>
          <a:graphicData uri="http://schemas.openxmlformats.org/presentationml/2006/ole">
            <mc:AlternateContent xmlns:mc="http://schemas.openxmlformats.org/markup-compatibility/2006">
              <mc:Choice xmlns:v="urn:schemas-microsoft-com:vml" Requires="v">
                <p:oleObj spid="_x0000_s68031" name="Equation" r:id="rId6" imgW="3009600" imgH="203040" progId="Equation.DSMT4">
                  <p:embed/>
                </p:oleObj>
              </mc:Choice>
              <mc:Fallback>
                <p:oleObj name="Equation" r:id="rId6" imgW="30096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7376" y="1825625"/>
                        <a:ext cx="60245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Rectangle 6"/>
          <p:cNvSpPr>
            <a:spLocks noChangeArrowheads="1"/>
          </p:cNvSpPr>
          <p:nvPr/>
        </p:nvSpPr>
        <p:spPr bwMode="auto">
          <a:xfrm>
            <a:off x="2178050" y="2603501"/>
            <a:ext cx="6737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2"/>
            </a:pPr>
            <a:r>
              <a:rPr lang="en-US" sz="2400">
                <a:latin typeface="Times New Roman" panose="02020603050405020304" pitchFamily="18" charset="0"/>
              </a:rPr>
              <a:t>Permutations</a:t>
            </a:r>
          </a:p>
        </p:txBody>
      </p:sp>
      <p:sp>
        <p:nvSpPr>
          <p:cNvPr id="43016" name="Rectangle 7"/>
          <p:cNvSpPr>
            <a:spLocks noChangeArrowheads="1"/>
          </p:cNvSpPr>
          <p:nvPr/>
        </p:nvSpPr>
        <p:spPr bwMode="auto">
          <a:xfrm>
            <a:off x="5824538" y="3201989"/>
            <a:ext cx="444341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a:latin typeface="Times New Roman" panose="02020603050405020304" pitchFamily="18" charset="0"/>
              </a:rPr>
              <a:t>The number of ways that you can choose </a:t>
            </a:r>
            <a:r>
              <a:rPr lang="en-US" sz="2400" i="1">
                <a:latin typeface="Times New Roman" panose="02020603050405020304" pitchFamily="18" charset="0"/>
              </a:rPr>
              <a:t>k </a:t>
            </a:r>
            <a:r>
              <a:rPr lang="en-US" sz="2400">
                <a:latin typeface="Times New Roman" panose="02020603050405020304" pitchFamily="18" charset="0"/>
              </a:rPr>
              <a:t>objects from </a:t>
            </a:r>
            <a:r>
              <a:rPr lang="en-US" sz="2400" i="1">
                <a:latin typeface="Times New Roman" panose="02020603050405020304" pitchFamily="18" charset="0"/>
              </a:rPr>
              <a:t>n </a:t>
            </a:r>
            <a:r>
              <a:rPr lang="en-US" sz="2400">
                <a:latin typeface="Times New Roman" panose="02020603050405020304" pitchFamily="18" charset="0"/>
              </a:rPr>
              <a:t>in a specific order</a:t>
            </a:r>
          </a:p>
        </p:txBody>
      </p:sp>
      <p:graphicFrame>
        <p:nvGraphicFramePr>
          <p:cNvPr id="43012" name="Object 8"/>
          <p:cNvGraphicFramePr>
            <a:graphicFrameLocks noChangeAspect="1"/>
          </p:cNvGraphicFramePr>
          <p:nvPr/>
        </p:nvGraphicFramePr>
        <p:xfrm>
          <a:off x="2627314" y="4746626"/>
          <a:ext cx="3514725" cy="1057275"/>
        </p:xfrm>
        <a:graphic>
          <a:graphicData uri="http://schemas.openxmlformats.org/presentationml/2006/ole">
            <mc:AlternateContent xmlns:mc="http://schemas.openxmlformats.org/markup-compatibility/2006">
              <mc:Choice xmlns:v="urn:schemas-microsoft-com:vml" Requires="v">
                <p:oleObj spid="_x0000_s68032" name="Equation" r:id="rId8" imgW="1562040" imgH="469800" progId="Equation.DSMT4">
                  <p:embed/>
                </p:oleObj>
              </mc:Choice>
              <mc:Fallback>
                <p:oleObj name="Equation" r:id="rId8" imgW="1562040" imgH="469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314" y="4746626"/>
                        <a:ext cx="351472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Rectangle 9"/>
          <p:cNvSpPr>
            <a:spLocks noChangeArrowheads="1"/>
          </p:cNvSpPr>
          <p:nvPr/>
        </p:nvSpPr>
        <p:spPr bwMode="auto">
          <a:xfrm>
            <a:off x="2192338" y="4341814"/>
            <a:ext cx="6737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6125" indent="-7461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3"/>
            </a:pPr>
            <a:r>
              <a:rPr lang="en-US" sz="2400">
                <a:latin typeface="Times New Roman" panose="02020603050405020304" pitchFamily="18" charset="0"/>
              </a:rPr>
              <a:t>Combinations</a:t>
            </a:r>
          </a:p>
        </p:txBody>
      </p:sp>
      <p:sp>
        <p:nvSpPr>
          <p:cNvPr id="43018" name="Rectangle 10"/>
          <p:cNvSpPr>
            <a:spLocks noChangeArrowheads="1"/>
          </p:cNvSpPr>
          <p:nvPr/>
        </p:nvSpPr>
        <p:spPr bwMode="auto">
          <a:xfrm>
            <a:off x="6254750" y="5000625"/>
            <a:ext cx="4173538"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a:latin typeface="Times New Roman" panose="02020603050405020304" pitchFamily="18" charset="0"/>
              </a:rPr>
              <a:t>The number of ways that you can choose </a:t>
            </a:r>
            <a:r>
              <a:rPr lang="en-US" sz="2400" i="1">
                <a:latin typeface="Times New Roman" panose="02020603050405020304" pitchFamily="18" charset="0"/>
              </a:rPr>
              <a:t>k </a:t>
            </a:r>
            <a:r>
              <a:rPr lang="en-US" sz="2400">
                <a:latin typeface="Times New Roman" panose="02020603050405020304" pitchFamily="18" charset="0"/>
              </a:rPr>
              <a:t>objects from </a:t>
            </a:r>
            <a:r>
              <a:rPr lang="en-US" sz="2400" i="1">
                <a:latin typeface="Times New Roman" panose="02020603050405020304" pitchFamily="18" charset="0"/>
              </a:rPr>
              <a:t>n </a:t>
            </a:r>
            <a:r>
              <a:rPr lang="en-US" sz="2400">
                <a:latin typeface="Times New Roman" panose="02020603050405020304" pitchFamily="18" charset="0"/>
              </a:rPr>
              <a:t>(order of selection irrelevant)</a:t>
            </a:r>
          </a:p>
        </p:txBody>
      </p:sp>
    </p:spTree>
    <p:extLst>
      <p:ext uri="{BB962C8B-B14F-4D97-AF65-F5344CB8AC3E}">
        <p14:creationId xmlns:p14="http://schemas.microsoft.com/office/powerpoint/2010/main" val="31136630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sz="half" idx="1"/>
          </p:nvPr>
        </p:nvSpPr>
        <p:spPr>
          <a:xfrm>
            <a:off x="1981200" y="1828801"/>
            <a:ext cx="7924800" cy="4302125"/>
          </a:xfrm>
        </p:spPr>
        <p:txBody>
          <a:bodyPr/>
          <a:lstStyle/>
          <a:p>
            <a:r>
              <a:rPr lang="en-US" altLang="zh-CN">
                <a:ea typeface="宋体" panose="02010600030101010101" pitchFamily="2" charset="-122"/>
              </a:rPr>
              <a:t>If A and B are events with Pr(A) &gt; 0, the </a:t>
            </a:r>
            <a:r>
              <a:rPr lang="en-US" altLang="zh-CN" b="1" i="1">
                <a:ea typeface="宋体" panose="02010600030101010101" pitchFamily="2" charset="-122"/>
              </a:rPr>
              <a:t>conditional probability of B given A</a:t>
            </a:r>
            <a:r>
              <a:rPr lang="en-US" altLang="zh-CN">
                <a:ea typeface="宋体" panose="02010600030101010101" pitchFamily="2" charset="-122"/>
              </a:rPr>
              <a:t> is</a:t>
            </a:r>
          </a:p>
          <a:p>
            <a:endParaRPr lang="en-US" altLang="zh-CN">
              <a:ea typeface="宋体" panose="02010600030101010101" pitchFamily="2" charset="-122"/>
            </a:endParaRPr>
          </a:p>
          <a:p>
            <a:endParaRPr lang="zh-CN" altLang="en-US" sz="2800">
              <a:ea typeface="宋体" panose="02010600030101010101" pitchFamily="2" charset="-122"/>
            </a:endParaRPr>
          </a:p>
        </p:txBody>
      </p:sp>
      <p:sp>
        <p:nvSpPr>
          <p:cNvPr id="86019" name="Rectangle 3"/>
          <p:cNvSpPr>
            <a:spLocks noGrp="1" noChangeArrowheads="1"/>
          </p:cNvSpPr>
          <p:nvPr>
            <p:ph type="title"/>
          </p:nvPr>
        </p:nvSpPr>
        <p:spPr/>
        <p:txBody>
          <a:bodyPr/>
          <a:lstStyle/>
          <a:p>
            <a:r>
              <a:rPr lang="en-US" altLang="zh-CN">
                <a:ea typeface="宋体" panose="02010600030101010101" pitchFamily="2" charset="-122"/>
              </a:rPr>
              <a:t>Conditioning</a:t>
            </a:r>
          </a:p>
        </p:txBody>
      </p:sp>
      <p:graphicFrame>
        <p:nvGraphicFramePr>
          <p:cNvPr id="86020" name="Object 4"/>
          <p:cNvGraphicFramePr>
            <a:graphicFrameLocks noGrp="1" noChangeAspect="1"/>
          </p:cNvGraphicFramePr>
          <p:nvPr>
            <p:ph sz="quarter" idx="2"/>
          </p:nvPr>
        </p:nvGraphicFramePr>
        <p:xfrm>
          <a:off x="4191000" y="2819401"/>
          <a:ext cx="2362200" cy="815975"/>
        </p:xfrm>
        <a:graphic>
          <a:graphicData uri="http://schemas.openxmlformats.org/presentationml/2006/ole">
            <mc:AlternateContent xmlns:mc="http://schemas.openxmlformats.org/markup-compatibility/2006">
              <mc:Choice xmlns:v="urn:schemas-microsoft-com:vml" Requires="v">
                <p:oleObj spid="_x0000_s4247" name="Equation" r:id="rId3" imgW="1028520" imgH="355320" progId="Equation.BREE4">
                  <p:embed/>
                </p:oleObj>
              </mc:Choice>
              <mc:Fallback>
                <p:oleObj name="Equation" r:id="rId3" imgW="1028520" imgH="35532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19401"/>
                        <a:ext cx="23622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0391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sz="half" idx="1"/>
          </p:nvPr>
        </p:nvSpPr>
        <p:spPr>
          <a:xfrm>
            <a:off x="1981200" y="1828801"/>
            <a:ext cx="7924800" cy="4302125"/>
          </a:xfrm>
        </p:spPr>
        <p:txBody>
          <a:bodyPr/>
          <a:lstStyle/>
          <a:p>
            <a:r>
              <a:rPr lang="en-US" altLang="zh-CN">
                <a:ea typeface="宋体" panose="02010600030101010101" pitchFamily="2" charset="-122"/>
              </a:rPr>
              <a:t>If A and B are events with Pr(A) &gt; 0, the </a:t>
            </a:r>
            <a:r>
              <a:rPr lang="en-US" altLang="zh-CN" b="1" i="1">
                <a:ea typeface="宋体" panose="02010600030101010101" pitchFamily="2" charset="-122"/>
              </a:rPr>
              <a:t>conditional probability of B given A</a:t>
            </a:r>
            <a:r>
              <a:rPr lang="en-US" altLang="zh-CN">
                <a:ea typeface="宋体" panose="02010600030101010101" pitchFamily="2" charset="-122"/>
              </a:rPr>
              <a:t> is</a:t>
            </a:r>
          </a:p>
          <a:p>
            <a:endParaRPr lang="en-US" altLang="zh-CN">
              <a:ea typeface="宋体" panose="02010600030101010101" pitchFamily="2" charset="-122"/>
            </a:endParaRPr>
          </a:p>
          <a:p>
            <a:endParaRPr lang="en-US" altLang="zh-CN" sz="2800">
              <a:ea typeface="宋体" panose="02010600030101010101" pitchFamily="2" charset="-122"/>
            </a:endParaRPr>
          </a:p>
          <a:p>
            <a:r>
              <a:rPr lang="en-US" altLang="zh-CN">
                <a:ea typeface="宋体" panose="02010600030101010101" pitchFamily="2" charset="-122"/>
              </a:rPr>
              <a:t>Example: Drug test</a:t>
            </a:r>
          </a:p>
          <a:p>
            <a:endParaRPr lang="zh-CN" altLang="en-US">
              <a:ea typeface="宋体" panose="02010600030101010101" pitchFamily="2" charset="-122"/>
            </a:endParaRPr>
          </a:p>
        </p:txBody>
      </p:sp>
      <p:sp>
        <p:nvSpPr>
          <p:cNvPr id="84996" name="Rectangle 4"/>
          <p:cNvSpPr>
            <a:spLocks noGrp="1" noChangeArrowheads="1"/>
          </p:cNvSpPr>
          <p:nvPr>
            <p:ph type="title"/>
          </p:nvPr>
        </p:nvSpPr>
        <p:spPr/>
        <p:txBody>
          <a:bodyPr/>
          <a:lstStyle/>
          <a:p>
            <a:r>
              <a:rPr lang="en-US" altLang="zh-CN">
                <a:ea typeface="宋体" panose="02010600030101010101" pitchFamily="2" charset="-122"/>
              </a:rPr>
              <a:t>Conditioning</a:t>
            </a:r>
          </a:p>
        </p:txBody>
      </p:sp>
      <p:graphicFrame>
        <p:nvGraphicFramePr>
          <p:cNvPr id="84997" name="Object 5"/>
          <p:cNvGraphicFramePr>
            <a:graphicFrameLocks noGrp="1" noChangeAspect="1"/>
          </p:cNvGraphicFramePr>
          <p:nvPr>
            <p:ph sz="quarter" idx="2"/>
          </p:nvPr>
        </p:nvGraphicFramePr>
        <p:xfrm>
          <a:off x="4191000" y="2819401"/>
          <a:ext cx="2362200" cy="815975"/>
        </p:xfrm>
        <a:graphic>
          <a:graphicData uri="http://schemas.openxmlformats.org/presentationml/2006/ole">
            <mc:AlternateContent xmlns:mc="http://schemas.openxmlformats.org/markup-compatibility/2006">
              <mc:Choice xmlns:v="urn:schemas-microsoft-com:vml" Requires="v">
                <p:oleObj spid="_x0000_s5271" name="Equation" r:id="rId3" imgW="1028520" imgH="355320" progId="Equation.BREE4">
                  <p:embed/>
                </p:oleObj>
              </mc:Choice>
              <mc:Fallback>
                <p:oleObj name="Equation" r:id="rId3" imgW="1028520" imgH="35532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19401"/>
                        <a:ext cx="23622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2" name="Group 10"/>
          <p:cNvGraphicFramePr>
            <a:graphicFrameLocks noGrp="1"/>
          </p:cNvGraphicFramePr>
          <p:nvPr>
            <p:extLst>
              <p:ext uri="{D42A27DB-BD31-4B8C-83A1-F6EECF244321}">
                <p14:modId xmlns:p14="http://schemas.microsoft.com/office/powerpoint/2010/main" val="586504201"/>
              </p:ext>
            </p:extLst>
          </p:nvPr>
        </p:nvGraphicFramePr>
        <p:xfrm>
          <a:off x="2135875" y="4553803"/>
          <a:ext cx="3657600" cy="1295400"/>
        </p:xfrm>
        <a:graphic>
          <a:graphicData uri="http://schemas.openxmlformats.org/drawingml/2006/table">
            <a:tbl>
              <a:tblPr/>
              <a:tblGrid>
                <a:gridCol w="1219200"/>
                <a:gridCol w="1219200"/>
                <a:gridCol w="1219200"/>
              </a:tblGrid>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Women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Men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Success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Failure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20" name="Text Box 28"/>
          <p:cNvSpPr txBox="1">
            <a:spLocks noChangeArrowheads="1"/>
          </p:cNvSpPr>
          <p:nvPr/>
        </p:nvSpPr>
        <p:spPr bwMode="auto">
          <a:xfrm>
            <a:off x="6172200" y="3794126"/>
            <a:ext cx="3962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A = {Patient is a Women}</a:t>
            </a:r>
          </a:p>
          <a:p>
            <a:pPr>
              <a:spcBef>
                <a:spcPct val="50000"/>
              </a:spcBef>
            </a:pPr>
            <a:r>
              <a:rPr lang="en-US" sz="2000"/>
              <a:t>B = {Drug fails}</a:t>
            </a:r>
          </a:p>
          <a:p>
            <a:pPr>
              <a:spcBef>
                <a:spcPct val="50000"/>
              </a:spcBef>
            </a:pPr>
            <a:r>
              <a:rPr lang="en-US" sz="2000"/>
              <a:t>Pr(B|A) = ?</a:t>
            </a:r>
          </a:p>
          <a:p>
            <a:pPr>
              <a:spcBef>
                <a:spcPct val="50000"/>
              </a:spcBef>
            </a:pPr>
            <a:r>
              <a:rPr lang="en-US" sz="2000"/>
              <a:t>Pr(A|B) = ?</a:t>
            </a:r>
          </a:p>
        </p:txBody>
      </p:sp>
    </p:spTree>
    <p:extLst>
      <p:ext uri="{BB962C8B-B14F-4D97-AF65-F5344CB8AC3E}">
        <p14:creationId xmlns:p14="http://schemas.microsoft.com/office/powerpoint/2010/main" val="2298343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1905000" y="457200"/>
            <a:ext cx="784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990600" indent="-5334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a:latin typeface="Times New Roman" panose="02020603050405020304" pitchFamily="18" charset="0"/>
              </a:rPr>
              <a:t>Haphazard phenomena</a:t>
            </a:r>
          </a:p>
          <a:p>
            <a:pPr lvl="1" eaLnBrk="1" hangingPunct="1">
              <a:spcBef>
                <a:spcPct val="20000"/>
              </a:spcBef>
              <a:buFontTx/>
              <a:buChar char="–"/>
            </a:pPr>
            <a:r>
              <a:rPr lang="en-US" sz="2800">
                <a:latin typeface="Times New Roman" panose="02020603050405020304" pitchFamily="18" charset="0"/>
              </a:rPr>
              <a:t>unpredictable outcomes, but no long-run, exhibition of statistical regularity in the outcomes.</a:t>
            </a:r>
          </a:p>
          <a:p>
            <a:pPr lvl="1" eaLnBrk="1" hangingPunct="1">
              <a:spcBef>
                <a:spcPct val="20000"/>
              </a:spcBef>
              <a:buFontTx/>
              <a:buChar char="–"/>
            </a:pPr>
            <a:r>
              <a:rPr lang="en-US" sz="2800">
                <a:latin typeface="Times New Roman" panose="02020603050405020304" pitchFamily="18" charset="0"/>
              </a:rPr>
              <a:t>Do such phenomena exist?</a:t>
            </a:r>
          </a:p>
          <a:p>
            <a:pPr lvl="1" eaLnBrk="1" hangingPunct="1">
              <a:spcBef>
                <a:spcPct val="20000"/>
              </a:spcBef>
              <a:buFontTx/>
              <a:buChar char="–"/>
            </a:pPr>
            <a:r>
              <a:rPr lang="en-US" sz="2800">
                <a:latin typeface="Times New Roman" panose="02020603050405020304" pitchFamily="18" charset="0"/>
              </a:rPr>
              <a:t>Will any non-deterministic phenomena exhibit long-run statistical regularity eventually?</a:t>
            </a:r>
          </a:p>
          <a:p>
            <a:pPr eaLnBrk="1" hangingPunct="1">
              <a:spcBef>
                <a:spcPct val="20000"/>
              </a:spcBef>
              <a:buFontTx/>
              <a:buAutoNum type="arabicPeriod" startAt="2"/>
            </a:pPr>
            <a:endParaRPr lang="en-US" sz="3200">
              <a:latin typeface="Times New Roman" panose="02020603050405020304" pitchFamily="18" charset="0"/>
            </a:endParaRPr>
          </a:p>
        </p:txBody>
      </p:sp>
    </p:spTree>
    <p:extLst>
      <p:ext uri="{BB962C8B-B14F-4D97-AF65-F5344CB8AC3E}">
        <p14:creationId xmlns:p14="http://schemas.microsoft.com/office/powerpoint/2010/main" val="14245271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body" sz="half" idx="1"/>
          </p:nvPr>
        </p:nvSpPr>
        <p:spPr>
          <a:xfrm>
            <a:off x="1981200" y="1828800"/>
            <a:ext cx="7924800" cy="4800600"/>
          </a:xfrm>
        </p:spPr>
        <p:txBody>
          <a:bodyPr>
            <a:normAutofit fontScale="85000" lnSpcReduction="20000"/>
          </a:bodyPr>
          <a:lstStyle/>
          <a:p>
            <a:r>
              <a:rPr lang="en-US" altLang="zh-CN">
                <a:ea typeface="宋体" panose="02010600030101010101" pitchFamily="2" charset="-122"/>
              </a:rPr>
              <a:t>If A and B are events with Pr(A) &gt; 0, the </a:t>
            </a:r>
            <a:r>
              <a:rPr lang="en-US" altLang="zh-CN" b="1" i="1">
                <a:ea typeface="宋体" panose="02010600030101010101" pitchFamily="2" charset="-122"/>
              </a:rPr>
              <a:t>conditional probability of B given A</a:t>
            </a:r>
            <a:r>
              <a:rPr lang="en-US" altLang="zh-CN">
                <a:ea typeface="宋体" panose="02010600030101010101" pitchFamily="2" charset="-122"/>
              </a:rPr>
              <a:t> is</a:t>
            </a:r>
          </a:p>
          <a:p>
            <a:endParaRPr lang="en-US" altLang="zh-CN">
              <a:ea typeface="宋体" panose="02010600030101010101" pitchFamily="2" charset="-122"/>
            </a:endParaRPr>
          </a:p>
          <a:p>
            <a:endParaRPr lang="en-US" altLang="zh-CN" sz="2800">
              <a:ea typeface="宋体" panose="02010600030101010101" pitchFamily="2" charset="-122"/>
            </a:endParaRPr>
          </a:p>
          <a:p>
            <a:r>
              <a:rPr lang="en-US" altLang="zh-CN">
                <a:ea typeface="宋体" panose="02010600030101010101" pitchFamily="2" charset="-122"/>
              </a:rPr>
              <a:t>Example: Drug test</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Given A is independent from B, what is the relationship between Pr(A|B) and Pr(A)?</a:t>
            </a:r>
          </a:p>
        </p:txBody>
      </p:sp>
      <p:sp>
        <p:nvSpPr>
          <p:cNvPr id="87043" name="Rectangle 1027"/>
          <p:cNvSpPr>
            <a:spLocks noGrp="1" noChangeArrowheads="1"/>
          </p:cNvSpPr>
          <p:nvPr>
            <p:ph type="title"/>
          </p:nvPr>
        </p:nvSpPr>
        <p:spPr/>
        <p:txBody>
          <a:bodyPr/>
          <a:lstStyle/>
          <a:p>
            <a:r>
              <a:rPr lang="en-US" altLang="zh-CN">
                <a:ea typeface="宋体" panose="02010600030101010101" pitchFamily="2" charset="-122"/>
              </a:rPr>
              <a:t>Conditioning</a:t>
            </a:r>
          </a:p>
        </p:txBody>
      </p:sp>
      <p:graphicFrame>
        <p:nvGraphicFramePr>
          <p:cNvPr id="87044" name="Object 1028"/>
          <p:cNvGraphicFramePr>
            <a:graphicFrameLocks noGrp="1" noChangeAspect="1"/>
          </p:cNvGraphicFramePr>
          <p:nvPr>
            <p:ph sz="quarter" idx="2"/>
          </p:nvPr>
        </p:nvGraphicFramePr>
        <p:xfrm>
          <a:off x="4191000" y="2819401"/>
          <a:ext cx="2362200" cy="815975"/>
        </p:xfrm>
        <a:graphic>
          <a:graphicData uri="http://schemas.openxmlformats.org/presentationml/2006/ole">
            <mc:AlternateContent xmlns:mc="http://schemas.openxmlformats.org/markup-compatibility/2006">
              <mc:Choice xmlns:v="urn:schemas-microsoft-com:vml" Requires="v">
                <p:oleObj spid="_x0000_s6295" name="Equation" r:id="rId3" imgW="1028520" imgH="355320" progId="Equation.BREE4">
                  <p:embed/>
                </p:oleObj>
              </mc:Choice>
              <mc:Fallback>
                <p:oleObj name="Equation" r:id="rId3" imgW="1028520" imgH="35532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19401"/>
                        <a:ext cx="23622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Group 1029"/>
          <p:cNvGraphicFramePr>
            <a:graphicFrameLocks noGrp="1"/>
          </p:cNvGraphicFramePr>
          <p:nvPr/>
        </p:nvGraphicFramePr>
        <p:xfrm>
          <a:off x="2286000" y="4267200"/>
          <a:ext cx="3657600" cy="1295400"/>
        </p:xfrm>
        <a:graphic>
          <a:graphicData uri="http://schemas.openxmlformats.org/drawingml/2006/table">
            <a:tbl>
              <a:tblPr/>
              <a:tblGrid>
                <a:gridCol w="1219200"/>
                <a:gridCol w="1219200"/>
                <a:gridCol w="1219200"/>
              </a:tblGrid>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Women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Men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Success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Failure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1800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sz="2800">
                          <a:solidFill>
                            <a:schemeClr val="tx1"/>
                          </a:solidFill>
                          <a:latin typeface="Times New Roman" panose="02020603050405020304" pitchFamily="18" charset="0"/>
                        </a:defRPr>
                      </a:lvl1pPr>
                      <a:lvl2pPr marL="471488">
                        <a:spcBef>
                          <a:spcPct val="20000"/>
                        </a:spcBef>
                        <a:buClr>
                          <a:schemeClr val="accent2"/>
                        </a:buClr>
                        <a:buSzPct val="75000"/>
                        <a:buFont typeface="Wingdings" panose="05000000000000000000" pitchFamily="2" charset="2"/>
                        <a:defRPr sz="2400">
                          <a:solidFill>
                            <a:schemeClr val="tx1"/>
                          </a:solidFill>
                          <a:latin typeface="Times New Roman" panose="02020603050405020304" pitchFamily="18" charset="0"/>
                        </a:defRPr>
                      </a:lvl2pPr>
                      <a:lvl3pPr marL="909638">
                        <a:spcBef>
                          <a:spcPct val="20000"/>
                        </a:spcBef>
                        <a:buClr>
                          <a:schemeClr val="bg2"/>
                        </a:buClr>
                        <a:buSzPct val="65000"/>
                        <a:buFont typeface="Wingdings" panose="05000000000000000000" pitchFamily="2" charset="2"/>
                        <a:defRPr sz="2000">
                          <a:solidFill>
                            <a:schemeClr val="tx1"/>
                          </a:solidFill>
                          <a:latin typeface="Times New Roman" panose="02020603050405020304" pitchFamily="18" charset="0"/>
                        </a:defRPr>
                      </a:lvl3pPr>
                      <a:lvl4pPr marL="1389063">
                        <a:spcBef>
                          <a:spcPct val="20000"/>
                        </a:spcBef>
                        <a:buClr>
                          <a:schemeClr val="accent2"/>
                        </a:buClr>
                        <a:buSzPct val="7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063" name="Text Box 1047"/>
          <p:cNvSpPr txBox="1">
            <a:spLocks noChangeArrowheads="1"/>
          </p:cNvSpPr>
          <p:nvPr/>
        </p:nvSpPr>
        <p:spPr bwMode="auto">
          <a:xfrm>
            <a:off x="6172200" y="3794126"/>
            <a:ext cx="3962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A = {Patient is a Women}</a:t>
            </a:r>
          </a:p>
          <a:p>
            <a:pPr>
              <a:spcBef>
                <a:spcPct val="50000"/>
              </a:spcBef>
            </a:pPr>
            <a:r>
              <a:rPr lang="en-US" sz="2000"/>
              <a:t>B = {Drug fails}</a:t>
            </a:r>
          </a:p>
          <a:p>
            <a:pPr>
              <a:spcBef>
                <a:spcPct val="50000"/>
              </a:spcBef>
            </a:pPr>
            <a:r>
              <a:rPr lang="en-US" sz="2000"/>
              <a:t>Pr(B|A) = ?</a:t>
            </a:r>
          </a:p>
          <a:p>
            <a:pPr>
              <a:spcBef>
                <a:spcPct val="50000"/>
              </a:spcBef>
            </a:pPr>
            <a:r>
              <a:rPr lang="en-US" sz="2000"/>
              <a:t>Pr(A|B) = ?</a:t>
            </a:r>
          </a:p>
        </p:txBody>
      </p:sp>
    </p:spTree>
    <p:extLst>
      <p:ext uri="{BB962C8B-B14F-4D97-AF65-F5344CB8AC3E}">
        <p14:creationId xmlns:p14="http://schemas.microsoft.com/office/powerpoint/2010/main" val="7303758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ea typeface="宋体" panose="02010600030101010101" pitchFamily="2" charset="-122"/>
              </a:rPr>
              <a:t>Which Drug is Better ?</a:t>
            </a:r>
          </a:p>
        </p:txBody>
      </p:sp>
      <p:graphicFrame>
        <p:nvGraphicFramePr>
          <p:cNvPr id="23555" name="Object 3"/>
          <p:cNvGraphicFramePr>
            <a:graphicFrameLocks noGrp="1" noChangeAspect="1"/>
          </p:cNvGraphicFramePr>
          <p:nvPr>
            <p:ph idx="1"/>
          </p:nvPr>
        </p:nvGraphicFramePr>
        <p:xfrm>
          <a:off x="3505200" y="1981200"/>
          <a:ext cx="5029200" cy="1665288"/>
        </p:xfrm>
        <a:graphic>
          <a:graphicData uri="http://schemas.openxmlformats.org/presentationml/2006/ole">
            <mc:AlternateContent xmlns:mc="http://schemas.openxmlformats.org/markup-compatibility/2006">
              <mc:Choice xmlns:v="urn:schemas-microsoft-com:vml" Requires="v">
                <p:oleObj spid="_x0000_s7319" name="Bitmap Image" r:id="rId3" imgW="6323810" imgH="2095793" progId="Paint.Picture">
                  <p:embed/>
                </p:oleObj>
              </mc:Choice>
              <mc:Fallback>
                <p:oleObj name="Bitmap Image" r:id="rId3" imgW="6323810" imgH="209579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81200"/>
                        <a:ext cx="5029200" cy="166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55571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031" y="2918373"/>
            <a:ext cx="9905998" cy="1478570"/>
          </a:xfrm>
        </p:spPr>
        <p:txBody>
          <a:bodyPr>
            <a:normAutofit/>
          </a:bodyPr>
          <a:lstStyle/>
          <a:p>
            <a:pPr algn="ctr"/>
            <a:r>
              <a:rPr lang="en-US" sz="4000" b="1" dirty="0" smtClean="0"/>
              <a:t>BAYES THEOREM</a:t>
            </a:r>
            <a:endParaRPr lang="en-US" sz="4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222157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828800" y="304801"/>
            <a:ext cx="8839200" cy="1527175"/>
          </a:xfrm>
        </p:spPr>
        <p:txBody>
          <a:bodyPr/>
          <a:lstStyle/>
          <a:p>
            <a:r>
              <a:rPr lang="en-US" dirty="0"/>
              <a:t>Probability Revision using Bayes’ Theorem</a:t>
            </a:r>
          </a:p>
        </p:txBody>
      </p:sp>
      <p:sp>
        <p:nvSpPr>
          <p:cNvPr id="36867" name="Rectangle 3"/>
          <p:cNvSpPr>
            <a:spLocks noChangeArrowheads="1"/>
          </p:cNvSpPr>
          <p:nvPr/>
        </p:nvSpPr>
        <p:spPr bwMode="auto">
          <a:xfrm>
            <a:off x="18288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Prior</a:t>
            </a:r>
          </a:p>
          <a:p>
            <a:pPr algn="ctr" eaLnBrk="0" hangingPunct="0"/>
            <a:r>
              <a:rPr lang="en-US" sz="2000" dirty="0"/>
              <a:t>Probabilities</a:t>
            </a:r>
          </a:p>
        </p:txBody>
      </p:sp>
      <p:sp>
        <p:nvSpPr>
          <p:cNvPr id="36868" name="Rectangle 4"/>
          <p:cNvSpPr>
            <a:spLocks noChangeArrowheads="1"/>
          </p:cNvSpPr>
          <p:nvPr/>
        </p:nvSpPr>
        <p:spPr bwMode="auto">
          <a:xfrm>
            <a:off x="41910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New</a:t>
            </a:r>
          </a:p>
          <a:p>
            <a:pPr algn="ctr" eaLnBrk="0" hangingPunct="0"/>
            <a:r>
              <a:rPr lang="en-US" sz="2000" dirty="0"/>
              <a:t>Information</a:t>
            </a:r>
          </a:p>
        </p:txBody>
      </p:sp>
      <p:sp>
        <p:nvSpPr>
          <p:cNvPr id="36869" name="Rectangle 5"/>
          <p:cNvSpPr>
            <a:spLocks noChangeArrowheads="1"/>
          </p:cNvSpPr>
          <p:nvPr/>
        </p:nvSpPr>
        <p:spPr bwMode="auto">
          <a:xfrm>
            <a:off x="64770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Application of</a:t>
            </a:r>
          </a:p>
          <a:p>
            <a:pPr algn="ctr" eaLnBrk="0" hangingPunct="0"/>
            <a:r>
              <a:rPr lang="en-US" sz="2000" dirty="0"/>
              <a:t>Bayes’</a:t>
            </a:r>
          </a:p>
          <a:p>
            <a:pPr algn="ctr" eaLnBrk="0" hangingPunct="0"/>
            <a:r>
              <a:rPr lang="en-US" sz="2000" dirty="0"/>
              <a:t>Theorem</a:t>
            </a:r>
          </a:p>
        </p:txBody>
      </p:sp>
      <p:sp>
        <p:nvSpPr>
          <p:cNvPr id="36870" name="Rectangle 6"/>
          <p:cNvSpPr>
            <a:spLocks noChangeArrowheads="1"/>
          </p:cNvSpPr>
          <p:nvPr/>
        </p:nvSpPr>
        <p:spPr bwMode="auto">
          <a:xfrm>
            <a:off x="87630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Posterior</a:t>
            </a:r>
          </a:p>
          <a:p>
            <a:pPr algn="ctr" eaLnBrk="0" hangingPunct="0"/>
            <a:r>
              <a:rPr lang="en-US" sz="2000" dirty="0"/>
              <a:t>Probabilities</a:t>
            </a:r>
          </a:p>
        </p:txBody>
      </p:sp>
      <p:sp>
        <p:nvSpPr>
          <p:cNvPr id="36871" name="AutoShape 7"/>
          <p:cNvSpPr>
            <a:spLocks noChangeArrowheads="1"/>
          </p:cNvSpPr>
          <p:nvPr/>
        </p:nvSpPr>
        <p:spPr bwMode="auto">
          <a:xfrm>
            <a:off x="3581400" y="31242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AutoShape 8"/>
          <p:cNvSpPr>
            <a:spLocks noChangeArrowheads="1"/>
          </p:cNvSpPr>
          <p:nvPr/>
        </p:nvSpPr>
        <p:spPr bwMode="auto">
          <a:xfrm>
            <a:off x="5867400" y="30480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AutoShape 9"/>
          <p:cNvSpPr>
            <a:spLocks noChangeArrowheads="1"/>
          </p:cNvSpPr>
          <p:nvPr/>
        </p:nvSpPr>
        <p:spPr bwMode="auto">
          <a:xfrm>
            <a:off x="8153400" y="30480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035166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Definitions</a:t>
            </a:r>
          </a:p>
        </p:txBody>
      </p:sp>
      <p:sp>
        <p:nvSpPr>
          <p:cNvPr id="7171" name="Rectangle 3"/>
          <p:cNvSpPr>
            <a:spLocks noGrp="1" noChangeArrowheads="1"/>
          </p:cNvSpPr>
          <p:nvPr>
            <p:ph type="body" idx="1"/>
          </p:nvPr>
        </p:nvSpPr>
        <p:spPr>
          <a:xfrm>
            <a:off x="1981200" y="1676400"/>
            <a:ext cx="8178800" cy="4171950"/>
          </a:xfrm>
        </p:spPr>
        <p:txBody>
          <a:bodyPr/>
          <a:lstStyle/>
          <a:p>
            <a:r>
              <a:rPr lang="en-US"/>
              <a:t>Prior probability - the probability of an event before new information (finding) is acquired; pretest probability or risk</a:t>
            </a:r>
          </a:p>
          <a:p>
            <a:r>
              <a:rPr lang="en-US"/>
              <a:t>Posterior probability - the probability of an event after new information (finding) is acquired; posttest probability or risk</a:t>
            </a:r>
          </a:p>
          <a:p>
            <a:r>
              <a:rPr lang="en-US"/>
              <a:t>Probability revision - taking new information into account by converting prior probability to posterior probability</a:t>
            </a:r>
          </a:p>
        </p:txBody>
      </p:sp>
    </p:spTree>
    <p:extLst>
      <p:ext uri="{BB962C8B-B14F-4D97-AF65-F5344CB8AC3E}">
        <p14:creationId xmlns:p14="http://schemas.microsoft.com/office/powerpoint/2010/main" val="3209121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167140" y="645270"/>
            <a:ext cx="9905998" cy="1478570"/>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mtClean="0"/>
              <a:t>Bayes' Theorem</a:t>
            </a:r>
          </a:p>
        </p:txBody>
      </p:sp>
      <p:sp>
        <p:nvSpPr>
          <p:cNvPr id="2" name="Content Placeholder 1"/>
          <p:cNvSpPr>
            <a:spLocks noGrp="1"/>
          </p:cNvSpPr>
          <p:nvPr>
            <p:ph idx="1"/>
          </p:nvPr>
        </p:nvSpPr>
        <p:spPr/>
        <p:txBody>
          <a:bodyPr/>
          <a:lstStyle/>
          <a:p>
            <a:pPr marL="0" indent="0">
              <a:buNone/>
            </a:pPr>
            <a:r>
              <a:rPr lang="en-US" dirty="0" smtClean="0"/>
              <a:t>If                   </a:t>
            </a:r>
            <a:r>
              <a:rPr lang="en-US" dirty="0"/>
              <a:t>are mutually disjoint events </a:t>
            </a:r>
            <a:r>
              <a:rPr lang="en-US" dirty="0" smtClean="0"/>
              <a:t>with                           </a:t>
            </a:r>
            <a:r>
              <a:rPr lang="en-US" dirty="0"/>
              <a:t>then for any arbitrary event A which is a subset </a:t>
            </a:r>
            <a:r>
              <a:rPr lang="en-US" dirty="0" smtClean="0"/>
              <a:t>of       </a:t>
            </a:r>
            <a:r>
              <a:rPr lang="en-US" dirty="0"/>
              <a:t>such </a:t>
            </a:r>
            <a:r>
              <a:rPr lang="en-US" dirty="0" smtClean="0"/>
              <a:t>that            , </a:t>
            </a:r>
            <a:r>
              <a:rPr lang="en-US" dirty="0"/>
              <a:t>we have</a:t>
            </a:r>
          </a:p>
          <a:p>
            <a:pPr marL="0" indent="0">
              <a:buNone/>
            </a:pPr>
            <a:endParaRPr lang="en-US" dirty="0" smtClean="0"/>
          </a:p>
          <a:p>
            <a:pPr marL="0" indent="0">
              <a:buNone/>
            </a:pPr>
            <a:r>
              <a:rPr lang="en-US" dirty="0" smtClean="0"/>
              <a:t>                              </a:t>
            </a:r>
            <a:endParaRPr 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96871905"/>
              </p:ext>
            </p:extLst>
          </p:nvPr>
        </p:nvGraphicFramePr>
        <p:xfrm>
          <a:off x="1551708" y="2382981"/>
          <a:ext cx="1359365" cy="332623"/>
        </p:xfrm>
        <a:graphic>
          <a:graphicData uri="http://schemas.openxmlformats.org/presentationml/2006/ole">
            <mc:AlternateContent xmlns:mc="http://schemas.openxmlformats.org/markup-compatibility/2006">
              <mc:Choice xmlns:v="urn:schemas-microsoft-com:vml" Requires="v">
                <p:oleObj spid="_x0000_s159885" name="Equation" r:id="rId4" imgW="1016000" imgH="228600" progId="Equation.DSMT4">
                  <p:embed/>
                </p:oleObj>
              </mc:Choice>
              <mc:Fallback>
                <p:oleObj name="Equation" r:id="rId4" imgW="10160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708" y="2382981"/>
                        <a:ext cx="1359365" cy="332623"/>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55602859"/>
              </p:ext>
            </p:extLst>
          </p:nvPr>
        </p:nvGraphicFramePr>
        <p:xfrm>
          <a:off x="6899562" y="2388027"/>
          <a:ext cx="2147455" cy="327577"/>
        </p:xfrm>
        <a:graphic>
          <a:graphicData uri="http://schemas.openxmlformats.org/presentationml/2006/ole">
            <mc:AlternateContent xmlns:mc="http://schemas.openxmlformats.org/markup-compatibility/2006">
              <mc:Choice xmlns:v="urn:schemas-microsoft-com:vml" Requires="v">
                <p:oleObj spid="_x0000_s159886" name="Equation" r:id="rId6" imgW="1688367" imgH="253890" progId="Equation.DSMT4">
                  <p:embed/>
                </p:oleObj>
              </mc:Choice>
              <mc:Fallback>
                <p:oleObj name="Equation" r:id="rId6" imgW="1688367" imgH="25389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9562" y="2388027"/>
                        <a:ext cx="2147455" cy="327577"/>
                      </a:xfrm>
                      <a:prstGeom prst="rect">
                        <a:avLst/>
                      </a:prstGeom>
                      <a:noFill/>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42301630"/>
              </p:ext>
            </p:extLst>
          </p:nvPr>
        </p:nvGraphicFramePr>
        <p:xfrm>
          <a:off x="5831173" y="2715604"/>
          <a:ext cx="458789" cy="559149"/>
        </p:xfrm>
        <a:graphic>
          <a:graphicData uri="http://schemas.openxmlformats.org/presentationml/2006/ole">
            <mc:AlternateContent xmlns:mc="http://schemas.openxmlformats.org/markup-compatibility/2006">
              <mc:Choice xmlns:v="urn:schemas-microsoft-com:vml" Requires="v">
                <p:oleObj spid="_x0000_s159887" name="Equation" r:id="rId8" imgW="304668" imgH="368140" progId="Equation.DSMT4">
                  <p:embed/>
                </p:oleObj>
              </mc:Choice>
              <mc:Fallback>
                <p:oleObj name="Equation" r:id="rId8" imgW="304668" imgH="3681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1173" y="2715604"/>
                        <a:ext cx="458789" cy="559149"/>
                      </a:xfrm>
                      <a:prstGeom prst="rect">
                        <a:avLst/>
                      </a:prstGeom>
                      <a:noFill/>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204570096"/>
              </p:ext>
            </p:extLst>
          </p:nvPr>
        </p:nvGraphicFramePr>
        <p:xfrm>
          <a:off x="7477360" y="2791803"/>
          <a:ext cx="964148" cy="406750"/>
        </p:xfrm>
        <a:graphic>
          <a:graphicData uri="http://schemas.openxmlformats.org/presentationml/2006/ole">
            <mc:AlternateContent xmlns:mc="http://schemas.openxmlformats.org/markup-compatibility/2006">
              <mc:Choice xmlns:v="urn:schemas-microsoft-com:vml" Requires="v">
                <p:oleObj spid="_x0000_s159888" name="Equation" r:id="rId10" imgW="609336" imgH="253890" progId="Equation.DSMT4">
                  <p:embed/>
                </p:oleObj>
              </mc:Choice>
              <mc:Fallback>
                <p:oleObj name="Equation" r:id="rId10" imgW="609336" imgH="25389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77360" y="2791803"/>
                        <a:ext cx="964148" cy="406750"/>
                      </a:xfrm>
                      <a:prstGeom prst="rect">
                        <a:avLst/>
                      </a:prstGeom>
                      <a:noFill/>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4057166304"/>
              </p:ext>
            </p:extLst>
          </p:nvPr>
        </p:nvGraphicFramePr>
        <p:xfrm>
          <a:off x="2841799" y="3449848"/>
          <a:ext cx="6556681" cy="1140991"/>
        </p:xfrm>
        <a:graphic>
          <a:graphicData uri="http://schemas.openxmlformats.org/presentationml/2006/ole">
            <mc:AlternateContent xmlns:mc="http://schemas.openxmlformats.org/markup-compatibility/2006">
              <mc:Choice xmlns:v="urn:schemas-microsoft-com:vml" Requires="v">
                <p:oleObj spid="_x0000_s159889" name="Equation" r:id="rId12" imgW="3886200" imgH="673100" progId="Equation.DSMT4">
                  <p:embed/>
                </p:oleObj>
              </mc:Choice>
              <mc:Fallback>
                <p:oleObj name="Equation" r:id="rId12" imgW="3886200" imgH="6731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1799" y="3449848"/>
                        <a:ext cx="6556681" cy="1140991"/>
                      </a:xfrm>
                      <a:prstGeom prst="rect">
                        <a:avLst/>
                      </a:prstGeom>
                      <a:noFill/>
                    </p:spPr>
                  </p:pic>
                </p:oleObj>
              </mc:Fallback>
            </mc:AlternateContent>
          </a:graphicData>
        </a:graphic>
      </p:graphicFrame>
    </p:spTree>
    <p:extLst>
      <p:ext uri="{BB962C8B-B14F-4D97-AF65-F5344CB8AC3E}">
        <p14:creationId xmlns:p14="http://schemas.microsoft.com/office/powerpoint/2010/main" val="1604674825"/>
      </p:ext>
    </p:extLst>
  </p:cSld>
  <p:clrMapOvr>
    <a:masterClrMapping/>
  </p:clrMapOvr>
  <p:transition spd="med">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1980049" y="313954"/>
            <a:ext cx="8229024" cy="1062832"/>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mtClean="0"/>
              <a:t>A Simple Example</a:t>
            </a:r>
          </a:p>
        </p:txBody>
      </p:sp>
      <p:sp>
        <p:nvSpPr>
          <p:cNvPr id="10243" name="Rectangle 2"/>
          <p:cNvSpPr>
            <a:spLocks noGrp="1" noChangeArrowheads="1"/>
          </p:cNvSpPr>
          <p:nvPr>
            <p:ph type="subTitle" idx="4294967295"/>
          </p:nvPr>
        </p:nvSpPr>
        <p:spPr>
          <a:xfrm>
            <a:off x="1980049" y="1955726"/>
            <a:ext cx="8229024" cy="3899929"/>
          </a:xfrm>
        </p:spPr>
        <p:txBody>
          <a:bodyPr vert="horz" lIns="91440" tIns="19269" rIns="91440" bIns="45720" rtlCol="0" anchor="ctr">
            <a:normAutofit fontScale="77500" lnSpcReduction="20000"/>
          </a:bodyPr>
          <a:lstStyle/>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u="sng" dirty="0"/>
              <a:t>Mode of transport:</a:t>
            </a:r>
            <a:r>
              <a:rPr lang="en-US" sz="2177" dirty="0"/>
              <a:t>				</a:t>
            </a:r>
            <a:r>
              <a:rPr lang="en-US" sz="2177" u="sng" dirty="0"/>
              <a:t>Probability he is late:</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dirty="0"/>
              <a:t>Car								50%</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dirty="0"/>
              <a:t>Bus								</a:t>
            </a:r>
            <a:r>
              <a:rPr lang="en-US" sz="2177" dirty="0" smtClean="0"/>
              <a:t>       20</a:t>
            </a:r>
            <a:r>
              <a:rPr lang="en-US" sz="2177" dirty="0"/>
              <a:t>%</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dirty="0"/>
              <a:t>Train								1%</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177" dirty="0"/>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359" dirty="0"/>
              <a:t>Suppose that </a:t>
            </a:r>
            <a:r>
              <a:rPr lang="en-US" sz="2359" dirty="0" err="1" smtClean="0"/>
              <a:t>Raju</a:t>
            </a:r>
            <a:r>
              <a:rPr lang="en-US" sz="2359" dirty="0" smtClean="0"/>
              <a:t> </a:t>
            </a:r>
            <a:r>
              <a:rPr lang="en-US" sz="2359" dirty="0"/>
              <a:t>is late one day.</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359" dirty="0"/>
              <a:t>His boss wishes to estimate the probability that he traveled to work that day by </a:t>
            </a:r>
            <a:r>
              <a:rPr lang="en-US" sz="2359" u="sng" dirty="0"/>
              <a:t>car</a:t>
            </a:r>
            <a:r>
              <a:rPr lang="en-US" sz="2359" dirty="0"/>
              <a:t>. </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359" dirty="0"/>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359" dirty="0"/>
              <a:t>He does not know which mode of transportation </a:t>
            </a:r>
            <a:r>
              <a:rPr lang="en-US" sz="2359" dirty="0" err="1" smtClean="0"/>
              <a:t>Raju</a:t>
            </a:r>
            <a:r>
              <a:rPr lang="en-US" sz="2359" dirty="0" smtClean="0"/>
              <a:t> </a:t>
            </a:r>
            <a:r>
              <a:rPr lang="en-US" sz="2359" dirty="0"/>
              <a:t>usually uses, so he gives a prior probability of 1 in 3 to each of the three possibilities. </a:t>
            </a:r>
          </a:p>
        </p:txBody>
      </p:sp>
    </p:spTree>
    <p:extLst>
      <p:ext uri="{BB962C8B-B14F-4D97-AF65-F5344CB8AC3E}">
        <p14:creationId xmlns:p14="http://schemas.microsoft.com/office/powerpoint/2010/main" val="2501742414"/>
      </p:ext>
    </p:extLst>
  </p:cSld>
  <p:clrMapOvr>
    <a:masterClrMapping/>
  </p:clrMapOvr>
  <p:transition spd="med">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980049" y="313954"/>
            <a:ext cx="8229024" cy="1062832"/>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dirty="0" smtClean="0"/>
          </a:p>
        </p:txBody>
      </p:sp>
      <p:sp>
        <p:nvSpPr>
          <p:cNvPr id="11267" name="Rectangle 2"/>
          <p:cNvSpPr>
            <a:spLocks noGrp="1" noChangeArrowheads="1"/>
          </p:cNvSpPr>
          <p:nvPr>
            <p:ph type="subTitle" idx="4294967295"/>
          </p:nvPr>
        </p:nvSpPr>
        <p:spPr>
          <a:xfrm>
            <a:off x="1980049" y="1212740"/>
            <a:ext cx="8229024" cy="5021806"/>
          </a:xfrm>
        </p:spPr>
        <p:txBody>
          <a:bodyPr vert="horz" lIns="91440" tIns="22534" rIns="91440" bIns="45720" rtlCol="0" anchor="ctr">
            <a:noAutofit/>
          </a:bodyPr>
          <a:lstStyle/>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P(A|B) = P(B|A) P(A) / </a:t>
            </a:r>
            <a:r>
              <a:rPr lang="en-US" sz="2000" dirty="0" smtClean="0"/>
              <a:t>P(B)</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P(</a:t>
            </a:r>
            <a:r>
              <a:rPr lang="en-US" sz="2000" dirty="0" err="1"/>
              <a:t>car|late</a:t>
            </a:r>
            <a:r>
              <a:rPr lang="en-US" sz="2000" dirty="0"/>
              <a:t>) = P(</a:t>
            </a:r>
            <a:r>
              <a:rPr lang="en-US" sz="2000" dirty="0" err="1"/>
              <a:t>late|car</a:t>
            </a:r>
            <a:r>
              <a:rPr lang="en-US" sz="2000" dirty="0"/>
              <a:t>) x P(car) / P(late) </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000" dirty="0"/>
          </a:p>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P(</a:t>
            </a:r>
            <a:r>
              <a:rPr lang="en-US" sz="2000" dirty="0" err="1"/>
              <a:t>late|car</a:t>
            </a:r>
            <a:r>
              <a:rPr lang="en-US" sz="2000" dirty="0"/>
              <a:t>) = 0.5 (he will be late half the time he drives)</a:t>
            </a:r>
          </a:p>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P(car) = 0.33    (this is the boss' </a:t>
            </a:r>
            <a:r>
              <a:rPr lang="en-US" sz="2000" u="sng" dirty="0"/>
              <a:t>assumption</a:t>
            </a:r>
            <a:r>
              <a:rPr lang="en-US" sz="2000" dirty="0"/>
              <a:t>)</a:t>
            </a:r>
          </a:p>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P(late) = 0.5 x 0.33 + 0.2 x 0.33 + 0.01 x 0.33 </a:t>
            </a:r>
          </a:p>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			(all the probabilities that he will be late added together)</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000" dirty="0"/>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P(</a:t>
            </a:r>
            <a:r>
              <a:rPr lang="en-US" sz="2000" dirty="0" err="1"/>
              <a:t>car|late</a:t>
            </a:r>
            <a:r>
              <a:rPr lang="en-US" sz="2000" dirty="0"/>
              <a:t>) = 0.5 x 0.33 / 0.5 x 0.33 + 0.2 x 0.33 + 0.01 x 0.33</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				= 0.165 / 0.71 x 0.33</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000" dirty="0"/>
              <a:t>				= 0.7042</a:t>
            </a:r>
          </a:p>
        </p:txBody>
      </p:sp>
    </p:spTree>
    <p:extLst>
      <p:ext uri="{BB962C8B-B14F-4D97-AF65-F5344CB8AC3E}">
        <p14:creationId xmlns:p14="http://schemas.microsoft.com/office/powerpoint/2010/main" val="4229707694"/>
      </p:ext>
    </p:extLst>
  </p:cSld>
  <p:clrMapOvr>
    <a:masterClrMapping/>
  </p:clrMapOvr>
  <p:transition spd="med">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Random Variables and Distributions</a:t>
            </a:r>
            <a:endParaRPr lang="en-US" sz="6000" dirty="0"/>
          </a:p>
        </p:txBody>
      </p:sp>
    </p:spTree>
    <p:extLst>
      <p:ext uri="{BB962C8B-B14F-4D97-AF65-F5344CB8AC3E}">
        <p14:creationId xmlns:p14="http://schemas.microsoft.com/office/powerpoint/2010/main" val="34347034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ea typeface="宋体" panose="02010600030101010101" pitchFamily="2" charset="-122"/>
              </a:rPr>
              <a:t>Random Variable and Distribution</a:t>
            </a:r>
          </a:p>
        </p:txBody>
      </p:sp>
      <p:sp>
        <p:nvSpPr>
          <p:cNvPr id="40963" name="Rectangle 3"/>
          <p:cNvSpPr>
            <a:spLocks noGrp="1" noChangeArrowheads="1"/>
          </p:cNvSpPr>
          <p:nvPr>
            <p:ph type="body" sz="half" idx="1"/>
          </p:nvPr>
        </p:nvSpPr>
        <p:spPr>
          <a:xfrm>
            <a:off x="1981200" y="1828801"/>
            <a:ext cx="8382000" cy="4302125"/>
          </a:xfrm>
        </p:spPr>
        <p:txBody>
          <a:bodyPr/>
          <a:lstStyle/>
          <a:p>
            <a:r>
              <a:rPr lang="en-US" altLang="zh-CN" sz="2800" dirty="0">
                <a:ea typeface="宋体" panose="02010600030101010101" pitchFamily="2" charset="-122"/>
              </a:rPr>
              <a:t>A </a:t>
            </a:r>
            <a:r>
              <a:rPr lang="en-US" altLang="zh-CN" sz="2800" b="1" i="1" dirty="0">
                <a:ea typeface="宋体" panose="02010600030101010101" pitchFamily="2" charset="-122"/>
              </a:rPr>
              <a:t>random variable X</a:t>
            </a:r>
            <a:r>
              <a:rPr lang="en-US" altLang="zh-CN" sz="2800" i="1" dirty="0">
                <a:ea typeface="宋体" panose="02010600030101010101" pitchFamily="2" charset="-122"/>
              </a:rPr>
              <a:t> </a:t>
            </a:r>
            <a:r>
              <a:rPr lang="en-US" altLang="zh-CN" sz="2800" dirty="0">
                <a:ea typeface="宋体" panose="02010600030101010101" pitchFamily="2" charset="-122"/>
              </a:rPr>
              <a:t>is a numerical outcome of a random experiment</a:t>
            </a:r>
          </a:p>
          <a:p>
            <a:r>
              <a:rPr lang="en-US" altLang="zh-CN" sz="2800" dirty="0">
                <a:ea typeface="宋体" panose="02010600030101010101" pitchFamily="2" charset="-122"/>
              </a:rPr>
              <a:t>The </a:t>
            </a:r>
            <a:r>
              <a:rPr lang="en-US" altLang="zh-CN" sz="2800" b="1" i="1" dirty="0">
                <a:ea typeface="宋体" panose="02010600030101010101" pitchFamily="2" charset="-122"/>
              </a:rPr>
              <a:t>distribution</a:t>
            </a:r>
            <a:r>
              <a:rPr lang="en-US" altLang="zh-CN" sz="2800" i="1" dirty="0">
                <a:ea typeface="宋体" panose="02010600030101010101" pitchFamily="2" charset="-122"/>
              </a:rPr>
              <a:t> </a:t>
            </a:r>
            <a:r>
              <a:rPr lang="en-US" altLang="zh-CN" sz="2800" dirty="0">
                <a:ea typeface="宋体" panose="02010600030101010101" pitchFamily="2" charset="-122"/>
              </a:rPr>
              <a:t>of a random variable is the collection of possible outcomes along with their probabilities: </a:t>
            </a:r>
          </a:p>
        </p:txBody>
      </p:sp>
      <p:graphicFrame>
        <p:nvGraphicFramePr>
          <p:cNvPr id="40964" name="Object 4"/>
          <p:cNvGraphicFramePr>
            <a:graphicFrameLocks noGrp="1" noChangeAspect="1"/>
          </p:cNvGraphicFramePr>
          <p:nvPr>
            <p:ph sz="quarter" idx="2"/>
            <p:extLst>
              <p:ext uri="{D42A27DB-BD31-4B8C-83A1-F6EECF244321}">
                <p14:modId xmlns:p14="http://schemas.microsoft.com/office/powerpoint/2010/main" val="2341226446"/>
              </p:ext>
            </p:extLst>
          </p:nvPr>
        </p:nvGraphicFramePr>
        <p:xfrm>
          <a:off x="4975580" y="4008676"/>
          <a:ext cx="2022475" cy="388938"/>
        </p:xfrm>
        <a:graphic>
          <a:graphicData uri="http://schemas.openxmlformats.org/presentationml/2006/ole">
            <mc:AlternateContent xmlns:mc="http://schemas.openxmlformats.org/markup-compatibility/2006">
              <mc:Choice xmlns:v="urn:schemas-microsoft-com:vml" Requires="v">
                <p:oleObj spid="_x0000_s18736" name="Equation" r:id="rId3" imgW="990360" imgH="190440" progId="Equation.BREE4">
                  <p:embed/>
                </p:oleObj>
              </mc:Choice>
              <mc:Fallback>
                <p:oleObj name="Equation" r:id="rId3" imgW="990360" imgH="19044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580" y="4008676"/>
                        <a:ext cx="202247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noGrp="1" noChangeAspect="1"/>
          </p:cNvGraphicFramePr>
          <p:nvPr>
            <p:ph sz="quarter" idx="3"/>
            <p:extLst>
              <p:ext uri="{D42A27DB-BD31-4B8C-83A1-F6EECF244321}">
                <p14:modId xmlns:p14="http://schemas.microsoft.com/office/powerpoint/2010/main" val="3418933203"/>
              </p:ext>
            </p:extLst>
          </p:nvPr>
        </p:nvGraphicFramePr>
        <p:xfrm>
          <a:off x="4975580" y="4317575"/>
          <a:ext cx="3014663" cy="619125"/>
        </p:xfrm>
        <a:graphic>
          <a:graphicData uri="http://schemas.openxmlformats.org/presentationml/2006/ole">
            <mc:AlternateContent xmlns:mc="http://schemas.openxmlformats.org/markup-compatibility/2006">
              <mc:Choice xmlns:v="urn:schemas-microsoft-com:vml" Requires="v">
                <p:oleObj spid="_x0000_s18737" name="Equation" r:id="rId5" imgW="1422360" imgH="291960" progId="Equation.BREE4">
                  <p:embed/>
                </p:oleObj>
              </mc:Choice>
              <mc:Fallback>
                <p:oleObj name="Equation" r:id="rId5" imgW="1422360" imgH="291960" progId="Equation.BREE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580" y="4317575"/>
                        <a:ext cx="301466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2502090" y="3953302"/>
            <a:ext cx="6096000" cy="830997"/>
          </a:xfrm>
          <a:prstGeom prst="rect">
            <a:avLst/>
          </a:prstGeom>
        </p:spPr>
        <p:txBody>
          <a:bodyPr>
            <a:spAutoFit/>
          </a:bodyPr>
          <a:lstStyle/>
          <a:p>
            <a:pPr lvl="1"/>
            <a:r>
              <a:rPr lang="en-US" altLang="zh-CN" sz="2400" dirty="0"/>
              <a:t>Discrete case:</a:t>
            </a:r>
          </a:p>
          <a:p>
            <a:pPr lvl="1"/>
            <a:r>
              <a:rPr lang="en-US" altLang="zh-CN" sz="2400" dirty="0"/>
              <a:t>Continuous case: </a:t>
            </a:r>
            <a:endParaRPr lang="en-US" altLang="zh-CN" sz="2400" dirty="0">
              <a:sym typeface="Symbol" panose="05050102010706020507" pitchFamily="18" charset="2"/>
            </a:endParaRPr>
          </a:p>
        </p:txBody>
      </p:sp>
    </p:spTree>
    <p:extLst>
      <p:ext uri="{BB962C8B-B14F-4D97-AF65-F5344CB8AC3E}">
        <p14:creationId xmlns:p14="http://schemas.microsoft.com/office/powerpoint/2010/main" val="4270200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1676400" y="457200"/>
            <a:ext cx="807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990600" indent="-5334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a:latin typeface="Times New Roman" panose="02020603050405020304" pitchFamily="18" charset="0"/>
              </a:rPr>
              <a:t>Random phenomena</a:t>
            </a:r>
          </a:p>
          <a:p>
            <a:pPr lvl="1" eaLnBrk="1" hangingPunct="1">
              <a:spcBef>
                <a:spcPct val="20000"/>
              </a:spcBef>
              <a:buFontTx/>
              <a:buChar char="–"/>
            </a:pPr>
            <a:r>
              <a:rPr lang="en-US" sz="2800">
                <a:latin typeface="Times New Roman" panose="02020603050405020304" pitchFamily="18" charset="0"/>
              </a:rPr>
              <a:t>Unable to predict the outcomes, but in the long-run, the outcomes exhibit statistical regularity.</a:t>
            </a:r>
          </a:p>
        </p:txBody>
      </p:sp>
      <p:sp>
        <p:nvSpPr>
          <p:cNvPr id="63491" name="Rectangle 4"/>
          <p:cNvSpPr>
            <a:spLocks noChangeArrowheads="1"/>
          </p:cNvSpPr>
          <p:nvPr/>
        </p:nvSpPr>
        <p:spPr bwMode="auto">
          <a:xfrm>
            <a:off x="1828800" y="22860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a:latin typeface="Times New Roman" panose="02020603050405020304" pitchFamily="18" charset="0"/>
              </a:rPr>
              <a:t>Examples</a:t>
            </a:r>
          </a:p>
          <a:p>
            <a:pPr eaLnBrk="1" hangingPunct="1">
              <a:spcBef>
                <a:spcPct val="20000"/>
              </a:spcBef>
              <a:buFontTx/>
              <a:buAutoNum type="arabicPeriod"/>
            </a:pPr>
            <a:r>
              <a:rPr lang="en-US" sz="3200">
                <a:latin typeface="Times New Roman" panose="02020603050405020304" pitchFamily="18" charset="0"/>
              </a:rPr>
              <a:t>Tossing a coin – outcomes </a:t>
            </a:r>
            <a:r>
              <a:rPr lang="en-US" sz="3200" i="1">
                <a:latin typeface="Times New Roman" panose="02020603050405020304" pitchFamily="18" charset="0"/>
              </a:rPr>
              <a:t>S </a:t>
            </a:r>
            <a:r>
              <a:rPr lang="en-US" sz="3200">
                <a:latin typeface="Times New Roman" panose="02020603050405020304" pitchFamily="18" charset="0"/>
              </a:rPr>
              <a:t>={</a:t>
            </a:r>
            <a:r>
              <a:rPr lang="en-US" sz="3200" b="1">
                <a:latin typeface="Times New Roman" panose="02020603050405020304" pitchFamily="18" charset="0"/>
              </a:rPr>
              <a:t>Head, Tail</a:t>
            </a:r>
            <a:r>
              <a:rPr lang="en-US" sz="3200">
                <a:latin typeface="Times New Roman" panose="02020603050405020304" pitchFamily="18" charset="0"/>
              </a:rPr>
              <a:t>}</a:t>
            </a:r>
          </a:p>
        </p:txBody>
      </p:sp>
      <p:sp>
        <p:nvSpPr>
          <p:cNvPr id="63492" name="Rectangle 7"/>
          <p:cNvSpPr>
            <a:spLocks noChangeArrowheads="1"/>
          </p:cNvSpPr>
          <p:nvPr/>
        </p:nvSpPr>
        <p:spPr bwMode="auto">
          <a:xfrm>
            <a:off x="2209800" y="3581400"/>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Unable to predict on each toss whether is Head or Tail. </a:t>
            </a:r>
          </a:p>
          <a:p>
            <a:pPr eaLnBrk="1" hangingPunct="1">
              <a:spcBef>
                <a:spcPct val="20000"/>
              </a:spcBef>
            </a:pPr>
            <a:r>
              <a:rPr lang="en-US" sz="2800">
                <a:latin typeface="Times New Roman" panose="02020603050405020304" pitchFamily="18" charset="0"/>
              </a:rPr>
              <a:t>In the long run can predict that 50% of the time heads will occur and 50% of the time tails will occur</a:t>
            </a:r>
            <a:endParaRPr lang="en-US" sz="3200">
              <a:latin typeface="Times New Roman" panose="02020603050405020304" pitchFamily="18" charset="0"/>
            </a:endParaRPr>
          </a:p>
        </p:txBody>
      </p:sp>
    </p:spTree>
    <p:extLst>
      <p:ext uri="{BB962C8B-B14F-4D97-AF65-F5344CB8AC3E}">
        <p14:creationId xmlns:p14="http://schemas.microsoft.com/office/powerpoint/2010/main" val="41422733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r>
              <a:rPr lang="en-US" altLang="zh-CN">
                <a:ea typeface="宋体" panose="02010600030101010101" pitchFamily="2" charset="-122"/>
              </a:rPr>
              <a:t>Random Variable: Example</a:t>
            </a:r>
          </a:p>
        </p:txBody>
      </p:sp>
      <p:sp>
        <p:nvSpPr>
          <p:cNvPr id="101379" name="Rectangle 1027"/>
          <p:cNvSpPr>
            <a:spLocks noGrp="1" noChangeArrowheads="1"/>
          </p:cNvSpPr>
          <p:nvPr>
            <p:ph type="body" idx="1"/>
          </p:nvPr>
        </p:nvSpPr>
        <p:spPr/>
        <p:txBody>
          <a:bodyPr/>
          <a:lstStyle/>
          <a:p>
            <a:r>
              <a:rPr lang="en-US" sz="2800" dirty="0">
                <a:ea typeface="Arial Unicode MS" panose="020B0604020202020204" pitchFamily="34" charset="-128"/>
                <a:cs typeface="Arial Unicode MS" panose="020B0604020202020204" pitchFamily="34" charset="-128"/>
              </a:rPr>
              <a:t>For example, if you roll a die, the outcome is random (not fixed) and there are 6 possible outcomes, each of which occur with probability one-sixth.</a:t>
            </a:r>
            <a:endParaRPr lang="zh-CN" altLang="en-US" sz="2800" dirty="0">
              <a:ea typeface="宋体" panose="02010600030101010101" pitchFamily="2" charset="-122"/>
            </a:endParaRPr>
          </a:p>
        </p:txBody>
      </p:sp>
    </p:spTree>
    <p:extLst>
      <p:ext uri="{BB962C8B-B14F-4D97-AF65-F5344CB8AC3E}">
        <p14:creationId xmlns:p14="http://schemas.microsoft.com/office/powerpoint/2010/main" val="16029068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r>
              <a:rPr lang="en-US"/>
              <a:t>Random variables can be discrete or continuous</a:t>
            </a:r>
          </a:p>
        </p:txBody>
      </p:sp>
      <p:sp>
        <p:nvSpPr>
          <p:cNvPr id="1112067" name="Rectangle 3"/>
          <p:cNvSpPr>
            <a:spLocks noGrp="1" noChangeArrowheads="1"/>
          </p:cNvSpPr>
          <p:nvPr>
            <p:ph type="body" idx="1"/>
          </p:nvPr>
        </p:nvSpPr>
        <p:spPr>
          <a:xfrm>
            <a:off x="2438400" y="1905000"/>
            <a:ext cx="7772400" cy="4114800"/>
          </a:xfrm>
        </p:spPr>
        <p:txBody>
          <a:bodyPr>
            <a:normAutofit fontScale="92500"/>
          </a:bodyPr>
          <a:lstStyle/>
          <a:p>
            <a:pPr>
              <a:lnSpc>
                <a:spcPct val="90000"/>
              </a:lnSpc>
            </a:pPr>
            <a:r>
              <a:rPr lang="en-US" sz="2800" b="1" dirty="0"/>
              <a:t>Discrete</a:t>
            </a:r>
            <a:r>
              <a:rPr lang="en-US" sz="2800" dirty="0"/>
              <a:t> random variables have a countable number of outcomes</a:t>
            </a:r>
          </a:p>
          <a:p>
            <a:pPr lvl="1">
              <a:lnSpc>
                <a:spcPct val="90000"/>
              </a:lnSpc>
            </a:pPr>
            <a:r>
              <a:rPr lang="en-US" sz="2400" u="sng" dirty="0"/>
              <a:t>Examples</a:t>
            </a:r>
            <a:r>
              <a:rPr lang="en-US" sz="2400" dirty="0"/>
              <a:t>: Dead/alive, treatment/placebo, dice, counts, etc.</a:t>
            </a:r>
          </a:p>
          <a:p>
            <a:pPr>
              <a:lnSpc>
                <a:spcPct val="90000"/>
              </a:lnSpc>
            </a:pPr>
            <a:r>
              <a:rPr lang="en-US" sz="2800" b="1" dirty="0">
                <a:cs typeface="Times New Roman" panose="02020603050405020304" pitchFamily="18" charset="0"/>
              </a:rPr>
              <a:t>Continuous</a:t>
            </a:r>
            <a:r>
              <a:rPr lang="en-US" sz="2800" dirty="0">
                <a:cs typeface="Times New Roman" panose="02020603050405020304" pitchFamily="18" charset="0"/>
              </a:rPr>
              <a:t> random variables have an infinite continuum of possible values.</a:t>
            </a:r>
            <a:r>
              <a:rPr lang="en-US" sz="2800" b="1" dirty="0">
                <a:cs typeface="Times New Roman" panose="02020603050405020304" pitchFamily="18" charset="0"/>
              </a:rPr>
              <a:t> </a:t>
            </a:r>
          </a:p>
          <a:p>
            <a:pPr lvl="1">
              <a:lnSpc>
                <a:spcPct val="90000"/>
              </a:lnSpc>
            </a:pPr>
            <a:r>
              <a:rPr lang="en-US" sz="2400" u="sng" dirty="0">
                <a:ea typeface="Arial Unicode MS" panose="020B0604020202020204" pitchFamily="34" charset="-128"/>
                <a:cs typeface="Arial Unicode MS" panose="020B0604020202020204" pitchFamily="34" charset="-128"/>
              </a:rPr>
              <a:t>Examples:</a:t>
            </a:r>
            <a:r>
              <a:rPr lang="en-US" sz="2400" dirty="0">
                <a:ea typeface="Arial Unicode MS" panose="020B0604020202020204" pitchFamily="34" charset="-128"/>
                <a:cs typeface="Arial Unicode MS" panose="020B0604020202020204" pitchFamily="34" charset="-128"/>
              </a:rPr>
              <a:t> blood pressure, weight, the speed of a car, the real numbers from 1 to 6.  </a:t>
            </a:r>
          </a:p>
          <a:p>
            <a:pPr lvl="1">
              <a:lnSpc>
                <a:spcPct val="90000"/>
              </a:lnSpc>
            </a:pPr>
            <a:endParaRPr lang="en-US" sz="2400" b="1" dirty="0">
              <a:cs typeface="Times New Roman" panose="02020603050405020304" pitchFamily="18" charset="0"/>
            </a:endParaRPr>
          </a:p>
          <a:p>
            <a:pPr>
              <a:lnSpc>
                <a:spcPct val="90000"/>
              </a:lnSpc>
            </a:pPr>
            <a:endParaRPr lang="en-US" sz="2800" b="1" dirty="0">
              <a:cs typeface="Times New Roman" panose="02020603050405020304" pitchFamily="18" charset="0"/>
            </a:endParaRPr>
          </a:p>
          <a:p>
            <a:pPr>
              <a:lnSpc>
                <a:spcPct val="90000"/>
              </a:lnSpc>
              <a:buFont typeface="Wingdings" panose="05000000000000000000" pitchFamily="2" charset="2"/>
              <a:buNone/>
            </a:pPr>
            <a:r>
              <a:rPr lang="en-US" sz="2800" dirty="0"/>
              <a:t> </a:t>
            </a:r>
          </a:p>
        </p:txBody>
      </p:sp>
    </p:spTree>
    <p:extLst>
      <p:ext uri="{BB962C8B-B14F-4D97-AF65-F5344CB8AC3E}">
        <p14:creationId xmlns:p14="http://schemas.microsoft.com/office/powerpoint/2010/main" val="6052945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a:xfrm>
            <a:off x="2874964" y="304800"/>
            <a:ext cx="7793037" cy="1462088"/>
          </a:xfrm>
        </p:spPr>
        <p:txBody>
          <a:bodyPr/>
          <a:lstStyle/>
          <a:p>
            <a:r>
              <a:rPr lang="en-US" sz="3200" b="1">
                <a:cs typeface="Times New Roman" panose="02020603050405020304" pitchFamily="18" charset="0"/>
              </a:rPr>
              <a:t>Probability functions</a:t>
            </a:r>
          </a:p>
        </p:txBody>
      </p:sp>
      <p:sp>
        <p:nvSpPr>
          <p:cNvPr id="1114115" name="Rectangle 3"/>
          <p:cNvSpPr>
            <a:spLocks noGrp="1" noChangeArrowheads="1"/>
          </p:cNvSpPr>
          <p:nvPr>
            <p:ph type="body" idx="1"/>
          </p:nvPr>
        </p:nvSpPr>
        <p:spPr>
          <a:xfrm>
            <a:off x="2286000" y="1905000"/>
            <a:ext cx="7772400" cy="4114800"/>
          </a:xfrm>
        </p:spPr>
        <p:txBody>
          <a:bodyPr/>
          <a:lstStyle/>
          <a:p>
            <a:pPr eaLnBrk="0" hangingPunct="0"/>
            <a:r>
              <a:rPr lang="en-US" sz="2800">
                <a:cs typeface="Times New Roman" panose="02020603050405020304" pitchFamily="18" charset="0"/>
              </a:rPr>
              <a:t>A probability function maps the possible values of </a:t>
            </a:r>
            <a:r>
              <a:rPr lang="en-US" sz="2800" i="1">
                <a:cs typeface="Times New Roman" panose="02020603050405020304" pitchFamily="18" charset="0"/>
              </a:rPr>
              <a:t>x</a:t>
            </a:r>
            <a:r>
              <a:rPr lang="en-US" sz="2800">
                <a:cs typeface="Times New Roman" panose="02020603050405020304" pitchFamily="18" charset="0"/>
              </a:rPr>
              <a:t> against their respective probabilities of occurrence, </a:t>
            </a:r>
            <a:r>
              <a:rPr lang="en-US" sz="2800" i="1">
                <a:cs typeface="Times New Roman" panose="02020603050405020304" pitchFamily="18" charset="0"/>
              </a:rPr>
              <a:t>p(x)</a:t>
            </a:r>
            <a:r>
              <a:rPr lang="en-US" sz="2800">
                <a:cs typeface="Times New Roman" panose="02020603050405020304" pitchFamily="18" charset="0"/>
              </a:rPr>
              <a:t> </a:t>
            </a:r>
          </a:p>
          <a:p>
            <a:pPr eaLnBrk="0" hangingPunct="0"/>
            <a:r>
              <a:rPr lang="en-US" sz="2800" i="1">
                <a:cs typeface="Times New Roman" panose="02020603050405020304" pitchFamily="18" charset="0"/>
              </a:rPr>
              <a:t>p(x)</a:t>
            </a:r>
            <a:r>
              <a:rPr lang="en-US" sz="2800">
                <a:cs typeface="Times New Roman" panose="02020603050405020304" pitchFamily="18" charset="0"/>
              </a:rPr>
              <a:t> is a number from 0 to 1.0.</a:t>
            </a:r>
          </a:p>
          <a:p>
            <a:pPr eaLnBrk="0" hangingPunct="0"/>
            <a:r>
              <a:rPr lang="en-US" sz="2800">
                <a:cs typeface="Times New Roman" panose="02020603050405020304" pitchFamily="18" charset="0"/>
              </a:rPr>
              <a:t>The area under a probability function is always 1.</a:t>
            </a:r>
          </a:p>
        </p:txBody>
      </p:sp>
      <p:sp>
        <p:nvSpPr>
          <p:cNvPr id="1114116" name="Rectangle 4"/>
          <p:cNvSpPr>
            <a:spLocks noChangeArrowheads="1"/>
          </p:cNvSpPr>
          <p:nvPr/>
        </p:nvSpPr>
        <p:spPr bwMode="auto">
          <a:xfrm>
            <a:off x="5757863" y="325755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1114117" name="Text Box 5"/>
          <p:cNvSpPr txBox="1">
            <a:spLocks noChangeArrowheads="1"/>
          </p:cNvSpPr>
          <p:nvPr/>
        </p:nvSpPr>
        <p:spPr bwMode="auto">
          <a:xfrm>
            <a:off x="4800600" y="3733800"/>
            <a:ext cx="3048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endParaRPr 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28478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02" name="Rectangle 2"/>
          <p:cNvSpPr>
            <a:spLocks noGrp="1" noChangeArrowheads="1"/>
          </p:cNvSpPr>
          <p:nvPr>
            <p:ph type="title"/>
          </p:nvPr>
        </p:nvSpPr>
        <p:spPr/>
        <p:txBody>
          <a:body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80003" name="Rectangle 3"/>
          <p:cNvSpPr>
            <a:spLocks noGrp="1" noChangeArrowheads="1"/>
          </p:cNvSpPr>
          <p:nvPr>
            <p:ph type="body" idx="1"/>
          </p:nvPr>
        </p:nvSpPr>
        <p:spPr>
          <a:xfrm>
            <a:off x="1905000" y="1828800"/>
            <a:ext cx="8458200" cy="4191000"/>
          </a:xfrm>
        </p:spPr>
        <p:txBody>
          <a:bodyPr>
            <a:normAutofit/>
          </a:bodyPr>
          <a:lstStyle/>
          <a:p>
            <a:pPr marL="533400" indent="-533400">
              <a:buClr>
                <a:schemeClr val="tx1"/>
              </a:buClr>
              <a:buFont typeface="Wingdings" panose="05000000000000000000" pitchFamily="2" charset="2"/>
              <a:buChar cha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probability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function that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accompanies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discrete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random variable is a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discrete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probability function that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sums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to 1 and called as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Probability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Mass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Function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533400" indent="-533400">
              <a:buClr>
                <a:schemeClr val="tx1"/>
              </a:buClr>
              <a:buFont typeface="Wingdings" panose="05000000000000000000" pitchFamily="2" charset="2"/>
              <a:buChar char="§"/>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533400" indent="-533400">
              <a:buClr>
                <a:schemeClr val="tx1"/>
              </a:buClr>
              <a:buFont typeface="Wingdings" panose="05000000000000000000" pitchFamily="2" charset="2"/>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probability function that accompanies a continuous random variable is a continuous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probability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function that integrates to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 and called as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P</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robability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ensity Function</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0560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03">
                                            <p:txEl>
                                              <p:pRg st="0" end="0"/>
                                            </p:txEl>
                                          </p:spTgt>
                                        </p:tgtEl>
                                        <p:attrNameLst>
                                          <p:attrName>style.visibility</p:attrName>
                                        </p:attrNameLst>
                                      </p:cBhvr>
                                      <p:to>
                                        <p:strVal val="visible"/>
                                      </p:to>
                                    </p:set>
                                    <p:anim calcmode="lin" valueType="num">
                                      <p:cBhvr additive="base">
                                        <p:cTn id="7" dur="500" fill="hold"/>
                                        <p:tgtEl>
                                          <p:spTgt spid="1280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03">
                                            <p:txEl>
                                              <p:pRg st="2" end="2"/>
                                            </p:txEl>
                                          </p:spTgt>
                                        </p:tgtEl>
                                        <p:attrNameLst>
                                          <p:attrName>style.visibility</p:attrName>
                                        </p:attrNameLst>
                                      </p:cBhvr>
                                      <p:to>
                                        <p:strVal val="visible"/>
                                      </p:to>
                                    </p:set>
                                    <p:anim calcmode="lin" valueType="num">
                                      <p:cBhvr additive="base">
                                        <p:cTn id="13" dur="500" fill="hold"/>
                                        <p:tgtEl>
                                          <p:spTgt spid="12800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3" grpId="0" build="p" bldLvl="3"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a:xfrm>
            <a:off x="2895600" y="609600"/>
            <a:ext cx="8001000" cy="1462088"/>
          </a:xfrm>
        </p:spPr>
        <p:txBody>
          <a:bodyPr/>
          <a:lstStyle/>
          <a:p>
            <a:r>
              <a:rPr lang="en-US" sz="3200" b="1">
                <a:ea typeface="Arial Unicode MS" panose="020B0604020202020204" pitchFamily="34" charset="-128"/>
                <a:cs typeface="Arial Unicode MS" panose="020B0604020202020204" pitchFamily="34" charset="-128"/>
              </a:rPr>
              <a:t>Expected Value and Variance</a:t>
            </a:r>
            <a:r>
              <a:rPr lang="en-US" sz="4800" b="1">
                <a:latin typeface="Times New Roman" panose="02020603050405020304" pitchFamily="18" charset="0"/>
                <a:ea typeface="Arial Unicode MS" panose="020B0604020202020204" pitchFamily="34" charset="-128"/>
                <a:cs typeface="Arial Unicode MS" panose="020B0604020202020204" pitchFamily="34" charset="-128"/>
              </a:rPr>
              <a:t/>
            </a:r>
            <a:br>
              <a:rPr lang="en-US" sz="4800" b="1">
                <a:latin typeface="Times New Roman" panose="02020603050405020304" pitchFamily="18" charset="0"/>
                <a:ea typeface="Arial Unicode MS" panose="020B0604020202020204" pitchFamily="34" charset="-128"/>
                <a:cs typeface="Arial Unicode MS" panose="020B0604020202020204" pitchFamily="34" charset="-128"/>
              </a:rPr>
            </a:br>
            <a:endParaRPr lang="en-US" sz="2800" b="1" i="1">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136643" name="Rectangle 3"/>
          <p:cNvSpPr>
            <a:spLocks noGrp="1" noChangeArrowheads="1"/>
          </p:cNvSpPr>
          <p:nvPr>
            <p:ph type="body" idx="1"/>
          </p:nvPr>
        </p:nvSpPr>
        <p:spPr/>
        <p:txBody>
          <a:bodyPr/>
          <a:lstStyle/>
          <a:p>
            <a:r>
              <a:rPr lang="en-US"/>
              <a:t>All probability distributions are characterized by an expected value (mean) and a variance (standard deviation squared).  </a:t>
            </a:r>
          </a:p>
        </p:txBody>
      </p:sp>
    </p:spTree>
    <p:extLst>
      <p:ext uri="{BB962C8B-B14F-4D97-AF65-F5344CB8AC3E}">
        <p14:creationId xmlns:p14="http://schemas.microsoft.com/office/powerpoint/2010/main" val="9630696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a:xfrm>
            <a:off x="2667000" y="457200"/>
            <a:ext cx="9829800" cy="1219200"/>
          </a:xfrm>
        </p:spPr>
        <p:txBody>
          <a:bodyPr/>
          <a:lstStyle/>
          <a:p>
            <a:r>
              <a:rPr lang="en-US" sz="3200">
                <a:ea typeface="Arial Unicode MS" panose="020B0604020202020204" pitchFamily="34" charset="-128"/>
                <a:cs typeface="Arial Unicode MS" panose="020B0604020202020204" pitchFamily="34" charset="-128"/>
              </a:rPr>
              <a:t>Expected value of a random variable </a:t>
            </a:r>
          </a:p>
        </p:txBody>
      </p:sp>
      <p:sp>
        <p:nvSpPr>
          <p:cNvPr id="1138691" name="Rectangle 3"/>
          <p:cNvSpPr>
            <a:spLocks noGrp="1" noChangeArrowheads="1"/>
          </p:cNvSpPr>
          <p:nvPr>
            <p:ph type="body" idx="1"/>
          </p:nvPr>
        </p:nvSpPr>
        <p:spPr>
          <a:xfrm>
            <a:off x="1905000" y="2209800"/>
            <a:ext cx="8458200" cy="4343400"/>
          </a:xfrm>
        </p:spPr>
        <p:txBody>
          <a:bodyPr>
            <a:normAutofit fontScale="92500" lnSpcReduction="20000"/>
          </a:bodyPr>
          <a:lstStyle/>
          <a:p>
            <a:r>
              <a:rPr lang="en-US" sz="2800">
                <a:cs typeface="Times New Roman" panose="02020603050405020304" pitchFamily="18" charset="0"/>
              </a:rPr>
              <a:t>Expected value is just the average or mean (µ) of random variable </a:t>
            </a:r>
            <a:r>
              <a:rPr lang="en-US" sz="2800" i="1">
                <a:cs typeface="Times New Roman" panose="02020603050405020304" pitchFamily="18" charset="0"/>
              </a:rPr>
              <a:t>x</a:t>
            </a:r>
            <a:r>
              <a:rPr lang="en-US" sz="2800">
                <a:cs typeface="Times New Roman" panose="02020603050405020304" pitchFamily="18" charset="0"/>
              </a:rPr>
              <a:t>.  </a:t>
            </a:r>
          </a:p>
          <a:p>
            <a:endParaRPr lang="en-US" sz="2800">
              <a:cs typeface="Times New Roman" panose="02020603050405020304" pitchFamily="18" charset="0"/>
            </a:endParaRPr>
          </a:p>
          <a:p>
            <a:r>
              <a:rPr lang="en-US" sz="2800">
                <a:cs typeface="Times New Roman" panose="02020603050405020304" pitchFamily="18" charset="0"/>
              </a:rPr>
              <a:t>It’s sometimes called a “weighted average” because more frequent values of X are weighted more highly in the average.</a:t>
            </a:r>
            <a:endParaRPr lang="en-US" sz="2800">
              <a:ea typeface="Arial Unicode MS" panose="020B0604020202020204" pitchFamily="34" charset="-128"/>
              <a:cs typeface="Arial Unicode MS" panose="020B0604020202020204" pitchFamily="34" charset="-128"/>
            </a:endParaRPr>
          </a:p>
          <a:p>
            <a:endParaRPr lang="en-US" sz="2800">
              <a:ea typeface="Arial Unicode MS" panose="020B0604020202020204" pitchFamily="34" charset="-128"/>
              <a:cs typeface="Arial Unicode MS" panose="020B0604020202020204" pitchFamily="34" charset="-128"/>
            </a:endParaRPr>
          </a:p>
          <a:p>
            <a:r>
              <a:rPr lang="en-US" sz="2800">
                <a:ea typeface="Arial Unicode MS" panose="020B0604020202020204" pitchFamily="34" charset="-128"/>
                <a:cs typeface="Arial Unicode MS" panose="020B0604020202020204" pitchFamily="34" charset="-128"/>
              </a:rPr>
              <a:t>It’s also how we expect X to behave on-average over the long run (“frequentist” view again).</a:t>
            </a:r>
          </a:p>
          <a:p>
            <a:pPr>
              <a:buFont typeface="Wingdings" panose="05000000000000000000" pitchFamily="2" charset="2"/>
              <a:buNone/>
            </a:pPr>
            <a:endParaRPr lang="en-US" sz="280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00225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8691">
                                            <p:txEl>
                                              <p:pRg st="0" end="0"/>
                                            </p:txEl>
                                          </p:spTgt>
                                        </p:tgtEl>
                                        <p:attrNameLst>
                                          <p:attrName>style.visibility</p:attrName>
                                        </p:attrNameLst>
                                      </p:cBhvr>
                                      <p:to>
                                        <p:strVal val="visible"/>
                                      </p:to>
                                    </p:set>
                                    <p:anim calcmode="lin" valueType="num">
                                      <p:cBhvr additive="base">
                                        <p:cTn id="7" dur="500" fill="hold"/>
                                        <p:tgtEl>
                                          <p:spTgt spid="1138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8691">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8691">
                                            <p:txEl>
                                              <p:pRg st="2" end="2"/>
                                            </p:txEl>
                                          </p:spTgt>
                                        </p:tgtEl>
                                        <p:attrNameLst>
                                          <p:attrName>style.visibility</p:attrName>
                                        </p:attrNameLst>
                                      </p:cBhvr>
                                      <p:to>
                                        <p:strVal val="visible"/>
                                      </p:to>
                                    </p:set>
                                    <p:anim calcmode="lin" valueType="num">
                                      <p:cBhvr additive="base">
                                        <p:cTn id="13" dur="500" fill="hold"/>
                                        <p:tgtEl>
                                          <p:spTgt spid="11386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8691">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2" end="2"/>
                                            </p:txEl>
                                          </p:spTgt>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8691">
                                            <p:txEl>
                                              <p:pRg st="4" end="4"/>
                                            </p:txEl>
                                          </p:spTgt>
                                        </p:tgtEl>
                                        <p:attrNameLst>
                                          <p:attrName>style.visibility</p:attrName>
                                        </p:attrNameLst>
                                      </p:cBhvr>
                                      <p:to>
                                        <p:strVal val="visible"/>
                                      </p:to>
                                    </p:set>
                                    <p:anim calcmode="lin" valueType="num">
                                      <p:cBhvr additive="base">
                                        <p:cTn id="19" dur="500" fill="hold"/>
                                        <p:tgtEl>
                                          <p:spTgt spid="113869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8691">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p:txBody>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Expected value, formally</a:t>
            </a:r>
          </a:p>
        </p:txBody>
      </p:sp>
      <p:graphicFrame>
        <p:nvGraphicFramePr>
          <p:cNvPr id="1140739" name="Object 3"/>
          <p:cNvGraphicFramePr>
            <a:graphicFrameLocks noChangeAspect="1"/>
          </p:cNvGraphicFramePr>
          <p:nvPr/>
        </p:nvGraphicFramePr>
        <p:xfrm>
          <a:off x="3606801" y="2667000"/>
          <a:ext cx="4551363" cy="1392238"/>
        </p:xfrm>
        <a:graphic>
          <a:graphicData uri="http://schemas.openxmlformats.org/presentationml/2006/ole">
            <mc:AlternateContent xmlns:mc="http://schemas.openxmlformats.org/markup-compatibility/2006">
              <mc:Choice xmlns:v="urn:schemas-microsoft-com:vml" Requires="v">
                <p:oleObj spid="_x0000_s86260" name="Equation" r:id="rId4" imgW="1117440" imgH="342720" progId="Equation.3">
                  <p:embed/>
                </p:oleObj>
              </mc:Choice>
              <mc:Fallback>
                <p:oleObj name="Equation" r:id="rId4" imgW="111744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1" y="2667000"/>
                        <a:ext cx="4551363" cy="1392238"/>
                      </a:xfrm>
                      <a:prstGeom prst="rect">
                        <a:avLst/>
                      </a:prstGeom>
                      <a:solidFill>
                        <a:srgbClr val="00FFFF"/>
                      </a:solidFill>
                      <a:ln w="9525">
                        <a:solidFill>
                          <a:schemeClr val="tx1"/>
                        </a:solidFill>
                        <a:miter lim="800000"/>
                        <a:headEnd/>
                        <a:tailEnd/>
                      </a:ln>
                    </p:spPr>
                  </p:pic>
                </p:oleObj>
              </mc:Fallback>
            </mc:AlternateContent>
          </a:graphicData>
        </a:graphic>
      </p:graphicFrame>
      <p:sp>
        <p:nvSpPr>
          <p:cNvPr id="1140740" name="Text Box 4"/>
          <p:cNvSpPr txBox="1">
            <a:spLocks noChangeArrowheads="1"/>
          </p:cNvSpPr>
          <p:nvPr/>
        </p:nvSpPr>
        <p:spPr bwMode="auto">
          <a:xfrm>
            <a:off x="2209800" y="2057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anose="02020603050405020304" pitchFamily="18" charset="0"/>
              </a:rPr>
              <a:t>Discrete case:</a:t>
            </a:r>
          </a:p>
        </p:txBody>
      </p:sp>
      <p:sp>
        <p:nvSpPr>
          <p:cNvPr id="1140741" name="Text Box 5"/>
          <p:cNvSpPr txBox="1">
            <a:spLocks noChangeArrowheads="1"/>
          </p:cNvSpPr>
          <p:nvPr/>
        </p:nvSpPr>
        <p:spPr bwMode="auto">
          <a:xfrm>
            <a:off x="2133600" y="45720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anose="02020603050405020304" pitchFamily="18" charset="0"/>
              </a:rPr>
              <a:t>Continuous case:</a:t>
            </a:r>
          </a:p>
        </p:txBody>
      </p:sp>
      <p:graphicFrame>
        <p:nvGraphicFramePr>
          <p:cNvPr id="1140745" name="Object 9"/>
          <p:cNvGraphicFramePr>
            <a:graphicFrameLocks noGrp="1" noChangeAspect="1"/>
          </p:cNvGraphicFramePr>
          <p:nvPr>
            <p:ph idx="1"/>
          </p:nvPr>
        </p:nvGraphicFramePr>
        <p:xfrm>
          <a:off x="3505200" y="5181601"/>
          <a:ext cx="4800600" cy="1547813"/>
        </p:xfrm>
        <a:graphic>
          <a:graphicData uri="http://schemas.openxmlformats.org/presentationml/2006/ole">
            <mc:AlternateContent xmlns:mc="http://schemas.openxmlformats.org/markup-compatibility/2006">
              <mc:Choice xmlns:v="urn:schemas-microsoft-com:vml" Requires="v">
                <p:oleObj spid="_x0000_s86261" r:id="rId6" imgW="1180588" imgH="380835" progId="Equation.3">
                  <p:embed/>
                </p:oleObj>
              </mc:Choice>
              <mc:Fallback>
                <p:oleObj r:id="rId6" imgW="1180588" imgH="38083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181601"/>
                        <a:ext cx="4800600" cy="15478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00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0740"/>
                                        </p:tgtEl>
                                        <p:attrNameLst>
                                          <p:attrName>style.visibility</p:attrName>
                                        </p:attrNameLst>
                                      </p:cBhvr>
                                      <p:to>
                                        <p:strVal val="visible"/>
                                      </p:to>
                                    </p:set>
                                    <p:anim calcmode="lin" valueType="num">
                                      <p:cBhvr additive="base">
                                        <p:cTn id="7" dur="500" fill="hold"/>
                                        <p:tgtEl>
                                          <p:spTgt spid="1140740"/>
                                        </p:tgtEl>
                                        <p:attrNameLst>
                                          <p:attrName>ppt_x</p:attrName>
                                        </p:attrNameLst>
                                      </p:cBhvr>
                                      <p:tavLst>
                                        <p:tav tm="0">
                                          <p:val>
                                            <p:strVal val="0-#ppt_w/2"/>
                                          </p:val>
                                        </p:tav>
                                        <p:tav tm="100000">
                                          <p:val>
                                            <p:strVal val="#ppt_x"/>
                                          </p:val>
                                        </p:tav>
                                      </p:tavLst>
                                    </p:anim>
                                    <p:anim calcmode="lin" valueType="num">
                                      <p:cBhvr additive="base">
                                        <p:cTn id="8" dur="500" fill="hold"/>
                                        <p:tgtEl>
                                          <p:spTgt spid="11407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0739"/>
                                        </p:tgtEl>
                                        <p:attrNameLst>
                                          <p:attrName>style.visibility</p:attrName>
                                        </p:attrNameLst>
                                      </p:cBhvr>
                                      <p:to>
                                        <p:strVal val="visible"/>
                                      </p:to>
                                    </p:set>
                                    <p:anim calcmode="lin" valueType="num">
                                      <p:cBhvr additive="base">
                                        <p:cTn id="13" dur="500" fill="hold"/>
                                        <p:tgtEl>
                                          <p:spTgt spid="1140739"/>
                                        </p:tgtEl>
                                        <p:attrNameLst>
                                          <p:attrName>ppt_x</p:attrName>
                                        </p:attrNameLst>
                                      </p:cBhvr>
                                      <p:tavLst>
                                        <p:tav tm="0">
                                          <p:val>
                                            <p:strVal val="0-#ppt_w/2"/>
                                          </p:val>
                                        </p:tav>
                                        <p:tav tm="100000">
                                          <p:val>
                                            <p:strVal val="#ppt_x"/>
                                          </p:val>
                                        </p:tav>
                                      </p:tavLst>
                                    </p:anim>
                                    <p:anim calcmode="lin" valueType="num">
                                      <p:cBhvr additive="base">
                                        <p:cTn id="14" dur="500" fill="hold"/>
                                        <p:tgtEl>
                                          <p:spTgt spid="11407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0741"/>
                                        </p:tgtEl>
                                        <p:attrNameLst>
                                          <p:attrName>style.visibility</p:attrName>
                                        </p:attrNameLst>
                                      </p:cBhvr>
                                      <p:to>
                                        <p:strVal val="visible"/>
                                      </p:to>
                                    </p:set>
                                    <p:anim calcmode="lin" valueType="num">
                                      <p:cBhvr additive="base">
                                        <p:cTn id="19" dur="500" fill="hold"/>
                                        <p:tgtEl>
                                          <p:spTgt spid="1140741"/>
                                        </p:tgtEl>
                                        <p:attrNameLst>
                                          <p:attrName>ppt_x</p:attrName>
                                        </p:attrNameLst>
                                      </p:cBhvr>
                                      <p:tavLst>
                                        <p:tav tm="0">
                                          <p:val>
                                            <p:strVal val="0-#ppt_w/2"/>
                                          </p:val>
                                        </p:tav>
                                        <p:tav tm="100000">
                                          <p:val>
                                            <p:strVal val="#ppt_x"/>
                                          </p:val>
                                        </p:tav>
                                      </p:tavLst>
                                    </p:anim>
                                    <p:anim calcmode="lin" valueType="num">
                                      <p:cBhvr additive="base">
                                        <p:cTn id="20"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0745"/>
                                        </p:tgtEl>
                                        <p:attrNameLst>
                                          <p:attrName>style.visibility</p:attrName>
                                        </p:attrNameLst>
                                      </p:cBhvr>
                                      <p:to>
                                        <p:strVal val="visible"/>
                                      </p:to>
                                    </p:set>
                                    <p:anim calcmode="lin" valueType="num">
                                      <p:cBhvr additive="base">
                                        <p:cTn id="25" dur="500" fill="hold"/>
                                        <p:tgtEl>
                                          <p:spTgt spid="1140745"/>
                                        </p:tgtEl>
                                        <p:attrNameLst>
                                          <p:attrName>ppt_x</p:attrName>
                                        </p:attrNameLst>
                                      </p:cBhvr>
                                      <p:tavLst>
                                        <p:tav tm="0">
                                          <p:val>
                                            <p:strVal val="0-#ppt_w/2"/>
                                          </p:val>
                                        </p:tav>
                                        <p:tav tm="100000">
                                          <p:val>
                                            <p:strVal val="#ppt_x"/>
                                          </p:val>
                                        </p:tav>
                                      </p:tavLst>
                                    </p:anim>
                                    <p:anim calcmode="lin" valueType="num">
                                      <p:cBhvr additive="base">
                                        <p:cTn id="26" dur="500" fill="hold"/>
                                        <p:tgtEl>
                                          <p:spTgt spid="11407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0" grpId="0" autoUpdateAnimBg="0"/>
      <p:bldP spid="1140741"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en-US">
                <a:cs typeface="Times New Roman" panose="02020603050405020304" pitchFamily="18" charset="0"/>
              </a:rPr>
              <a:t>Example: the lottery</a:t>
            </a:r>
          </a:p>
        </p:txBody>
      </p:sp>
      <p:sp>
        <p:nvSpPr>
          <p:cNvPr id="1150979" name="Rectangle 3"/>
          <p:cNvSpPr>
            <a:spLocks noGrp="1" noChangeArrowheads="1"/>
          </p:cNvSpPr>
          <p:nvPr>
            <p:ph type="body" idx="1"/>
          </p:nvPr>
        </p:nvSpPr>
        <p:spPr/>
        <p:txBody>
          <a:bodyPr>
            <a:normAutofit lnSpcReduction="10000"/>
          </a:bodyPr>
          <a:lstStyle/>
          <a:p>
            <a:pPr>
              <a:lnSpc>
                <a:spcPct val="90000"/>
              </a:lnSpc>
            </a:pPr>
            <a:r>
              <a:rPr lang="en-US" sz="2800" u="sng" dirty="0">
                <a:ea typeface="Arial Unicode MS" panose="020B0604020202020204" pitchFamily="34" charset="-128"/>
                <a:cs typeface="Arial Unicode MS" panose="020B0604020202020204" pitchFamily="34" charset="-128"/>
              </a:rPr>
              <a:t>The Lottery </a:t>
            </a:r>
            <a:r>
              <a:rPr lang="en-US" sz="2800" dirty="0">
                <a:ea typeface="Arial Unicode MS" panose="020B0604020202020204" pitchFamily="34" charset="-128"/>
                <a:cs typeface="Arial Unicode MS" panose="020B0604020202020204" pitchFamily="34" charset="-128"/>
              </a:rPr>
              <a:t>(also known as a tax on people who are bad at math</a:t>
            </a:r>
            <a:r>
              <a:rPr lang="en-US" sz="2800" dirty="0">
                <a:latin typeface="Times New Roman" panose="02020603050405020304" pitchFamily="18" charset="0"/>
                <a:ea typeface="Arial Unicode MS" panose="020B0604020202020204" pitchFamily="34" charset="-128"/>
                <a:cs typeface="Arial Unicode MS" panose="020B0604020202020204" pitchFamily="34" charset="-128"/>
              </a:rPr>
              <a:t>…</a:t>
            </a:r>
            <a:r>
              <a:rPr lang="en-US" sz="2800" dirty="0">
                <a:ea typeface="Arial Unicode MS" panose="020B0604020202020204" pitchFamily="34" charset="-128"/>
                <a:cs typeface="Arial Unicode MS" panose="020B0604020202020204" pitchFamily="34" charset="-128"/>
              </a:rPr>
              <a:t>)</a:t>
            </a:r>
          </a:p>
          <a:p>
            <a:pPr>
              <a:lnSpc>
                <a:spcPct val="90000"/>
              </a:lnSpc>
            </a:pPr>
            <a:r>
              <a:rPr lang="en-US" sz="2800" dirty="0">
                <a:ea typeface="Arial Unicode MS" panose="020B0604020202020204" pitchFamily="34" charset="-128"/>
                <a:cs typeface="Arial Unicode MS" panose="020B0604020202020204" pitchFamily="34" charset="-128"/>
              </a:rPr>
              <a:t>A certain lottery works by picking 6 numbers from 1 to 49.  It costs </a:t>
            </a:r>
            <a:r>
              <a:rPr lang="en-US" sz="2800" dirty="0" smtClean="0">
                <a:ea typeface="Arial Unicode MS" panose="020B0604020202020204" pitchFamily="34" charset="-128"/>
                <a:cs typeface="Arial Unicode MS" panose="020B0604020202020204" pitchFamily="34" charset="-128"/>
              </a:rPr>
              <a:t>Rs.1.00 </a:t>
            </a:r>
            <a:r>
              <a:rPr lang="en-US" sz="2800" dirty="0">
                <a:ea typeface="Arial Unicode MS" panose="020B0604020202020204" pitchFamily="34" charset="-128"/>
                <a:cs typeface="Arial Unicode MS" panose="020B0604020202020204" pitchFamily="34" charset="-128"/>
              </a:rPr>
              <a:t>to play the lottery, and if you win, you win </a:t>
            </a:r>
            <a:r>
              <a:rPr lang="en-US" sz="2800" dirty="0" smtClean="0">
                <a:ea typeface="Arial Unicode MS" panose="020B0604020202020204" pitchFamily="34" charset="-128"/>
                <a:cs typeface="Arial Unicode MS" panose="020B0604020202020204" pitchFamily="34" charset="-128"/>
              </a:rPr>
              <a:t>Rs.20 lakh </a:t>
            </a:r>
            <a:r>
              <a:rPr lang="en-US" sz="2800" dirty="0">
                <a:ea typeface="Arial Unicode MS" panose="020B0604020202020204" pitchFamily="34" charset="-128"/>
                <a:cs typeface="Arial Unicode MS" panose="020B0604020202020204" pitchFamily="34" charset="-128"/>
              </a:rPr>
              <a:t>after taxes.  </a:t>
            </a:r>
          </a:p>
          <a:p>
            <a:pPr>
              <a:lnSpc>
                <a:spcPct val="90000"/>
              </a:lnSpc>
              <a:buFont typeface="Wingdings" panose="05000000000000000000" pitchFamily="2" charset="2"/>
              <a:buNone/>
            </a:pPr>
            <a:endParaRPr lang="en-US" sz="2800" dirty="0">
              <a:ea typeface="Arial Unicode MS" panose="020B0604020202020204" pitchFamily="34" charset="-128"/>
              <a:cs typeface="Arial Unicode MS" panose="020B0604020202020204" pitchFamily="34" charset="-128"/>
            </a:endParaRPr>
          </a:p>
          <a:p>
            <a:pPr>
              <a:lnSpc>
                <a:spcPct val="90000"/>
              </a:lnSpc>
            </a:pPr>
            <a:r>
              <a:rPr lang="en-US" sz="2800" i="1" dirty="0">
                <a:cs typeface="Times New Roman" panose="02020603050405020304" pitchFamily="18" charset="0"/>
              </a:rPr>
              <a:t>If you play the lottery once, what are your expected winnings or losses? </a:t>
            </a:r>
          </a:p>
        </p:txBody>
      </p:sp>
    </p:spTree>
    <p:extLst>
      <p:ext uri="{BB962C8B-B14F-4D97-AF65-F5344CB8AC3E}">
        <p14:creationId xmlns:p14="http://schemas.microsoft.com/office/powerpoint/2010/main" val="1212178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0979">
                                            <p:txEl>
                                              <p:pRg st="0" end="0"/>
                                            </p:txEl>
                                          </p:spTgt>
                                        </p:tgtEl>
                                        <p:attrNameLst>
                                          <p:attrName>style.visibility</p:attrName>
                                        </p:attrNameLst>
                                      </p:cBhvr>
                                      <p:to>
                                        <p:strVal val="visible"/>
                                      </p:to>
                                    </p:set>
                                    <p:anim calcmode="lin" valueType="num">
                                      <p:cBhvr additive="base">
                                        <p:cTn id="7" dur="500" fill="hold"/>
                                        <p:tgtEl>
                                          <p:spTgt spid="1150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0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0979">
                                            <p:txEl>
                                              <p:pRg st="1" end="1"/>
                                            </p:txEl>
                                          </p:spTgt>
                                        </p:tgtEl>
                                        <p:attrNameLst>
                                          <p:attrName>style.visibility</p:attrName>
                                        </p:attrNameLst>
                                      </p:cBhvr>
                                      <p:to>
                                        <p:strVal val="visible"/>
                                      </p:to>
                                    </p:set>
                                    <p:anim calcmode="lin" valueType="num">
                                      <p:cBhvr additive="base">
                                        <p:cTn id="13" dur="500" fill="hold"/>
                                        <p:tgtEl>
                                          <p:spTgt spid="1150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509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0979">
                                            <p:txEl>
                                              <p:pRg st="3" end="3"/>
                                            </p:txEl>
                                          </p:spTgt>
                                        </p:tgtEl>
                                        <p:attrNameLst>
                                          <p:attrName>style.visibility</p:attrName>
                                        </p:attrNameLst>
                                      </p:cBhvr>
                                      <p:to>
                                        <p:strVal val="visible"/>
                                      </p:to>
                                    </p:set>
                                    <p:anim calcmode="lin" valueType="num">
                                      <p:cBhvr additive="base">
                                        <p:cTn id="19" dur="500" fill="hold"/>
                                        <p:tgtEl>
                                          <p:spTgt spid="11509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509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79"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p:txBody>
          <a:bodyPr/>
          <a:lstStyle/>
          <a:p>
            <a:r>
              <a:rPr lang="en-US" dirty="0">
                <a:latin typeface="Times New Roman" panose="02020603050405020304" pitchFamily="18" charset="0"/>
                <a:cs typeface="Times New Roman" panose="02020603050405020304" pitchFamily="18" charset="0"/>
              </a:rPr>
              <a:t>Lottery</a:t>
            </a:r>
          </a:p>
        </p:txBody>
      </p:sp>
      <p:grpSp>
        <p:nvGrpSpPr>
          <p:cNvPr id="1153027" name="Group 3"/>
          <p:cNvGrpSpPr>
            <a:grpSpLocks/>
          </p:cNvGrpSpPr>
          <p:nvPr/>
        </p:nvGrpSpPr>
        <p:grpSpPr bwMode="auto">
          <a:xfrm>
            <a:off x="2438400" y="2438400"/>
            <a:ext cx="4800600" cy="1447800"/>
            <a:chOff x="1632" y="1536"/>
            <a:chExt cx="3024" cy="912"/>
          </a:xfrm>
        </p:grpSpPr>
        <p:sp>
          <p:nvSpPr>
            <p:cNvPr id="1153028" name="Rectangle 4"/>
            <p:cNvSpPr>
              <a:spLocks noChangeArrowheads="1"/>
            </p:cNvSpPr>
            <p:nvPr/>
          </p:nvSpPr>
          <p:spPr bwMode="auto">
            <a:xfrm>
              <a:off x="1632" y="1536"/>
              <a:ext cx="3024" cy="9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153029" name="Object 5"/>
            <p:cNvGraphicFramePr>
              <a:graphicFrameLocks noChangeAspect="1"/>
            </p:cNvGraphicFramePr>
            <p:nvPr/>
          </p:nvGraphicFramePr>
          <p:xfrm>
            <a:off x="2233" y="1703"/>
            <a:ext cx="2316" cy="648"/>
          </p:xfrm>
          <a:graphic>
            <a:graphicData uri="http://schemas.openxmlformats.org/presentationml/2006/ole">
              <mc:AlternateContent xmlns:mc="http://schemas.openxmlformats.org/markup-compatibility/2006">
                <mc:Choice xmlns:v="urn:schemas-microsoft-com:vml" Requires="v">
                  <p:oleObj spid="_x0000_s87163" name="Equation" r:id="rId4" imgW="2133360" imgH="596880" progId="Equation.3">
                    <p:embed/>
                  </p:oleObj>
                </mc:Choice>
                <mc:Fallback>
                  <p:oleObj name="Equation" r:id="rId4" imgW="2133360" imgH="596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 y="1703"/>
                          <a:ext cx="2316" cy="648"/>
                        </a:xfrm>
                        <a:prstGeom prst="rect">
                          <a:avLst/>
                        </a:prstGeom>
                      </p:spPr>
                    </p:pic>
                  </p:oleObj>
                </mc:Fallback>
              </mc:AlternateContent>
            </a:graphicData>
          </a:graphic>
        </p:graphicFrame>
      </p:grpSp>
      <p:grpSp>
        <p:nvGrpSpPr>
          <p:cNvPr id="1153030" name="Group 6"/>
          <p:cNvGrpSpPr>
            <a:grpSpLocks/>
          </p:cNvGrpSpPr>
          <p:nvPr/>
        </p:nvGrpSpPr>
        <p:grpSpPr bwMode="auto">
          <a:xfrm>
            <a:off x="1905000" y="4876800"/>
            <a:ext cx="7239000" cy="1676400"/>
            <a:chOff x="-3" y="-3"/>
            <a:chExt cx="1402" cy="1207"/>
          </a:xfrm>
        </p:grpSpPr>
        <p:grpSp>
          <p:nvGrpSpPr>
            <p:cNvPr id="1153031" name="Group 7"/>
            <p:cNvGrpSpPr>
              <a:grpSpLocks/>
            </p:cNvGrpSpPr>
            <p:nvPr/>
          </p:nvGrpSpPr>
          <p:grpSpPr bwMode="auto">
            <a:xfrm>
              <a:off x="0" y="0"/>
              <a:ext cx="1396" cy="1201"/>
              <a:chOff x="0" y="0"/>
              <a:chExt cx="1396" cy="1201"/>
            </a:xfrm>
          </p:grpSpPr>
          <p:grpSp>
            <p:nvGrpSpPr>
              <p:cNvPr id="1153032" name="Group 8"/>
              <p:cNvGrpSpPr>
                <a:grpSpLocks/>
              </p:cNvGrpSpPr>
              <p:nvPr/>
            </p:nvGrpSpPr>
            <p:grpSpPr bwMode="auto">
              <a:xfrm>
                <a:off x="0" y="0"/>
                <a:ext cx="734" cy="365"/>
                <a:chOff x="0" y="0"/>
                <a:chExt cx="734" cy="365"/>
              </a:xfrm>
            </p:grpSpPr>
            <p:sp>
              <p:nvSpPr>
                <p:cNvPr id="1153033" name="Rectangle 9"/>
                <p:cNvSpPr>
                  <a:spLocks noChangeArrowheads="1"/>
                </p:cNvSpPr>
                <p:nvPr/>
              </p:nvSpPr>
              <p:spPr bwMode="auto">
                <a:xfrm>
                  <a:off x="43" y="0"/>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dirty="0" err="1" smtClean="0">
                      <a:latin typeface="Arial Unicode MS" panose="020B0604020202020204" pitchFamily="34" charset="-128"/>
                      <a:ea typeface="Arial Unicode MS" panose="020B0604020202020204" pitchFamily="34" charset="-128"/>
                      <a:cs typeface="Arial Unicode MS" panose="020B0604020202020204" pitchFamily="34" charset="-128"/>
                    </a:rPr>
                    <a:t>Rs.x</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dirty="0">
                    <a:latin typeface="Times New Roman" panose="02020603050405020304" pitchFamily="18" charset="0"/>
                  </a:endParaRPr>
                </a:p>
              </p:txBody>
            </p:sp>
            <p:sp>
              <p:nvSpPr>
                <p:cNvPr id="1153034" name="Rectangle 10"/>
                <p:cNvSpPr>
                  <a:spLocks noChangeArrowheads="1"/>
                </p:cNvSpPr>
                <p:nvPr/>
              </p:nvSpPr>
              <p:spPr bwMode="auto">
                <a:xfrm>
                  <a:off x="0" y="0"/>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3035" name="Group 11"/>
              <p:cNvGrpSpPr>
                <a:grpSpLocks/>
              </p:cNvGrpSpPr>
              <p:nvPr/>
            </p:nvGrpSpPr>
            <p:grpSpPr bwMode="auto">
              <a:xfrm>
                <a:off x="734" y="0"/>
                <a:ext cx="662" cy="365"/>
                <a:chOff x="734" y="0"/>
                <a:chExt cx="662" cy="365"/>
              </a:xfrm>
            </p:grpSpPr>
            <p:sp>
              <p:nvSpPr>
                <p:cNvPr id="1153036" name="Rectangle 12"/>
                <p:cNvSpPr>
                  <a:spLocks noChangeArrowheads="1"/>
                </p:cNvSpPr>
                <p:nvPr/>
              </p:nvSpPr>
              <p:spPr bwMode="auto">
                <a:xfrm>
                  <a:off x="777" y="0"/>
                  <a:ext cx="576"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p(x)</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a:latin typeface="Times New Roman" panose="02020603050405020304" pitchFamily="18" charset="0"/>
                  </a:endParaRPr>
                </a:p>
              </p:txBody>
            </p:sp>
            <p:sp>
              <p:nvSpPr>
                <p:cNvPr id="1153037" name="Rectangle 13"/>
                <p:cNvSpPr>
                  <a:spLocks noChangeArrowheads="1"/>
                </p:cNvSpPr>
                <p:nvPr/>
              </p:nvSpPr>
              <p:spPr bwMode="auto">
                <a:xfrm>
                  <a:off x="734" y="0"/>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3038" name="Group 14"/>
              <p:cNvGrpSpPr>
                <a:grpSpLocks/>
              </p:cNvGrpSpPr>
              <p:nvPr/>
            </p:nvGrpSpPr>
            <p:grpSpPr bwMode="auto">
              <a:xfrm>
                <a:off x="0" y="365"/>
                <a:ext cx="734" cy="471"/>
                <a:chOff x="0" y="365"/>
                <a:chExt cx="734" cy="471"/>
              </a:xfrm>
            </p:grpSpPr>
            <p:sp>
              <p:nvSpPr>
                <p:cNvPr id="1153039" name="Rectangle 15"/>
                <p:cNvSpPr>
                  <a:spLocks noChangeArrowheads="1"/>
                </p:cNvSpPr>
                <p:nvPr/>
              </p:nvSpPr>
              <p:spPr bwMode="auto">
                <a:xfrm>
                  <a:off x="43" y="365"/>
                  <a:ext cx="648"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-1</a:t>
                  </a:r>
                </a:p>
                <a:p>
                  <a:pPr algn="ctr"/>
                  <a:endParaRPr lang="en-US" sz="2000">
                    <a:latin typeface="Times New Roman" panose="02020603050405020304" pitchFamily="18" charset="0"/>
                  </a:endParaRPr>
                </a:p>
              </p:txBody>
            </p:sp>
            <p:sp>
              <p:nvSpPr>
                <p:cNvPr id="1153040" name="Rectangle 16"/>
                <p:cNvSpPr>
                  <a:spLocks noChangeArrowheads="1"/>
                </p:cNvSpPr>
                <p:nvPr/>
              </p:nvSpPr>
              <p:spPr bwMode="auto">
                <a:xfrm>
                  <a:off x="0" y="365"/>
                  <a:ext cx="734"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3041" name="Group 17"/>
              <p:cNvGrpSpPr>
                <a:grpSpLocks/>
              </p:cNvGrpSpPr>
              <p:nvPr/>
            </p:nvGrpSpPr>
            <p:grpSpPr bwMode="auto">
              <a:xfrm>
                <a:off x="734" y="365"/>
                <a:ext cx="662" cy="471"/>
                <a:chOff x="734" y="365"/>
                <a:chExt cx="662" cy="471"/>
              </a:xfrm>
            </p:grpSpPr>
            <p:sp>
              <p:nvSpPr>
                <p:cNvPr id="1153042" name="Rectangle 18"/>
                <p:cNvSpPr>
                  <a:spLocks noChangeArrowheads="1"/>
                </p:cNvSpPr>
                <p:nvPr/>
              </p:nvSpPr>
              <p:spPr bwMode="auto">
                <a:xfrm>
                  <a:off x="777" y="365"/>
                  <a:ext cx="576"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.999999928</a:t>
                  </a:r>
                </a:p>
                <a:p>
                  <a:pPr algn="ctr"/>
                  <a:endParaRPr lang="en-US" sz="2000">
                    <a:latin typeface="Times New Roman" panose="02020603050405020304" pitchFamily="18" charset="0"/>
                  </a:endParaRPr>
                </a:p>
              </p:txBody>
            </p:sp>
            <p:sp>
              <p:nvSpPr>
                <p:cNvPr id="1153043" name="Rectangle 19"/>
                <p:cNvSpPr>
                  <a:spLocks noChangeArrowheads="1"/>
                </p:cNvSpPr>
                <p:nvPr/>
              </p:nvSpPr>
              <p:spPr bwMode="auto">
                <a:xfrm>
                  <a:off x="734" y="365"/>
                  <a:ext cx="662"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3044" name="Group 20"/>
              <p:cNvGrpSpPr>
                <a:grpSpLocks/>
              </p:cNvGrpSpPr>
              <p:nvPr/>
            </p:nvGrpSpPr>
            <p:grpSpPr bwMode="auto">
              <a:xfrm>
                <a:off x="0" y="836"/>
                <a:ext cx="734" cy="365"/>
                <a:chOff x="0" y="836"/>
                <a:chExt cx="734" cy="365"/>
              </a:xfrm>
            </p:grpSpPr>
            <p:sp>
              <p:nvSpPr>
                <p:cNvPr id="1153045" name="Rectangle 21"/>
                <p:cNvSpPr>
                  <a:spLocks noChangeArrowheads="1"/>
                </p:cNvSpPr>
                <p:nvPr/>
              </p:nvSpPr>
              <p:spPr bwMode="auto">
                <a:xfrm>
                  <a:off x="43" y="836"/>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20 lakh</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dirty="0">
                    <a:latin typeface="Times New Roman" panose="02020603050405020304" pitchFamily="18" charset="0"/>
                  </a:endParaRPr>
                </a:p>
              </p:txBody>
            </p:sp>
            <p:sp>
              <p:nvSpPr>
                <p:cNvPr id="1153046" name="Rectangle 22"/>
                <p:cNvSpPr>
                  <a:spLocks noChangeArrowheads="1"/>
                </p:cNvSpPr>
                <p:nvPr/>
              </p:nvSpPr>
              <p:spPr bwMode="auto">
                <a:xfrm>
                  <a:off x="0" y="836"/>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3047" name="Group 23"/>
              <p:cNvGrpSpPr>
                <a:grpSpLocks/>
              </p:cNvGrpSpPr>
              <p:nvPr/>
            </p:nvGrpSpPr>
            <p:grpSpPr bwMode="auto">
              <a:xfrm>
                <a:off x="734" y="836"/>
                <a:ext cx="662" cy="365"/>
                <a:chOff x="734" y="836"/>
                <a:chExt cx="662" cy="365"/>
              </a:xfrm>
            </p:grpSpPr>
            <p:sp>
              <p:nvSpPr>
                <p:cNvPr id="1153048" name="Rectangle 24"/>
                <p:cNvSpPr>
                  <a:spLocks noChangeArrowheads="1"/>
                </p:cNvSpPr>
                <p:nvPr/>
              </p:nvSpPr>
              <p:spPr bwMode="auto">
                <a:xfrm>
                  <a:off x="777" y="836"/>
                  <a:ext cx="576"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	7.2 x 10</a:t>
                  </a:r>
                  <a:r>
                    <a:rPr lang="en-US" sz="2000" i="1" baseline="30000">
                      <a:latin typeface="Times" panose="02020603050405020304" pitchFamily="18" charset="0"/>
                      <a:cs typeface="Times New Roman" panose="02020603050405020304" pitchFamily="18" charset="0"/>
                    </a:rPr>
                    <a:t>--8</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a:latin typeface="Times New Roman" panose="02020603050405020304" pitchFamily="18" charset="0"/>
                  </a:endParaRPr>
                </a:p>
              </p:txBody>
            </p:sp>
            <p:sp>
              <p:nvSpPr>
                <p:cNvPr id="1153049" name="Rectangle 25"/>
                <p:cNvSpPr>
                  <a:spLocks noChangeArrowheads="1"/>
                </p:cNvSpPr>
                <p:nvPr/>
              </p:nvSpPr>
              <p:spPr bwMode="auto">
                <a:xfrm>
                  <a:off x="734" y="836"/>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53050" name="Rectangle 26"/>
            <p:cNvSpPr>
              <a:spLocks noChangeArrowheads="1"/>
            </p:cNvSpPr>
            <p:nvPr/>
          </p:nvSpPr>
          <p:spPr bwMode="auto">
            <a:xfrm>
              <a:off x="-3" y="-3"/>
              <a:ext cx="1402" cy="120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153051" name="Text Box 27"/>
          <p:cNvSpPr txBox="1">
            <a:spLocks noChangeArrowheads="1"/>
          </p:cNvSpPr>
          <p:nvPr/>
        </p:nvSpPr>
        <p:spPr bwMode="auto">
          <a:xfrm>
            <a:off x="2209800" y="18288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latin typeface="Times New Roman" panose="02020603050405020304" pitchFamily="18" charset="0"/>
              </a:rPr>
              <a:t>Calculate the probability of winning in 1 try:</a:t>
            </a:r>
          </a:p>
        </p:txBody>
      </p:sp>
      <p:sp>
        <p:nvSpPr>
          <p:cNvPr id="1153052" name="Text Box 28"/>
          <p:cNvSpPr txBox="1">
            <a:spLocks noChangeArrowheads="1"/>
          </p:cNvSpPr>
          <p:nvPr/>
        </p:nvSpPr>
        <p:spPr bwMode="auto">
          <a:xfrm>
            <a:off x="1752600" y="42672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latin typeface="Times New Roman" panose="02020603050405020304" pitchFamily="18" charset="0"/>
              </a:rPr>
              <a:t>The probability function (note, sums to 1.0):</a:t>
            </a:r>
          </a:p>
        </p:txBody>
      </p:sp>
      <p:grpSp>
        <p:nvGrpSpPr>
          <p:cNvPr id="1153053" name="Group 29"/>
          <p:cNvGrpSpPr>
            <a:grpSpLocks/>
          </p:cNvGrpSpPr>
          <p:nvPr/>
        </p:nvGrpSpPr>
        <p:grpSpPr bwMode="auto">
          <a:xfrm>
            <a:off x="3733800" y="2667000"/>
            <a:ext cx="6477000" cy="1739642"/>
            <a:chOff x="1008" y="1680"/>
            <a:chExt cx="4176" cy="1171"/>
          </a:xfrm>
        </p:grpSpPr>
        <p:sp>
          <p:nvSpPr>
            <p:cNvPr id="1153054" name="Text Box 30"/>
            <p:cNvSpPr txBox="1">
              <a:spLocks noChangeArrowheads="1"/>
            </p:cNvSpPr>
            <p:nvPr/>
          </p:nvSpPr>
          <p:spPr bwMode="auto">
            <a:xfrm>
              <a:off x="3792" y="1680"/>
              <a:ext cx="1392" cy="1171"/>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000" dirty="0">
                  <a:solidFill>
                    <a:schemeClr val="accent6">
                      <a:lumMod val="50000"/>
                    </a:schemeClr>
                  </a:solidFill>
                  <a:latin typeface="Times New Roman" panose="02020603050405020304" pitchFamily="18" charset="0"/>
                </a:rPr>
                <a:t>“49 choose 6”</a:t>
              </a:r>
            </a:p>
            <a:p>
              <a:pPr eaLnBrk="1" hangingPunct="1">
                <a:spcBef>
                  <a:spcPct val="50000"/>
                </a:spcBef>
              </a:pPr>
              <a:r>
                <a:rPr lang="en-US" sz="2000" dirty="0">
                  <a:solidFill>
                    <a:schemeClr val="accent6">
                      <a:lumMod val="50000"/>
                    </a:schemeClr>
                  </a:solidFill>
                  <a:latin typeface="Times New Roman" panose="02020603050405020304" pitchFamily="18" charset="0"/>
                </a:rPr>
                <a:t>Out of 49 numbers, this is the number of distinct combinations of 6.</a:t>
              </a:r>
            </a:p>
          </p:txBody>
        </p:sp>
        <p:sp>
          <p:nvSpPr>
            <p:cNvPr id="1153055" name="Line 31"/>
            <p:cNvSpPr>
              <a:spLocks noChangeShapeType="1"/>
            </p:cNvSpPr>
            <p:nvPr/>
          </p:nvSpPr>
          <p:spPr bwMode="auto">
            <a:xfrm flipH="1" flipV="1">
              <a:off x="1008" y="2112"/>
              <a:ext cx="2832" cy="192"/>
            </a:xfrm>
            <a:prstGeom prst="line">
              <a:avLst/>
            </a:prstGeom>
            <a:noFill/>
            <a:ln w="9525">
              <a:solidFill>
                <a:schemeClr val="accent6">
                  <a:lumMod val="50000"/>
                </a:schemeClr>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Tree>
    <p:extLst>
      <p:ext uri="{BB962C8B-B14F-4D97-AF65-F5344CB8AC3E}">
        <p14:creationId xmlns:p14="http://schemas.microsoft.com/office/powerpoint/2010/main" val="3215399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3051"/>
                                        </p:tgtEl>
                                        <p:attrNameLst>
                                          <p:attrName>style.visibility</p:attrName>
                                        </p:attrNameLst>
                                      </p:cBhvr>
                                      <p:to>
                                        <p:strVal val="visible"/>
                                      </p:to>
                                    </p:set>
                                    <p:anim calcmode="lin" valueType="num">
                                      <p:cBhvr additive="base">
                                        <p:cTn id="7" dur="500" fill="hold"/>
                                        <p:tgtEl>
                                          <p:spTgt spid="1153051"/>
                                        </p:tgtEl>
                                        <p:attrNameLst>
                                          <p:attrName>ppt_x</p:attrName>
                                        </p:attrNameLst>
                                      </p:cBhvr>
                                      <p:tavLst>
                                        <p:tav tm="0">
                                          <p:val>
                                            <p:strVal val="0-#ppt_w/2"/>
                                          </p:val>
                                        </p:tav>
                                        <p:tav tm="100000">
                                          <p:val>
                                            <p:strVal val="#ppt_x"/>
                                          </p:val>
                                        </p:tav>
                                      </p:tavLst>
                                    </p:anim>
                                    <p:anim calcmode="lin" valueType="num">
                                      <p:cBhvr additive="base">
                                        <p:cTn id="8" dur="500" fill="hold"/>
                                        <p:tgtEl>
                                          <p:spTgt spid="1153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53027"/>
                                        </p:tgtEl>
                                        <p:attrNameLst>
                                          <p:attrName>style.visibility</p:attrName>
                                        </p:attrNameLst>
                                      </p:cBhvr>
                                      <p:to>
                                        <p:strVal val="visible"/>
                                      </p:to>
                                    </p:set>
                                    <p:anim calcmode="lin" valueType="num">
                                      <p:cBhvr additive="base">
                                        <p:cTn id="13" dur="500" fill="hold"/>
                                        <p:tgtEl>
                                          <p:spTgt spid="1153027"/>
                                        </p:tgtEl>
                                        <p:attrNameLst>
                                          <p:attrName>ppt_x</p:attrName>
                                        </p:attrNameLst>
                                      </p:cBhvr>
                                      <p:tavLst>
                                        <p:tav tm="0">
                                          <p:val>
                                            <p:strVal val="0-#ppt_w/2"/>
                                          </p:val>
                                        </p:tav>
                                        <p:tav tm="100000">
                                          <p:val>
                                            <p:strVal val="#ppt_x"/>
                                          </p:val>
                                        </p:tav>
                                      </p:tavLst>
                                    </p:anim>
                                    <p:anim calcmode="lin" valueType="num">
                                      <p:cBhvr additive="base">
                                        <p:cTn id="14" dur="500" fill="hold"/>
                                        <p:tgtEl>
                                          <p:spTgt spid="11530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1153053"/>
                                        </p:tgtEl>
                                        <p:attrNameLst>
                                          <p:attrName>style.visibility</p:attrName>
                                        </p:attrNameLst>
                                      </p:cBhvr>
                                      <p:to>
                                        <p:strVal val="visible"/>
                                      </p:to>
                                    </p:set>
                                    <p:anim calcmode="lin" valueType="num">
                                      <p:cBhvr>
                                        <p:cTn id="19" dur="1000" fill="hold"/>
                                        <p:tgtEl>
                                          <p:spTgt spid="1153053"/>
                                        </p:tgtEl>
                                        <p:attrNameLst>
                                          <p:attrName>ppt_w</p:attrName>
                                        </p:attrNameLst>
                                      </p:cBhvr>
                                      <p:tavLst>
                                        <p:tav tm="0">
                                          <p:val>
                                            <p:fltVal val="0"/>
                                          </p:val>
                                        </p:tav>
                                        <p:tav tm="100000">
                                          <p:val>
                                            <p:strVal val="#ppt_w"/>
                                          </p:val>
                                        </p:tav>
                                      </p:tavLst>
                                    </p:anim>
                                    <p:anim calcmode="lin" valueType="num">
                                      <p:cBhvr>
                                        <p:cTn id="20" dur="1000" fill="hold"/>
                                        <p:tgtEl>
                                          <p:spTgt spid="1153053"/>
                                        </p:tgtEl>
                                        <p:attrNameLst>
                                          <p:attrName>ppt_h</p:attrName>
                                        </p:attrNameLst>
                                      </p:cBhvr>
                                      <p:tavLst>
                                        <p:tav tm="0">
                                          <p:val>
                                            <p:fltVal val="0"/>
                                          </p:val>
                                        </p:tav>
                                        <p:tav tm="100000">
                                          <p:val>
                                            <p:strVal val="#ppt_h"/>
                                          </p:val>
                                        </p:tav>
                                      </p:tavLst>
                                    </p:anim>
                                    <p:anim calcmode="lin" valueType="num">
                                      <p:cBhvr>
                                        <p:cTn id="21" dur="1000" fill="hold"/>
                                        <p:tgtEl>
                                          <p:spTgt spid="115305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153053"/>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15305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53052"/>
                                        </p:tgtEl>
                                        <p:attrNameLst>
                                          <p:attrName>style.visibility</p:attrName>
                                        </p:attrNameLst>
                                      </p:cBhvr>
                                      <p:to>
                                        <p:strVal val="visible"/>
                                      </p:to>
                                    </p:set>
                                    <p:anim calcmode="lin" valueType="num">
                                      <p:cBhvr additive="base">
                                        <p:cTn id="27" dur="500" fill="hold"/>
                                        <p:tgtEl>
                                          <p:spTgt spid="1153052"/>
                                        </p:tgtEl>
                                        <p:attrNameLst>
                                          <p:attrName>ppt_x</p:attrName>
                                        </p:attrNameLst>
                                      </p:cBhvr>
                                      <p:tavLst>
                                        <p:tav tm="0">
                                          <p:val>
                                            <p:strVal val="0-#ppt_w/2"/>
                                          </p:val>
                                        </p:tav>
                                        <p:tav tm="100000">
                                          <p:val>
                                            <p:strVal val="#ppt_x"/>
                                          </p:val>
                                        </p:tav>
                                      </p:tavLst>
                                    </p:anim>
                                    <p:anim calcmode="lin" valueType="num">
                                      <p:cBhvr additive="base">
                                        <p:cTn id="28" dur="500" fill="hold"/>
                                        <p:tgtEl>
                                          <p:spTgt spid="115305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153030"/>
                                        </p:tgtEl>
                                        <p:attrNameLst>
                                          <p:attrName>style.visibility</p:attrName>
                                        </p:attrNameLst>
                                      </p:cBhvr>
                                      <p:to>
                                        <p:strVal val="visible"/>
                                      </p:to>
                                    </p:set>
                                    <p:anim calcmode="lin" valueType="num">
                                      <p:cBhvr additive="base">
                                        <p:cTn id="33" dur="500" fill="hold"/>
                                        <p:tgtEl>
                                          <p:spTgt spid="1153030"/>
                                        </p:tgtEl>
                                        <p:attrNameLst>
                                          <p:attrName>ppt_x</p:attrName>
                                        </p:attrNameLst>
                                      </p:cBhvr>
                                      <p:tavLst>
                                        <p:tav tm="0">
                                          <p:val>
                                            <p:strVal val="0-#ppt_w/2"/>
                                          </p:val>
                                        </p:tav>
                                        <p:tav tm="100000">
                                          <p:val>
                                            <p:strVal val="#ppt_x"/>
                                          </p:val>
                                        </p:tav>
                                      </p:tavLst>
                                    </p:anim>
                                    <p:anim calcmode="lin" valueType="num">
                                      <p:cBhvr additive="base">
                                        <p:cTn id="34" dur="500" fill="hold"/>
                                        <p:tgtEl>
                                          <p:spTgt spid="1153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51" grpId="0" autoUpdateAnimBg="0"/>
      <p:bldP spid="1153052"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i="1">
                <a:cs typeface="Times New Roman" panose="02020603050405020304" pitchFamily="18" charset="0"/>
              </a:rPr>
              <a:t>Expected Value</a:t>
            </a:r>
          </a:p>
        </p:txBody>
      </p:sp>
      <p:grpSp>
        <p:nvGrpSpPr>
          <p:cNvPr id="1155075" name="Group 3"/>
          <p:cNvGrpSpPr>
            <a:grpSpLocks/>
          </p:cNvGrpSpPr>
          <p:nvPr/>
        </p:nvGrpSpPr>
        <p:grpSpPr bwMode="auto">
          <a:xfrm>
            <a:off x="1905000" y="2133600"/>
            <a:ext cx="7239000" cy="1600200"/>
            <a:chOff x="-3" y="-3"/>
            <a:chExt cx="1402" cy="1207"/>
          </a:xfrm>
        </p:grpSpPr>
        <p:grpSp>
          <p:nvGrpSpPr>
            <p:cNvPr id="1155076" name="Group 4"/>
            <p:cNvGrpSpPr>
              <a:grpSpLocks/>
            </p:cNvGrpSpPr>
            <p:nvPr/>
          </p:nvGrpSpPr>
          <p:grpSpPr bwMode="auto">
            <a:xfrm>
              <a:off x="0" y="0"/>
              <a:ext cx="1396" cy="1201"/>
              <a:chOff x="0" y="0"/>
              <a:chExt cx="1396" cy="1201"/>
            </a:xfrm>
          </p:grpSpPr>
          <p:grpSp>
            <p:nvGrpSpPr>
              <p:cNvPr id="1155077" name="Group 5"/>
              <p:cNvGrpSpPr>
                <a:grpSpLocks/>
              </p:cNvGrpSpPr>
              <p:nvPr/>
            </p:nvGrpSpPr>
            <p:grpSpPr bwMode="auto">
              <a:xfrm>
                <a:off x="0" y="0"/>
                <a:ext cx="734" cy="365"/>
                <a:chOff x="0" y="0"/>
                <a:chExt cx="734" cy="365"/>
              </a:xfrm>
            </p:grpSpPr>
            <p:sp>
              <p:nvSpPr>
                <p:cNvPr id="1155078" name="Rectangle 6"/>
                <p:cNvSpPr>
                  <a:spLocks noChangeArrowheads="1"/>
                </p:cNvSpPr>
                <p:nvPr/>
              </p:nvSpPr>
              <p:spPr bwMode="auto">
                <a:xfrm>
                  <a:off x="43" y="0"/>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dirty="0" err="1" smtClean="0">
                      <a:latin typeface="Arial Unicode MS" panose="020B0604020202020204" pitchFamily="34" charset="-128"/>
                      <a:ea typeface="Arial Unicode MS" panose="020B0604020202020204" pitchFamily="34" charset="-128"/>
                      <a:cs typeface="Arial Unicode MS" panose="020B0604020202020204" pitchFamily="34" charset="-128"/>
                    </a:rPr>
                    <a:t>Rs</a:t>
                  </a:r>
                  <a:r>
                    <a:rPr lang="en-US" sz="2000" i="1" dirty="0" smtClean="0">
                      <a:latin typeface="Arial Unicode MS" panose="020B0604020202020204" pitchFamily="34" charset="-128"/>
                      <a:ea typeface="Arial Unicode MS" panose="020B0604020202020204" pitchFamily="34" charset="-128"/>
                      <a:cs typeface="Arial Unicode MS" panose="020B0604020202020204" pitchFamily="34" charset="-128"/>
                    </a:rPr>
                    <a:t>. x</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dirty="0">
                    <a:latin typeface="Times New Roman" panose="02020603050405020304" pitchFamily="18" charset="0"/>
                  </a:endParaRPr>
                </a:p>
              </p:txBody>
            </p:sp>
            <p:sp>
              <p:nvSpPr>
                <p:cNvPr id="1155079" name="Rectangle 7"/>
                <p:cNvSpPr>
                  <a:spLocks noChangeArrowheads="1"/>
                </p:cNvSpPr>
                <p:nvPr/>
              </p:nvSpPr>
              <p:spPr bwMode="auto">
                <a:xfrm>
                  <a:off x="0" y="0"/>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0" name="Group 8"/>
              <p:cNvGrpSpPr>
                <a:grpSpLocks/>
              </p:cNvGrpSpPr>
              <p:nvPr/>
            </p:nvGrpSpPr>
            <p:grpSpPr bwMode="auto">
              <a:xfrm>
                <a:off x="734" y="0"/>
                <a:ext cx="662" cy="365"/>
                <a:chOff x="734" y="0"/>
                <a:chExt cx="662" cy="365"/>
              </a:xfrm>
            </p:grpSpPr>
            <p:sp>
              <p:nvSpPr>
                <p:cNvPr id="1155081" name="Rectangle 9"/>
                <p:cNvSpPr>
                  <a:spLocks noChangeArrowheads="1"/>
                </p:cNvSpPr>
                <p:nvPr/>
              </p:nvSpPr>
              <p:spPr bwMode="auto">
                <a:xfrm>
                  <a:off x="777" y="0"/>
                  <a:ext cx="576"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p(x)</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a:latin typeface="Times New Roman" panose="02020603050405020304" pitchFamily="18" charset="0"/>
                  </a:endParaRPr>
                </a:p>
              </p:txBody>
            </p:sp>
            <p:sp>
              <p:nvSpPr>
                <p:cNvPr id="1155082" name="Rectangle 10"/>
                <p:cNvSpPr>
                  <a:spLocks noChangeArrowheads="1"/>
                </p:cNvSpPr>
                <p:nvPr/>
              </p:nvSpPr>
              <p:spPr bwMode="auto">
                <a:xfrm>
                  <a:off x="734" y="0"/>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3" name="Group 11"/>
              <p:cNvGrpSpPr>
                <a:grpSpLocks/>
              </p:cNvGrpSpPr>
              <p:nvPr/>
            </p:nvGrpSpPr>
            <p:grpSpPr bwMode="auto">
              <a:xfrm>
                <a:off x="0" y="365"/>
                <a:ext cx="734" cy="471"/>
                <a:chOff x="0" y="365"/>
                <a:chExt cx="734" cy="471"/>
              </a:xfrm>
            </p:grpSpPr>
            <p:sp>
              <p:nvSpPr>
                <p:cNvPr id="1155084" name="Rectangle 12"/>
                <p:cNvSpPr>
                  <a:spLocks noChangeArrowheads="1"/>
                </p:cNvSpPr>
                <p:nvPr/>
              </p:nvSpPr>
              <p:spPr bwMode="auto">
                <a:xfrm>
                  <a:off x="43" y="365"/>
                  <a:ext cx="648"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-1</a:t>
                  </a:r>
                </a:p>
                <a:p>
                  <a:pPr algn="ctr"/>
                  <a:endParaRPr lang="en-US" sz="2000">
                    <a:latin typeface="Times New Roman" panose="02020603050405020304" pitchFamily="18" charset="0"/>
                  </a:endParaRPr>
                </a:p>
              </p:txBody>
            </p:sp>
            <p:sp>
              <p:nvSpPr>
                <p:cNvPr id="1155085" name="Rectangle 13"/>
                <p:cNvSpPr>
                  <a:spLocks noChangeArrowheads="1"/>
                </p:cNvSpPr>
                <p:nvPr/>
              </p:nvSpPr>
              <p:spPr bwMode="auto">
                <a:xfrm>
                  <a:off x="0" y="365"/>
                  <a:ext cx="734"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6" name="Group 14"/>
              <p:cNvGrpSpPr>
                <a:grpSpLocks/>
              </p:cNvGrpSpPr>
              <p:nvPr/>
            </p:nvGrpSpPr>
            <p:grpSpPr bwMode="auto">
              <a:xfrm>
                <a:off x="734" y="365"/>
                <a:ext cx="662" cy="471"/>
                <a:chOff x="734" y="365"/>
                <a:chExt cx="662" cy="471"/>
              </a:xfrm>
            </p:grpSpPr>
            <p:sp>
              <p:nvSpPr>
                <p:cNvPr id="1155087" name="Rectangle 15"/>
                <p:cNvSpPr>
                  <a:spLocks noChangeArrowheads="1"/>
                </p:cNvSpPr>
                <p:nvPr/>
              </p:nvSpPr>
              <p:spPr bwMode="auto">
                <a:xfrm>
                  <a:off x="777" y="365"/>
                  <a:ext cx="576"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.999999928</a:t>
                  </a:r>
                </a:p>
                <a:p>
                  <a:pPr algn="ctr"/>
                  <a:endParaRPr lang="en-US" sz="2000">
                    <a:latin typeface="Times New Roman" panose="02020603050405020304" pitchFamily="18" charset="0"/>
                  </a:endParaRPr>
                </a:p>
              </p:txBody>
            </p:sp>
            <p:sp>
              <p:nvSpPr>
                <p:cNvPr id="1155088" name="Rectangle 16"/>
                <p:cNvSpPr>
                  <a:spLocks noChangeArrowheads="1"/>
                </p:cNvSpPr>
                <p:nvPr/>
              </p:nvSpPr>
              <p:spPr bwMode="auto">
                <a:xfrm>
                  <a:off x="734" y="365"/>
                  <a:ext cx="662"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9" name="Group 17"/>
              <p:cNvGrpSpPr>
                <a:grpSpLocks/>
              </p:cNvGrpSpPr>
              <p:nvPr/>
            </p:nvGrpSpPr>
            <p:grpSpPr bwMode="auto">
              <a:xfrm>
                <a:off x="0" y="836"/>
                <a:ext cx="734" cy="365"/>
                <a:chOff x="0" y="836"/>
                <a:chExt cx="734" cy="365"/>
              </a:xfrm>
            </p:grpSpPr>
            <p:sp>
              <p:nvSpPr>
                <p:cNvPr id="1155090" name="Rectangle 18"/>
                <p:cNvSpPr>
                  <a:spLocks noChangeArrowheads="1"/>
                </p:cNvSpPr>
                <p:nvPr/>
              </p:nvSpPr>
              <p:spPr bwMode="auto">
                <a:xfrm>
                  <a:off x="43" y="836"/>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20 lakh</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dirty="0">
                    <a:latin typeface="Times New Roman" panose="02020603050405020304" pitchFamily="18" charset="0"/>
                  </a:endParaRPr>
                </a:p>
              </p:txBody>
            </p:sp>
            <p:sp>
              <p:nvSpPr>
                <p:cNvPr id="1155091" name="Rectangle 19"/>
                <p:cNvSpPr>
                  <a:spLocks noChangeArrowheads="1"/>
                </p:cNvSpPr>
                <p:nvPr/>
              </p:nvSpPr>
              <p:spPr bwMode="auto">
                <a:xfrm>
                  <a:off x="0" y="836"/>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92" name="Group 20"/>
              <p:cNvGrpSpPr>
                <a:grpSpLocks/>
              </p:cNvGrpSpPr>
              <p:nvPr/>
            </p:nvGrpSpPr>
            <p:grpSpPr bwMode="auto">
              <a:xfrm>
                <a:off x="734" y="836"/>
                <a:ext cx="662" cy="365"/>
                <a:chOff x="734" y="836"/>
                <a:chExt cx="662" cy="365"/>
              </a:xfrm>
            </p:grpSpPr>
            <p:sp>
              <p:nvSpPr>
                <p:cNvPr id="1155093" name="Rectangle 21"/>
                <p:cNvSpPr>
                  <a:spLocks noChangeArrowheads="1"/>
                </p:cNvSpPr>
                <p:nvPr/>
              </p:nvSpPr>
              <p:spPr bwMode="auto">
                <a:xfrm>
                  <a:off x="777" y="836"/>
                  <a:ext cx="576"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	7.2 x 10</a:t>
                  </a:r>
                  <a:r>
                    <a:rPr lang="en-US" sz="2000" i="1" baseline="30000">
                      <a:latin typeface="Times" panose="02020603050405020304" pitchFamily="18" charset="0"/>
                      <a:cs typeface="Times New Roman" panose="02020603050405020304" pitchFamily="18" charset="0"/>
                    </a:rPr>
                    <a:t>--8</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a:latin typeface="Times New Roman" panose="02020603050405020304" pitchFamily="18" charset="0"/>
                  </a:endParaRPr>
                </a:p>
              </p:txBody>
            </p:sp>
            <p:sp>
              <p:nvSpPr>
                <p:cNvPr id="1155094" name="Rectangle 22"/>
                <p:cNvSpPr>
                  <a:spLocks noChangeArrowheads="1"/>
                </p:cNvSpPr>
                <p:nvPr/>
              </p:nvSpPr>
              <p:spPr bwMode="auto">
                <a:xfrm>
                  <a:off x="734" y="836"/>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55095" name="Rectangle 23"/>
            <p:cNvSpPr>
              <a:spLocks noChangeArrowheads="1"/>
            </p:cNvSpPr>
            <p:nvPr/>
          </p:nvSpPr>
          <p:spPr bwMode="auto">
            <a:xfrm>
              <a:off x="-3" y="-3"/>
              <a:ext cx="1402" cy="120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155096" name="Text Box 24"/>
          <p:cNvSpPr txBox="1">
            <a:spLocks noChangeArrowheads="1"/>
          </p:cNvSpPr>
          <p:nvPr/>
        </p:nvSpPr>
        <p:spPr bwMode="auto">
          <a:xfrm>
            <a:off x="1905000" y="16764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u="sng">
                <a:latin typeface="Times New Roman" panose="02020603050405020304" pitchFamily="18" charset="0"/>
              </a:rPr>
              <a:t>The probability function</a:t>
            </a:r>
          </a:p>
        </p:txBody>
      </p:sp>
      <p:sp>
        <p:nvSpPr>
          <p:cNvPr id="1155097" name="Text Box 25"/>
          <p:cNvSpPr txBox="1">
            <a:spLocks noChangeArrowheads="1"/>
          </p:cNvSpPr>
          <p:nvPr/>
        </p:nvSpPr>
        <p:spPr bwMode="auto">
          <a:xfrm>
            <a:off x="1828800" y="41910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u="sng">
                <a:latin typeface="Times New Roman" panose="02020603050405020304" pitchFamily="18" charset="0"/>
              </a:rPr>
              <a:t>Expected Value</a:t>
            </a:r>
          </a:p>
        </p:txBody>
      </p:sp>
      <p:sp>
        <p:nvSpPr>
          <p:cNvPr id="1155098" name="Rectangle 26"/>
          <p:cNvSpPr>
            <a:spLocks noChangeArrowheads="1"/>
          </p:cNvSpPr>
          <p:nvPr/>
        </p:nvSpPr>
        <p:spPr bwMode="auto">
          <a:xfrm>
            <a:off x="1524000" y="4648201"/>
            <a:ext cx="9144000" cy="95410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E(X) = P(win)*$2,000,000   +  P(lose)*-$1.00  </a:t>
            </a:r>
          </a:p>
          <a:p>
            <a:pPr eaLnBrk="1" hangingPunct="1"/>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 2.0 </a:t>
            </a:r>
            <a:r>
              <a:rPr lang="en-US" sz="2400" i="1" dirty="0" smtClean="0">
                <a:latin typeface="Times New Roman" panose="02020603050405020304" pitchFamily="18" charset="0"/>
                <a:ea typeface="Arial Unicode MS" panose="020B0604020202020204" pitchFamily="34" charset="-128"/>
                <a:cs typeface="Arial Unicode MS" panose="020B0604020202020204" pitchFamily="34" charset="-128"/>
              </a:rPr>
              <a:t>x </a:t>
            </a:r>
            <a:r>
              <a:rPr lang="en-US" sz="2400" i="1" dirty="0">
                <a:latin typeface="Times New Roman" panose="02020603050405020304" pitchFamily="18" charset="0"/>
                <a:ea typeface="Arial Unicode MS" panose="020B0604020202020204" pitchFamily="34" charset="-128"/>
                <a:cs typeface="Arial Unicode MS" panose="020B0604020202020204" pitchFamily="34" charset="-128"/>
              </a:rPr>
              <a:t>10</a:t>
            </a:r>
            <a:r>
              <a:rPr lang="en-US" sz="2400" i="1"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 * </a:t>
            </a:r>
            <a:r>
              <a:rPr lang="en-US" sz="2400" i="1" dirty="0">
                <a:latin typeface="Times New Roman" panose="02020603050405020304" pitchFamily="18" charset="0"/>
                <a:ea typeface="Arial Unicode MS" panose="020B0604020202020204" pitchFamily="34" charset="-128"/>
                <a:cs typeface="Arial Unicode MS" panose="020B0604020202020204" pitchFamily="34" charset="-128"/>
              </a:rPr>
              <a:t>7.2 x 10</a:t>
            </a:r>
            <a:r>
              <a:rPr lang="en-US" sz="2400" i="1" baseline="30000" dirty="0">
                <a:latin typeface="Times New Roman" panose="02020603050405020304" pitchFamily="18" charset="0"/>
                <a:cs typeface="Times New Roman" panose="02020603050405020304" pitchFamily="18" charset="0"/>
              </a:rPr>
              <a:t>-8</a:t>
            </a:r>
            <a:r>
              <a:rPr lang="en-US" sz="2400" i="1" dirty="0">
                <a:latin typeface="Times New Roman" panose="02020603050405020304" pitchFamily="18" charset="0"/>
                <a:cs typeface="Times New Roman" panose="02020603050405020304" pitchFamily="18" charset="0"/>
              </a:rPr>
              <a:t>+ .999999928 (-1) =</a:t>
            </a:r>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sz="2400" i="1" dirty="0">
                <a:latin typeface="Times New Roman" panose="02020603050405020304" pitchFamily="18" charset="0"/>
                <a:cs typeface="Times New Roman" panose="02020603050405020304" pitchFamily="18" charset="0"/>
              </a:rPr>
              <a:t>.144 - .999999928 = -$.86</a:t>
            </a:r>
            <a:r>
              <a:rPr lang="en-US" sz="2400" i="1" dirty="0">
                <a:latin typeface="Times" panose="02020603050405020304" pitchFamily="18" charset="0"/>
                <a:cs typeface="Times New Roman" panose="02020603050405020304" pitchFamily="18" charset="0"/>
              </a:rPr>
              <a:t>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100" i="1" dirty="0">
                <a:latin typeface="Times" panose="02020603050405020304" pitchFamily="18" charset="0"/>
                <a:cs typeface="Times New Roman" panose="02020603050405020304" pitchFamily="18" charset="0"/>
              </a:rPr>
              <a:t> </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55099" name="Rectangle 27"/>
          <p:cNvSpPr>
            <a:spLocks noChangeArrowheads="1"/>
          </p:cNvSpPr>
          <p:nvPr/>
        </p:nvSpPr>
        <p:spPr bwMode="auto">
          <a:xfrm>
            <a:off x="1524000" y="5716588"/>
            <a:ext cx="6263766" cy="11541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p>
            <a:r>
              <a:rPr lang="en-US" sz="2400">
                <a:latin typeface="Times New Roman" panose="02020603050405020304" pitchFamily="18" charset="0"/>
                <a:cs typeface="Times New Roman" panose="02020603050405020304" pitchFamily="18" charset="0"/>
              </a:rPr>
              <a:t>Negative expected value is never good!  </a:t>
            </a:r>
          </a:p>
          <a:p>
            <a:r>
              <a:rPr lang="en-US" sz="2400">
                <a:latin typeface="Times New Roman" panose="02020603050405020304" pitchFamily="18" charset="0"/>
                <a:cs typeface="Times New Roman" panose="02020603050405020304" pitchFamily="18" charset="0"/>
              </a:rPr>
              <a:t>You shouldn’t play if you expect to lose money!  </a:t>
            </a:r>
          </a:p>
          <a:p>
            <a:endParaRPr lang="en-US" sz="2400">
              <a:latin typeface="Times New Roman" panose="02020603050405020304" pitchFamily="18" charset="0"/>
            </a:endParaRPr>
          </a:p>
        </p:txBody>
      </p:sp>
    </p:spTree>
    <p:extLst>
      <p:ext uri="{BB962C8B-B14F-4D97-AF65-F5344CB8AC3E}">
        <p14:creationId xmlns:p14="http://schemas.microsoft.com/office/powerpoint/2010/main" val="2679313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5096"/>
                                        </p:tgtEl>
                                        <p:attrNameLst>
                                          <p:attrName>style.visibility</p:attrName>
                                        </p:attrNameLst>
                                      </p:cBhvr>
                                      <p:to>
                                        <p:strVal val="visible"/>
                                      </p:to>
                                    </p:set>
                                    <p:anim calcmode="lin" valueType="num">
                                      <p:cBhvr additive="base">
                                        <p:cTn id="7" dur="500" fill="hold"/>
                                        <p:tgtEl>
                                          <p:spTgt spid="1155096"/>
                                        </p:tgtEl>
                                        <p:attrNameLst>
                                          <p:attrName>ppt_x</p:attrName>
                                        </p:attrNameLst>
                                      </p:cBhvr>
                                      <p:tavLst>
                                        <p:tav tm="0">
                                          <p:val>
                                            <p:strVal val="0-#ppt_w/2"/>
                                          </p:val>
                                        </p:tav>
                                        <p:tav tm="100000">
                                          <p:val>
                                            <p:strVal val="#ppt_x"/>
                                          </p:val>
                                        </p:tav>
                                      </p:tavLst>
                                    </p:anim>
                                    <p:anim calcmode="lin" valueType="num">
                                      <p:cBhvr additive="base">
                                        <p:cTn id="8" dur="500" fill="hold"/>
                                        <p:tgtEl>
                                          <p:spTgt spid="11550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55075"/>
                                        </p:tgtEl>
                                        <p:attrNameLst>
                                          <p:attrName>style.visibility</p:attrName>
                                        </p:attrNameLst>
                                      </p:cBhvr>
                                      <p:to>
                                        <p:strVal val="visible"/>
                                      </p:to>
                                    </p:set>
                                    <p:anim calcmode="lin" valueType="num">
                                      <p:cBhvr additive="base">
                                        <p:cTn id="13" dur="500" fill="hold"/>
                                        <p:tgtEl>
                                          <p:spTgt spid="1155075"/>
                                        </p:tgtEl>
                                        <p:attrNameLst>
                                          <p:attrName>ppt_x</p:attrName>
                                        </p:attrNameLst>
                                      </p:cBhvr>
                                      <p:tavLst>
                                        <p:tav tm="0">
                                          <p:val>
                                            <p:strVal val="0-#ppt_w/2"/>
                                          </p:val>
                                        </p:tav>
                                        <p:tav tm="100000">
                                          <p:val>
                                            <p:strVal val="#ppt_x"/>
                                          </p:val>
                                        </p:tav>
                                      </p:tavLst>
                                    </p:anim>
                                    <p:anim calcmode="lin" valueType="num">
                                      <p:cBhvr additive="base">
                                        <p:cTn id="14" dur="500" fill="hold"/>
                                        <p:tgtEl>
                                          <p:spTgt spid="11550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5097"/>
                                        </p:tgtEl>
                                        <p:attrNameLst>
                                          <p:attrName>style.visibility</p:attrName>
                                        </p:attrNameLst>
                                      </p:cBhvr>
                                      <p:to>
                                        <p:strVal val="visible"/>
                                      </p:to>
                                    </p:set>
                                    <p:anim calcmode="lin" valueType="num">
                                      <p:cBhvr additive="base">
                                        <p:cTn id="19" dur="500" fill="hold"/>
                                        <p:tgtEl>
                                          <p:spTgt spid="1155097"/>
                                        </p:tgtEl>
                                        <p:attrNameLst>
                                          <p:attrName>ppt_x</p:attrName>
                                        </p:attrNameLst>
                                      </p:cBhvr>
                                      <p:tavLst>
                                        <p:tav tm="0">
                                          <p:val>
                                            <p:strVal val="0-#ppt_w/2"/>
                                          </p:val>
                                        </p:tav>
                                        <p:tav tm="100000">
                                          <p:val>
                                            <p:strVal val="#ppt_x"/>
                                          </p:val>
                                        </p:tav>
                                      </p:tavLst>
                                    </p:anim>
                                    <p:anim calcmode="lin" valueType="num">
                                      <p:cBhvr additive="base">
                                        <p:cTn id="20" dur="500" fill="hold"/>
                                        <p:tgtEl>
                                          <p:spTgt spid="11550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55098"/>
                                        </p:tgtEl>
                                        <p:attrNameLst>
                                          <p:attrName>style.visibility</p:attrName>
                                        </p:attrNameLst>
                                      </p:cBhvr>
                                      <p:to>
                                        <p:strVal val="visible"/>
                                      </p:to>
                                    </p:set>
                                    <p:anim calcmode="lin" valueType="num">
                                      <p:cBhvr additive="base">
                                        <p:cTn id="25" dur="500" fill="hold"/>
                                        <p:tgtEl>
                                          <p:spTgt spid="1155098"/>
                                        </p:tgtEl>
                                        <p:attrNameLst>
                                          <p:attrName>ppt_x</p:attrName>
                                        </p:attrNameLst>
                                      </p:cBhvr>
                                      <p:tavLst>
                                        <p:tav tm="0">
                                          <p:val>
                                            <p:strVal val="0-#ppt_w/2"/>
                                          </p:val>
                                        </p:tav>
                                        <p:tav tm="100000">
                                          <p:val>
                                            <p:strVal val="#ppt_x"/>
                                          </p:val>
                                        </p:tav>
                                      </p:tavLst>
                                    </p:anim>
                                    <p:anim calcmode="lin" valueType="num">
                                      <p:cBhvr additive="base">
                                        <p:cTn id="26" dur="500" fill="hold"/>
                                        <p:tgtEl>
                                          <p:spTgt spid="115509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5099"/>
                                        </p:tgtEl>
                                        <p:attrNameLst>
                                          <p:attrName>style.visibility</p:attrName>
                                        </p:attrNameLst>
                                      </p:cBhvr>
                                      <p:to>
                                        <p:strVal val="visible"/>
                                      </p:to>
                                    </p:set>
                                    <p:anim calcmode="lin" valueType="num">
                                      <p:cBhvr additive="base">
                                        <p:cTn id="31" dur="500" fill="hold"/>
                                        <p:tgtEl>
                                          <p:spTgt spid="1155099"/>
                                        </p:tgtEl>
                                        <p:attrNameLst>
                                          <p:attrName>ppt_x</p:attrName>
                                        </p:attrNameLst>
                                      </p:cBhvr>
                                      <p:tavLst>
                                        <p:tav tm="0">
                                          <p:val>
                                            <p:strVal val="0-#ppt_w/2"/>
                                          </p:val>
                                        </p:tav>
                                        <p:tav tm="100000">
                                          <p:val>
                                            <p:strVal val="#ppt_x"/>
                                          </p:val>
                                        </p:tav>
                                      </p:tavLst>
                                    </p:anim>
                                    <p:anim calcmode="lin" valueType="num">
                                      <p:cBhvr additive="base">
                                        <p:cTn id="32" dur="500" fill="hold"/>
                                        <p:tgtEl>
                                          <p:spTgt spid="1155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96" grpId="0" autoUpdateAnimBg="0"/>
      <p:bldP spid="1155097" grpId="0" autoUpdateAnimBg="0"/>
      <p:bldP spid="1155098" grpId="0" autoUpdateAnimBg="0"/>
      <p:bldP spid="115509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1828800" y="3810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2"/>
            </a:pPr>
            <a:r>
              <a:rPr lang="en-US" sz="3200">
                <a:latin typeface="Times New Roman" panose="02020603050405020304" pitchFamily="18" charset="0"/>
              </a:rPr>
              <a:t>Rolling a die – outcomes </a:t>
            </a:r>
          </a:p>
          <a:p>
            <a:pPr eaLnBrk="1" hangingPunct="1">
              <a:spcBef>
                <a:spcPct val="20000"/>
              </a:spcBef>
            </a:pPr>
            <a:r>
              <a:rPr lang="en-US" sz="3200" i="1">
                <a:latin typeface="Times New Roman" panose="02020603050405020304" pitchFamily="18" charset="0"/>
              </a:rPr>
              <a:t>		S </a:t>
            </a:r>
            <a:r>
              <a:rPr lang="en-US" sz="3200">
                <a:latin typeface="Times New Roman" panose="02020603050405020304" pitchFamily="18" charset="0"/>
              </a:rPr>
              <a:t>={</a:t>
            </a:r>
            <a:r>
              <a:rPr lang="en-US" sz="3200" b="1">
                <a:latin typeface="Times New Roman" panose="02020603050405020304" pitchFamily="18" charset="0"/>
              </a:rPr>
              <a:t>     ,     ,     ,     ,     ,     </a:t>
            </a:r>
            <a:r>
              <a:rPr lang="en-US" sz="3200">
                <a:latin typeface="Times New Roman" panose="02020603050405020304" pitchFamily="18" charset="0"/>
              </a:rPr>
              <a:t>}</a:t>
            </a:r>
          </a:p>
        </p:txBody>
      </p:sp>
      <p:sp>
        <p:nvSpPr>
          <p:cNvPr id="64515" name="Rectangle 4"/>
          <p:cNvSpPr>
            <a:spLocks noChangeArrowheads="1"/>
          </p:cNvSpPr>
          <p:nvPr/>
        </p:nvSpPr>
        <p:spPr bwMode="auto">
          <a:xfrm>
            <a:off x="1905000" y="1981200"/>
            <a:ext cx="7772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Unable to predict outcome but in the long run can one can determine that each outcome will occur 1/6 of the time.</a:t>
            </a:r>
          </a:p>
          <a:p>
            <a:pPr eaLnBrk="1" hangingPunct="1">
              <a:spcBef>
                <a:spcPct val="20000"/>
              </a:spcBef>
            </a:pPr>
            <a:r>
              <a:rPr lang="en-US" sz="2800">
                <a:latin typeface="Times New Roman" panose="02020603050405020304" pitchFamily="18" charset="0"/>
              </a:rPr>
              <a:t>Use symmetry. Each side is the same. One side should not occur more frequently than another side in the long run. If the die is not balanced this may not be true.</a:t>
            </a:r>
            <a:endParaRPr lang="en-US" sz="3200">
              <a:latin typeface="Times New Roman" panose="02020603050405020304" pitchFamily="18" charset="0"/>
            </a:endParaRPr>
          </a:p>
        </p:txBody>
      </p:sp>
      <p:grpSp>
        <p:nvGrpSpPr>
          <p:cNvPr id="64516" name="Group 36"/>
          <p:cNvGrpSpPr>
            <a:grpSpLocks noChangeAspect="1"/>
          </p:cNvGrpSpPr>
          <p:nvPr/>
        </p:nvGrpSpPr>
        <p:grpSpPr bwMode="auto">
          <a:xfrm>
            <a:off x="3581401" y="1066801"/>
            <a:ext cx="430213" cy="430213"/>
            <a:chOff x="1344" y="336"/>
            <a:chExt cx="672" cy="672"/>
          </a:xfrm>
        </p:grpSpPr>
        <p:sp>
          <p:nvSpPr>
            <p:cNvPr id="64547" name="Rectangle 5"/>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48" name="Oval 6"/>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4517" name="Group 40"/>
          <p:cNvGrpSpPr>
            <a:grpSpLocks noChangeAspect="1"/>
          </p:cNvGrpSpPr>
          <p:nvPr/>
        </p:nvGrpSpPr>
        <p:grpSpPr bwMode="auto">
          <a:xfrm>
            <a:off x="6019801" y="1066801"/>
            <a:ext cx="430213" cy="430213"/>
            <a:chOff x="2352" y="336"/>
            <a:chExt cx="672" cy="672"/>
          </a:xfrm>
        </p:grpSpPr>
        <p:sp>
          <p:nvSpPr>
            <p:cNvPr id="64541" name="Rectangle 7"/>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42" name="Oval 8"/>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43" name="Oval 9"/>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44" name="Oval 10"/>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45" name="Oval 11"/>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46" name="Oval 12"/>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4518" name="Group 38"/>
          <p:cNvGrpSpPr>
            <a:grpSpLocks noChangeAspect="1"/>
          </p:cNvGrpSpPr>
          <p:nvPr/>
        </p:nvGrpSpPr>
        <p:grpSpPr bwMode="auto">
          <a:xfrm>
            <a:off x="4800601" y="1066801"/>
            <a:ext cx="430213" cy="430213"/>
            <a:chOff x="3168" y="336"/>
            <a:chExt cx="672" cy="672"/>
          </a:xfrm>
        </p:grpSpPr>
        <p:sp>
          <p:nvSpPr>
            <p:cNvPr id="64537" name="Rectangle 13"/>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8" name="Oval 14"/>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9" name="Oval 15"/>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40" name="Oval 16"/>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4519" name="Group 39"/>
          <p:cNvGrpSpPr>
            <a:grpSpLocks noChangeAspect="1"/>
          </p:cNvGrpSpPr>
          <p:nvPr/>
        </p:nvGrpSpPr>
        <p:grpSpPr bwMode="auto">
          <a:xfrm>
            <a:off x="5410201" y="1066801"/>
            <a:ext cx="430213" cy="430213"/>
            <a:chOff x="3984" y="336"/>
            <a:chExt cx="672" cy="672"/>
          </a:xfrm>
        </p:grpSpPr>
        <p:sp>
          <p:nvSpPr>
            <p:cNvPr id="64532" name="Rectangle 19"/>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3" name="Oval 21"/>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4" name="Oval 22"/>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5" name="Oval 23"/>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6" name="Oval 24"/>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4520" name="Group 37"/>
          <p:cNvGrpSpPr>
            <a:grpSpLocks noChangeAspect="1"/>
          </p:cNvGrpSpPr>
          <p:nvPr/>
        </p:nvGrpSpPr>
        <p:grpSpPr bwMode="auto">
          <a:xfrm>
            <a:off x="4191001" y="1066801"/>
            <a:ext cx="430213" cy="430213"/>
            <a:chOff x="3744" y="1200"/>
            <a:chExt cx="672" cy="672"/>
          </a:xfrm>
        </p:grpSpPr>
        <p:sp>
          <p:nvSpPr>
            <p:cNvPr id="64529" name="Rectangle 25"/>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0" name="Oval 27"/>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31" name="Oval 28"/>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4521" name="Group 41"/>
          <p:cNvGrpSpPr>
            <a:grpSpLocks noChangeAspect="1"/>
          </p:cNvGrpSpPr>
          <p:nvPr/>
        </p:nvGrpSpPr>
        <p:grpSpPr bwMode="auto">
          <a:xfrm>
            <a:off x="6629401" y="1066801"/>
            <a:ext cx="430213" cy="430213"/>
            <a:chOff x="4800" y="1248"/>
            <a:chExt cx="672" cy="672"/>
          </a:xfrm>
        </p:grpSpPr>
        <p:sp>
          <p:nvSpPr>
            <p:cNvPr id="64522" name="Rectangle 29"/>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23" name="Oval 30"/>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24" name="Oval 31"/>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25" name="Oval 32"/>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26" name="Oval 33"/>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27" name="Oval 34"/>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4528" name="Oval 35"/>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spTree>
    <p:extLst>
      <p:ext uri="{BB962C8B-B14F-4D97-AF65-F5344CB8AC3E}">
        <p14:creationId xmlns:p14="http://schemas.microsoft.com/office/powerpoint/2010/main" val="15352946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lstStyle/>
          <a:p>
            <a:r>
              <a:rPr lang="en-US" i="1">
                <a:cs typeface="Times New Roman" panose="02020603050405020304" pitchFamily="18" charset="0"/>
              </a:rPr>
              <a:t>Expected Value</a:t>
            </a:r>
          </a:p>
        </p:txBody>
      </p:sp>
      <p:sp>
        <p:nvSpPr>
          <p:cNvPr id="1157123" name="Rectangle 3"/>
          <p:cNvSpPr>
            <a:spLocks noChangeArrowheads="1"/>
          </p:cNvSpPr>
          <p:nvPr/>
        </p:nvSpPr>
        <p:spPr bwMode="auto">
          <a:xfrm>
            <a:off x="1524000" y="2133600"/>
            <a:ext cx="9144000" cy="152349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r>
              <a:rPr lang="en-US" sz="2400">
                <a:latin typeface="Times New Roman" panose="02020603050405020304" pitchFamily="18" charset="0"/>
                <a:ea typeface="Arial Unicode MS" panose="020B0604020202020204" pitchFamily="34" charset="-128"/>
                <a:cs typeface="Arial Unicode MS" panose="020B0604020202020204" pitchFamily="34" charset="-128"/>
              </a:rPr>
              <a:t>If you play the lottery every week for 10 years, what are your expected winnings or losses?  </a:t>
            </a:r>
          </a:p>
          <a:p>
            <a:r>
              <a:rPr lang="en-US" sz="2400">
                <a:latin typeface="Times New Roman" panose="02020603050405020304" pitchFamily="18" charset="0"/>
                <a:ea typeface="Arial Unicode MS" panose="020B0604020202020204" pitchFamily="34" charset="-128"/>
                <a:cs typeface="Arial Unicode MS" panose="020B0604020202020204" pitchFamily="34" charset="-128"/>
              </a:rPr>
              <a:t> </a:t>
            </a:r>
          </a:p>
          <a:p>
            <a:r>
              <a:rPr lang="en-US" sz="2400">
                <a:latin typeface="Times New Roman" panose="02020603050405020304" pitchFamily="18" charset="0"/>
                <a:cs typeface="Times New Roman" panose="02020603050405020304" pitchFamily="18" charset="0"/>
              </a:rPr>
              <a:t>520 x (-.86) = -$447.20</a:t>
            </a:r>
            <a:r>
              <a:rPr lang="en-US" sz="2400">
                <a:latin typeface="Times New Roman" panose="02020603050405020304" pitchFamily="18" charset="0"/>
              </a:rPr>
              <a:t> </a:t>
            </a:r>
          </a:p>
        </p:txBody>
      </p:sp>
    </p:spTree>
    <p:extLst>
      <p:ext uri="{BB962C8B-B14F-4D97-AF65-F5344CB8AC3E}">
        <p14:creationId xmlns:p14="http://schemas.microsoft.com/office/powerpoint/2010/main" val="2196385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23">
                                            <p:txEl>
                                              <p:pRg st="0" end="0"/>
                                            </p:txEl>
                                          </p:spTgt>
                                        </p:tgtEl>
                                        <p:attrNameLst>
                                          <p:attrName>style.visibility</p:attrName>
                                        </p:attrNameLst>
                                      </p:cBhvr>
                                      <p:to>
                                        <p:strVal val="visible"/>
                                      </p:to>
                                    </p:set>
                                    <p:anim calcmode="lin" valueType="num">
                                      <p:cBhvr additive="base">
                                        <p:cTn id="7" dur="500" fill="hold"/>
                                        <p:tgtEl>
                                          <p:spTgt spid="1157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7123">
                                            <p:txEl>
                                              <p:pRg st="1" end="1"/>
                                            </p:txEl>
                                          </p:spTgt>
                                        </p:tgtEl>
                                        <p:attrNameLst>
                                          <p:attrName>style.visibility</p:attrName>
                                        </p:attrNameLst>
                                      </p:cBhvr>
                                      <p:to>
                                        <p:strVal val="visible"/>
                                      </p:to>
                                    </p:set>
                                    <p:anim calcmode="lin" valueType="num">
                                      <p:cBhvr additive="base">
                                        <p:cTn id="13" dur="500" fill="hold"/>
                                        <p:tgtEl>
                                          <p:spTgt spid="1157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57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7123">
                                            <p:txEl>
                                              <p:pRg st="2" end="2"/>
                                            </p:txEl>
                                          </p:spTgt>
                                        </p:tgtEl>
                                        <p:attrNameLst>
                                          <p:attrName>style.visibility</p:attrName>
                                        </p:attrNameLst>
                                      </p:cBhvr>
                                      <p:to>
                                        <p:strVal val="visible"/>
                                      </p:to>
                                    </p:set>
                                    <p:anim calcmode="lin" valueType="num">
                                      <p:cBhvr additive="base">
                                        <p:cTn id="19" dur="500" fill="hold"/>
                                        <p:tgtEl>
                                          <p:spTgt spid="1157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571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3"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Variance/standard deviation</a:t>
            </a:r>
          </a:p>
        </p:txBody>
      </p:sp>
      <p:sp>
        <p:nvSpPr>
          <p:cNvPr id="1169411" name="Rectangle 3"/>
          <p:cNvSpPr>
            <a:spLocks noGrp="1" noChangeArrowheads="1"/>
          </p:cNvSpPr>
          <p:nvPr>
            <p:ph type="body" idx="1"/>
          </p:nvPr>
        </p:nvSpPr>
        <p:spPr/>
        <p:txBody>
          <a:bodyPr/>
          <a:lstStyle/>
          <a:p>
            <a:pPr>
              <a:buFont typeface="Wingdings" panose="05000000000000000000" pitchFamily="2" charset="2"/>
              <a:buNone/>
            </a:pPr>
            <a:r>
              <a:rPr lang="en-US" dirty="0">
                <a:ea typeface="Arial Unicode MS" panose="020B0604020202020204" pitchFamily="34" charset="-128"/>
                <a:cs typeface="Arial Unicode MS" panose="020B0604020202020204" pitchFamily="34" charset="-128"/>
              </a:rPr>
              <a:t>	</a:t>
            </a:r>
            <a:r>
              <a:rPr lang="en-US" dirty="0">
                <a:ea typeface="Arial Unicode MS" panose="020B0604020202020204" pitchFamily="34" charset="-128"/>
                <a:cs typeface="Arial Unicode MS" panose="020B0604020202020204" pitchFamily="34" charset="-128"/>
                <a:sym typeface="Symbol" panose="05050102010706020507" pitchFamily="18" charset="2"/>
              </a:rPr>
              <a:t></a:t>
            </a:r>
            <a:r>
              <a:rPr lang="en-US" baseline="30000" dirty="0">
                <a:ea typeface="Arial Unicode MS" panose="020B0604020202020204" pitchFamily="34" charset="-128"/>
                <a:cs typeface="Arial Unicode MS" panose="020B0604020202020204" pitchFamily="34" charset="-128"/>
                <a:sym typeface="Symbol" panose="05050102010706020507" pitchFamily="18" charset="2"/>
              </a:rPr>
              <a:t>2</a:t>
            </a:r>
            <a:r>
              <a:rPr lang="en-US" dirty="0">
                <a:ea typeface="Arial Unicode MS" panose="020B0604020202020204" pitchFamily="34" charset="-128"/>
                <a:cs typeface="Arial Unicode MS" panose="020B0604020202020204" pitchFamily="34" charset="-128"/>
                <a:sym typeface="Symbol" panose="05050102010706020507" pitchFamily="18" charset="2"/>
              </a:rPr>
              <a:t>=</a:t>
            </a:r>
            <a:r>
              <a:rPr lang="en-US" dirty="0" err="1">
                <a:ea typeface="Arial Unicode MS" panose="020B0604020202020204" pitchFamily="34" charset="-128"/>
                <a:cs typeface="Arial Unicode MS" panose="020B0604020202020204" pitchFamily="34" charset="-128"/>
              </a:rPr>
              <a:t>Var</a:t>
            </a:r>
            <a:r>
              <a:rPr lang="en-US" dirty="0">
                <a:ea typeface="Arial Unicode MS" panose="020B0604020202020204" pitchFamily="34" charset="-128"/>
                <a:cs typeface="Arial Unicode MS" panose="020B0604020202020204" pitchFamily="34" charset="-128"/>
              </a:rPr>
              <a:t>(</a:t>
            </a:r>
            <a:r>
              <a:rPr lang="en-US" i="1" dirty="0">
                <a:ea typeface="Arial Unicode MS" panose="020B0604020202020204" pitchFamily="34" charset="-128"/>
                <a:cs typeface="Arial Unicode MS" panose="020B0604020202020204" pitchFamily="34" charset="-128"/>
              </a:rPr>
              <a:t>x</a:t>
            </a:r>
            <a:r>
              <a:rPr lang="en-US" dirty="0">
                <a:ea typeface="Arial Unicode MS" panose="020B0604020202020204" pitchFamily="34" charset="-128"/>
                <a:cs typeface="Arial Unicode MS" panose="020B0604020202020204" pitchFamily="34" charset="-128"/>
              </a:rPr>
              <a:t>) =E(</a:t>
            </a:r>
            <a:r>
              <a:rPr lang="en-US" i="1" dirty="0">
                <a:ea typeface="Arial Unicode MS" panose="020B0604020202020204" pitchFamily="34" charset="-128"/>
                <a:cs typeface="Arial Unicode MS" panose="020B0604020202020204" pitchFamily="34" charset="-128"/>
              </a:rPr>
              <a:t>x</a:t>
            </a:r>
            <a:r>
              <a:rPr lang="en-US" dirty="0">
                <a:ea typeface="Arial Unicode MS" panose="020B0604020202020204" pitchFamily="34" charset="-128"/>
                <a:cs typeface="Arial Unicode MS" panose="020B0604020202020204" pitchFamily="34" charset="-128"/>
              </a:rPr>
              <a:t>-</a:t>
            </a:r>
            <a:r>
              <a:rPr lang="en-US" dirty="0">
                <a:ea typeface="Arial Unicode MS" panose="020B0604020202020204" pitchFamily="34" charset="-128"/>
                <a:cs typeface="Arial Unicode MS" panose="020B0604020202020204" pitchFamily="34" charset="-128"/>
                <a:sym typeface="Symbol" panose="05050102010706020507" pitchFamily="18" charset="2"/>
              </a:rPr>
              <a:t></a:t>
            </a:r>
            <a:r>
              <a:rPr lang="en-US" dirty="0">
                <a:ea typeface="Arial Unicode MS" panose="020B0604020202020204" pitchFamily="34" charset="-128"/>
                <a:cs typeface="Arial Unicode MS" panose="020B0604020202020204" pitchFamily="34" charset="-128"/>
              </a:rPr>
              <a:t>)</a:t>
            </a:r>
            <a:r>
              <a:rPr lang="en-US" baseline="30000" dirty="0">
                <a:ea typeface="Arial Unicode MS" panose="020B0604020202020204" pitchFamily="34" charset="-128"/>
                <a:cs typeface="Arial Unicode MS" panose="020B0604020202020204" pitchFamily="34" charset="-128"/>
              </a:rPr>
              <a:t>2   </a:t>
            </a:r>
          </a:p>
          <a:p>
            <a:pPr>
              <a:buFont typeface="Wingdings" panose="05000000000000000000" pitchFamily="2" charset="2"/>
              <a:buNone/>
            </a:pPr>
            <a:endParaRPr lang="en-US" dirty="0">
              <a:ea typeface="Arial Unicode MS" panose="020B0604020202020204" pitchFamily="34" charset="-128"/>
              <a:cs typeface="Arial Unicode MS" panose="020B0604020202020204" pitchFamily="34" charset="-128"/>
            </a:endParaRPr>
          </a:p>
          <a:p>
            <a:pPr>
              <a:buFont typeface="Wingdings" panose="05000000000000000000" pitchFamily="2" charset="2"/>
              <a:buNone/>
            </a:pPr>
            <a:r>
              <a:rPr lang="en-US" dirty="0">
                <a:latin typeface="Times New Roman" panose="02020603050405020304" pitchFamily="18" charset="0"/>
                <a:ea typeface="Arial Unicode MS" panose="020B0604020202020204" pitchFamily="34" charset="-128"/>
                <a:cs typeface="Arial Unicode MS" panose="020B0604020202020204" pitchFamily="34" charset="-128"/>
              </a:rPr>
              <a:t>“</a:t>
            </a:r>
            <a:r>
              <a:rPr lang="en-US" dirty="0">
                <a:ea typeface="Arial Unicode MS" panose="020B0604020202020204" pitchFamily="34" charset="-128"/>
                <a:cs typeface="Arial Unicode MS" panose="020B0604020202020204" pitchFamily="34" charset="-128"/>
              </a:rPr>
              <a:t>The expected (or average) squared distance (or deviation) from the mean</a:t>
            </a:r>
            <a:r>
              <a:rPr lang="en-US" dirty="0">
                <a:latin typeface="Times New Roman" panose="02020603050405020304" pitchFamily="18" charset="0"/>
                <a:ea typeface="Arial Unicode MS" panose="020B0604020202020204" pitchFamily="34" charset="-128"/>
                <a:cs typeface="Arial Unicode MS" panose="020B0604020202020204" pitchFamily="34" charset="-128"/>
              </a:rPr>
              <a:t>”</a:t>
            </a:r>
            <a:endParaRPr lang="en-US" dirty="0">
              <a:ea typeface="Arial Unicode MS" panose="020B0604020202020204" pitchFamily="34" charset="-128"/>
              <a:cs typeface="Arial Unicode MS" panose="020B0604020202020204" pitchFamily="34" charset="-128"/>
            </a:endParaRPr>
          </a:p>
        </p:txBody>
      </p:sp>
      <p:graphicFrame>
        <p:nvGraphicFramePr>
          <p:cNvPr id="1169412" name="Object 4"/>
          <p:cNvGraphicFramePr>
            <a:graphicFrameLocks noChangeAspect="1"/>
          </p:cNvGraphicFramePr>
          <p:nvPr>
            <p:extLst>
              <p:ext uri="{D42A27DB-BD31-4B8C-83A1-F6EECF244321}">
                <p14:modId xmlns:p14="http://schemas.microsoft.com/office/powerpoint/2010/main" val="3828809747"/>
              </p:ext>
            </p:extLst>
          </p:nvPr>
        </p:nvGraphicFramePr>
        <p:xfrm>
          <a:off x="3886200" y="5113338"/>
          <a:ext cx="4498975" cy="641350"/>
        </p:xfrm>
        <a:graphic>
          <a:graphicData uri="http://schemas.openxmlformats.org/presentationml/2006/ole">
            <mc:AlternateContent xmlns:mc="http://schemas.openxmlformats.org/markup-compatibility/2006">
              <mc:Choice xmlns:v="urn:schemas-microsoft-com:vml" Requires="v">
                <p:oleObj spid="_x0000_s88183" name="Equation" r:id="rId4" imgW="1612800" imgH="228600" progId="Equation.DSMT4">
                  <p:embed/>
                </p:oleObj>
              </mc:Choice>
              <mc:Fallback>
                <p:oleObj name="Equation" r:id="rId4" imgW="1612800" imgH="228600" progId="Equation.DSMT4">
                  <p:embed/>
                  <p:pic>
                    <p:nvPicPr>
                      <p:cNvPr id="0" name=""/>
                      <p:cNvPicPr>
                        <a:picLocks noChangeAspect="1" noChangeArrowheads="1"/>
                      </p:cNvPicPr>
                      <p:nvPr/>
                    </p:nvPicPr>
                    <p:blipFill>
                      <a:blip r:embed="rId5"/>
                      <a:srcRect/>
                      <a:stretch>
                        <a:fillRect/>
                      </a:stretch>
                    </p:blipFill>
                    <p:spPr bwMode="auto">
                      <a:xfrm>
                        <a:off x="3886200" y="5113338"/>
                        <a:ext cx="4498975" cy="641350"/>
                      </a:xfrm>
                      <a:prstGeom prst="rect">
                        <a:avLst/>
                      </a:prstGeom>
                      <a:solidFill>
                        <a:srgbClr val="CCFF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7970662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Variance, continuous</a:t>
            </a:r>
          </a:p>
        </p:txBody>
      </p:sp>
      <p:graphicFrame>
        <p:nvGraphicFramePr>
          <p:cNvPr id="1299459" name="Object 3"/>
          <p:cNvGraphicFramePr>
            <a:graphicFrameLocks noChangeAspect="1"/>
          </p:cNvGraphicFramePr>
          <p:nvPr>
            <p:extLst>
              <p:ext uri="{D42A27DB-BD31-4B8C-83A1-F6EECF244321}">
                <p14:modId xmlns:p14="http://schemas.microsoft.com/office/powerpoint/2010/main" val="2246312446"/>
              </p:ext>
            </p:extLst>
          </p:nvPr>
        </p:nvGraphicFramePr>
        <p:xfrm>
          <a:off x="2546350" y="2667001"/>
          <a:ext cx="5988050" cy="1249363"/>
        </p:xfrm>
        <a:graphic>
          <a:graphicData uri="http://schemas.openxmlformats.org/presentationml/2006/ole">
            <mc:AlternateContent xmlns:mc="http://schemas.openxmlformats.org/markup-compatibility/2006">
              <mc:Choice xmlns:v="urn:schemas-microsoft-com:vml" Requires="v">
                <p:oleObj spid="_x0000_s89326" name="Equation" r:id="rId4" imgW="1638000" imgH="342720" progId="Equation.DSMT4">
                  <p:embed/>
                </p:oleObj>
              </mc:Choice>
              <mc:Fallback>
                <p:oleObj name="Equation" r:id="rId4" imgW="1638000" imgH="342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0" y="2667001"/>
                        <a:ext cx="5988050" cy="1249363"/>
                      </a:xfrm>
                      <a:prstGeom prst="rect">
                        <a:avLst/>
                      </a:prstGeom>
                      <a:solidFill>
                        <a:srgbClr val="00FFFF"/>
                      </a:solidFill>
                      <a:ln w="9525">
                        <a:solidFill>
                          <a:schemeClr val="tx1"/>
                        </a:solidFill>
                        <a:miter lim="800000"/>
                        <a:headEnd/>
                        <a:tailEnd/>
                      </a:ln>
                    </p:spPr>
                  </p:pic>
                </p:oleObj>
              </mc:Fallback>
            </mc:AlternateContent>
          </a:graphicData>
        </a:graphic>
      </p:graphicFrame>
      <p:sp>
        <p:nvSpPr>
          <p:cNvPr id="1299460" name="Text Box 4"/>
          <p:cNvSpPr txBox="1">
            <a:spLocks noChangeArrowheads="1"/>
          </p:cNvSpPr>
          <p:nvPr/>
        </p:nvSpPr>
        <p:spPr bwMode="auto">
          <a:xfrm>
            <a:off x="2209800" y="2057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anose="02020603050405020304" pitchFamily="18" charset="0"/>
              </a:rPr>
              <a:t>Discrete case:</a:t>
            </a:r>
          </a:p>
        </p:txBody>
      </p:sp>
      <p:sp>
        <p:nvSpPr>
          <p:cNvPr id="1299461" name="Text Box 5"/>
          <p:cNvSpPr txBox="1">
            <a:spLocks noChangeArrowheads="1"/>
          </p:cNvSpPr>
          <p:nvPr/>
        </p:nvSpPr>
        <p:spPr bwMode="auto">
          <a:xfrm>
            <a:off x="2133600" y="4724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anose="02020603050405020304" pitchFamily="18" charset="0"/>
              </a:rPr>
              <a:t>Continuous case?:</a:t>
            </a:r>
          </a:p>
        </p:txBody>
      </p:sp>
      <p:graphicFrame>
        <p:nvGraphicFramePr>
          <p:cNvPr id="1299462" name="Object 6"/>
          <p:cNvGraphicFramePr>
            <a:graphicFrameLocks noChangeAspect="1"/>
          </p:cNvGraphicFramePr>
          <p:nvPr/>
        </p:nvGraphicFramePr>
        <p:xfrm>
          <a:off x="2667000" y="5334000"/>
          <a:ext cx="6083300" cy="1352550"/>
        </p:xfrm>
        <a:graphic>
          <a:graphicData uri="http://schemas.openxmlformats.org/presentationml/2006/ole">
            <mc:AlternateContent xmlns:mc="http://schemas.openxmlformats.org/markup-compatibility/2006">
              <mc:Choice xmlns:v="urn:schemas-microsoft-com:vml" Requires="v">
                <p:oleObj spid="_x0000_s89327" name="Equation" r:id="rId6" imgW="1714320" imgH="380880" progId="Equation.3">
                  <p:embed/>
                </p:oleObj>
              </mc:Choice>
              <mc:Fallback>
                <p:oleObj name="Equation" r:id="rId6" imgW="1714320" imgH="380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334000"/>
                        <a:ext cx="6083300" cy="1352550"/>
                      </a:xfrm>
                      <a:prstGeom prst="rect">
                        <a:avLst/>
                      </a:prstGeom>
                      <a:solidFill>
                        <a:srgbClr val="00FF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5567670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GB" smtClean="0"/>
              <a:t>Moments of probability distributions</a:t>
            </a:r>
          </a:p>
        </p:txBody>
      </p:sp>
      <p:sp>
        <p:nvSpPr>
          <p:cNvPr id="9219" name="Rectangle 3"/>
          <p:cNvSpPr>
            <a:spLocks noGrp="1" noChangeArrowheads="1"/>
          </p:cNvSpPr>
          <p:nvPr>
            <p:ph type="body" idx="1"/>
          </p:nvPr>
        </p:nvSpPr>
        <p:spPr>
          <a:noFill/>
        </p:spPr>
        <p:txBody>
          <a:bodyPr/>
          <a:lstStyle/>
          <a:p>
            <a:r>
              <a:rPr lang="en-GB" smtClean="0"/>
              <a:t>The moments of a probability distribution are a way of characterising its position and shape.</a:t>
            </a:r>
          </a:p>
          <a:p>
            <a:r>
              <a:rPr lang="en-GB" smtClean="0"/>
              <a:t>Strong physical analogy with moments in mechanics of rigid bodies</a:t>
            </a:r>
          </a:p>
          <a:p>
            <a:pPr lvl="1"/>
            <a:r>
              <a:rPr lang="en-GB" smtClean="0"/>
              <a:t>Centre of gravity</a:t>
            </a:r>
          </a:p>
          <a:p>
            <a:pPr lvl="1"/>
            <a:r>
              <a:rPr lang="en-GB" smtClean="0"/>
              <a:t>Moment of inertia</a:t>
            </a:r>
          </a:p>
          <a:p>
            <a:pPr lvl="1"/>
            <a:r>
              <a:rPr lang="en-GB" smtClean="0"/>
              <a:t>Higher moments</a:t>
            </a:r>
          </a:p>
        </p:txBody>
      </p:sp>
    </p:spTree>
    <p:extLst>
      <p:ext uri="{BB962C8B-B14F-4D97-AF65-F5344CB8AC3E}">
        <p14:creationId xmlns:p14="http://schemas.microsoft.com/office/powerpoint/2010/main" val="213916558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Central (or Mean) Moments</a:t>
            </a:r>
          </a:p>
        </p:txBody>
      </p:sp>
      <p:sp>
        <p:nvSpPr>
          <p:cNvPr id="12291" name="Text Placeholder 2"/>
          <p:cNvSpPr>
            <a:spLocks noGrp="1"/>
          </p:cNvSpPr>
          <p:nvPr>
            <p:ph type="body" sz="quarter" idx="13"/>
          </p:nvPr>
        </p:nvSpPr>
        <p:spPr>
          <a:xfrm>
            <a:off x="2122921" y="1523999"/>
            <a:ext cx="8153400" cy="4724400"/>
          </a:xfrm>
        </p:spPr>
        <p:txBody>
          <a:bodyPr>
            <a:normAutofit/>
          </a:bodyPr>
          <a:lstStyle/>
          <a:p>
            <a:pPr marL="0" indent="0" algn="just">
              <a:buNone/>
            </a:pPr>
            <a:r>
              <a:rPr lang="en-US" sz="2000" dirty="0" smtClean="0"/>
              <a:t>The </a:t>
            </a:r>
            <a:r>
              <a:rPr lang="en-US" sz="2000" dirty="0"/>
              <a:t>average of all the deviations of all observations in a dataset from the mean of the observations raised to the power </a:t>
            </a:r>
            <a:r>
              <a:rPr lang="en-US" sz="2000" i="1" dirty="0" smtClean="0"/>
              <a:t>r.</a:t>
            </a:r>
            <a:r>
              <a:rPr lang="en-US" sz="2000" dirty="0"/>
              <a:t> </a:t>
            </a: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i="1" dirty="0" smtClean="0"/>
          </a:p>
          <a:p>
            <a:pPr marL="0" indent="0" algn="just">
              <a:buNone/>
            </a:pPr>
            <a:endParaRPr lang="en-US" sz="2000" i="1" dirty="0"/>
          </a:p>
          <a:p>
            <a:pPr marL="0" indent="0" algn="just">
              <a:buNone/>
            </a:pPr>
            <a:endParaRPr lang="en-US" sz="2000" dirty="0"/>
          </a:p>
        </p:txBody>
      </p:sp>
      <p:sp>
        <p:nvSpPr>
          <p:cNvPr id="4" name="Slide Number Placeholder 3"/>
          <p:cNvSpPr>
            <a:spLocks noGrp="1"/>
          </p:cNvSpPr>
          <p:nvPr>
            <p:ph type="sldNum" sz="quarter" idx="16"/>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A8894AD-66ED-4256-8D47-15B67A567DA5}" type="slidenum">
              <a:rPr lang="en-US">
                <a:solidFill>
                  <a:srgbClr val="FFFFFF"/>
                </a:solidFill>
                <a:latin typeface="Franklin Gothic Book" panose="020B0503020102020204" pitchFamily="34" charset="0"/>
              </a:rPr>
              <a:pPr/>
              <a:t>94</a:t>
            </a:fld>
            <a:endParaRPr lang="en-US">
              <a:solidFill>
                <a:srgbClr val="FFFFFF"/>
              </a:solidFill>
              <a:latin typeface="Franklin Gothic Book" panose="020B0503020102020204" pitchFamily="34"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686357144"/>
              </p:ext>
            </p:extLst>
          </p:nvPr>
        </p:nvGraphicFramePr>
        <p:xfrm>
          <a:off x="4026089" y="3272049"/>
          <a:ext cx="3357351" cy="1228299"/>
        </p:xfrm>
        <a:graphic>
          <a:graphicData uri="http://schemas.openxmlformats.org/presentationml/2006/ole">
            <mc:AlternateContent xmlns:mc="http://schemas.openxmlformats.org/markup-compatibility/2006">
              <mc:Choice xmlns:v="urn:schemas-microsoft-com:vml" Requires="v">
                <p:oleObj spid="_x0000_s97379" name="Equation" r:id="rId3" imgW="1167893" imgH="431613" progId="Equation.DSMT4">
                  <p:embed/>
                </p:oleObj>
              </mc:Choice>
              <mc:Fallback>
                <p:oleObj name="Equation" r:id="rId3" imgW="1167893" imgH="43161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6089" y="3272049"/>
                        <a:ext cx="3357351" cy="1228299"/>
                      </a:xfrm>
                      <a:prstGeom prst="rect">
                        <a:avLst/>
                      </a:prstGeom>
                      <a:noFill/>
                    </p:spPr>
                  </p:pic>
                </p:oleObj>
              </mc:Fallback>
            </mc:AlternateContent>
          </a:graphicData>
        </a:graphic>
      </p:graphicFrame>
    </p:spTree>
    <p:extLst>
      <p:ext uri="{BB962C8B-B14F-4D97-AF65-F5344CB8AC3E}">
        <p14:creationId xmlns:p14="http://schemas.microsoft.com/office/powerpoint/2010/main" val="2426184628"/>
      </p:ext>
    </p:extLst>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body" idx="1"/>
          </p:nvPr>
        </p:nvSpPr>
        <p:spPr>
          <a:xfrm>
            <a:off x="1860550" y="212725"/>
            <a:ext cx="8275638" cy="2224088"/>
          </a:xfrm>
        </p:spPr>
        <p:txBody>
          <a:bodyPr>
            <a:normAutofit/>
          </a:bodyPr>
          <a:lstStyle/>
          <a:p>
            <a:pPr marL="0" indent="0">
              <a:buNone/>
            </a:pPr>
            <a:r>
              <a:rPr lang="en-US" sz="2800" dirty="0" smtClean="0"/>
              <a:t>The </a:t>
            </a:r>
            <a:r>
              <a:rPr lang="en-US" sz="2800" i="1" dirty="0" err="1"/>
              <a:t>r</a:t>
            </a:r>
            <a:r>
              <a:rPr lang="en-US" sz="2800" i="1" baseline="30000" dirty="0" err="1" smtClean="0"/>
              <a:t>th</a:t>
            </a:r>
            <a:r>
              <a:rPr lang="en-US" sz="2800" i="1" dirty="0" smtClean="0"/>
              <a:t> </a:t>
            </a:r>
            <a:r>
              <a:rPr lang="en-US" sz="2800" b="1" dirty="0" smtClean="0"/>
              <a:t>central</a:t>
            </a:r>
            <a:r>
              <a:rPr lang="en-US" sz="2800" b="1" i="1" dirty="0" smtClean="0"/>
              <a:t> </a:t>
            </a:r>
            <a:r>
              <a:rPr lang="en-US" sz="2800" b="1" dirty="0" smtClean="0"/>
              <a:t>moment</a:t>
            </a:r>
            <a:r>
              <a:rPr lang="en-US" sz="2800" dirty="0" smtClean="0"/>
              <a:t> of  </a:t>
            </a:r>
            <a:r>
              <a:rPr lang="en-US" sz="2800" i="1" dirty="0" smtClean="0"/>
              <a:t>X</a:t>
            </a:r>
            <a:endParaRPr lang="en-US" sz="2800" dirty="0" smtClean="0"/>
          </a:p>
        </p:txBody>
      </p:sp>
      <p:graphicFrame>
        <p:nvGraphicFramePr>
          <p:cNvPr id="8194" name="Object 3"/>
          <p:cNvGraphicFramePr>
            <a:graphicFrameLocks noChangeAspect="1"/>
          </p:cNvGraphicFramePr>
          <p:nvPr>
            <p:extLst>
              <p:ext uri="{D42A27DB-BD31-4B8C-83A1-F6EECF244321}">
                <p14:modId xmlns:p14="http://schemas.microsoft.com/office/powerpoint/2010/main" val="1686704966"/>
              </p:ext>
            </p:extLst>
          </p:nvPr>
        </p:nvGraphicFramePr>
        <p:xfrm>
          <a:off x="2663825" y="1244600"/>
          <a:ext cx="2878138" cy="822325"/>
        </p:xfrm>
        <a:graphic>
          <a:graphicData uri="http://schemas.openxmlformats.org/presentationml/2006/ole">
            <mc:AlternateContent xmlns:mc="http://schemas.openxmlformats.org/markup-compatibility/2006">
              <mc:Choice xmlns:v="urn:schemas-microsoft-com:vml" Requires="v">
                <p:oleObj spid="_x0000_s100540" name="Equation" r:id="rId4" imgW="1155600" imgH="330120" progId="Equation.DSMT4">
                  <p:embed/>
                </p:oleObj>
              </mc:Choice>
              <mc:Fallback>
                <p:oleObj name="Equation" r:id="rId4" imgW="1155600" imgH="330120" progId="Equation.DSMT4">
                  <p:embed/>
                  <p:pic>
                    <p:nvPicPr>
                      <p:cNvPr id="0" name=""/>
                      <p:cNvPicPr>
                        <a:picLocks noChangeAspect="1" noChangeArrowheads="1"/>
                      </p:cNvPicPr>
                      <p:nvPr/>
                    </p:nvPicPr>
                    <p:blipFill>
                      <a:blip r:embed="rId5"/>
                      <a:srcRect/>
                      <a:stretch>
                        <a:fillRect/>
                      </a:stretch>
                    </p:blipFill>
                    <p:spPr bwMode="auto">
                      <a:xfrm>
                        <a:off x="2663825" y="1244600"/>
                        <a:ext cx="287813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4"/>
          <p:cNvGraphicFramePr>
            <a:graphicFrameLocks noChangeAspect="1"/>
          </p:cNvGraphicFramePr>
          <p:nvPr>
            <p:extLst>
              <p:ext uri="{D42A27DB-BD31-4B8C-83A1-F6EECF244321}">
                <p14:modId xmlns:p14="http://schemas.microsoft.com/office/powerpoint/2010/main" val="2925868208"/>
              </p:ext>
            </p:extLst>
          </p:nvPr>
        </p:nvGraphicFramePr>
        <p:xfrm>
          <a:off x="3317875" y="2103438"/>
          <a:ext cx="5815013" cy="1989137"/>
        </p:xfrm>
        <a:graphic>
          <a:graphicData uri="http://schemas.openxmlformats.org/presentationml/2006/ole">
            <mc:AlternateContent xmlns:mc="http://schemas.openxmlformats.org/markup-compatibility/2006">
              <mc:Choice xmlns:v="urn:schemas-microsoft-com:vml" Requires="v">
                <p:oleObj spid="_x0000_s100541" name="Equation" r:id="rId6" imgW="2603160" imgH="888840" progId="Equation.DSMT4">
                  <p:embed/>
                </p:oleObj>
              </mc:Choice>
              <mc:Fallback>
                <p:oleObj name="Equation" r:id="rId6" imgW="2603160" imgH="888840" progId="Equation.DSMT4">
                  <p:embed/>
                  <p:pic>
                    <p:nvPicPr>
                      <p:cNvPr id="0" name=""/>
                      <p:cNvPicPr>
                        <a:picLocks noChangeAspect="1" noChangeArrowheads="1"/>
                      </p:cNvPicPr>
                      <p:nvPr/>
                    </p:nvPicPr>
                    <p:blipFill>
                      <a:blip r:embed="rId7"/>
                      <a:srcRect/>
                      <a:stretch>
                        <a:fillRect/>
                      </a:stretch>
                    </p:blipFill>
                    <p:spPr bwMode="auto">
                      <a:xfrm>
                        <a:off x="3317875" y="2103438"/>
                        <a:ext cx="5815013" cy="198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5"/>
          <p:cNvSpPr>
            <a:spLocks noChangeArrowheads="1"/>
          </p:cNvSpPr>
          <p:nvPr/>
        </p:nvSpPr>
        <p:spPr bwMode="auto">
          <a:xfrm>
            <a:off x="2201863" y="4233864"/>
            <a:ext cx="8634460" cy="6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dirty="0">
                <a:latin typeface="Times New Roman" panose="02020603050405020304" pitchFamily="18" charset="0"/>
              </a:rPr>
              <a:t>where</a:t>
            </a:r>
            <a:r>
              <a:rPr lang="en-US" sz="3200" i="1" dirty="0">
                <a:latin typeface="Times New Roman" panose="02020603050405020304" pitchFamily="18" charset="0"/>
              </a:rPr>
              <a:t> </a:t>
            </a:r>
            <a:r>
              <a:rPr lang="en-US" sz="3200" i="1" dirty="0">
                <a:latin typeface="Symbol" panose="05050102010706020507" pitchFamily="18" charset="2"/>
              </a:rPr>
              <a:t>m</a:t>
            </a:r>
            <a:r>
              <a:rPr lang="en-US" sz="3200" i="1" dirty="0">
                <a:latin typeface="Times New Roman" panose="02020603050405020304" pitchFamily="18" charset="0"/>
              </a:rPr>
              <a:t> </a:t>
            </a:r>
            <a:r>
              <a:rPr lang="en-US" sz="3200" i="1" dirty="0" smtClean="0">
                <a:latin typeface="Times New Roman" panose="02020603050405020304" pitchFamily="18" charset="0"/>
              </a:rPr>
              <a:t>= </a:t>
            </a:r>
            <a:r>
              <a:rPr lang="en-US" sz="3200" i="1" dirty="0">
                <a:latin typeface="Times New Roman" panose="02020603050405020304" pitchFamily="18" charset="0"/>
              </a:rPr>
              <a:t>E</a:t>
            </a:r>
            <a:r>
              <a:rPr lang="en-US" sz="3200" dirty="0">
                <a:latin typeface="Times New Roman" panose="02020603050405020304" pitchFamily="18" charset="0"/>
              </a:rPr>
              <a:t>(</a:t>
            </a:r>
            <a:r>
              <a:rPr lang="en-US" sz="3200" i="1" dirty="0">
                <a:latin typeface="Times New Roman" panose="02020603050405020304" pitchFamily="18" charset="0"/>
              </a:rPr>
              <a:t>X</a:t>
            </a:r>
            <a:r>
              <a:rPr lang="en-US" sz="3200" dirty="0">
                <a:latin typeface="Times New Roman" panose="02020603050405020304" pitchFamily="18" charset="0"/>
              </a:rPr>
              <a:t>) = the first moment of </a:t>
            </a:r>
            <a:r>
              <a:rPr lang="en-US" sz="3200" i="1" dirty="0" smtClean="0">
                <a:latin typeface="Times New Roman" panose="02020603050405020304" pitchFamily="18" charset="0"/>
              </a:rPr>
              <a:t>X about zero</a:t>
            </a:r>
            <a:r>
              <a:rPr lang="en-US" sz="3200" dirty="0" smtClean="0">
                <a:latin typeface="Times New Roman" panose="02020603050405020304" pitchFamily="18" charset="0"/>
              </a:rPr>
              <a:t>.</a:t>
            </a:r>
            <a:endParaRPr lang="en-US" sz="3200" dirty="0">
              <a:latin typeface="Times New Roman" panose="02020603050405020304" pitchFamily="18" charset="0"/>
            </a:endParaRPr>
          </a:p>
        </p:txBody>
      </p:sp>
    </p:spTree>
    <p:extLst>
      <p:ext uri="{BB962C8B-B14F-4D97-AF65-F5344CB8AC3E}">
        <p14:creationId xmlns:p14="http://schemas.microsoft.com/office/powerpoint/2010/main" val="28734909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p:txBody>
          <a:bodyPr/>
          <a:lstStyle/>
          <a:p>
            <a:pPr>
              <a:buFont typeface="Wingdings" panose="05000000000000000000" pitchFamily="2" charset="2"/>
              <a:buNone/>
            </a:pPr>
            <a:r>
              <a:rPr lang="en-US" dirty="0"/>
              <a:t>There are 4 central moments:</a:t>
            </a:r>
          </a:p>
          <a:p>
            <a:pPr lvl="1"/>
            <a:r>
              <a:rPr lang="en-US" dirty="0"/>
              <a:t>The first central moment, r=1, is the sum of the difference of each observation from the sample average (arithmetic mean), which </a:t>
            </a:r>
            <a:r>
              <a:rPr lang="en-US" dirty="0" smtClean="0"/>
              <a:t>always </a:t>
            </a:r>
            <a:r>
              <a:rPr lang="en-US" dirty="0"/>
              <a:t>equals 0</a:t>
            </a:r>
          </a:p>
          <a:p>
            <a:pPr lvl="1"/>
            <a:r>
              <a:rPr lang="en-US" dirty="0"/>
              <a:t>The second central moment, r=2, is variance.</a:t>
            </a:r>
          </a:p>
        </p:txBody>
      </p:sp>
    </p:spTree>
    <p:extLst>
      <p:ext uri="{BB962C8B-B14F-4D97-AF65-F5344CB8AC3E}">
        <p14:creationId xmlns:p14="http://schemas.microsoft.com/office/powerpoint/2010/main" val="25218044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dirty="0"/>
              <a:t>The third central moment, r=3, </a:t>
            </a:r>
            <a:r>
              <a:rPr lang="en-US" dirty="0" smtClean="0"/>
              <a:t>gives skewness.</a:t>
            </a:r>
          </a:p>
          <a:p>
            <a:pPr>
              <a:lnSpc>
                <a:spcPct val="90000"/>
              </a:lnSpc>
              <a:buFont typeface="Wingdings" panose="05000000000000000000" pitchFamily="2" charset="2"/>
              <a:buNone/>
            </a:pPr>
            <a:r>
              <a:rPr lang="en-US" dirty="0" smtClean="0"/>
              <a:t>Skewness </a:t>
            </a:r>
            <a:r>
              <a:rPr lang="en-US" dirty="0"/>
              <a:t>describes how the sample differs in shape from a symmetrical distribution. </a:t>
            </a:r>
          </a:p>
          <a:p>
            <a:pPr>
              <a:lnSpc>
                <a:spcPct val="90000"/>
              </a:lnSpc>
              <a:buFont typeface="Wingdings" panose="05000000000000000000" pitchFamily="2" charset="2"/>
              <a:buNone/>
            </a:pPr>
            <a:r>
              <a:rPr lang="en-US" dirty="0" smtClean="0"/>
              <a:t>The skewness is measured using the moments ratio </a:t>
            </a:r>
          </a:p>
          <a:p>
            <a:pPr>
              <a:lnSpc>
                <a:spcPct val="90000"/>
              </a:lnSpc>
              <a:buFont typeface="Wingdings" panose="05000000000000000000" pitchFamily="2" charset="2"/>
              <a:buNone/>
            </a:pPr>
            <a:endParaRPr lang="en-US" dirty="0"/>
          </a:p>
          <a:p>
            <a:pPr>
              <a:lnSpc>
                <a:spcPct val="90000"/>
              </a:lnSpc>
              <a:buFont typeface="Wingdings" panose="05000000000000000000" pitchFamily="2" charset="2"/>
              <a:buNone/>
            </a:pPr>
            <a:endParaRPr lang="en-US" dirty="0" smtClean="0"/>
          </a:p>
          <a:p>
            <a:pPr>
              <a:lnSpc>
                <a:spcPct val="90000"/>
              </a:lnSpc>
              <a:buFont typeface="Wingdings" panose="05000000000000000000" pitchFamily="2" charset="2"/>
              <a:buNone/>
            </a:pPr>
            <a:endParaRPr lang="en-US" dirty="0"/>
          </a:p>
          <a:p>
            <a:pPr>
              <a:lnSpc>
                <a:spcPct val="90000"/>
              </a:lnSpc>
              <a:buFont typeface="Wingdings" panose="05000000000000000000" pitchFamily="2" charset="2"/>
              <a:buNone/>
            </a:pPr>
            <a:r>
              <a:rPr lang="en-US" dirty="0" smtClean="0"/>
              <a:t>For symmetric distributions it is zero and has positive value for positively skewed distributions and takes negative value for negatively skewed distributions</a:t>
            </a:r>
          </a:p>
          <a:p>
            <a:pPr>
              <a:lnSpc>
                <a:spcPct val="90000"/>
              </a:lnSpc>
              <a:buFont typeface="Wingdings" panose="05000000000000000000" pitchFamily="2" charset="2"/>
              <a:buNone/>
            </a:pPr>
            <a:endParaRPr lang="en-US" dirty="0"/>
          </a:p>
        </p:txBody>
      </p:sp>
      <p:sp>
        <p:nvSpPr>
          <p:cNvPr id="20" name="Rectangle 18"/>
          <p:cNvSpPr>
            <a:spLocks noChangeArrowheads="1"/>
          </p:cNvSpPr>
          <p:nvPr/>
        </p:nvSpPr>
        <p:spPr bwMode="auto">
          <a:xfrm>
            <a:off x="4148919" y="4080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542421833"/>
              </p:ext>
            </p:extLst>
          </p:nvPr>
        </p:nvGraphicFramePr>
        <p:xfrm>
          <a:off x="2715903" y="3794079"/>
          <a:ext cx="3493824" cy="1091820"/>
        </p:xfrm>
        <a:graphic>
          <a:graphicData uri="http://schemas.openxmlformats.org/presentationml/2006/ole">
            <mc:AlternateContent xmlns:mc="http://schemas.openxmlformats.org/markup-compatibility/2006">
              <mc:Choice xmlns:v="urn:schemas-microsoft-com:vml" Requires="v">
                <p:oleObj spid="_x0000_s90235" name="Equation" r:id="rId3" imgW="1371600" imgH="431800" progId="Equation.DSMT4">
                  <p:embed/>
                </p:oleObj>
              </mc:Choice>
              <mc:Fallback>
                <p:oleObj name="Equation" r:id="rId3" imgW="1371600" imgH="4318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5903" y="3794079"/>
                        <a:ext cx="3493824" cy="1091820"/>
                      </a:xfrm>
                      <a:prstGeom prst="rect">
                        <a:avLst/>
                      </a:prstGeom>
                      <a:noFill/>
                    </p:spPr>
                  </p:pic>
                </p:oleObj>
              </mc:Fallback>
            </mc:AlternateContent>
          </a:graphicData>
        </a:graphic>
      </p:graphicFrame>
    </p:spTree>
    <p:extLst>
      <p:ext uri="{BB962C8B-B14F-4D97-AF65-F5344CB8AC3E}">
        <p14:creationId xmlns:p14="http://schemas.microsoft.com/office/powerpoint/2010/main" val="21972336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Symmetry or Skewness</a:t>
            </a:r>
          </a:p>
        </p:txBody>
      </p:sp>
      <p:sp>
        <p:nvSpPr>
          <p:cNvPr id="3" name="Content Placeholder 2"/>
          <p:cNvSpPr>
            <a:spLocks noGrp="1"/>
          </p:cNvSpPr>
          <p:nvPr>
            <p:ph sz="quarter" idx="1"/>
          </p:nvPr>
        </p:nvSpPr>
        <p:spPr>
          <a:xfrm>
            <a:off x="2438400" y="1447800"/>
            <a:ext cx="7772400" cy="4953000"/>
          </a:xfrm>
        </p:spPr>
        <p:txBody>
          <a:bodyPr>
            <a:normAutofit fontScale="92500" lnSpcReduction="20000"/>
          </a:bodyPr>
          <a:lstStyle/>
          <a:p>
            <a:r>
              <a:rPr lang="en-US" sz="3200">
                <a:latin typeface="Arial" panose="020B0604020202020204" pitchFamily="34" charset="0"/>
                <a:cs typeface="Arial" panose="020B0604020202020204" pitchFamily="34" charset="0"/>
              </a:rPr>
              <a:t>A distribution is </a:t>
            </a:r>
            <a:r>
              <a:rPr lang="en-US" sz="3200" b="1">
                <a:latin typeface="Arial" panose="020B0604020202020204" pitchFamily="34" charset="0"/>
                <a:cs typeface="Arial" panose="020B0604020202020204" pitchFamily="34" charset="0"/>
              </a:rPr>
              <a:t>symmetric</a:t>
            </a:r>
            <a:r>
              <a:rPr lang="en-US" sz="3200">
                <a:latin typeface="Arial" panose="020B0604020202020204" pitchFamily="34" charset="0"/>
                <a:cs typeface="Arial" panose="020B0604020202020204" pitchFamily="34" charset="0"/>
              </a:rPr>
              <a:t> if its left half is a mirror image of its right half.</a:t>
            </a:r>
          </a:p>
          <a:p>
            <a:endParaRPr lang="en-US" sz="3200">
              <a:latin typeface="Arial" panose="020B0604020202020204" pitchFamily="34" charset="0"/>
              <a:cs typeface="Arial" panose="020B0604020202020204" pitchFamily="34" charset="0"/>
            </a:endParaRPr>
          </a:p>
          <a:p>
            <a:endParaRPr lang="en-US" sz="3200">
              <a:latin typeface="Arial" panose="020B0604020202020204" pitchFamily="34" charset="0"/>
              <a:cs typeface="Arial" panose="020B0604020202020204" pitchFamily="34" charset="0"/>
            </a:endParaRPr>
          </a:p>
          <a:p>
            <a:endParaRPr lang="en-US" sz="3200">
              <a:latin typeface="Arial" panose="020B0604020202020204" pitchFamily="34" charset="0"/>
              <a:cs typeface="Arial" panose="020B0604020202020204" pitchFamily="34" charset="0"/>
            </a:endParaRPr>
          </a:p>
          <a:p>
            <a:endParaRPr lang="en-US" sz="3200">
              <a:latin typeface="Arial" panose="020B0604020202020204" pitchFamily="34" charset="0"/>
              <a:cs typeface="Arial" panose="020B0604020202020204" pitchFamily="34" charset="0"/>
            </a:endParaRPr>
          </a:p>
          <a:p>
            <a:r>
              <a:rPr lang="en-US" sz="3200">
                <a:latin typeface="Arial" panose="020B0604020202020204" pitchFamily="34" charset="0"/>
                <a:cs typeface="Arial" panose="020B0604020202020204" pitchFamily="34" charset="0"/>
              </a:rPr>
              <a:t>A symmetric distribution with a single peak and a bell shape is known as a </a:t>
            </a:r>
            <a:r>
              <a:rPr lang="en-US" sz="3200" b="1">
                <a:latin typeface="Arial" panose="020B0604020202020204" pitchFamily="34" charset="0"/>
                <a:cs typeface="Arial" panose="020B0604020202020204" pitchFamily="34" charset="0"/>
              </a:rPr>
              <a:t>normal distribution</a:t>
            </a:r>
            <a:r>
              <a:rPr lang="en-US" sz="3200">
                <a:latin typeface="Arial" panose="020B0604020202020204" pitchFamily="34" charset="0"/>
                <a:cs typeface="Arial" panose="020B0604020202020204" pitchFamily="34" charset="0"/>
              </a:rPr>
              <a:t>.</a:t>
            </a:r>
          </a:p>
        </p:txBody>
      </p:sp>
      <p:pic>
        <p:nvPicPr>
          <p:cNvPr id="10244" name="Picture 8"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43201"/>
            <a:ext cx="220503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9"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743200"/>
            <a:ext cx="218598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0" descr="Pink tissue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688" y="2743201"/>
            <a:ext cx="21955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9095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Symmetry or Skewness</a:t>
            </a:r>
          </a:p>
        </p:txBody>
      </p:sp>
      <p:sp>
        <p:nvSpPr>
          <p:cNvPr id="3" name="Content Placeholder 2"/>
          <p:cNvSpPr>
            <a:spLocks noGrp="1"/>
          </p:cNvSpPr>
          <p:nvPr>
            <p:ph sz="quarter" idx="1"/>
          </p:nvPr>
        </p:nvSpPr>
        <p:spPr>
          <a:xfrm>
            <a:off x="2438400" y="1447800"/>
            <a:ext cx="5105400" cy="4572000"/>
          </a:xfrm>
        </p:spPr>
        <p:txBody>
          <a:bodyPr>
            <a:normAutofit fontScale="92500" lnSpcReduction="10000"/>
          </a:bodyPr>
          <a:lstStyle/>
          <a:p>
            <a:pPr marL="274320" indent="-274320">
              <a:spcBef>
                <a:spcPts val="580"/>
              </a:spcBef>
              <a:buFont typeface="Wingdings 2"/>
              <a:buChar char=""/>
              <a:defRPr/>
            </a:pPr>
            <a:r>
              <a:rPr lang="en-US" dirty="0" smtClean="0">
                <a:latin typeface="Arial" pitchFamily="34" charset="0"/>
                <a:cs typeface="Arial" pitchFamily="34" charset="0"/>
              </a:rPr>
              <a:t>A distribution is </a:t>
            </a:r>
            <a:r>
              <a:rPr lang="en-US" b="1" dirty="0" smtClean="0">
                <a:latin typeface="Arial" pitchFamily="34" charset="0"/>
                <a:cs typeface="Arial" pitchFamily="34" charset="0"/>
              </a:rPr>
              <a:t>left-skewed</a:t>
            </a:r>
            <a:r>
              <a:rPr lang="en-US" dirty="0" smtClean="0">
                <a:latin typeface="Arial" pitchFamily="34" charset="0"/>
                <a:cs typeface="Arial" pitchFamily="34" charset="0"/>
              </a:rPr>
              <a:t> </a:t>
            </a:r>
          </a:p>
          <a:p>
            <a:pPr marL="274320" indent="-274320">
              <a:spcBef>
                <a:spcPts val="580"/>
              </a:spcBef>
              <a:buNone/>
              <a:defRPr/>
            </a:pPr>
            <a:r>
              <a:rPr lang="en-US" dirty="0" smtClean="0">
                <a:latin typeface="Arial" pitchFamily="34" charset="0"/>
                <a:cs typeface="Arial" pitchFamily="34" charset="0"/>
              </a:rPr>
              <a:t>(or negatively skewed) if the values </a:t>
            </a:r>
          </a:p>
          <a:p>
            <a:pPr marL="274320" indent="-274320">
              <a:spcBef>
                <a:spcPts val="580"/>
              </a:spcBef>
              <a:buNone/>
              <a:defRPr/>
            </a:pPr>
            <a:r>
              <a:rPr lang="en-US" dirty="0" smtClean="0">
                <a:latin typeface="Arial" pitchFamily="34" charset="0"/>
                <a:cs typeface="Arial" pitchFamily="34" charset="0"/>
              </a:rPr>
              <a:t>are more spread out on the left, </a:t>
            </a:r>
          </a:p>
          <a:p>
            <a:pPr marL="274320" indent="-274320">
              <a:spcBef>
                <a:spcPts val="580"/>
              </a:spcBef>
              <a:buNone/>
              <a:defRPr/>
            </a:pPr>
            <a:r>
              <a:rPr lang="en-US" dirty="0" smtClean="0">
                <a:latin typeface="Arial" pitchFamily="34" charset="0"/>
                <a:cs typeface="Arial" pitchFamily="34" charset="0"/>
              </a:rPr>
              <a:t>meaning that some low values are </a:t>
            </a:r>
          </a:p>
          <a:p>
            <a:pPr marL="274320" indent="-274320">
              <a:spcBef>
                <a:spcPts val="580"/>
              </a:spcBef>
              <a:buNone/>
              <a:defRPr/>
            </a:pPr>
            <a:r>
              <a:rPr lang="en-US" dirty="0" smtClean="0">
                <a:latin typeface="Arial" pitchFamily="34" charset="0"/>
                <a:cs typeface="Arial" pitchFamily="34" charset="0"/>
              </a:rPr>
              <a:t>likely to be outliers.</a:t>
            </a:r>
          </a:p>
          <a:p>
            <a:pPr marL="274320" indent="-274320">
              <a:spcBef>
                <a:spcPts val="580"/>
              </a:spcBef>
              <a:buFont typeface="Wingdings 2"/>
              <a:buChar char=""/>
              <a:defRPr/>
            </a:pPr>
            <a:r>
              <a:rPr lang="en-US" dirty="0" smtClean="0">
                <a:latin typeface="Arial" pitchFamily="34" charset="0"/>
                <a:cs typeface="Arial" pitchFamily="34" charset="0"/>
              </a:rPr>
              <a:t>A distribution is </a:t>
            </a:r>
            <a:r>
              <a:rPr lang="en-US" b="1" dirty="0" smtClean="0">
                <a:latin typeface="Arial" pitchFamily="34" charset="0"/>
                <a:cs typeface="Arial" pitchFamily="34" charset="0"/>
              </a:rPr>
              <a:t>right skewed </a:t>
            </a:r>
          </a:p>
          <a:p>
            <a:pPr marL="274320" indent="-274320">
              <a:spcBef>
                <a:spcPts val="580"/>
              </a:spcBef>
              <a:buNone/>
              <a:defRPr/>
            </a:pPr>
            <a:r>
              <a:rPr lang="en-US" dirty="0" smtClean="0">
                <a:latin typeface="Arial" pitchFamily="34" charset="0"/>
                <a:cs typeface="Arial" pitchFamily="34" charset="0"/>
              </a:rPr>
              <a:t>or positively skewed if the </a:t>
            </a:r>
          </a:p>
          <a:p>
            <a:pPr marL="274320" indent="-274320">
              <a:spcBef>
                <a:spcPts val="580"/>
              </a:spcBef>
              <a:buNone/>
              <a:defRPr/>
            </a:pPr>
            <a:r>
              <a:rPr lang="en-US" dirty="0" smtClean="0">
                <a:latin typeface="Arial" pitchFamily="34" charset="0"/>
                <a:cs typeface="Arial" pitchFamily="34" charset="0"/>
              </a:rPr>
              <a:t>values are more spread out</a:t>
            </a:r>
          </a:p>
          <a:p>
            <a:pPr marL="274320" indent="-274320">
              <a:spcBef>
                <a:spcPts val="580"/>
              </a:spcBef>
              <a:buNone/>
              <a:defRPr/>
            </a:pPr>
            <a:r>
              <a:rPr lang="en-US" dirty="0" smtClean="0">
                <a:latin typeface="Arial" pitchFamily="34" charset="0"/>
                <a:cs typeface="Arial" pitchFamily="34" charset="0"/>
              </a:rPr>
              <a:t>on the right.  It has a tail </a:t>
            </a:r>
          </a:p>
          <a:p>
            <a:pPr marL="274320" indent="-274320">
              <a:spcBef>
                <a:spcPts val="580"/>
              </a:spcBef>
              <a:buNone/>
              <a:defRPr/>
            </a:pPr>
            <a:r>
              <a:rPr lang="en-US" dirty="0" smtClean="0">
                <a:latin typeface="Arial" pitchFamily="34" charset="0"/>
                <a:cs typeface="Arial" pitchFamily="34" charset="0"/>
              </a:rPr>
              <a:t>pulled toward the right.</a:t>
            </a:r>
          </a:p>
          <a:p>
            <a:pPr marL="274320" indent="-274320">
              <a:spcBef>
                <a:spcPts val="580"/>
              </a:spcBef>
              <a:buFont typeface="Wingdings 2"/>
              <a:buChar char=""/>
              <a:defRPr/>
            </a:pPr>
            <a:endParaRPr lang="en-US" dirty="0"/>
          </a:p>
        </p:txBody>
      </p:sp>
      <p:pic>
        <p:nvPicPr>
          <p:cNvPr id="11268" name="Picture 6"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7322" y="743712"/>
            <a:ext cx="2517231" cy="287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7322" y="3733800"/>
            <a:ext cx="2684463"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a:off x="7055893" y="2097088"/>
            <a:ext cx="2261429"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09982" y="4585648"/>
            <a:ext cx="2807340" cy="2729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735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5710</TotalTime>
  <Words>4701</Words>
  <Application>Microsoft Office PowerPoint</Application>
  <PresentationFormat>Widescreen</PresentationFormat>
  <Paragraphs>745</Paragraphs>
  <Slides>145</Slides>
  <Notes>97</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4</vt:i4>
      </vt:variant>
      <vt:variant>
        <vt:lpstr>Slide Titles</vt:lpstr>
      </vt:variant>
      <vt:variant>
        <vt:i4>145</vt:i4>
      </vt:variant>
    </vt:vector>
  </HeadingPairs>
  <TitlesOfParts>
    <vt:vector size="167" baseType="lpstr">
      <vt:lpstr>Arial Unicode MS</vt:lpstr>
      <vt:lpstr>SimSun</vt:lpstr>
      <vt:lpstr>Arial</vt:lpstr>
      <vt:lpstr>Arial Narrow</vt:lpstr>
      <vt:lpstr>Calibri</vt:lpstr>
      <vt:lpstr>Cambria Math</vt:lpstr>
      <vt:lpstr>Franklin Gothic Book</vt:lpstr>
      <vt:lpstr>Georgia</vt:lpstr>
      <vt:lpstr>Math3</vt:lpstr>
      <vt:lpstr>Symbol</vt:lpstr>
      <vt:lpstr>Tahoma</vt:lpstr>
      <vt:lpstr>Times</vt:lpstr>
      <vt:lpstr>Times New Roman</vt:lpstr>
      <vt:lpstr>Trebuchet MS</vt:lpstr>
      <vt:lpstr>Tw Cen MT</vt:lpstr>
      <vt:lpstr>Wingdings</vt:lpstr>
      <vt:lpstr>Wingdings 2</vt:lpstr>
      <vt:lpstr>Circuit</vt:lpstr>
      <vt:lpstr>Equation</vt:lpstr>
      <vt:lpstr>Bitmap Image</vt:lpstr>
      <vt:lpstr>Microsoft Equation 3.0</vt:lpstr>
      <vt:lpstr>Document</vt:lpstr>
      <vt:lpstr>FOUNDATIONS OF PROBABILITY</vt:lpstr>
      <vt:lpstr>Probability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Definitions</vt:lpstr>
      <vt:lpstr>The sample Space, S</vt:lpstr>
      <vt:lpstr>PowerPoint Presentation</vt:lpstr>
      <vt:lpstr>An Event , E</vt:lpstr>
      <vt:lpstr>PowerPoint Presentation</vt:lpstr>
      <vt:lpstr>PowerPoint Presentation</vt:lpstr>
      <vt:lpstr>Special Events</vt:lpstr>
      <vt:lpstr>Set operations on Events</vt:lpstr>
      <vt:lpstr>PowerPoint Presentation</vt:lpstr>
      <vt:lpstr>PowerPoint Presentation</vt:lpstr>
      <vt:lpstr>PowerPoint Presentation</vt:lpstr>
      <vt:lpstr>PowerPoint Presentation</vt:lpstr>
      <vt:lpstr>PowerPoint Presentation</vt:lpstr>
      <vt:lpstr>PowerPoint Presentation</vt:lpstr>
      <vt:lpstr>Definition:  mutually exclusive</vt:lpstr>
      <vt:lpstr>PowerPoint Presentation</vt:lpstr>
      <vt:lpstr>Probability</vt:lpstr>
      <vt:lpstr>Basic terminologies</vt:lpstr>
      <vt:lpstr>PowerPoint Presentation</vt:lpstr>
      <vt:lpstr>PowerPoint Presentation</vt:lpstr>
      <vt:lpstr>Definition: probability of an Event E.</vt:lpstr>
      <vt:lpstr>PowerPoint Presentation</vt:lpstr>
      <vt:lpstr>Rules of Probability</vt:lpstr>
      <vt:lpstr>The additive rule (Mutually exclusive events)</vt:lpstr>
      <vt:lpstr>PowerPoint Presentation</vt:lpstr>
      <vt:lpstr>PowerPoint Presentation</vt:lpstr>
      <vt:lpstr>The additive rule</vt:lpstr>
      <vt:lpstr>Logic</vt:lpstr>
      <vt:lpstr>PowerPoint Presentation</vt:lpstr>
      <vt:lpstr>PowerPoint Presentation</vt:lpstr>
      <vt:lpstr>Rule for complements</vt:lpstr>
      <vt:lpstr>PowerPoint Presentation</vt:lpstr>
      <vt:lpstr>PowerPoint Presentation</vt:lpstr>
      <vt:lpstr>PowerPoint Presentation</vt:lpstr>
      <vt:lpstr>Joint Probability</vt:lpstr>
      <vt:lpstr>Independence</vt:lpstr>
      <vt:lpstr>Independence</vt:lpstr>
      <vt:lpstr>Independence</vt:lpstr>
      <vt:lpstr>Conditional Probability</vt:lpstr>
      <vt:lpstr>Conditional Probability</vt:lpstr>
      <vt:lpstr>Definition</vt:lpstr>
      <vt:lpstr>Rationale:</vt:lpstr>
      <vt:lpstr>An Example</vt:lpstr>
      <vt:lpstr>Solution:</vt:lpstr>
      <vt:lpstr>Independence</vt:lpstr>
      <vt:lpstr>Definition</vt:lpstr>
      <vt:lpstr>PowerPoint Presentation</vt:lpstr>
      <vt:lpstr>Difference between independence  and mutually exclusive</vt:lpstr>
      <vt:lpstr>PowerPoint Presentation</vt:lpstr>
      <vt:lpstr>PowerPoint Presentation</vt:lpstr>
      <vt:lpstr>Summary of the Rules of Probability</vt:lpstr>
      <vt:lpstr>The additive rule</vt:lpstr>
      <vt:lpstr>PowerPoint Presentation</vt:lpstr>
      <vt:lpstr>PowerPoint Presentation</vt:lpstr>
      <vt:lpstr>PowerPoint Presentation</vt:lpstr>
      <vt:lpstr>Finite uniform probability space</vt:lpstr>
      <vt:lpstr>Important Notes</vt:lpstr>
      <vt:lpstr>PowerPoint Presentation</vt:lpstr>
      <vt:lpstr>Conditioning</vt:lpstr>
      <vt:lpstr>Conditioning</vt:lpstr>
      <vt:lpstr>Conditioning</vt:lpstr>
      <vt:lpstr>Which Drug is Better ?</vt:lpstr>
      <vt:lpstr>BAYES THEOREM</vt:lpstr>
      <vt:lpstr>Probability Revision using Bayes’ Theorem</vt:lpstr>
      <vt:lpstr>Definitions</vt:lpstr>
      <vt:lpstr>Bayes' Theorem</vt:lpstr>
      <vt:lpstr>A Simple Example</vt:lpstr>
      <vt:lpstr>PowerPoint Presentation</vt:lpstr>
      <vt:lpstr>PowerPoint Presentation</vt:lpstr>
      <vt:lpstr>Random Variable and Distribution</vt:lpstr>
      <vt:lpstr>Random Variable: Example</vt:lpstr>
      <vt:lpstr>Random variables can be discrete or continuous</vt:lpstr>
      <vt:lpstr>Probability functions</vt:lpstr>
      <vt:lpstr>PowerPoint Presentation</vt:lpstr>
      <vt:lpstr>Expected Value and Variance </vt:lpstr>
      <vt:lpstr>Expected value of a random variable </vt:lpstr>
      <vt:lpstr>Expected value, formally</vt:lpstr>
      <vt:lpstr>Example: the lottery</vt:lpstr>
      <vt:lpstr>Lottery</vt:lpstr>
      <vt:lpstr>Expected Value</vt:lpstr>
      <vt:lpstr>Expected Value</vt:lpstr>
      <vt:lpstr>Variance/standard deviation</vt:lpstr>
      <vt:lpstr>Variance, continuous</vt:lpstr>
      <vt:lpstr>Moments of probability distributions</vt:lpstr>
      <vt:lpstr>Central (or Mean) Moments</vt:lpstr>
      <vt:lpstr>PowerPoint Presentation</vt:lpstr>
      <vt:lpstr>PowerPoint Presentation</vt:lpstr>
      <vt:lpstr>PowerPoint Presentation</vt:lpstr>
      <vt:lpstr>Symmetry or Skewness</vt:lpstr>
      <vt:lpstr>Symmetry or Skewness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 between Moments about Mean and Moments about Origin</vt:lpstr>
      <vt:lpstr>Moment generating functions</vt:lpstr>
      <vt:lpstr>PowerPoint Presentation</vt:lpstr>
      <vt:lpstr>Properties of  Moment Generating Functions</vt:lpstr>
      <vt:lpstr>PowerPoint Presentation</vt:lpstr>
      <vt:lpstr>PowerPoint Presentation</vt:lpstr>
      <vt:lpstr>PowerPoint Presentation</vt:lpstr>
      <vt:lpstr>PowerPoint Presentation</vt:lpstr>
      <vt:lpstr>PowerPoint Presentation</vt:lpstr>
      <vt:lpstr>PowerPoint Presentation</vt:lpstr>
      <vt:lpstr>PROBABILITY DISTRIBUTIONS</vt:lpstr>
      <vt:lpstr>Binomial Probability Distribution</vt:lpstr>
      <vt:lpstr>PowerPoint Presentation</vt:lpstr>
      <vt:lpstr>PowerPoint Presentation</vt:lpstr>
      <vt:lpstr>PowerPoint Presentation</vt:lpstr>
      <vt:lpstr>Binomial distribution: example</vt:lpstr>
      <vt:lpstr>PowerPoint Presentation</vt:lpstr>
      <vt:lpstr>PowerPoint Presentation</vt:lpstr>
      <vt:lpstr>The Poisson Distribution </vt:lpstr>
      <vt:lpstr>Properties of the Poisson Distribution</vt:lpstr>
      <vt:lpstr>PowerPoint Presentation</vt:lpstr>
      <vt:lpstr>Example</vt:lpstr>
      <vt:lpstr>Poisson Probability table</vt:lpstr>
      <vt:lpstr>The Geometric Distribution</vt:lpstr>
      <vt:lpstr>PowerPoint Presentation</vt:lpstr>
      <vt:lpstr>PowerPoint Presentation</vt:lpstr>
      <vt:lpstr>Normal Distributions </vt:lpstr>
      <vt:lpstr>The Normal Distribution</vt:lpstr>
      <vt:lpstr>PROPERTIES</vt:lpstr>
      <vt:lpstr>The beauty of the normal curve:  </vt:lpstr>
      <vt:lpstr>PowerPoint Presentation</vt:lpstr>
      <vt:lpstr> The Standard Normal Distribution (Z)  </vt:lpstr>
      <vt:lpstr>The Standard Normal (Z): </vt:lpstr>
      <vt:lpstr>Example - Adult Female Heights</vt:lpstr>
      <vt:lpstr>Are my data normally distributed?</vt:lpstr>
      <vt:lpstr>LAW OF LARGE NUMBERS</vt:lpstr>
      <vt:lpstr>PowerPoint Presentation</vt:lpstr>
      <vt:lpstr>CENTRAL LIMIT THEOREM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dc:creator>
  <cp:lastModifiedBy>R, Yashwanth - Yashwanth M</cp:lastModifiedBy>
  <cp:revision>93</cp:revision>
  <dcterms:created xsi:type="dcterms:W3CDTF">2016-10-09T18:16:44Z</dcterms:created>
  <dcterms:modified xsi:type="dcterms:W3CDTF">2016-10-15T02:21:40Z</dcterms:modified>
</cp:coreProperties>
</file>