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1.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15"/>
  </p:notesMasterIdLst>
  <p:sldIdLst>
    <p:sldId id="515" r:id="rId2"/>
    <p:sldId id="256" r:id="rId3"/>
    <p:sldId id="297" r:id="rId4"/>
    <p:sldId id="303" r:id="rId5"/>
    <p:sldId id="306" r:id="rId6"/>
    <p:sldId id="307" r:id="rId7"/>
    <p:sldId id="308" r:id="rId8"/>
    <p:sldId id="310" r:id="rId9"/>
    <p:sldId id="319" r:id="rId10"/>
    <p:sldId id="413" r:id="rId11"/>
    <p:sldId id="508" r:id="rId12"/>
    <p:sldId id="509" r:id="rId13"/>
    <p:sldId id="510" r:id="rId14"/>
    <p:sldId id="511" r:id="rId15"/>
    <p:sldId id="324" r:id="rId16"/>
    <p:sldId id="325" r:id="rId17"/>
    <p:sldId id="328" r:id="rId18"/>
    <p:sldId id="329" r:id="rId19"/>
    <p:sldId id="330" r:id="rId20"/>
    <p:sldId id="331" r:id="rId21"/>
    <p:sldId id="332" r:id="rId22"/>
    <p:sldId id="335" r:id="rId23"/>
    <p:sldId id="416" r:id="rId24"/>
    <p:sldId id="338" r:id="rId25"/>
    <p:sldId id="339" r:id="rId26"/>
    <p:sldId id="340" r:id="rId27"/>
    <p:sldId id="341" r:id="rId28"/>
    <p:sldId id="343" r:id="rId29"/>
    <p:sldId id="344" r:id="rId30"/>
    <p:sldId id="345" r:id="rId31"/>
    <p:sldId id="347" r:id="rId32"/>
    <p:sldId id="353" r:id="rId33"/>
    <p:sldId id="354" r:id="rId34"/>
    <p:sldId id="355" r:id="rId35"/>
    <p:sldId id="356" r:id="rId36"/>
    <p:sldId id="357" r:id="rId37"/>
    <p:sldId id="493" r:id="rId38"/>
    <p:sldId id="494" r:id="rId39"/>
    <p:sldId id="495" r:id="rId40"/>
    <p:sldId id="496" r:id="rId41"/>
    <p:sldId id="497" r:id="rId42"/>
    <p:sldId id="498" r:id="rId43"/>
    <p:sldId id="422" r:id="rId44"/>
    <p:sldId id="286" r:id="rId45"/>
    <p:sldId id="287" r:id="rId46"/>
    <p:sldId id="420" r:id="rId47"/>
    <p:sldId id="425" r:id="rId48"/>
    <p:sldId id="423" r:id="rId49"/>
    <p:sldId id="504" r:id="rId50"/>
    <p:sldId id="505" r:id="rId51"/>
    <p:sldId id="507" r:id="rId52"/>
    <p:sldId id="514" r:id="rId53"/>
    <p:sldId id="426" r:id="rId54"/>
    <p:sldId id="427" r:id="rId55"/>
    <p:sldId id="428" r:id="rId56"/>
    <p:sldId id="430" r:id="rId57"/>
    <p:sldId id="431" r:id="rId58"/>
    <p:sldId id="432" r:id="rId59"/>
    <p:sldId id="434" r:id="rId60"/>
    <p:sldId id="435" r:id="rId61"/>
    <p:sldId id="436" r:id="rId62"/>
    <p:sldId id="437" r:id="rId63"/>
    <p:sldId id="448" r:id="rId64"/>
    <p:sldId id="438" r:id="rId65"/>
    <p:sldId id="439" r:id="rId66"/>
    <p:sldId id="440" r:id="rId67"/>
    <p:sldId id="441" r:id="rId68"/>
    <p:sldId id="442" r:id="rId69"/>
    <p:sldId id="443" r:id="rId70"/>
    <p:sldId id="444" r:id="rId71"/>
    <p:sldId id="445" r:id="rId72"/>
    <p:sldId id="446" r:id="rId73"/>
    <p:sldId id="447" r:id="rId74"/>
    <p:sldId id="449" r:id="rId75"/>
    <p:sldId id="450" r:id="rId76"/>
    <p:sldId id="451" r:id="rId77"/>
    <p:sldId id="452" r:id="rId78"/>
    <p:sldId id="460" r:id="rId79"/>
    <p:sldId id="461" r:id="rId80"/>
    <p:sldId id="462" r:id="rId81"/>
    <p:sldId id="463" r:id="rId82"/>
    <p:sldId id="464" r:id="rId83"/>
    <p:sldId id="467" r:id="rId84"/>
    <p:sldId id="468" r:id="rId85"/>
    <p:sldId id="465" r:id="rId86"/>
    <p:sldId id="469" r:id="rId87"/>
    <p:sldId id="466" r:id="rId88"/>
    <p:sldId id="470" r:id="rId89"/>
    <p:sldId id="473" r:id="rId90"/>
    <p:sldId id="471" r:id="rId91"/>
    <p:sldId id="472" r:id="rId92"/>
    <p:sldId id="476" r:id="rId93"/>
    <p:sldId id="477" r:id="rId94"/>
    <p:sldId id="478" r:id="rId95"/>
    <p:sldId id="479" r:id="rId96"/>
    <p:sldId id="480" r:id="rId97"/>
    <p:sldId id="481" r:id="rId98"/>
    <p:sldId id="482" r:id="rId99"/>
    <p:sldId id="483" r:id="rId100"/>
    <p:sldId id="484" r:id="rId101"/>
    <p:sldId id="486" r:id="rId102"/>
    <p:sldId id="485" r:id="rId103"/>
    <p:sldId id="487" r:id="rId104"/>
    <p:sldId id="488" r:id="rId105"/>
    <p:sldId id="489" r:id="rId106"/>
    <p:sldId id="490" r:id="rId107"/>
    <p:sldId id="491" r:id="rId108"/>
    <p:sldId id="492" r:id="rId109"/>
    <p:sldId id="499" r:id="rId110"/>
    <p:sldId id="500" r:id="rId111"/>
    <p:sldId id="501" r:id="rId112"/>
    <p:sldId id="502" r:id="rId113"/>
    <p:sldId id="503"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662" autoAdjust="0"/>
    <p:restoredTop sz="91562" autoAdjust="0"/>
  </p:normalViewPr>
  <p:slideViewPr>
    <p:cSldViewPr snapToGrid="0">
      <p:cViewPr varScale="1">
        <p:scale>
          <a:sx n="60" d="100"/>
          <a:sy n="60" d="100"/>
        </p:scale>
        <p:origin x="5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72ADA-FF61-4636-A53B-45F1DB873AC7}" type="datetimeFigureOut">
              <a:rPr lang="en-US" smtClean="0"/>
              <a:t>10/19/2016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B3200-9970-4F0B-951D-D1EA4E335737}" type="slidenum">
              <a:rPr lang="en-US" smtClean="0"/>
              <a:t>‹#›</a:t>
            </a:fld>
            <a:endParaRPr lang="en-US"/>
          </a:p>
        </p:txBody>
      </p:sp>
    </p:spTree>
    <p:extLst>
      <p:ext uri="{BB962C8B-B14F-4D97-AF65-F5344CB8AC3E}">
        <p14:creationId xmlns:p14="http://schemas.microsoft.com/office/powerpoint/2010/main" val="2499788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0B3200-9970-4F0B-951D-D1EA4E335737}" type="slidenum">
              <a:rPr lang="en-US" smtClean="0"/>
              <a:t>2</a:t>
            </a:fld>
            <a:endParaRPr lang="en-US"/>
          </a:p>
        </p:txBody>
      </p:sp>
    </p:spTree>
    <p:extLst>
      <p:ext uri="{BB962C8B-B14F-4D97-AF65-F5344CB8AC3E}">
        <p14:creationId xmlns:p14="http://schemas.microsoft.com/office/powerpoint/2010/main" val="589294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4C9410-B36A-4259-9D93-0162A8C5039A}" type="slidenum">
              <a:rPr lang="en-US"/>
              <a:pPr/>
              <a:t>12</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0472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02C849-E0BD-4FEC-8713-94C36B97A212}" type="slidenum">
              <a:rPr lang="en-US"/>
              <a:pPr/>
              <a:t>13</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3349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4A0DEC-AE35-4994-A07C-E740FAEC59BB}" type="slidenum">
              <a:rPr lang="en-US"/>
              <a:pPr/>
              <a:t>14</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5210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48EC18-7779-4646-9F1D-620A30F3A996}" type="slidenum">
              <a:rPr lang="en-US"/>
              <a:pPr eaLnBrk="1" hangingPunct="1"/>
              <a:t>15</a:t>
            </a:fld>
            <a:endParaRPr 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711138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8EDC0D-0413-4C53-9575-8CC6D07D589C}" type="slidenum">
              <a:rPr lang="en-US"/>
              <a:pPr eaLnBrk="1" hangingPunct="1"/>
              <a:t>16</a:t>
            </a:fld>
            <a:endParaRPr lang="en-U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643259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8CFA29-A1F3-42C8-A4B4-9E9A99DEBC60}" type="slidenum">
              <a:rPr lang="en-US"/>
              <a:pPr eaLnBrk="1" hangingPunct="1"/>
              <a:t>17</a:t>
            </a:fld>
            <a:endParaRPr 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234071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B57859-2788-4667-8AE1-B0D85776F11E}" type="slidenum">
              <a:rPr lang="en-US"/>
              <a:pPr eaLnBrk="1" hangingPunct="1"/>
              <a:t>18</a:t>
            </a:fld>
            <a:endParaRPr lang="en-US"/>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784127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5A5F64-59D4-46FF-98A6-93BA2E607A20}" type="slidenum">
              <a:rPr lang="en-US"/>
              <a:pPr eaLnBrk="1" hangingPunct="1"/>
              <a:t>19</a:t>
            </a:fld>
            <a:endParaRPr lang="en-U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387194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65834-73B8-4930-AAAF-7603A4300C74}" type="slidenum">
              <a:rPr lang="en-US"/>
              <a:pPr eaLnBrk="1" hangingPunct="1"/>
              <a:t>20</a:t>
            </a:fld>
            <a:endParaRPr 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853109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D42AA8-53A0-4F95-BABE-1C2B465C1980}" type="slidenum">
              <a:rPr lang="en-US"/>
              <a:pPr eaLnBrk="1" hangingPunct="1"/>
              <a:t>21</a:t>
            </a:fld>
            <a:endParaRPr 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507982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FF8DE1-6114-4550-AA27-5EBE4EC213F2}" type="slidenum">
              <a:rPr lang="en-US"/>
              <a:pPr eaLnBrk="1" hangingPunct="1"/>
              <a:t>3</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60033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CE3D22-AAD9-4C8B-B059-13AB94BA417F}" type="slidenum">
              <a:rPr lang="en-US"/>
              <a:pPr eaLnBrk="1" hangingPunct="1"/>
              <a:t>22</a:t>
            </a:fld>
            <a:endParaRPr 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32856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42EE56-789D-4A3E-A319-FDA3EE298873}" type="slidenum">
              <a:rPr lang="en-US"/>
              <a:pPr eaLnBrk="1" hangingPunct="1"/>
              <a:t>24</a:t>
            </a:fld>
            <a:endParaRPr 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685161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A2C444-39E3-4CC6-B432-39B59AE601A0}" type="slidenum">
              <a:rPr lang="en-US"/>
              <a:pPr eaLnBrk="1" hangingPunct="1"/>
              <a:t>25</a:t>
            </a:fld>
            <a:endParaRPr lang="en-US"/>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932523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BB8080-B0C4-4C7E-90D5-8AB64FAA2B1F}" type="slidenum">
              <a:rPr lang="en-US"/>
              <a:pPr eaLnBrk="1" hangingPunct="1"/>
              <a:t>26</a:t>
            </a:fld>
            <a:endParaRPr lang="en-US"/>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829702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D705C4-31A6-4261-9824-AADD5C140051}" type="slidenum">
              <a:rPr lang="en-US"/>
              <a:pPr eaLnBrk="1" hangingPunct="1"/>
              <a:t>27</a:t>
            </a:fld>
            <a:endParaRPr lang="en-US"/>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529542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C00D1B-4E88-4BD3-B344-40035B753B50}" type="slidenum">
              <a:rPr lang="en-US"/>
              <a:pPr eaLnBrk="1" hangingPunct="1"/>
              <a:t>28</a:t>
            </a:fld>
            <a:endParaRPr lang="en-US"/>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892395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78A8CF-A4A3-48C0-AA60-995EC2218FAB}" type="slidenum">
              <a:rPr lang="en-US"/>
              <a:pPr eaLnBrk="1" hangingPunct="1"/>
              <a:t>29</a:t>
            </a:fld>
            <a:endParaRPr lang="en-US"/>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1603861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97D4A9-87F4-49A8-B6D7-DC0D8B801F63}" type="slidenum">
              <a:rPr lang="en-US"/>
              <a:pPr eaLnBrk="1" hangingPunct="1"/>
              <a:t>30</a:t>
            </a:fld>
            <a:endParaRPr lang="en-US"/>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175999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32C3AF-7901-4A40-853E-5BF72D44C173}" type="slidenum">
              <a:rPr lang="en-US"/>
              <a:pPr eaLnBrk="1" hangingPunct="1"/>
              <a:t>31</a:t>
            </a:fld>
            <a:endParaRPr lang="en-US"/>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46729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C0A562-8287-4EF2-A68C-C857C03DA7BE}" type="slidenum">
              <a:rPr lang="en-US"/>
              <a:pPr eaLnBrk="1" hangingPunct="1"/>
              <a:t>32</a:t>
            </a:fld>
            <a:endParaRPr lang="en-US"/>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006385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9C2F811-AE16-46E2-ADAC-5A670BADEAD9}" type="slidenum">
              <a:rPr lang="en-US"/>
              <a:pPr eaLnBrk="1" hangingPunct="1"/>
              <a:t>4</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9219895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81A805-9D45-47F9-A32D-C2AE7B21D20F}" type="slidenum">
              <a:rPr lang="en-US"/>
              <a:pPr eaLnBrk="1" hangingPunct="1"/>
              <a:t>33</a:t>
            </a:fld>
            <a:endParaRPr lang="en-US"/>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2597034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3AB1CC-7F1A-45C2-8A88-FAD91E181D53}" type="slidenum">
              <a:rPr lang="en-US"/>
              <a:pPr eaLnBrk="1" hangingPunct="1"/>
              <a:t>34</a:t>
            </a:fld>
            <a:endParaRPr lang="en-US"/>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874122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BD0424-16E5-41C4-953D-AA2F51381C9C}" type="slidenum">
              <a:rPr lang="en-US"/>
              <a:pPr eaLnBrk="1" hangingPunct="1"/>
              <a:t>35</a:t>
            </a:fld>
            <a:endParaRPr lang="en-US"/>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568839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C781AF-651E-4E11-AD6A-4B50E79F171B}" type="slidenum">
              <a:rPr lang="en-US"/>
              <a:pPr eaLnBrk="1" hangingPunct="1"/>
              <a:t>36</a:t>
            </a:fld>
            <a:endParaRPr lang="en-US"/>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989142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965C4-1AB7-4F9F-B894-C774FF7A566C}" type="slidenum">
              <a:rPr lang="en-US"/>
              <a:pPr/>
              <a:t>39</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45902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a:fld id="{31C5D148-82E2-4C23-B204-A8AAB6EF82AF}" type="slidenum">
              <a:rPr lang="en-US">
                <a:solidFill>
                  <a:srgbClr val="FFFFFF"/>
                </a:solidFill>
                <a:latin typeface="Times New Roman" panose="02020603050405020304" pitchFamily="18" charset="0"/>
              </a:rPr>
              <a:pPr eaLnBrk="1"/>
              <a:t>40</a:t>
            </a:fld>
            <a:endParaRPr lang="en-US">
              <a:solidFill>
                <a:srgbClr val="FFFFFF"/>
              </a:solidFill>
              <a:latin typeface="Times New Roman" panose="02020603050405020304" pitchFamily="18" charset="0"/>
            </a:endParaRPr>
          </a:p>
        </p:txBody>
      </p:sp>
      <p:sp>
        <p:nvSpPr>
          <p:cNvPr id="38915" name="Text Box 1"/>
          <p:cNvSpPr txBox="1">
            <a:spLocks noChangeArrowheads="1"/>
          </p:cNvSpPr>
          <p:nvPr/>
        </p:nvSpPr>
        <p:spPr bwMode="auto">
          <a:xfrm>
            <a:off x="1106488" y="812800"/>
            <a:ext cx="5345112" cy="40084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38916" name="Rectangle 2"/>
          <p:cNvSpPr txBox="1">
            <a:spLocks noGrp="1" noChangeArrowheads="1"/>
          </p:cNvSpPr>
          <p:nvPr>
            <p:ph type="body"/>
          </p:nvPr>
        </p:nvSpPr>
        <p:spPr>
          <a:xfrm>
            <a:off x="755650" y="5078413"/>
            <a:ext cx="6046788" cy="4810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65530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a:fld id="{0A7BB29E-AC22-4AE8-8A8B-803A4F8FC5BD}" type="slidenum">
              <a:rPr lang="en-US">
                <a:solidFill>
                  <a:srgbClr val="FFFFFF"/>
                </a:solidFill>
                <a:latin typeface="Times New Roman" panose="02020603050405020304" pitchFamily="18" charset="0"/>
              </a:rPr>
              <a:pPr eaLnBrk="1"/>
              <a:t>41</a:t>
            </a:fld>
            <a:endParaRPr lang="en-US">
              <a:solidFill>
                <a:srgbClr val="FFFFFF"/>
              </a:solidFill>
              <a:latin typeface="Times New Roman" panose="02020603050405020304" pitchFamily="18" charset="0"/>
            </a:endParaRPr>
          </a:p>
        </p:txBody>
      </p:sp>
      <p:sp>
        <p:nvSpPr>
          <p:cNvPr id="41987" name="Text Box 1"/>
          <p:cNvSpPr txBox="1">
            <a:spLocks noChangeArrowheads="1"/>
          </p:cNvSpPr>
          <p:nvPr/>
        </p:nvSpPr>
        <p:spPr bwMode="auto">
          <a:xfrm>
            <a:off x="1106488" y="812800"/>
            <a:ext cx="5345112" cy="40084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1988" name="Rectangle 2"/>
          <p:cNvSpPr txBox="1">
            <a:spLocks noGrp="1" noChangeArrowheads="1"/>
          </p:cNvSpPr>
          <p:nvPr>
            <p:ph type="body"/>
          </p:nvPr>
        </p:nvSpPr>
        <p:spPr>
          <a:xfrm>
            <a:off x="755650" y="5078413"/>
            <a:ext cx="6046788" cy="4810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3173560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a:fld id="{C0CE067F-477C-431D-B4FE-D401A363F313}" type="slidenum">
              <a:rPr lang="en-US">
                <a:solidFill>
                  <a:srgbClr val="FFFFFF"/>
                </a:solidFill>
                <a:latin typeface="Times New Roman" panose="02020603050405020304" pitchFamily="18" charset="0"/>
              </a:rPr>
              <a:pPr eaLnBrk="1"/>
              <a:t>42</a:t>
            </a:fld>
            <a:endParaRPr lang="en-US">
              <a:solidFill>
                <a:srgbClr val="FFFFFF"/>
              </a:solidFill>
              <a:latin typeface="Times New Roman" panose="02020603050405020304" pitchFamily="18" charset="0"/>
            </a:endParaRPr>
          </a:p>
        </p:txBody>
      </p:sp>
      <p:sp>
        <p:nvSpPr>
          <p:cNvPr id="43011" name="Text Box 1"/>
          <p:cNvSpPr txBox="1">
            <a:spLocks noChangeArrowheads="1"/>
          </p:cNvSpPr>
          <p:nvPr/>
        </p:nvSpPr>
        <p:spPr bwMode="auto">
          <a:xfrm>
            <a:off x="1106488" y="812800"/>
            <a:ext cx="5345112" cy="40084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3012" name="Rectangle 2"/>
          <p:cNvSpPr txBox="1">
            <a:spLocks noGrp="1" noChangeArrowheads="1"/>
          </p:cNvSpPr>
          <p:nvPr>
            <p:ph type="body"/>
          </p:nvPr>
        </p:nvSpPr>
        <p:spPr>
          <a:xfrm>
            <a:off x="755650" y="5078413"/>
            <a:ext cx="6046788" cy="4810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1679987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A90AAF-8007-40DE-A336-04ECB62DDFDC}" type="slidenum">
              <a:rPr lang="en-US"/>
              <a:pPr/>
              <a:t>46</a:t>
            </a:fld>
            <a:endParaRPr lang="en-US"/>
          </a:p>
        </p:txBody>
      </p:sp>
      <p:sp>
        <p:nvSpPr>
          <p:cNvPr id="1113090" name="Rectangle 2"/>
          <p:cNvSpPr>
            <a:spLocks noGrp="1" noRot="1" noChangeAspect="1" noChangeArrowheads="1" noTextEdit="1"/>
          </p:cNvSpPr>
          <p:nvPr>
            <p:ph type="sldImg"/>
          </p:nvPr>
        </p:nvSpPr>
        <p:spPr>
          <a:xfrm>
            <a:off x="373063" y="696913"/>
            <a:ext cx="6188075" cy="3481387"/>
          </a:xfrm>
          <a:ln/>
        </p:spPr>
      </p:sp>
      <p:sp>
        <p:nvSpPr>
          <p:cNvPr id="1113091"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1423010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B19CA0-455E-40D6-9630-6F038E4226DF}" type="slidenum">
              <a:rPr lang="en-US"/>
              <a:pPr/>
              <a:t>47</a:t>
            </a:fld>
            <a:endParaRPr lang="en-US"/>
          </a:p>
        </p:txBody>
      </p:sp>
      <p:sp>
        <p:nvSpPr>
          <p:cNvPr id="1115138" name="Rectangle 2"/>
          <p:cNvSpPr>
            <a:spLocks noGrp="1" noRot="1" noChangeAspect="1" noChangeArrowheads="1" noTextEdit="1"/>
          </p:cNvSpPr>
          <p:nvPr>
            <p:ph type="sldImg"/>
          </p:nvPr>
        </p:nvSpPr>
        <p:spPr>
          <a:xfrm>
            <a:off x="322263" y="687388"/>
            <a:ext cx="6238875" cy="3509962"/>
          </a:xfrm>
          <a:ln/>
        </p:spPr>
      </p:sp>
      <p:sp>
        <p:nvSpPr>
          <p:cNvPr id="1115139" name="Rectangle 3"/>
          <p:cNvSpPr>
            <a:spLocks noGrp="1" noChangeArrowheads="1"/>
          </p:cNvSpPr>
          <p:nvPr>
            <p:ph type="body" idx="1"/>
          </p:nvPr>
        </p:nvSpPr>
        <p:spPr>
          <a:xfrm>
            <a:off x="908050" y="4425950"/>
            <a:ext cx="5067300" cy="4195763"/>
          </a:xfrm>
          <a:noFill/>
          <a:ln/>
        </p:spPr>
        <p:txBody>
          <a:bodyPr lIns="92337" tIns="46168" rIns="92337" bIns="46168"/>
          <a:lstStyle/>
          <a:p>
            <a:r>
              <a:rPr lang="en-US"/>
              <a:t>It turns out that if you were to go out and sample many, many times, most sample statistics that you could calculate would follow a normal distribution.  </a:t>
            </a:r>
          </a:p>
          <a:p>
            <a:endParaRPr lang="en-US"/>
          </a:p>
          <a:p>
            <a:r>
              <a:rPr lang="en-US"/>
              <a:t>What are the 2 parameters (from last time) that define any normal distribution?</a:t>
            </a:r>
          </a:p>
          <a:p>
            <a:r>
              <a:rPr lang="en-US"/>
              <a:t>Remember that a normal curve is characterized by two parameters, a mean and a variability (SD)</a:t>
            </a:r>
          </a:p>
          <a:p>
            <a:r>
              <a:rPr lang="en-US"/>
              <a:t>What do you think the mean value of a sample statistic would be?  The standard deviation?</a:t>
            </a:r>
          </a:p>
          <a:p>
            <a:r>
              <a:rPr lang="en-US"/>
              <a:t>Remember standard deviation is natural variability of the population</a:t>
            </a:r>
          </a:p>
          <a:p>
            <a:r>
              <a:rPr lang="en-US"/>
              <a:t>Standard error can be standard error of the mean or standard error of the odds ratio or standard error of the difference of 2 means, etc.  The standard error of any sample statistic.</a:t>
            </a:r>
          </a:p>
        </p:txBody>
      </p:sp>
    </p:spTree>
    <p:extLst>
      <p:ext uri="{BB962C8B-B14F-4D97-AF65-F5344CB8AC3E}">
        <p14:creationId xmlns:p14="http://schemas.microsoft.com/office/powerpoint/2010/main" val="2789128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8B8958-B56C-439F-B0E4-E45D0F7948A9}" type="slidenum">
              <a:rPr lang="en-US"/>
              <a:pPr eaLnBrk="1" hangingPunct="1"/>
              <a:t>5</a:t>
            </a:fld>
            <a:endParaRPr 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411637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3B12A-AF1A-4926-97A4-CA8C76E6463B}" type="slidenum">
              <a:rPr lang="en-US"/>
              <a:pPr/>
              <a:t>48</a:t>
            </a:fld>
            <a:endParaRPr lang="en-US"/>
          </a:p>
        </p:txBody>
      </p:sp>
      <p:sp>
        <p:nvSpPr>
          <p:cNvPr id="1281026" name="Rectangle 2"/>
          <p:cNvSpPr>
            <a:spLocks noGrp="1" noRot="1" noChangeAspect="1" noChangeArrowheads="1" noTextEdit="1"/>
          </p:cNvSpPr>
          <p:nvPr>
            <p:ph type="sldImg"/>
          </p:nvPr>
        </p:nvSpPr>
        <p:spPr>
          <a:xfrm>
            <a:off x="373063" y="696913"/>
            <a:ext cx="6188075" cy="3481387"/>
          </a:xfrm>
          <a:ln/>
        </p:spPr>
      </p:sp>
      <p:sp>
        <p:nvSpPr>
          <p:cNvPr id="1281027"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37025233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3C774-EC6B-4B20-90C0-8FCA048B4D90}" type="slidenum">
              <a:rPr lang="en-US"/>
              <a:pPr/>
              <a:t>49</a:t>
            </a:fld>
            <a:endParaRPr lang="en-US"/>
          </a:p>
        </p:txBody>
      </p:sp>
      <p:sp>
        <p:nvSpPr>
          <p:cNvPr id="1117186" name="Rectangle 2"/>
          <p:cNvSpPr>
            <a:spLocks noGrp="1" noRot="1" noChangeAspect="1" noChangeArrowheads="1" noTextEdit="1"/>
          </p:cNvSpPr>
          <p:nvPr>
            <p:ph type="sldImg"/>
          </p:nvPr>
        </p:nvSpPr>
        <p:spPr>
          <a:xfrm>
            <a:off x="373063" y="696913"/>
            <a:ext cx="6188075" cy="3481387"/>
          </a:xfrm>
          <a:ln/>
        </p:spPr>
      </p:sp>
      <p:sp>
        <p:nvSpPr>
          <p:cNvPr id="1117187"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11420903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77BE77-0844-47D8-94BE-ED99DCDDF306}" type="slidenum">
              <a:rPr lang="en-US"/>
              <a:pPr/>
              <a:t>50</a:t>
            </a:fld>
            <a:endParaRPr lang="en-US"/>
          </a:p>
        </p:txBody>
      </p:sp>
      <p:sp>
        <p:nvSpPr>
          <p:cNvPr id="1119234" name="Rectangle 2"/>
          <p:cNvSpPr>
            <a:spLocks noGrp="1" noRot="1" noChangeAspect="1" noChangeArrowheads="1" noTextEdit="1"/>
          </p:cNvSpPr>
          <p:nvPr>
            <p:ph type="sldImg"/>
          </p:nvPr>
        </p:nvSpPr>
        <p:spPr>
          <a:xfrm>
            <a:off x="373063" y="696913"/>
            <a:ext cx="6188075" cy="3481387"/>
          </a:xfrm>
          <a:ln/>
        </p:spPr>
      </p:sp>
      <p:sp>
        <p:nvSpPr>
          <p:cNvPr id="1119235"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12825645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8D25CE-190B-4E4B-ABC8-B2D2FC402234}" type="slidenum">
              <a:rPr lang="en-US"/>
              <a:pPr/>
              <a:t>51</a:t>
            </a:fld>
            <a:endParaRPr lang="en-US"/>
          </a:p>
        </p:txBody>
      </p:sp>
      <p:sp>
        <p:nvSpPr>
          <p:cNvPr id="1123330" name="Rectangle 2"/>
          <p:cNvSpPr>
            <a:spLocks noGrp="1" noRot="1" noChangeAspect="1" noChangeArrowheads="1" noTextEdit="1"/>
          </p:cNvSpPr>
          <p:nvPr>
            <p:ph type="sldImg"/>
          </p:nvPr>
        </p:nvSpPr>
        <p:spPr>
          <a:xfrm>
            <a:off x="373063" y="696913"/>
            <a:ext cx="6188075" cy="3481387"/>
          </a:xfrm>
          <a:ln/>
        </p:spPr>
      </p:sp>
      <p:sp>
        <p:nvSpPr>
          <p:cNvPr id="1123331"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32062844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FC3315-10E0-4975-9D90-A2A639C12223}" type="slidenum">
              <a:rPr lang="en-US"/>
              <a:pPr/>
              <a:t>52</a:t>
            </a:fld>
            <a:endParaRPr lang="en-US"/>
          </a:p>
        </p:txBody>
      </p:sp>
      <p:sp>
        <p:nvSpPr>
          <p:cNvPr id="1121282" name="Rectangle 2"/>
          <p:cNvSpPr>
            <a:spLocks noGrp="1" noRot="1" noChangeAspect="1" noChangeArrowheads="1" noTextEdit="1"/>
          </p:cNvSpPr>
          <p:nvPr>
            <p:ph type="sldImg"/>
          </p:nvPr>
        </p:nvSpPr>
        <p:spPr>
          <a:xfrm>
            <a:off x="373063" y="696913"/>
            <a:ext cx="6188075" cy="3481387"/>
          </a:xfrm>
          <a:ln/>
        </p:spPr>
      </p:sp>
      <p:sp>
        <p:nvSpPr>
          <p:cNvPr id="1121283"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26309705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679FCB-39BE-48C1-B8BA-F1BA159DE7C2}" type="slidenum">
              <a:rPr lang="en-US"/>
              <a:pPr/>
              <a:t>53</a:t>
            </a:fld>
            <a:endParaRPr lang="en-US"/>
          </a:p>
        </p:txBody>
      </p:sp>
      <p:sp>
        <p:nvSpPr>
          <p:cNvPr id="1137666" name="Rectangle 2"/>
          <p:cNvSpPr>
            <a:spLocks noGrp="1" noRot="1" noChangeAspect="1" noChangeArrowheads="1" noTextEdit="1"/>
          </p:cNvSpPr>
          <p:nvPr>
            <p:ph type="sldImg"/>
          </p:nvPr>
        </p:nvSpPr>
        <p:spPr>
          <a:xfrm>
            <a:off x="322263" y="687388"/>
            <a:ext cx="6238875" cy="3509962"/>
          </a:xfrm>
          <a:ln/>
        </p:spPr>
      </p:sp>
      <p:sp>
        <p:nvSpPr>
          <p:cNvPr id="1137667" name="Rectangle 3"/>
          <p:cNvSpPr>
            <a:spLocks noGrp="1" noChangeArrowheads="1"/>
          </p:cNvSpPr>
          <p:nvPr>
            <p:ph type="body" idx="1"/>
          </p:nvPr>
        </p:nvSpPr>
        <p:spPr>
          <a:xfrm>
            <a:off x="908050" y="4425950"/>
            <a:ext cx="5067300" cy="4195763"/>
          </a:xfrm>
          <a:ln/>
          <a:extLst>
            <a:ext uri="{909E8E84-426E-40DD-AFC4-6F175D3DCCD1}">
              <a14:hiddenFill xmlns:a14="http://schemas.microsoft.com/office/drawing/2010/main">
                <a:solidFill>
                  <a:srgbClr val="000000"/>
                </a:solidFill>
              </a14:hiddenFill>
            </a:ext>
          </a:extLst>
        </p:spPr>
        <p:txBody>
          <a:bodyPr lIns="92337" tIns="46168" rIns="92337" bIns="0"/>
          <a:lstStyle/>
          <a:p>
            <a:endParaRPr lang="en-US"/>
          </a:p>
        </p:txBody>
      </p:sp>
    </p:spTree>
    <p:extLst>
      <p:ext uri="{BB962C8B-B14F-4D97-AF65-F5344CB8AC3E}">
        <p14:creationId xmlns:p14="http://schemas.microsoft.com/office/powerpoint/2010/main" val="40685636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56F5A8-0FC1-4BBB-90F2-42D2BE471EE1}" type="slidenum">
              <a:rPr lang="en-US"/>
              <a:pPr/>
              <a:t>54</a:t>
            </a:fld>
            <a:endParaRPr lang="en-US"/>
          </a:p>
        </p:txBody>
      </p:sp>
      <p:sp>
        <p:nvSpPr>
          <p:cNvPr id="1139714" name="Rectangle 2"/>
          <p:cNvSpPr>
            <a:spLocks noGrp="1" noRot="1" noChangeAspect="1" noChangeArrowheads="1" noTextEdit="1"/>
          </p:cNvSpPr>
          <p:nvPr>
            <p:ph type="sldImg"/>
          </p:nvPr>
        </p:nvSpPr>
        <p:spPr>
          <a:xfrm>
            <a:off x="373063" y="696913"/>
            <a:ext cx="6188075" cy="3481387"/>
          </a:xfrm>
          <a:ln/>
        </p:spPr>
      </p:sp>
      <p:sp>
        <p:nvSpPr>
          <p:cNvPr id="1139715"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36662386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7D4F8-93AE-4782-B5E0-42CC06FE0120}" type="slidenum">
              <a:rPr lang="en-US"/>
              <a:pPr/>
              <a:t>55</a:t>
            </a:fld>
            <a:endParaRPr lang="en-US"/>
          </a:p>
        </p:txBody>
      </p:sp>
      <p:sp>
        <p:nvSpPr>
          <p:cNvPr id="1141762" name="Rectangle 2"/>
          <p:cNvSpPr>
            <a:spLocks noGrp="1" noRot="1" noChangeAspect="1" noChangeArrowheads="1" noTextEdit="1"/>
          </p:cNvSpPr>
          <p:nvPr>
            <p:ph type="sldImg"/>
          </p:nvPr>
        </p:nvSpPr>
        <p:spPr>
          <a:xfrm>
            <a:off x="373063" y="696913"/>
            <a:ext cx="6188075" cy="3481387"/>
          </a:xfrm>
          <a:ln/>
        </p:spPr>
      </p:sp>
      <p:sp>
        <p:nvSpPr>
          <p:cNvPr id="1141763"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13226937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47C2AC-D68E-439C-A0A2-BAA82F56F014}" type="slidenum">
              <a:rPr lang="en-US"/>
              <a:pPr/>
              <a:t>56</a:t>
            </a:fld>
            <a:endParaRPr lang="en-US"/>
          </a:p>
        </p:txBody>
      </p:sp>
      <p:sp>
        <p:nvSpPr>
          <p:cNvPr id="1152002" name="Rectangle 2"/>
          <p:cNvSpPr>
            <a:spLocks noGrp="1" noRot="1" noChangeAspect="1" noChangeArrowheads="1" noTextEdit="1"/>
          </p:cNvSpPr>
          <p:nvPr>
            <p:ph type="sldImg"/>
          </p:nvPr>
        </p:nvSpPr>
        <p:spPr>
          <a:xfrm>
            <a:off x="373063" y="696913"/>
            <a:ext cx="6188075" cy="3481387"/>
          </a:xfrm>
          <a:ln/>
        </p:spPr>
      </p:sp>
      <p:sp>
        <p:nvSpPr>
          <p:cNvPr id="1152003"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6132250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9FF81F-4179-47A0-92F4-29EDBA281450}" type="slidenum">
              <a:rPr lang="en-US"/>
              <a:pPr/>
              <a:t>57</a:t>
            </a:fld>
            <a:endParaRPr lang="en-US"/>
          </a:p>
        </p:txBody>
      </p:sp>
      <p:sp>
        <p:nvSpPr>
          <p:cNvPr id="1154050" name="Rectangle 2"/>
          <p:cNvSpPr>
            <a:spLocks noGrp="1" noRot="1" noChangeAspect="1" noChangeArrowheads="1" noTextEdit="1"/>
          </p:cNvSpPr>
          <p:nvPr>
            <p:ph type="sldImg"/>
          </p:nvPr>
        </p:nvSpPr>
        <p:spPr>
          <a:xfrm>
            <a:off x="373063" y="696913"/>
            <a:ext cx="6188075" cy="3481387"/>
          </a:xfrm>
          <a:ln/>
        </p:spPr>
      </p:sp>
      <p:sp>
        <p:nvSpPr>
          <p:cNvPr id="1154051"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1077795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EA5483-BF9D-4461-93C6-C5798EC3F195}" type="slidenum">
              <a:rPr lang="en-US"/>
              <a:pPr eaLnBrk="1" hangingPunct="1"/>
              <a:t>6</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6726711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9965D-5948-46B7-9304-A63214CEC758}" type="slidenum">
              <a:rPr lang="en-US"/>
              <a:pPr/>
              <a:t>58</a:t>
            </a:fld>
            <a:endParaRPr lang="en-US"/>
          </a:p>
        </p:txBody>
      </p:sp>
      <p:sp>
        <p:nvSpPr>
          <p:cNvPr id="1156098" name="Rectangle 2"/>
          <p:cNvSpPr>
            <a:spLocks noGrp="1" noRot="1" noChangeAspect="1" noChangeArrowheads="1" noTextEdit="1"/>
          </p:cNvSpPr>
          <p:nvPr>
            <p:ph type="sldImg"/>
          </p:nvPr>
        </p:nvSpPr>
        <p:spPr>
          <a:xfrm>
            <a:off x="373063" y="696913"/>
            <a:ext cx="6188075" cy="3481387"/>
          </a:xfrm>
          <a:ln/>
        </p:spPr>
      </p:sp>
      <p:sp>
        <p:nvSpPr>
          <p:cNvPr id="1156099"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33758647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3B39D6-822D-416E-AA69-802A1491EEAB}" type="slidenum">
              <a:rPr lang="en-US"/>
              <a:pPr/>
              <a:t>59</a:t>
            </a:fld>
            <a:endParaRPr lang="en-US"/>
          </a:p>
        </p:txBody>
      </p:sp>
      <p:sp>
        <p:nvSpPr>
          <p:cNvPr id="1170434" name="Rectangle 2"/>
          <p:cNvSpPr>
            <a:spLocks noGrp="1" noRot="1" noChangeAspect="1" noChangeArrowheads="1" noTextEdit="1"/>
          </p:cNvSpPr>
          <p:nvPr>
            <p:ph type="sldImg"/>
          </p:nvPr>
        </p:nvSpPr>
        <p:spPr>
          <a:xfrm>
            <a:off x="373063" y="696913"/>
            <a:ext cx="6188075" cy="3481387"/>
          </a:xfrm>
          <a:ln/>
        </p:spPr>
      </p:sp>
      <p:sp>
        <p:nvSpPr>
          <p:cNvPr id="1170435"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33954058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430F44-30EE-439E-9493-6E9195418153}" type="slidenum">
              <a:rPr lang="en-US"/>
              <a:pPr/>
              <a:t>60</a:t>
            </a:fld>
            <a:endParaRPr lang="en-US"/>
          </a:p>
        </p:txBody>
      </p:sp>
      <p:sp>
        <p:nvSpPr>
          <p:cNvPr id="1300482" name="Rectangle 2"/>
          <p:cNvSpPr>
            <a:spLocks noGrp="1" noRot="1" noChangeAspect="1" noChangeArrowheads="1" noTextEdit="1"/>
          </p:cNvSpPr>
          <p:nvPr>
            <p:ph type="sldImg"/>
          </p:nvPr>
        </p:nvSpPr>
        <p:spPr>
          <a:xfrm>
            <a:off x="373063" y="696913"/>
            <a:ext cx="6188075" cy="3481387"/>
          </a:xfrm>
          <a:ln/>
        </p:spPr>
      </p:sp>
      <p:sp>
        <p:nvSpPr>
          <p:cNvPr id="1300483"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35267348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694741-CC09-4397-9EED-77F17FC39CBC}" type="slidenum">
              <a:rPr lang="en-US"/>
              <a:pPr eaLnBrk="1" hangingPunct="1"/>
              <a:t>63</a:t>
            </a:fld>
            <a:endParaRPr lang="en-US"/>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8310803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7D52052-1ADB-4EE8-8608-C287073BB0AE}" type="slidenum">
              <a:rPr lang="en-US"/>
              <a:pPr eaLnBrk="1" hangingPunct="1"/>
              <a:t>74</a:t>
            </a:fld>
            <a:endParaRPr lang="en-US"/>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8183452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C52C54-9BAF-4026-8AB8-A92BE13BDCA3}" type="slidenum">
              <a:rPr lang="en-US"/>
              <a:pPr eaLnBrk="1" hangingPunct="1"/>
              <a:t>76</a:t>
            </a:fld>
            <a:endParaRPr lang="en-US"/>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7277420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8330FD-E203-4845-8DE1-7EA5E3BD0F92}" type="slidenum">
              <a:rPr lang="en-US"/>
              <a:pPr eaLnBrk="1" hangingPunct="1"/>
              <a:t>77</a:t>
            </a:fld>
            <a:endParaRPr lang="en-US"/>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3209481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83903A-CDD2-45C1-B9B7-E515E98C72F9}" type="slidenum">
              <a:rPr lang="en-US"/>
              <a:pPr eaLnBrk="1" hangingPunct="1"/>
              <a:t>78</a:t>
            </a:fld>
            <a:endParaRPr lang="en-US"/>
          </a:p>
        </p:txBody>
      </p:sp>
      <p:sp>
        <p:nvSpPr>
          <p:cNvPr id="77827" name="Rectangle 2"/>
          <p:cNvSpPr>
            <a:spLocks noGrp="1" noRot="1" noChangeAspect="1" noChangeArrowheads="1" noTextEdit="1"/>
          </p:cNvSpPr>
          <p:nvPr>
            <p:ph type="sldImg"/>
          </p:nvPr>
        </p:nvSpPr>
        <p:spPr>
          <a:solidFill>
            <a:srgbClr val="FFFFFF"/>
          </a:solidFill>
          <a:ln/>
        </p:spPr>
      </p:sp>
      <p:sp>
        <p:nvSpPr>
          <p:cNvPr id="778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4886055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DADA835-3219-4BC8-9138-6641AEDA25D5}" type="slidenum">
              <a:rPr lang="en-US"/>
              <a:pPr eaLnBrk="1" hangingPunct="1"/>
              <a:t>79</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6625529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8F54D7-8455-44DA-BBE7-23F6DBAED5BF}" type="slidenum">
              <a:rPr lang="en-US"/>
              <a:pPr eaLnBrk="1" hangingPunct="1"/>
              <a:t>80</a:t>
            </a:fld>
            <a:endParaRPr lang="en-US"/>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430477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994653-A2E6-4678-B8BC-D8A976D4A787}" type="slidenum">
              <a:rPr lang="en-US"/>
              <a:pPr eaLnBrk="1" hangingPunct="1"/>
              <a:t>7</a:t>
            </a:fld>
            <a:endParaRPr 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36085307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548B5A-8AED-42D4-8407-194DD7846EB7}" type="slidenum">
              <a:rPr lang="en-US"/>
              <a:pPr eaLnBrk="1" hangingPunct="1"/>
              <a:t>81</a:t>
            </a:fld>
            <a:endParaRPr lang="en-US"/>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20488596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344E53-CD67-4E02-9FFA-EBF9ECA94D31}" type="slidenum">
              <a:rPr lang="en-US"/>
              <a:pPr eaLnBrk="1" hangingPunct="1"/>
              <a:t>82</a:t>
            </a:fld>
            <a:endParaRPr lang="en-US"/>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3265668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9E2D3D-9BFD-4074-8936-643EB408CDD1}" type="slidenum">
              <a:rPr lang="en-US"/>
              <a:pPr/>
              <a:t>86</a:t>
            </a:fld>
            <a:endParaRPr lang="en-US"/>
          </a:p>
        </p:txBody>
      </p:sp>
      <p:sp>
        <p:nvSpPr>
          <p:cNvPr id="1186818" name="Rectangle 2"/>
          <p:cNvSpPr>
            <a:spLocks noGrp="1" noRot="1" noChangeAspect="1" noChangeArrowheads="1" noTextEdit="1"/>
          </p:cNvSpPr>
          <p:nvPr>
            <p:ph type="sldImg"/>
          </p:nvPr>
        </p:nvSpPr>
        <p:spPr>
          <a:xfrm>
            <a:off x="373063" y="696913"/>
            <a:ext cx="6188075" cy="3481387"/>
          </a:xfrm>
          <a:ln/>
        </p:spPr>
      </p:sp>
      <p:sp>
        <p:nvSpPr>
          <p:cNvPr id="1186819"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29180340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2ED93F-0CB5-4980-B8CB-0E12C6325E0A}" type="slidenum">
              <a:rPr lang="en-US"/>
              <a:pPr/>
              <a:t>90</a:t>
            </a:fld>
            <a:endParaRPr lang="en-US"/>
          </a:p>
        </p:txBody>
      </p:sp>
      <p:sp>
        <p:nvSpPr>
          <p:cNvPr id="1203202" name="Rectangle 2"/>
          <p:cNvSpPr>
            <a:spLocks noGrp="1" noRot="1" noChangeAspect="1" noChangeArrowheads="1" noTextEdit="1"/>
          </p:cNvSpPr>
          <p:nvPr>
            <p:ph type="sldImg"/>
          </p:nvPr>
        </p:nvSpPr>
        <p:spPr>
          <a:xfrm>
            <a:off x="373063" y="696913"/>
            <a:ext cx="6188075" cy="3481387"/>
          </a:xfrm>
          <a:ln/>
        </p:spPr>
      </p:sp>
      <p:sp>
        <p:nvSpPr>
          <p:cNvPr id="1203203" name="Rectangle 3"/>
          <p:cNvSpPr>
            <a:spLocks noGrp="1" noChangeArrowheads="1"/>
          </p:cNvSpPr>
          <p:nvPr>
            <p:ph type="body" idx="1"/>
          </p:nvPr>
        </p:nvSpPr>
        <p:spPr>
          <a:xfrm>
            <a:off x="923925" y="4410075"/>
            <a:ext cx="5086350" cy="4176713"/>
          </a:xfrm>
        </p:spPr>
        <p:txBody>
          <a:bodyPr/>
          <a:lstStyle/>
          <a:p>
            <a:endParaRPr lang="en-US"/>
          </a:p>
        </p:txBody>
      </p:sp>
    </p:spTree>
    <p:extLst>
      <p:ext uri="{BB962C8B-B14F-4D97-AF65-F5344CB8AC3E}">
        <p14:creationId xmlns:p14="http://schemas.microsoft.com/office/powerpoint/2010/main" val="2829441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0B3200-9970-4F0B-951D-D1EA4E335737}" type="slidenum">
              <a:rPr lang="en-US" smtClean="0"/>
              <a:t>91</a:t>
            </a:fld>
            <a:endParaRPr lang="en-US"/>
          </a:p>
        </p:txBody>
      </p:sp>
    </p:spTree>
    <p:extLst>
      <p:ext uri="{BB962C8B-B14F-4D97-AF65-F5344CB8AC3E}">
        <p14:creationId xmlns:p14="http://schemas.microsoft.com/office/powerpoint/2010/main" val="12772037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0B3200-9970-4F0B-951D-D1EA4E335737}" type="slidenum">
              <a:rPr lang="en-US" smtClean="0"/>
              <a:t>94</a:t>
            </a:fld>
            <a:endParaRPr lang="en-US"/>
          </a:p>
        </p:txBody>
      </p:sp>
    </p:spTree>
    <p:extLst>
      <p:ext uri="{BB962C8B-B14F-4D97-AF65-F5344CB8AC3E}">
        <p14:creationId xmlns:p14="http://schemas.microsoft.com/office/powerpoint/2010/main" val="35541173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D750E4-287A-4083-BC83-6984E9E75ED6}" type="slidenum">
              <a:rPr lang="en-US"/>
              <a:pPr/>
              <a:t>97</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95448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3AE83-F23A-4C01-B7F1-8C3954CB714C}" type="slidenum">
              <a:rPr lang="en-US"/>
              <a:pPr/>
              <a:t>98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77722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97CF46-181C-4DF0-9809-C53D00B3DE02}" type="slidenum">
              <a:rPr lang="en-US"/>
              <a:pPr/>
              <a:t>99</a:t>
            </a:fld>
            <a:endParaRPr lang="en-US"/>
          </a:p>
        </p:txBody>
      </p:sp>
      <p:sp>
        <p:nvSpPr>
          <p:cNvPr id="23554" name="Rectangle 2"/>
          <p:cNvSpPr>
            <a:spLocks noGrp="1" noRot="1" noChangeAspec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
        <p:nvSpPr>
          <p:cNvPr id="23555" name="Rectangle 3"/>
          <p:cNvSpPr>
            <a:spLocks noGrp="1" noChangeArrowheads="1"/>
          </p:cNvSpPr>
          <p:nvPr>
            <p:ph type="body" idx="1"/>
          </p:nvPr>
        </p:nvSpPr>
        <p:spPr>
          <a:xfrm>
            <a:off x="914400" y="4343400"/>
            <a:ext cx="5029200" cy="4114800"/>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p>
        </p:txBody>
      </p:sp>
    </p:spTree>
    <p:extLst>
      <p:ext uri="{BB962C8B-B14F-4D97-AF65-F5344CB8AC3E}">
        <p14:creationId xmlns:p14="http://schemas.microsoft.com/office/powerpoint/2010/main" val="22592694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A4734-4DF6-4720-B142-3081518C1D47}" type="slidenum">
              <a:rPr lang="en-US"/>
              <a:pPr/>
              <a:t>101</a:t>
            </a:fld>
            <a:endParaRPr lang="en-US"/>
          </a:p>
        </p:txBody>
      </p:sp>
      <p:sp>
        <p:nvSpPr>
          <p:cNvPr id="242690" name="Rectangle 2"/>
          <p:cNvSpPr>
            <a:spLocks noGrp="1" noRot="1" noChangeAspect="1" noChangeArrowheads="1" noTextEdit="1"/>
          </p:cNvSpPr>
          <p:nvPr>
            <p:ph type="sldImg"/>
          </p:nvPr>
        </p:nvSpPr>
        <p:spPr>
          <a:xfrm>
            <a:off x="1138238" y="619125"/>
            <a:ext cx="4659312" cy="2622550"/>
          </a:xfrm>
          <a:ln/>
        </p:spPr>
      </p:sp>
      <p:sp>
        <p:nvSpPr>
          <p:cNvPr id="242691" name="Rectangle 3"/>
          <p:cNvSpPr>
            <a:spLocks noGrp="1" noChangeArrowheads="1"/>
          </p:cNvSpPr>
          <p:nvPr>
            <p:ph type="body" idx="1"/>
          </p:nvPr>
        </p:nvSpPr>
        <p:spPr>
          <a:xfrm>
            <a:off x="923925" y="3327400"/>
            <a:ext cx="5086350" cy="5260975"/>
          </a:xfrm>
        </p:spPr>
        <p:txBody>
          <a:bodyPr/>
          <a:lstStyle/>
          <a:p>
            <a:endParaRPr lang="en-US"/>
          </a:p>
        </p:txBody>
      </p:sp>
    </p:spTree>
    <p:extLst>
      <p:ext uri="{BB962C8B-B14F-4D97-AF65-F5344CB8AC3E}">
        <p14:creationId xmlns:p14="http://schemas.microsoft.com/office/powerpoint/2010/main" val="330048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C10039-5D0F-4676-8A82-0D50C5819BAA}" type="slidenum">
              <a:rPr lang="en-US"/>
              <a:pPr eaLnBrk="1" hangingPunct="1"/>
              <a:t>8</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8090479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DA0F7E-DF71-4C3F-9FB4-7813A041AC14}" type="slidenum">
              <a:rPr lang="en-US"/>
              <a:pPr/>
              <a:t>103</a:t>
            </a:fld>
            <a:endParaRPr lang="en-US"/>
          </a:p>
        </p:txBody>
      </p:sp>
      <p:sp>
        <p:nvSpPr>
          <p:cNvPr id="248834" name="Rectangle 2"/>
          <p:cNvSpPr>
            <a:spLocks noGrp="1" noRot="1" noChangeAspect="1" noChangeArrowheads="1" noTextEdit="1"/>
          </p:cNvSpPr>
          <p:nvPr>
            <p:ph type="sldImg"/>
          </p:nvPr>
        </p:nvSpPr>
        <p:spPr>
          <a:xfrm>
            <a:off x="1138238" y="619125"/>
            <a:ext cx="4659312" cy="2622550"/>
          </a:xfrm>
          <a:ln/>
        </p:spPr>
      </p:sp>
      <p:sp>
        <p:nvSpPr>
          <p:cNvPr id="248835" name="Rectangle 3"/>
          <p:cNvSpPr>
            <a:spLocks noGrp="1" noChangeArrowheads="1"/>
          </p:cNvSpPr>
          <p:nvPr>
            <p:ph type="body" idx="1"/>
          </p:nvPr>
        </p:nvSpPr>
        <p:spPr>
          <a:xfrm>
            <a:off x="923925" y="3327400"/>
            <a:ext cx="5086350" cy="5260975"/>
          </a:xfrm>
        </p:spPr>
        <p:txBody>
          <a:bodyPr/>
          <a:lstStyle/>
          <a:p>
            <a:endParaRPr lang="en-US"/>
          </a:p>
        </p:txBody>
      </p:sp>
    </p:spTree>
    <p:extLst>
      <p:ext uri="{BB962C8B-B14F-4D97-AF65-F5344CB8AC3E}">
        <p14:creationId xmlns:p14="http://schemas.microsoft.com/office/powerpoint/2010/main" val="40004240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66B63F-F6F9-41A1-82F7-39EC188F7E44}" type="slidenum">
              <a:rPr lang="en-US"/>
              <a:pPr/>
              <a:t>105</a:t>
            </a:fld>
            <a:endParaRPr lang="en-US"/>
          </a:p>
        </p:txBody>
      </p:sp>
      <p:sp>
        <p:nvSpPr>
          <p:cNvPr id="275458" name="Rectangle 2"/>
          <p:cNvSpPr>
            <a:spLocks noGrp="1" noRot="1" noChangeAspect="1" noChangeArrowheads="1" noTextEdit="1"/>
          </p:cNvSpPr>
          <p:nvPr>
            <p:ph type="sldImg"/>
          </p:nvPr>
        </p:nvSpPr>
        <p:spPr>
          <a:xfrm>
            <a:off x="1138238" y="619125"/>
            <a:ext cx="4659312" cy="2622550"/>
          </a:xfrm>
          <a:ln/>
        </p:spPr>
      </p:sp>
      <p:sp>
        <p:nvSpPr>
          <p:cNvPr id="275459" name="Rectangle 3"/>
          <p:cNvSpPr>
            <a:spLocks noGrp="1" noChangeArrowheads="1"/>
          </p:cNvSpPr>
          <p:nvPr>
            <p:ph type="body" idx="1"/>
          </p:nvPr>
        </p:nvSpPr>
        <p:spPr>
          <a:xfrm>
            <a:off x="923925" y="3327400"/>
            <a:ext cx="5086350" cy="5260975"/>
          </a:xfrm>
        </p:spPr>
        <p:txBody>
          <a:bodyPr/>
          <a:lstStyle/>
          <a:p>
            <a:endParaRPr lang="en-US"/>
          </a:p>
        </p:txBody>
      </p:sp>
    </p:spTree>
    <p:extLst>
      <p:ext uri="{BB962C8B-B14F-4D97-AF65-F5344CB8AC3E}">
        <p14:creationId xmlns:p14="http://schemas.microsoft.com/office/powerpoint/2010/main" val="42884431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DBD4E-E9B1-4401-98BA-08800FADE461}" type="slidenum">
              <a:rPr lang="en-US"/>
              <a:pPr/>
              <a:t>106</a:t>
            </a:fld>
            <a:endParaRPr lang="en-US"/>
          </a:p>
        </p:txBody>
      </p:sp>
      <p:sp>
        <p:nvSpPr>
          <p:cNvPr id="287746" name="Rectangle 2"/>
          <p:cNvSpPr>
            <a:spLocks noGrp="1" noRot="1" noChangeAspect="1" noChangeArrowheads="1" noTextEdit="1"/>
          </p:cNvSpPr>
          <p:nvPr>
            <p:ph type="sldImg"/>
          </p:nvPr>
        </p:nvSpPr>
        <p:spPr>
          <a:xfrm>
            <a:off x="1138238" y="619125"/>
            <a:ext cx="4659312" cy="2622550"/>
          </a:xfrm>
          <a:ln/>
        </p:spPr>
      </p:sp>
      <p:sp>
        <p:nvSpPr>
          <p:cNvPr id="287747" name="Rectangle 3"/>
          <p:cNvSpPr>
            <a:spLocks noGrp="1" noChangeArrowheads="1"/>
          </p:cNvSpPr>
          <p:nvPr>
            <p:ph type="body" idx="1"/>
          </p:nvPr>
        </p:nvSpPr>
        <p:spPr>
          <a:xfrm>
            <a:off x="923925" y="3327400"/>
            <a:ext cx="5086350" cy="5260975"/>
          </a:xfrm>
        </p:spPr>
        <p:txBody>
          <a:bodyPr/>
          <a:lstStyle/>
          <a:p>
            <a:endParaRPr lang="en-US"/>
          </a:p>
        </p:txBody>
      </p:sp>
    </p:spTree>
    <p:extLst>
      <p:ext uri="{BB962C8B-B14F-4D97-AF65-F5344CB8AC3E}">
        <p14:creationId xmlns:p14="http://schemas.microsoft.com/office/powerpoint/2010/main" val="38984289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EC3CB0-64D7-4BD4-8021-1D64792708B9}" type="slidenum">
              <a:rPr lang="en-US"/>
              <a:pPr/>
              <a:t>108</a:t>
            </a:fld>
            <a:endParaRPr lang="en-US"/>
          </a:p>
        </p:txBody>
      </p:sp>
      <p:sp>
        <p:nvSpPr>
          <p:cNvPr id="304130" name="Rectangle 2"/>
          <p:cNvSpPr>
            <a:spLocks noGrp="1" noRot="1" noChangeAspect="1" noChangeArrowheads="1" noTextEdit="1"/>
          </p:cNvSpPr>
          <p:nvPr>
            <p:ph type="sldImg"/>
          </p:nvPr>
        </p:nvSpPr>
        <p:spPr>
          <a:xfrm>
            <a:off x="1138238" y="619125"/>
            <a:ext cx="4659312" cy="2622550"/>
          </a:xfrm>
          <a:ln/>
        </p:spPr>
      </p:sp>
      <p:sp>
        <p:nvSpPr>
          <p:cNvPr id="304131" name="Rectangle 3"/>
          <p:cNvSpPr>
            <a:spLocks noGrp="1" noChangeArrowheads="1"/>
          </p:cNvSpPr>
          <p:nvPr>
            <p:ph type="body" idx="1"/>
          </p:nvPr>
        </p:nvSpPr>
        <p:spPr>
          <a:xfrm>
            <a:off x="923925" y="3327400"/>
            <a:ext cx="5086350" cy="5260975"/>
          </a:xfrm>
        </p:spPr>
        <p:txBody>
          <a:bodyPr/>
          <a:lstStyle/>
          <a:p>
            <a:endParaRPr lang="en-US"/>
          </a:p>
        </p:txBody>
      </p:sp>
    </p:spTree>
    <p:extLst>
      <p:ext uri="{BB962C8B-B14F-4D97-AF65-F5344CB8AC3E}">
        <p14:creationId xmlns:p14="http://schemas.microsoft.com/office/powerpoint/2010/main" val="597983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D042FC-8524-4266-9ACA-10570E2409EC}" type="slidenum">
              <a:rPr lang="en-US"/>
              <a:pPr eaLnBrk="1" hangingPunct="1"/>
              <a:t>9</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anose="020B0604020202020204" pitchFamily="34" charset="0"/>
            </a:endParaRPr>
          </a:p>
        </p:txBody>
      </p:sp>
    </p:spTree>
    <p:extLst>
      <p:ext uri="{BB962C8B-B14F-4D97-AF65-F5344CB8AC3E}">
        <p14:creationId xmlns:p14="http://schemas.microsoft.com/office/powerpoint/2010/main" val="1387714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65A6AF-189A-4490-B66F-6A9B75116680}" type="slidenum">
              <a:rPr lang="en-US"/>
              <a:pPr/>
              <a:t>11</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794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1E75C8-93A9-499D-8A5A-2BFDAF9F7D67}"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692B2-1415-482E-AEA6-FB0B7489E991}" type="slidenum">
              <a:rPr lang="en-US" smtClean="0"/>
              <a:t>‹#›</a:t>
            </a:fld>
            <a:endParaRPr lang="en-US"/>
          </a:p>
        </p:txBody>
      </p:sp>
      <p:sp>
        <p:nvSpPr>
          <p:cNvPr id="7" name="Rectangle 6"/>
          <p:cNvSpPr/>
          <p:nvPr userDrawn="1"/>
        </p:nvSpPr>
        <p:spPr>
          <a:xfrm>
            <a:off x="2890621" y="6174822"/>
            <a:ext cx="9315669" cy="91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465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1E75C8-93A9-499D-8A5A-2BFDAF9F7D67}"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751885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1E75C8-93A9-499D-8A5A-2BFDAF9F7D67}"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2072981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828801"/>
            <a:ext cx="53848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8801"/>
            <a:ext cx="53848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8400"/>
            <a:ext cx="22352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9042400" y="6248400"/>
            <a:ext cx="2540000" cy="457200"/>
          </a:xfrm>
        </p:spPr>
        <p:txBody>
          <a:bodyPr/>
          <a:lstStyle>
            <a:lvl1pPr>
              <a:defRPr/>
            </a:lvl1pPr>
          </a:lstStyle>
          <a:p>
            <a:fld id="{BD7101C0-0EC2-4E48-B6BC-D494E3DB9B5E}" type="slidenum">
              <a:rPr lang="en-US"/>
              <a:pPr/>
              <a:t>‹#›</a:t>
            </a:fld>
            <a:endParaRPr lang="en-US"/>
          </a:p>
        </p:txBody>
      </p:sp>
    </p:spTree>
    <p:extLst>
      <p:ext uri="{BB962C8B-B14F-4D97-AF65-F5344CB8AC3E}">
        <p14:creationId xmlns:p14="http://schemas.microsoft.com/office/powerpoint/2010/main" val="756295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7040" cy="1142040"/>
          </a:xfrm>
        </p:spPr>
        <p:txBody>
          <a:bodyPr/>
          <a:lstStyle/>
          <a:p>
            <a:r>
              <a:rPr lang="en-US" smtClean="0"/>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fld id="{004210FF-D6DE-4941-9325-FA9C4F38DCED}" type="slidenum">
              <a:rPr lang="en-US"/>
              <a:pPr/>
              <a:t>‹#›</a:t>
            </a:fld>
            <a:endParaRPr lang="en-US"/>
          </a:p>
        </p:txBody>
      </p:sp>
    </p:spTree>
    <p:extLst>
      <p:ext uri="{BB962C8B-B14F-4D97-AF65-F5344CB8AC3E}">
        <p14:creationId xmlns:p14="http://schemas.microsoft.com/office/powerpoint/2010/main" val="1982074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828801"/>
            <a:ext cx="53848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828801"/>
            <a:ext cx="5384800" cy="2074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4056063"/>
            <a:ext cx="5384800" cy="2074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8400"/>
            <a:ext cx="2235200" cy="457200"/>
          </a:xfrm>
        </p:spPr>
        <p:txBody>
          <a:bodyPr/>
          <a:lstStyle>
            <a:lvl1pPr>
              <a:defRPr/>
            </a:lvl1pPr>
          </a:lstStyle>
          <a:p>
            <a:endParaRPr 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9042400" y="6248400"/>
            <a:ext cx="2540000" cy="457200"/>
          </a:xfrm>
        </p:spPr>
        <p:txBody>
          <a:bodyPr/>
          <a:lstStyle>
            <a:lvl1pPr>
              <a:defRPr/>
            </a:lvl1pPr>
          </a:lstStyle>
          <a:p>
            <a:fld id="{4F7B40DA-D0F5-4DB4-BA4A-91EBD41AEE73}" type="slidenum">
              <a:rPr lang="en-US"/>
              <a:pPr/>
              <a:t>‹#›</a:t>
            </a:fld>
            <a:endParaRPr lang="en-US"/>
          </a:p>
        </p:txBody>
      </p:sp>
    </p:spTree>
    <p:extLst>
      <p:ext uri="{BB962C8B-B14F-4D97-AF65-F5344CB8AC3E}">
        <p14:creationId xmlns:p14="http://schemas.microsoft.com/office/powerpoint/2010/main" val="2963853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10363200" cy="1143000"/>
          </a:xfrm>
        </p:spPr>
        <p:txBody>
          <a:bodyPr/>
          <a:lstStyle>
            <a:lvl1pPr algn="ctr">
              <a:defRPr b="1">
                <a:solidFill>
                  <a:schemeClr val="tx1"/>
                </a:solidFill>
                <a:latin typeface="Times New Roman" pitchFamily="18" charset="0"/>
                <a:cs typeface="Times New Roman" pitchFamily="18" charset="0"/>
              </a:defRPr>
            </a:lvl1p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711200" y="1524000"/>
            <a:ext cx="10871200" cy="4343400"/>
          </a:xfrm>
        </p:spPr>
        <p:txBody>
          <a:bodyPr>
            <a:normAutofit/>
          </a:bodyPr>
          <a:lstStyle>
            <a:lvl1pPr>
              <a:defRPr sz="2800">
                <a:latin typeface="Times New Roman" pitchFamily="18" charset="0"/>
                <a:cs typeface="Times New Roman" pitchFamily="18" charset="0"/>
              </a:defRPr>
            </a:lvl1pPr>
            <a:lvl2pPr>
              <a:defRPr sz="24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1800">
                <a:latin typeface="Times New Roman" pitchFamily="18" charset="0"/>
                <a:cs typeface="Times New Roman" pitchFamily="18" charset="0"/>
              </a:defRPr>
            </a:lvl4pPr>
            <a:lvl5pPr>
              <a:defRPr sz="1800">
                <a:latin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3"/>
          <p:cNvSpPr>
            <a:spLocks noGrp="1"/>
          </p:cNvSpPr>
          <p:nvPr>
            <p:ph type="dt" sz="half" idx="14"/>
          </p:nvPr>
        </p:nvSpPr>
        <p:spPr/>
        <p:txBody>
          <a:bodyPr/>
          <a:lstStyle>
            <a:lvl1pPr>
              <a:defRPr/>
            </a:lvl1pPr>
          </a:lstStyle>
          <a:p>
            <a:pPr>
              <a:defRPr/>
            </a:pPr>
            <a:fld id="{2DE58021-F647-4703-900C-C85E68BE13EC}" type="datetime1">
              <a:rPr lang="en-US"/>
              <a:pPr>
                <a:defRPr/>
              </a:pPr>
              <a:t>10/19/2016</a:t>
            </a:fld>
            <a:endParaRPr lang="en-US"/>
          </a:p>
        </p:txBody>
      </p:sp>
      <p:sp>
        <p:nvSpPr>
          <p:cNvPr id="5" name="Footer Placeholder 2"/>
          <p:cNvSpPr>
            <a:spLocks noGrp="1"/>
          </p:cNvSpPr>
          <p:nvPr>
            <p:ph type="ftr" sz="quarter" idx="15"/>
          </p:nvPr>
        </p:nvSpPr>
        <p:spPr/>
        <p:txBody>
          <a:bodyPr/>
          <a:lstStyle>
            <a:lvl1pPr>
              <a:defRPr/>
            </a:lvl1pPr>
          </a:lstStyle>
          <a:p>
            <a:pPr>
              <a:defRPr/>
            </a:pPr>
            <a:endParaRPr lang="en-US"/>
          </a:p>
        </p:txBody>
      </p:sp>
      <p:sp>
        <p:nvSpPr>
          <p:cNvPr id="6" name="Slide Number Placeholder 22"/>
          <p:cNvSpPr>
            <a:spLocks noGrp="1"/>
          </p:cNvSpPr>
          <p:nvPr>
            <p:ph type="sldNum" sz="quarter" idx="16"/>
          </p:nvPr>
        </p:nvSpPr>
        <p:spPr/>
        <p:txBody>
          <a:bodyPr/>
          <a:lstStyle>
            <a:lvl1pPr>
              <a:defRPr/>
            </a:lvl1pPr>
          </a:lstStyle>
          <a:p>
            <a:fld id="{566D5AC2-E956-455C-9CB1-503941870937}" type="slidenum">
              <a:rPr lang="en-US"/>
              <a:pPr/>
              <a:t>‹#›</a:t>
            </a:fld>
            <a:endParaRPr lang="en-US"/>
          </a:p>
        </p:txBody>
      </p:sp>
    </p:spTree>
    <p:extLst>
      <p:ext uri="{BB962C8B-B14F-4D97-AF65-F5344CB8AC3E}">
        <p14:creationId xmlns:p14="http://schemas.microsoft.com/office/powerpoint/2010/main" val="3420257976"/>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760"/>
            <a:ext cx="109728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idx="1"/>
          </p:nvPr>
        </p:nvSpPr>
        <p:spPr>
          <a:xfrm>
            <a:off x="609600" y="1600201"/>
            <a:ext cx="10972800" cy="452584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8873FD-CBED-4983-A54C-3A5147CBBB7A}" type="slidenum">
              <a:rPr lang="en-GB" smtClean="0"/>
              <a:pPr/>
              <a:t>‹#›</a:t>
            </a:fld>
            <a:endParaRPr lang="en-GB"/>
          </a:p>
        </p:txBody>
      </p:sp>
    </p:spTree>
    <p:extLst>
      <p:ext uri="{BB962C8B-B14F-4D97-AF65-F5344CB8AC3E}">
        <p14:creationId xmlns:p14="http://schemas.microsoft.com/office/powerpoint/2010/main" val="2957728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1E75C8-93A9-499D-8A5A-2BFDAF9F7D67}"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17903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1E75C8-93A9-499D-8A5A-2BFDAF9F7D67}"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184169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1E75C8-93A9-499D-8A5A-2BFDAF9F7D67}"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418341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1E75C8-93A9-499D-8A5A-2BFDAF9F7D67}"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289775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1E75C8-93A9-499D-8A5A-2BFDAF9F7D67}" type="datetimeFigureOut">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686524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E75C8-93A9-499D-8A5A-2BFDAF9F7D67}" type="datetimeFigureOut">
              <a:rPr lang="en-US" smtClean="0"/>
              <a:t>10/19/2016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243280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E75C8-93A9-499D-8A5A-2BFDAF9F7D67}"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123688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E75C8-93A9-499D-8A5A-2BFDAF9F7D67}"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692B2-1415-482E-AEA6-FB0B7489E991}" type="slidenum">
              <a:rPr lang="en-US" smtClean="0"/>
              <a:t>‹#›</a:t>
            </a:fld>
            <a:endParaRPr lang="en-US"/>
          </a:p>
        </p:txBody>
      </p:sp>
    </p:spTree>
    <p:extLst>
      <p:ext uri="{BB962C8B-B14F-4D97-AF65-F5344CB8AC3E}">
        <p14:creationId xmlns:p14="http://schemas.microsoft.com/office/powerpoint/2010/main" val="734193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E75C8-93A9-499D-8A5A-2BFDAF9F7D67}" type="datetimeFigureOut">
              <a:rPr lang="en-US" smtClean="0"/>
              <a:t>10/19/2016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692B2-1415-482E-AEA6-FB0B7489E991}" type="slidenum">
              <a:rPr lang="en-US" smtClean="0"/>
              <a:t>‹#›</a:t>
            </a:fld>
            <a:endParaRPr lang="en-US"/>
          </a:p>
        </p:txBody>
      </p:sp>
    </p:spTree>
    <p:extLst>
      <p:ext uri="{BB962C8B-B14F-4D97-AF65-F5344CB8AC3E}">
        <p14:creationId xmlns:p14="http://schemas.microsoft.com/office/powerpoint/2010/main" val="3308031914"/>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6.wmf"/><Relationship Id="rId2" Type="http://schemas.openxmlformats.org/officeDocument/2006/relationships/tags" Target="../tags/tag2.xml"/><Relationship Id="rId1" Type="http://schemas.openxmlformats.org/officeDocument/2006/relationships/vmlDrawing" Target="../drawings/vmlDrawing42.vml"/><Relationship Id="rId6" Type="http://schemas.openxmlformats.org/officeDocument/2006/relationships/oleObject" Target="../embeddings/oleObject89.bin"/><Relationship Id="rId5" Type="http://schemas.openxmlformats.org/officeDocument/2006/relationships/image" Target="../media/image95.wmf"/><Relationship Id="rId4" Type="http://schemas.openxmlformats.org/officeDocument/2006/relationships/oleObject" Target="../embeddings/oleObject88.bin"/></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7.jp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image" Target="../media/image98.wmf"/><Relationship Id="rId4" Type="http://schemas.openxmlformats.org/officeDocument/2006/relationships/oleObject" Target="../embeddings/oleObject90.bin"/></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99.wmf"/><Relationship Id="rId4" Type="http://schemas.openxmlformats.org/officeDocument/2006/relationships/oleObject" Target="../embeddings/oleObject91.bin"/></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01.wmf"/><Relationship Id="rId5" Type="http://schemas.openxmlformats.org/officeDocument/2006/relationships/oleObject" Target="../embeddings/oleObject93.bin"/><Relationship Id="rId4" Type="http://schemas.openxmlformats.org/officeDocument/2006/relationships/image" Target="../media/image100.wmf"/></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46.vml"/><Relationship Id="rId4" Type="http://schemas.openxmlformats.org/officeDocument/2006/relationships/image" Target="../media/image102.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104.wmf"/><Relationship Id="rId5" Type="http://schemas.openxmlformats.org/officeDocument/2006/relationships/oleObject" Target="../embeddings/oleObject96.bin"/><Relationship Id="rId4" Type="http://schemas.openxmlformats.org/officeDocument/2006/relationships/image" Target="../media/image103.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48.vml"/><Relationship Id="rId5" Type="http://schemas.openxmlformats.org/officeDocument/2006/relationships/oleObject" Target="../embeddings/oleObject99.bin"/><Relationship Id="rId4" Type="http://schemas.openxmlformats.org/officeDocument/2006/relationships/image" Target="../media/image103.w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6.xml"/><Relationship Id="rId7" Type="http://schemas.openxmlformats.org/officeDocument/2006/relationships/image" Target="../media/image8.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9.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2.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1.w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3.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9.wmf"/><Relationship Id="rId3" Type="http://schemas.openxmlformats.org/officeDocument/2006/relationships/notesSlide" Target="../notesSlides/notesSlide20.xml"/><Relationship Id="rId7" Type="http://schemas.openxmlformats.org/officeDocument/2006/relationships/image" Target="../media/image16.wmf"/><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0.bin"/><Relationship Id="rId5" Type="http://schemas.openxmlformats.org/officeDocument/2006/relationships/image" Target="../media/image20.wmf"/><Relationship Id="rId4"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3.w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6.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 Id="rId9" Type="http://schemas.openxmlformats.org/officeDocument/2006/relationships/image" Target="../media/image2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7.wmf"/><Relationship Id="rId4"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7.bin"/><Relationship Id="rId5" Type="http://schemas.openxmlformats.org/officeDocument/2006/relationships/image" Target="../media/image28.wmf"/><Relationship Id="rId4" Type="http://schemas.openxmlformats.org/officeDocument/2006/relationships/oleObject" Target="../embeddings/oleObject26.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0.wmf"/><Relationship Id="rId4" Type="http://schemas.openxmlformats.org/officeDocument/2006/relationships/oleObject" Target="../embeddings/oleObject28.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1.wmf"/><Relationship Id="rId4" Type="http://schemas.openxmlformats.org/officeDocument/2006/relationships/oleObject" Target="../embeddings/oleObject29.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1.bin"/><Relationship Id="rId5" Type="http://schemas.openxmlformats.org/officeDocument/2006/relationships/image" Target="../media/image28.wmf"/><Relationship Id="rId4" Type="http://schemas.openxmlformats.org/officeDocument/2006/relationships/oleObject" Target="../embeddings/oleObject30.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6.wmf"/><Relationship Id="rId3" Type="http://schemas.openxmlformats.org/officeDocument/2006/relationships/notesSlide" Target="../notesSlides/notesSlide35.xml"/><Relationship Id="rId7" Type="http://schemas.openxmlformats.org/officeDocument/2006/relationships/image" Target="../media/image33.wmf"/><Relationship Id="rId12"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3.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4.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38.wmf"/><Relationship Id="rId5" Type="http://schemas.openxmlformats.org/officeDocument/2006/relationships/oleObject" Target="../embeddings/oleObject38.bin"/><Relationship Id="rId4" Type="http://schemas.openxmlformats.org/officeDocument/2006/relationships/image" Target="../media/image3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9.wmf"/><Relationship Id="rId4" Type="http://schemas.openxmlformats.org/officeDocument/2006/relationships/oleObject" Target="../embeddings/oleObject39.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1.bin"/><Relationship Id="rId5" Type="http://schemas.openxmlformats.org/officeDocument/2006/relationships/image" Target="../media/image40.wmf"/><Relationship Id="rId4" Type="http://schemas.openxmlformats.org/officeDocument/2006/relationships/oleObject" Target="../embeddings/oleObject40.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42.wmf"/><Relationship Id="rId4" Type="http://schemas.openxmlformats.org/officeDocument/2006/relationships/oleObject" Target="../embeddings/oleObject42.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3.wmf"/><Relationship Id="rId4" Type="http://schemas.openxmlformats.org/officeDocument/2006/relationships/oleObject" Target="../embeddings/oleObject4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5.bin"/><Relationship Id="rId5" Type="http://schemas.openxmlformats.org/officeDocument/2006/relationships/image" Target="../media/image44.wmf"/><Relationship Id="rId4" Type="http://schemas.openxmlformats.org/officeDocument/2006/relationships/oleObject" Target="../embeddings/oleObject44.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5.xml"/><Relationship Id="rId1" Type="http://schemas.openxmlformats.org/officeDocument/2006/relationships/vmlDrawing" Target="../drawings/vmlDrawing24.vml"/><Relationship Id="rId4" Type="http://schemas.openxmlformats.org/officeDocument/2006/relationships/image" Target="../media/image46.w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48.bin"/><Relationship Id="rId5" Type="http://schemas.openxmlformats.org/officeDocument/2006/relationships/image" Target="../media/image47.wmf"/><Relationship Id="rId4" Type="http://schemas.openxmlformats.org/officeDocument/2006/relationships/oleObject" Target="../embeddings/oleObject47.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49.wmf"/></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56.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52.bin"/><Relationship Id="rId5" Type="http://schemas.openxmlformats.org/officeDocument/2006/relationships/image" Target="../media/image58.wmf"/><Relationship Id="rId4" Type="http://schemas.openxmlformats.org/officeDocument/2006/relationships/oleObject" Target="../embeddings/oleObject51.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5.xml"/><Relationship Id="rId1" Type="http://schemas.openxmlformats.org/officeDocument/2006/relationships/vmlDrawing" Target="../drawings/vmlDrawing29.vml"/><Relationship Id="rId4" Type="http://schemas.openxmlformats.org/officeDocument/2006/relationships/image" Target="../media/image60.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61.wmf"/><Relationship Id="rId4" Type="http://schemas.openxmlformats.org/officeDocument/2006/relationships/oleObject" Target="../embeddings/oleObject54.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58.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56.bin"/><Relationship Id="rId5" Type="http://schemas.openxmlformats.org/officeDocument/2006/relationships/image" Target="../media/image62.wmf"/><Relationship Id="rId4" Type="http://schemas.openxmlformats.org/officeDocument/2006/relationships/oleObject" Target="../embeddings/oleObject55.bin"/><Relationship Id="rId9" Type="http://schemas.openxmlformats.org/officeDocument/2006/relationships/image" Target="../media/image6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69.wmf"/><Relationship Id="rId3" Type="http://schemas.openxmlformats.org/officeDocument/2006/relationships/notesSlide" Target="../notesSlides/notesSlide59.xml"/><Relationship Id="rId7" Type="http://schemas.openxmlformats.org/officeDocument/2006/relationships/image" Target="../media/image66.wmf"/><Relationship Id="rId12"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59.bin"/><Relationship Id="rId11" Type="http://schemas.openxmlformats.org/officeDocument/2006/relationships/image" Target="../media/image68.wmf"/><Relationship Id="rId5" Type="http://schemas.openxmlformats.org/officeDocument/2006/relationships/image" Target="../media/image65.wmf"/><Relationship Id="rId15" Type="http://schemas.openxmlformats.org/officeDocument/2006/relationships/image" Target="../media/image70.w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67.wmf"/><Relationship Id="rId14" Type="http://schemas.openxmlformats.org/officeDocument/2006/relationships/oleObject" Target="../embeddings/oleObject63.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75.wmf"/><Relationship Id="rId18" Type="http://schemas.openxmlformats.org/officeDocument/2006/relationships/oleObject" Target="../embeddings/oleObject71.bin"/><Relationship Id="rId3" Type="http://schemas.openxmlformats.org/officeDocument/2006/relationships/notesSlide" Target="../notesSlides/notesSlide60.xml"/><Relationship Id="rId7" Type="http://schemas.openxmlformats.org/officeDocument/2006/relationships/image" Target="../media/image72.wmf"/><Relationship Id="rId12" Type="http://schemas.openxmlformats.org/officeDocument/2006/relationships/oleObject" Target="../embeddings/oleObject68.bin"/><Relationship Id="rId17" Type="http://schemas.openxmlformats.org/officeDocument/2006/relationships/image" Target="../media/image77.wmf"/><Relationship Id="rId2" Type="http://schemas.openxmlformats.org/officeDocument/2006/relationships/slideLayout" Target="../slideLayouts/slideLayout2.xml"/><Relationship Id="rId16" Type="http://schemas.openxmlformats.org/officeDocument/2006/relationships/oleObject" Target="../embeddings/oleObject70.bin"/><Relationship Id="rId1" Type="http://schemas.openxmlformats.org/officeDocument/2006/relationships/vmlDrawing" Target="../drawings/vmlDrawing33.vml"/><Relationship Id="rId6" Type="http://schemas.openxmlformats.org/officeDocument/2006/relationships/oleObject" Target="../embeddings/oleObject65.bin"/><Relationship Id="rId11" Type="http://schemas.openxmlformats.org/officeDocument/2006/relationships/image" Target="../media/image74.wmf"/><Relationship Id="rId5" Type="http://schemas.openxmlformats.org/officeDocument/2006/relationships/image" Target="../media/image71.wmf"/><Relationship Id="rId15" Type="http://schemas.openxmlformats.org/officeDocument/2006/relationships/image" Target="../media/image76.wmf"/><Relationship Id="rId10" Type="http://schemas.openxmlformats.org/officeDocument/2006/relationships/oleObject" Target="../embeddings/oleObject67.bin"/><Relationship Id="rId19" Type="http://schemas.openxmlformats.org/officeDocument/2006/relationships/image" Target="../media/image78.wmf"/><Relationship Id="rId4" Type="http://schemas.openxmlformats.org/officeDocument/2006/relationships/oleObject" Target="../embeddings/oleObject64.bin"/><Relationship Id="rId9" Type="http://schemas.openxmlformats.org/officeDocument/2006/relationships/image" Target="../media/image73.wmf"/><Relationship Id="rId14" Type="http://schemas.openxmlformats.org/officeDocument/2006/relationships/oleObject" Target="../embeddings/oleObject69.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61.xml"/><Relationship Id="rId7"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73.bin"/><Relationship Id="rId5" Type="http://schemas.openxmlformats.org/officeDocument/2006/relationships/image" Target="../media/image79.wmf"/><Relationship Id="rId4" Type="http://schemas.openxmlformats.org/officeDocument/2006/relationships/oleObject" Target="../embeddings/oleObject72.bin"/><Relationship Id="rId9" Type="http://schemas.openxmlformats.org/officeDocument/2006/relationships/image" Target="../media/image81.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2.xml"/><Relationship Id="rId1" Type="http://schemas.openxmlformats.org/officeDocument/2006/relationships/vmlDrawing" Target="../drawings/vmlDrawing35.vml"/><Relationship Id="rId4" Type="http://schemas.openxmlformats.org/officeDocument/2006/relationships/image" Target="../media/image82.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84.wmf"/><Relationship Id="rId5" Type="http://schemas.openxmlformats.org/officeDocument/2006/relationships/oleObject" Target="../embeddings/oleObject77.bin"/><Relationship Id="rId4" Type="http://schemas.openxmlformats.org/officeDocument/2006/relationships/image" Target="../media/image83.wmf"/></Relationships>
</file>

<file path=ppt/slides/_rels/slide8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slideLayout" Target="../slideLayouts/slideLayout16.xml"/><Relationship Id="rId1" Type="http://schemas.openxmlformats.org/officeDocument/2006/relationships/tags" Target="../tags/tag1.xml"/><Relationship Id="rId5" Type="http://schemas.openxmlformats.org/officeDocument/2006/relationships/image" Target="../media/image93.png"/><Relationship Id="rId4" Type="http://schemas.openxmlformats.org/officeDocument/2006/relationships/image" Target="../media/image9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85.wmf"/><Relationship Id="rId4" Type="http://schemas.openxmlformats.org/officeDocument/2006/relationships/oleObject" Target="../embeddings/oleObject78.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vmlDrawing" Target="../drawings/vmlDrawing38.vml"/><Relationship Id="rId5" Type="http://schemas.openxmlformats.org/officeDocument/2006/relationships/image" Target="../media/image86.wmf"/><Relationship Id="rId4" Type="http://schemas.openxmlformats.org/officeDocument/2006/relationships/oleObject" Target="../embeddings/oleObject79.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88.wmf"/><Relationship Id="rId11" Type="http://schemas.openxmlformats.org/officeDocument/2006/relationships/oleObject" Target="../embeddings/oleObject84.bin"/><Relationship Id="rId5" Type="http://schemas.openxmlformats.org/officeDocument/2006/relationships/oleObject" Target="../embeddings/oleObject81.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83.bin"/></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67.xml"/><Relationship Id="rId7" Type="http://schemas.openxmlformats.org/officeDocument/2006/relationships/image" Target="../media/image93.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86.bin"/><Relationship Id="rId5" Type="http://schemas.openxmlformats.org/officeDocument/2006/relationships/image" Target="../media/image92.wmf"/><Relationship Id="rId4" Type="http://schemas.openxmlformats.org/officeDocument/2006/relationships/oleObject" Target="../embeddings/oleObject85.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vmlDrawing" Target="../drawings/vmlDrawing41.vml"/><Relationship Id="rId5" Type="http://schemas.openxmlformats.org/officeDocument/2006/relationships/image" Target="../media/image94.wmf"/><Relationship Id="rId4" Type="http://schemas.openxmlformats.org/officeDocument/2006/relationships/oleObject" Target="../embeddings/oleObject8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98634" y="2519308"/>
            <a:ext cx="10515600" cy="1563961"/>
          </a:xfrm>
        </p:spPr>
        <p:txBody>
          <a:bodyPr/>
          <a:lstStyle/>
          <a:p>
            <a:pPr marL="0" indent="0" algn="ctr">
              <a:buNone/>
            </a:pPr>
            <a:r>
              <a:rPr lang="en-US" sz="4000" b="1" u="sng" dirty="0" smtClean="0">
                <a:latin typeface="Imprint MT Shadow" panose="04020605060303030202" pitchFamily="82" charset="0"/>
                <a:cs typeface="Kokila" panose="020B0604020202020204" pitchFamily="34" charset="0"/>
              </a:rPr>
              <a:t>WORKSHOP </a:t>
            </a:r>
            <a:r>
              <a:rPr lang="en-US" sz="4000" b="1" u="sng" dirty="0">
                <a:latin typeface="Imprint MT Shadow" panose="04020605060303030202" pitchFamily="82" charset="0"/>
                <a:cs typeface="Kokila" panose="020B0604020202020204" pitchFamily="34" charset="0"/>
              </a:rPr>
              <a:t>ON </a:t>
            </a:r>
            <a:r>
              <a:rPr lang="en-US" sz="4000" b="1" u="sng" dirty="0" smtClean="0">
                <a:latin typeface="Imprint MT Shadow" panose="04020605060303030202" pitchFamily="82" charset="0"/>
                <a:cs typeface="Kokila" panose="020B0604020202020204" pitchFamily="34" charset="0"/>
              </a:rPr>
              <a:t>STATISTICS</a:t>
            </a:r>
            <a:r>
              <a:rPr lang="en-US" sz="4000" b="1" u="sng" dirty="0">
                <a:latin typeface="Imprint MT Shadow" panose="04020605060303030202" pitchFamily="82" charset="0"/>
                <a:cs typeface="Kokila" panose="020B0604020202020204" pitchFamily="34" charset="0"/>
              </a:rPr>
              <a:t/>
            </a:r>
            <a:br>
              <a:rPr lang="en-US" sz="4000" b="1" u="sng" dirty="0">
                <a:latin typeface="Imprint MT Shadow" panose="04020605060303030202" pitchFamily="82" charset="0"/>
                <a:cs typeface="Kokila" panose="020B0604020202020204" pitchFamily="34" charset="0"/>
              </a:rPr>
            </a:br>
            <a:r>
              <a:rPr lang="en-US" sz="4000" b="1" u="sng" dirty="0">
                <a:latin typeface="Imprint MT Shadow" panose="04020605060303030202" pitchFamily="82" charset="0"/>
                <a:cs typeface="Kokila" panose="020B0604020202020204" pitchFamily="34" charset="0"/>
              </a:rPr>
              <a:t>15-16 OCT 2016</a:t>
            </a:r>
            <a:endParaRPr lang="en-US" sz="4000" dirty="0">
              <a:latin typeface="Imprint MT Shadow" panose="04020605060303030202" pitchFamily="82" charset="0"/>
              <a:cs typeface="Kokila" panose="020B0604020202020204" pitchFamily="34" charset="0"/>
            </a:endParaRPr>
          </a:p>
        </p:txBody>
      </p:sp>
    </p:spTree>
    <p:extLst>
      <p:ext uri="{BB962C8B-B14F-4D97-AF65-F5344CB8AC3E}">
        <p14:creationId xmlns:p14="http://schemas.microsoft.com/office/powerpoint/2010/main" val="2689489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76179" y="547442"/>
            <a:ext cx="9906000" cy="5572003"/>
          </a:xfrm>
        </p:spPr>
        <p:txBody>
          <a:bodyPr>
            <a:noAutofit/>
          </a:bodyPr>
          <a:lstStyle/>
          <a:p>
            <a:pPr marL="0" indent="0">
              <a:buNone/>
            </a:pPr>
            <a:r>
              <a:rPr lang="en-US" sz="2800" b="1" dirty="0" smtClean="0">
                <a:latin typeface="Times New Roman" panose="02020603050405020304" pitchFamily="18" charset="0"/>
                <a:cs typeface="Times New Roman" panose="02020603050405020304" pitchFamily="18" charset="0"/>
              </a:rPr>
              <a:t>Independent Events</a:t>
            </a:r>
          </a:p>
          <a:p>
            <a:pPr marL="0" indent="0">
              <a:buNone/>
            </a:pPr>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he </a:t>
            </a:r>
            <a:r>
              <a:rPr lang="en-US" sz="2800" dirty="0">
                <a:latin typeface="Times New Roman" panose="02020603050405020304" pitchFamily="18" charset="0"/>
                <a:cs typeface="Times New Roman" panose="02020603050405020304" pitchFamily="18" charset="0"/>
              </a:rPr>
              <a:t>occurrence of one event in no way influences the probability of the occurrence of the other event</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b="1" dirty="0" smtClean="0">
                <a:latin typeface="Times New Roman" panose="02020603050405020304" pitchFamily="18" charset="0"/>
                <a:cs typeface="Times New Roman" panose="02020603050405020304" pitchFamily="18" charset="0"/>
              </a:rPr>
              <a:t>Dependent</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Events</a:t>
            </a:r>
          </a:p>
          <a:p>
            <a:pPr marL="0" indent="0">
              <a:buNone/>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occurrence of one event impacts the probability of the other event occurring</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b="1" dirty="0">
                <a:latin typeface="Times New Roman" panose="02020603050405020304" pitchFamily="18" charset="0"/>
                <a:cs typeface="Times New Roman" panose="02020603050405020304" pitchFamily="18" charset="0"/>
              </a:rPr>
              <a:t>Exhaustive events</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total number of possible outcomes of a random </a:t>
            </a:r>
            <a:r>
              <a:rPr lang="en-US" sz="2800" dirty="0" smtClean="0">
                <a:latin typeface="Times New Roman" panose="02020603050405020304" pitchFamily="18" charset="0"/>
                <a:cs typeface="Times New Roman" panose="02020603050405020304" pitchFamily="18" charset="0"/>
              </a:rPr>
              <a:t>experiment.</a:t>
            </a:r>
          </a:p>
          <a:p>
            <a:pPr marL="0" indent="0">
              <a:buNone/>
            </a:pPr>
            <a:r>
              <a:rPr lang="en-US" b="1" dirty="0" smtClean="0">
                <a:latin typeface="Times New Roman" panose="02020603050405020304" pitchFamily="18" charset="0"/>
                <a:cs typeface="Times New Roman" panose="02020603050405020304" pitchFamily="18" charset="0"/>
              </a:rPr>
              <a:t>Equally likely</a:t>
            </a:r>
          </a:p>
          <a:p>
            <a:pPr marL="0" indent="0">
              <a:buNone/>
            </a:pPr>
            <a:r>
              <a:rPr lang="en-US" dirty="0" smtClean="0">
                <a:latin typeface="Times New Roman" panose="02020603050405020304" pitchFamily="18" charset="0"/>
                <a:cs typeface="Times New Roman" panose="02020603050405020304" pitchFamily="18" charset="0"/>
              </a:rPr>
              <a:t>Taking into consideration all the relevant evidences, there is no reason to expect one in preference to the others.</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5141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a:xfrm>
            <a:off x="1143001" y="614413"/>
            <a:ext cx="9905998" cy="1478570"/>
          </a:xfrm>
          <a:noFill/>
        </p:spPr>
        <p:txBody>
          <a:bodyPr/>
          <a:lstStyle/>
          <a:p>
            <a:pPr algn="l"/>
            <a:r>
              <a:rPr lang="en-US" dirty="0" smtClean="0">
                <a:latin typeface="Times New Roman" panose="02020603050405020304" pitchFamily="18" charset="0"/>
                <a:cs typeface="Times New Roman" panose="02020603050405020304" pitchFamily="18" charset="0"/>
              </a:rPr>
              <a:t>Normal Distributions	</a:t>
            </a:r>
          </a:p>
        </p:txBody>
      </p:sp>
      <p:sp>
        <p:nvSpPr>
          <p:cNvPr id="3074" name="Rectangle 2"/>
          <p:cNvSpPr>
            <a:spLocks noGrp="1" noChangeArrowheads="1"/>
          </p:cNvSpPr>
          <p:nvPr>
            <p:ph idx="1"/>
          </p:nvPr>
        </p:nvSpPr>
        <p:spPr>
          <a:xfrm>
            <a:off x="2209800" y="1676400"/>
            <a:ext cx="7772400" cy="1752600"/>
          </a:xfrm>
        </p:spPr>
        <p:txBody>
          <a:bodyPr>
            <a:normAutofit/>
          </a:bodyPr>
          <a:lstStyle/>
          <a:p>
            <a:pPr marL="0" indent="0">
              <a:buNone/>
            </a:pP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random variable </a:t>
            </a:r>
            <a:r>
              <a:rPr lang="en-US" sz="2800" b="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with mean </a:t>
            </a:r>
            <a:r>
              <a:rPr lang="en-US" sz="2800" dirty="0"/>
              <a:t>μ</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standard deviation </a:t>
            </a:r>
            <a:r>
              <a:rPr lang="en-US" sz="2800" dirty="0"/>
              <a:t>σ</a:t>
            </a:r>
            <a:r>
              <a:rPr lang="en-US" sz="2800" baseline="300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normally distributed if its probability density function is given </a:t>
            </a:r>
            <a:r>
              <a:rPr lang="en-US" sz="2800" dirty="0" smtClean="0">
                <a:latin typeface="Times New Roman" panose="02020603050405020304" pitchFamily="18" charset="0"/>
                <a:cs typeface="Times New Roman" panose="02020603050405020304" pitchFamily="18" charset="0"/>
              </a:rPr>
              <a:t>by</a:t>
            </a: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225520679"/>
              </p:ext>
            </p:extLst>
          </p:nvPr>
        </p:nvGraphicFramePr>
        <p:xfrm>
          <a:off x="2500745" y="3429000"/>
          <a:ext cx="6878782" cy="1061987"/>
        </p:xfrm>
        <a:graphic>
          <a:graphicData uri="http://schemas.openxmlformats.org/presentationml/2006/ole">
            <mc:AlternateContent xmlns:mc="http://schemas.openxmlformats.org/markup-compatibility/2006">
              <mc:Choice xmlns:v="urn:schemas-microsoft-com:vml" Requires="v">
                <p:oleObj spid="_x0000_s151023" name="Equation" r:id="rId4" imgW="2717800" imgH="419100" progId="Equation.DSMT4">
                  <p:embed/>
                </p:oleObj>
              </mc:Choice>
              <mc:Fallback>
                <p:oleObj name="Equation" r:id="rId4" imgW="2717800" imgH="419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0745" y="3429000"/>
                        <a:ext cx="6878782" cy="1061987"/>
                      </a:xfrm>
                      <a:prstGeom prst="rect">
                        <a:avLst/>
                      </a:prstGeom>
                      <a:noFill/>
                    </p:spPr>
                  </p:pic>
                </p:oleObj>
              </mc:Fallback>
            </mc:AlternateContent>
          </a:graphicData>
        </a:graphic>
      </p:graphicFrame>
      <p:sp>
        <p:nvSpPr>
          <p:cNvPr id="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390579698"/>
              </p:ext>
            </p:extLst>
          </p:nvPr>
        </p:nvGraphicFramePr>
        <p:xfrm>
          <a:off x="3685310" y="4957815"/>
          <a:ext cx="1532314" cy="775855"/>
        </p:xfrm>
        <a:graphic>
          <a:graphicData uri="http://schemas.openxmlformats.org/presentationml/2006/ole">
            <mc:AlternateContent xmlns:mc="http://schemas.openxmlformats.org/markup-compatibility/2006">
              <mc:Choice xmlns:v="urn:schemas-microsoft-com:vml" Requires="v">
                <p:oleObj spid="_x0000_s151024" name="Equation" r:id="rId6" imgW="748975" imgH="380835" progId="Equation.DSMT4">
                  <p:embed/>
                </p:oleObj>
              </mc:Choice>
              <mc:Fallback>
                <p:oleObj name="Equation" r:id="rId6" imgW="748975" imgH="380835"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5310" y="4957815"/>
                        <a:ext cx="1532314" cy="775855"/>
                      </a:xfrm>
                      <a:prstGeom prst="rect">
                        <a:avLst/>
                      </a:prstGeom>
                      <a:noFill/>
                    </p:spPr>
                  </p:pic>
                </p:oleObj>
              </mc:Fallback>
            </mc:AlternateContent>
          </a:graphicData>
        </a:graphic>
      </p:graphicFrame>
      <p:sp>
        <p:nvSpPr>
          <p:cNvPr id="6" name="Rectangle 5"/>
          <p:cNvSpPr/>
          <p:nvPr/>
        </p:nvSpPr>
        <p:spPr>
          <a:xfrm>
            <a:off x="2247900" y="4557705"/>
            <a:ext cx="1049482" cy="400110"/>
          </a:xfrm>
          <a:prstGeom prst="rect">
            <a:avLst/>
          </a:prstGeom>
        </p:spPr>
        <p:txBody>
          <a:bodyPr wrap="squar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where</a:t>
            </a:r>
            <a:endParaRPr lang="en-US" sz="2000" dirty="0">
              <a:latin typeface="Times New Roman" panose="02020603050405020304" pitchFamily="18" charset="0"/>
              <a:cs typeface="Times New Roman" panose="02020603050405020304" pitchFamily="18" charset="0"/>
            </a:endParaRPr>
          </a:p>
        </p:txBody>
      </p:sp>
    </p:spTree>
    <p:custDataLst>
      <p:tags r:id="rId2"/>
    </p:custDataLst>
    <p:extLst>
      <p:ext uri="{BB962C8B-B14F-4D97-AF65-F5344CB8AC3E}">
        <p14:creationId xmlns:p14="http://schemas.microsoft.com/office/powerpoint/2010/main" val="32003268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idx="4294967295"/>
          </p:nvPr>
        </p:nvSpPr>
        <p:spPr>
          <a:xfrm>
            <a:off x="5478463" y="685800"/>
            <a:ext cx="6713537" cy="990600"/>
          </a:xfrm>
        </p:spPr>
        <p:txBody>
          <a:bodyPr>
            <a:normAutofit/>
          </a:bodyPr>
          <a:lstStyle/>
          <a:p>
            <a:pPr>
              <a:lnSpc>
                <a:spcPct val="80000"/>
              </a:lnSpc>
            </a:pPr>
            <a:r>
              <a:rPr lang="en-US" sz="4300">
                <a:latin typeface="Times New Roman" panose="02020603050405020304" pitchFamily="18" charset="0"/>
                <a:cs typeface="Times New Roman" panose="02020603050405020304" pitchFamily="18" charset="0"/>
              </a:rPr>
              <a:t>The Normal Distribution</a:t>
            </a:r>
          </a:p>
        </p:txBody>
      </p:sp>
      <p:sp>
        <p:nvSpPr>
          <p:cNvPr id="241667" name="Line 3"/>
          <p:cNvSpPr>
            <a:spLocks noChangeShapeType="1"/>
          </p:cNvSpPr>
          <p:nvPr/>
        </p:nvSpPr>
        <p:spPr bwMode="auto">
          <a:xfrm flipV="1">
            <a:off x="5791200" y="4267200"/>
            <a:ext cx="762000" cy="0"/>
          </a:xfrm>
          <a:prstGeom prst="line">
            <a:avLst/>
          </a:prstGeom>
          <a:noFill/>
          <a:ln w="127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68" name="Freeform 4"/>
          <p:cNvSpPr>
            <a:spLocks/>
          </p:cNvSpPr>
          <p:nvPr/>
        </p:nvSpPr>
        <p:spPr bwMode="auto">
          <a:xfrm>
            <a:off x="3352800" y="2971800"/>
            <a:ext cx="5029200" cy="2438400"/>
          </a:xfrm>
          <a:custGeom>
            <a:avLst/>
            <a:gdLst>
              <a:gd name="T0" fmla="*/ 0 w 1893"/>
              <a:gd name="T1" fmla="*/ 0 h 765"/>
              <a:gd name="T2" fmla="*/ 0 w 1893"/>
              <a:gd name="T3" fmla="*/ 764 h 765"/>
              <a:gd name="T4" fmla="*/ 1892 w 1893"/>
              <a:gd name="T5" fmla="*/ 764 h 765"/>
            </a:gdLst>
            <a:ahLst/>
            <a:cxnLst>
              <a:cxn ang="0">
                <a:pos x="T0" y="T1"/>
              </a:cxn>
              <a:cxn ang="0">
                <a:pos x="T2" y="T3"/>
              </a:cxn>
              <a:cxn ang="0">
                <a:pos x="T4" y="T5"/>
              </a:cxn>
            </a:cxnLst>
            <a:rect l="0" t="0" r="r" b="b"/>
            <a:pathLst>
              <a:path w="1893" h="765">
                <a:moveTo>
                  <a:pt x="0" y="0"/>
                </a:moveTo>
                <a:lnTo>
                  <a:pt x="0" y="764"/>
                </a:lnTo>
                <a:lnTo>
                  <a:pt x="1892" y="764"/>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41669" name="Line 5"/>
          <p:cNvSpPr>
            <a:spLocks noChangeShapeType="1"/>
          </p:cNvSpPr>
          <p:nvPr/>
        </p:nvSpPr>
        <p:spPr bwMode="auto">
          <a:xfrm>
            <a:off x="4424364" y="3206750"/>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70" name="Line 6"/>
          <p:cNvSpPr>
            <a:spLocks noChangeShapeType="1"/>
          </p:cNvSpPr>
          <p:nvPr/>
        </p:nvSpPr>
        <p:spPr bwMode="auto">
          <a:xfrm>
            <a:off x="4424364" y="3328988"/>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71" name="Line 7"/>
          <p:cNvSpPr>
            <a:spLocks noChangeShapeType="1"/>
          </p:cNvSpPr>
          <p:nvPr/>
        </p:nvSpPr>
        <p:spPr bwMode="auto">
          <a:xfrm>
            <a:off x="4424364" y="3449638"/>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72" name="Line 8"/>
          <p:cNvSpPr>
            <a:spLocks noChangeShapeType="1"/>
          </p:cNvSpPr>
          <p:nvPr/>
        </p:nvSpPr>
        <p:spPr bwMode="auto">
          <a:xfrm>
            <a:off x="4424364" y="3571875"/>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73" name="Line 9"/>
          <p:cNvSpPr>
            <a:spLocks noChangeShapeType="1"/>
          </p:cNvSpPr>
          <p:nvPr/>
        </p:nvSpPr>
        <p:spPr bwMode="auto">
          <a:xfrm>
            <a:off x="4424364" y="3692525"/>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74" name="Line 10"/>
          <p:cNvSpPr>
            <a:spLocks noChangeShapeType="1"/>
          </p:cNvSpPr>
          <p:nvPr/>
        </p:nvSpPr>
        <p:spPr bwMode="auto">
          <a:xfrm>
            <a:off x="4424364" y="3814763"/>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75" name="Line 11"/>
          <p:cNvSpPr>
            <a:spLocks noChangeShapeType="1"/>
          </p:cNvSpPr>
          <p:nvPr/>
        </p:nvSpPr>
        <p:spPr bwMode="auto">
          <a:xfrm>
            <a:off x="4424364" y="3935413"/>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76" name="Line 12"/>
          <p:cNvSpPr>
            <a:spLocks noChangeShapeType="1"/>
          </p:cNvSpPr>
          <p:nvPr/>
        </p:nvSpPr>
        <p:spPr bwMode="auto">
          <a:xfrm>
            <a:off x="4424364" y="4057650"/>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77" name="Line 13"/>
          <p:cNvSpPr>
            <a:spLocks noChangeShapeType="1"/>
          </p:cNvSpPr>
          <p:nvPr/>
        </p:nvSpPr>
        <p:spPr bwMode="auto">
          <a:xfrm>
            <a:off x="4424364" y="4178300"/>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78" name="Line 14"/>
          <p:cNvSpPr>
            <a:spLocks noChangeShapeType="1"/>
          </p:cNvSpPr>
          <p:nvPr/>
        </p:nvSpPr>
        <p:spPr bwMode="auto">
          <a:xfrm>
            <a:off x="4424364" y="4298950"/>
            <a:ext cx="1587" cy="0"/>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79" name="Line 15"/>
          <p:cNvSpPr>
            <a:spLocks noChangeShapeType="1"/>
          </p:cNvSpPr>
          <p:nvPr/>
        </p:nvSpPr>
        <p:spPr bwMode="auto">
          <a:xfrm>
            <a:off x="7442200"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80" name="Line 16"/>
          <p:cNvSpPr>
            <a:spLocks noChangeShapeType="1"/>
          </p:cNvSpPr>
          <p:nvPr/>
        </p:nvSpPr>
        <p:spPr bwMode="auto">
          <a:xfrm>
            <a:off x="7142163"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81" name="Line 17"/>
          <p:cNvSpPr>
            <a:spLocks noChangeShapeType="1"/>
          </p:cNvSpPr>
          <p:nvPr/>
        </p:nvSpPr>
        <p:spPr bwMode="auto">
          <a:xfrm>
            <a:off x="6840538"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82" name="Line 18"/>
          <p:cNvSpPr>
            <a:spLocks noChangeShapeType="1"/>
          </p:cNvSpPr>
          <p:nvPr/>
        </p:nvSpPr>
        <p:spPr bwMode="auto">
          <a:xfrm>
            <a:off x="6540500"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83" name="Line 19"/>
          <p:cNvSpPr>
            <a:spLocks noChangeShapeType="1"/>
          </p:cNvSpPr>
          <p:nvPr/>
        </p:nvSpPr>
        <p:spPr bwMode="auto">
          <a:xfrm>
            <a:off x="6240463"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84" name="Line 20"/>
          <p:cNvSpPr>
            <a:spLocks noChangeShapeType="1"/>
          </p:cNvSpPr>
          <p:nvPr/>
        </p:nvSpPr>
        <p:spPr bwMode="auto">
          <a:xfrm>
            <a:off x="5940425"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85" name="Line 21"/>
          <p:cNvSpPr>
            <a:spLocks noChangeShapeType="1"/>
          </p:cNvSpPr>
          <p:nvPr/>
        </p:nvSpPr>
        <p:spPr bwMode="auto">
          <a:xfrm>
            <a:off x="5640388"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86" name="Line 22"/>
          <p:cNvSpPr>
            <a:spLocks noChangeShapeType="1"/>
          </p:cNvSpPr>
          <p:nvPr/>
        </p:nvSpPr>
        <p:spPr bwMode="auto">
          <a:xfrm>
            <a:off x="5340350"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87" name="Line 23"/>
          <p:cNvSpPr>
            <a:spLocks noChangeShapeType="1"/>
          </p:cNvSpPr>
          <p:nvPr/>
        </p:nvSpPr>
        <p:spPr bwMode="auto">
          <a:xfrm>
            <a:off x="5038725"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88" name="Line 24"/>
          <p:cNvSpPr>
            <a:spLocks noChangeShapeType="1"/>
          </p:cNvSpPr>
          <p:nvPr/>
        </p:nvSpPr>
        <p:spPr bwMode="auto">
          <a:xfrm>
            <a:off x="4738688" y="4427539"/>
            <a:ext cx="0" cy="1587"/>
          </a:xfrm>
          <a:prstGeom prst="line">
            <a:avLst/>
          </a:prstGeom>
          <a:noFill/>
          <a:ln w="127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89" name="Rectangle 25"/>
          <p:cNvSpPr>
            <a:spLocks noChangeArrowheads="1"/>
          </p:cNvSpPr>
          <p:nvPr/>
        </p:nvSpPr>
        <p:spPr bwMode="auto">
          <a:xfrm>
            <a:off x="4311651" y="372268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90" name="Rectangle 26"/>
          <p:cNvSpPr>
            <a:spLocks noChangeArrowheads="1"/>
          </p:cNvSpPr>
          <p:nvPr/>
        </p:nvSpPr>
        <p:spPr bwMode="auto">
          <a:xfrm>
            <a:off x="5848350" y="4397376"/>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91" name="Rectangle 27"/>
          <p:cNvSpPr>
            <a:spLocks noChangeArrowheads="1"/>
          </p:cNvSpPr>
          <p:nvPr/>
        </p:nvSpPr>
        <p:spPr bwMode="auto">
          <a:xfrm>
            <a:off x="8534400" y="5410200"/>
            <a:ext cx="4055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2400" b="1">
                <a:solidFill>
                  <a:srgbClr val="339933"/>
                </a:solidFill>
                <a:latin typeface="Times New Roman" panose="02020603050405020304" pitchFamily="18" charset="0"/>
                <a:cs typeface="Times New Roman" panose="02020603050405020304" pitchFamily="18" charset="0"/>
              </a:rPr>
              <a:t>X</a:t>
            </a:r>
          </a:p>
        </p:txBody>
      </p:sp>
      <p:sp>
        <p:nvSpPr>
          <p:cNvPr id="241692" name="Rectangle 28"/>
          <p:cNvSpPr>
            <a:spLocks noChangeArrowheads="1"/>
          </p:cNvSpPr>
          <p:nvPr/>
        </p:nvSpPr>
        <p:spPr bwMode="auto">
          <a:xfrm>
            <a:off x="2819400" y="2362200"/>
            <a:ext cx="644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2400" b="1" dirty="0" smtClean="0">
                <a:solidFill>
                  <a:srgbClr val="339933"/>
                </a:solidFill>
                <a:latin typeface="Times New Roman" panose="02020603050405020304" pitchFamily="18" charset="0"/>
                <a:cs typeface="Times New Roman" panose="02020603050405020304" pitchFamily="18" charset="0"/>
              </a:rPr>
              <a:t>f(x)</a:t>
            </a:r>
            <a:endParaRPr lang="en-US" sz="2400" b="1" dirty="0">
              <a:solidFill>
                <a:srgbClr val="339933"/>
              </a:solidFill>
              <a:latin typeface="Times New Roman" panose="02020603050405020304" pitchFamily="18" charset="0"/>
              <a:cs typeface="Times New Roman" panose="02020603050405020304" pitchFamily="18" charset="0"/>
            </a:endParaRPr>
          </a:p>
        </p:txBody>
      </p:sp>
      <p:sp>
        <p:nvSpPr>
          <p:cNvPr id="241693" name="Rectangle 29"/>
          <p:cNvSpPr>
            <a:spLocks noChangeArrowheads="1"/>
          </p:cNvSpPr>
          <p:nvPr/>
        </p:nvSpPr>
        <p:spPr bwMode="auto">
          <a:xfrm>
            <a:off x="5638801" y="5410200"/>
            <a:ext cx="4794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spcBef>
                <a:spcPct val="50000"/>
              </a:spcBef>
            </a:pPr>
            <a:r>
              <a:rPr lang="el-GR" sz="2400" dirty="0">
                <a:latin typeface="Times New Roman" panose="02020603050405020304" pitchFamily="18" charset="0"/>
                <a:cs typeface="Times New Roman" panose="02020603050405020304" pitchFamily="18" charset="0"/>
              </a:rPr>
              <a:t>μ</a:t>
            </a:r>
          </a:p>
        </p:txBody>
      </p:sp>
      <p:sp>
        <p:nvSpPr>
          <p:cNvPr id="241694" name="Rectangle 30"/>
          <p:cNvSpPr>
            <a:spLocks noChangeArrowheads="1"/>
          </p:cNvSpPr>
          <p:nvPr/>
        </p:nvSpPr>
        <p:spPr bwMode="auto">
          <a:xfrm>
            <a:off x="6019801" y="4191000"/>
            <a:ext cx="4794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spcBef>
                <a:spcPct val="50000"/>
              </a:spcBef>
            </a:pPr>
            <a:r>
              <a:rPr lang="el-GR" sz="2400" dirty="0">
                <a:latin typeface="Times New Roman" panose="02020603050405020304" pitchFamily="18" charset="0"/>
                <a:cs typeface="Times New Roman" panose="02020603050405020304" pitchFamily="18" charset="0"/>
              </a:rPr>
              <a:t>σ</a:t>
            </a:r>
          </a:p>
        </p:txBody>
      </p:sp>
      <p:sp>
        <p:nvSpPr>
          <p:cNvPr id="241695" name="Freeform 31"/>
          <p:cNvSpPr>
            <a:spLocks/>
          </p:cNvSpPr>
          <p:nvPr/>
        </p:nvSpPr>
        <p:spPr bwMode="auto">
          <a:xfrm>
            <a:off x="5791200" y="3429000"/>
            <a:ext cx="2438400" cy="1905000"/>
          </a:xfrm>
          <a:custGeom>
            <a:avLst/>
            <a:gdLst>
              <a:gd name="T0" fmla="*/ 900 w 901"/>
              <a:gd name="T1" fmla="*/ 720 h 721"/>
              <a:gd name="T2" fmla="*/ 805 w 901"/>
              <a:gd name="T3" fmla="*/ 712 h 721"/>
              <a:gd name="T4" fmla="*/ 758 w 901"/>
              <a:gd name="T5" fmla="*/ 704 h 721"/>
              <a:gd name="T6" fmla="*/ 711 w 901"/>
              <a:gd name="T7" fmla="*/ 691 h 721"/>
              <a:gd name="T8" fmla="*/ 663 w 901"/>
              <a:gd name="T9" fmla="*/ 675 h 721"/>
              <a:gd name="T10" fmla="*/ 615 w 901"/>
              <a:gd name="T11" fmla="*/ 653 h 721"/>
              <a:gd name="T12" fmla="*/ 568 w 901"/>
              <a:gd name="T13" fmla="*/ 623 h 721"/>
              <a:gd name="T14" fmla="*/ 473 w 901"/>
              <a:gd name="T15" fmla="*/ 540 h 721"/>
              <a:gd name="T16" fmla="*/ 378 w 901"/>
              <a:gd name="T17" fmla="*/ 422 h 721"/>
              <a:gd name="T18" fmla="*/ 284 w 901"/>
              <a:gd name="T19" fmla="*/ 281 h 721"/>
              <a:gd name="T20" fmla="*/ 236 w 901"/>
              <a:gd name="T21" fmla="*/ 209 h 721"/>
              <a:gd name="T22" fmla="*/ 189 w 901"/>
              <a:gd name="T23" fmla="*/ 142 h 721"/>
              <a:gd name="T24" fmla="*/ 142 w 901"/>
              <a:gd name="T25" fmla="*/ 83 h 721"/>
              <a:gd name="T26" fmla="*/ 94 w 901"/>
              <a:gd name="T27" fmla="*/ 38 h 721"/>
              <a:gd name="T28" fmla="*/ 47 w 901"/>
              <a:gd name="T29" fmla="*/ 9 h 721"/>
              <a:gd name="T30" fmla="*/ 0 w 901"/>
              <a:gd name="T31" fmla="*/ 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1" h="721">
                <a:moveTo>
                  <a:pt x="900" y="720"/>
                </a:moveTo>
                <a:lnTo>
                  <a:pt x="805" y="712"/>
                </a:lnTo>
                <a:lnTo>
                  <a:pt x="758" y="704"/>
                </a:lnTo>
                <a:lnTo>
                  <a:pt x="711" y="691"/>
                </a:lnTo>
                <a:lnTo>
                  <a:pt x="663" y="675"/>
                </a:lnTo>
                <a:lnTo>
                  <a:pt x="615" y="653"/>
                </a:lnTo>
                <a:lnTo>
                  <a:pt x="568" y="623"/>
                </a:lnTo>
                <a:lnTo>
                  <a:pt x="473" y="540"/>
                </a:lnTo>
                <a:lnTo>
                  <a:pt x="378" y="422"/>
                </a:lnTo>
                <a:lnTo>
                  <a:pt x="284" y="281"/>
                </a:lnTo>
                <a:lnTo>
                  <a:pt x="236" y="209"/>
                </a:lnTo>
                <a:lnTo>
                  <a:pt x="189" y="142"/>
                </a:lnTo>
                <a:lnTo>
                  <a:pt x="142" y="83"/>
                </a:lnTo>
                <a:lnTo>
                  <a:pt x="94" y="38"/>
                </a:lnTo>
                <a:lnTo>
                  <a:pt x="47" y="9"/>
                </a:lnTo>
                <a:lnTo>
                  <a:pt x="0" y="0"/>
                </a:lnTo>
              </a:path>
            </a:pathLst>
          </a:custGeom>
          <a:noFill/>
          <a:ln w="50800" cap="rnd"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41696" name="Freeform 32"/>
          <p:cNvSpPr>
            <a:spLocks/>
          </p:cNvSpPr>
          <p:nvPr/>
        </p:nvSpPr>
        <p:spPr bwMode="auto">
          <a:xfrm>
            <a:off x="3429000" y="3429000"/>
            <a:ext cx="2344738" cy="1905000"/>
          </a:xfrm>
          <a:custGeom>
            <a:avLst/>
            <a:gdLst>
              <a:gd name="T0" fmla="*/ 0 w 901"/>
              <a:gd name="T1" fmla="*/ 720 h 721"/>
              <a:gd name="T2" fmla="*/ 95 w 901"/>
              <a:gd name="T3" fmla="*/ 712 h 721"/>
              <a:gd name="T4" fmla="*/ 142 w 901"/>
              <a:gd name="T5" fmla="*/ 704 h 721"/>
              <a:gd name="T6" fmla="*/ 189 w 901"/>
              <a:gd name="T7" fmla="*/ 691 h 721"/>
              <a:gd name="T8" fmla="*/ 237 w 901"/>
              <a:gd name="T9" fmla="*/ 675 h 721"/>
              <a:gd name="T10" fmla="*/ 284 w 901"/>
              <a:gd name="T11" fmla="*/ 653 h 721"/>
              <a:gd name="T12" fmla="*/ 331 w 901"/>
              <a:gd name="T13" fmla="*/ 623 h 721"/>
              <a:gd name="T14" fmla="*/ 426 w 901"/>
              <a:gd name="T15" fmla="*/ 540 h 721"/>
              <a:gd name="T16" fmla="*/ 521 w 901"/>
              <a:gd name="T17" fmla="*/ 422 h 721"/>
              <a:gd name="T18" fmla="*/ 616 w 901"/>
              <a:gd name="T19" fmla="*/ 281 h 721"/>
              <a:gd name="T20" fmla="*/ 663 w 901"/>
              <a:gd name="T21" fmla="*/ 209 h 721"/>
              <a:gd name="T22" fmla="*/ 710 w 901"/>
              <a:gd name="T23" fmla="*/ 142 h 721"/>
              <a:gd name="T24" fmla="*/ 757 w 901"/>
              <a:gd name="T25" fmla="*/ 83 h 721"/>
              <a:gd name="T26" fmla="*/ 805 w 901"/>
              <a:gd name="T27" fmla="*/ 38 h 721"/>
              <a:gd name="T28" fmla="*/ 852 w 901"/>
              <a:gd name="T29" fmla="*/ 9 h 721"/>
              <a:gd name="T30" fmla="*/ 900 w 901"/>
              <a:gd name="T31" fmla="*/ 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1" h="721">
                <a:moveTo>
                  <a:pt x="0" y="720"/>
                </a:moveTo>
                <a:lnTo>
                  <a:pt x="95" y="712"/>
                </a:lnTo>
                <a:lnTo>
                  <a:pt x="142" y="704"/>
                </a:lnTo>
                <a:lnTo>
                  <a:pt x="189" y="691"/>
                </a:lnTo>
                <a:lnTo>
                  <a:pt x="237" y="675"/>
                </a:lnTo>
                <a:lnTo>
                  <a:pt x="284" y="653"/>
                </a:lnTo>
                <a:lnTo>
                  <a:pt x="331" y="623"/>
                </a:lnTo>
                <a:lnTo>
                  <a:pt x="426" y="540"/>
                </a:lnTo>
                <a:lnTo>
                  <a:pt x="521" y="422"/>
                </a:lnTo>
                <a:lnTo>
                  <a:pt x="616" y="281"/>
                </a:lnTo>
                <a:lnTo>
                  <a:pt x="663" y="209"/>
                </a:lnTo>
                <a:lnTo>
                  <a:pt x="710" y="142"/>
                </a:lnTo>
                <a:lnTo>
                  <a:pt x="757" y="83"/>
                </a:lnTo>
                <a:lnTo>
                  <a:pt x="805" y="38"/>
                </a:lnTo>
                <a:lnTo>
                  <a:pt x="852" y="9"/>
                </a:lnTo>
                <a:lnTo>
                  <a:pt x="900" y="0"/>
                </a:lnTo>
              </a:path>
            </a:pathLst>
          </a:custGeom>
          <a:noFill/>
          <a:ln w="50800" cap="rnd"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41697" name="Line 33"/>
          <p:cNvSpPr>
            <a:spLocks noChangeShapeType="1"/>
          </p:cNvSpPr>
          <p:nvPr/>
        </p:nvSpPr>
        <p:spPr bwMode="auto">
          <a:xfrm>
            <a:off x="5791200" y="3505200"/>
            <a:ext cx="0" cy="1905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1698" name="Text Box 34"/>
          <p:cNvSpPr txBox="1">
            <a:spLocks noChangeArrowheads="1"/>
          </p:cNvSpPr>
          <p:nvPr/>
        </p:nvSpPr>
        <p:spPr bwMode="auto">
          <a:xfrm>
            <a:off x="4343400" y="2438401"/>
            <a:ext cx="381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latin typeface="Times New Roman" panose="02020603050405020304" pitchFamily="18" charset="0"/>
                <a:cs typeface="Times New Roman" panose="02020603050405020304" pitchFamily="18" charset="0"/>
              </a:rPr>
              <a:t>Changing</a:t>
            </a:r>
            <a:r>
              <a:rPr lang="en-US" sz="2400" dirty="0">
                <a:latin typeface="Times New Roman" panose="02020603050405020304" pitchFamily="18" charset="0"/>
                <a:cs typeface="Times New Roman" panose="02020603050405020304" pitchFamily="18" charset="0"/>
                <a:sym typeface="Arial" panose="020B0604020202020204" pitchFamily="34" charset="0"/>
              </a:rPr>
              <a:t> </a:t>
            </a:r>
            <a:r>
              <a:rPr lang="el-GR" sz="2400" dirty="0">
                <a:latin typeface="Times New Roman" panose="02020603050405020304" pitchFamily="18" charset="0"/>
                <a:cs typeface="Times New Roman" panose="02020603050405020304" pitchFamily="18" charset="0"/>
              </a:rPr>
              <a:t>μ</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shifts the distribution left or right.</a:t>
            </a:r>
          </a:p>
        </p:txBody>
      </p:sp>
      <p:sp>
        <p:nvSpPr>
          <p:cNvPr id="241699" name="Text Box 35"/>
          <p:cNvSpPr txBox="1">
            <a:spLocks noChangeArrowheads="1"/>
          </p:cNvSpPr>
          <p:nvPr/>
        </p:nvSpPr>
        <p:spPr bwMode="auto">
          <a:xfrm>
            <a:off x="6934200" y="3581401"/>
            <a:ext cx="3429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latin typeface="Times New Roman" panose="02020603050405020304" pitchFamily="18" charset="0"/>
                <a:cs typeface="Times New Roman" panose="02020603050405020304" pitchFamily="18" charset="0"/>
              </a:rPr>
              <a:t>Changing </a:t>
            </a:r>
            <a:r>
              <a:rPr lang="el-GR" sz="2400" dirty="0">
                <a:latin typeface="Times New Roman" panose="02020603050405020304" pitchFamily="18" charset="0"/>
                <a:cs typeface="Times New Roman" panose="02020603050405020304" pitchFamily="18" charset="0"/>
              </a:rPr>
              <a:t>σ</a:t>
            </a:r>
            <a:r>
              <a:rPr lang="en-US" sz="2400" dirty="0">
                <a:latin typeface="Times New Roman" panose="02020603050405020304" pitchFamily="18" charset="0"/>
                <a:cs typeface="Times New Roman" panose="02020603050405020304" pitchFamily="18" charset="0"/>
              </a:rPr>
              <a:t> increases or decreases the spread.</a:t>
            </a:r>
          </a:p>
        </p:txBody>
      </p:sp>
    </p:spTree>
    <p:extLst>
      <p:ext uri="{BB962C8B-B14F-4D97-AF65-F5344CB8AC3E}">
        <p14:creationId xmlns:p14="http://schemas.microsoft.com/office/powerpoint/2010/main" val="383602586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PROPERTIES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0466" y="1972397"/>
            <a:ext cx="9905999" cy="3901930"/>
          </a:xfrm>
        </p:spPr>
        <p:txBody>
          <a:bodyPr>
            <a:noAutofit/>
          </a:bodyPr>
          <a:lstStyle/>
          <a:p>
            <a:pPr lvl="0"/>
            <a:r>
              <a:rPr lang="en-US" dirty="0">
                <a:latin typeface="Times New Roman" panose="02020603050405020304" pitchFamily="18" charset="0"/>
                <a:cs typeface="Times New Roman" panose="02020603050405020304" pitchFamily="18" charset="0"/>
              </a:rPr>
              <a:t>It is unimodal; that is, the normal distribution peaks at a single value.</a:t>
            </a:r>
          </a:p>
          <a:p>
            <a:pPr lvl="0"/>
            <a:r>
              <a:rPr lang="en-US" dirty="0">
                <a:latin typeface="Times New Roman" panose="02020603050405020304" pitchFamily="18" charset="0"/>
                <a:cs typeface="Times New Roman" panose="02020603050405020304" pitchFamily="18" charset="0"/>
              </a:rPr>
              <a:t>It is symmetric; this means that the two areas under the curve between the mean and any two points equidistant on either side of the mean are identical. One side of the distribution is the mirror image of the other side.</a:t>
            </a:r>
          </a:p>
          <a:p>
            <a:pPr lvl="0"/>
            <a:r>
              <a:rPr lang="en-US" dirty="0">
                <a:latin typeface="Times New Roman" panose="02020603050405020304" pitchFamily="18" charset="0"/>
                <a:cs typeface="Times New Roman" panose="02020603050405020304" pitchFamily="18" charset="0"/>
              </a:rPr>
              <a:t>The mean, median, and mode are equal.</a:t>
            </a:r>
          </a:p>
          <a:p>
            <a:pPr lvl="0"/>
            <a:r>
              <a:rPr lang="en-US" dirty="0">
                <a:latin typeface="Times New Roman" panose="02020603050405020304" pitchFamily="18" charset="0"/>
                <a:cs typeface="Times New Roman" panose="02020603050405020304" pitchFamily="18" charset="0"/>
              </a:rPr>
              <a:t>The tails of the normal curve approaches the horizontal axis on either side of the mean toward plus and minus infinity. </a:t>
            </a:r>
          </a:p>
          <a:p>
            <a:r>
              <a:rPr lang="en-US" dirty="0">
                <a:latin typeface="Times New Roman" panose="02020603050405020304" pitchFamily="18" charset="0"/>
                <a:cs typeface="Times New Roman" panose="02020603050405020304" pitchFamily="18" charset="0"/>
              </a:rPr>
              <a:t>The amount of variation in the random variable determines the height and spread of the normal distribution.</a:t>
            </a:r>
          </a:p>
        </p:txBody>
      </p:sp>
    </p:spTree>
    <p:extLst>
      <p:ext uri="{BB962C8B-B14F-4D97-AF65-F5344CB8AC3E}">
        <p14:creationId xmlns:p14="http://schemas.microsoft.com/office/powerpoint/2010/main" val="98696998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1524000" y="457200"/>
            <a:ext cx="8839200" cy="1295400"/>
          </a:xfrm>
        </p:spPr>
        <p:txBody>
          <a:bodyPr>
            <a:normAutofit fontScale="90000"/>
          </a:bodyPr>
          <a:lstStyle/>
          <a:p>
            <a:pPr defTabSz="852488"/>
            <a:r>
              <a:rPr lang="en-US"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The </a:t>
            </a:r>
            <a: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beauty of the normal curve: </a:t>
            </a:r>
            <a:br>
              <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endParaRPr lang="en-US"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47811" name="Rectangle 3"/>
          <p:cNvSpPr>
            <a:spLocks noChangeArrowheads="1"/>
          </p:cNvSpPr>
          <p:nvPr/>
        </p:nvSpPr>
        <p:spPr bwMode="auto">
          <a:xfrm>
            <a:off x="4476750" y="3214689"/>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2" name="Rectangle 4"/>
          <p:cNvSpPr>
            <a:spLocks noChangeArrowheads="1"/>
          </p:cNvSpPr>
          <p:nvPr/>
        </p:nvSpPr>
        <p:spPr bwMode="auto">
          <a:xfrm>
            <a:off x="5505450" y="3238501"/>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3" name="Rectangle 5"/>
          <p:cNvSpPr>
            <a:spLocks noChangeArrowheads="1"/>
          </p:cNvSpPr>
          <p:nvPr/>
        </p:nvSpPr>
        <p:spPr bwMode="auto">
          <a:xfrm>
            <a:off x="4752975" y="3005139"/>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4" name="Rectangle 6"/>
          <p:cNvSpPr>
            <a:spLocks noChangeArrowheads="1"/>
          </p:cNvSpPr>
          <p:nvPr/>
        </p:nvSpPr>
        <p:spPr bwMode="auto">
          <a:xfrm>
            <a:off x="5410200" y="3200401"/>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5" name="Rectangle 7"/>
          <p:cNvSpPr>
            <a:spLocks noChangeArrowheads="1"/>
          </p:cNvSpPr>
          <p:nvPr/>
        </p:nvSpPr>
        <p:spPr bwMode="auto">
          <a:xfrm>
            <a:off x="5453063" y="3200401"/>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6" name="Rectangle 8"/>
          <p:cNvSpPr>
            <a:spLocks noChangeArrowheads="1"/>
          </p:cNvSpPr>
          <p:nvPr/>
        </p:nvSpPr>
        <p:spPr bwMode="auto">
          <a:xfrm>
            <a:off x="5453063" y="3200401"/>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7" name="Rectangle 9"/>
          <p:cNvSpPr>
            <a:spLocks noChangeArrowheads="1"/>
          </p:cNvSpPr>
          <p:nvPr/>
        </p:nvSpPr>
        <p:spPr bwMode="auto">
          <a:xfrm>
            <a:off x="5453063" y="3200401"/>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8" name="Rectangle 10"/>
          <p:cNvSpPr>
            <a:spLocks noChangeArrowheads="1"/>
          </p:cNvSpPr>
          <p:nvPr/>
        </p:nvSpPr>
        <p:spPr bwMode="auto">
          <a:xfrm>
            <a:off x="5243513" y="3200401"/>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19" name="Rectangle 11"/>
          <p:cNvSpPr>
            <a:spLocks noChangeArrowheads="1"/>
          </p:cNvSpPr>
          <p:nvPr/>
        </p:nvSpPr>
        <p:spPr bwMode="auto">
          <a:xfrm>
            <a:off x="4862513" y="2657476"/>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20" name="Rectangle 12"/>
          <p:cNvSpPr>
            <a:spLocks noChangeArrowheads="1"/>
          </p:cNvSpPr>
          <p:nvPr/>
        </p:nvSpPr>
        <p:spPr bwMode="auto">
          <a:xfrm>
            <a:off x="4862513" y="2657476"/>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247821" name="Rectangle 13"/>
          <p:cNvSpPr>
            <a:spLocks noChangeArrowheads="1"/>
          </p:cNvSpPr>
          <p:nvPr/>
        </p:nvSpPr>
        <p:spPr bwMode="auto">
          <a:xfrm>
            <a:off x="2057399" y="2362201"/>
            <a:ext cx="8472055" cy="349326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eaLnBrk="1" hangingPunct="1"/>
            <a:r>
              <a:rPr lang="en-US" sz="2800" dirty="0">
                <a:latin typeface="Times New Roman" panose="02020603050405020304" pitchFamily="18" charset="0"/>
                <a:cs typeface="Times New Roman" panose="02020603050405020304" pitchFamily="18" charset="0"/>
              </a:rPr>
              <a:t>No matter what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and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are, </a:t>
            </a:r>
            <a:endParaRPr lang="en-US" sz="2800" dirty="0" smtClean="0">
              <a:latin typeface="Times New Roman" panose="02020603050405020304" pitchFamily="18" charset="0"/>
              <a:cs typeface="Times New Roman" panose="02020603050405020304" pitchFamily="18" charset="0"/>
            </a:endParaRPr>
          </a:p>
          <a:p>
            <a:pPr eaLnBrk="1" hangingPunct="1"/>
            <a:endParaRPr lang="en-US" sz="2800" dirty="0" smtClean="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area between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and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is about 68%; </a:t>
            </a:r>
            <a:endParaRPr lang="en-US" sz="2800" dirty="0" smtClean="0">
              <a:latin typeface="Times New Roman" panose="02020603050405020304" pitchFamily="18" charset="0"/>
              <a:cs typeface="Times New Roman" panose="02020603050405020304" pitchFamily="18" charset="0"/>
            </a:endParaRPr>
          </a:p>
          <a:p>
            <a:pPr eaLnBrk="1" hangingPunct="1"/>
            <a:endParaRPr lang="en-US" sz="2800" dirty="0" smtClean="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area between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and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is about 95%; </a:t>
            </a:r>
            <a:r>
              <a:rPr lang="en-US" sz="2800" dirty="0" smtClean="0">
                <a:latin typeface="Times New Roman" panose="02020603050405020304" pitchFamily="18" charset="0"/>
                <a:cs typeface="Times New Roman" panose="02020603050405020304" pitchFamily="18" charset="0"/>
              </a:rPr>
              <a:t>and</a:t>
            </a:r>
          </a:p>
          <a:p>
            <a:pPr eaLnBrk="1" hangingPunct="1"/>
            <a:endParaRPr lang="en-US" sz="2800" dirty="0" smtClean="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The </a:t>
            </a:r>
            <a:r>
              <a:rPr lang="en-US" sz="2800" dirty="0">
                <a:latin typeface="Times New Roman" panose="02020603050405020304" pitchFamily="18" charset="0"/>
                <a:cs typeface="Times New Roman" panose="02020603050405020304" pitchFamily="18" charset="0"/>
              </a:rPr>
              <a:t>area between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and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rPr>
              <a:t> is about 99.7</a:t>
            </a:r>
            <a:r>
              <a:rPr lang="en-US" sz="2800" dirty="0" smtClean="0">
                <a:latin typeface="Times New Roman" panose="02020603050405020304" pitchFamily="18" charset="0"/>
                <a:cs typeface="Times New Roman" panose="02020603050405020304" pitchFamily="18" charset="0"/>
              </a:rPr>
              <a:t>%. Almost </a:t>
            </a:r>
            <a:r>
              <a:rPr lang="en-US" sz="2800" dirty="0">
                <a:latin typeface="Times New Roman" panose="02020603050405020304" pitchFamily="18" charset="0"/>
                <a:cs typeface="Times New Roman" panose="02020603050405020304" pitchFamily="18" charset="0"/>
              </a:rPr>
              <a:t>all values fall within 3 standard deviations. </a:t>
            </a:r>
          </a:p>
        </p:txBody>
      </p:sp>
    </p:spTree>
    <p:extLst>
      <p:ext uri="{BB962C8B-B14F-4D97-AF65-F5344CB8AC3E}">
        <p14:creationId xmlns:p14="http://schemas.microsoft.com/office/powerpoint/2010/main" val="334966689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672862" y="728345"/>
            <a:ext cx="6905521" cy="5180086"/>
          </a:xfrm>
        </p:spPr>
      </p:pic>
    </p:spTree>
    <p:extLst>
      <p:ext uri="{BB962C8B-B14F-4D97-AF65-F5344CB8AC3E}">
        <p14:creationId xmlns:p14="http://schemas.microsoft.com/office/powerpoint/2010/main" val="84046253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1357313" y="337454"/>
            <a:ext cx="10134600" cy="1524000"/>
          </a:xfrm>
        </p:spPr>
        <p:txBody>
          <a:bodyPr>
            <a:normAutofit/>
          </a:bodyPr>
          <a:lstStyle/>
          <a:p>
            <a:pPr defTabSz="852488"/>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The Standard Normal Distribution (Z</a:t>
            </a:r>
            <a:r>
              <a:rPr lang="en-US"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274435" name="Rectangle 3"/>
          <p:cNvSpPr>
            <a:spLocks noGrp="1" noChangeArrowheads="1"/>
          </p:cNvSpPr>
          <p:nvPr>
            <p:ph idx="1"/>
          </p:nvPr>
        </p:nvSpPr>
        <p:spPr>
          <a:xfrm>
            <a:off x="1905000" y="1905000"/>
            <a:ext cx="8229600" cy="1524000"/>
          </a:xfrm>
        </p:spPr>
        <p:txBody>
          <a:bodyPr/>
          <a:lstStyle/>
          <a:p>
            <a:pPr>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All normal distributions can be converted into the standard normal curve by subtracting the mean and dividing by the standard deviation: </a:t>
            </a:r>
          </a:p>
          <a:p>
            <a:pPr>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endParaRPr>
          </a:p>
        </p:txBody>
      </p:sp>
      <p:sp>
        <p:nvSpPr>
          <p:cNvPr id="274436" name="Rectangle 4"/>
          <p:cNvSpPr>
            <a:spLocks noChangeArrowheads="1"/>
          </p:cNvSpPr>
          <p:nvPr/>
        </p:nvSpPr>
        <p:spPr bwMode="auto">
          <a:xfrm>
            <a:off x="5462588" y="3062289"/>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grpSp>
        <p:nvGrpSpPr>
          <p:cNvPr id="274437" name="Group 5"/>
          <p:cNvGrpSpPr>
            <a:grpSpLocks/>
          </p:cNvGrpSpPr>
          <p:nvPr/>
        </p:nvGrpSpPr>
        <p:grpSpPr bwMode="auto">
          <a:xfrm>
            <a:off x="4648200" y="3581400"/>
            <a:ext cx="2362200" cy="1219200"/>
            <a:chOff x="2160" y="1776"/>
            <a:chExt cx="1488" cy="768"/>
          </a:xfrm>
        </p:grpSpPr>
        <p:sp>
          <p:nvSpPr>
            <p:cNvPr id="274438" name="Rectangle 6"/>
            <p:cNvSpPr>
              <a:spLocks noChangeArrowheads="1"/>
            </p:cNvSpPr>
            <p:nvPr/>
          </p:nvSpPr>
          <p:spPr bwMode="auto">
            <a:xfrm>
              <a:off x="2160" y="1776"/>
              <a:ext cx="1488" cy="76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graphicFrame>
          <p:nvGraphicFramePr>
            <p:cNvPr id="274439" name="Object 7"/>
            <p:cNvGraphicFramePr>
              <a:graphicFrameLocks noChangeAspect="1"/>
            </p:cNvGraphicFramePr>
            <p:nvPr/>
          </p:nvGraphicFramePr>
          <p:xfrm>
            <a:off x="2352" y="1854"/>
            <a:ext cx="927" cy="537"/>
          </p:xfrm>
          <a:graphic>
            <a:graphicData uri="http://schemas.openxmlformats.org/presentationml/2006/ole">
              <mc:AlternateContent xmlns:mc="http://schemas.openxmlformats.org/markup-compatibility/2006">
                <mc:Choice xmlns:v="urn:schemas-microsoft-com:vml" Requires="v">
                  <p:oleObj spid="_x0000_s154863" r:id="rId4" imgW="647700" imgH="368300" progId="Equation.3">
                    <p:embed/>
                  </p:oleObj>
                </mc:Choice>
                <mc:Fallback>
                  <p:oleObj r:id="rId4" imgW="647700" imgH="368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1854"/>
                          <a:ext cx="927" cy="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57045058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2743201" y="762000"/>
            <a:ext cx="7383463" cy="990600"/>
          </a:xfrm>
        </p:spPr>
        <p:txBody>
          <a:bodyPr>
            <a:normAutofit fontScale="90000"/>
          </a:bodyPr>
          <a:lstStyle/>
          <a:p>
            <a:pPr defTabSz="852488">
              <a:lnSpc>
                <a:spcPct val="80000"/>
              </a:lnSpc>
            </a:pPr>
            <a:r>
              <a:rPr lang="en-US" dirty="0">
                <a:latin typeface="Times New Roman" panose="02020603050405020304" pitchFamily="18" charset="0"/>
                <a:cs typeface="Times New Roman" panose="02020603050405020304" pitchFamily="18" charset="0"/>
              </a:rPr>
              <a:t>The Standard Normal (Z):</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86723" name="Rectangle 3"/>
          <p:cNvSpPr>
            <a:spLocks noGrp="1" noChangeArrowheads="1"/>
          </p:cNvSpPr>
          <p:nvPr>
            <p:ph idx="1"/>
          </p:nvPr>
        </p:nvSpPr>
        <p:spPr>
          <a:xfrm>
            <a:off x="2706688" y="2017713"/>
            <a:ext cx="7772400" cy="931862"/>
          </a:xfrm>
        </p:spPr>
        <p:txBody>
          <a:bodyPr/>
          <a:lstStyle/>
          <a:p>
            <a:pPr marL="320675" indent="-320675" defTabSz="852488">
              <a:lnSpc>
                <a:spcPct val="90000"/>
              </a:lnSpc>
              <a:buNone/>
            </a:pPr>
            <a:r>
              <a:rPr lang="en-US" sz="2800" dirty="0">
                <a:latin typeface="Times New Roman" panose="02020603050405020304" pitchFamily="18" charset="0"/>
                <a:cs typeface="Times New Roman" panose="02020603050405020304" pitchFamily="18" charset="0"/>
              </a:rPr>
              <a:t>The formula for the standardized normal probability density function is</a:t>
            </a:r>
          </a:p>
        </p:txBody>
      </p:sp>
      <p:sp>
        <p:nvSpPr>
          <p:cNvPr id="286725" name="Rectangle 5"/>
          <p:cNvSpPr>
            <a:spLocks noChangeArrowheads="1"/>
          </p:cNvSpPr>
          <p:nvPr/>
        </p:nvSpPr>
        <p:spPr bwMode="auto">
          <a:xfrm>
            <a:off x="5548313" y="32337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087266436"/>
              </p:ext>
            </p:extLst>
          </p:nvPr>
        </p:nvGraphicFramePr>
        <p:xfrm>
          <a:off x="3168650" y="3227388"/>
          <a:ext cx="6534150" cy="1425575"/>
        </p:xfrm>
        <a:graphic>
          <a:graphicData uri="http://schemas.openxmlformats.org/presentationml/2006/ole">
            <mc:AlternateContent xmlns:mc="http://schemas.openxmlformats.org/markup-compatibility/2006">
              <mc:Choice xmlns:v="urn:schemas-microsoft-com:vml" Requires="v">
                <p:oleObj spid="_x0000_s156909" name="Equation" r:id="rId4" imgW="2387520" imgH="520560" progId="Equation.DSMT4">
                  <p:embed/>
                </p:oleObj>
              </mc:Choice>
              <mc:Fallback>
                <p:oleObj name="Equation" r:id="rId4" imgW="2387520" imgH="520560" progId="Equation.DSMT4">
                  <p:embed/>
                  <p:pic>
                    <p:nvPicPr>
                      <p:cNvPr id="0" name="Object 1"/>
                      <p:cNvPicPr>
                        <a:picLocks noChangeAspect="1" noChangeArrowheads="1"/>
                      </p:cNvPicPr>
                      <p:nvPr/>
                    </p:nvPicPr>
                    <p:blipFill>
                      <a:blip r:embed="rId5"/>
                      <a:srcRect/>
                      <a:stretch>
                        <a:fillRect/>
                      </a:stretch>
                    </p:blipFill>
                    <p:spPr bwMode="auto">
                      <a:xfrm>
                        <a:off x="3168650" y="3227388"/>
                        <a:ext cx="6534150" cy="1425575"/>
                      </a:xfrm>
                      <a:prstGeom prst="rect">
                        <a:avLst/>
                      </a:prstGeom>
                      <a:noFill/>
                    </p:spPr>
                  </p:pic>
                </p:oleObj>
              </mc:Fallback>
            </mc:AlternateContent>
          </a:graphicData>
        </a:graphic>
      </p:graphicFrame>
    </p:spTree>
    <p:extLst>
      <p:ext uri="{BB962C8B-B14F-4D97-AF65-F5344CB8AC3E}">
        <p14:creationId xmlns:p14="http://schemas.microsoft.com/office/powerpoint/2010/main" val="194287626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133600" y="304800"/>
            <a:ext cx="7772400" cy="533400"/>
          </a:xfrm>
        </p:spPr>
        <p:txBody>
          <a:bodyPr>
            <a:normAutofit fontScale="90000"/>
          </a:bodyPr>
          <a:lstStyle/>
          <a:p>
            <a:r>
              <a:rPr lang="en-US">
                <a:latin typeface="Times New Roman" panose="02020603050405020304" pitchFamily="18" charset="0"/>
                <a:cs typeface="Times New Roman" panose="02020603050405020304" pitchFamily="18" charset="0"/>
              </a:rPr>
              <a:t>Example - Adult Female Heights</a:t>
            </a:r>
          </a:p>
        </p:txBody>
      </p:sp>
      <p:sp>
        <p:nvSpPr>
          <p:cNvPr id="9219" name="Rectangle 3"/>
          <p:cNvSpPr>
            <a:spLocks noGrp="1" noChangeArrowheads="1"/>
          </p:cNvSpPr>
          <p:nvPr>
            <p:ph idx="1"/>
          </p:nvPr>
        </p:nvSpPr>
        <p:spPr>
          <a:xfrm>
            <a:off x="2209800" y="1295400"/>
            <a:ext cx="7772400" cy="2209800"/>
          </a:xfrm>
        </p:spPr>
        <p:txBody>
          <a:bodyPr>
            <a:normAutofit/>
          </a:bodyPr>
          <a:lstStyle/>
          <a:p>
            <a:r>
              <a:rPr lang="en-US" dirty="0">
                <a:latin typeface="Times New Roman" panose="02020603050405020304" pitchFamily="18" charset="0"/>
                <a:cs typeface="Times New Roman" panose="02020603050405020304" pitchFamily="18" charset="0"/>
              </a:rPr>
              <a:t>What is the probability a randomly selected female is 5’10” or taller (70 inches</a:t>
            </a: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 N(63.7 , 2.5)</a:t>
            </a:r>
            <a:endParaRPr lang="en-US" sz="28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a:t>
            </a:r>
            <a:r>
              <a:rPr lang="en-US" b="1" dirty="0" smtClean="0">
                <a:latin typeface="Times New Roman" panose="02020603050405020304" pitchFamily="18" charset="0"/>
                <a:cs typeface="Times New Roman" panose="02020603050405020304" pitchFamily="18" charset="0"/>
              </a:rPr>
              <a:t>1 </a:t>
            </a: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Y</a:t>
            </a:r>
            <a:r>
              <a:rPr lang="en-US" baseline="-25000" dirty="0">
                <a:latin typeface="Times New Roman" panose="02020603050405020304" pitchFamily="18" charset="0"/>
                <a:cs typeface="Times New Roman" panose="02020603050405020304" pitchFamily="18" charset="0"/>
              </a:rPr>
              <a:t>L </a:t>
            </a:r>
            <a:r>
              <a:rPr lang="en-US" dirty="0">
                <a:latin typeface="Times New Roman" panose="02020603050405020304" pitchFamily="18" charset="0"/>
                <a:cs typeface="Times New Roman" panose="02020603050405020304" pitchFamily="18" charset="0"/>
              </a:rPr>
              <a:t>= 70.0    </a:t>
            </a:r>
            <a:r>
              <a:rPr lang="en-US" i="1" dirty="0">
                <a:latin typeface="Times New Roman" panose="02020603050405020304" pitchFamily="18" charset="0"/>
                <a:cs typeface="Times New Roman" panose="02020603050405020304" pitchFamily="18" charset="0"/>
              </a:rPr>
              <a:t>Y</a:t>
            </a:r>
            <a:r>
              <a:rPr lang="en-US" baseline="-25000" dirty="0">
                <a:latin typeface="Times New Roman" panose="02020603050405020304" pitchFamily="18" charset="0"/>
                <a:cs typeface="Times New Roman" panose="02020603050405020304" pitchFamily="18" charset="0"/>
              </a:rPr>
              <a:t>U </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Symbol" panose="05050102010706020507" pitchFamily="18" charset="2"/>
              </a:rPr>
              <a:t></a:t>
            </a:r>
          </a:p>
          <a:p>
            <a:r>
              <a:rPr lang="en-US" b="1" dirty="0">
                <a:latin typeface="Times New Roman" panose="02020603050405020304" pitchFamily="18" charset="0"/>
                <a:cs typeface="Times New Roman" panose="02020603050405020304" pitchFamily="18" charset="0"/>
                <a:sym typeface="Symbol" panose="05050102010706020507" pitchFamily="18" charset="2"/>
              </a:rPr>
              <a:t>Step </a:t>
            </a:r>
            <a:r>
              <a:rPr lang="en-US" b="1" dirty="0" smtClean="0">
                <a:latin typeface="Times New Roman" panose="02020603050405020304" pitchFamily="18" charset="0"/>
                <a:cs typeface="Times New Roman" panose="02020603050405020304" pitchFamily="18" charset="0"/>
                <a:sym typeface="Symbol" panose="05050102010706020507" pitchFamily="18" charset="2"/>
              </a:rPr>
              <a:t>2</a:t>
            </a:r>
            <a:r>
              <a:rPr lang="en-US" dirty="0" smtClean="0">
                <a:latin typeface="Times New Roman" panose="02020603050405020304" pitchFamily="18" charset="0"/>
                <a:cs typeface="Times New Roman" panose="02020603050405020304" pitchFamily="18" charset="0"/>
                <a:sym typeface="Symbol" panose="05050102010706020507" pitchFamily="18" charset="2"/>
              </a:rPr>
              <a:t>  </a:t>
            </a:r>
            <a:endParaRPr lang="en-US" sz="2800" dirty="0">
              <a:latin typeface="Times New Roman" panose="02020603050405020304" pitchFamily="18" charset="0"/>
              <a:cs typeface="Times New Roman" panose="02020603050405020304" pitchFamily="18" charset="0"/>
            </a:endParaRPr>
          </a:p>
        </p:txBody>
      </p:sp>
      <p:graphicFrame>
        <p:nvGraphicFramePr>
          <p:cNvPr id="9220" name="Object 4"/>
          <p:cNvGraphicFramePr>
            <a:graphicFrameLocks noChangeAspect="1"/>
          </p:cNvGraphicFramePr>
          <p:nvPr>
            <p:extLst>
              <p:ext uri="{D42A27DB-BD31-4B8C-83A1-F6EECF244321}">
                <p14:modId xmlns:p14="http://schemas.microsoft.com/office/powerpoint/2010/main" val="1806538628"/>
              </p:ext>
            </p:extLst>
          </p:nvPr>
        </p:nvGraphicFramePr>
        <p:xfrm>
          <a:off x="3635327" y="2809875"/>
          <a:ext cx="4495800" cy="793750"/>
        </p:xfrm>
        <a:graphic>
          <a:graphicData uri="http://schemas.openxmlformats.org/presentationml/2006/ole">
            <mc:AlternateContent xmlns:mc="http://schemas.openxmlformats.org/markup-compatibility/2006">
              <mc:Choice xmlns:v="urn:schemas-microsoft-com:vml" Requires="v">
                <p:oleObj spid="_x0000_s159190" name="Equation" r:id="rId3" imgW="2222280" imgH="393480" progId="Equation.3">
                  <p:embed/>
                </p:oleObj>
              </mc:Choice>
              <mc:Fallback>
                <p:oleObj name="Equation" r:id="rId3" imgW="22222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27" y="2809875"/>
                        <a:ext cx="44958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Text Box 5"/>
          <p:cNvSpPr txBox="1">
            <a:spLocks noChangeArrowheads="1"/>
          </p:cNvSpPr>
          <p:nvPr/>
        </p:nvSpPr>
        <p:spPr bwMode="auto">
          <a:xfrm>
            <a:off x="2209800" y="3515637"/>
            <a:ext cx="6934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Step </a:t>
            </a:r>
            <a:r>
              <a:rPr lang="en-US" sz="2200" b="1" dirty="0" smtClean="0">
                <a:latin typeface="Times New Roman" panose="02020603050405020304" pitchFamily="18" charset="0"/>
                <a:cs typeface="Times New Roman" panose="02020603050405020304" pitchFamily="18" charset="0"/>
              </a:rPr>
              <a:t>3  </a:t>
            </a:r>
            <a:r>
              <a:rPr lang="en-US" sz="2200" dirty="0">
                <a:latin typeface="Times New Roman" panose="02020603050405020304" pitchFamily="18" charset="0"/>
                <a:cs typeface="Times New Roman" panose="02020603050405020304" pitchFamily="18" charset="0"/>
              </a:rPr>
              <a:t>P(</a:t>
            </a:r>
            <a:r>
              <a:rPr lang="en-US" sz="2200" i="1" dirty="0">
                <a:latin typeface="Times New Roman" panose="02020603050405020304" pitchFamily="18" charset="0"/>
                <a:cs typeface="Times New Roman" panose="02020603050405020304" pitchFamily="18" charset="0"/>
              </a:rPr>
              <a:t>Y </a:t>
            </a:r>
            <a:r>
              <a:rPr lang="en-US" sz="2200" dirty="0">
                <a:latin typeface="Times New Roman" panose="02020603050405020304" pitchFamily="18" charset="0"/>
                <a:cs typeface="Times New Roman" panose="02020603050405020304" pitchFamily="18" charset="0"/>
                <a:sym typeface="Symbol" panose="05050102010706020507" pitchFamily="18" charset="2"/>
              </a:rPr>
              <a:t> 70) = P(</a:t>
            </a:r>
            <a:r>
              <a:rPr lang="en-US" sz="2200" i="1" dirty="0">
                <a:latin typeface="Times New Roman" panose="02020603050405020304" pitchFamily="18" charset="0"/>
                <a:cs typeface="Times New Roman" panose="02020603050405020304" pitchFamily="18" charset="0"/>
                <a:sym typeface="Symbol" panose="05050102010706020507" pitchFamily="18" charset="2"/>
              </a:rPr>
              <a:t>Z</a:t>
            </a:r>
            <a:r>
              <a:rPr lang="en-US" sz="2200" dirty="0">
                <a:latin typeface="Times New Roman" panose="02020603050405020304" pitchFamily="18" charset="0"/>
                <a:cs typeface="Times New Roman" panose="02020603050405020304" pitchFamily="18" charset="0"/>
                <a:sym typeface="Symbol" panose="05050102010706020507" pitchFamily="18" charset="2"/>
              </a:rPr>
              <a:t>  2.52) = .0059 </a:t>
            </a:r>
          </a:p>
        </p:txBody>
      </p:sp>
      <p:graphicFrame>
        <p:nvGraphicFramePr>
          <p:cNvPr id="9222" name="Object 6"/>
          <p:cNvGraphicFramePr>
            <a:graphicFrameLocks noChangeAspect="1"/>
          </p:cNvGraphicFramePr>
          <p:nvPr>
            <p:extLst>
              <p:ext uri="{D42A27DB-BD31-4B8C-83A1-F6EECF244321}">
                <p14:modId xmlns:p14="http://schemas.microsoft.com/office/powerpoint/2010/main" val="1327682509"/>
              </p:ext>
            </p:extLst>
          </p:nvPr>
        </p:nvGraphicFramePr>
        <p:xfrm>
          <a:off x="1652587" y="4191000"/>
          <a:ext cx="8734425" cy="1752600"/>
        </p:xfrm>
        <a:graphic>
          <a:graphicData uri="http://schemas.openxmlformats.org/presentationml/2006/ole">
            <mc:AlternateContent xmlns:mc="http://schemas.openxmlformats.org/markup-compatibility/2006">
              <mc:Choice xmlns:v="urn:schemas-microsoft-com:vml" Requires="v">
                <p:oleObj spid="_x0000_s159191" name="Document" r:id="rId5" imgW="5678280" imgH="923760" progId="Word.Document.8">
                  <p:embed/>
                </p:oleObj>
              </mc:Choice>
              <mc:Fallback>
                <p:oleObj name="Document" r:id="rId5" imgW="5678280" imgH="9237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2587" y="4191000"/>
                        <a:ext cx="87344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Line 7"/>
          <p:cNvSpPr>
            <a:spLocks noChangeShapeType="1"/>
          </p:cNvSpPr>
          <p:nvPr/>
        </p:nvSpPr>
        <p:spPr bwMode="auto">
          <a:xfrm>
            <a:off x="1827628" y="5236698"/>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224" name="Line 8"/>
          <p:cNvSpPr>
            <a:spLocks noChangeShapeType="1"/>
          </p:cNvSpPr>
          <p:nvPr/>
        </p:nvSpPr>
        <p:spPr bwMode="auto">
          <a:xfrm>
            <a:off x="7733713" y="41910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58039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Are my data normally distributed?</a:t>
            </a:r>
          </a:p>
        </p:txBody>
      </p:sp>
      <p:sp>
        <p:nvSpPr>
          <p:cNvPr id="303107" name="Rectangle 3"/>
          <p:cNvSpPr>
            <a:spLocks noGrp="1" noChangeArrowheads="1"/>
          </p:cNvSpPr>
          <p:nvPr>
            <p:ph idx="1"/>
          </p:nvPr>
        </p:nvSpPr>
        <p:spPr>
          <a:xfrm>
            <a:off x="2362200" y="1905001"/>
            <a:ext cx="8077200" cy="4532313"/>
          </a:xfrm>
        </p:spPr>
        <p:txBody>
          <a:bodyPr>
            <a:normAutofit/>
          </a:bodyPr>
          <a:lstStyle/>
          <a:p>
            <a:pPr marL="609600" indent="-609600">
              <a:lnSpc>
                <a:spcPct val="90000"/>
              </a:lnSpc>
              <a:buSzTx/>
              <a:buFont typeface="Wingdings" panose="05000000000000000000" pitchFamily="2" charset="2"/>
              <a:buAutoNum type="arabicPeriod"/>
            </a:pPr>
            <a:r>
              <a:rPr lang="en-US" sz="2800" dirty="0">
                <a:latin typeface="Times New Roman" panose="02020603050405020304" pitchFamily="18" charset="0"/>
                <a:cs typeface="Times New Roman" panose="02020603050405020304" pitchFamily="18" charset="0"/>
              </a:rPr>
              <a:t>Look at the histogram! Does it appear bell shaped?</a:t>
            </a:r>
          </a:p>
          <a:p>
            <a:pPr marL="609600" indent="-609600">
              <a:lnSpc>
                <a:spcPct val="90000"/>
              </a:lnSpc>
              <a:buSzTx/>
              <a:buFont typeface="Wingdings" panose="05000000000000000000" pitchFamily="2" charset="2"/>
              <a:buAutoNum type="arabicPeriod"/>
            </a:pPr>
            <a:r>
              <a:rPr lang="en-US" sz="2800" dirty="0">
                <a:latin typeface="Times New Roman" panose="02020603050405020304" pitchFamily="18" charset="0"/>
                <a:cs typeface="Times New Roman" panose="02020603050405020304" pitchFamily="18" charset="0"/>
              </a:rPr>
              <a:t>Compute descriptive summary measures—are mean, median, and mode similar?</a:t>
            </a:r>
          </a:p>
          <a:p>
            <a:pPr marL="609600" indent="-609600">
              <a:lnSpc>
                <a:spcPct val="90000"/>
              </a:lnSpc>
              <a:buSzTx/>
              <a:buFont typeface="Wingdings" panose="05000000000000000000" pitchFamily="2" charset="2"/>
              <a:buAutoNum type="arabicPeriod"/>
            </a:pPr>
            <a:r>
              <a:rPr lang="en-US" sz="2800" dirty="0">
                <a:latin typeface="Times New Roman" panose="02020603050405020304" pitchFamily="18" charset="0"/>
                <a:cs typeface="Times New Roman" panose="02020603050405020304" pitchFamily="18" charset="0"/>
              </a:rPr>
              <a:t>Do 2/3 of observations lie within 1 </a:t>
            </a:r>
            <a:r>
              <a:rPr lang="en-US" sz="2800" dirty="0" err="1">
                <a:latin typeface="Times New Roman" panose="02020603050405020304" pitchFamily="18" charset="0"/>
                <a:cs typeface="Times New Roman" panose="02020603050405020304" pitchFamily="18" charset="0"/>
              </a:rPr>
              <a:t>std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dev</a:t>
            </a:r>
            <a:r>
              <a:rPr lang="en-US" sz="2800" dirty="0">
                <a:latin typeface="Times New Roman" panose="02020603050405020304" pitchFamily="18" charset="0"/>
                <a:cs typeface="Times New Roman" panose="02020603050405020304" pitchFamily="18" charset="0"/>
              </a:rPr>
              <a:t> of the mean? Do 95% of observations lie within 2 </a:t>
            </a:r>
            <a:r>
              <a:rPr lang="en-US" sz="2800" dirty="0" err="1">
                <a:latin typeface="Times New Roman" panose="02020603050405020304" pitchFamily="18" charset="0"/>
                <a:cs typeface="Times New Roman" panose="02020603050405020304" pitchFamily="18" charset="0"/>
              </a:rPr>
              <a:t>std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dev</a:t>
            </a:r>
            <a:r>
              <a:rPr lang="en-US" sz="2800" dirty="0">
                <a:latin typeface="Times New Roman" panose="02020603050405020304" pitchFamily="18" charset="0"/>
                <a:cs typeface="Times New Roman" panose="02020603050405020304" pitchFamily="18" charset="0"/>
              </a:rPr>
              <a:t> of the mean?</a:t>
            </a:r>
          </a:p>
          <a:p>
            <a:pPr marL="609600" indent="-609600">
              <a:lnSpc>
                <a:spcPct val="90000"/>
              </a:lnSpc>
              <a:buSzTx/>
              <a:buFont typeface="Wingdings" panose="05000000000000000000" pitchFamily="2" charset="2"/>
              <a:buAutoNum type="arabicPeriod"/>
            </a:pPr>
            <a:r>
              <a:rPr lang="en-US" sz="2800" dirty="0">
                <a:latin typeface="Times New Roman" panose="02020603050405020304" pitchFamily="18" charset="0"/>
                <a:cs typeface="Times New Roman" panose="02020603050405020304" pitchFamily="18" charset="0"/>
              </a:rPr>
              <a:t>Look at a normal probability plot—is it approximately linear</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34232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55077" y="2654129"/>
            <a:ext cx="9906000" cy="1479550"/>
          </a:xfrm>
        </p:spPr>
        <p:txBody>
          <a:bodyPr/>
          <a:lstStyle/>
          <a:p>
            <a:pPr algn="ctr"/>
            <a:r>
              <a:rPr lang="en-US" b="1" dirty="0" smtClean="0"/>
              <a:t>LAW OF LARGE NUMBERS</a:t>
            </a:r>
            <a:endParaRPr lang="en-US" b="1" dirty="0"/>
          </a:p>
        </p:txBody>
      </p:sp>
    </p:spTree>
    <p:extLst>
      <p:ext uri="{BB962C8B-B14F-4D97-AF65-F5344CB8AC3E}">
        <p14:creationId xmlns:p14="http://schemas.microsoft.com/office/powerpoint/2010/main" val="572594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AutoShape 2"/>
          <p:cNvSpPr>
            <a:spLocks noGrp="1" noChangeArrowheads="1"/>
          </p:cNvSpPr>
          <p:nvPr>
            <p:ph type="title" idx="4294967295"/>
          </p:nvPr>
        </p:nvSpPr>
        <p:spPr>
          <a:xfrm>
            <a:off x="0" y="365125"/>
            <a:ext cx="10515600" cy="1325563"/>
          </a:xfrm>
        </p:spPr>
        <p:txBody>
          <a:bodyPr/>
          <a:lstStyle/>
          <a:p>
            <a:pPr algn="ctr"/>
            <a:r>
              <a:rPr lang="en-US" dirty="0">
                <a:latin typeface="Times New Roman" panose="02020603050405020304" pitchFamily="18" charset="0"/>
                <a:cs typeface="Times New Roman" panose="02020603050405020304" pitchFamily="18" charset="0"/>
              </a:rPr>
              <a:t>Assigning Probabilities</a:t>
            </a:r>
          </a:p>
        </p:txBody>
      </p:sp>
      <p:sp>
        <p:nvSpPr>
          <p:cNvPr id="186371" name="Rectangle 3"/>
          <p:cNvSpPr>
            <a:spLocks noGrp="1" noChangeArrowheads="1"/>
          </p:cNvSpPr>
          <p:nvPr>
            <p:ph idx="4294967295"/>
          </p:nvPr>
        </p:nvSpPr>
        <p:spPr>
          <a:xfrm>
            <a:off x="1812046" y="1690688"/>
            <a:ext cx="7693025" cy="1914525"/>
          </a:xfrm>
        </p:spPr>
        <p:txBody>
          <a:bodyPr>
            <a:normAutofit fontScale="85000" lnSpcReduction="20000"/>
          </a:bodyPr>
          <a:lstStyle/>
          <a:p>
            <a:pPr lvl="1">
              <a:buFontTx/>
              <a:buNone/>
            </a:pPr>
            <a:r>
              <a:rPr lang="en-US" sz="3200" dirty="0">
                <a:latin typeface="Times New Roman" panose="02020603050405020304" pitchFamily="18" charset="0"/>
                <a:cs typeface="Times New Roman" panose="02020603050405020304" pitchFamily="18" charset="0"/>
              </a:rPr>
              <a:t>Three approaches to assigning probabilities</a:t>
            </a:r>
          </a:p>
          <a:p>
            <a:pPr lvl="1"/>
            <a:r>
              <a:rPr lang="en-US" sz="3200" dirty="0">
                <a:latin typeface="Times New Roman" panose="02020603050405020304" pitchFamily="18" charset="0"/>
                <a:cs typeface="Times New Roman" panose="02020603050405020304" pitchFamily="18" charset="0"/>
              </a:rPr>
              <a:t>Classical </a:t>
            </a:r>
          </a:p>
          <a:p>
            <a:pPr lvl="1"/>
            <a:r>
              <a:rPr lang="en-US" sz="3200" dirty="0">
                <a:latin typeface="Times New Roman" panose="02020603050405020304" pitchFamily="18" charset="0"/>
                <a:cs typeface="Times New Roman" panose="02020603050405020304" pitchFamily="18" charset="0"/>
              </a:rPr>
              <a:t>Empirical (i.e., relative frequency)</a:t>
            </a:r>
          </a:p>
          <a:p>
            <a:pPr lvl="1"/>
            <a:r>
              <a:rPr lang="en-US" sz="3200" dirty="0" smtClean="0">
                <a:latin typeface="Times New Roman" panose="02020603050405020304" pitchFamily="18" charset="0"/>
                <a:cs typeface="Times New Roman" panose="02020603050405020304" pitchFamily="18" charset="0"/>
              </a:rPr>
              <a:t>Subjective (based </a:t>
            </a:r>
            <a:r>
              <a:rPr lang="en-US" sz="3200" dirty="0">
                <a:latin typeface="Times New Roman" panose="02020603050405020304" pitchFamily="18" charset="0"/>
                <a:cs typeface="Times New Roman" panose="02020603050405020304" pitchFamily="18" charset="0"/>
              </a:rPr>
              <a:t>on whatever information is available)</a:t>
            </a:r>
          </a:p>
        </p:txBody>
      </p:sp>
    </p:spTree>
    <p:extLst>
      <p:ext uri="{BB962C8B-B14F-4D97-AF65-F5344CB8AC3E}">
        <p14:creationId xmlns:p14="http://schemas.microsoft.com/office/powerpoint/2010/main" val="103547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29994" y="1659646"/>
            <a:ext cx="10515600" cy="4351338"/>
          </a:xfrm>
        </p:spPr>
        <p:txBody>
          <a:bodyPr/>
          <a:lstStyle/>
          <a:p>
            <a:pPr marL="0" indent="0">
              <a:buNone/>
            </a:pPr>
            <a:r>
              <a:rPr lang="en-US" dirty="0" smtClean="0">
                <a:solidFill>
                  <a:schemeClr val="tx1"/>
                </a:solidFill>
                <a:latin typeface="Times New Roman" panose="02020603050405020304" pitchFamily="18" charset="0"/>
                <a:cs typeface="Times New Roman" panose="02020603050405020304" pitchFamily="18" charset="0"/>
              </a:rPr>
              <a:t>According to Law of Large Numbers, if </a:t>
            </a:r>
            <a:r>
              <a:rPr lang="en-US"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Times New Roman" panose="02020603050405020304" pitchFamily="18" charset="0"/>
                <a:cs typeface="Times New Roman" panose="02020603050405020304" pitchFamily="18" charset="0"/>
              </a:rPr>
              <a:t>1</a:t>
            </a:r>
            <a:r>
              <a:rPr lang="en-US"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Xn</a:t>
            </a:r>
            <a:r>
              <a:rPr lang="en-US" dirty="0">
                <a:solidFill>
                  <a:schemeClr val="tx1"/>
                </a:solidFill>
                <a:latin typeface="Times New Roman" panose="02020603050405020304" pitchFamily="18" charset="0"/>
                <a:cs typeface="Times New Roman" panose="02020603050405020304" pitchFamily="18" charset="0"/>
              </a:rPr>
              <a:t> are independent random variables having a common distribution with mean μ, then for any number ε &gt; 0, no matter how small, as </a:t>
            </a:r>
            <a:r>
              <a:rPr lang="en-US" i="1" dirty="0">
                <a:solidFill>
                  <a:schemeClr val="tx1"/>
                </a:solidFill>
                <a:latin typeface="Times New Roman" panose="02020603050405020304" pitchFamily="18" charset="0"/>
                <a:cs typeface="Times New Roman" panose="02020603050405020304" pitchFamily="18" charset="0"/>
              </a:rPr>
              <a:t>n</a:t>
            </a:r>
            <a:r>
              <a:rPr lang="en-US" dirty="0">
                <a:solidFill>
                  <a:schemeClr val="tx1"/>
                </a:solidFill>
                <a:latin typeface="Times New Roman" panose="02020603050405020304" pitchFamily="18" charset="0"/>
                <a:cs typeface="Times New Roman" panose="02020603050405020304" pitchFamily="18" charset="0"/>
              </a:rPr>
              <a:t> → ∞</a:t>
            </a:r>
            <a:r>
              <a:rPr lang="en-US"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950178484"/>
              </p:ext>
            </p:extLst>
          </p:nvPr>
        </p:nvGraphicFramePr>
        <p:xfrm>
          <a:off x="4055560" y="3197016"/>
          <a:ext cx="3525481" cy="863383"/>
        </p:xfrm>
        <a:graphic>
          <a:graphicData uri="http://schemas.openxmlformats.org/presentationml/2006/ole">
            <mc:AlternateContent xmlns:mc="http://schemas.openxmlformats.org/markup-compatibility/2006">
              <mc:Choice xmlns:v="urn:schemas-microsoft-com:vml" Requires="v">
                <p:oleObj spid="_x0000_s163019" name="Equation" r:id="rId3" imgW="1866900" imgH="457200" progId="Equation.DSMT4">
                  <p:embed/>
                </p:oleObj>
              </mc:Choice>
              <mc:Fallback>
                <p:oleObj name="Equation" r:id="rId3" imgW="18669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5560" y="3197016"/>
                        <a:ext cx="3525481" cy="863383"/>
                      </a:xfrm>
                      <a:prstGeom prst="rect">
                        <a:avLst/>
                      </a:prstGeom>
                      <a:noFill/>
                    </p:spPr>
                  </p:pic>
                </p:oleObj>
              </mc:Fallback>
            </mc:AlternateContent>
          </a:graphicData>
        </a:graphic>
      </p:graphicFrame>
    </p:spTree>
    <p:extLst>
      <p:ext uri="{BB962C8B-B14F-4D97-AF65-F5344CB8AC3E}">
        <p14:creationId xmlns:p14="http://schemas.microsoft.com/office/powerpoint/2010/main" val="18901753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95753" y="2597859"/>
            <a:ext cx="9906000" cy="1479550"/>
          </a:xfrm>
        </p:spPr>
        <p:txBody>
          <a:bodyPr>
            <a:normAutofit/>
          </a:bodyPr>
          <a:lstStyle/>
          <a:p>
            <a:pPr algn="ctr"/>
            <a:r>
              <a:rPr lang="en-US" sz="4000" b="1" dirty="0" smtClean="0"/>
              <a:t>CENTRAL LIMIT THEOREM</a:t>
            </a:r>
            <a:endParaRPr lang="en-US" sz="4000" b="1" dirty="0"/>
          </a:p>
        </p:txBody>
      </p:sp>
    </p:spTree>
    <p:extLst>
      <p:ext uri="{BB962C8B-B14F-4D97-AF65-F5344CB8AC3E}">
        <p14:creationId xmlns:p14="http://schemas.microsoft.com/office/powerpoint/2010/main" val="86453266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11718388" cy="4195347"/>
          </a:xfrm>
        </p:spPr>
        <p:txBody>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Central Limit Theorem</a:t>
            </a:r>
            <a:r>
              <a:rPr lang="en-US" dirty="0">
                <a:solidFill>
                  <a:schemeClr val="tx1"/>
                </a:solidFill>
                <a:latin typeface="Times New Roman" panose="02020603050405020304" pitchFamily="18" charset="0"/>
                <a:cs typeface="Times New Roman" panose="02020603050405020304" pitchFamily="18" charset="0"/>
              </a:rPr>
              <a:t>: For simple random samples of n observations taken from a population with mean μ and standard deviation σ, regardless of the population’s distribution, provided the sample size is sufficiently large, the distribution of the sample means</a:t>
            </a:r>
            <a:r>
              <a:rPr lang="en-US" dirty="0" smtClean="0">
                <a:solidFill>
                  <a:schemeClr val="tx1"/>
                </a:solidFill>
                <a:latin typeface="Times New Roman" panose="02020603050405020304" pitchFamily="18" charset="0"/>
                <a:cs typeface="Times New Roman" panose="02020603050405020304" pitchFamily="18" charset="0"/>
              </a:rPr>
              <a:t>,    , </a:t>
            </a:r>
            <a:r>
              <a:rPr lang="en-US" dirty="0">
                <a:solidFill>
                  <a:schemeClr val="tx1"/>
                </a:solidFill>
                <a:latin typeface="Times New Roman" panose="02020603050405020304" pitchFamily="18" charset="0"/>
                <a:cs typeface="Times New Roman" panose="02020603050405020304" pitchFamily="18" charset="0"/>
              </a:rPr>
              <a:t>will be approximately normal with a mean equal to the population </a:t>
            </a:r>
            <a:r>
              <a:rPr lang="en-US" dirty="0" smtClean="0">
                <a:solidFill>
                  <a:schemeClr val="tx1"/>
                </a:solidFill>
                <a:latin typeface="Times New Roman" panose="02020603050405020304" pitchFamily="18" charset="0"/>
                <a:cs typeface="Times New Roman" panose="02020603050405020304" pitchFamily="18" charset="0"/>
              </a:rPr>
              <a:t>mean (          ) </a:t>
            </a:r>
            <a:r>
              <a:rPr lang="en-US" dirty="0">
                <a:solidFill>
                  <a:schemeClr val="tx1"/>
                </a:solidFill>
                <a:latin typeface="Times New Roman" panose="02020603050405020304" pitchFamily="18" charset="0"/>
                <a:cs typeface="Times New Roman" panose="02020603050405020304" pitchFamily="18" charset="0"/>
              </a:rPr>
              <a:t>and a standard deviation equal to the population standard deviation divided by the square root of the sample </a:t>
            </a:r>
            <a:r>
              <a:rPr lang="en-US" dirty="0" smtClean="0">
                <a:solidFill>
                  <a:schemeClr val="tx1"/>
                </a:solidFill>
                <a:latin typeface="Times New Roman" panose="02020603050405020304" pitchFamily="18" charset="0"/>
                <a:cs typeface="Times New Roman" panose="02020603050405020304" pitchFamily="18" charset="0"/>
              </a:rPr>
              <a:t>size</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226971131"/>
              </p:ext>
            </p:extLst>
          </p:nvPr>
        </p:nvGraphicFramePr>
        <p:xfrm>
          <a:off x="4838296" y="2923419"/>
          <a:ext cx="451155" cy="511309"/>
        </p:xfrm>
        <a:graphic>
          <a:graphicData uri="http://schemas.openxmlformats.org/presentationml/2006/ole">
            <mc:AlternateContent xmlns:mc="http://schemas.openxmlformats.org/markup-compatibility/2006">
              <mc:Choice xmlns:v="urn:schemas-microsoft-com:vml" Requires="v">
                <p:oleObj spid="_x0000_s164444" name="Equation" r:id="rId3" imgW="139579" imgH="164957" progId="Equation.DSMT4">
                  <p:embed/>
                </p:oleObj>
              </mc:Choice>
              <mc:Fallback>
                <p:oleObj name="Equation" r:id="rId3" imgW="139579" imgH="164957"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96" y="2923419"/>
                        <a:ext cx="451155" cy="511309"/>
                      </a:xfrm>
                      <a:prstGeom prst="rect">
                        <a:avLst/>
                      </a:prstGeom>
                      <a:noFill/>
                    </p:spPr>
                  </p:pic>
                </p:oleObj>
              </mc:Fallback>
            </mc:AlternateContent>
          </a:graphicData>
        </a:graphic>
      </p:graphicFrame>
      <p:sp>
        <p:nvSpPr>
          <p:cNvPr id="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768123326"/>
              </p:ext>
            </p:extLst>
          </p:nvPr>
        </p:nvGraphicFramePr>
        <p:xfrm>
          <a:off x="4370604" y="3335149"/>
          <a:ext cx="974275" cy="477196"/>
        </p:xfrm>
        <a:graphic>
          <a:graphicData uri="http://schemas.openxmlformats.org/presentationml/2006/ole">
            <mc:AlternateContent xmlns:mc="http://schemas.openxmlformats.org/markup-compatibility/2006">
              <mc:Choice xmlns:v="urn:schemas-microsoft-com:vml" Requires="v">
                <p:oleObj spid="_x0000_s164445" name="Equation" r:id="rId5" imgW="469900" imgH="228600" progId="Equation.DSMT4">
                  <p:embed/>
                </p:oleObj>
              </mc:Choice>
              <mc:Fallback>
                <p:oleObj name="Equation" r:id="rId5" imgW="4699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0604" y="3335149"/>
                        <a:ext cx="974275" cy="477196"/>
                      </a:xfrm>
                      <a:prstGeom prst="rect">
                        <a:avLst/>
                      </a:prstGeom>
                      <a:noFill/>
                    </p:spPr>
                  </p:pic>
                </p:oleObj>
              </mc:Fallback>
            </mc:AlternateContent>
          </a:graphicData>
        </a:graphic>
      </p:graphicFrame>
      <p:sp>
        <p:nvSpPr>
          <p:cNvPr id="8" name="Rectangle 6"/>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777312467"/>
              </p:ext>
            </p:extLst>
          </p:nvPr>
        </p:nvGraphicFramePr>
        <p:xfrm>
          <a:off x="255816" y="4268877"/>
          <a:ext cx="1418237" cy="497304"/>
        </p:xfrm>
        <a:graphic>
          <a:graphicData uri="http://schemas.openxmlformats.org/presentationml/2006/ole">
            <mc:AlternateContent xmlns:mc="http://schemas.openxmlformats.org/markup-compatibility/2006">
              <mc:Choice xmlns:v="urn:schemas-microsoft-com:vml" Requires="v">
                <p:oleObj spid="_x0000_s164446" name="Equation" r:id="rId7" imgW="736280" imgH="253890" progId="Equation.DSMT4">
                  <p:embed/>
                </p:oleObj>
              </mc:Choice>
              <mc:Fallback>
                <p:oleObj name="Equation" r:id="rId7" imgW="736280" imgH="25389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816" y="4268877"/>
                        <a:ext cx="1418237" cy="497304"/>
                      </a:xfrm>
                      <a:prstGeom prst="rect">
                        <a:avLst/>
                      </a:prstGeom>
                      <a:noFill/>
                    </p:spPr>
                  </p:pic>
                </p:oleObj>
              </mc:Fallback>
            </mc:AlternateContent>
          </a:graphicData>
        </a:graphic>
      </p:graphicFrame>
    </p:spTree>
    <p:extLst>
      <p:ext uri="{BB962C8B-B14F-4D97-AF65-F5344CB8AC3E}">
        <p14:creationId xmlns:p14="http://schemas.microsoft.com/office/powerpoint/2010/main" val="262822563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365125"/>
            <a:ext cx="10515600" cy="1325563"/>
          </a:xfrm>
        </p:spPr>
        <p:txBody>
          <a:bodyPr/>
          <a:lstStyle/>
          <a:p>
            <a:r>
              <a:rPr lang="en-US" sz="4000" b="1"/>
              <a:t>How Large is Large?</a:t>
            </a:r>
          </a:p>
        </p:txBody>
      </p:sp>
      <p:sp>
        <p:nvSpPr>
          <p:cNvPr id="21507" name="Rectangle 3"/>
          <p:cNvSpPr>
            <a:spLocks noGrp="1" noChangeArrowheads="1"/>
          </p:cNvSpPr>
          <p:nvPr>
            <p:ph idx="4294967295"/>
          </p:nvPr>
        </p:nvSpPr>
        <p:spPr>
          <a:xfrm>
            <a:off x="0" y="1825625"/>
            <a:ext cx="10515600" cy="4351338"/>
          </a:xfrm>
        </p:spPr>
        <p:txBody>
          <a:bodyPr/>
          <a:lstStyle/>
          <a:p>
            <a:r>
              <a:rPr kumimoji="1" lang="en-US" dirty="0">
                <a:solidFill>
                  <a:schemeClr val="tx1"/>
                </a:solidFill>
                <a:latin typeface="Times New Roman" panose="02020603050405020304" pitchFamily="18" charset="0"/>
              </a:rPr>
              <a:t>If the </a:t>
            </a:r>
            <a:r>
              <a:rPr kumimoji="1" lang="en-US" dirty="0" smtClean="0">
                <a:solidFill>
                  <a:schemeClr val="tx1"/>
                </a:solidFill>
                <a:latin typeface="Times New Roman" panose="02020603050405020304" pitchFamily="18" charset="0"/>
              </a:rPr>
              <a:t>population is </a:t>
            </a:r>
            <a:r>
              <a:rPr kumimoji="1" lang="en-US" b="1" dirty="0">
                <a:solidFill>
                  <a:schemeClr val="tx1"/>
                </a:solidFill>
                <a:effectLst>
                  <a:outerShdw blurRad="38100" dist="38100" dir="2700000" algn="tl">
                    <a:srgbClr val="C0C0C0"/>
                  </a:outerShdw>
                </a:effectLst>
                <a:latin typeface="Times New Roman" panose="02020603050405020304" pitchFamily="18" charset="0"/>
              </a:rPr>
              <a:t>normal</a:t>
            </a:r>
            <a:r>
              <a:rPr kumimoji="1" lang="en-US" dirty="0">
                <a:solidFill>
                  <a:schemeClr val="tx1"/>
                </a:solidFill>
                <a:latin typeface="Times New Roman" panose="02020603050405020304" pitchFamily="18" charset="0"/>
              </a:rPr>
              <a:t>, then the sampling distribution of       </a:t>
            </a:r>
            <a:r>
              <a:rPr kumimoji="1" lang="en-US" dirty="0" smtClean="0">
                <a:solidFill>
                  <a:schemeClr val="tx1"/>
                </a:solidFill>
                <a:latin typeface="Times New Roman" panose="02020603050405020304" pitchFamily="18" charset="0"/>
              </a:rPr>
              <a:t>will </a:t>
            </a:r>
            <a:r>
              <a:rPr kumimoji="1" lang="en-US" dirty="0">
                <a:solidFill>
                  <a:schemeClr val="tx1"/>
                </a:solidFill>
                <a:latin typeface="Times New Roman" panose="02020603050405020304" pitchFamily="18" charset="0"/>
              </a:rPr>
              <a:t>also be normal, no matter what the sample size.</a:t>
            </a:r>
          </a:p>
          <a:p>
            <a:r>
              <a:rPr kumimoji="1" lang="en-US" dirty="0">
                <a:solidFill>
                  <a:schemeClr val="tx1"/>
                </a:solidFill>
                <a:latin typeface="Times New Roman" panose="02020603050405020304" pitchFamily="18" charset="0"/>
              </a:rPr>
              <a:t>When the </a:t>
            </a:r>
            <a:r>
              <a:rPr kumimoji="1" lang="en-US" dirty="0" smtClean="0">
                <a:solidFill>
                  <a:schemeClr val="tx1"/>
                </a:solidFill>
                <a:latin typeface="Times New Roman" panose="02020603050405020304" pitchFamily="18" charset="0"/>
              </a:rPr>
              <a:t>population </a:t>
            </a:r>
            <a:r>
              <a:rPr kumimoji="1" lang="en-US" dirty="0">
                <a:solidFill>
                  <a:schemeClr val="tx1"/>
                </a:solidFill>
                <a:latin typeface="Times New Roman" panose="02020603050405020304" pitchFamily="18" charset="0"/>
              </a:rPr>
              <a:t>is approximately </a:t>
            </a:r>
            <a:r>
              <a:rPr kumimoji="1" lang="en-US" b="1" dirty="0">
                <a:solidFill>
                  <a:schemeClr val="tx1"/>
                </a:solidFill>
                <a:effectLst>
                  <a:outerShdw blurRad="38100" dist="38100" dir="2700000" algn="tl">
                    <a:srgbClr val="C0C0C0"/>
                  </a:outerShdw>
                </a:effectLst>
                <a:latin typeface="Times New Roman" panose="02020603050405020304" pitchFamily="18" charset="0"/>
              </a:rPr>
              <a:t>symmetric</a:t>
            </a:r>
            <a:r>
              <a:rPr kumimoji="1" lang="en-US" dirty="0">
                <a:solidFill>
                  <a:schemeClr val="tx1"/>
                </a:solidFill>
                <a:latin typeface="Times New Roman" panose="02020603050405020304" pitchFamily="18" charset="0"/>
              </a:rPr>
              <a:t>, the distribution becomes approximately normal for relatively small values of </a:t>
            </a:r>
            <a:r>
              <a:rPr kumimoji="1" lang="en-US" i="1" dirty="0">
                <a:solidFill>
                  <a:schemeClr val="tx1"/>
                </a:solidFill>
                <a:latin typeface="Times New Roman" panose="02020603050405020304" pitchFamily="18" charset="0"/>
              </a:rPr>
              <a:t>n.</a:t>
            </a:r>
            <a:endParaRPr kumimoji="1" lang="en-US" dirty="0">
              <a:solidFill>
                <a:schemeClr val="tx1"/>
              </a:solidFill>
              <a:latin typeface="Times New Roman" panose="02020603050405020304" pitchFamily="18" charset="0"/>
            </a:endParaRPr>
          </a:p>
          <a:p>
            <a:r>
              <a:rPr kumimoji="1" lang="en-US" dirty="0">
                <a:solidFill>
                  <a:schemeClr val="tx1"/>
                </a:solidFill>
                <a:latin typeface="Times New Roman" panose="02020603050405020304" pitchFamily="18" charset="0"/>
              </a:rPr>
              <a:t>When the </a:t>
            </a:r>
            <a:r>
              <a:rPr kumimoji="1" lang="en-US" dirty="0" smtClean="0">
                <a:solidFill>
                  <a:schemeClr val="tx1"/>
                </a:solidFill>
                <a:latin typeface="Times New Roman" panose="02020603050405020304" pitchFamily="18" charset="0"/>
              </a:rPr>
              <a:t>population </a:t>
            </a:r>
            <a:r>
              <a:rPr kumimoji="1" lang="en-US" dirty="0">
                <a:solidFill>
                  <a:schemeClr val="tx1"/>
                </a:solidFill>
                <a:latin typeface="Times New Roman" panose="02020603050405020304" pitchFamily="18" charset="0"/>
              </a:rPr>
              <a:t>is </a:t>
            </a:r>
            <a:r>
              <a:rPr kumimoji="1" lang="en-US" b="1" dirty="0">
                <a:solidFill>
                  <a:schemeClr val="tx1"/>
                </a:solidFill>
                <a:effectLst>
                  <a:outerShdw blurRad="38100" dist="38100" dir="2700000" algn="tl">
                    <a:srgbClr val="C0C0C0"/>
                  </a:outerShdw>
                </a:effectLst>
                <a:latin typeface="Times New Roman" panose="02020603050405020304" pitchFamily="18" charset="0"/>
              </a:rPr>
              <a:t>skewed</a:t>
            </a:r>
            <a:r>
              <a:rPr kumimoji="1" lang="en-US" dirty="0">
                <a:solidFill>
                  <a:schemeClr val="tx1"/>
                </a:solidFill>
                <a:latin typeface="Times New Roman" panose="02020603050405020304" pitchFamily="18" charset="0"/>
              </a:rPr>
              <a:t>, the sample size must be </a:t>
            </a:r>
            <a:r>
              <a:rPr kumimoji="1" lang="en-US" b="1" dirty="0">
                <a:solidFill>
                  <a:schemeClr val="tx1"/>
                </a:solidFill>
                <a:effectLst>
                  <a:outerShdw blurRad="38100" dist="38100" dir="2700000" algn="tl">
                    <a:srgbClr val="C0C0C0"/>
                  </a:outerShdw>
                </a:effectLst>
                <a:latin typeface="Times New Roman" panose="02020603050405020304" pitchFamily="18" charset="0"/>
              </a:rPr>
              <a:t>at least 30</a:t>
            </a:r>
            <a:r>
              <a:rPr kumimoji="1" lang="en-US" dirty="0">
                <a:solidFill>
                  <a:schemeClr val="tx1"/>
                </a:solidFill>
                <a:latin typeface="Times New Roman" panose="02020603050405020304" pitchFamily="18" charset="0"/>
              </a:rPr>
              <a:t> before the sampling distribution of       becomes approximately normal.</a:t>
            </a:r>
            <a:endParaRPr lang="en-US" b="1"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p:txBody>
      </p:sp>
      <p:sp>
        <p:nvSpPr>
          <p:cNvPr id="21508" name="Rectangle 4"/>
          <p:cNvSpPr>
            <a:spLocks noChangeArrowheads="1"/>
          </p:cNvSpPr>
          <p:nvPr/>
        </p:nvSpPr>
        <p:spPr bwMode="auto">
          <a:xfrm>
            <a:off x="3048000" y="304800"/>
            <a:ext cx="6172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Garamond" panose="02020404030301010803" pitchFamily="18" charset="0"/>
              </a:defRPr>
            </a:lvl1pPr>
            <a:lvl2pPr>
              <a:defRPr sz="4400">
                <a:solidFill>
                  <a:schemeClr val="tx2"/>
                </a:solidFill>
                <a:latin typeface="Garamond" panose="02020404030301010803" pitchFamily="18" charset="0"/>
              </a:defRPr>
            </a:lvl2pPr>
            <a:lvl3pPr>
              <a:defRPr sz="4400">
                <a:solidFill>
                  <a:schemeClr val="tx2"/>
                </a:solidFill>
                <a:latin typeface="Garamond" panose="02020404030301010803" pitchFamily="18" charset="0"/>
              </a:defRPr>
            </a:lvl3pPr>
            <a:lvl4pPr>
              <a:defRPr sz="4400">
                <a:solidFill>
                  <a:schemeClr val="tx2"/>
                </a:solidFill>
                <a:latin typeface="Garamond" panose="02020404030301010803" pitchFamily="18" charset="0"/>
              </a:defRPr>
            </a:lvl4pPr>
            <a:lvl5pPr>
              <a:defRPr sz="4400">
                <a:solidFill>
                  <a:schemeClr val="tx2"/>
                </a:solidFill>
                <a:latin typeface="Garamond" panose="02020404030301010803" pitchFamily="18" charset="0"/>
              </a:defRPr>
            </a:lvl5pPr>
            <a:lvl6pPr marL="457200" fontAlgn="base">
              <a:spcBef>
                <a:spcPct val="0"/>
              </a:spcBef>
              <a:spcAft>
                <a:spcPct val="0"/>
              </a:spcAft>
              <a:defRPr sz="4400">
                <a:solidFill>
                  <a:schemeClr val="tx2"/>
                </a:solidFill>
                <a:latin typeface="Garamond" panose="02020404030301010803" pitchFamily="18" charset="0"/>
              </a:defRPr>
            </a:lvl6pPr>
            <a:lvl7pPr marL="914400" fontAlgn="base">
              <a:spcBef>
                <a:spcPct val="0"/>
              </a:spcBef>
              <a:spcAft>
                <a:spcPct val="0"/>
              </a:spcAft>
              <a:defRPr sz="4400">
                <a:solidFill>
                  <a:schemeClr val="tx2"/>
                </a:solidFill>
                <a:latin typeface="Garamond" panose="02020404030301010803" pitchFamily="18" charset="0"/>
              </a:defRPr>
            </a:lvl7pPr>
            <a:lvl8pPr marL="1371600" fontAlgn="base">
              <a:spcBef>
                <a:spcPct val="0"/>
              </a:spcBef>
              <a:spcAft>
                <a:spcPct val="0"/>
              </a:spcAft>
              <a:defRPr sz="4400">
                <a:solidFill>
                  <a:schemeClr val="tx2"/>
                </a:solidFill>
                <a:latin typeface="Garamond" panose="02020404030301010803" pitchFamily="18" charset="0"/>
              </a:defRPr>
            </a:lvl8pPr>
            <a:lvl9pPr marL="1828800" fontAlgn="base">
              <a:spcBef>
                <a:spcPct val="0"/>
              </a:spcBef>
              <a:spcAft>
                <a:spcPct val="0"/>
              </a:spcAft>
              <a:defRPr sz="4400">
                <a:solidFill>
                  <a:schemeClr val="tx2"/>
                </a:solidFill>
                <a:latin typeface="Garamond" panose="02020404030301010803" pitchFamily="18" charset="0"/>
              </a:defRPr>
            </a:lvl9pPr>
          </a:lstStyle>
          <a:p>
            <a:pPr eaLnBrk="1" hangingPunct="1"/>
            <a:endParaRPr lang="en-US" sz="4000" b="1">
              <a:solidFill>
                <a:schemeClr val="tx1"/>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634400176"/>
              </p:ext>
            </p:extLst>
          </p:nvPr>
        </p:nvGraphicFramePr>
        <p:xfrm>
          <a:off x="9187484" y="1848098"/>
          <a:ext cx="392618" cy="444967"/>
        </p:xfrm>
        <a:graphic>
          <a:graphicData uri="http://schemas.openxmlformats.org/presentationml/2006/ole">
            <mc:AlternateContent xmlns:mc="http://schemas.openxmlformats.org/markup-compatibility/2006">
              <mc:Choice xmlns:v="urn:schemas-microsoft-com:vml" Requires="v">
                <p:oleObj spid="_x0000_s165256" name="Equation" r:id="rId3" imgW="139579" imgH="164957" progId="Equation.DSMT4">
                  <p:embed/>
                </p:oleObj>
              </mc:Choice>
              <mc:Fallback>
                <p:oleObj name="Equation" r:id="rId3" imgW="139579" imgH="16495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7484" y="1848098"/>
                        <a:ext cx="392618" cy="444967"/>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80548864"/>
              </p:ext>
            </p:extLst>
          </p:nvPr>
        </p:nvGraphicFramePr>
        <p:xfrm>
          <a:off x="5393415" y="4015362"/>
          <a:ext cx="404263" cy="458164"/>
        </p:xfrm>
        <a:graphic>
          <a:graphicData uri="http://schemas.openxmlformats.org/presentationml/2006/ole">
            <mc:AlternateContent xmlns:mc="http://schemas.openxmlformats.org/markup-compatibility/2006">
              <mc:Choice xmlns:v="urn:schemas-microsoft-com:vml" Requires="v">
                <p:oleObj spid="_x0000_s165257" name="Equation" r:id="rId5" imgW="139579" imgH="164957" progId="Equation.DSMT4">
                  <p:embed/>
                </p:oleObj>
              </mc:Choice>
              <mc:Fallback>
                <p:oleObj name="Equation" r:id="rId5" imgW="139579" imgH="16495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3415" y="4015362"/>
                        <a:ext cx="404263" cy="458164"/>
                      </a:xfrm>
                      <a:prstGeom prst="rect">
                        <a:avLst/>
                      </a:prstGeom>
                      <a:noFill/>
                    </p:spPr>
                  </p:pic>
                </p:oleObj>
              </mc:Fallback>
            </mc:AlternateContent>
          </a:graphicData>
        </a:graphic>
      </p:graphicFrame>
    </p:spTree>
    <p:extLst>
      <p:ext uri="{BB962C8B-B14F-4D97-AF65-F5344CB8AC3E}">
        <p14:creationId xmlns:p14="http://schemas.microsoft.com/office/powerpoint/2010/main" val="3717121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AutoShape 2"/>
          <p:cNvSpPr>
            <a:spLocks noGrp="1" noChangeArrowheads="1"/>
          </p:cNvSpPr>
          <p:nvPr>
            <p:ph type="title"/>
          </p:nvPr>
        </p:nvSpPr>
        <p:spPr>
          <a:xfrm>
            <a:off x="2399922" y="396718"/>
            <a:ext cx="8534400" cy="1507067"/>
          </a:xfrm>
        </p:spPr>
        <p:txBody>
          <a:bodyPr/>
          <a:lstStyle/>
          <a:p>
            <a:r>
              <a:rPr lang="en-US" dirty="0">
                <a:latin typeface="Times New Roman" panose="02020603050405020304" pitchFamily="18" charset="0"/>
                <a:cs typeface="Times New Roman" panose="02020603050405020304" pitchFamily="18" charset="0"/>
              </a:rPr>
              <a:t>Classical Probability</a:t>
            </a:r>
          </a:p>
        </p:txBody>
      </p:sp>
      <p:sp>
        <p:nvSpPr>
          <p:cNvPr id="187398" name="Rectangle 6"/>
          <p:cNvSpPr>
            <a:spLocks noGrp="1" noChangeArrowheads="1"/>
          </p:cNvSpPr>
          <p:nvPr>
            <p:ph idx="1"/>
          </p:nvPr>
        </p:nvSpPr>
        <p:spPr>
          <a:xfrm>
            <a:off x="2419351" y="2895601"/>
            <a:ext cx="7807325" cy="3495675"/>
          </a:xfrm>
        </p:spPr>
        <p:txBody>
          <a:bodyPr/>
          <a:lstStyle/>
          <a:p>
            <a:pPr>
              <a:lnSpc>
                <a:spcPct val="90000"/>
              </a:lnSpc>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rPr>
              <a:t>Consider an experiment of rolling a six-sided die. What is the probability of the event “an </a:t>
            </a:r>
            <a:r>
              <a:rPr lang="en-US" sz="2000" dirty="0">
                <a:solidFill>
                  <a:srgbClr val="FF0000"/>
                </a:solidFill>
                <a:latin typeface="Times New Roman" panose="02020603050405020304" pitchFamily="18" charset="0"/>
                <a:cs typeface="Times New Roman" panose="02020603050405020304" pitchFamily="18" charset="0"/>
              </a:rPr>
              <a:t>even number</a:t>
            </a:r>
            <a:r>
              <a:rPr lang="en-US" sz="2000" dirty="0">
                <a:latin typeface="Times New Roman" panose="02020603050405020304" pitchFamily="18" charset="0"/>
                <a:cs typeface="Times New Roman" panose="02020603050405020304" pitchFamily="18" charset="0"/>
              </a:rPr>
              <a:t> of spots appear face up”?</a:t>
            </a:r>
          </a:p>
          <a:p>
            <a:pPr>
              <a:lnSpc>
                <a:spcPct val="90000"/>
              </a:lnSpc>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rPr>
              <a:t>The possible outcomes are:</a:t>
            </a:r>
          </a:p>
          <a:p>
            <a:pPr>
              <a:lnSpc>
                <a:spcPct val="90000"/>
              </a:lnSpc>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rPr>
              <a:t>There are three “favorable” outcomes (a two, a four, and a six) in the collection of six equally likely possible outcomes. </a:t>
            </a:r>
          </a:p>
          <a:p>
            <a:pPr>
              <a:lnSpc>
                <a:spcPct val="90000"/>
              </a:lnSpc>
            </a:pPr>
            <a:endParaRPr lang="en-US" sz="1800" dirty="0">
              <a:latin typeface="Times New Roman" panose="02020603050405020304" pitchFamily="18" charset="0"/>
              <a:cs typeface="Times New Roman" panose="02020603050405020304" pitchFamily="18" charset="0"/>
            </a:endParaRPr>
          </a:p>
        </p:txBody>
      </p:sp>
      <p:pic>
        <p:nvPicPr>
          <p:cNvPr id="18740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114" y="3707632"/>
            <a:ext cx="4413250" cy="1609725"/>
          </a:xfrm>
          <a:prstGeom prst="rect">
            <a:avLst/>
          </a:prstGeom>
          <a:ln>
            <a:noFill/>
          </a:ln>
          <a:effectLs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9351" y="2002583"/>
            <a:ext cx="7449590" cy="695422"/>
          </a:xfrm>
          <a:prstGeom prst="rect">
            <a:avLst/>
          </a:prstGeom>
        </p:spPr>
      </p:pic>
    </p:spTree>
    <p:extLst>
      <p:ext uri="{BB962C8B-B14F-4D97-AF65-F5344CB8AC3E}">
        <p14:creationId xmlns:p14="http://schemas.microsoft.com/office/powerpoint/2010/main" val="203344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AutoShape 2"/>
          <p:cNvSpPr>
            <a:spLocks noGrp="1" noChangeArrowheads="1"/>
          </p:cNvSpPr>
          <p:nvPr>
            <p:ph type="title"/>
          </p:nvPr>
        </p:nvSpPr>
        <p:spPr>
          <a:xfrm>
            <a:off x="1828800" y="255058"/>
            <a:ext cx="8534400" cy="1507067"/>
          </a:xfrm>
        </p:spPr>
        <p:txBody>
          <a:bodyPr/>
          <a:lstStyle/>
          <a:p>
            <a:r>
              <a:rPr lang="en-US" dirty="0">
                <a:latin typeface="Times New Roman" panose="02020603050405020304" pitchFamily="18" charset="0"/>
                <a:cs typeface="Times New Roman" panose="02020603050405020304" pitchFamily="18" charset="0"/>
              </a:rPr>
              <a:t>Empirical Probability</a:t>
            </a:r>
          </a:p>
        </p:txBody>
      </p:sp>
      <p:sp>
        <p:nvSpPr>
          <p:cNvPr id="188420" name="Rectangle 4"/>
          <p:cNvSpPr>
            <a:spLocks noGrp="1" noChangeArrowheads="1"/>
          </p:cNvSpPr>
          <p:nvPr>
            <p:ph idx="1"/>
          </p:nvPr>
        </p:nvSpPr>
        <p:spPr>
          <a:xfrm>
            <a:off x="2419351" y="2895601"/>
            <a:ext cx="7807325" cy="3495675"/>
          </a:xfrm>
        </p:spPr>
        <p:txBody>
          <a:bodyPr/>
          <a:lstStyle/>
          <a:p>
            <a:pPr>
              <a:lnSpc>
                <a:spcPct val="9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The empirical approach to probability is based on what is called the law of large numbers. The key to establishing probabilities empirically is that more observations will provide a more accurate estimate of the probability.</a:t>
            </a:r>
          </a:p>
          <a:p>
            <a:pPr>
              <a:lnSpc>
                <a:spcPct val="90000"/>
              </a:lnSpc>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p:txBody>
      </p:sp>
      <p:pic>
        <p:nvPicPr>
          <p:cNvPr id="1884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1926718"/>
            <a:ext cx="8252460" cy="756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842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5525" y="5210175"/>
            <a:ext cx="806767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178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AutoShape 2"/>
          <p:cNvSpPr>
            <a:spLocks noGrp="1" noChangeArrowheads="1"/>
          </p:cNvSpPr>
          <p:nvPr>
            <p:ph type="title"/>
          </p:nvPr>
        </p:nvSpPr>
        <p:spPr>
          <a:xfrm>
            <a:off x="2971045" y="357454"/>
            <a:ext cx="8534400" cy="1507067"/>
          </a:xfrm>
          <a:noFill/>
          <a:ln/>
        </p:spPr>
        <p:txBody>
          <a:bodyPr vert="horz" lIns="92075" tIns="46038" rIns="92075" bIns="46038" rtlCol="0" anchor="ctr">
            <a:normAutofit/>
          </a:bodyPr>
          <a:lstStyle/>
          <a:p>
            <a:r>
              <a:rPr lang="en-US" dirty="0">
                <a:latin typeface="Times New Roman" panose="02020603050405020304" pitchFamily="18" charset="0"/>
                <a:cs typeface="Times New Roman" panose="02020603050405020304" pitchFamily="18" charset="0"/>
              </a:rPr>
              <a:t>Subjective </a:t>
            </a:r>
            <a:r>
              <a:rPr lang="en-US" dirty="0" smtClean="0">
                <a:latin typeface="Times New Roman" panose="02020603050405020304" pitchFamily="18" charset="0"/>
                <a:cs typeface="Times New Roman" panose="02020603050405020304" pitchFamily="18" charset="0"/>
              </a:rPr>
              <a:t>Probability</a:t>
            </a:r>
            <a:endParaRPr lang="en-US" dirty="0">
              <a:solidFill>
                <a:schemeClr val="hlink"/>
              </a:solidFill>
              <a:latin typeface="Times New Roman" panose="02020603050405020304" pitchFamily="18" charset="0"/>
              <a:cs typeface="Times New Roman" panose="02020603050405020304" pitchFamily="18" charset="0"/>
            </a:endParaRPr>
          </a:p>
        </p:txBody>
      </p:sp>
      <p:sp>
        <p:nvSpPr>
          <p:cNvPr id="190467" name="Rectangle 3"/>
          <p:cNvSpPr>
            <a:spLocks noGrp="1" noChangeArrowheads="1"/>
          </p:cNvSpPr>
          <p:nvPr>
            <p:ph idx="1"/>
          </p:nvPr>
        </p:nvSpPr>
        <p:spPr>
          <a:xfrm>
            <a:off x="2152650" y="3498849"/>
            <a:ext cx="7772400" cy="2611005"/>
          </a:xfrm>
          <a:noFill/>
          <a:ln/>
        </p:spPr>
        <p:txBody>
          <a:bodyPr vert="horz" lIns="92075" tIns="46038" rIns="92075" bIns="46038" rtlCol="0">
            <a:normAutofit fontScale="92500" lnSpcReduction="20000"/>
          </a:bodyPr>
          <a:lstStyle/>
          <a:p>
            <a:pPr>
              <a:lnSpc>
                <a:spcPct val="80000"/>
              </a:lnSpc>
            </a:pPr>
            <a:r>
              <a:rPr lang="en-US" dirty="0">
                <a:latin typeface="Times New Roman" panose="02020603050405020304" pitchFamily="18" charset="0"/>
                <a:cs typeface="Times New Roman" panose="02020603050405020304" pitchFamily="18" charset="0"/>
              </a:rPr>
              <a:t>If there is little or no past experience or information on which to base a probability, it may be arrived at subjectively.</a:t>
            </a:r>
          </a:p>
          <a:p>
            <a:pPr>
              <a:lnSpc>
                <a:spcPct val="80000"/>
              </a:lnSpc>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a:lnSpc>
                <a:spcPct val="80000"/>
              </a:lnSpc>
            </a:pPr>
            <a:r>
              <a:rPr lang="en-US" dirty="0">
                <a:latin typeface="Times New Roman" panose="02020603050405020304" pitchFamily="18" charset="0"/>
                <a:cs typeface="Times New Roman" panose="02020603050405020304" pitchFamily="18" charset="0"/>
              </a:rPr>
              <a:t>Illustrations of subjective probability are:</a:t>
            </a:r>
          </a:p>
          <a:p>
            <a:pPr marL="914400" lvl="1" indent="-457200">
              <a:lnSpc>
                <a:spcPct val="80000"/>
              </a:lnSpc>
              <a:buFont typeface="+mj-lt"/>
              <a:buAutoNum type="arabicPeriod"/>
            </a:pPr>
            <a:r>
              <a:rPr lang="en-US" sz="2400" dirty="0" smtClean="0">
                <a:latin typeface="Times New Roman" panose="02020603050405020304" pitchFamily="18" charset="0"/>
                <a:cs typeface="Times New Roman" panose="02020603050405020304" pitchFamily="18" charset="0"/>
              </a:rPr>
              <a:t>Estimating </a:t>
            </a:r>
            <a:r>
              <a:rPr lang="en-US" sz="2400" dirty="0">
                <a:latin typeface="Times New Roman" panose="02020603050405020304" pitchFamily="18" charset="0"/>
                <a:cs typeface="Times New Roman" panose="02020603050405020304" pitchFamily="18" charset="0"/>
              </a:rPr>
              <a:t>the likelihood you will be married before the age of 30.</a:t>
            </a:r>
          </a:p>
          <a:p>
            <a:pPr marL="914400" lvl="1" indent="-457200">
              <a:lnSpc>
                <a:spcPct val="80000"/>
              </a:lnSpc>
              <a:buFont typeface="+mj-lt"/>
              <a:buAutoNum type="arabicPeriod"/>
            </a:pPr>
            <a:r>
              <a:rPr lang="en-US" sz="2400" dirty="0" smtClean="0">
                <a:latin typeface="Times New Roman" panose="02020603050405020304" pitchFamily="18" charset="0"/>
                <a:cs typeface="Times New Roman" panose="02020603050405020304" pitchFamily="18" charset="0"/>
              </a:rPr>
              <a:t>Estimating </a:t>
            </a:r>
            <a:r>
              <a:rPr lang="en-US" sz="2400" dirty="0">
                <a:latin typeface="Times New Roman" panose="02020603050405020304" pitchFamily="18" charset="0"/>
                <a:cs typeface="Times New Roman" panose="02020603050405020304" pitchFamily="18" charset="0"/>
              </a:rPr>
              <a:t>the likelihood the </a:t>
            </a:r>
            <a:r>
              <a:rPr lang="en-US" sz="2400" dirty="0" smtClean="0">
                <a:latin typeface="Times New Roman" panose="02020603050405020304" pitchFamily="18" charset="0"/>
                <a:cs typeface="Times New Roman" panose="02020603050405020304" pitchFamily="18" charset="0"/>
              </a:rPr>
              <a:t>Indian </a:t>
            </a:r>
            <a:r>
              <a:rPr lang="en-US" sz="2400" dirty="0">
                <a:latin typeface="Times New Roman" panose="02020603050405020304" pitchFamily="18" charset="0"/>
                <a:cs typeface="Times New Roman" panose="02020603050405020304" pitchFamily="18" charset="0"/>
              </a:rPr>
              <a:t>budget deficit will be reduced by half in the next 10 years.</a:t>
            </a:r>
          </a:p>
          <a:p>
            <a:pPr>
              <a:lnSpc>
                <a:spcPct val="80000"/>
              </a:lnSpc>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p:txBody>
      </p:sp>
      <p:sp>
        <p:nvSpPr>
          <p:cNvPr id="6" name="Slide Number Placeholder 4"/>
          <p:cNvSpPr>
            <a:spLocks noGrp="1"/>
          </p:cNvSpPr>
          <p:nvPr>
            <p:ph type="sldNum" sz="quarter" idx="12"/>
          </p:nvPr>
        </p:nvSpPr>
        <p:spPr/>
        <p:txBody>
          <a:bodyPr/>
          <a:lstStyle/>
          <a:p>
            <a:fld id="{9E7F5AD5-1FC8-4803-9D7D-3CE651EC6E07}" type="slidenum">
              <a:rPr lang="en-US">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
        <p:nvSpPr>
          <p:cNvPr id="190468" name="Rectangle 4"/>
          <p:cNvSpPr>
            <a:spLocks noChangeArrowheads="1"/>
          </p:cNvSpPr>
          <p:nvPr/>
        </p:nvSpPr>
        <p:spPr bwMode="auto">
          <a:xfrm>
            <a:off x="152400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sz="1400" i="1">
              <a:solidFill>
                <a:schemeClr val="bg1"/>
              </a:solidFill>
              <a:latin typeface="Times New Roman" panose="02020603050405020304" pitchFamily="18" charset="0"/>
              <a:cs typeface="Times New Roman" panose="02020603050405020304" pitchFamily="18" charset="0"/>
            </a:endParaRPr>
          </a:p>
        </p:txBody>
      </p:sp>
      <p:pic>
        <p:nvPicPr>
          <p:cNvPr id="1904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2071689"/>
            <a:ext cx="83439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9609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p:txBody>
          <a:bodyPr/>
          <a:lstStyle/>
          <a:p>
            <a:pPr eaLnBrk="1" hangingPunct="1"/>
            <a:r>
              <a:rPr lang="en-CA" smtClean="0"/>
              <a:t>Rules of Probability</a:t>
            </a:r>
          </a:p>
        </p:txBody>
      </p:sp>
    </p:spTree>
    <p:extLst>
      <p:ext uri="{BB962C8B-B14F-4D97-AF65-F5344CB8AC3E}">
        <p14:creationId xmlns:p14="http://schemas.microsoft.com/office/powerpoint/2010/main" val="2731294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702594" y="429157"/>
            <a:ext cx="8534400" cy="1507067"/>
          </a:xfrm>
        </p:spPr>
        <p:txBody>
          <a:bodyPr/>
          <a:lstStyle/>
          <a:p>
            <a:pPr algn="l" eaLnBrk="1" hangingPunct="1"/>
            <a:r>
              <a:rPr lang="en-US" sz="4000" b="1" dirty="0" smtClean="0"/>
              <a:t>The </a:t>
            </a:r>
            <a:r>
              <a:rPr lang="en-US" sz="4000" b="1" dirty="0"/>
              <a:t>additive rule</a:t>
            </a:r>
            <a:r>
              <a:rPr lang="en-US" sz="4000" dirty="0"/>
              <a:t/>
            </a:r>
            <a:br>
              <a:rPr lang="en-US" sz="4000" dirty="0"/>
            </a:br>
            <a:r>
              <a:rPr lang="en-US" sz="4000" dirty="0"/>
              <a:t>(Mutually exclusive events)</a:t>
            </a:r>
            <a:endParaRPr lang="en-US" sz="4000" b="1" dirty="0"/>
          </a:p>
        </p:txBody>
      </p:sp>
      <p:sp>
        <p:nvSpPr>
          <p:cNvPr id="80899" name="Rectangle 4"/>
          <p:cNvSpPr>
            <a:spLocks noChangeArrowheads="1"/>
          </p:cNvSpPr>
          <p:nvPr/>
        </p:nvSpPr>
        <p:spPr bwMode="auto">
          <a:xfrm>
            <a:off x="2686051" y="2717025"/>
            <a:ext cx="65674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dirty="0">
                <a:latin typeface="Times New Roman" panose="02020603050405020304" pitchFamily="18" charset="0"/>
                <a:sym typeface="Math3" pitchFamily="2" charset="2"/>
              </a:rPr>
              <a:t>i.e.</a:t>
            </a:r>
          </a:p>
        </p:txBody>
      </p:sp>
      <p:sp>
        <p:nvSpPr>
          <p:cNvPr id="80900" name="Rectangle 5"/>
          <p:cNvSpPr>
            <a:spLocks noChangeArrowheads="1"/>
          </p:cNvSpPr>
          <p:nvPr/>
        </p:nvSpPr>
        <p:spPr bwMode="auto">
          <a:xfrm>
            <a:off x="3263901" y="4416425"/>
            <a:ext cx="56816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if </a:t>
            </a:r>
            <a:r>
              <a:rPr lang="en-US" sz="3200">
                <a:latin typeface="Times New Roman" panose="02020603050405020304" pitchFamily="18" charset="0"/>
                <a:sym typeface="Math3" pitchFamily="2" charset="2"/>
              </a:rPr>
              <a:t> </a:t>
            </a:r>
            <a:r>
              <a:rPr lang="en-US" sz="3200" i="1">
                <a:latin typeface="Times New Roman" panose="02020603050405020304" pitchFamily="18" charset="0"/>
                <a:sym typeface="Math3" pitchFamily="2" charset="2"/>
              </a:rPr>
              <a:t>A </a:t>
            </a:r>
            <a:r>
              <a:rPr lang="en-US" sz="3200">
                <a:latin typeface="Times New Roman" panose="02020603050405020304" pitchFamily="18" charset="0"/>
                <a:sym typeface="Symbol" panose="05050102010706020507" pitchFamily="18" charset="2"/>
              </a:rPr>
              <a:t></a:t>
            </a:r>
            <a:r>
              <a:rPr lang="en-US" sz="3200" i="1">
                <a:latin typeface="Times New Roman" panose="02020603050405020304" pitchFamily="18" charset="0"/>
                <a:sym typeface="Math3" pitchFamily="2" charset="2"/>
              </a:rPr>
              <a:t> B</a:t>
            </a:r>
            <a:r>
              <a:rPr lang="en-US" sz="3200">
                <a:latin typeface="Times New Roman" panose="02020603050405020304" pitchFamily="18" charset="0"/>
                <a:sym typeface="Math3" pitchFamily="2" charset="2"/>
              </a:rPr>
              <a:t> = </a:t>
            </a:r>
            <a:r>
              <a:rPr lang="en-US" sz="3200" i="1">
                <a:latin typeface="Symbol" panose="05050102010706020507" pitchFamily="18" charset="2"/>
                <a:sym typeface="Math3" pitchFamily="2" charset="2"/>
              </a:rPr>
              <a:t>f</a:t>
            </a:r>
          </a:p>
          <a:p>
            <a:pPr eaLnBrk="1" hangingPunct="1">
              <a:spcBef>
                <a:spcPct val="20000"/>
              </a:spcBef>
            </a:pPr>
            <a:r>
              <a:rPr lang="en-US" sz="3200" i="1">
                <a:latin typeface="Times New Roman" panose="02020603050405020304" pitchFamily="18" charset="0"/>
                <a:sym typeface="Math3" pitchFamily="2" charset="2"/>
              </a:rPr>
              <a:t>(A </a:t>
            </a:r>
            <a:r>
              <a:rPr lang="en-US" sz="3200">
                <a:latin typeface="Times New Roman" panose="02020603050405020304" pitchFamily="18" charset="0"/>
                <a:sym typeface="Math3" pitchFamily="2" charset="2"/>
              </a:rPr>
              <a:t>and </a:t>
            </a:r>
            <a:r>
              <a:rPr lang="en-US" sz="3200" i="1">
                <a:latin typeface="Times New Roman" panose="02020603050405020304" pitchFamily="18" charset="0"/>
                <a:sym typeface="Math3" pitchFamily="2" charset="2"/>
              </a:rPr>
              <a:t>B </a:t>
            </a:r>
            <a:r>
              <a:rPr lang="en-US" sz="3200">
                <a:latin typeface="Times New Roman" panose="02020603050405020304" pitchFamily="18" charset="0"/>
                <a:sym typeface="Math3" pitchFamily="2" charset="2"/>
              </a:rPr>
              <a:t>mutually exclusive)</a:t>
            </a:r>
            <a:endParaRPr lang="en-US" sz="3200" i="1">
              <a:latin typeface="Times New Roman" panose="02020603050405020304" pitchFamily="18" charset="0"/>
              <a:sym typeface="Math3" pitchFamily="2" charset="2"/>
            </a:endParaRPr>
          </a:p>
        </p:txBody>
      </p:sp>
      <p:sp>
        <p:nvSpPr>
          <p:cNvPr id="80901" name="Rectangle 6"/>
          <p:cNvSpPr>
            <a:spLocks noChangeArrowheads="1"/>
          </p:cNvSpPr>
          <p:nvPr/>
        </p:nvSpPr>
        <p:spPr bwMode="auto">
          <a:xfrm>
            <a:off x="2686050" y="2065523"/>
            <a:ext cx="656748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dirty="0">
                <a:latin typeface="Times New Roman" panose="02020603050405020304" pitchFamily="18" charset="0"/>
              </a:rPr>
              <a:t>P</a:t>
            </a:r>
            <a:r>
              <a:rPr lang="en-US" sz="3200" dirty="0">
                <a:latin typeface="Times New Roman" panose="02020603050405020304" pitchFamily="18" charset="0"/>
              </a:rPr>
              <a:t>[</a:t>
            </a:r>
            <a:r>
              <a:rPr lang="en-US" sz="3200" i="1" dirty="0">
                <a:latin typeface="Times New Roman" panose="02020603050405020304" pitchFamily="18" charset="0"/>
              </a:rPr>
              <a:t>A </a:t>
            </a:r>
            <a:r>
              <a:rPr lang="en-US" sz="3200" dirty="0">
                <a:latin typeface="Times New Roman" panose="02020603050405020304" pitchFamily="18" charset="0"/>
                <a:sym typeface="Symbol" panose="05050102010706020507" pitchFamily="18" charset="2"/>
              </a:rPr>
              <a:t></a:t>
            </a:r>
            <a:r>
              <a:rPr lang="en-US" sz="3200" dirty="0">
                <a:latin typeface="Times New Roman" panose="02020603050405020304" pitchFamily="18" charset="0"/>
                <a:sym typeface="Math3" pitchFamily="2" charset="2"/>
              </a:rPr>
              <a:t> </a:t>
            </a:r>
            <a:r>
              <a:rPr lang="en-US" sz="3200" i="1" dirty="0">
                <a:latin typeface="Times New Roman" panose="02020603050405020304" pitchFamily="18" charset="0"/>
                <a:sym typeface="Math3" pitchFamily="2" charset="2"/>
              </a:rPr>
              <a:t>B</a:t>
            </a:r>
            <a:r>
              <a:rPr lang="en-US" sz="3200" dirty="0">
                <a:latin typeface="Times New Roman" panose="02020603050405020304" pitchFamily="18" charset="0"/>
                <a:sym typeface="Math3" pitchFamily="2" charset="2"/>
              </a:rPr>
              <a:t>] = </a:t>
            </a:r>
            <a:r>
              <a:rPr lang="en-US" sz="3200" i="1" dirty="0">
                <a:latin typeface="Times New Roman" panose="02020603050405020304" pitchFamily="18" charset="0"/>
                <a:sym typeface="Math3" pitchFamily="2" charset="2"/>
              </a:rPr>
              <a:t>P</a:t>
            </a:r>
            <a:r>
              <a:rPr lang="en-US" sz="3200" dirty="0">
                <a:latin typeface="Times New Roman" panose="02020603050405020304" pitchFamily="18" charset="0"/>
                <a:sym typeface="Math3" pitchFamily="2" charset="2"/>
              </a:rPr>
              <a:t>[</a:t>
            </a:r>
            <a:r>
              <a:rPr lang="en-US" sz="3200" i="1" dirty="0">
                <a:latin typeface="Times New Roman" panose="02020603050405020304" pitchFamily="18" charset="0"/>
                <a:sym typeface="Math3" pitchFamily="2" charset="2"/>
              </a:rPr>
              <a:t>A</a:t>
            </a:r>
            <a:r>
              <a:rPr lang="en-US" sz="3200" dirty="0">
                <a:latin typeface="Times New Roman" panose="02020603050405020304" pitchFamily="18" charset="0"/>
                <a:sym typeface="Math3" pitchFamily="2" charset="2"/>
              </a:rPr>
              <a:t>] + </a:t>
            </a:r>
            <a:r>
              <a:rPr lang="en-US" sz="3200" i="1" dirty="0">
                <a:latin typeface="Times New Roman" panose="02020603050405020304" pitchFamily="18" charset="0"/>
                <a:sym typeface="Math3" pitchFamily="2" charset="2"/>
              </a:rPr>
              <a:t>P</a:t>
            </a:r>
            <a:r>
              <a:rPr lang="en-US" sz="3200" dirty="0">
                <a:latin typeface="Times New Roman" panose="02020603050405020304" pitchFamily="18" charset="0"/>
                <a:sym typeface="Math3" pitchFamily="2" charset="2"/>
              </a:rPr>
              <a:t>[</a:t>
            </a:r>
            <a:r>
              <a:rPr lang="en-US" sz="3200" i="1" dirty="0">
                <a:latin typeface="Times New Roman" panose="02020603050405020304" pitchFamily="18" charset="0"/>
                <a:sym typeface="Math3" pitchFamily="2" charset="2"/>
              </a:rPr>
              <a:t>B</a:t>
            </a:r>
            <a:r>
              <a:rPr lang="en-US" sz="3200" dirty="0">
                <a:latin typeface="Times New Roman" panose="02020603050405020304" pitchFamily="18" charset="0"/>
                <a:sym typeface="Math3" pitchFamily="2" charset="2"/>
              </a:rPr>
              <a:t>]</a:t>
            </a:r>
          </a:p>
        </p:txBody>
      </p:sp>
      <p:sp>
        <p:nvSpPr>
          <p:cNvPr id="80902" name="Rectangle 8"/>
          <p:cNvSpPr>
            <a:spLocks noChangeArrowheads="1"/>
          </p:cNvSpPr>
          <p:nvPr/>
        </p:nvSpPr>
        <p:spPr bwMode="auto">
          <a:xfrm>
            <a:off x="2686051" y="3472019"/>
            <a:ext cx="65674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dirty="0">
                <a:latin typeface="Times New Roman" panose="02020603050405020304" pitchFamily="18" charset="0"/>
              </a:rPr>
              <a:t>P</a:t>
            </a:r>
            <a:r>
              <a:rPr lang="en-US" sz="3200" dirty="0">
                <a:latin typeface="Times New Roman" panose="02020603050405020304" pitchFamily="18" charset="0"/>
              </a:rPr>
              <a:t>[</a:t>
            </a:r>
            <a:r>
              <a:rPr lang="en-US" sz="3200" i="1" dirty="0">
                <a:latin typeface="Times New Roman" panose="02020603050405020304" pitchFamily="18" charset="0"/>
              </a:rPr>
              <a:t>A </a:t>
            </a:r>
            <a:r>
              <a:rPr lang="en-US" sz="3200" dirty="0">
                <a:latin typeface="Times New Roman" panose="02020603050405020304" pitchFamily="18" charset="0"/>
              </a:rPr>
              <a:t>or</a:t>
            </a:r>
            <a:r>
              <a:rPr lang="en-US" sz="3200" dirty="0">
                <a:latin typeface="Times New Roman" panose="02020603050405020304" pitchFamily="18" charset="0"/>
                <a:sym typeface="Math3" pitchFamily="2" charset="2"/>
              </a:rPr>
              <a:t> </a:t>
            </a:r>
            <a:r>
              <a:rPr lang="en-US" sz="3200" i="1" dirty="0">
                <a:latin typeface="Times New Roman" panose="02020603050405020304" pitchFamily="18" charset="0"/>
                <a:sym typeface="Math3" pitchFamily="2" charset="2"/>
              </a:rPr>
              <a:t>B</a:t>
            </a:r>
            <a:r>
              <a:rPr lang="en-US" sz="3200" dirty="0">
                <a:latin typeface="Times New Roman" panose="02020603050405020304" pitchFamily="18" charset="0"/>
                <a:sym typeface="Math3" pitchFamily="2" charset="2"/>
              </a:rPr>
              <a:t>] = </a:t>
            </a:r>
            <a:r>
              <a:rPr lang="en-US" sz="3200" i="1" dirty="0">
                <a:latin typeface="Times New Roman" panose="02020603050405020304" pitchFamily="18" charset="0"/>
                <a:sym typeface="Math3" pitchFamily="2" charset="2"/>
              </a:rPr>
              <a:t>P</a:t>
            </a:r>
            <a:r>
              <a:rPr lang="en-US" sz="3200" dirty="0">
                <a:latin typeface="Times New Roman" panose="02020603050405020304" pitchFamily="18" charset="0"/>
                <a:sym typeface="Math3" pitchFamily="2" charset="2"/>
              </a:rPr>
              <a:t>[</a:t>
            </a:r>
            <a:r>
              <a:rPr lang="en-US" sz="3200" i="1" dirty="0">
                <a:latin typeface="Times New Roman" panose="02020603050405020304" pitchFamily="18" charset="0"/>
                <a:sym typeface="Math3" pitchFamily="2" charset="2"/>
              </a:rPr>
              <a:t>A</a:t>
            </a:r>
            <a:r>
              <a:rPr lang="en-US" sz="3200" dirty="0">
                <a:latin typeface="Times New Roman" panose="02020603050405020304" pitchFamily="18" charset="0"/>
                <a:sym typeface="Math3" pitchFamily="2" charset="2"/>
              </a:rPr>
              <a:t>] + </a:t>
            </a:r>
            <a:r>
              <a:rPr lang="en-US" sz="3200" i="1" dirty="0">
                <a:latin typeface="Times New Roman" panose="02020603050405020304" pitchFamily="18" charset="0"/>
                <a:sym typeface="Math3" pitchFamily="2" charset="2"/>
              </a:rPr>
              <a:t>P</a:t>
            </a:r>
            <a:r>
              <a:rPr lang="en-US" sz="3200" dirty="0">
                <a:latin typeface="Times New Roman" panose="02020603050405020304" pitchFamily="18" charset="0"/>
                <a:sym typeface="Math3" pitchFamily="2" charset="2"/>
              </a:rPr>
              <a:t>[</a:t>
            </a:r>
            <a:r>
              <a:rPr lang="en-US" sz="3200" i="1" dirty="0">
                <a:latin typeface="Times New Roman" panose="02020603050405020304" pitchFamily="18" charset="0"/>
                <a:sym typeface="Math3" pitchFamily="2" charset="2"/>
              </a:rPr>
              <a:t>B</a:t>
            </a:r>
            <a:r>
              <a:rPr lang="en-US" sz="3200" dirty="0">
                <a:latin typeface="Times New Roman" panose="02020603050405020304" pitchFamily="18" charset="0"/>
                <a:sym typeface="Math3" pitchFamily="2" charset="2"/>
              </a:rPr>
              <a:t>]</a:t>
            </a:r>
          </a:p>
        </p:txBody>
      </p:sp>
      <p:sp>
        <p:nvSpPr>
          <p:cNvPr id="80903" name="Rectangle 9"/>
          <p:cNvSpPr>
            <a:spLocks noChangeArrowheads="1"/>
          </p:cNvSpPr>
          <p:nvPr/>
        </p:nvSpPr>
        <p:spPr bwMode="auto">
          <a:xfrm>
            <a:off x="2452047" y="2007393"/>
            <a:ext cx="4806950" cy="2309813"/>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Tree>
    <p:extLst>
      <p:ext uri="{BB962C8B-B14F-4D97-AF65-F5344CB8AC3E}">
        <p14:creationId xmlns:p14="http://schemas.microsoft.com/office/powerpoint/2010/main" val="1048450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511818" y="83078"/>
            <a:ext cx="8534400" cy="1507067"/>
          </a:xfrm>
        </p:spPr>
        <p:txBody>
          <a:bodyPr/>
          <a:lstStyle/>
          <a:p>
            <a:pPr algn="l" eaLnBrk="1" hangingPunct="1"/>
            <a:r>
              <a:rPr lang="en-US" dirty="0" smtClean="0"/>
              <a:t>The additive rule</a:t>
            </a:r>
            <a:endParaRPr lang="en-US" b="1" dirty="0" smtClean="0"/>
          </a:p>
        </p:txBody>
      </p:sp>
      <p:sp>
        <p:nvSpPr>
          <p:cNvPr id="83971" name="Rectangle 3"/>
          <p:cNvSpPr>
            <a:spLocks noGrp="1" noChangeArrowheads="1"/>
          </p:cNvSpPr>
          <p:nvPr>
            <p:ph idx="1"/>
          </p:nvPr>
        </p:nvSpPr>
        <p:spPr>
          <a:xfrm>
            <a:off x="2476500" y="2728913"/>
            <a:ext cx="6567488" cy="654050"/>
          </a:xfrm>
        </p:spPr>
        <p:txBody>
          <a:bodyPr/>
          <a:lstStyle/>
          <a:p>
            <a:pPr marL="0" indent="0">
              <a:buNone/>
            </a:pPr>
            <a:r>
              <a:rPr lang="en-US" i="1" smtClean="0"/>
              <a:t>P</a:t>
            </a:r>
            <a:r>
              <a:rPr lang="en-US" smtClean="0"/>
              <a:t>[</a:t>
            </a:r>
            <a:r>
              <a:rPr lang="en-US" i="1" smtClean="0"/>
              <a:t>A </a:t>
            </a:r>
            <a:r>
              <a:rPr lang="en-US" smtClean="0">
                <a:sym typeface="Symbol" panose="05050102010706020507" pitchFamily="18" charset="2"/>
              </a:rPr>
              <a:t></a:t>
            </a:r>
            <a:r>
              <a:rPr lang="en-US" smtClean="0">
                <a:sym typeface="Math3" pitchFamily="2" charset="2"/>
              </a:rPr>
              <a:t> </a:t>
            </a:r>
            <a:r>
              <a:rPr lang="en-US" i="1" smtClean="0">
                <a:sym typeface="Math3" pitchFamily="2" charset="2"/>
              </a:rPr>
              <a:t>B</a:t>
            </a:r>
            <a:r>
              <a:rPr lang="en-US" smtClean="0">
                <a:sym typeface="Math3" pitchFamily="2" charset="2"/>
              </a:rPr>
              <a:t>] = </a:t>
            </a:r>
            <a:r>
              <a:rPr lang="en-US" i="1" smtClean="0">
                <a:sym typeface="Math3" pitchFamily="2" charset="2"/>
              </a:rPr>
              <a:t>P</a:t>
            </a:r>
            <a:r>
              <a:rPr lang="en-US" smtClean="0">
                <a:sym typeface="Math3" pitchFamily="2" charset="2"/>
              </a:rPr>
              <a:t>[</a:t>
            </a:r>
            <a:r>
              <a:rPr lang="en-US" i="1" smtClean="0">
                <a:sym typeface="Math3" pitchFamily="2" charset="2"/>
              </a:rPr>
              <a:t>A</a:t>
            </a:r>
            <a:r>
              <a:rPr lang="en-US" smtClean="0">
                <a:sym typeface="Math3" pitchFamily="2" charset="2"/>
              </a:rPr>
              <a:t>] + </a:t>
            </a:r>
            <a:r>
              <a:rPr lang="en-US" i="1" smtClean="0">
                <a:sym typeface="Math3" pitchFamily="2" charset="2"/>
              </a:rPr>
              <a:t>P</a:t>
            </a:r>
            <a:r>
              <a:rPr lang="en-US" smtClean="0">
                <a:sym typeface="Math3" pitchFamily="2" charset="2"/>
              </a:rPr>
              <a:t>[</a:t>
            </a:r>
            <a:r>
              <a:rPr lang="en-US" i="1" smtClean="0">
                <a:sym typeface="Math3" pitchFamily="2" charset="2"/>
              </a:rPr>
              <a:t>B</a:t>
            </a:r>
            <a:r>
              <a:rPr lang="en-US" smtClean="0">
                <a:sym typeface="Math3" pitchFamily="2" charset="2"/>
              </a:rPr>
              <a:t>] – </a:t>
            </a:r>
            <a:r>
              <a:rPr lang="en-US" i="1" smtClean="0">
                <a:sym typeface="Math3" pitchFamily="2" charset="2"/>
              </a:rPr>
              <a:t>P</a:t>
            </a:r>
            <a:r>
              <a:rPr lang="en-US" smtClean="0">
                <a:sym typeface="Math3" pitchFamily="2" charset="2"/>
              </a:rPr>
              <a:t>[</a:t>
            </a:r>
            <a:r>
              <a:rPr lang="en-US" i="1" smtClean="0">
                <a:sym typeface="Math3" pitchFamily="2" charset="2"/>
              </a:rPr>
              <a:t>A </a:t>
            </a:r>
            <a:r>
              <a:rPr lang="en-US" smtClean="0">
                <a:sym typeface="Symbol" panose="05050102010706020507" pitchFamily="18" charset="2"/>
              </a:rPr>
              <a:t></a:t>
            </a:r>
            <a:r>
              <a:rPr lang="en-US" i="1" smtClean="0">
                <a:sym typeface="Math3" pitchFamily="2" charset="2"/>
              </a:rPr>
              <a:t> B</a:t>
            </a:r>
            <a:r>
              <a:rPr lang="en-US" smtClean="0">
                <a:sym typeface="Math3" pitchFamily="2" charset="2"/>
              </a:rPr>
              <a:t>]</a:t>
            </a:r>
          </a:p>
        </p:txBody>
      </p:sp>
      <p:sp>
        <p:nvSpPr>
          <p:cNvPr id="83972" name="Rectangle 5"/>
          <p:cNvSpPr>
            <a:spLocks noChangeArrowheads="1"/>
          </p:cNvSpPr>
          <p:nvPr/>
        </p:nvSpPr>
        <p:spPr bwMode="auto">
          <a:xfrm>
            <a:off x="4684191" y="981074"/>
            <a:ext cx="58245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600" dirty="0">
                <a:latin typeface="Times New Roman" panose="02020603050405020304" pitchFamily="18" charset="0"/>
              </a:rPr>
              <a:t>(In general)</a:t>
            </a:r>
            <a:endParaRPr lang="en-US" sz="3600" dirty="0">
              <a:latin typeface="Symbol" panose="05050102010706020507" pitchFamily="18" charset="2"/>
              <a:sym typeface="Math3" pitchFamily="2" charset="2"/>
            </a:endParaRPr>
          </a:p>
        </p:txBody>
      </p:sp>
      <p:sp>
        <p:nvSpPr>
          <p:cNvPr id="83973" name="Rectangle 7"/>
          <p:cNvSpPr>
            <a:spLocks noChangeArrowheads="1"/>
          </p:cNvSpPr>
          <p:nvPr/>
        </p:nvSpPr>
        <p:spPr bwMode="auto">
          <a:xfrm>
            <a:off x="3616325" y="3527425"/>
            <a:ext cx="582453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600">
                <a:latin typeface="Times New Roman" panose="02020603050405020304" pitchFamily="18" charset="0"/>
              </a:rPr>
              <a:t>or</a:t>
            </a:r>
            <a:endParaRPr lang="en-US" sz="3600">
              <a:latin typeface="Symbol" panose="05050102010706020507" pitchFamily="18" charset="2"/>
              <a:sym typeface="Math3" pitchFamily="2" charset="2"/>
            </a:endParaRPr>
          </a:p>
        </p:txBody>
      </p:sp>
      <p:sp>
        <p:nvSpPr>
          <p:cNvPr id="83974" name="Rectangle 8"/>
          <p:cNvSpPr>
            <a:spLocks noChangeArrowheads="1"/>
          </p:cNvSpPr>
          <p:nvPr/>
        </p:nvSpPr>
        <p:spPr bwMode="auto">
          <a:xfrm>
            <a:off x="2514600" y="4338638"/>
            <a:ext cx="656748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P</a:t>
            </a:r>
            <a:r>
              <a:rPr lang="en-US" sz="3200">
                <a:latin typeface="Times New Roman" panose="02020603050405020304" pitchFamily="18" charset="0"/>
              </a:rPr>
              <a:t>[</a:t>
            </a:r>
            <a:r>
              <a:rPr lang="en-US" sz="3200" i="1">
                <a:latin typeface="Times New Roman" panose="02020603050405020304" pitchFamily="18" charset="0"/>
              </a:rPr>
              <a:t>A </a:t>
            </a:r>
            <a:r>
              <a:rPr lang="en-US" sz="3200">
                <a:latin typeface="Times New Roman" panose="02020603050405020304" pitchFamily="18" charset="0"/>
              </a:rPr>
              <a:t>or</a:t>
            </a:r>
            <a:r>
              <a:rPr lang="en-US" sz="3200">
                <a:latin typeface="Times New Roman" panose="02020603050405020304" pitchFamily="18" charset="0"/>
                <a:sym typeface="Math3" pitchFamily="2" charset="2"/>
              </a:rPr>
              <a:t> </a:t>
            </a:r>
            <a:r>
              <a:rPr lang="en-US" sz="3200" i="1">
                <a:latin typeface="Times New Roman" panose="02020603050405020304" pitchFamily="18" charset="0"/>
                <a:sym typeface="Math3" pitchFamily="2" charset="2"/>
              </a:rPr>
              <a:t>B</a:t>
            </a:r>
            <a:r>
              <a:rPr lang="en-US" sz="3200">
                <a:latin typeface="Times New Roman" panose="02020603050405020304" pitchFamily="18" charset="0"/>
                <a:sym typeface="Math3" pitchFamily="2" charset="2"/>
              </a:rPr>
              <a:t>] = </a:t>
            </a:r>
            <a:r>
              <a:rPr lang="en-US" sz="3200" i="1">
                <a:latin typeface="Times New Roman" panose="02020603050405020304" pitchFamily="18" charset="0"/>
                <a:sym typeface="Math3" pitchFamily="2" charset="2"/>
              </a:rPr>
              <a:t>P</a:t>
            </a:r>
            <a:r>
              <a:rPr lang="en-US" sz="3200">
                <a:latin typeface="Times New Roman" panose="02020603050405020304" pitchFamily="18" charset="0"/>
                <a:sym typeface="Math3" pitchFamily="2" charset="2"/>
              </a:rPr>
              <a:t>[</a:t>
            </a:r>
            <a:r>
              <a:rPr lang="en-US" sz="3200" i="1">
                <a:latin typeface="Times New Roman" panose="02020603050405020304" pitchFamily="18" charset="0"/>
                <a:sym typeface="Math3" pitchFamily="2" charset="2"/>
              </a:rPr>
              <a:t>A</a:t>
            </a:r>
            <a:r>
              <a:rPr lang="en-US" sz="3200">
                <a:latin typeface="Times New Roman" panose="02020603050405020304" pitchFamily="18" charset="0"/>
                <a:sym typeface="Math3" pitchFamily="2" charset="2"/>
              </a:rPr>
              <a:t>] + </a:t>
            </a:r>
            <a:r>
              <a:rPr lang="en-US" sz="3200" i="1">
                <a:latin typeface="Times New Roman" panose="02020603050405020304" pitchFamily="18" charset="0"/>
                <a:sym typeface="Math3" pitchFamily="2" charset="2"/>
              </a:rPr>
              <a:t>P</a:t>
            </a:r>
            <a:r>
              <a:rPr lang="en-US" sz="3200">
                <a:latin typeface="Times New Roman" panose="02020603050405020304" pitchFamily="18" charset="0"/>
                <a:sym typeface="Math3" pitchFamily="2" charset="2"/>
              </a:rPr>
              <a:t>[</a:t>
            </a:r>
            <a:r>
              <a:rPr lang="en-US" sz="3200" i="1">
                <a:latin typeface="Times New Roman" panose="02020603050405020304" pitchFamily="18" charset="0"/>
                <a:sym typeface="Math3" pitchFamily="2" charset="2"/>
              </a:rPr>
              <a:t>B</a:t>
            </a:r>
            <a:r>
              <a:rPr lang="en-US" sz="3200">
                <a:latin typeface="Times New Roman" panose="02020603050405020304" pitchFamily="18" charset="0"/>
                <a:sym typeface="Math3" pitchFamily="2" charset="2"/>
              </a:rPr>
              <a:t>] – </a:t>
            </a:r>
            <a:r>
              <a:rPr lang="en-US" sz="3200" i="1">
                <a:latin typeface="Times New Roman" panose="02020603050405020304" pitchFamily="18" charset="0"/>
                <a:sym typeface="Math3" pitchFamily="2" charset="2"/>
              </a:rPr>
              <a:t>P</a:t>
            </a:r>
            <a:r>
              <a:rPr lang="en-US" sz="3200">
                <a:latin typeface="Times New Roman" panose="02020603050405020304" pitchFamily="18" charset="0"/>
                <a:sym typeface="Math3" pitchFamily="2" charset="2"/>
              </a:rPr>
              <a:t>[</a:t>
            </a:r>
            <a:r>
              <a:rPr lang="en-US" sz="3200" i="1">
                <a:latin typeface="Times New Roman" panose="02020603050405020304" pitchFamily="18" charset="0"/>
                <a:sym typeface="Math3" pitchFamily="2" charset="2"/>
              </a:rPr>
              <a:t>A </a:t>
            </a:r>
            <a:r>
              <a:rPr lang="en-US" sz="3200">
                <a:latin typeface="Times New Roman" panose="02020603050405020304" pitchFamily="18" charset="0"/>
                <a:sym typeface="Math3" pitchFamily="2" charset="2"/>
              </a:rPr>
              <a:t>and</a:t>
            </a:r>
            <a:r>
              <a:rPr lang="en-US" sz="3200" i="1">
                <a:latin typeface="Times New Roman" panose="02020603050405020304" pitchFamily="18" charset="0"/>
                <a:sym typeface="Math3" pitchFamily="2" charset="2"/>
              </a:rPr>
              <a:t> B</a:t>
            </a:r>
            <a:r>
              <a:rPr lang="en-US" sz="3200">
                <a:latin typeface="Times New Roman" panose="02020603050405020304" pitchFamily="18" charset="0"/>
                <a:sym typeface="Math3" pitchFamily="2" charset="2"/>
              </a:rPr>
              <a:t>]</a:t>
            </a:r>
          </a:p>
        </p:txBody>
      </p:sp>
      <p:sp>
        <p:nvSpPr>
          <p:cNvPr id="83975" name="Rectangle 9"/>
          <p:cNvSpPr>
            <a:spLocks noChangeArrowheads="1"/>
          </p:cNvSpPr>
          <p:nvPr/>
        </p:nvSpPr>
        <p:spPr bwMode="auto">
          <a:xfrm>
            <a:off x="1914526" y="2500312"/>
            <a:ext cx="7526337" cy="270827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Tree>
    <p:extLst>
      <p:ext uri="{BB962C8B-B14F-4D97-AF65-F5344CB8AC3E}">
        <p14:creationId xmlns:p14="http://schemas.microsoft.com/office/powerpoint/2010/main" val="4286050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a:xfrm>
            <a:off x="1768475" y="196850"/>
            <a:ext cx="7253288" cy="655638"/>
          </a:xfrm>
        </p:spPr>
        <p:txBody>
          <a:bodyPr/>
          <a:lstStyle/>
          <a:p>
            <a:pPr algn="l" eaLnBrk="1" hangingPunct="1"/>
            <a:r>
              <a:rPr lang="en-US" sz="2800" b="1"/>
              <a:t>Logic</a:t>
            </a:r>
          </a:p>
        </p:txBody>
      </p:sp>
      <p:sp>
        <p:nvSpPr>
          <p:cNvPr id="6153" name="Rectangle 20"/>
          <p:cNvSpPr>
            <a:spLocks noGrp="1" noChangeArrowheads="1"/>
          </p:cNvSpPr>
          <p:nvPr>
            <p:ph type="body" sz="half" idx="1"/>
          </p:nvPr>
        </p:nvSpPr>
        <p:spPr>
          <a:xfrm>
            <a:off x="2184400" y="5800725"/>
            <a:ext cx="6567488" cy="654050"/>
          </a:xfrm>
          <a:noFill/>
        </p:spPr>
        <p:txBody>
          <a:bodyPr/>
          <a:lstStyle/>
          <a:p>
            <a:pPr marL="0" indent="0">
              <a:buNone/>
            </a:pPr>
            <a:r>
              <a:rPr lang="en-US" i="1" dirty="0" smtClean="0">
                <a:solidFill>
                  <a:schemeClr val="tx1"/>
                </a:solidFill>
              </a:rPr>
              <a:t>P</a:t>
            </a:r>
            <a:r>
              <a:rPr lang="en-US" dirty="0" smtClean="0">
                <a:solidFill>
                  <a:schemeClr val="tx1"/>
                </a:solidFill>
              </a:rPr>
              <a:t>[</a:t>
            </a:r>
            <a:r>
              <a:rPr lang="en-US" i="1" dirty="0" smtClean="0">
                <a:solidFill>
                  <a:schemeClr val="tx1"/>
                </a:solidFill>
              </a:rPr>
              <a:t>A </a:t>
            </a:r>
            <a:r>
              <a:rPr lang="en-US" dirty="0" smtClean="0">
                <a:solidFill>
                  <a:schemeClr val="tx1"/>
                </a:solidFill>
                <a:sym typeface="Symbol" panose="05050102010706020507" pitchFamily="18" charset="2"/>
              </a:rPr>
              <a:t></a:t>
            </a:r>
            <a:r>
              <a:rPr lang="en-US" dirty="0" smtClean="0">
                <a:solidFill>
                  <a:schemeClr val="tx1"/>
                </a:solidFill>
                <a:sym typeface="Math3" pitchFamily="2" charset="2"/>
              </a:rPr>
              <a:t> </a:t>
            </a:r>
            <a:r>
              <a:rPr lang="en-US" i="1" dirty="0" smtClean="0">
                <a:solidFill>
                  <a:schemeClr val="tx1"/>
                </a:solidFill>
                <a:sym typeface="Math3" pitchFamily="2" charset="2"/>
              </a:rPr>
              <a:t>B</a:t>
            </a:r>
            <a:r>
              <a:rPr lang="en-US" dirty="0" smtClean="0">
                <a:solidFill>
                  <a:schemeClr val="tx1"/>
                </a:solidFill>
                <a:sym typeface="Math3" pitchFamily="2" charset="2"/>
              </a:rPr>
              <a:t>] = </a:t>
            </a:r>
            <a:r>
              <a:rPr lang="en-US" i="1" dirty="0" smtClean="0">
                <a:solidFill>
                  <a:schemeClr val="tx1"/>
                </a:solidFill>
                <a:sym typeface="Math3" pitchFamily="2" charset="2"/>
              </a:rPr>
              <a:t>P</a:t>
            </a:r>
            <a:r>
              <a:rPr lang="en-US" dirty="0" smtClean="0">
                <a:solidFill>
                  <a:schemeClr val="tx1"/>
                </a:solidFill>
                <a:sym typeface="Math3" pitchFamily="2" charset="2"/>
              </a:rPr>
              <a:t>[</a:t>
            </a:r>
            <a:r>
              <a:rPr lang="en-US" i="1" dirty="0" smtClean="0">
                <a:solidFill>
                  <a:schemeClr val="tx1"/>
                </a:solidFill>
                <a:sym typeface="Math3" pitchFamily="2" charset="2"/>
              </a:rPr>
              <a:t>A</a:t>
            </a:r>
            <a:r>
              <a:rPr lang="en-US" dirty="0" smtClean="0">
                <a:solidFill>
                  <a:schemeClr val="tx1"/>
                </a:solidFill>
                <a:sym typeface="Math3" pitchFamily="2" charset="2"/>
              </a:rPr>
              <a:t>] + </a:t>
            </a:r>
            <a:r>
              <a:rPr lang="en-US" i="1" dirty="0" smtClean="0">
                <a:solidFill>
                  <a:schemeClr val="tx1"/>
                </a:solidFill>
                <a:sym typeface="Math3" pitchFamily="2" charset="2"/>
              </a:rPr>
              <a:t>P</a:t>
            </a:r>
            <a:r>
              <a:rPr lang="en-US" dirty="0" smtClean="0">
                <a:solidFill>
                  <a:schemeClr val="tx1"/>
                </a:solidFill>
                <a:sym typeface="Math3" pitchFamily="2" charset="2"/>
              </a:rPr>
              <a:t>[</a:t>
            </a:r>
            <a:r>
              <a:rPr lang="en-US" i="1" dirty="0" smtClean="0">
                <a:solidFill>
                  <a:schemeClr val="tx1"/>
                </a:solidFill>
                <a:sym typeface="Math3" pitchFamily="2" charset="2"/>
              </a:rPr>
              <a:t>B</a:t>
            </a:r>
            <a:r>
              <a:rPr lang="en-US" dirty="0" smtClean="0">
                <a:solidFill>
                  <a:schemeClr val="tx1"/>
                </a:solidFill>
                <a:sym typeface="Math3" pitchFamily="2" charset="2"/>
              </a:rPr>
              <a:t>] – </a:t>
            </a:r>
            <a:r>
              <a:rPr lang="en-US" i="1" dirty="0" smtClean="0">
                <a:solidFill>
                  <a:schemeClr val="tx1"/>
                </a:solidFill>
                <a:sym typeface="Math3" pitchFamily="2" charset="2"/>
              </a:rPr>
              <a:t>P</a:t>
            </a:r>
            <a:r>
              <a:rPr lang="en-US" dirty="0" smtClean="0">
                <a:solidFill>
                  <a:schemeClr val="tx1"/>
                </a:solidFill>
                <a:sym typeface="Math3" pitchFamily="2" charset="2"/>
              </a:rPr>
              <a:t>[</a:t>
            </a:r>
            <a:r>
              <a:rPr lang="en-US" i="1" dirty="0" smtClean="0">
                <a:solidFill>
                  <a:schemeClr val="tx1"/>
                </a:solidFill>
                <a:sym typeface="Math3" pitchFamily="2" charset="2"/>
              </a:rPr>
              <a:t>A </a:t>
            </a:r>
            <a:r>
              <a:rPr lang="en-US" dirty="0" smtClean="0">
                <a:solidFill>
                  <a:schemeClr val="tx1"/>
                </a:solidFill>
                <a:sym typeface="Symbol" panose="05050102010706020507" pitchFamily="18" charset="2"/>
              </a:rPr>
              <a:t></a:t>
            </a:r>
            <a:r>
              <a:rPr lang="en-US" i="1" dirty="0" smtClean="0">
                <a:solidFill>
                  <a:schemeClr val="tx1"/>
                </a:solidFill>
                <a:sym typeface="Math3" pitchFamily="2" charset="2"/>
              </a:rPr>
              <a:t> B</a:t>
            </a:r>
            <a:r>
              <a:rPr lang="en-US" dirty="0" smtClean="0">
                <a:solidFill>
                  <a:schemeClr val="tx1"/>
                </a:solidFill>
                <a:sym typeface="Math3" pitchFamily="2" charset="2"/>
              </a:rPr>
              <a:t>]</a:t>
            </a:r>
          </a:p>
        </p:txBody>
      </p:sp>
      <p:graphicFrame>
        <p:nvGraphicFramePr>
          <p:cNvPr id="6146" name="Object 4"/>
          <p:cNvGraphicFramePr>
            <a:graphicFrameLocks noGrp="1" noChangeAspect="1"/>
          </p:cNvGraphicFramePr>
          <p:nvPr>
            <p:ph sz="half" idx="2"/>
          </p:nvPr>
        </p:nvGraphicFramePr>
        <p:xfrm>
          <a:off x="5321300" y="190500"/>
          <a:ext cx="1789113" cy="704850"/>
        </p:xfrm>
        <a:graphic>
          <a:graphicData uri="http://schemas.openxmlformats.org/presentationml/2006/ole">
            <mc:AlternateContent xmlns:mc="http://schemas.openxmlformats.org/markup-compatibility/2006">
              <mc:Choice xmlns:v="urn:schemas-microsoft-com:vml" Requires="v">
                <p:oleObj spid="_x0000_s172378" name="Equation" r:id="rId4" imgW="419040" imgH="164880" progId="Equation.DSMT4">
                  <p:embed/>
                </p:oleObj>
              </mc:Choice>
              <mc:Fallback>
                <p:oleObj name="Equation" r:id="rId4" imgW="419040" imgH="1648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1300" y="190500"/>
                        <a:ext cx="1789113"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1" name="Group 19"/>
          <p:cNvGrpSpPr>
            <a:grpSpLocks/>
          </p:cNvGrpSpPr>
          <p:nvPr/>
        </p:nvGrpSpPr>
        <p:grpSpPr bwMode="auto">
          <a:xfrm>
            <a:off x="3067051" y="1282701"/>
            <a:ext cx="5915025" cy="2817813"/>
            <a:chOff x="1083" y="1524"/>
            <a:chExt cx="3726" cy="1775"/>
          </a:xfrm>
        </p:grpSpPr>
        <p:graphicFrame>
          <p:nvGraphicFramePr>
            <p:cNvPr id="6147" name="Object 6"/>
            <p:cNvGraphicFramePr>
              <a:graphicFrameLocks noChangeAspect="1"/>
            </p:cNvGraphicFramePr>
            <p:nvPr/>
          </p:nvGraphicFramePr>
          <p:xfrm>
            <a:off x="4016" y="1770"/>
            <a:ext cx="242" cy="263"/>
          </p:xfrm>
          <a:graphic>
            <a:graphicData uri="http://schemas.openxmlformats.org/presentationml/2006/ole">
              <mc:AlternateContent xmlns:mc="http://schemas.openxmlformats.org/markup-compatibility/2006">
                <mc:Choice xmlns:v="urn:schemas-microsoft-com:vml" Requires="v">
                  <p:oleObj spid="_x0000_s172379" name="Equation" r:id="rId6" imgW="152280" imgH="164880" progId="Equation.DSMT4">
                    <p:embed/>
                  </p:oleObj>
                </mc:Choice>
                <mc:Fallback>
                  <p:oleObj name="Equation" r:id="rId6" imgW="152280" imgH="1648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6" y="1770"/>
                          <a:ext cx="24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Rectangle 8"/>
            <p:cNvSpPr>
              <a:spLocks noChangeArrowheads="1"/>
            </p:cNvSpPr>
            <p:nvPr/>
          </p:nvSpPr>
          <p:spPr bwMode="auto">
            <a:xfrm>
              <a:off x="1083" y="1524"/>
              <a:ext cx="3726" cy="1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156" name="Oval 9"/>
            <p:cNvSpPr>
              <a:spLocks noChangeArrowheads="1"/>
            </p:cNvSpPr>
            <p:nvPr/>
          </p:nvSpPr>
          <p:spPr bwMode="auto">
            <a:xfrm>
              <a:off x="2636" y="1857"/>
              <a:ext cx="1373" cy="1209"/>
            </a:xfrm>
            <a:prstGeom prst="ellipse">
              <a:avLst/>
            </a:prstGeom>
            <a:solidFill>
              <a:srgbClr val="80808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157" name="Oval 10"/>
            <p:cNvSpPr>
              <a:spLocks noChangeArrowheads="1"/>
            </p:cNvSpPr>
            <p:nvPr/>
          </p:nvSpPr>
          <p:spPr bwMode="auto">
            <a:xfrm>
              <a:off x="1746" y="1840"/>
              <a:ext cx="1373" cy="1209"/>
            </a:xfrm>
            <a:prstGeom prst="ellipse">
              <a:avLst/>
            </a:prstGeom>
            <a:solidFill>
              <a:srgbClr val="80808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158" name="Oval 11"/>
            <p:cNvSpPr>
              <a:spLocks noChangeArrowheads="1"/>
            </p:cNvSpPr>
            <p:nvPr/>
          </p:nvSpPr>
          <p:spPr bwMode="auto">
            <a:xfrm>
              <a:off x="2633" y="1855"/>
              <a:ext cx="1373" cy="120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aphicFrame>
          <p:nvGraphicFramePr>
            <p:cNvPr id="6148" name="Object 12"/>
            <p:cNvGraphicFramePr>
              <a:graphicFrameLocks noChangeAspect="1"/>
            </p:cNvGraphicFramePr>
            <p:nvPr/>
          </p:nvGraphicFramePr>
          <p:xfrm>
            <a:off x="1604" y="1752"/>
            <a:ext cx="242" cy="262"/>
          </p:xfrm>
          <a:graphic>
            <a:graphicData uri="http://schemas.openxmlformats.org/presentationml/2006/ole">
              <mc:AlternateContent xmlns:mc="http://schemas.openxmlformats.org/markup-compatibility/2006">
                <mc:Choice xmlns:v="urn:schemas-microsoft-com:vml" Requires="v">
                  <p:oleObj spid="_x0000_s172380" name="Equation" r:id="rId8" imgW="152280" imgH="164880" progId="Equation.DSMT4">
                    <p:embed/>
                  </p:oleObj>
                </mc:Choice>
                <mc:Fallback>
                  <p:oleObj name="Equation" r:id="rId8" imgW="152280" imgH="1648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4" y="1752"/>
                          <a:ext cx="24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15"/>
            <p:cNvGraphicFramePr>
              <a:graphicFrameLocks noChangeAspect="1"/>
            </p:cNvGraphicFramePr>
            <p:nvPr/>
          </p:nvGraphicFramePr>
          <p:xfrm>
            <a:off x="2606" y="2322"/>
            <a:ext cx="524" cy="216"/>
          </p:xfrm>
          <a:graphic>
            <a:graphicData uri="http://schemas.openxmlformats.org/presentationml/2006/ole">
              <mc:AlternateContent xmlns:mc="http://schemas.openxmlformats.org/markup-compatibility/2006">
                <mc:Choice xmlns:v="urn:schemas-microsoft-com:vml" Requires="v">
                  <p:oleObj spid="_x0000_s172381" name="Equation" r:id="rId10" imgW="419040" imgH="164880" progId="Equation.DSMT4">
                    <p:embed/>
                  </p:oleObj>
                </mc:Choice>
                <mc:Fallback>
                  <p:oleObj name="Equation" r:id="rId10" imgW="419040" imgH="1648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6" y="2322"/>
                          <a:ext cx="52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52" name="Rectangle 16"/>
          <p:cNvSpPr>
            <a:spLocks noChangeArrowheads="1"/>
          </p:cNvSpPr>
          <p:nvPr/>
        </p:nvSpPr>
        <p:spPr bwMode="auto">
          <a:xfrm>
            <a:off x="2011363" y="4456114"/>
            <a:ext cx="7510462"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800" dirty="0">
                <a:latin typeface="Times New Roman" panose="02020603050405020304" pitchFamily="18" charset="0"/>
              </a:rPr>
              <a:t>When </a:t>
            </a:r>
            <a:r>
              <a:rPr lang="en-US" sz="2800" i="1" dirty="0">
                <a:latin typeface="Times New Roman" panose="02020603050405020304" pitchFamily="18" charset="0"/>
              </a:rPr>
              <a:t>P</a:t>
            </a:r>
            <a:r>
              <a:rPr lang="en-US" sz="2800" dirty="0">
                <a:latin typeface="Times New Roman" panose="02020603050405020304" pitchFamily="18" charset="0"/>
              </a:rPr>
              <a:t>[</a:t>
            </a:r>
            <a:r>
              <a:rPr lang="en-US" sz="2800" i="1" dirty="0">
                <a:latin typeface="Times New Roman" panose="02020603050405020304" pitchFamily="18" charset="0"/>
              </a:rPr>
              <a:t>A</a:t>
            </a:r>
            <a:r>
              <a:rPr lang="en-US" sz="2800" dirty="0">
                <a:latin typeface="Times New Roman" panose="02020603050405020304" pitchFamily="18" charset="0"/>
              </a:rPr>
              <a:t>] is added to </a:t>
            </a:r>
            <a:r>
              <a:rPr lang="en-US" sz="2800" i="1" dirty="0">
                <a:latin typeface="Times New Roman" panose="02020603050405020304" pitchFamily="18" charset="0"/>
              </a:rPr>
              <a:t>P</a:t>
            </a:r>
            <a:r>
              <a:rPr lang="en-US" sz="2800" dirty="0">
                <a:latin typeface="Times New Roman" panose="02020603050405020304" pitchFamily="18" charset="0"/>
              </a:rPr>
              <a:t>[</a:t>
            </a:r>
            <a:r>
              <a:rPr lang="en-US" sz="2800" i="1" dirty="0">
                <a:latin typeface="Times New Roman" panose="02020603050405020304" pitchFamily="18" charset="0"/>
              </a:rPr>
              <a:t>B</a:t>
            </a:r>
            <a:r>
              <a:rPr lang="en-US" sz="2800" dirty="0">
                <a:latin typeface="Times New Roman" panose="02020603050405020304" pitchFamily="18" charset="0"/>
              </a:rPr>
              <a:t>] the outcome in </a:t>
            </a:r>
            <a:r>
              <a:rPr lang="en-US" sz="2800" i="1" dirty="0">
                <a:latin typeface="Times New Roman" panose="02020603050405020304" pitchFamily="18" charset="0"/>
              </a:rPr>
              <a:t>A </a:t>
            </a:r>
            <a:r>
              <a:rPr lang="en-US" sz="2800" dirty="0">
                <a:latin typeface="Times New Roman" panose="02020603050405020304" pitchFamily="18" charset="0"/>
                <a:sym typeface="Symbol" panose="05050102010706020507" pitchFamily="18" charset="2"/>
              </a:rPr>
              <a:t></a:t>
            </a:r>
            <a:r>
              <a:rPr lang="en-US" sz="2800" i="1" dirty="0">
                <a:latin typeface="Times New Roman" panose="02020603050405020304" pitchFamily="18" charset="0"/>
              </a:rPr>
              <a:t> B </a:t>
            </a:r>
            <a:r>
              <a:rPr lang="en-US" sz="2800" dirty="0">
                <a:latin typeface="Times New Roman" panose="02020603050405020304" pitchFamily="18" charset="0"/>
              </a:rPr>
              <a:t>are counted twice</a:t>
            </a:r>
          </a:p>
        </p:txBody>
      </p:sp>
      <p:sp>
        <p:nvSpPr>
          <p:cNvPr id="6154" name="Rectangle 21"/>
          <p:cNvSpPr>
            <a:spLocks noChangeArrowheads="1"/>
          </p:cNvSpPr>
          <p:nvPr/>
        </p:nvSpPr>
        <p:spPr bwMode="auto">
          <a:xfrm>
            <a:off x="2782889" y="5180013"/>
            <a:ext cx="58245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hence</a:t>
            </a:r>
            <a:endParaRPr lang="en-US" sz="3200">
              <a:latin typeface="Symbol" panose="05050102010706020507" pitchFamily="18" charset="2"/>
              <a:sym typeface="Math3" pitchFamily="2" charset="2"/>
            </a:endParaRPr>
          </a:p>
        </p:txBody>
      </p:sp>
    </p:spTree>
    <p:extLst>
      <p:ext uri="{BB962C8B-B14F-4D97-AF65-F5344CB8AC3E}">
        <p14:creationId xmlns:p14="http://schemas.microsoft.com/office/powerpoint/2010/main" val="3034106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3"/>
          <p:cNvGraphicFramePr>
            <a:graphicFrameLocks noChangeAspect="1"/>
          </p:cNvGraphicFramePr>
          <p:nvPr>
            <p:extLst>
              <p:ext uri="{D42A27DB-BD31-4B8C-83A1-F6EECF244321}">
                <p14:modId xmlns:p14="http://schemas.microsoft.com/office/powerpoint/2010/main" val="1740009851"/>
              </p:ext>
            </p:extLst>
          </p:nvPr>
        </p:nvGraphicFramePr>
        <p:xfrm>
          <a:off x="3814764" y="590550"/>
          <a:ext cx="5146675" cy="571500"/>
        </p:xfrm>
        <a:graphic>
          <a:graphicData uri="http://schemas.openxmlformats.org/presentationml/2006/ole">
            <mc:AlternateContent xmlns:mc="http://schemas.openxmlformats.org/markup-compatibility/2006">
              <mc:Choice xmlns:v="urn:schemas-microsoft-com:vml" Requires="v">
                <p:oleObj spid="_x0000_s32089" name="Equation" r:id="rId4" imgW="2286000" imgH="253800" progId="Equation.DSMT4">
                  <p:embed/>
                </p:oleObj>
              </mc:Choice>
              <mc:Fallback>
                <p:oleObj name="Equation" r:id="rId4" imgW="228600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4764" y="590550"/>
                        <a:ext cx="51466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1" name="Rectangle 4"/>
          <p:cNvSpPr>
            <a:spLocks noChangeArrowheads="1"/>
          </p:cNvSpPr>
          <p:nvPr/>
        </p:nvSpPr>
        <p:spPr bwMode="auto">
          <a:xfrm>
            <a:off x="3276600" y="198439"/>
            <a:ext cx="6034088" cy="1355725"/>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172" name="Rectangle 5"/>
          <p:cNvSpPr>
            <a:spLocks noChangeArrowheads="1"/>
          </p:cNvSpPr>
          <p:nvPr/>
        </p:nvSpPr>
        <p:spPr bwMode="auto">
          <a:xfrm>
            <a:off x="1931988" y="1792288"/>
            <a:ext cx="8305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800" b="1" dirty="0">
                <a:latin typeface="Times New Roman" panose="02020603050405020304" pitchFamily="18" charset="0"/>
              </a:rPr>
              <a:t>Example:</a:t>
            </a:r>
            <a:br>
              <a:rPr lang="en-US" sz="2800" b="1" dirty="0">
                <a:latin typeface="Times New Roman" panose="02020603050405020304" pitchFamily="18" charset="0"/>
              </a:rPr>
            </a:br>
            <a:r>
              <a:rPr lang="en-US" sz="2800" b="1" dirty="0" smtClean="0">
                <a:latin typeface="Times New Roman" panose="02020603050405020304" pitchFamily="18" charset="0"/>
              </a:rPr>
              <a:t>Bangalore</a:t>
            </a:r>
            <a:r>
              <a:rPr lang="en-US" sz="2800" dirty="0" smtClean="0">
                <a:latin typeface="Times New Roman" panose="02020603050405020304" pitchFamily="18" charset="0"/>
              </a:rPr>
              <a:t> </a:t>
            </a:r>
            <a:r>
              <a:rPr lang="en-US" sz="2800" dirty="0">
                <a:latin typeface="Times New Roman" panose="02020603050405020304" pitchFamily="18" charset="0"/>
              </a:rPr>
              <a:t>and </a:t>
            </a:r>
            <a:r>
              <a:rPr lang="en-US" sz="2800" b="1" dirty="0" smtClean="0">
                <a:latin typeface="Times New Roman" panose="02020603050405020304" pitchFamily="18" charset="0"/>
              </a:rPr>
              <a:t>Dharwad</a:t>
            </a:r>
            <a:r>
              <a:rPr lang="en-US" sz="2800" dirty="0" smtClean="0">
                <a:latin typeface="Times New Roman" panose="02020603050405020304" pitchFamily="18" charset="0"/>
              </a:rPr>
              <a:t> </a:t>
            </a:r>
            <a:r>
              <a:rPr lang="en-US" sz="2800" dirty="0">
                <a:latin typeface="Times New Roman" panose="02020603050405020304" pitchFamily="18" charset="0"/>
              </a:rPr>
              <a:t>are two of the cities competing for the </a:t>
            </a:r>
            <a:r>
              <a:rPr lang="en-US" sz="2800" dirty="0" smtClean="0">
                <a:latin typeface="Times New Roman" panose="02020603050405020304" pitchFamily="18" charset="0"/>
              </a:rPr>
              <a:t>National </a:t>
            </a:r>
            <a:r>
              <a:rPr lang="en-US" sz="2800" dirty="0">
                <a:latin typeface="Times New Roman" panose="02020603050405020304" pitchFamily="18" charset="0"/>
              </a:rPr>
              <a:t>university games. (There are also many others). The organizers are narrowing the competition to the </a:t>
            </a:r>
            <a:r>
              <a:rPr lang="en-US" sz="2800" b="1" dirty="0">
                <a:latin typeface="Times New Roman" panose="02020603050405020304" pitchFamily="18" charset="0"/>
              </a:rPr>
              <a:t>final 5 cities.</a:t>
            </a:r>
            <a:br>
              <a:rPr lang="en-US" sz="2800" b="1" dirty="0">
                <a:latin typeface="Times New Roman" panose="02020603050405020304" pitchFamily="18" charset="0"/>
              </a:rPr>
            </a:br>
            <a:r>
              <a:rPr lang="en-US" sz="2800" dirty="0">
                <a:latin typeface="Times New Roman" panose="02020603050405020304" pitchFamily="18" charset="0"/>
              </a:rPr>
              <a:t>There is a 20% chance that </a:t>
            </a:r>
            <a:r>
              <a:rPr lang="en-US" sz="2800" b="1" dirty="0">
                <a:latin typeface="Times New Roman" panose="02020603050405020304" pitchFamily="18" charset="0"/>
              </a:rPr>
              <a:t>Bangalore </a:t>
            </a:r>
            <a:r>
              <a:rPr lang="en-US" sz="2800" dirty="0" smtClean="0">
                <a:latin typeface="Times New Roman" panose="02020603050405020304" pitchFamily="18" charset="0"/>
              </a:rPr>
              <a:t>will </a:t>
            </a:r>
            <a:r>
              <a:rPr lang="en-US" sz="2800" dirty="0">
                <a:latin typeface="Times New Roman" panose="02020603050405020304" pitchFamily="18" charset="0"/>
              </a:rPr>
              <a:t>be amongst the </a:t>
            </a:r>
            <a:r>
              <a:rPr lang="en-US" sz="2800" b="1" dirty="0">
                <a:latin typeface="Times New Roman" panose="02020603050405020304" pitchFamily="18" charset="0"/>
              </a:rPr>
              <a:t>final 5</a:t>
            </a:r>
            <a:r>
              <a:rPr lang="en-US" sz="2800" dirty="0">
                <a:latin typeface="Times New Roman" panose="02020603050405020304" pitchFamily="18" charset="0"/>
              </a:rPr>
              <a:t>. There is a 35% chance that </a:t>
            </a:r>
            <a:r>
              <a:rPr lang="en-US" sz="2800" b="1" dirty="0">
                <a:latin typeface="Times New Roman" panose="02020603050405020304" pitchFamily="18" charset="0"/>
              </a:rPr>
              <a:t>Dharwad</a:t>
            </a:r>
            <a:r>
              <a:rPr lang="en-US" sz="2800" dirty="0" smtClean="0">
                <a:latin typeface="Times New Roman" panose="02020603050405020304" pitchFamily="18" charset="0"/>
              </a:rPr>
              <a:t> </a:t>
            </a:r>
            <a:r>
              <a:rPr lang="en-US" sz="2800" dirty="0">
                <a:latin typeface="Times New Roman" panose="02020603050405020304" pitchFamily="18" charset="0"/>
              </a:rPr>
              <a:t>will be amongst the </a:t>
            </a:r>
            <a:r>
              <a:rPr lang="en-US" sz="2800" b="1" dirty="0">
                <a:latin typeface="Times New Roman" panose="02020603050405020304" pitchFamily="18" charset="0"/>
              </a:rPr>
              <a:t>final 5</a:t>
            </a:r>
            <a:r>
              <a:rPr lang="en-US" sz="2800" dirty="0">
                <a:latin typeface="Times New Roman" panose="02020603050405020304" pitchFamily="18" charset="0"/>
              </a:rPr>
              <a:t> and an 8% chance that both </a:t>
            </a:r>
            <a:r>
              <a:rPr lang="en-US" sz="2800" b="1" dirty="0">
                <a:latin typeface="Times New Roman" panose="02020603050405020304" pitchFamily="18" charset="0"/>
              </a:rPr>
              <a:t>Bangalore</a:t>
            </a:r>
            <a:r>
              <a:rPr lang="en-US" sz="2800" dirty="0">
                <a:latin typeface="Times New Roman" panose="02020603050405020304" pitchFamily="18" charset="0"/>
              </a:rPr>
              <a:t> and </a:t>
            </a:r>
            <a:r>
              <a:rPr lang="en-US" sz="2800" b="1" dirty="0">
                <a:latin typeface="Times New Roman" panose="02020603050405020304" pitchFamily="18" charset="0"/>
              </a:rPr>
              <a:t>Dharwad</a:t>
            </a:r>
            <a:r>
              <a:rPr lang="en-US" sz="2800" dirty="0" smtClean="0">
                <a:latin typeface="Times New Roman" panose="02020603050405020304" pitchFamily="18" charset="0"/>
              </a:rPr>
              <a:t> </a:t>
            </a:r>
            <a:r>
              <a:rPr lang="en-US" sz="2800" dirty="0">
                <a:latin typeface="Times New Roman" panose="02020603050405020304" pitchFamily="18" charset="0"/>
              </a:rPr>
              <a:t>will be amongst the </a:t>
            </a:r>
            <a:r>
              <a:rPr lang="en-US" sz="2800" b="1" dirty="0">
                <a:latin typeface="Times New Roman" panose="02020603050405020304" pitchFamily="18" charset="0"/>
              </a:rPr>
              <a:t>final 5</a:t>
            </a:r>
            <a:r>
              <a:rPr lang="en-US" sz="2800" dirty="0">
                <a:latin typeface="Times New Roman" panose="02020603050405020304" pitchFamily="18" charset="0"/>
              </a:rPr>
              <a:t>.  What is the probability that </a:t>
            </a:r>
            <a:r>
              <a:rPr lang="en-US" sz="2800" b="1" dirty="0">
                <a:latin typeface="Times New Roman" panose="02020603050405020304" pitchFamily="18" charset="0"/>
              </a:rPr>
              <a:t>Bangalore</a:t>
            </a:r>
            <a:r>
              <a:rPr lang="en-US" sz="2800" dirty="0">
                <a:latin typeface="Times New Roman" panose="02020603050405020304" pitchFamily="18" charset="0"/>
              </a:rPr>
              <a:t> </a:t>
            </a:r>
            <a:r>
              <a:rPr lang="en-US" sz="2800" dirty="0" smtClean="0">
                <a:latin typeface="Times New Roman" panose="02020603050405020304" pitchFamily="18" charset="0"/>
              </a:rPr>
              <a:t>or </a:t>
            </a:r>
            <a:r>
              <a:rPr lang="en-US" sz="2800" b="1" dirty="0">
                <a:latin typeface="Times New Roman" panose="02020603050405020304" pitchFamily="18" charset="0"/>
              </a:rPr>
              <a:t>Dharwad</a:t>
            </a:r>
            <a:r>
              <a:rPr lang="en-US" sz="2800" dirty="0" smtClean="0">
                <a:latin typeface="Times New Roman" panose="02020603050405020304" pitchFamily="18" charset="0"/>
              </a:rPr>
              <a:t> </a:t>
            </a:r>
            <a:r>
              <a:rPr lang="en-US" sz="2800" dirty="0">
                <a:latin typeface="Times New Roman" panose="02020603050405020304" pitchFamily="18" charset="0"/>
              </a:rPr>
              <a:t>will be amongst the </a:t>
            </a:r>
            <a:r>
              <a:rPr lang="en-US" sz="2800" b="1" dirty="0">
                <a:latin typeface="Times New Roman" panose="02020603050405020304" pitchFamily="18" charset="0"/>
              </a:rPr>
              <a:t>final 5.</a:t>
            </a:r>
            <a:endParaRPr lang="en-US" sz="2800" dirty="0">
              <a:latin typeface="Times New Roman" panose="02020603050405020304" pitchFamily="18" charset="0"/>
            </a:endParaRPr>
          </a:p>
        </p:txBody>
      </p:sp>
    </p:spTree>
    <p:extLst>
      <p:ext uri="{BB962C8B-B14F-4D97-AF65-F5344CB8AC3E}">
        <p14:creationId xmlns:p14="http://schemas.microsoft.com/office/powerpoint/2010/main" val="346286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4144" y="1501254"/>
            <a:ext cx="8629934" cy="2060812"/>
          </a:xfrm>
        </p:spPr>
        <p:txBody>
          <a:bodyPr>
            <a:noAutofit/>
          </a:bodyPr>
          <a:lstStyle/>
          <a:p>
            <a:pPr algn="ctr"/>
            <a:r>
              <a:rPr lang="en-US" sz="6000" dirty="0" smtClean="0">
                <a:solidFill>
                  <a:schemeClr val="tx1"/>
                </a:solidFill>
                <a:latin typeface="Arial" panose="020B0604020202020204" pitchFamily="34" charset="0"/>
                <a:cs typeface="Arial" panose="020B0604020202020204" pitchFamily="34" charset="0"/>
              </a:rPr>
              <a:t>FOUNDATIONS OF PROBABILITY</a:t>
            </a:r>
            <a:endParaRPr lang="en-US" sz="6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dirty="0" smtClean="0"/>
              <a:t>Basic theory of statistics</a:t>
            </a:r>
            <a:endParaRPr lang="en-US" dirty="0"/>
          </a:p>
        </p:txBody>
      </p:sp>
      <p:sp>
        <p:nvSpPr>
          <p:cNvPr id="5" name="TextBox 4"/>
          <p:cNvSpPr txBox="1"/>
          <p:nvPr/>
        </p:nvSpPr>
        <p:spPr>
          <a:xfrm>
            <a:off x="7048222" y="5172506"/>
            <a:ext cx="5114862" cy="923330"/>
          </a:xfrm>
          <a:prstGeom prst="rect">
            <a:avLst/>
          </a:prstGeom>
          <a:noFill/>
        </p:spPr>
        <p:txBody>
          <a:bodyPr wrap="none" rtlCol="0">
            <a:spAutoFit/>
          </a:bodyPr>
          <a:lstStyle/>
          <a:p>
            <a:r>
              <a:rPr lang="en-US" b="1" dirty="0" smtClean="0">
                <a:latin typeface="Arial Narrow" panose="020B0606020202030204" pitchFamily="34" charset="0"/>
              </a:rPr>
              <a:t>BHAVYA H</a:t>
            </a:r>
          </a:p>
          <a:p>
            <a:r>
              <a:rPr lang="en-US" dirty="0" smtClean="0">
                <a:latin typeface="Arial Narrow" panose="020B0606020202030204" pitchFamily="34" charset="0"/>
              </a:rPr>
              <a:t>STATISTICS PROFESSIONAL</a:t>
            </a:r>
          </a:p>
          <a:p>
            <a:r>
              <a:rPr lang="en-US" dirty="0" smtClean="0">
                <a:latin typeface="Arial Narrow" panose="020B0606020202030204" pitchFamily="34" charset="0"/>
              </a:rPr>
              <a:t>SPOCTEC TECHNOLOGICAL AND RESEARCH CENTRE</a:t>
            </a:r>
            <a:endParaRPr lang="en-US" dirty="0">
              <a:latin typeface="Arial Narrow" panose="020B0606020202030204" pitchFamily="34" charset="0"/>
            </a:endParaRPr>
          </a:p>
        </p:txBody>
      </p:sp>
    </p:spTree>
    <p:extLst>
      <p:ext uri="{BB962C8B-B14F-4D97-AF65-F5344CB8AC3E}">
        <p14:creationId xmlns:p14="http://schemas.microsoft.com/office/powerpoint/2010/main" val="3948327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1931988" y="1792289"/>
            <a:ext cx="8305800"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800" b="1" dirty="0">
                <a:latin typeface="Times New Roman" panose="02020603050405020304" pitchFamily="18" charset="0"/>
              </a:rPr>
              <a:t>Solution:</a:t>
            </a:r>
            <a:br>
              <a:rPr lang="en-US" sz="2800" b="1" dirty="0">
                <a:latin typeface="Times New Roman" panose="02020603050405020304" pitchFamily="18" charset="0"/>
              </a:rPr>
            </a:br>
            <a:r>
              <a:rPr lang="en-US" sz="2800" dirty="0">
                <a:latin typeface="Times New Roman" panose="02020603050405020304" pitchFamily="18" charset="0"/>
              </a:rPr>
              <a:t>Let </a:t>
            </a:r>
            <a:r>
              <a:rPr lang="en-US" sz="2800" i="1" dirty="0">
                <a:latin typeface="Times New Roman" panose="02020603050405020304" pitchFamily="18" charset="0"/>
              </a:rPr>
              <a:t>A = </a:t>
            </a:r>
            <a:r>
              <a:rPr lang="en-US" sz="2800" dirty="0">
                <a:latin typeface="Times New Roman" panose="02020603050405020304" pitchFamily="18" charset="0"/>
              </a:rPr>
              <a:t>the event that </a:t>
            </a:r>
            <a:r>
              <a:rPr lang="en-US" sz="2800" b="1" dirty="0" smtClean="0">
                <a:latin typeface="Times New Roman" panose="02020603050405020304" pitchFamily="18" charset="0"/>
              </a:rPr>
              <a:t>Bangalore</a:t>
            </a:r>
            <a:r>
              <a:rPr lang="en-US" sz="2800" dirty="0" smtClean="0">
                <a:latin typeface="Times New Roman" panose="02020603050405020304" pitchFamily="18" charset="0"/>
              </a:rPr>
              <a:t> </a:t>
            </a:r>
            <a:r>
              <a:rPr lang="en-US" sz="2800" dirty="0">
                <a:latin typeface="Times New Roman" panose="02020603050405020304" pitchFamily="18" charset="0"/>
              </a:rPr>
              <a:t>is amongst the </a:t>
            </a:r>
            <a:r>
              <a:rPr lang="en-US" sz="2800" b="1" dirty="0">
                <a:latin typeface="Times New Roman" panose="02020603050405020304" pitchFamily="18" charset="0"/>
              </a:rPr>
              <a:t>final 5</a:t>
            </a:r>
            <a:r>
              <a:rPr lang="en-US" sz="2800" dirty="0">
                <a:latin typeface="Times New Roman" panose="02020603050405020304" pitchFamily="18" charset="0"/>
              </a:rPr>
              <a:t>.</a:t>
            </a:r>
            <a:br>
              <a:rPr lang="en-US" sz="2800" dirty="0">
                <a:latin typeface="Times New Roman" panose="02020603050405020304" pitchFamily="18" charset="0"/>
              </a:rPr>
            </a:br>
            <a:r>
              <a:rPr lang="en-US" sz="2800" dirty="0">
                <a:latin typeface="Times New Roman" panose="02020603050405020304" pitchFamily="18" charset="0"/>
              </a:rPr>
              <a:t>Let </a:t>
            </a:r>
            <a:r>
              <a:rPr lang="en-US" sz="2800" i="1" dirty="0">
                <a:latin typeface="Times New Roman" panose="02020603050405020304" pitchFamily="18" charset="0"/>
              </a:rPr>
              <a:t>B </a:t>
            </a:r>
            <a:r>
              <a:rPr lang="en-US" sz="2800" dirty="0">
                <a:latin typeface="Times New Roman" panose="02020603050405020304" pitchFamily="18" charset="0"/>
              </a:rPr>
              <a:t>= the event that </a:t>
            </a:r>
            <a:r>
              <a:rPr lang="en-US" sz="2800" b="1" dirty="0">
                <a:latin typeface="Times New Roman" panose="02020603050405020304" pitchFamily="18" charset="0"/>
              </a:rPr>
              <a:t>Dharwad</a:t>
            </a:r>
            <a:r>
              <a:rPr lang="en-US" sz="2800" dirty="0" smtClean="0">
                <a:latin typeface="Times New Roman" panose="02020603050405020304" pitchFamily="18" charset="0"/>
              </a:rPr>
              <a:t> </a:t>
            </a:r>
            <a:r>
              <a:rPr lang="en-US" sz="2800" dirty="0">
                <a:latin typeface="Times New Roman" panose="02020603050405020304" pitchFamily="18" charset="0"/>
              </a:rPr>
              <a:t>is amongst the </a:t>
            </a:r>
            <a:r>
              <a:rPr lang="en-US" sz="2800" b="1" dirty="0">
                <a:latin typeface="Times New Roman" panose="02020603050405020304" pitchFamily="18" charset="0"/>
              </a:rPr>
              <a:t>final 5</a:t>
            </a:r>
            <a:r>
              <a:rPr lang="en-US" sz="2800" dirty="0">
                <a:latin typeface="Times New Roman" panose="02020603050405020304" pitchFamily="18" charset="0"/>
              </a:rPr>
              <a:t>.</a:t>
            </a:r>
            <a:br>
              <a:rPr lang="en-US" sz="2800" dirty="0">
                <a:latin typeface="Times New Roman" panose="02020603050405020304" pitchFamily="18" charset="0"/>
              </a:rPr>
            </a:br>
            <a:r>
              <a:rPr lang="en-US" sz="2800" dirty="0">
                <a:latin typeface="Times New Roman" panose="02020603050405020304" pitchFamily="18" charset="0"/>
              </a:rPr>
              <a:t>Given </a:t>
            </a:r>
            <a:r>
              <a:rPr lang="en-US" sz="2800" i="1" dirty="0">
                <a:latin typeface="Times New Roman" panose="02020603050405020304" pitchFamily="18" charset="0"/>
              </a:rPr>
              <a:t>P</a:t>
            </a:r>
            <a:r>
              <a:rPr lang="en-US" sz="2800" dirty="0">
                <a:latin typeface="Times New Roman" panose="02020603050405020304" pitchFamily="18" charset="0"/>
              </a:rPr>
              <a:t>[</a:t>
            </a:r>
            <a:r>
              <a:rPr lang="en-US" sz="2800" i="1" dirty="0">
                <a:latin typeface="Times New Roman" panose="02020603050405020304" pitchFamily="18" charset="0"/>
              </a:rPr>
              <a:t>A</a:t>
            </a:r>
            <a:r>
              <a:rPr lang="en-US" sz="2800" dirty="0">
                <a:latin typeface="Times New Roman" panose="02020603050405020304" pitchFamily="18" charset="0"/>
              </a:rPr>
              <a:t>] = 0.20, </a:t>
            </a:r>
            <a:r>
              <a:rPr lang="en-US" sz="2800" i="1" dirty="0">
                <a:latin typeface="Times New Roman" panose="02020603050405020304" pitchFamily="18" charset="0"/>
              </a:rPr>
              <a:t>P</a:t>
            </a:r>
            <a:r>
              <a:rPr lang="en-US" sz="2800" dirty="0">
                <a:latin typeface="Times New Roman" panose="02020603050405020304" pitchFamily="18" charset="0"/>
              </a:rPr>
              <a:t>[</a:t>
            </a:r>
            <a:r>
              <a:rPr lang="en-US" sz="2800" i="1" dirty="0">
                <a:latin typeface="Times New Roman" panose="02020603050405020304" pitchFamily="18" charset="0"/>
              </a:rPr>
              <a:t>B</a:t>
            </a:r>
            <a:r>
              <a:rPr lang="en-US" sz="2800" dirty="0">
                <a:latin typeface="Times New Roman" panose="02020603050405020304" pitchFamily="18" charset="0"/>
              </a:rPr>
              <a:t>] = 0.35, and </a:t>
            </a:r>
            <a:r>
              <a:rPr lang="en-US" sz="2800" i="1" dirty="0">
                <a:latin typeface="Times New Roman" panose="02020603050405020304" pitchFamily="18" charset="0"/>
              </a:rPr>
              <a:t>P</a:t>
            </a:r>
            <a:r>
              <a:rPr lang="en-US" sz="2800" dirty="0">
                <a:latin typeface="Times New Roman" panose="02020603050405020304" pitchFamily="18" charset="0"/>
              </a:rPr>
              <a:t>[</a:t>
            </a:r>
            <a:r>
              <a:rPr lang="en-US" sz="2800" i="1" dirty="0">
                <a:latin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i="1" dirty="0">
                <a:latin typeface="Times New Roman" panose="02020603050405020304" pitchFamily="18" charset="0"/>
              </a:rPr>
              <a:t> B</a:t>
            </a:r>
            <a:r>
              <a:rPr lang="en-US" sz="2800" dirty="0">
                <a:latin typeface="Times New Roman" panose="02020603050405020304" pitchFamily="18" charset="0"/>
              </a:rPr>
              <a:t>] = 0.08</a:t>
            </a:r>
            <a:br>
              <a:rPr lang="en-US" sz="2800" dirty="0">
                <a:latin typeface="Times New Roman" panose="02020603050405020304" pitchFamily="18" charset="0"/>
              </a:rPr>
            </a:br>
            <a:r>
              <a:rPr lang="en-US" sz="2800" dirty="0">
                <a:latin typeface="Times New Roman" panose="02020603050405020304" pitchFamily="18" charset="0"/>
              </a:rPr>
              <a:t>What is </a:t>
            </a:r>
            <a:r>
              <a:rPr lang="en-US" sz="2800" i="1" dirty="0">
                <a:latin typeface="Times New Roman" panose="02020603050405020304" pitchFamily="18" charset="0"/>
              </a:rPr>
              <a:t>P</a:t>
            </a:r>
            <a:r>
              <a:rPr lang="en-US" sz="2800" dirty="0">
                <a:latin typeface="Times New Roman" panose="02020603050405020304" pitchFamily="18" charset="0"/>
              </a:rPr>
              <a:t>[</a:t>
            </a:r>
            <a:r>
              <a:rPr lang="en-US" sz="2800" i="1" dirty="0">
                <a:latin typeface="Times New Roman" panose="02020603050405020304" pitchFamily="18" charset="0"/>
              </a:rPr>
              <a:t>A </a:t>
            </a:r>
            <a:r>
              <a:rPr lang="en-US" sz="2800" dirty="0">
                <a:latin typeface="Times New Roman" panose="02020603050405020304" pitchFamily="18" charset="0"/>
                <a:sym typeface="Symbol" panose="05050102010706020507" pitchFamily="18" charset="2"/>
              </a:rPr>
              <a:t></a:t>
            </a:r>
            <a:r>
              <a:rPr lang="en-US" sz="2800" i="1" dirty="0">
                <a:latin typeface="Times New Roman" panose="02020603050405020304" pitchFamily="18" charset="0"/>
              </a:rPr>
              <a:t> B</a:t>
            </a:r>
            <a:r>
              <a:rPr lang="en-US" sz="2800" dirty="0">
                <a:latin typeface="Times New Roman" panose="02020603050405020304" pitchFamily="18" charset="0"/>
              </a:rPr>
              <a:t>]?</a:t>
            </a:r>
            <a:br>
              <a:rPr lang="en-US" sz="2800" dirty="0">
                <a:latin typeface="Times New Roman" panose="02020603050405020304" pitchFamily="18" charset="0"/>
              </a:rPr>
            </a:br>
            <a:r>
              <a:rPr lang="en-US" sz="2800" b="1" dirty="0">
                <a:latin typeface="Times New Roman" panose="02020603050405020304" pitchFamily="18" charset="0"/>
              </a:rPr>
              <a:t>Note: “</a:t>
            </a:r>
            <a:r>
              <a:rPr lang="en-US" sz="2800" dirty="0">
                <a:latin typeface="Times New Roman" panose="02020603050405020304" pitchFamily="18" charset="0"/>
              </a:rPr>
              <a:t>and”</a:t>
            </a:r>
            <a:r>
              <a:rPr lang="en-US" sz="2800" b="1" dirty="0">
                <a:latin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b="1" dirty="0">
                <a:latin typeface="Times New Roman" panose="02020603050405020304" pitchFamily="18" charset="0"/>
                <a:cs typeface="Times New Roman" panose="02020603050405020304" pitchFamily="18" charset="0"/>
                <a:sym typeface="Math3" pitchFamily="2" charset="2"/>
              </a:rPr>
              <a:t>, </a:t>
            </a:r>
            <a:r>
              <a:rPr lang="en-US" sz="2800" dirty="0">
                <a:latin typeface="Times New Roman" panose="02020603050405020304" pitchFamily="18" charset="0"/>
              </a:rPr>
              <a:t>“or” </a:t>
            </a: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sym typeface="Symbol" panose="05050102010706020507" pitchFamily="18" charset="2"/>
              </a:rPr>
              <a:t></a:t>
            </a:r>
            <a:r>
              <a:rPr lang="en-US" sz="2800" dirty="0">
                <a:latin typeface="Times New Roman" panose="02020603050405020304" pitchFamily="18" charset="0"/>
              </a:rPr>
              <a:t> .</a:t>
            </a:r>
          </a:p>
        </p:txBody>
      </p:sp>
      <p:graphicFrame>
        <p:nvGraphicFramePr>
          <p:cNvPr id="8194" name="Object 5"/>
          <p:cNvGraphicFramePr>
            <a:graphicFrameLocks noChangeAspect="1"/>
          </p:cNvGraphicFramePr>
          <p:nvPr>
            <p:extLst>
              <p:ext uri="{D42A27DB-BD31-4B8C-83A1-F6EECF244321}">
                <p14:modId xmlns:p14="http://schemas.microsoft.com/office/powerpoint/2010/main" val="640871902"/>
              </p:ext>
            </p:extLst>
          </p:nvPr>
        </p:nvGraphicFramePr>
        <p:xfrm>
          <a:off x="2546351" y="4641850"/>
          <a:ext cx="5146675" cy="571500"/>
        </p:xfrm>
        <a:graphic>
          <a:graphicData uri="http://schemas.openxmlformats.org/presentationml/2006/ole">
            <mc:AlternateContent xmlns:mc="http://schemas.openxmlformats.org/markup-compatibility/2006">
              <mc:Choice xmlns:v="urn:schemas-microsoft-com:vml" Requires="v">
                <p:oleObj spid="_x0000_s33456" name="Equation" r:id="rId4" imgW="2286000" imgH="253800" progId="Equation.DSMT4">
                  <p:embed/>
                </p:oleObj>
              </mc:Choice>
              <mc:Fallback>
                <p:oleObj name="Equation" r:id="rId4" imgW="228600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6351" y="4641850"/>
                        <a:ext cx="51466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6"/>
          <p:cNvGraphicFramePr>
            <a:graphicFrameLocks noChangeAspect="1"/>
          </p:cNvGraphicFramePr>
          <p:nvPr>
            <p:extLst>
              <p:ext uri="{D42A27DB-BD31-4B8C-83A1-F6EECF244321}">
                <p14:modId xmlns:p14="http://schemas.microsoft.com/office/powerpoint/2010/main" val="1155073401"/>
              </p:ext>
            </p:extLst>
          </p:nvPr>
        </p:nvGraphicFramePr>
        <p:xfrm>
          <a:off x="3989388" y="5273675"/>
          <a:ext cx="3687762" cy="400050"/>
        </p:xfrm>
        <a:graphic>
          <a:graphicData uri="http://schemas.openxmlformats.org/presentationml/2006/ole">
            <mc:AlternateContent xmlns:mc="http://schemas.openxmlformats.org/markup-compatibility/2006">
              <mc:Choice xmlns:v="urn:schemas-microsoft-com:vml" Requires="v">
                <p:oleObj spid="_x0000_s33457" name="Equation" r:id="rId6" imgW="1638000" imgH="177480" progId="Equation.DSMT4">
                  <p:embed/>
                </p:oleObj>
              </mc:Choice>
              <mc:Fallback>
                <p:oleObj name="Equation" r:id="rId6" imgW="1638000" imgH="177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9388" y="5273675"/>
                        <a:ext cx="368776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88111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676400" y="531813"/>
            <a:ext cx="8229600" cy="381000"/>
          </a:xfrm>
        </p:spPr>
        <p:txBody>
          <a:bodyPr>
            <a:normAutofit fontScale="90000"/>
          </a:bodyPr>
          <a:lstStyle/>
          <a:p>
            <a:pPr eaLnBrk="1" hangingPunct="1"/>
            <a:r>
              <a:rPr lang="en-US" sz="3200" b="1" dirty="0"/>
              <a:t>Rule for complements</a:t>
            </a:r>
          </a:p>
        </p:txBody>
      </p:sp>
      <p:graphicFrame>
        <p:nvGraphicFramePr>
          <p:cNvPr id="9218" name="Object 3"/>
          <p:cNvGraphicFramePr>
            <a:graphicFrameLocks noChangeAspect="1"/>
          </p:cNvGraphicFramePr>
          <p:nvPr/>
        </p:nvGraphicFramePr>
        <p:xfrm>
          <a:off x="2940050" y="1539876"/>
          <a:ext cx="4051300" cy="809625"/>
        </p:xfrm>
        <a:graphic>
          <a:graphicData uri="http://schemas.openxmlformats.org/presentationml/2006/ole">
            <mc:AlternateContent xmlns:mc="http://schemas.openxmlformats.org/markup-compatibility/2006">
              <mc:Choice xmlns:v="urn:schemas-microsoft-com:vml" Requires="v">
                <p:oleObj spid="_x0000_s34478" name="Equation" r:id="rId4" imgW="1396800" imgH="279360" progId="Equation.DSMT4">
                  <p:embed/>
                </p:oleObj>
              </mc:Choice>
              <mc:Fallback>
                <p:oleObj name="Equation" r:id="rId4" imgW="139680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0050" y="1539876"/>
                        <a:ext cx="405130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Rectangle 13"/>
          <p:cNvSpPr>
            <a:spLocks noChangeArrowheads="1"/>
          </p:cNvSpPr>
          <p:nvPr/>
        </p:nvSpPr>
        <p:spPr bwMode="auto">
          <a:xfrm>
            <a:off x="2874963" y="2665413"/>
            <a:ext cx="282575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200">
                <a:solidFill>
                  <a:schemeClr val="tx2"/>
                </a:solidFill>
                <a:latin typeface="Times New Roman" panose="02020603050405020304" pitchFamily="18" charset="0"/>
              </a:rPr>
              <a:t>or</a:t>
            </a:r>
          </a:p>
        </p:txBody>
      </p:sp>
      <p:graphicFrame>
        <p:nvGraphicFramePr>
          <p:cNvPr id="9219" name="Object 14"/>
          <p:cNvGraphicFramePr>
            <a:graphicFrameLocks noChangeAspect="1"/>
          </p:cNvGraphicFramePr>
          <p:nvPr/>
        </p:nvGraphicFramePr>
        <p:xfrm>
          <a:off x="3800476" y="3303588"/>
          <a:ext cx="3719513" cy="735012"/>
        </p:xfrm>
        <a:graphic>
          <a:graphicData uri="http://schemas.openxmlformats.org/presentationml/2006/ole">
            <mc:AlternateContent xmlns:mc="http://schemas.openxmlformats.org/markup-compatibility/2006">
              <mc:Choice xmlns:v="urn:schemas-microsoft-com:vml" Requires="v">
                <p:oleObj spid="_x0000_s34479" name="Equation" r:id="rId6" imgW="1282680" imgH="253800" progId="Equation.DSMT4">
                  <p:embed/>
                </p:oleObj>
              </mc:Choice>
              <mc:Fallback>
                <p:oleObj name="Equation" r:id="rId6" imgW="128268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0476" y="3303588"/>
                        <a:ext cx="3719513" cy="73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12035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Rectangle 2"/>
          <p:cNvSpPr>
            <a:spLocks noChangeArrowheads="1"/>
          </p:cNvSpPr>
          <p:nvPr/>
        </p:nvSpPr>
        <p:spPr bwMode="auto">
          <a:xfrm>
            <a:off x="3322638" y="1927225"/>
            <a:ext cx="5257800" cy="2895600"/>
          </a:xfrm>
          <a:prstGeom prst="rect">
            <a:avLst/>
          </a:prstGeom>
          <a:solidFill>
            <a:srgbClr val="969696"/>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2296" name="Rectangle 3"/>
          <p:cNvSpPr>
            <a:spLocks noChangeArrowheads="1"/>
          </p:cNvSpPr>
          <p:nvPr/>
        </p:nvSpPr>
        <p:spPr bwMode="auto">
          <a:xfrm>
            <a:off x="1735138" y="169863"/>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Logic:</a:t>
            </a:r>
            <a:endParaRPr lang="en-US" sz="3200" b="1">
              <a:latin typeface="Times New Roman" panose="02020603050405020304" pitchFamily="18" charset="0"/>
            </a:endParaRPr>
          </a:p>
        </p:txBody>
      </p:sp>
      <p:sp>
        <p:nvSpPr>
          <p:cNvPr id="12297" name="Rectangle 4"/>
          <p:cNvSpPr>
            <a:spLocks noChangeArrowheads="1"/>
          </p:cNvSpPr>
          <p:nvPr/>
        </p:nvSpPr>
        <p:spPr bwMode="auto">
          <a:xfrm>
            <a:off x="3322638" y="1927225"/>
            <a:ext cx="52578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aphicFrame>
        <p:nvGraphicFramePr>
          <p:cNvPr id="12290" name="Object 5"/>
          <p:cNvGraphicFramePr>
            <a:graphicFrameLocks noChangeAspect="1"/>
          </p:cNvGraphicFramePr>
          <p:nvPr>
            <p:extLst>
              <p:ext uri="{D42A27DB-BD31-4B8C-83A1-F6EECF244321}">
                <p14:modId xmlns:p14="http://schemas.microsoft.com/office/powerpoint/2010/main" val="1807493704"/>
              </p:ext>
            </p:extLst>
          </p:nvPr>
        </p:nvGraphicFramePr>
        <p:xfrm>
          <a:off x="2508250" y="755650"/>
          <a:ext cx="5475288" cy="573088"/>
        </p:xfrm>
        <a:graphic>
          <a:graphicData uri="http://schemas.openxmlformats.org/presentationml/2006/ole">
            <mc:AlternateContent xmlns:mc="http://schemas.openxmlformats.org/markup-compatibility/2006">
              <mc:Choice xmlns:v="urn:schemas-microsoft-com:vml" Requires="v">
                <p:oleObj spid="_x0000_s170672" name="Equation" r:id="rId4" imgW="2171520" imgH="228600" progId="Equation.DSMT4">
                  <p:embed/>
                </p:oleObj>
              </mc:Choice>
              <mc:Fallback>
                <p:oleObj name="Equation" r:id="rId4" imgW="2171520" imgH="228600" progId="Equation.DSMT4">
                  <p:embed/>
                  <p:pic>
                    <p:nvPicPr>
                      <p:cNvPr id="0" name=""/>
                      <p:cNvPicPr>
                        <a:picLocks noChangeAspect="1" noChangeArrowheads="1"/>
                      </p:cNvPicPr>
                      <p:nvPr/>
                    </p:nvPicPr>
                    <p:blipFill>
                      <a:blip r:embed="rId5"/>
                      <a:srcRect/>
                      <a:stretch>
                        <a:fillRect/>
                      </a:stretch>
                    </p:blipFill>
                    <p:spPr bwMode="auto">
                      <a:xfrm>
                        <a:off x="2508250" y="755650"/>
                        <a:ext cx="5475288"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Oval 6"/>
          <p:cNvSpPr>
            <a:spLocks noChangeArrowheads="1"/>
          </p:cNvSpPr>
          <p:nvPr/>
        </p:nvSpPr>
        <p:spPr bwMode="auto">
          <a:xfrm>
            <a:off x="4922838" y="2765425"/>
            <a:ext cx="2057400" cy="1295400"/>
          </a:xfrm>
          <a:prstGeom prst="ellipse">
            <a:avLst/>
          </a:prstGeom>
          <a:solidFill>
            <a:srgbClr val="FFFFFF"/>
          </a:soli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12299" name="Rectangle 7"/>
          <p:cNvSpPr>
            <a:spLocks noChangeArrowheads="1"/>
          </p:cNvSpPr>
          <p:nvPr/>
        </p:nvSpPr>
        <p:spPr bwMode="auto">
          <a:xfrm>
            <a:off x="5761038" y="32226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rPr>
              <a:t>A</a:t>
            </a:r>
            <a:endParaRPr lang="en-US" sz="3200">
              <a:latin typeface="Times New Roman" panose="02020603050405020304" pitchFamily="18" charset="0"/>
            </a:endParaRPr>
          </a:p>
        </p:txBody>
      </p:sp>
      <p:graphicFrame>
        <p:nvGraphicFramePr>
          <p:cNvPr id="12291" name="Object 8"/>
          <p:cNvGraphicFramePr>
            <a:graphicFrameLocks noChangeAspect="1"/>
          </p:cNvGraphicFramePr>
          <p:nvPr>
            <p:extLst>
              <p:ext uri="{D42A27DB-BD31-4B8C-83A1-F6EECF244321}">
                <p14:modId xmlns:p14="http://schemas.microsoft.com/office/powerpoint/2010/main" val="870066274"/>
              </p:ext>
            </p:extLst>
          </p:nvPr>
        </p:nvGraphicFramePr>
        <p:xfrm>
          <a:off x="3856039" y="2689225"/>
          <a:ext cx="384175" cy="477838"/>
        </p:xfrm>
        <a:graphic>
          <a:graphicData uri="http://schemas.openxmlformats.org/presentationml/2006/ole">
            <mc:AlternateContent xmlns:mc="http://schemas.openxmlformats.org/markup-compatibility/2006">
              <mc:Choice xmlns:v="urn:schemas-microsoft-com:vml" Requires="v">
                <p:oleObj spid="_x0000_s170673" name="Equation" r:id="rId6" imgW="152280" imgH="190440" progId="Equation.DSMT4">
                  <p:embed/>
                </p:oleObj>
              </mc:Choice>
              <mc:Fallback>
                <p:oleObj name="Equation" r:id="rId6" imgW="152280" imgH="1904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6039" y="2689225"/>
                        <a:ext cx="3841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9"/>
          <p:cNvGraphicFramePr>
            <a:graphicFrameLocks noChangeAspect="1"/>
          </p:cNvGraphicFramePr>
          <p:nvPr>
            <p:extLst>
              <p:ext uri="{D42A27DB-BD31-4B8C-83A1-F6EECF244321}">
                <p14:modId xmlns:p14="http://schemas.microsoft.com/office/powerpoint/2010/main" val="2525819413"/>
              </p:ext>
            </p:extLst>
          </p:nvPr>
        </p:nvGraphicFramePr>
        <p:xfrm>
          <a:off x="2606675" y="1328739"/>
          <a:ext cx="2401888" cy="509587"/>
        </p:xfrm>
        <a:graphic>
          <a:graphicData uri="http://schemas.openxmlformats.org/presentationml/2006/ole">
            <mc:AlternateContent xmlns:mc="http://schemas.openxmlformats.org/markup-compatibility/2006">
              <mc:Choice xmlns:v="urn:schemas-microsoft-com:vml" Requires="v">
                <p:oleObj spid="_x0000_s170674" name="Equation" r:id="rId8" imgW="952200" imgH="203040" progId="Equation.DSMT4">
                  <p:embed/>
                </p:oleObj>
              </mc:Choice>
              <mc:Fallback>
                <p:oleObj name="Equation" r:id="rId8" imgW="952200" imgH="203040" progId="Equation.DSMT4">
                  <p:embed/>
                  <p:pic>
                    <p:nvPicPr>
                      <p:cNvPr id="0" name=""/>
                      <p:cNvPicPr>
                        <a:picLocks noChangeAspect="1" noChangeArrowheads="1"/>
                      </p:cNvPicPr>
                      <p:nvPr/>
                    </p:nvPicPr>
                    <p:blipFill>
                      <a:blip r:embed="rId9"/>
                      <a:srcRect/>
                      <a:stretch>
                        <a:fillRect/>
                      </a:stretch>
                    </p:blipFill>
                    <p:spPr bwMode="auto">
                      <a:xfrm>
                        <a:off x="2606675" y="1328739"/>
                        <a:ext cx="2401888"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10"/>
          <p:cNvGraphicFramePr>
            <a:graphicFrameLocks noChangeAspect="1"/>
          </p:cNvGraphicFramePr>
          <p:nvPr>
            <p:extLst>
              <p:ext uri="{D42A27DB-BD31-4B8C-83A1-F6EECF244321}">
                <p14:modId xmlns:p14="http://schemas.microsoft.com/office/powerpoint/2010/main" val="522978356"/>
              </p:ext>
            </p:extLst>
          </p:nvPr>
        </p:nvGraphicFramePr>
        <p:xfrm>
          <a:off x="2392364" y="5000626"/>
          <a:ext cx="4738687" cy="701675"/>
        </p:xfrm>
        <a:graphic>
          <a:graphicData uri="http://schemas.openxmlformats.org/presentationml/2006/ole">
            <mc:AlternateContent xmlns:mc="http://schemas.openxmlformats.org/markup-compatibility/2006">
              <mc:Choice xmlns:v="urn:schemas-microsoft-com:vml" Requires="v">
                <p:oleObj spid="_x0000_s170675" name="Equation" r:id="rId10" imgW="1879560" imgH="279360" progId="Equation.DSMT4">
                  <p:embed/>
                </p:oleObj>
              </mc:Choice>
              <mc:Fallback>
                <p:oleObj name="Equation" r:id="rId10" imgW="1879560" imgH="279360" progId="Equation.DSMT4">
                  <p:embed/>
                  <p:pic>
                    <p:nvPicPr>
                      <p:cNvPr id="0" name=""/>
                      <p:cNvPicPr>
                        <a:picLocks noChangeAspect="1" noChangeArrowheads="1"/>
                      </p:cNvPicPr>
                      <p:nvPr/>
                    </p:nvPicPr>
                    <p:blipFill>
                      <a:blip r:embed="rId11"/>
                      <a:srcRect/>
                      <a:stretch>
                        <a:fillRect/>
                      </a:stretch>
                    </p:blipFill>
                    <p:spPr bwMode="auto">
                      <a:xfrm>
                        <a:off x="2392364" y="5000626"/>
                        <a:ext cx="473868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11"/>
          <p:cNvGraphicFramePr>
            <a:graphicFrameLocks noChangeAspect="1"/>
          </p:cNvGraphicFramePr>
          <p:nvPr>
            <p:extLst>
              <p:ext uri="{D42A27DB-BD31-4B8C-83A1-F6EECF244321}">
                <p14:modId xmlns:p14="http://schemas.microsoft.com/office/powerpoint/2010/main" val="3406425494"/>
              </p:ext>
            </p:extLst>
          </p:nvPr>
        </p:nvGraphicFramePr>
        <p:xfrm>
          <a:off x="3074989" y="5637214"/>
          <a:ext cx="3425825" cy="701675"/>
        </p:xfrm>
        <a:graphic>
          <a:graphicData uri="http://schemas.openxmlformats.org/presentationml/2006/ole">
            <mc:AlternateContent xmlns:mc="http://schemas.openxmlformats.org/markup-compatibility/2006">
              <mc:Choice xmlns:v="urn:schemas-microsoft-com:vml" Requires="v">
                <p:oleObj spid="_x0000_s170676" name="Equation" r:id="rId12" imgW="1358640" imgH="279360" progId="Equation.DSMT4">
                  <p:embed/>
                </p:oleObj>
              </mc:Choice>
              <mc:Fallback>
                <p:oleObj name="Equation" r:id="rId12" imgW="1358640" imgH="27936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74989" y="5637214"/>
                        <a:ext cx="342582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149836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Joint Probability</a:t>
            </a:r>
          </a:p>
        </p:txBody>
      </p:sp>
      <p:sp>
        <p:nvSpPr>
          <p:cNvPr id="81923" name="Rectangle 3"/>
          <p:cNvSpPr>
            <a:spLocks noGrp="1" noChangeArrowheads="1"/>
          </p:cNvSpPr>
          <p:nvPr>
            <p:ph type="body" sz="half" idx="1"/>
          </p:nvPr>
        </p:nvSpPr>
        <p:spPr>
          <a:xfrm>
            <a:off x="1981200" y="1828801"/>
            <a:ext cx="8153400" cy="4302125"/>
          </a:xfrm>
        </p:spPr>
        <p:txBody>
          <a:bodyPr/>
          <a:lstStyle/>
          <a:p>
            <a:pPr marL="0" indent="0">
              <a:buNone/>
            </a:pPr>
            <a:r>
              <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events A and B, </a:t>
            </a:r>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joint probability</a:t>
            </a:r>
            <a:r>
              <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Pr</a:t>
            </a:r>
            <a:r>
              <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(AB) stands for the probability that both events happen.</a:t>
            </a:r>
          </a:p>
          <a:p>
            <a:pPr marL="0" indent="0">
              <a:buNone/>
            </a:pP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68693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2639622" y="888394"/>
            <a:ext cx="8534400" cy="1507067"/>
          </a:xfrm>
          <a:noFill/>
        </p:spPr>
        <p:txBody>
          <a:bodyPr anchor="t"/>
          <a:lstStyle/>
          <a:p>
            <a:r>
              <a:rPr lang="en-CA"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Conditional Probability</a:t>
            </a:r>
            <a:endParaRPr lang="en-CA" sz="3200" b="1" dirty="0">
              <a:latin typeface="Times New Roman" panose="02020603050405020304" pitchFamily="18" charset="0"/>
              <a:cs typeface="Times New Roman" panose="02020603050405020304" pitchFamily="18" charset="0"/>
            </a:endParaRPr>
          </a:p>
        </p:txBody>
      </p:sp>
      <p:sp>
        <p:nvSpPr>
          <p:cNvPr id="13317" name="Rectangle 3"/>
          <p:cNvSpPr>
            <a:spLocks noGrp="1" noChangeArrowheads="1"/>
          </p:cNvSpPr>
          <p:nvPr>
            <p:ph idx="1"/>
          </p:nvPr>
        </p:nvSpPr>
        <p:spPr>
          <a:xfrm>
            <a:off x="2175194" y="1812169"/>
            <a:ext cx="8218487" cy="2663825"/>
          </a:xfrm>
        </p:spPr>
        <p:txBody>
          <a:bodyPr/>
          <a:lstStyle/>
          <a:p>
            <a:pPr marL="0" indent="0">
              <a:buNone/>
            </a:pPr>
            <a:r>
              <a:rPr lang="en-CA" dirty="0" smtClean="0">
                <a:solidFill>
                  <a:schemeClr val="tx1"/>
                </a:solidFill>
                <a:latin typeface="Times New Roman" panose="02020603050405020304" pitchFamily="18" charset="0"/>
                <a:cs typeface="Times New Roman" panose="02020603050405020304" pitchFamily="18" charset="0"/>
              </a:rPr>
              <a:t>Suppose that we are interested in computing the probability of event </a:t>
            </a:r>
            <a:r>
              <a:rPr lang="en-CA" i="1" dirty="0" smtClean="0">
                <a:solidFill>
                  <a:schemeClr val="tx1"/>
                </a:solidFill>
                <a:latin typeface="Times New Roman" panose="02020603050405020304" pitchFamily="18" charset="0"/>
                <a:cs typeface="Times New Roman" panose="02020603050405020304" pitchFamily="18" charset="0"/>
              </a:rPr>
              <a:t>A </a:t>
            </a:r>
            <a:r>
              <a:rPr lang="en-CA" dirty="0" smtClean="0">
                <a:solidFill>
                  <a:schemeClr val="tx1"/>
                </a:solidFill>
                <a:latin typeface="Times New Roman" panose="02020603050405020304" pitchFamily="18" charset="0"/>
                <a:cs typeface="Times New Roman" panose="02020603050405020304" pitchFamily="18" charset="0"/>
              </a:rPr>
              <a:t>and we have been told event </a:t>
            </a:r>
            <a:r>
              <a:rPr lang="en-CA" i="1" dirty="0" smtClean="0">
                <a:solidFill>
                  <a:schemeClr val="tx1"/>
                </a:solidFill>
                <a:latin typeface="Times New Roman" panose="02020603050405020304" pitchFamily="18" charset="0"/>
                <a:cs typeface="Times New Roman" panose="02020603050405020304" pitchFamily="18" charset="0"/>
              </a:rPr>
              <a:t>B </a:t>
            </a:r>
            <a:r>
              <a:rPr lang="en-CA" dirty="0" smtClean="0">
                <a:solidFill>
                  <a:schemeClr val="tx1"/>
                </a:solidFill>
                <a:latin typeface="Times New Roman" panose="02020603050405020304" pitchFamily="18" charset="0"/>
                <a:cs typeface="Times New Roman" panose="02020603050405020304" pitchFamily="18" charset="0"/>
              </a:rPr>
              <a:t>has occurred.</a:t>
            </a:r>
          </a:p>
          <a:p>
            <a:pPr marL="0" indent="0">
              <a:buNone/>
            </a:pPr>
            <a:r>
              <a:rPr lang="en-CA" dirty="0" smtClean="0">
                <a:solidFill>
                  <a:schemeClr val="tx1"/>
                </a:solidFill>
                <a:latin typeface="Times New Roman" panose="02020603050405020304" pitchFamily="18" charset="0"/>
                <a:cs typeface="Times New Roman" panose="02020603050405020304" pitchFamily="18" charset="0"/>
              </a:rPr>
              <a:t>Then the conditional probability of </a:t>
            </a:r>
            <a:r>
              <a:rPr lang="en-CA" i="1" dirty="0" smtClean="0">
                <a:solidFill>
                  <a:schemeClr val="tx1"/>
                </a:solidFill>
                <a:latin typeface="Times New Roman" panose="02020603050405020304" pitchFamily="18" charset="0"/>
                <a:cs typeface="Times New Roman" panose="02020603050405020304" pitchFamily="18" charset="0"/>
              </a:rPr>
              <a:t>A </a:t>
            </a:r>
            <a:r>
              <a:rPr lang="en-CA" dirty="0" smtClean="0">
                <a:solidFill>
                  <a:schemeClr val="tx1"/>
                </a:solidFill>
                <a:latin typeface="Times New Roman" panose="02020603050405020304" pitchFamily="18" charset="0"/>
                <a:cs typeface="Times New Roman" panose="02020603050405020304" pitchFamily="18" charset="0"/>
              </a:rPr>
              <a:t>given </a:t>
            </a:r>
            <a:r>
              <a:rPr lang="en-CA" i="1" dirty="0" smtClean="0">
                <a:solidFill>
                  <a:schemeClr val="tx1"/>
                </a:solidFill>
                <a:latin typeface="Times New Roman" panose="02020603050405020304" pitchFamily="18" charset="0"/>
                <a:cs typeface="Times New Roman" panose="02020603050405020304" pitchFamily="18" charset="0"/>
              </a:rPr>
              <a:t>B </a:t>
            </a:r>
            <a:r>
              <a:rPr lang="en-CA" dirty="0" smtClean="0">
                <a:solidFill>
                  <a:schemeClr val="tx1"/>
                </a:solidFill>
                <a:latin typeface="Times New Roman" panose="02020603050405020304" pitchFamily="18" charset="0"/>
                <a:cs typeface="Times New Roman" panose="02020603050405020304" pitchFamily="18" charset="0"/>
              </a:rPr>
              <a:t>is defined to be:</a:t>
            </a:r>
          </a:p>
        </p:txBody>
      </p:sp>
      <p:graphicFrame>
        <p:nvGraphicFramePr>
          <p:cNvPr id="13314" name="Object 4"/>
          <p:cNvGraphicFramePr>
            <a:graphicFrameLocks noChangeAspect="1"/>
          </p:cNvGraphicFramePr>
          <p:nvPr>
            <p:extLst>
              <p:ext uri="{D42A27DB-BD31-4B8C-83A1-F6EECF244321}">
                <p14:modId xmlns:p14="http://schemas.microsoft.com/office/powerpoint/2010/main" val="3411471413"/>
              </p:ext>
            </p:extLst>
          </p:nvPr>
        </p:nvGraphicFramePr>
        <p:xfrm>
          <a:off x="2479160" y="3889412"/>
          <a:ext cx="3297238" cy="1173163"/>
        </p:xfrm>
        <a:graphic>
          <a:graphicData uri="http://schemas.openxmlformats.org/presentationml/2006/ole">
            <mc:AlternateContent xmlns:mc="http://schemas.openxmlformats.org/markup-compatibility/2006">
              <mc:Choice xmlns:v="urn:schemas-microsoft-com:vml" Requires="v">
                <p:oleObj spid="_x0000_s38580" name="Equation" r:id="rId4" imgW="1320480" imgH="469800" progId="Equation.DSMT4">
                  <p:embed/>
                </p:oleObj>
              </mc:Choice>
              <mc:Fallback>
                <p:oleObj name="Equation" r:id="rId4" imgW="132048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9160" y="3889412"/>
                        <a:ext cx="3297238"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5"/>
          <p:cNvGraphicFramePr>
            <a:graphicFrameLocks noChangeAspect="1"/>
          </p:cNvGraphicFramePr>
          <p:nvPr>
            <p:extLst>
              <p:ext uri="{D42A27DB-BD31-4B8C-83A1-F6EECF244321}">
                <p14:modId xmlns:p14="http://schemas.microsoft.com/office/powerpoint/2010/main" val="150320099"/>
              </p:ext>
            </p:extLst>
          </p:nvPr>
        </p:nvGraphicFramePr>
        <p:xfrm>
          <a:off x="6080364" y="4006702"/>
          <a:ext cx="3106738" cy="633413"/>
        </p:xfrm>
        <a:graphic>
          <a:graphicData uri="http://schemas.openxmlformats.org/presentationml/2006/ole">
            <mc:AlternateContent xmlns:mc="http://schemas.openxmlformats.org/markup-compatibility/2006">
              <mc:Choice xmlns:v="urn:schemas-microsoft-com:vml" Requires="v">
                <p:oleObj spid="_x0000_s38581" name="Equation" r:id="rId6" imgW="1244520" imgH="253800" progId="Equation.DSMT4">
                  <p:embed/>
                </p:oleObj>
              </mc:Choice>
              <mc:Fallback>
                <p:oleObj name="Equation" r:id="rId6" imgW="1244520" imgH="253800" progId="Equation.DSMT4">
                  <p:embed/>
                  <p:pic>
                    <p:nvPicPr>
                      <p:cNvPr id="0" name=""/>
                      <p:cNvPicPr>
                        <a:picLocks noChangeAspect="1" noChangeArrowheads="1"/>
                      </p:cNvPicPr>
                      <p:nvPr/>
                    </p:nvPicPr>
                    <p:blipFill>
                      <a:blip r:embed="rId7"/>
                      <a:srcRect/>
                      <a:stretch>
                        <a:fillRect/>
                      </a:stretch>
                    </p:blipFill>
                    <p:spPr bwMode="auto">
                      <a:xfrm>
                        <a:off x="6080364" y="4006702"/>
                        <a:ext cx="3106738"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70570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981201" y="274639"/>
            <a:ext cx="8291513" cy="706437"/>
          </a:xfrm>
          <a:noFill/>
        </p:spPr>
        <p:txBody>
          <a:bodyPr anchor="t"/>
          <a:lstStyle/>
          <a:p>
            <a:pPr algn="l" eaLnBrk="1" hangingPunct="1"/>
            <a:r>
              <a:rPr lang="en-CA" sz="3200" b="1">
                <a:latin typeface="Times New Roman" panose="02020603050405020304" pitchFamily="18" charset="0"/>
                <a:cs typeface="Times New Roman" panose="02020603050405020304" pitchFamily="18" charset="0"/>
              </a:rPr>
              <a:t>Rationale:</a:t>
            </a:r>
          </a:p>
        </p:txBody>
      </p:sp>
      <p:sp>
        <p:nvSpPr>
          <p:cNvPr id="14340" name="Rectangle 3"/>
          <p:cNvSpPr>
            <a:spLocks noGrp="1" noChangeArrowheads="1"/>
          </p:cNvSpPr>
          <p:nvPr>
            <p:ph idx="1"/>
          </p:nvPr>
        </p:nvSpPr>
        <p:spPr>
          <a:xfrm>
            <a:off x="1992314" y="836615"/>
            <a:ext cx="9571329" cy="2663823"/>
          </a:xfrm>
        </p:spPr>
        <p:txBody>
          <a:bodyPr>
            <a:normAutofit lnSpcReduction="10000"/>
          </a:bodyPr>
          <a:lstStyle/>
          <a:p>
            <a:pPr marL="0" indent="0">
              <a:lnSpc>
                <a:spcPct val="90000"/>
              </a:lnSpc>
              <a:buNone/>
            </a:pPr>
            <a:r>
              <a:rPr lang="en-CA" sz="2800" dirty="0">
                <a:solidFill>
                  <a:schemeClr val="tx1"/>
                </a:solidFill>
                <a:latin typeface="Times New Roman" panose="02020603050405020304" pitchFamily="18" charset="0"/>
                <a:cs typeface="Times New Roman" panose="02020603050405020304" pitchFamily="18" charset="0"/>
              </a:rPr>
              <a:t>If we’re told that event </a:t>
            </a:r>
            <a:r>
              <a:rPr lang="en-CA" sz="2800" i="1" dirty="0">
                <a:solidFill>
                  <a:schemeClr val="tx1"/>
                </a:solidFill>
                <a:latin typeface="Times New Roman" panose="02020603050405020304" pitchFamily="18" charset="0"/>
                <a:cs typeface="Times New Roman" panose="02020603050405020304" pitchFamily="18" charset="0"/>
              </a:rPr>
              <a:t>B </a:t>
            </a:r>
            <a:r>
              <a:rPr lang="en-CA" sz="2800" dirty="0">
                <a:solidFill>
                  <a:schemeClr val="tx1"/>
                </a:solidFill>
                <a:latin typeface="Times New Roman" panose="02020603050405020304" pitchFamily="18" charset="0"/>
                <a:cs typeface="Times New Roman" panose="02020603050405020304" pitchFamily="18" charset="0"/>
              </a:rPr>
              <a:t>has occurred then the sample space is restricted to </a:t>
            </a:r>
            <a:r>
              <a:rPr lang="en-CA" sz="2800" i="1" dirty="0">
                <a:solidFill>
                  <a:schemeClr val="tx1"/>
                </a:solidFill>
                <a:latin typeface="Times New Roman" panose="02020603050405020304" pitchFamily="18" charset="0"/>
                <a:cs typeface="Times New Roman" panose="02020603050405020304" pitchFamily="18" charset="0"/>
              </a:rPr>
              <a:t>B.</a:t>
            </a:r>
          </a:p>
          <a:p>
            <a:pPr marL="0" indent="0">
              <a:lnSpc>
                <a:spcPct val="90000"/>
              </a:lnSpc>
              <a:buNone/>
            </a:pPr>
            <a:r>
              <a:rPr lang="en-CA" sz="2800" dirty="0" smtClean="0">
                <a:solidFill>
                  <a:schemeClr val="tx1"/>
                </a:solidFill>
                <a:latin typeface="Times New Roman" panose="02020603050405020304" pitchFamily="18" charset="0"/>
                <a:cs typeface="Times New Roman" panose="02020603050405020304" pitchFamily="18" charset="0"/>
              </a:rPr>
              <a:t>The </a:t>
            </a:r>
            <a:r>
              <a:rPr lang="en-CA" sz="2800" dirty="0">
                <a:solidFill>
                  <a:schemeClr val="tx1"/>
                </a:solidFill>
                <a:latin typeface="Times New Roman" panose="02020603050405020304" pitchFamily="18" charset="0"/>
                <a:cs typeface="Times New Roman" panose="02020603050405020304" pitchFamily="18" charset="0"/>
              </a:rPr>
              <a:t>event </a:t>
            </a:r>
            <a:r>
              <a:rPr lang="en-CA" sz="2800" i="1" dirty="0">
                <a:solidFill>
                  <a:schemeClr val="tx1"/>
                </a:solidFill>
                <a:latin typeface="Times New Roman" panose="02020603050405020304" pitchFamily="18" charset="0"/>
                <a:cs typeface="Times New Roman" panose="02020603050405020304" pitchFamily="18" charset="0"/>
              </a:rPr>
              <a:t>A </a:t>
            </a:r>
            <a:r>
              <a:rPr lang="en-CA" sz="2800" dirty="0">
                <a:solidFill>
                  <a:schemeClr val="tx1"/>
                </a:solidFill>
                <a:latin typeface="Times New Roman" panose="02020603050405020304" pitchFamily="18" charset="0"/>
                <a:cs typeface="Times New Roman" panose="02020603050405020304" pitchFamily="18" charset="0"/>
              </a:rPr>
              <a:t>can now only occur if the outcome is </a:t>
            </a:r>
            <a:r>
              <a:rPr lang="en-CA" sz="2800" dirty="0" smtClean="0">
                <a:solidFill>
                  <a:schemeClr val="tx1"/>
                </a:solidFill>
                <a:latin typeface="Times New Roman" panose="02020603050405020304" pitchFamily="18" charset="0"/>
                <a:cs typeface="Times New Roman" panose="02020603050405020304" pitchFamily="18" charset="0"/>
              </a:rPr>
              <a:t>in of </a:t>
            </a:r>
            <a:r>
              <a:rPr lang="en-CA" sz="2800" i="1" dirty="0">
                <a:solidFill>
                  <a:schemeClr val="tx1"/>
                </a:solidFill>
                <a:latin typeface="Times New Roman" panose="02020603050405020304" pitchFamily="18" charset="0"/>
                <a:cs typeface="Times New Roman" panose="02020603050405020304" pitchFamily="18" charset="0"/>
              </a:rPr>
              <a:t>A ∩</a:t>
            </a:r>
            <a:r>
              <a:rPr lang="en-CA" sz="2800" dirty="0">
                <a:solidFill>
                  <a:schemeClr val="tx1"/>
                </a:solidFill>
                <a:latin typeface="Times New Roman" panose="02020603050405020304" pitchFamily="18" charset="0"/>
                <a:cs typeface="Times New Roman" panose="02020603050405020304" pitchFamily="18" charset="0"/>
              </a:rPr>
              <a:t> </a:t>
            </a:r>
            <a:r>
              <a:rPr lang="en-CA" sz="2800" i="1" dirty="0">
                <a:solidFill>
                  <a:schemeClr val="tx1"/>
                </a:solidFill>
                <a:latin typeface="Times New Roman" panose="02020603050405020304" pitchFamily="18" charset="0"/>
                <a:cs typeface="Times New Roman" panose="02020603050405020304" pitchFamily="18" charset="0"/>
              </a:rPr>
              <a:t>B</a:t>
            </a:r>
            <a:r>
              <a:rPr lang="en-CA" sz="2800" dirty="0">
                <a:solidFill>
                  <a:schemeClr val="tx1"/>
                </a:solidFill>
                <a:latin typeface="Times New Roman" panose="02020603050405020304" pitchFamily="18" charset="0"/>
                <a:cs typeface="Times New Roman" panose="02020603050405020304" pitchFamily="18" charset="0"/>
              </a:rPr>
              <a:t>. </a:t>
            </a:r>
            <a:endParaRPr lang="en-CA" sz="2800" dirty="0" smtClean="0">
              <a:solidFill>
                <a:schemeClr val="tx1"/>
              </a:solidFill>
              <a:latin typeface="Times New Roman" panose="02020603050405020304" pitchFamily="18" charset="0"/>
              <a:cs typeface="Times New Roman" panose="02020603050405020304" pitchFamily="18" charset="0"/>
            </a:endParaRPr>
          </a:p>
          <a:p>
            <a:pPr marL="0" indent="0">
              <a:lnSpc>
                <a:spcPct val="90000"/>
              </a:lnSpc>
              <a:buNone/>
            </a:pPr>
            <a:r>
              <a:rPr lang="en-CA" sz="2800" dirty="0">
                <a:solidFill>
                  <a:schemeClr val="tx1"/>
                </a:solidFill>
                <a:latin typeface="Times New Roman" panose="02020603050405020304" pitchFamily="18" charset="0"/>
                <a:cs typeface="Times New Roman" panose="02020603050405020304" pitchFamily="18" charset="0"/>
              </a:rPr>
              <a:t>The probability within </a:t>
            </a:r>
            <a:r>
              <a:rPr lang="en-CA" sz="2800" i="1" dirty="0">
                <a:solidFill>
                  <a:schemeClr val="tx1"/>
                </a:solidFill>
                <a:latin typeface="Times New Roman" panose="02020603050405020304" pitchFamily="18" charset="0"/>
                <a:cs typeface="Times New Roman" panose="02020603050405020304" pitchFamily="18" charset="0"/>
              </a:rPr>
              <a:t>B </a:t>
            </a:r>
            <a:r>
              <a:rPr lang="en-CA" sz="2800" dirty="0">
                <a:solidFill>
                  <a:schemeClr val="tx1"/>
                </a:solidFill>
                <a:latin typeface="Times New Roman" panose="02020603050405020304" pitchFamily="18" charset="0"/>
                <a:cs typeface="Times New Roman" panose="02020603050405020304" pitchFamily="18" charset="0"/>
              </a:rPr>
              <a:t>has to be normalized. This is achieved by dividing by </a:t>
            </a:r>
            <a:r>
              <a:rPr lang="en-CA" sz="2800" i="1" dirty="0">
                <a:solidFill>
                  <a:schemeClr val="tx1"/>
                </a:solidFill>
                <a:latin typeface="Times New Roman" panose="02020603050405020304" pitchFamily="18" charset="0"/>
                <a:cs typeface="Times New Roman" panose="02020603050405020304" pitchFamily="18" charset="0"/>
              </a:rPr>
              <a:t>P</a:t>
            </a:r>
            <a:r>
              <a:rPr lang="en-CA" sz="2800" dirty="0">
                <a:solidFill>
                  <a:schemeClr val="tx1"/>
                </a:solidFill>
                <a:latin typeface="Times New Roman" panose="02020603050405020304" pitchFamily="18" charset="0"/>
                <a:cs typeface="Times New Roman" panose="02020603050405020304" pitchFamily="18" charset="0"/>
              </a:rPr>
              <a:t>[</a:t>
            </a:r>
            <a:r>
              <a:rPr lang="en-CA" sz="2800" i="1" dirty="0">
                <a:solidFill>
                  <a:schemeClr val="tx1"/>
                </a:solidFill>
                <a:latin typeface="Times New Roman" panose="02020603050405020304" pitchFamily="18" charset="0"/>
                <a:cs typeface="Times New Roman" panose="02020603050405020304" pitchFamily="18" charset="0"/>
              </a:rPr>
              <a:t>B</a:t>
            </a:r>
            <a:r>
              <a:rPr lang="en-CA" sz="2800" dirty="0">
                <a:solidFill>
                  <a:schemeClr val="tx1"/>
                </a:solidFill>
                <a:latin typeface="Times New Roman" panose="02020603050405020304" pitchFamily="18" charset="0"/>
                <a:cs typeface="Times New Roman" panose="02020603050405020304" pitchFamily="18" charset="0"/>
              </a:rPr>
              <a:t>]</a:t>
            </a:r>
          </a:p>
          <a:p>
            <a:pPr marL="0" indent="0">
              <a:lnSpc>
                <a:spcPct val="90000"/>
              </a:lnSpc>
              <a:buNone/>
            </a:pPr>
            <a:r>
              <a:rPr lang="en-CA" sz="2800" dirty="0" smtClean="0">
                <a:solidFill>
                  <a:schemeClr val="tx1"/>
                </a:solidFill>
                <a:latin typeface="Times New Roman" panose="02020603050405020304" pitchFamily="18" charset="0"/>
                <a:cs typeface="Times New Roman" panose="02020603050405020304" pitchFamily="18" charset="0"/>
              </a:rPr>
              <a:t>Hence </a:t>
            </a:r>
            <a:r>
              <a:rPr lang="en-CA" sz="2800" dirty="0">
                <a:solidFill>
                  <a:schemeClr val="tx1"/>
                </a:solidFill>
                <a:latin typeface="Times New Roman" panose="02020603050405020304" pitchFamily="18" charset="0"/>
                <a:cs typeface="Times New Roman" panose="02020603050405020304" pitchFamily="18" charset="0"/>
              </a:rPr>
              <a:t>the new probability of </a:t>
            </a:r>
            <a:r>
              <a:rPr lang="en-CA" sz="2800" i="1" dirty="0">
                <a:solidFill>
                  <a:schemeClr val="tx1"/>
                </a:solidFill>
                <a:latin typeface="Times New Roman" panose="02020603050405020304" pitchFamily="18" charset="0"/>
                <a:cs typeface="Times New Roman" panose="02020603050405020304" pitchFamily="18" charset="0"/>
              </a:rPr>
              <a:t>A </a:t>
            </a:r>
            <a:r>
              <a:rPr lang="en-CA" sz="2800" dirty="0">
                <a:solidFill>
                  <a:schemeClr val="tx1"/>
                </a:solidFill>
                <a:latin typeface="Times New Roman" panose="02020603050405020304" pitchFamily="18" charset="0"/>
                <a:cs typeface="Times New Roman" panose="02020603050405020304" pitchFamily="18" charset="0"/>
              </a:rPr>
              <a:t>is:</a:t>
            </a:r>
          </a:p>
        </p:txBody>
      </p:sp>
      <p:graphicFrame>
        <p:nvGraphicFramePr>
          <p:cNvPr id="14338" name="Object 4"/>
          <p:cNvGraphicFramePr>
            <a:graphicFrameLocks noChangeAspect="1"/>
          </p:cNvGraphicFramePr>
          <p:nvPr>
            <p:extLst>
              <p:ext uri="{D42A27DB-BD31-4B8C-83A1-F6EECF244321}">
                <p14:modId xmlns:p14="http://schemas.microsoft.com/office/powerpoint/2010/main" val="730945016"/>
              </p:ext>
            </p:extLst>
          </p:nvPr>
        </p:nvGraphicFramePr>
        <p:xfrm>
          <a:off x="1774825" y="4005264"/>
          <a:ext cx="2965450" cy="1055687"/>
        </p:xfrm>
        <a:graphic>
          <a:graphicData uri="http://schemas.openxmlformats.org/presentationml/2006/ole">
            <mc:AlternateContent xmlns:mc="http://schemas.openxmlformats.org/markup-compatibility/2006">
              <mc:Choice xmlns:v="urn:schemas-microsoft-com:vml" Requires="v">
                <p:oleObj spid="_x0000_s39258" name="Equation" r:id="rId4" imgW="1320480" imgH="469800" progId="Equation.DSMT4">
                  <p:embed/>
                </p:oleObj>
              </mc:Choice>
              <mc:Fallback>
                <p:oleObj name="Equation" r:id="rId4" imgW="132048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4825" y="4005264"/>
                        <a:ext cx="2965450"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Rectangle 5"/>
          <p:cNvSpPr>
            <a:spLocks noChangeArrowheads="1"/>
          </p:cNvSpPr>
          <p:nvPr/>
        </p:nvSpPr>
        <p:spPr bwMode="auto">
          <a:xfrm>
            <a:off x="5159376" y="3500438"/>
            <a:ext cx="5040313" cy="3097212"/>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atin typeface="Times New Roman" panose="02020603050405020304" pitchFamily="18" charset="0"/>
              <a:cs typeface="Times New Roman" panose="02020603050405020304" pitchFamily="18" charset="0"/>
            </a:endParaRPr>
          </a:p>
        </p:txBody>
      </p:sp>
      <p:sp>
        <p:nvSpPr>
          <p:cNvPr id="14342" name="Oval 6"/>
          <p:cNvSpPr>
            <a:spLocks noChangeArrowheads="1"/>
          </p:cNvSpPr>
          <p:nvPr/>
        </p:nvSpPr>
        <p:spPr bwMode="auto">
          <a:xfrm>
            <a:off x="7319964" y="4005263"/>
            <a:ext cx="2376487" cy="1871662"/>
          </a:xfrm>
          <a:prstGeom prst="ellipse">
            <a:avLst/>
          </a:prstGeom>
          <a:solidFill>
            <a:srgbClr val="C0C0C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atin typeface="Times New Roman" panose="02020603050405020304" pitchFamily="18" charset="0"/>
              <a:cs typeface="Times New Roman" panose="02020603050405020304" pitchFamily="18" charset="0"/>
            </a:endParaRPr>
          </a:p>
        </p:txBody>
      </p:sp>
      <p:sp>
        <p:nvSpPr>
          <p:cNvPr id="14343" name="Text Box 7"/>
          <p:cNvSpPr txBox="1">
            <a:spLocks noChangeArrowheads="1"/>
          </p:cNvSpPr>
          <p:nvPr/>
        </p:nvSpPr>
        <p:spPr bwMode="auto">
          <a:xfrm>
            <a:off x="9264651" y="3933826"/>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000" i="1">
                <a:latin typeface="Times New Roman" panose="02020603050405020304" pitchFamily="18" charset="0"/>
                <a:cs typeface="Times New Roman" panose="02020603050405020304" pitchFamily="18" charset="0"/>
              </a:rPr>
              <a:t>B</a:t>
            </a:r>
          </a:p>
        </p:txBody>
      </p:sp>
      <p:sp>
        <p:nvSpPr>
          <p:cNvPr id="14344" name="Oval 8"/>
          <p:cNvSpPr>
            <a:spLocks noChangeArrowheads="1"/>
          </p:cNvSpPr>
          <p:nvPr/>
        </p:nvSpPr>
        <p:spPr bwMode="auto">
          <a:xfrm>
            <a:off x="5735639" y="4005263"/>
            <a:ext cx="2376487" cy="1871662"/>
          </a:xfrm>
          <a:prstGeom prst="ellipse">
            <a:avLst/>
          </a:prstGeom>
          <a:solidFill>
            <a:srgbClr val="C0C0C0">
              <a:alpha val="38823"/>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atin typeface="Times New Roman" panose="02020603050405020304" pitchFamily="18" charset="0"/>
              <a:cs typeface="Times New Roman" panose="02020603050405020304" pitchFamily="18" charset="0"/>
            </a:endParaRPr>
          </a:p>
        </p:txBody>
      </p:sp>
      <p:sp>
        <p:nvSpPr>
          <p:cNvPr id="14345" name="Text Box 9"/>
          <p:cNvSpPr txBox="1">
            <a:spLocks noChangeArrowheads="1"/>
          </p:cNvSpPr>
          <p:nvPr/>
        </p:nvSpPr>
        <p:spPr bwMode="auto">
          <a:xfrm>
            <a:off x="5664201" y="3716339"/>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000" i="1">
                <a:latin typeface="Times New Roman" panose="02020603050405020304" pitchFamily="18" charset="0"/>
                <a:cs typeface="Times New Roman" panose="02020603050405020304" pitchFamily="18" charset="0"/>
              </a:rPr>
              <a:t>A</a:t>
            </a:r>
          </a:p>
        </p:txBody>
      </p:sp>
      <p:sp>
        <p:nvSpPr>
          <p:cNvPr id="14346" name="Text Box 10"/>
          <p:cNvSpPr txBox="1">
            <a:spLocks noChangeArrowheads="1"/>
          </p:cNvSpPr>
          <p:nvPr/>
        </p:nvSpPr>
        <p:spPr bwMode="auto">
          <a:xfrm>
            <a:off x="7319964" y="4652964"/>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000" i="1">
                <a:latin typeface="Times New Roman" panose="02020603050405020304" pitchFamily="18" charset="0"/>
                <a:cs typeface="Times New Roman" panose="02020603050405020304" pitchFamily="18" charset="0"/>
              </a:rPr>
              <a:t>A </a:t>
            </a:r>
            <a:r>
              <a:rPr lang="en-CA" sz="2000">
                <a:latin typeface="Times New Roman" panose="02020603050405020304" pitchFamily="18" charset="0"/>
                <a:cs typeface="Times New Roman" panose="02020603050405020304" pitchFamily="18" charset="0"/>
              </a:rPr>
              <a:t>∩ </a:t>
            </a:r>
            <a:r>
              <a:rPr lang="en-CA" sz="2000" i="1">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36558830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p:spPr>
        <p:txBody>
          <a:bodyPr anchor="t"/>
          <a:lstStyle/>
          <a:p>
            <a:pPr algn="l" eaLnBrk="1" hangingPunct="1"/>
            <a:r>
              <a:rPr lang="en-CA" sz="3200" b="1">
                <a:latin typeface="Times New Roman" panose="02020603050405020304" pitchFamily="18" charset="0"/>
                <a:cs typeface="Times New Roman" panose="02020603050405020304" pitchFamily="18" charset="0"/>
              </a:rPr>
              <a:t>An Example</a:t>
            </a:r>
          </a:p>
        </p:txBody>
      </p:sp>
      <p:sp>
        <p:nvSpPr>
          <p:cNvPr id="87043" name="Rectangle 3"/>
          <p:cNvSpPr>
            <a:spLocks noGrp="1" noChangeArrowheads="1"/>
          </p:cNvSpPr>
          <p:nvPr>
            <p:ph idx="1"/>
          </p:nvPr>
        </p:nvSpPr>
        <p:spPr>
          <a:xfrm>
            <a:off x="1981200" y="1052513"/>
            <a:ext cx="8229600" cy="5073650"/>
          </a:xfrm>
        </p:spPr>
        <p:txBody>
          <a:bodyPr/>
          <a:lstStyle/>
          <a:p>
            <a:pPr marL="0" indent="0">
              <a:buNone/>
            </a:pPr>
            <a:r>
              <a:rPr lang="en-CA" dirty="0">
                <a:latin typeface="Times New Roman" panose="02020603050405020304" pitchFamily="18" charset="0"/>
                <a:cs typeface="Times New Roman" panose="02020603050405020304" pitchFamily="18" charset="0"/>
              </a:rPr>
              <a:t>The academy awards is soon to be shown.</a:t>
            </a:r>
          </a:p>
          <a:p>
            <a:pPr marL="0" indent="0">
              <a:buNone/>
            </a:pPr>
            <a:r>
              <a:rPr lang="en-CA" dirty="0" smtClean="0">
                <a:latin typeface="Times New Roman" panose="02020603050405020304" pitchFamily="18" charset="0"/>
                <a:cs typeface="Times New Roman" panose="02020603050405020304" pitchFamily="18" charset="0"/>
              </a:rPr>
              <a:t>For a specific married couple the probability that the husband watches the show is 80%, the probability that his wife watches the show is 65%, while the probability that they both watch the show is 60%.</a:t>
            </a:r>
          </a:p>
          <a:p>
            <a:pPr marL="0" indent="0">
              <a:buNone/>
            </a:pPr>
            <a:r>
              <a:rPr lang="en-CA" dirty="0" smtClean="0">
                <a:latin typeface="Times New Roman" panose="02020603050405020304" pitchFamily="18" charset="0"/>
                <a:cs typeface="Times New Roman" panose="02020603050405020304" pitchFamily="18" charset="0"/>
              </a:rPr>
              <a:t>If the husband is watching the show, what is the probability that his wife is also watching the show.</a:t>
            </a:r>
          </a:p>
        </p:txBody>
      </p:sp>
    </p:spTree>
    <p:extLst>
      <p:ext uri="{BB962C8B-B14F-4D97-AF65-F5344CB8AC3E}">
        <p14:creationId xmlns:p14="http://schemas.microsoft.com/office/powerpoint/2010/main" val="2986970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noFill/>
        </p:spPr>
        <p:txBody>
          <a:bodyPr anchor="t"/>
          <a:lstStyle/>
          <a:p>
            <a:pPr algn="l" eaLnBrk="1" hangingPunct="1"/>
            <a:r>
              <a:rPr lang="en-CA" sz="3200" b="1">
                <a:latin typeface="Times New Roman" panose="02020603050405020304" pitchFamily="18" charset="0"/>
                <a:cs typeface="Times New Roman" panose="02020603050405020304" pitchFamily="18" charset="0"/>
              </a:rPr>
              <a:t>Solution:</a:t>
            </a:r>
          </a:p>
        </p:txBody>
      </p:sp>
      <p:sp>
        <p:nvSpPr>
          <p:cNvPr id="15365" name="Rectangle 3"/>
          <p:cNvSpPr>
            <a:spLocks noGrp="1" noChangeArrowheads="1"/>
          </p:cNvSpPr>
          <p:nvPr>
            <p:ph idx="1"/>
          </p:nvPr>
        </p:nvSpPr>
        <p:spPr>
          <a:xfrm>
            <a:off x="1981200" y="1052513"/>
            <a:ext cx="8229600" cy="5073650"/>
          </a:xfrm>
        </p:spPr>
        <p:txBody>
          <a:bodyPr/>
          <a:lstStyle/>
          <a:p>
            <a:pPr marL="0" indent="0">
              <a:buNone/>
            </a:pPr>
            <a:r>
              <a:rPr lang="en-CA" sz="2800" dirty="0" smtClean="0">
                <a:latin typeface="Times New Roman" panose="02020603050405020304" pitchFamily="18" charset="0"/>
                <a:cs typeface="Times New Roman" panose="02020603050405020304" pitchFamily="18" charset="0"/>
              </a:rPr>
              <a:t>Let </a:t>
            </a:r>
            <a:r>
              <a:rPr lang="en-CA" sz="2800" i="1" dirty="0">
                <a:latin typeface="Times New Roman" panose="02020603050405020304" pitchFamily="18" charset="0"/>
                <a:cs typeface="Times New Roman" panose="02020603050405020304" pitchFamily="18" charset="0"/>
              </a:rPr>
              <a:t>B = </a:t>
            </a:r>
            <a:r>
              <a:rPr lang="en-CA" sz="2800" dirty="0">
                <a:latin typeface="Times New Roman" panose="02020603050405020304" pitchFamily="18" charset="0"/>
                <a:cs typeface="Times New Roman" panose="02020603050405020304" pitchFamily="18" charset="0"/>
              </a:rPr>
              <a:t>the event that the husband watches the show</a:t>
            </a:r>
          </a:p>
          <a:p>
            <a:pPr marL="0" indent="0">
              <a:buNone/>
            </a:pPr>
            <a:r>
              <a:rPr lang="en-CA" sz="2800" i="1" dirty="0">
                <a:latin typeface="Times New Roman" panose="02020603050405020304" pitchFamily="18" charset="0"/>
                <a:cs typeface="Times New Roman" panose="02020603050405020304" pitchFamily="18" charset="0"/>
              </a:rPr>
              <a:t>P</a:t>
            </a:r>
            <a:r>
              <a:rPr lang="en-CA" sz="2800" dirty="0">
                <a:latin typeface="Times New Roman" panose="02020603050405020304" pitchFamily="18" charset="0"/>
                <a:cs typeface="Times New Roman" panose="02020603050405020304" pitchFamily="18" charset="0"/>
              </a:rPr>
              <a:t>[</a:t>
            </a:r>
            <a:r>
              <a:rPr lang="en-CA" sz="2800" i="1" dirty="0">
                <a:latin typeface="Times New Roman" panose="02020603050405020304" pitchFamily="18" charset="0"/>
                <a:cs typeface="Times New Roman" panose="02020603050405020304" pitchFamily="18" charset="0"/>
              </a:rPr>
              <a:t>B</a:t>
            </a:r>
            <a:r>
              <a:rPr lang="en-CA" sz="2800" dirty="0">
                <a:latin typeface="Times New Roman" panose="02020603050405020304" pitchFamily="18" charset="0"/>
                <a:cs typeface="Times New Roman" panose="02020603050405020304" pitchFamily="18" charset="0"/>
              </a:rPr>
              <a:t>]= 0.80</a:t>
            </a:r>
          </a:p>
          <a:p>
            <a:pPr marL="0" indent="0">
              <a:buNone/>
            </a:pPr>
            <a:r>
              <a:rPr lang="en-CA" sz="2800" dirty="0">
                <a:latin typeface="Times New Roman" panose="02020603050405020304" pitchFamily="18" charset="0"/>
                <a:cs typeface="Times New Roman" panose="02020603050405020304" pitchFamily="18" charset="0"/>
              </a:rPr>
              <a:t>Let </a:t>
            </a:r>
            <a:r>
              <a:rPr lang="en-CA" sz="2800" i="1" dirty="0">
                <a:latin typeface="Times New Roman" panose="02020603050405020304" pitchFamily="18" charset="0"/>
                <a:cs typeface="Times New Roman" panose="02020603050405020304" pitchFamily="18" charset="0"/>
              </a:rPr>
              <a:t>A = </a:t>
            </a:r>
            <a:r>
              <a:rPr lang="en-CA" sz="2800" dirty="0">
                <a:latin typeface="Times New Roman" panose="02020603050405020304" pitchFamily="18" charset="0"/>
                <a:cs typeface="Times New Roman" panose="02020603050405020304" pitchFamily="18" charset="0"/>
              </a:rPr>
              <a:t>the event that his wife watches the show</a:t>
            </a:r>
          </a:p>
          <a:p>
            <a:pPr marL="0" indent="0">
              <a:buNone/>
            </a:pPr>
            <a:r>
              <a:rPr lang="en-CA" sz="2800" i="1" dirty="0">
                <a:latin typeface="Times New Roman" panose="02020603050405020304" pitchFamily="18" charset="0"/>
                <a:cs typeface="Times New Roman" panose="02020603050405020304" pitchFamily="18" charset="0"/>
              </a:rPr>
              <a:t>P</a:t>
            </a:r>
            <a:r>
              <a:rPr lang="en-CA" sz="2800" dirty="0">
                <a:latin typeface="Times New Roman" panose="02020603050405020304" pitchFamily="18" charset="0"/>
                <a:cs typeface="Times New Roman" panose="02020603050405020304" pitchFamily="18" charset="0"/>
              </a:rPr>
              <a:t>[</a:t>
            </a:r>
            <a:r>
              <a:rPr lang="en-CA" sz="2800" i="1" dirty="0">
                <a:latin typeface="Times New Roman" panose="02020603050405020304" pitchFamily="18" charset="0"/>
                <a:cs typeface="Times New Roman" panose="02020603050405020304" pitchFamily="18" charset="0"/>
              </a:rPr>
              <a:t>A</a:t>
            </a:r>
            <a:r>
              <a:rPr lang="en-CA" sz="2800" dirty="0">
                <a:latin typeface="Times New Roman" panose="02020603050405020304" pitchFamily="18" charset="0"/>
                <a:cs typeface="Times New Roman" panose="02020603050405020304" pitchFamily="18" charset="0"/>
              </a:rPr>
              <a:t>]= 0.65 and </a:t>
            </a:r>
            <a:r>
              <a:rPr lang="en-CA" sz="2800" i="1" dirty="0">
                <a:latin typeface="Times New Roman" panose="02020603050405020304" pitchFamily="18" charset="0"/>
                <a:cs typeface="Times New Roman" panose="02020603050405020304" pitchFamily="18" charset="0"/>
              </a:rPr>
              <a:t>P</a:t>
            </a:r>
            <a:r>
              <a:rPr lang="en-CA" sz="2800" dirty="0">
                <a:latin typeface="Times New Roman" panose="02020603050405020304" pitchFamily="18" charset="0"/>
                <a:cs typeface="Times New Roman" panose="02020603050405020304" pitchFamily="18" charset="0"/>
              </a:rPr>
              <a:t>[</a:t>
            </a:r>
            <a:r>
              <a:rPr lang="en-CA" sz="2800" i="1" dirty="0">
                <a:latin typeface="Times New Roman" panose="02020603050405020304" pitchFamily="18" charset="0"/>
                <a:cs typeface="Times New Roman" panose="02020603050405020304" pitchFamily="18" charset="0"/>
              </a:rPr>
              <a:t>A ∩ B</a:t>
            </a:r>
            <a:r>
              <a:rPr lang="en-CA" sz="2800" dirty="0">
                <a:latin typeface="Times New Roman" panose="02020603050405020304" pitchFamily="18" charset="0"/>
                <a:cs typeface="Times New Roman" panose="02020603050405020304" pitchFamily="18" charset="0"/>
              </a:rPr>
              <a:t>]= 0.60 </a:t>
            </a:r>
          </a:p>
          <a:p>
            <a:pPr marL="0" indent="0">
              <a:buNone/>
            </a:pPr>
            <a:endParaRPr lang="en-CA" sz="2800" dirty="0">
              <a:latin typeface="Times New Roman" panose="02020603050405020304" pitchFamily="18" charset="0"/>
              <a:cs typeface="Times New Roman" panose="02020603050405020304" pitchFamily="18" charset="0"/>
            </a:endParaRPr>
          </a:p>
        </p:txBody>
      </p:sp>
      <p:graphicFrame>
        <p:nvGraphicFramePr>
          <p:cNvPr id="15362" name="Object 4"/>
          <p:cNvGraphicFramePr>
            <a:graphicFrameLocks noChangeAspect="1"/>
          </p:cNvGraphicFramePr>
          <p:nvPr>
            <p:extLst>
              <p:ext uri="{D42A27DB-BD31-4B8C-83A1-F6EECF244321}">
                <p14:modId xmlns:p14="http://schemas.microsoft.com/office/powerpoint/2010/main" val="2212225234"/>
              </p:ext>
            </p:extLst>
          </p:nvPr>
        </p:nvGraphicFramePr>
        <p:xfrm>
          <a:off x="2009696" y="3589338"/>
          <a:ext cx="3297237" cy="1173163"/>
        </p:xfrm>
        <a:graphic>
          <a:graphicData uri="http://schemas.openxmlformats.org/presentationml/2006/ole">
            <mc:AlternateContent xmlns:mc="http://schemas.openxmlformats.org/markup-compatibility/2006">
              <mc:Choice xmlns:v="urn:schemas-microsoft-com:vml" Requires="v">
                <p:oleObj spid="_x0000_s40628" name="Equation" r:id="rId4" imgW="1320480" imgH="469800" progId="Equation.DSMT4">
                  <p:embed/>
                </p:oleObj>
              </mc:Choice>
              <mc:Fallback>
                <p:oleObj name="Equation" r:id="rId4" imgW="132048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9696" y="3589338"/>
                        <a:ext cx="3297237"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5"/>
          <p:cNvGraphicFramePr>
            <a:graphicFrameLocks noChangeAspect="1"/>
          </p:cNvGraphicFramePr>
          <p:nvPr>
            <p:extLst>
              <p:ext uri="{D42A27DB-BD31-4B8C-83A1-F6EECF244321}">
                <p14:modId xmlns:p14="http://schemas.microsoft.com/office/powerpoint/2010/main" val="3162010020"/>
              </p:ext>
            </p:extLst>
          </p:nvPr>
        </p:nvGraphicFramePr>
        <p:xfrm>
          <a:off x="5356145" y="3645610"/>
          <a:ext cx="2187575" cy="984250"/>
        </p:xfrm>
        <a:graphic>
          <a:graphicData uri="http://schemas.openxmlformats.org/presentationml/2006/ole">
            <mc:AlternateContent xmlns:mc="http://schemas.openxmlformats.org/markup-compatibility/2006">
              <mc:Choice xmlns:v="urn:schemas-microsoft-com:vml" Requires="v">
                <p:oleObj spid="_x0000_s40629" name="Equation" r:id="rId6" imgW="876240" imgH="393480" progId="Equation.DSMT4">
                  <p:embed/>
                </p:oleObj>
              </mc:Choice>
              <mc:Fallback>
                <p:oleObj name="Equation" r:id="rId6" imgW="87624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6145" y="3645610"/>
                        <a:ext cx="2187575"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185505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917700" y="1347788"/>
            <a:ext cx="8229600" cy="633412"/>
          </a:xfrm>
          <a:noFill/>
        </p:spPr>
        <p:txBody>
          <a:bodyPr anchor="t"/>
          <a:lstStyle/>
          <a:p>
            <a:r>
              <a:rPr lang="en-CA" sz="3200" b="1" dirty="0">
                <a:latin typeface="Times New Roman" panose="02020603050405020304" pitchFamily="18" charset="0"/>
                <a:cs typeface="Times New Roman" panose="02020603050405020304" pitchFamily="18" charset="0"/>
              </a:rPr>
              <a:t>Independence</a:t>
            </a:r>
          </a:p>
        </p:txBody>
      </p:sp>
      <p:sp>
        <p:nvSpPr>
          <p:cNvPr id="16388" name="Rectangle 3"/>
          <p:cNvSpPr>
            <a:spLocks noGrp="1" noChangeArrowheads="1"/>
          </p:cNvSpPr>
          <p:nvPr>
            <p:ph idx="1"/>
          </p:nvPr>
        </p:nvSpPr>
        <p:spPr>
          <a:xfrm>
            <a:off x="1917700" y="2039939"/>
            <a:ext cx="8229600" cy="719137"/>
          </a:xfrm>
        </p:spPr>
        <p:txBody>
          <a:bodyPr/>
          <a:lstStyle/>
          <a:p>
            <a:pPr marL="0" indent="0">
              <a:buNone/>
            </a:pPr>
            <a:r>
              <a:rPr lang="en-CA" smtClean="0">
                <a:latin typeface="Times New Roman" panose="02020603050405020304" pitchFamily="18" charset="0"/>
                <a:cs typeface="Times New Roman" panose="02020603050405020304" pitchFamily="18" charset="0"/>
              </a:rPr>
              <a:t>Two events </a:t>
            </a:r>
            <a:r>
              <a:rPr lang="en-CA" i="1" smtClean="0">
                <a:latin typeface="Times New Roman" panose="02020603050405020304" pitchFamily="18" charset="0"/>
                <a:cs typeface="Times New Roman" panose="02020603050405020304" pitchFamily="18" charset="0"/>
              </a:rPr>
              <a:t>A </a:t>
            </a:r>
            <a:r>
              <a:rPr lang="en-CA" smtClean="0">
                <a:latin typeface="Times New Roman" panose="02020603050405020304" pitchFamily="18" charset="0"/>
                <a:cs typeface="Times New Roman" panose="02020603050405020304" pitchFamily="18" charset="0"/>
              </a:rPr>
              <a:t>and </a:t>
            </a:r>
            <a:r>
              <a:rPr lang="en-CA" i="1" smtClean="0">
                <a:latin typeface="Times New Roman" panose="02020603050405020304" pitchFamily="18" charset="0"/>
                <a:cs typeface="Times New Roman" panose="02020603050405020304" pitchFamily="18" charset="0"/>
              </a:rPr>
              <a:t>B </a:t>
            </a:r>
            <a:r>
              <a:rPr lang="en-CA" smtClean="0">
                <a:latin typeface="Times New Roman" panose="02020603050405020304" pitchFamily="18" charset="0"/>
                <a:cs typeface="Times New Roman" panose="02020603050405020304" pitchFamily="18" charset="0"/>
              </a:rPr>
              <a:t>are called </a:t>
            </a:r>
            <a:r>
              <a:rPr lang="en-CA" b="1" smtClean="0">
                <a:latin typeface="Times New Roman" panose="02020603050405020304" pitchFamily="18" charset="0"/>
                <a:cs typeface="Times New Roman" panose="02020603050405020304" pitchFamily="18" charset="0"/>
              </a:rPr>
              <a:t>independent </a:t>
            </a:r>
            <a:r>
              <a:rPr lang="en-CA" smtClean="0">
                <a:latin typeface="Times New Roman" panose="02020603050405020304" pitchFamily="18" charset="0"/>
                <a:cs typeface="Times New Roman" panose="02020603050405020304" pitchFamily="18" charset="0"/>
              </a:rPr>
              <a:t>if</a:t>
            </a:r>
          </a:p>
        </p:txBody>
      </p:sp>
      <p:graphicFrame>
        <p:nvGraphicFramePr>
          <p:cNvPr id="16386" name="Object 4"/>
          <p:cNvGraphicFramePr>
            <a:graphicFrameLocks noChangeAspect="1"/>
          </p:cNvGraphicFramePr>
          <p:nvPr>
            <p:extLst>
              <p:ext uri="{D42A27DB-BD31-4B8C-83A1-F6EECF244321}">
                <p14:modId xmlns:p14="http://schemas.microsoft.com/office/powerpoint/2010/main" val="2982275728"/>
              </p:ext>
            </p:extLst>
          </p:nvPr>
        </p:nvGraphicFramePr>
        <p:xfrm>
          <a:off x="3717925" y="2689226"/>
          <a:ext cx="3614738" cy="633413"/>
        </p:xfrm>
        <a:graphic>
          <a:graphicData uri="http://schemas.openxmlformats.org/presentationml/2006/ole">
            <mc:AlternateContent xmlns:mc="http://schemas.openxmlformats.org/markup-compatibility/2006">
              <mc:Choice xmlns:v="urn:schemas-microsoft-com:vml" Requires="v">
                <p:oleObj spid="_x0000_s41305" name="Equation" r:id="rId4" imgW="1447560" imgH="253800" progId="Equation.DSMT4">
                  <p:embed/>
                </p:oleObj>
              </mc:Choice>
              <mc:Fallback>
                <p:oleObj name="Equation" r:id="rId4" imgW="144756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7925" y="2689226"/>
                        <a:ext cx="3614738"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667996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5"/>
          <p:cNvGraphicFramePr>
            <a:graphicFrameLocks noChangeAspect="1"/>
          </p:cNvGraphicFramePr>
          <p:nvPr/>
        </p:nvGraphicFramePr>
        <p:xfrm>
          <a:off x="2901951" y="1987551"/>
          <a:ext cx="6562725" cy="1173163"/>
        </p:xfrm>
        <a:graphic>
          <a:graphicData uri="http://schemas.openxmlformats.org/presentationml/2006/ole">
            <mc:AlternateContent xmlns:mc="http://schemas.openxmlformats.org/markup-compatibility/2006">
              <mc:Choice xmlns:v="urn:schemas-microsoft-com:vml" Requires="v">
                <p:oleObj spid="_x0000_s178180" name="Equation" r:id="rId4" imgW="2628720" imgH="469800" progId="Equation.DSMT4">
                  <p:embed/>
                </p:oleObj>
              </mc:Choice>
              <mc:Fallback>
                <p:oleObj name="Equation" r:id="rId4" imgW="262872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1951" y="1987551"/>
                        <a:ext cx="6562725"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Rectangle 6"/>
          <p:cNvSpPr>
            <a:spLocks noChangeArrowheads="1"/>
          </p:cNvSpPr>
          <p:nvPr/>
        </p:nvSpPr>
        <p:spPr bwMode="auto">
          <a:xfrm>
            <a:off x="1965325" y="1266826"/>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sz="3200" b="1">
                <a:solidFill>
                  <a:schemeClr val="tx2"/>
                </a:solidFill>
                <a:latin typeface="Times New Roman" panose="02020603050405020304" pitchFamily="18" charset="0"/>
              </a:rPr>
              <a:t>Note </a:t>
            </a:r>
          </a:p>
        </p:txBody>
      </p:sp>
      <p:graphicFrame>
        <p:nvGraphicFramePr>
          <p:cNvPr id="17411" name="Object 7"/>
          <p:cNvGraphicFramePr>
            <a:graphicFrameLocks noChangeAspect="1"/>
          </p:cNvGraphicFramePr>
          <p:nvPr/>
        </p:nvGraphicFramePr>
        <p:xfrm>
          <a:off x="3838576" y="1266825"/>
          <a:ext cx="5167313" cy="635000"/>
        </p:xfrm>
        <a:graphic>
          <a:graphicData uri="http://schemas.openxmlformats.org/presentationml/2006/ole">
            <mc:AlternateContent xmlns:mc="http://schemas.openxmlformats.org/markup-compatibility/2006">
              <mc:Choice xmlns:v="urn:schemas-microsoft-com:vml" Requires="v">
                <p:oleObj spid="_x0000_s178181" name="Equation" r:id="rId6" imgW="2070000" imgH="253800" progId="Equation.DSMT4">
                  <p:embed/>
                </p:oleObj>
              </mc:Choice>
              <mc:Fallback>
                <p:oleObj name="Equation" r:id="rId6" imgW="207000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8576" y="1266825"/>
                        <a:ext cx="5167313"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8"/>
          <p:cNvGraphicFramePr>
            <a:graphicFrameLocks noChangeAspect="1"/>
          </p:cNvGraphicFramePr>
          <p:nvPr/>
        </p:nvGraphicFramePr>
        <p:xfrm>
          <a:off x="2109789" y="3211513"/>
          <a:ext cx="7481887" cy="1173162"/>
        </p:xfrm>
        <a:graphic>
          <a:graphicData uri="http://schemas.openxmlformats.org/presentationml/2006/ole">
            <mc:AlternateContent xmlns:mc="http://schemas.openxmlformats.org/markup-compatibility/2006">
              <mc:Choice xmlns:v="urn:schemas-microsoft-com:vml" Requires="v">
                <p:oleObj spid="_x0000_s178182" name="Equation" r:id="rId8" imgW="2997000" imgH="469800" progId="Equation.DSMT4">
                  <p:embed/>
                </p:oleObj>
              </mc:Choice>
              <mc:Fallback>
                <p:oleObj name="Equation" r:id="rId8" imgW="2997000" imgH="469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9789" y="3211513"/>
                        <a:ext cx="7481887"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4" name="Rectangle 9"/>
          <p:cNvSpPr>
            <a:spLocks noChangeArrowheads="1"/>
          </p:cNvSpPr>
          <p:nvPr/>
        </p:nvSpPr>
        <p:spPr bwMode="auto">
          <a:xfrm>
            <a:off x="2038351" y="4435476"/>
            <a:ext cx="82073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sz="2400">
                <a:solidFill>
                  <a:schemeClr val="tx2"/>
                </a:solidFill>
                <a:latin typeface="Times New Roman" panose="02020603050405020304" pitchFamily="18" charset="0"/>
              </a:rPr>
              <a:t>Thus in the case of independence the conditional probability of an event is not affected by the knowledge of the other event</a:t>
            </a:r>
            <a:r>
              <a:rPr lang="en-CA" sz="3200" b="1">
                <a:solidFill>
                  <a:schemeClr val="tx2"/>
                </a:solidFill>
                <a:latin typeface="Times New Roman" panose="02020603050405020304" pitchFamily="18" charset="0"/>
              </a:rPr>
              <a:t> </a:t>
            </a:r>
          </a:p>
        </p:txBody>
      </p:sp>
      <p:sp>
        <p:nvSpPr>
          <p:cNvPr id="17415" name="Rectangle 10"/>
          <p:cNvSpPr>
            <a:spLocks noChangeArrowheads="1"/>
          </p:cNvSpPr>
          <p:nvPr/>
        </p:nvSpPr>
        <p:spPr bwMode="auto">
          <a:xfrm>
            <a:off x="1893888" y="4364038"/>
            <a:ext cx="8208962" cy="10795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Tree>
    <p:extLst>
      <p:ext uri="{BB962C8B-B14F-4D97-AF65-F5344CB8AC3E}">
        <p14:creationId xmlns:p14="http://schemas.microsoft.com/office/powerpoint/2010/main" val="1714953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p:txBody>
          <a:bodyPr/>
          <a:lstStyle/>
          <a:p>
            <a:pPr eaLnBrk="1" hangingPunct="1"/>
            <a:r>
              <a:rPr lang="en-US" dirty="0" smtClean="0"/>
              <a:t>Probability Theory</a:t>
            </a:r>
          </a:p>
        </p:txBody>
      </p:sp>
    </p:spTree>
    <p:extLst>
      <p:ext uri="{BB962C8B-B14F-4D97-AF65-F5344CB8AC3E}">
        <p14:creationId xmlns:p14="http://schemas.microsoft.com/office/powerpoint/2010/main" val="718016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847850" y="333376"/>
            <a:ext cx="8351838" cy="1223963"/>
          </a:xfrm>
          <a:noFill/>
        </p:spPr>
        <p:txBody>
          <a:bodyPr anchor="t"/>
          <a:lstStyle/>
          <a:p>
            <a:pPr eaLnBrk="1" hangingPunct="1"/>
            <a:r>
              <a:rPr lang="en-CA" sz="3200">
                <a:latin typeface="Times New Roman" panose="02020603050405020304" pitchFamily="18" charset="0"/>
                <a:cs typeface="Times New Roman" panose="02020603050405020304" pitchFamily="18" charset="0"/>
              </a:rPr>
              <a:t>Difference between</a:t>
            </a:r>
            <a:r>
              <a:rPr lang="en-CA" sz="3200" b="1">
                <a:latin typeface="Times New Roman" panose="02020603050405020304" pitchFamily="18" charset="0"/>
                <a:cs typeface="Times New Roman" panose="02020603050405020304" pitchFamily="18" charset="0"/>
              </a:rPr>
              <a:t> independence </a:t>
            </a:r>
            <a:br>
              <a:rPr lang="en-CA" sz="3200" b="1">
                <a:latin typeface="Times New Roman" panose="02020603050405020304" pitchFamily="18" charset="0"/>
                <a:cs typeface="Times New Roman" panose="02020603050405020304" pitchFamily="18" charset="0"/>
              </a:rPr>
            </a:br>
            <a:r>
              <a:rPr lang="en-CA" sz="3200">
                <a:latin typeface="Times New Roman" panose="02020603050405020304" pitchFamily="18" charset="0"/>
                <a:cs typeface="Times New Roman" panose="02020603050405020304" pitchFamily="18" charset="0"/>
              </a:rPr>
              <a:t>and</a:t>
            </a:r>
            <a:r>
              <a:rPr lang="en-CA" sz="3200" b="1">
                <a:latin typeface="Times New Roman" panose="02020603050405020304" pitchFamily="18" charset="0"/>
                <a:cs typeface="Times New Roman" panose="02020603050405020304" pitchFamily="18" charset="0"/>
              </a:rPr>
              <a:t> mutually exclusive</a:t>
            </a:r>
          </a:p>
        </p:txBody>
      </p:sp>
      <p:graphicFrame>
        <p:nvGraphicFramePr>
          <p:cNvPr id="18434" name="Object 3"/>
          <p:cNvGraphicFramePr>
            <a:graphicFrameLocks noChangeAspect="1"/>
          </p:cNvGraphicFramePr>
          <p:nvPr>
            <p:extLst>
              <p:ext uri="{D42A27DB-BD31-4B8C-83A1-F6EECF244321}">
                <p14:modId xmlns:p14="http://schemas.microsoft.com/office/powerpoint/2010/main" val="1293665724"/>
              </p:ext>
            </p:extLst>
          </p:nvPr>
        </p:nvGraphicFramePr>
        <p:xfrm>
          <a:off x="2351089" y="3284538"/>
          <a:ext cx="6973887" cy="635000"/>
        </p:xfrm>
        <a:graphic>
          <a:graphicData uri="http://schemas.openxmlformats.org/presentationml/2006/ole">
            <mc:AlternateContent xmlns:mc="http://schemas.openxmlformats.org/markup-compatibility/2006">
              <mc:Choice xmlns:v="urn:schemas-microsoft-com:vml" Requires="v">
                <p:oleObj spid="_x0000_s43354" name="Equation" r:id="rId4" imgW="2793960" imgH="253800" progId="Equation.DSMT4">
                  <p:embed/>
                </p:oleObj>
              </mc:Choice>
              <mc:Fallback>
                <p:oleObj name="Equation" r:id="rId4" imgW="279396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089" y="3284538"/>
                        <a:ext cx="6973887"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6" name="Rectangle 4"/>
          <p:cNvSpPr>
            <a:spLocks noChangeArrowheads="1"/>
          </p:cNvSpPr>
          <p:nvPr/>
        </p:nvSpPr>
        <p:spPr bwMode="auto">
          <a:xfrm>
            <a:off x="1992314" y="2205039"/>
            <a:ext cx="82073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sz="2800">
                <a:latin typeface="Times New Roman" panose="02020603050405020304" pitchFamily="18" charset="0"/>
                <a:cs typeface="Times New Roman" panose="02020603050405020304" pitchFamily="18" charset="0"/>
              </a:rPr>
              <a:t>Two mutually exclusive events are independent only in the special case where </a:t>
            </a:r>
            <a:r>
              <a:rPr lang="en-CA" sz="3200" b="1">
                <a:latin typeface="Times New Roman" panose="02020603050405020304" pitchFamily="18" charset="0"/>
                <a:cs typeface="Times New Roman" panose="02020603050405020304" pitchFamily="18" charset="0"/>
              </a:rPr>
              <a:t> </a:t>
            </a:r>
          </a:p>
        </p:txBody>
      </p:sp>
      <p:sp>
        <p:nvSpPr>
          <p:cNvPr id="18437" name="Rectangle 5"/>
          <p:cNvSpPr>
            <a:spLocks noChangeArrowheads="1"/>
          </p:cNvSpPr>
          <p:nvPr/>
        </p:nvSpPr>
        <p:spPr bwMode="auto">
          <a:xfrm>
            <a:off x="1703389" y="1700214"/>
            <a:ext cx="8351837"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sz="3200" b="1" dirty="0">
                <a:latin typeface="Times New Roman" panose="02020603050405020304" pitchFamily="18" charset="0"/>
                <a:cs typeface="Times New Roman" panose="02020603050405020304" pitchFamily="18" charset="0"/>
              </a:rPr>
              <a:t>M</a:t>
            </a:r>
            <a:r>
              <a:rPr lang="en-CA" sz="3200" b="1" dirty="0" smtClean="0">
                <a:latin typeface="Times New Roman" panose="02020603050405020304" pitchFamily="18" charset="0"/>
                <a:cs typeface="Times New Roman" panose="02020603050405020304" pitchFamily="18" charset="0"/>
              </a:rPr>
              <a:t>utually </a:t>
            </a:r>
            <a:r>
              <a:rPr lang="en-CA" sz="3200" b="1" dirty="0">
                <a:latin typeface="Times New Roman" panose="02020603050405020304" pitchFamily="18" charset="0"/>
                <a:cs typeface="Times New Roman" panose="02020603050405020304" pitchFamily="18" charset="0"/>
              </a:rPr>
              <a:t>E</a:t>
            </a:r>
            <a:r>
              <a:rPr lang="en-CA" sz="3200" b="1" dirty="0" smtClean="0">
                <a:latin typeface="Times New Roman" panose="02020603050405020304" pitchFamily="18" charset="0"/>
                <a:cs typeface="Times New Roman" panose="02020603050405020304" pitchFamily="18" charset="0"/>
              </a:rPr>
              <a:t>xclusive</a:t>
            </a:r>
            <a:endParaRPr lang="en-CA" sz="3200" b="1" dirty="0">
              <a:latin typeface="Times New Roman" panose="02020603050405020304" pitchFamily="18" charset="0"/>
              <a:cs typeface="Times New Roman" panose="02020603050405020304" pitchFamily="18" charset="0"/>
            </a:endParaRPr>
          </a:p>
        </p:txBody>
      </p:sp>
      <p:sp>
        <p:nvSpPr>
          <p:cNvPr id="18438" name="Rectangle 6"/>
          <p:cNvSpPr>
            <a:spLocks noChangeArrowheads="1"/>
          </p:cNvSpPr>
          <p:nvPr/>
        </p:nvSpPr>
        <p:spPr bwMode="auto">
          <a:xfrm>
            <a:off x="2135189" y="4076700"/>
            <a:ext cx="3671887" cy="18732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atin typeface="Times New Roman" panose="02020603050405020304" pitchFamily="18" charset="0"/>
              <a:cs typeface="Times New Roman" panose="02020603050405020304" pitchFamily="18" charset="0"/>
            </a:endParaRPr>
          </a:p>
        </p:txBody>
      </p:sp>
      <p:sp>
        <p:nvSpPr>
          <p:cNvPr id="18439" name="Oval 7"/>
          <p:cNvSpPr>
            <a:spLocks noChangeArrowheads="1"/>
          </p:cNvSpPr>
          <p:nvPr/>
        </p:nvSpPr>
        <p:spPr bwMode="auto">
          <a:xfrm>
            <a:off x="2424113" y="4365626"/>
            <a:ext cx="1079500" cy="7921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atin typeface="Times New Roman" panose="02020603050405020304" pitchFamily="18" charset="0"/>
              <a:cs typeface="Times New Roman" panose="02020603050405020304" pitchFamily="18" charset="0"/>
            </a:endParaRPr>
          </a:p>
        </p:txBody>
      </p:sp>
      <p:sp>
        <p:nvSpPr>
          <p:cNvPr id="18440" name="Oval 8"/>
          <p:cNvSpPr>
            <a:spLocks noChangeArrowheads="1"/>
          </p:cNvSpPr>
          <p:nvPr/>
        </p:nvSpPr>
        <p:spPr bwMode="auto">
          <a:xfrm>
            <a:off x="4151313" y="4508501"/>
            <a:ext cx="1079500" cy="7921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atin typeface="Times New Roman" panose="02020603050405020304" pitchFamily="18" charset="0"/>
              <a:cs typeface="Times New Roman" panose="02020603050405020304" pitchFamily="18" charset="0"/>
            </a:endParaRPr>
          </a:p>
        </p:txBody>
      </p:sp>
      <p:sp>
        <p:nvSpPr>
          <p:cNvPr id="18441" name="Text Box 9"/>
          <p:cNvSpPr txBox="1">
            <a:spLocks noChangeArrowheads="1"/>
          </p:cNvSpPr>
          <p:nvPr/>
        </p:nvSpPr>
        <p:spPr bwMode="auto">
          <a:xfrm>
            <a:off x="2711451" y="450850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400" i="1">
                <a:latin typeface="Times New Roman" panose="02020603050405020304" pitchFamily="18" charset="0"/>
                <a:cs typeface="Times New Roman" panose="02020603050405020304" pitchFamily="18" charset="0"/>
              </a:rPr>
              <a:t>A</a:t>
            </a:r>
          </a:p>
        </p:txBody>
      </p:sp>
      <p:sp>
        <p:nvSpPr>
          <p:cNvPr id="18442" name="Text Box 10"/>
          <p:cNvSpPr txBox="1">
            <a:spLocks noChangeArrowheads="1"/>
          </p:cNvSpPr>
          <p:nvPr/>
        </p:nvSpPr>
        <p:spPr bwMode="auto">
          <a:xfrm>
            <a:off x="4440239" y="465296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400" i="1">
                <a:latin typeface="Times New Roman" panose="02020603050405020304" pitchFamily="18" charset="0"/>
                <a:cs typeface="Times New Roman" panose="02020603050405020304" pitchFamily="18" charset="0"/>
              </a:rPr>
              <a:t>B</a:t>
            </a:r>
          </a:p>
        </p:txBody>
      </p:sp>
      <p:sp>
        <p:nvSpPr>
          <p:cNvPr id="18443" name="Text Box 11"/>
          <p:cNvSpPr txBox="1">
            <a:spLocks noChangeArrowheads="1"/>
          </p:cNvSpPr>
          <p:nvPr/>
        </p:nvSpPr>
        <p:spPr bwMode="auto">
          <a:xfrm>
            <a:off x="6096001" y="4076700"/>
            <a:ext cx="43211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CA" sz="2400" dirty="0">
                <a:latin typeface="Times New Roman" panose="02020603050405020304" pitchFamily="18" charset="0"/>
                <a:cs typeface="Times New Roman" panose="02020603050405020304" pitchFamily="18" charset="0"/>
              </a:rPr>
              <a:t>Mutually exclusive events are highly </a:t>
            </a:r>
            <a:r>
              <a:rPr lang="en-CA" sz="2400" dirty="0" smtClean="0">
                <a:latin typeface="Times New Roman" panose="02020603050405020304" pitchFamily="18" charset="0"/>
                <a:cs typeface="Times New Roman" panose="02020603050405020304" pitchFamily="18" charset="0"/>
              </a:rPr>
              <a:t>dependent. </a:t>
            </a:r>
            <a:r>
              <a:rPr lang="en-CA" sz="2400" i="1" dirty="0">
                <a:latin typeface="Times New Roman" panose="02020603050405020304" pitchFamily="18" charset="0"/>
                <a:cs typeface="Times New Roman" panose="02020603050405020304" pitchFamily="18" charset="0"/>
              </a:rPr>
              <a:t>A </a:t>
            </a:r>
            <a:r>
              <a:rPr lang="en-CA" sz="2400" dirty="0">
                <a:latin typeface="Times New Roman" panose="02020603050405020304" pitchFamily="18" charset="0"/>
                <a:cs typeface="Times New Roman" panose="02020603050405020304" pitchFamily="18" charset="0"/>
              </a:rPr>
              <a:t>and </a:t>
            </a:r>
            <a:r>
              <a:rPr lang="en-CA" sz="2400" i="1" dirty="0">
                <a:latin typeface="Times New Roman" panose="02020603050405020304" pitchFamily="18" charset="0"/>
                <a:cs typeface="Times New Roman" panose="02020603050405020304" pitchFamily="18" charset="0"/>
              </a:rPr>
              <a:t>B </a:t>
            </a:r>
            <a:r>
              <a:rPr lang="en-CA" sz="2400" b="1" dirty="0">
                <a:latin typeface="Times New Roman" panose="02020603050405020304" pitchFamily="18" charset="0"/>
                <a:cs typeface="Times New Roman" panose="02020603050405020304" pitchFamily="18" charset="0"/>
              </a:rPr>
              <a:t>cannot </a:t>
            </a:r>
            <a:r>
              <a:rPr lang="en-CA" sz="2400" dirty="0">
                <a:latin typeface="Times New Roman" panose="02020603050405020304" pitchFamily="18" charset="0"/>
                <a:cs typeface="Times New Roman" panose="02020603050405020304" pitchFamily="18" charset="0"/>
              </a:rPr>
              <a:t>occur simultaneously. If one event occurs the other event does not occur.</a:t>
            </a:r>
          </a:p>
        </p:txBody>
      </p:sp>
    </p:spTree>
    <p:extLst>
      <p:ext uri="{BB962C8B-B14F-4D97-AF65-F5344CB8AC3E}">
        <p14:creationId xmlns:p14="http://schemas.microsoft.com/office/powerpoint/2010/main" val="20688081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ChangeAspect="1"/>
          </p:cNvGraphicFramePr>
          <p:nvPr/>
        </p:nvGraphicFramePr>
        <p:xfrm>
          <a:off x="2566988" y="1341439"/>
          <a:ext cx="5772150" cy="1258887"/>
        </p:xfrm>
        <a:graphic>
          <a:graphicData uri="http://schemas.openxmlformats.org/presentationml/2006/ole">
            <mc:AlternateContent xmlns:mc="http://schemas.openxmlformats.org/markup-compatibility/2006">
              <mc:Choice xmlns:v="urn:schemas-microsoft-com:vml" Requires="v">
                <p:oleObj spid="_x0000_s45742" name="Equation" r:id="rId4" imgW="2565360" imgH="558720" progId="Equation.DSMT4">
                  <p:embed/>
                </p:oleObj>
              </mc:Choice>
              <mc:Fallback>
                <p:oleObj name="Equation" r:id="rId4" imgW="2565360" imgH="5587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8" y="1341439"/>
                        <a:ext cx="5772150" cy="125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Rectangle 3"/>
          <p:cNvSpPr>
            <a:spLocks noChangeArrowheads="1"/>
          </p:cNvSpPr>
          <p:nvPr/>
        </p:nvSpPr>
        <p:spPr bwMode="auto">
          <a:xfrm>
            <a:off x="1992314" y="404813"/>
            <a:ext cx="69119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3200" b="1">
                <a:solidFill>
                  <a:schemeClr val="tx2"/>
                </a:solidFill>
                <a:latin typeface="Times New Roman" panose="02020603050405020304" pitchFamily="18" charset="0"/>
              </a:rPr>
              <a:t>The multiplicative rule of probability</a:t>
            </a:r>
            <a:endParaRPr lang="en-CA" sz="3200">
              <a:solidFill>
                <a:schemeClr val="tx2"/>
              </a:solidFill>
              <a:latin typeface="Times New Roman" panose="02020603050405020304" pitchFamily="18" charset="0"/>
            </a:endParaRPr>
          </a:p>
        </p:txBody>
      </p:sp>
      <p:sp>
        <p:nvSpPr>
          <p:cNvPr id="20485" name="Rectangle 4"/>
          <p:cNvSpPr>
            <a:spLocks noChangeArrowheads="1"/>
          </p:cNvSpPr>
          <p:nvPr/>
        </p:nvSpPr>
        <p:spPr bwMode="auto">
          <a:xfrm>
            <a:off x="2711450" y="2852738"/>
            <a:ext cx="48958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2800">
                <a:solidFill>
                  <a:schemeClr val="tx2"/>
                </a:solidFill>
                <a:latin typeface="Times New Roman" panose="02020603050405020304" pitchFamily="18" charset="0"/>
              </a:rPr>
              <a:t>and</a:t>
            </a:r>
          </a:p>
        </p:txBody>
      </p:sp>
      <p:graphicFrame>
        <p:nvGraphicFramePr>
          <p:cNvPr id="20483" name="Object 5"/>
          <p:cNvGraphicFramePr>
            <a:graphicFrameLocks noChangeAspect="1"/>
          </p:cNvGraphicFramePr>
          <p:nvPr/>
        </p:nvGraphicFramePr>
        <p:xfrm>
          <a:off x="2640013" y="3500438"/>
          <a:ext cx="3257550" cy="571500"/>
        </p:xfrm>
        <a:graphic>
          <a:graphicData uri="http://schemas.openxmlformats.org/presentationml/2006/ole">
            <mc:AlternateContent xmlns:mc="http://schemas.openxmlformats.org/markup-compatibility/2006">
              <mc:Choice xmlns:v="urn:schemas-microsoft-com:vml" Requires="v">
                <p:oleObj spid="_x0000_s45743" name="Equation" r:id="rId6" imgW="1447560" imgH="253800" progId="Equation.DSMT4">
                  <p:embed/>
                </p:oleObj>
              </mc:Choice>
              <mc:Fallback>
                <p:oleObj name="Equation" r:id="rId6" imgW="144756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013" y="3500438"/>
                        <a:ext cx="32575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Rectangle 6"/>
          <p:cNvSpPr>
            <a:spLocks noChangeArrowheads="1"/>
          </p:cNvSpPr>
          <p:nvPr/>
        </p:nvSpPr>
        <p:spPr bwMode="auto">
          <a:xfrm>
            <a:off x="2711450" y="4365626"/>
            <a:ext cx="48958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2800">
                <a:solidFill>
                  <a:schemeClr val="tx2"/>
                </a:solidFill>
                <a:latin typeface="Times New Roman" panose="02020603050405020304" pitchFamily="18" charset="0"/>
              </a:rPr>
              <a:t>if </a:t>
            </a:r>
            <a:r>
              <a:rPr lang="en-CA" sz="2800" i="1">
                <a:solidFill>
                  <a:schemeClr val="tx2"/>
                </a:solidFill>
                <a:latin typeface="Times New Roman" panose="02020603050405020304" pitchFamily="18" charset="0"/>
              </a:rPr>
              <a:t>A </a:t>
            </a:r>
            <a:r>
              <a:rPr lang="en-CA" sz="2800">
                <a:solidFill>
                  <a:schemeClr val="tx2"/>
                </a:solidFill>
                <a:latin typeface="Times New Roman" panose="02020603050405020304" pitchFamily="18" charset="0"/>
              </a:rPr>
              <a:t>and </a:t>
            </a:r>
            <a:r>
              <a:rPr lang="en-CA" sz="2800" i="1">
                <a:solidFill>
                  <a:schemeClr val="tx2"/>
                </a:solidFill>
                <a:latin typeface="Times New Roman" panose="02020603050405020304" pitchFamily="18" charset="0"/>
              </a:rPr>
              <a:t>B </a:t>
            </a:r>
            <a:r>
              <a:rPr lang="en-CA" sz="2800">
                <a:solidFill>
                  <a:schemeClr val="tx2"/>
                </a:solidFill>
                <a:latin typeface="Times New Roman" panose="02020603050405020304" pitchFamily="18" charset="0"/>
              </a:rPr>
              <a:t>are</a:t>
            </a:r>
            <a:r>
              <a:rPr lang="en-CA" sz="2800" i="1">
                <a:solidFill>
                  <a:schemeClr val="tx2"/>
                </a:solidFill>
                <a:latin typeface="Times New Roman" panose="02020603050405020304" pitchFamily="18" charset="0"/>
              </a:rPr>
              <a:t> </a:t>
            </a:r>
            <a:r>
              <a:rPr lang="en-CA" sz="2800" b="1">
                <a:solidFill>
                  <a:schemeClr val="tx2"/>
                </a:solidFill>
                <a:latin typeface="Times New Roman" panose="02020603050405020304" pitchFamily="18" charset="0"/>
              </a:rPr>
              <a:t>independent</a:t>
            </a:r>
            <a:r>
              <a:rPr lang="en-CA" sz="2800">
                <a:solidFill>
                  <a:schemeClr val="tx2"/>
                </a:solidFill>
                <a:latin typeface="Times New Roman" panose="02020603050405020304" pitchFamily="18" charset="0"/>
              </a:rPr>
              <a:t>.</a:t>
            </a:r>
          </a:p>
        </p:txBody>
      </p:sp>
    </p:spTree>
    <p:extLst>
      <p:ext uri="{BB962C8B-B14F-4D97-AF65-F5344CB8AC3E}">
        <p14:creationId xmlns:p14="http://schemas.microsoft.com/office/powerpoint/2010/main" val="1608934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ctrTitle"/>
          </p:nvPr>
        </p:nvSpPr>
        <p:spPr/>
        <p:txBody>
          <a:bodyPr/>
          <a:lstStyle/>
          <a:p>
            <a:pPr eaLnBrk="1" hangingPunct="1"/>
            <a:r>
              <a:rPr lang="en-CA" smtClean="0"/>
              <a:t>Summary of the Rules of Probability</a:t>
            </a:r>
          </a:p>
        </p:txBody>
      </p:sp>
    </p:spTree>
    <p:extLst>
      <p:ext uri="{BB962C8B-B14F-4D97-AF65-F5344CB8AC3E}">
        <p14:creationId xmlns:p14="http://schemas.microsoft.com/office/powerpoint/2010/main" val="34305662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lgn="l" eaLnBrk="1" hangingPunct="1"/>
            <a:r>
              <a:rPr lang="en-US" b="1" u="sng" dirty="0" smtClean="0"/>
              <a:t>The additive rule</a:t>
            </a:r>
          </a:p>
        </p:txBody>
      </p:sp>
      <p:sp>
        <p:nvSpPr>
          <p:cNvPr id="93187" name="Rectangle 3"/>
          <p:cNvSpPr>
            <a:spLocks noGrp="1" noChangeArrowheads="1"/>
          </p:cNvSpPr>
          <p:nvPr>
            <p:ph idx="1"/>
          </p:nvPr>
        </p:nvSpPr>
        <p:spPr>
          <a:xfrm>
            <a:off x="2617717" y="1809750"/>
            <a:ext cx="6567488" cy="654050"/>
          </a:xfrm>
        </p:spPr>
        <p:txBody>
          <a:bodyPr>
            <a:noAutofit/>
          </a:bodyPr>
          <a:lstStyle/>
          <a:p>
            <a:pPr marL="0" indent="0">
              <a:buNone/>
            </a:pPr>
            <a:r>
              <a:rPr lang="en-US" sz="3200" i="1" dirty="0">
                <a:latin typeface="Times New Roman" panose="02020603050405020304" pitchFamily="18" charset="0"/>
                <a:cs typeface="Times New Roman" panose="02020603050405020304" pitchFamily="18" charset="0"/>
              </a:rPr>
              <a:t>P</a:t>
            </a:r>
            <a:r>
              <a:rPr lang="en-US" sz="3200" dirty="0" smtClean="0">
                <a:latin typeface="Times New Roman" panose="02020603050405020304" pitchFamily="18" charset="0"/>
                <a:cs typeface="Times New Roman" panose="02020603050405020304" pitchFamily="18" charset="0"/>
              </a:rPr>
              <a:t>[</a:t>
            </a:r>
            <a:r>
              <a:rPr lang="en-US" sz="3200" i="1" dirty="0" smtClean="0">
                <a:latin typeface="Times New Roman" panose="02020603050405020304" pitchFamily="18" charset="0"/>
                <a:cs typeface="Times New Roman" panose="02020603050405020304" pitchFamily="18" charset="0"/>
              </a:rPr>
              <a:t>A </a:t>
            </a:r>
            <a:r>
              <a:rPr lang="en-US" sz="32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3200" dirty="0" smtClean="0">
                <a:latin typeface="Times New Roman" panose="02020603050405020304" pitchFamily="18" charset="0"/>
                <a:cs typeface="Times New Roman" panose="02020603050405020304" pitchFamily="18" charset="0"/>
                <a:sym typeface="Math3" pitchFamily="2" charset="2"/>
              </a:rPr>
              <a:t> </a:t>
            </a:r>
            <a:r>
              <a:rPr lang="en-US" sz="3200" i="1" dirty="0" smtClean="0">
                <a:latin typeface="Times New Roman" panose="02020603050405020304" pitchFamily="18" charset="0"/>
                <a:cs typeface="Times New Roman" panose="02020603050405020304" pitchFamily="18" charset="0"/>
                <a:sym typeface="Math3" pitchFamily="2" charset="2"/>
              </a:rPr>
              <a:t>B</a:t>
            </a:r>
            <a:r>
              <a:rPr lang="en-US" sz="3200" dirty="0" smtClean="0">
                <a:latin typeface="Times New Roman" panose="02020603050405020304" pitchFamily="18" charset="0"/>
                <a:cs typeface="Times New Roman" panose="02020603050405020304" pitchFamily="18" charset="0"/>
                <a:sym typeface="Math3" pitchFamily="2" charset="2"/>
              </a:rPr>
              <a:t>] = </a:t>
            </a:r>
            <a:r>
              <a:rPr lang="en-US" sz="3200" i="1" dirty="0" smtClean="0">
                <a:latin typeface="Times New Roman" panose="02020603050405020304" pitchFamily="18" charset="0"/>
                <a:cs typeface="Times New Roman" panose="02020603050405020304" pitchFamily="18" charset="0"/>
                <a:sym typeface="Math3" pitchFamily="2" charset="2"/>
              </a:rPr>
              <a:t>P</a:t>
            </a:r>
            <a:r>
              <a:rPr lang="en-US" sz="3200" dirty="0" smtClean="0">
                <a:latin typeface="Times New Roman" panose="02020603050405020304" pitchFamily="18" charset="0"/>
                <a:cs typeface="Times New Roman" panose="02020603050405020304" pitchFamily="18" charset="0"/>
                <a:sym typeface="Math3" pitchFamily="2" charset="2"/>
              </a:rPr>
              <a:t>[</a:t>
            </a:r>
            <a:r>
              <a:rPr lang="en-US" sz="3200" i="1" dirty="0" smtClean="0">
                <a:latin typeface="Times New Roman" panose="02020603050405020304" pitchFamily="18" charset="0"/>
                <a:cs typeface="Times New Roman" panose="02020603050405020304" pitchFamily="18" charset="0"/>
                <a:sym typeface="Math3" pitchFamily="2" charset="2"/>
              </a:rPr>
              <a:t>A</a:t>
            </a:r>
            <a:r>
              <a:rPr lang="en-US" sz="3200" dirty="0" smtClean="0">
                <a:latin typeface="Times New Roman" panose="02020603050405020304" pitchFamily="18" charset="0"/>
                <a:cs typeface="Times New Roman" panose="02020603050405020304" pitchFamily="18" charset="0"/>
                <a:sym typeface="Math3" pitchFamily="2" charset="2"/>
              </a:rPr>
              <a:t>] + </a:t>
            </a:r>
            <a:r>
              <a:rPr lang="en-US" sz="3200" i="1" dirty="0" smtClean="0">
                <a:latin typeface="Times New Roman" panose="02020603050405020304" pitchFamily="18" charset="0"/>
                <a:cs typeface="Times New Roman" panose="02020603050405020304" pitchFamily="18" charset="0"/>
                <a:sym typeface="Math3" pitchFamily="2" charset="2"/>
              </a:rPr>
              <a:t>P</a:t>
            </a:r>
            <a:r>
              <a:rPr lang="en-US" sz="3200" dirty="0" smtClean="0">
                <a:latin typeface="Times New Roman" panose="02020603050405020304" pitchFamily="18" charset="0"/>
                <a:cs typeface="Times New Roman" panose="02020603050405020304" pitchFamily="18" charset="0"/>
                <a:sym typeface="Math3" pitchFamily="2" charset="2"/>
              </a:rPr>
              <a:t>[</a:t>
            </a:r>
            <a:r>
              <a:rPr lang="en-US" sz="3200" i="1" dirty="0" smtClean="0">
                <a:latin typeface="Times New Roman" panose="02020603050405020304" pitchFamily="18" charset="0"/>
                <a:cs typeface="Times New Roman" panose="02020603050405020304" pitchFamily="18" charset="0"/>
                <a:sym typeface="Math3" pitchFamily="2" charset="2"/>
              </a:rPr>
              <a:t>B</a:t>
            </a:r>
            <a:r>
              <a:rPr lang="en-US" sz="3200" dirty="0" smtClean="0">
                <a:latin typeface="Times New Roman" panose="02020603050405020304" pitchFamily="18" charset="0"/>
                <a:cs typeface="Times New Roman" panose="02020603050405020304" pitchFamily="18" charset="0"/>
                <a:sym typeface="Math3" pitchFamily="2" charset="2"/>
              </a:rPr>
              <a:t>] – </a:t>
            </a:r>
            <a:r>
              <a:rPr lang="en-US" sz="3200" i="1" dirty="0" smtClean="0">
                <a:latin typeface="Times New Roman" panose="02020603050405020304" pitchFamily="18" charset="0"/>
                <a:cs typeface="Times New Roman" panose="02020603050405020304" pitchFamily="18" charset="0"/>
                <a:sym typeface="Math3" pitchFamily="2" charset="2"/>
              </a:rPr>
              <a:t>P</a:t>
            </a:r>
            <a:r>
              <a:rPr lang="en-US" sz="3200" dirty="0" smtClean="0">
                <a:latin typeface="Times New Roman" panose="02020603050405020304" pitchFamily="18" charset="0"/>
                <a:cs typeface="Times New Roman" panose="02020603050405020304" pitchFamily="18" charset="0"/>
                <a:sym typeface="Math3" pitchFamily="2" charset="2"/>
              </a:rPr>
              <a:t>[</a:t>
            </a:r>
            <a:r>
              <a:rPr lang="en-US" sz="3200" i="1" dirty="0" smtClean="0">
                <a:latin typeface="Times New Roman" panose="02020603050405020304" pitchFamily="18" charset="0"/>
                <a:cs typeface="Times New Roman" panose="02020603050405020304" pitchFamily="18" charset="0"/>
                <a:sym typeface="Math3" pitchFamily="2" charset="2"/>
              </a:rPr>
              <a:t>A </a:t>
            </a:r>
            <a:r>
              <a:rPr lang="en-US" sz="32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3200" i="1" dirty="0" smtClean="0">
                <a:latin typeface="Times New Roman" panose="02020603050405020304" pitchFamily="18" charset="0"/>
                <a:cs typeface="Times New Roman" panose="02020603050405020304" pitchFamily="18" charset="0"/>
                <a:sym typeface="Math3" pitchFamily="2" charset="2"/>
              </a:rPr>
              <a:t> B</a:t>
            </a:r>
            <a:r>
              <a:rPr lang="en-US" sz="3200" dirty="0" smtClean="0">
                <a:latin typeface="Times New Roman" panose="02020603050405020304" pitchFamily="18" charset="0"/>
                <a:cs typeface="Times New Roman" panose="02020603050405020304" pitchFamily="18" charset="0"/>
                <a:sym typeface="Math3" pitchFamily="2" charset="2"/>
              </a:rPr>
              <a:t>]</a:t>
            </a:r>
          </a:p>
        </p:txBody>
      </p:sp>
      <p:sp>
        <p:nvSpPr>
          <p:cNvPr id="93188" name="Rectangle 4"/>
          <p:cNvSpPr>
            <a:spLocks noChangeArrowheads="1"/>
          </p:cNvSpPr>
          <p:nvPr/>
        </p:nvSpPr>
        <p:spPr bwMode="auto">
          <a:xfrm>
            <a:off x="2754314" y="2508250"/>
            <a:ext cx="65674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sym typeface="Math3" pitchFamily="2" charset="2"/>
              </a:rPr>
              <a:t>and</a:t>
            </a:r>
          </a:p>
        </p:txBody>
      </p:sp>
      <p:sp>
        <p:nvSpPr>
          <p:cNvPr id="93189" name="Rectangle 5"/>
          <p:cNvSpPr>
            <a:spLocks noChangeArrowheads="1"/>
          </p:cNvSpPr>
          <p:nvPr/>
        </p:nvSpPr>
        <p:spPr bwMode="auto">
          <a:xfrm>
            <a:off x="6792914" y="3149600"/>
            <a:ext cx="29860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if </a:t>
            </a:r>
            <a:r>
              <a:rPr lang="en-US" sz="3200">
                <a:latin typeface="Times New Roman" panose="02020603050405020304" pitchFamily="18" charset="0"/>
                <a:sym typeface="Math3" pitchFamily="2" charset="2"/>
              </a:rPr>
              <a:t> </a:t>
            </a:r>
            <a:r>
              <a:rPr lang="en-US" sz="3200" i="1">
                <a:latin typeface="Times New Roman" panose="02020603050405020304" pitchFamily="18" charset="0"/>
                <a:sym typeface="Math3" pitchFamily="2" charset="2"/>
              </a:rPr>
              <a:t>P</a:t>
            </a:r>
            <a:r>
              <a:rPr lang="en-US" sz="3200">
                <a:latin typeface="Times New Roman" panose="02020603050405020304" pitchFamily="18" charset="0"/>
                <a:sym typeface="Math3" pitchFamily="2" charset="2"/>
              </a:rPr>
              <a:t>[</a:t>
            </a:r>
            <a:r>
              <a:rPr lang="en-US" sz="3200" i="1">
                <a:latin typeface="Times New Roman" panose="02020603050405020304" pitchFamily="18" charset="0"/>
                <a:sym typeface="Math3" pitchFamily="2" charset="2"/>
              </a:rPr>
              <a:t>A </a:t>
            </a:r>
            <a:r>
              <a:rPr lang="en-US" sz="3200">
                <a:latin typeface="Times New Roman" panose="02020603050405020304" pitchFamily="18" charset="0"/>
                <a:sym typeface="Symbol" panose="05050102010706020507" pitchFamily="18" charset="2"/>
              </a:rPr>
              <a:t></a:t>
            </a:r>
            <a:r>
              <a:rPr lang="en-US" sz="3200" i="1">
                <a:latin typeface="Times New Roman" panose="02020603050405020304" pitchFamily="18" charset="0"/>
                <a:sym typeface="Math3" pitchFamily="2" charset="2"/>
              </a:rPr>
              <a:t> B</a:t>
            </a:r>
            <a:r>
              <a:rPr lang="en-US" sz="3200">
                <a:latin typeface="Times New Roman" panose="02020603050405020304" pitchFamily="18" charset="0"/>
                <a:sym typeface="Math3" pitchFamily="2" charset="2"/>
              </a:rPr>
              <a:t>] = </a:t>
            </a:r>
            <a:r>
              <a:rPr lang="en-US" sz="3200" i="1">
                <a:latin typeface="Symbol" panose="05050102010706020507" pitchFamily="18" charset="2"/>
                <a:sym typeface="Math3" pitchFamily="2" charset="2"/>
              </a:rPr>
              <a:t>f</a:t>
            </a:r>
          </a:p>
        </p:txBody>
      </p:sp>
      <p:sp>
        <p:nvSpPr>
          <p:cNvPr id="93190" name="Rectangle 6"/>
          <p:cNvSpPr>
            <a:spLocks noChangeArrowheads="1"/>
          </p:cNvSpPr>
          <p:nvPr/>
        </p:nvSpPr>
        <p:spPr bwMode="auto">
          <a:xfrm>
            <a:off x="2662239" y="3194050"/>
            <a:ext cx="656748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dirty="0">
                <a:latin typeface="Times New Roman" panose="02020603050405020304" pitchFamily="18" charset="0"/>
              </a:rPr>
              <a:t>P</a:t>
            </a:r>
            <a:r>
              <a:rPr lang="en-US" sz="3200" dirty="0">
                <a:latin typeface="Times New Roman" panose="02020603050405020304" pitchFamily="18" charset="0"/>
              </a:rPr>
              <a:t>[</a:t>
            </a:r>
            <a:r>
              <a:rPr lang="en-US" sz="3200" i="1" dirty="0">
                <a:latin typeface="Times New Roman" panose="02020603050405020304" pitchFamily="18" charset="0"/>
              </a:rPr>
              <a:t>A </a:t>
            </a:r>
            <a:r>
              <a:rPr lang="en-US" sz="3200" dirty="0">
                <a:latin typeface="Times New Roman" panose="02020603050405020304" pitchFamily="18" charset="0"/>
                <a:sym typeface="Symbol" panose="05050102010706020507" pitchFamily="18" charset="2"/>
              </a:rPr>
              <a:t></a:t>
            </a:r>
            <a:r>
              <a:rPr lang="en-US" sz="3200" dirty="0">
                <a:latin typeface="Times New Roman" panose="02020603050405020304" pitchFamily="18" charset="0"/>
                <a:sym typeface="Math3" pitchFamily="2" charset="2"/>
              </a:rPr>
              <a:t> </a:t>
            </a:r>
            <a:r>
              <a:rPr lang="en-US" sz="3200" i="1" dirty="0">
                <a:latin typeface="Times New Roman" panose="02020603050405020304" pitchFamily="18" charset="0"/>
                <a:sym typeface="Math3" pitchFamily="2" charset="2"/>
              </a:rPr>
              <a:t>B</a:t>
            </a:r>
            <a:r>
              <a:rPr lang="en-US" sz="3200" dirty="0">
                <a:latin typeface="Times New Roman" panose="02020603050405020304" pitchFamily="18" charset="0"/>
                <a:sym typeface="Math3" pitchFamily="2" charset="2"/>
              </a:rPr>
              <a:t>] = </a:t>
            </a:r>
            <a:r>
              <a:rPr lang="en-US" sz="3200" i="1" dirty="0">
                <a:latin typeface="Times New Roman" panose="02020603050405020304" pitchFamily="18" charset="0"/>
                <a:sym typeface="Math3" pitchFamily="2" charset="2"/>
              </a:rPr>
              <a:t>P</a:t>
            </a:r>
            <a:r>
              <a:rPr lang="en-US" sz="3200" dirty="0">
                <a:latin typeface="Times New Roman" panose="02020603050405020304" pitchFamily="18" charset="0"/>
                <a:sym typeface="Math3" pitchFamily="2" charset="2"/>
              </a:rPr>
              <a:t>[</a:t>
            </a:r>
            <a:r>
              <a:rPr lang="en-US" sz="3200" i="1" dirty="0">
                <a:latin typeface="Times New Roman" panose="02020603050405020304" pitchFamily="18" charset="0"/>
                <a:sym typeface="Math3" pitchFamily="2" charset="2"/>
              </a:rPr>
              <a:t>A</a:t>
            </a:r>
            <a:r>
              <a:rPr lang="en-US" sz="3200" dirty="0">
                <a:latin typeface="Times New Roman" panose="02020603050405020304" pitchFamily="18" charset="0"/>
                <a:sym typeface="Math3" pitchFamily="2" charset="2"/>
              </a:rPr>
              <a:t>] + </a:t>
            </a:r>
            <a:r>
              <a:rPr lang="en-US" sz="3200" i="1" dirty="0">
                <a:latin typeface="Times New Roman" panose="02020603050405020304" pitchFamily="18" charset="0"/>
                <a:sym typeface="Math3" pitchFamily="2" charset="2"/>
              </a:rPr>
              <a:t>P</a:t>
            </a:r>
            <a:r>
              <a:rPr lang="en-US" sz="3200" dirty="0">
                <a:latin typeface="Times New Roman" panose="02020603050405020304" pitchFamily="18" charset="0"/>
                <a:sym typeface="Math3" pitchFamily="2" charset="2"/>
              </a:rPr>
              <a:t>[</a:t>
            </a:r>
            <a:r>
              <a:rPr lang="en-US" sz="3200" i="1" dirty="0">
                <a:latin typeface="Times New Roman" panose="02020603050405020304" pitchFamily="18" charset="0"/>
                <a:sym typeface="Math3" pitchFamily="2" charset="2"/>
              </a:rPr>
              <a:t>B</a:t>
            </a:r>
            <a:r>
              <a:rPr lang="en-US" sz="3200" dirty="0">
                <a:latin typeface="Times New Roman" panose="02020603050405020304" pitchFamily="18" charset="0"/>
                <a:sym typeface="Math3" pitchFamily="2" charset="2"/>
              </a:rPr>
              <a:t>]</a:t>
            </a:r>
          </a:p>
        </p:txBody>
      </p:sp>
      <p:sp>
        <p:nvSpPr>
          <p:cNvPr id="93191" name="Rectangle 7"/>
          <p:cNvSpPr>
            <a:spLocks noChangeArrowheads="1"/>
          </p:cNvSpPr>
          <p:nvPr/>
        </p:nvSpPr>
        <p:spPr bwMode="auto">
          <a:xfrm>
            <a:off x="2297114" y="1655763"/>
            <a:ext cx="6386513" cy="946150"/>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Tree>
    <p:extLst>
      <p:ext uri="{BB962C8B-B14F-4D97-AF65-F5344CB8AC3E}">
        <p14:creationId xmlns:p14="http://schemas.microsoft.com/office/powerpoint/2010/main" val="18232042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idx="1"/>
          </p:nvPr>
        </p:nvSpPr>
        <p:spPr>
          <a:xfrm>
            <a:off x="1981200" y="565151"/>
            <a:ext cx="8229600" cy="561975"/>
          </a:xfrm>
        </p:spPr>
        <p:txBody>
          <a:bodyPr/>
          <a:lstStyle/>
          <a:p>
            <a:pPr marL="0" indent="0">
              <a:lnSpc>
                <a:spcPct val="90000"/>
              </a:lnSpc>
              <a:buNone/>
            </a:pPr>
            <a:r>
              <a:rPr lang="en-CA" b="1" smtClean="0"/>
              <a:t>The Rule for complements</a:t>
            </a:r>
          </a:p>
        </p:txBody>
      </p:sp>
      <p:sp>
        <p:nvSpPr>
          <p:cNvPr id="23556" name="Rectangle 3"/>
          <p:cNvSpPr>
            <a:spLocks noChangeArrowheads="1"/>
          </p:cNvSpPr>
          <p:nvPr/>
        </p:nvSpPr>
        <p:spPr bwMode="auto">
          <a:xfrm>
            <a:off x="2268539" y="1176338"/>
            <a:ext cx="2827337"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pPr>
            <a:r>
              <a:rPr lang="en-CA" sz="3200">
                <a:latin typeface="Times New Roman" panose="02020603050405020304" pitchFamily="18" charset="0"/>
              </a:rPr>
              <a:t>for any event </a:t>
            </a:r>
            <a:r>
              <a:rPr lang="en-CA" sz="3200" i="1">
                <a:latin typeface="Times New Roman" panose="02020603050405020304" pitchFamily="18" charset="0"/>
              </a:rPr>
              <a:t>E</a:t>
            </a:r>
            <a:endParaRPr lang="en-CA" sz="3200">
              <a:latin typeface="Times New Roman" panose="02020603050405020304" pitchFamily="18" charset="0"/>
              <a:cs typeface="Times New Roman" panose="02020603050405020304" pitchFamily="18" charset="0"/>
            </a:endParaRPr>
          </a:p>
        </p:txBody>
      </p:sp>
      <p:graphicFrame>
        <p:nvGraphicFramePr>
          <p:cNvPr id="23554" name="Object 4"/>
          <p:cNvGraphicFramePr>
            <a:graphicFrameLocks noChangeAspect="1"/>
          </p:cNvGraphicFramePr>
          <p:nvPr/>
        </p:nvGraphicFramePr>
        <p:xfrm>
          <a:off x="3998913" y="2071688"/>
          <a:ext cx="2697162" cy="696912"/>
        </p:xfrm>
        <a:graphic>
          <a:graphicData uri="http://schemas.openxmlformats.org/presentationml/2006/ole">
            <mc:AlternateContent xmlns:mc="http://schemas.openxmlformats.org/markup-compatibility/2006">
              <mc:Choice xmlns:v="urn:schemas-microsoft-com:vml" Requires="v">
                <p:oleObj spid="_x0000_s48472" name="Equation" r:id="rId4" imgW="1079280" imgH="279360" progId="Equation.DSMT4">
                  <p:embed/>
                </p:oleObj>
              </mc:Choice>
              <mc:Fallback>
                <p:oleObj name="Equation" r:id="rId4" imgW="107928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8913" y="2071688"/>
                        <a:ext cx="2697162"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Rectangle 5"/>
          <p:cNvSpPr>
            <a:spLocks noChangeArrowheads="1"/>
          </p:cNvSpPr>
          <p:nvPr/>
        </p:nvSpPr>
        <p:spPr bwMode="auto">
          <a:xfrm>
            <a:off x="3660775" y="1879600"/>
            <a:ext cx="3443288" cy="106680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Tree>
    <p:extLst>
      <p:ext uri="{BB962C8B-B14F-4D97-AF65-F5344CB8AC3E}">
        <p14:creationId xmlns:p14="http://schemas.microsoft.com/office/powerpoint/2010/main" val="6247284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nvGraphicFramePr>
        <p:xfrm>
          <a:off x="3892551" y="1536700"/>
          <a:ext cx="3960813" cy="1411288"/>
        </p:xfrm>
        <a:graphic>
          <a:graphicData uri="http://schemas.openxmlformats.org/presentationml/2006/ole">
            <mc:AlternateContent xmlns:mc="http://schemas.openxmlformats.org/markup-compatibility/2006">
              <mc:Choice xmlns:v="urn:schemas-microsoft-com:vml" Requires="v">
                <p:oleObj spid="_x0000_s49496" name="Equation" r:id="rId4" imgW="1320480" imgH="469800" progId="Equation.DSMT4">
                  <p:embed/>
                </p:oleObj>
              </mc:Choice>
              <mc:Fallback>
                <p:oleObj name="Equation" r:id="rId4" imgW="132048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2551" y="1536700"/>
                        <a:ext cx="3960813" cy="1411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79" name="Rectangle 3"/>
          <p:cNvSpPr>
            <a:spLocks noChangeArrowheads="1"/>
          </p:cNvSpPr>
          <p:nvPr/>
        </p:nvSpPr>
        <p:spPr bwMode="auto">
          <a:xfrm>
            <a:off x="1992314" y="404813"/>
            <a:ext cx="69119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3200" b="1">
                <a:solidFill>
                  <a:schemeClr val="tx2"/>
                </a:solidFill>
                <a:latin typeface="Times New Roman" panose="02020603050405020304" pitchFamily="18" charset="0"/>
              </a:rPr>
              <a:t>Conditional probability</a:t>
            </a:r>
            <a:endParaRPr lang="en-CA" sz="3200">
              <a:solidFill>
                <a:schemeClr val="tx2"/>
              </a:solidFill>
              <a:latin typeface="Times New Roman" panose="02020603050405020304" pitchFamily="18" charset="0"/>
            </a:endParaRPr>
          </a:p>
        </p:txBody>
      </p:sp>
      <p:sp>
        <p:nvSpPr>
          <p:cNvPr id="24580" name="Rectangle 8"/>
          <p:cNvSpPr>
            <a:spLocks noChangeArrowheads="1"/>
          </p:cNvSpPr>
          <p:nvPr/>
        </p:nvSpPr>
        <p:spPr bwMode="auto">
          <a:xfrm>
            <a:off x="1990726" y="1169989"/>
            <a:ext cx="7986713" cy="1812925"/>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Tree>
    <p:extLst>
      <p:ext uri="{BB962C8B-B14F-4D97-AF65-F5344CB8AC3E}">
        <p14:creationId xmlns:p14="http://schemas.microsoft.com/office/powerpoint/2010/main" val="9297351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nvGraphicFramePr>
        <p:xfrm>
          <a:off x="2027239" y="1403350"/>
          <a:ext cx="7691437" cy="1677988"/>
        </p:xfrm>
        <a:graphic>
          <a:graphicData uri="http://schemas.openxmlformats.org/presentationml/2006/ole">
            <mc:AlternateContent xmlns:mc="http://schemas.openxmlformats.org/markup-compatibility/2006">
              <mc:Choice xmlns:v="urn:schemas-microsoft-com:vml" Requires="v">
                <p:oleObj spid="_x0000_s50862" name="Equation" r:id="rId4" imgW="2565360" imgH="558720" progId="Equation.DSMT4">
                  <p:embed/>
                </p:oleObj>
              </mc:Choice>
              <mc:Fallback>
                <p:oleObj name="Equation" r:id="rId4" imgW="2565360" imgH="5587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7239" y="1403350"/>
                        <a:ext cx="7691437" cy="167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Rectangle 3"/>
          <p:cNvSpPr>
            <a:spLocks noChangeArrowheads="1"/>
          </p:cNvSpPr>
          <p:nvPr/>
        </p:nvSpPr>
        <p:spPr bwMode="auto">
          <a:xfrm>
            <a:off x="1992314" y="404813"/>
            <a:ext cx="69119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3200" b="1">
                <a:solidFill>
                  <a:schemeClr val="tx2"/>
                </a:solidFill>
                <a:latin typeface="Times New Roman" panose="02020603050405020304" pitchFamily="18" charset="0"/>
              </a:rPr>
              <a:t>The multiplicative rule of probability</a:t>
            </a:r>
            <a:endParaRPr lang="en-CA" sz="3200">
              <a:solidFill>
                <a:schemeClr val="tx2"/>
              </a:solidFill>
              <a:latin typeface="Times New Roman" panose="02020603050405020304" pitchFamily="18" charset="0"/>
            </a:endParaRPr>
          </a:p>
        </p:txBody>
      </p:sp>
      <p:sp>
        <p:nvSpPr>
          <p:cNvPr id="25605" name="Rectangle 4"/>
          <p:cNvSpPr>
            <a:spLocks noChangeArrowheads="1"/>
          </p:cNvSpPr>
          <p:nvPr/>
        </p:nvSpPr>
        <p:spPr bwMode="auto">
          <a:xfrm>
            <a:off x="2411413" y="3121026"/>
            <a:ext cx="48958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3200">
                <a:solidFill>
                  <a:schemeClr val="tx2"/>
                </a:solidFill>
                <a:latin typeface="Times New Roman" panose="02020603050405020304" pitchFamily="18" charset="0"/>
              </a:rPr>
              <a:t>and</a:t>
            </a:r>
          </a:p>
        </p:txBody>
      </p:sp>
      <p:graphicFrame>
        <p:nvGraphicFramePr>
          <p:cNvPr id="25603" name="Object 5"/>
          <p:cNvGraphicFramePr>
            <a:graphicFrameLocks noChangeAspect="1"/>
          </p:cNvGraphicFramePr>
          <p:nvPr/>
        </p:nvGraphicFramePr>
        <p:xfrm>
          <a:off x="2984501" y="3919538"/>
          <a:ext cx="4348163" cy="762000"/>
        </p:xfrm>
        <a:graphic>
          <a:graphicData uri="http://schemas.openxmlformats.org/presentationml/2006/ole">
            <mc:AlternateContent xmlns:mc="http://schemas.openxmlformats.org/markup-compatibility/2006">
              <mc:Choice xmlns:v="urn:schemas-microsoft-com:vml" Requires="v">
                <p:oleObj spid="_x0000_s50863" name="Equation" r:id="rId6" imgW="1447560" imgH="253800" progId="Equation.DSMT4">
                  <p:embed/>
                </p:oleObj>
              </mc:Choice>
              <mc:Fallback>
                <p:oleObj name="Equation" r:id="rId6" imgW="144756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4501" y="3919538"/>
                        <a:ext cx="43481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Rectangle 6"/>
          <p:cNvSpPr>
            <a:spLocks noChangeArrowheads="1"/>
          </p:cNvSpPr>
          <p:nvPr/>
        </p:nvSpPr>
        <p:spPr bwMode="auto">
          <a:xfrm>
            <a:off x="2276475" y="4846638"/>
            <a:ext cx="48958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3200">
                <a:solidFill>
                  <a:schemeClr val="tx2"/>
                </a:solidFill>
                <a:latin typeface="Times New Roman" panose="02020603050405020304" pitchFamily="18" charset="0"/>
              </a:rPr>
              <a:t>if </a:t>
            </a:r>
            <a:r>
              <a:rPr lang="en-CA" sz="3200" i="1">
                <a:solidFill>
                  <a:schemeClr val="tx2"/>
                </a:solidFill>
                <a:latin typeface="Times New Roman" panose="02020603050405020304" pitchFamily="18" charset="0"/>
              </a:rPr>
              <a:t>A </a:t>
            </a:r>
            <a:r>
              <a:rPr lang="en-CA" sz="3200">
                <a:solidFill>
                  <a:schemeClr val="tx2"/>
                </a:solidFill>
                <a:latin typeface="Times New Roman" panose="02020603050405020304" pitchFamily="18" charset="0"/>
              </a:rPr>
              <a:t>and </a:t>
            </a:r>
            <a:r>
              <a:rPr lang="en-CA" sz="3200" i="1">
                <a:solidFill>
                  <a:schemeClr val="tx2"/>
                </a:solidFill>
                <a:latin typeface="Times New Roman" panose="02020603050405020304" pitchFamily="18" charset="0"/>
              </a:rPr>
              <a:t>B </a:t>
            </a:r>
            <a:r>
              <a:rPr lang="en-CA" sz="3200">
                <a:solidFill>
                  <a:schemeClr val="tx2"/>
                </a:solidFill>
                <a:latin typeface="Times New Roman" panose="02020603050405020304" pitchFamily="18" charset="0"/>
              </a:rPr>
              <a:t>are</a:t>
            </a:r>
            <a:r>
              <a:rPr lang="en-CA" sz="3200" i="1">
                <a:solidFill>
                  <a:schemeClr val="tx2"/>
                </a:solidFill>
                <a:latin typeface="Times New Roman" panose="02020603050405020304" pitchFamily="18" charset="0"/>
              </a:rPr>
              <a:t> </a:t>
            </a:r>
            <a:r>
              <a:rPr lang="en-CA" sz="3200" b="1">
                <a:solidFill>
                  <a:schemeClr val="tx2"/>
                </a:solidFill>
                <a:latin typeface="Times New Roman" panose="02020603050405020304" pitchFamily="18" charset="0"/>
              </a:rPr>
              <a:t>independent</a:t>
            </a:r>
            <a:r>
              <a:rPr lang="en-CA" sz="3200">
                <a:solidFill>
                  <a:schemeClr val="tx2"/>
                </a:solidFill>
                <a:latin typeface="Times New Roman" panose="02020603050405020304" pitchFamily="18" charset="0"/>
              </a:rPr>
              <a:t>.</a:t>
            </a:r>
          </a:p>
        </p:txBody>
      </p:sp>
      <p:sp>
        <p:nvSpPr>
          <p:cNvPr id="25607" name="Rectangle 7"/>
          <p:cNvSpPr>
            <a:spLocks noChangeArrowheads="1"/>
          </p:cNvSpPr>
          <p:nvPr/>
        </p:nvSpPr>
        <p:spPr bwMode="auto">
          <a:xfrm>
            <a:off x="2516189" y="5834063"/>
            <a:ext cx="6378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898525" algn="l"/>
              </a:tabLst>
              <a:defRPr>
                <a:solidFill>
                  <a:schemeClr val="tx1"/>
                </a:solidFill>
                <a:latin typeface="Arial" panose="020B0604020202020204" pitchFamily="34" charset="0"/>
              </a:defRPr>
            </a:lvl1pPr>
            <a:lvl2pPr marL="742950" indent="-285750" eaLnBrk="0" hangingPunct="0">
              <a:tabLst>
                <a:tab pos="898525" algn="l"/>
              </a:tabLst>
              <a:defRPr>
                <a:solidFill>
                  <a:schemeClr val="tx1"/>
                </a:solidFill>
                <a:latin typeface="Arial" panose="020B0604020202020204" pitchFamily="34" charset="0"/>
              </a:defRPr>
            </a:lvl2pPr>
            <a:lvl3pPr marL="1143000" indent="-228600" eaLnBrk="0" hangingPunct="0">
              <a:tabLst>
                <a:tab pos="898525" algn="l"/>
              </a:tabLst>
              <a:defRPr>
                <a:solidFill>
                  <a:schemeClr val="tx1"/>
                </a:solidFill>
                <a:latin typeface="Arial" panose="020B0604020202020204" pitchFamily="34" charset="0"/>
              </a:defRPr>
            </a:lvl3pPr>
            <a:lvl4pPr marL="1600200" indent="-228600" eaLnBrk="0" hangingPunct="0">
              <a:tabLst>
                <a:tab pos="898525" algn="l"/>
              </a:tabLst>
              <a:defRPr>
                <a:solidFill>
                  <a:schemeClr val="tx1"/>
                </a:solidFill>
                <a:latin typeface="Arial" panose="020B0604020202020204" pitchFamily="34" charset="0"/>
              </a:defRPr>
            </a:lvl4pPr>
            <a:lvl5pPr marL="2057400" indent="-228600" eaLnBrk="0" hangingPunct="0">
              <a:tabLst>
                <a:tab pos="8985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8985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8985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8985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898525" algn="l"/>
              </a:tabLst>
              <a:defRPr>
                <a:solidFill>
                  <a:schemeClr val="tx1"/>
                </a:solidFill>
                <a:latin typeface="Arial" panose="020B0604020202020204" pitchFamily="34" charset="0"/>
              </a:defRPr>
            </a:lvl9pPr>
          </a:lstStyle>
          <a:p>
            <a:pPr eaLnBrk="1" hangingPunct="1"/>
            <a:r>
              <a:rPr lang="en-CA" sz="3200">
                <a:solidFill>
                  <a:schemeClr val="tx2"/>
                </a:solidFill>
                <a:latin typeface="Times New Roman" panose="02020603050405020304" pitchFamily="18" charset="0"/>
              </a:rPr>
              <a:t>This is the definition of independent</a:t>
            </a:r>
          </a:p>
        </p:txBody>
      </p:sp>
      <p:sp>
        <p:nvSpPr>
          <p:cNvPr id="25608" name="Rectangle 8"/>
          <p:cNvSpPr>
            <a:spLocks noChangeArrowheads="1"/>
          </p:cNvSpPr>
          <p:nvPr/>
        </p:nvSpPr>
        <p:spPr bwMode="auto">
          <a:xfrm>
            <a:off x="1990726" y="1169989"/>
            <a:ext cx="7986713" cy="1812925"/>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25609" name="Rectangle 9"/>
          <p:cNvSpPr>
            <a:spLocks noChangeArrowheads="1"/>
          </p:cNvSpPr>
          <p:nvPr/>
        </p:nvSpPr>
        <p:spPr bwMode="auto">
          <a:xfrm>
            <a:off x="2154238" y="3727450"/>
            <a:ext cx="7885112" cy="1697038"/>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Tree>
    <p:extLst>
      <p:ext uri="{BB962C8B-B14F-4D97-AF65-F5344CB8AC3E}">
        <p14:creationId xmlns:p14="http://schemas.microsoft.com/office/powerpoint/2010/main" val="34349071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63838"/>
            <a:ext cx="9906000" cy="1479550"/>
          </a:xfrm>
        </p:spPr>
        <p:txBody>
          <a:bodyPr>
            <a:normAutofit/>
          </a:bodyPr>
          <a:lstStyle/>
          <a:p>
            <a:pPr algn="ctr"/>
            <a:r>
              <a:rPr lang="en-US" sz="4000" b="1" dirty="0" smtClean="0"/>
              <a:t>BAYES THEOREM</a:t>
            </a:r>
            <a:endParaRPr lang="en-US" sz="4000" b="1" dirty="0"/>
          </a:p>
        </p:txBody>
      </p:sp>
    </p:spTree>
    <p:extLst>
      <p:ext uri="{BB962C8B-B14F-4D97-AF65-F5344CB8AC3E}">
        <p14:creationId xmlns:p14="http://schemas.microsoft.com/office/powerpoint/2010/main" val="41222157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828800" y="304801"/>
            <a:ext cx="8839200" cy="1527175"/>
          </a:xfrm>
        </p:spPr>
        <p:txBody>
          <a:bodyPr/>
          <a:lstStyle/>
          <a:p>
            <a:r>
              <a:rPr lang="en-US" dirty="0"/>
              <a:t>Probability Revision using Bayes’ Theorem</a:t>
            </a:r>
          </a:p>
        </p:txBody>
      </p:sp>
      <p:sp>
        <p:nvSpPr>
          <p:cNvPr id="36867" name="Rectangle 3"/>
          <p:cNvSpPr>
            <a:spLocks noChangeArrowheads="1"/>
          </p:cNvSpPr>
          <p:nvPr/>
        </p:nvSpPr>
        <p:spPr bwMode="auto">
          <a:xfrm>
            <a:off x="1828800" y="2590800"/>
            <a:ext cx="1600200" cy="1143000"/>
          </a:xfrm>
          <a:prstGeom prst="rect">
            <a:avLst/>
          </a:prstGeom>
          <a:noFill/>
          <a:ln w="9525">
            <a:solidFill>
              <a:schemeClr val="accent2"/>
            </a:solidFill>
            <a:miter lim="800000"/>
            <a:headEnd/>
            <a:tailEnd/>
          </a:ln>
          <a:effectLst/>
          <a:extLst/>
        </p:spPr>
        <p:txBody>
          <a:bodyPr wrap="none" anchor="ctr"/>
          <a:lstStyle/>
          <a:p>
            <a:pPr algn="ctr" eaLnBrk="0" hangingPunct="0"/>
            <a:r>
              <a:rPr lang="en-US" sz="2000" dirty="0"/>
              <a:t>Prior</a:t>
            </a:r>
          </a:p>
          <a:p>
            <a:pPr algn="ctr" eaLnBrk="0" hangingPunct="0"/>
            <a:r>
              <a:rPr lang="en-US" sz="2000" dirty="0"/>
              <a:t>Probabilities</a:t>
            </a:r>
          </a:p>
        </p:txBody>
      </p:sp>
      <p:sp>
        <p:nvSpPr>
          <p:cNvPr id="36868" name="Rectangle 4"/>
          <p:cNvSpPr>
            <a:spLocks noChangeArrowheads="1"/>
          </p:cNvSpPr>
          <p:nvPr/>
        </p:nvSpPr>
        <p:spPr bwMode="auto">
          <a:xfrm>
            <a:off x="4191000" y="2590800"/>
            <a:ext cx="1600200" cy="1143000"/>
          </a:xfrm>
          <a:prstGeom prst="rect">
            <a:avLst/>
          </a:prstGeom>
          <a:noFill/>
          <a:ln w="9525">
            <a:solidFill>
              <a:schemeClr val="accent2"/>
            </a:solidFill>
            <a:miter lim="800000"/>
            <a:headEnd/>
            <a:tailEnd/>
          </a:ln>
          <a:effectLst/>
          <a:extLst/>
        </p:spPr>
        <p:txBody>
          <a:bodyPr wrap="none" anchor="ctr"/>
          <a:lstStyle/>
          <a:p>
            <a:pPr algn="ctr" eaLnBrk="0" hangingPunct="0"/>
            <a:r>
              <a:rPr lang="en-US" sz="2000" dirty="0"/>
              <a:t>New</a:t>
            </a:r>
          </a:p>
          <a:p>
            <a:pPr algn="ctr" eaLnBrk="0" hangingPunct="0"/>
            <a:r>
              <a:rPr lang="en-US" sz="2000" dirty="0"/>
              <a:t>Information</a:t>
            </a:r>
          </a:p>
        </p:txBody>
      </p:sp>
      <p:sp>
        <p:nvSpPr>
          <p:cNvPr id="36869" name="Rectangle 5"/>
          <p:cNvSpPr>
            <a:spLocks noChangeArrowheads="1"/>
          </p:cNvSpPr>
          <p:nvPr/>
        </p:nvSpPr>
        <p:spPr bwMode="auto">
          <a:xfrm>
            <a:off x="6477000" y="2590800"/>
            <a:ext cx="1600200" cy="1143000"/>
          </a:xfrm>
          <a:prstGeom prst="rect">
            <a:avLst/>
          </a:prstGeom>
          <a:noFill/>
          <a:ln w="9525">
            <a:solidFill>
              <a:schemeClr val="accent2"/>
            </a:solidFill>
            <a:miter lim="800000"/>
            <a:headEnd/>
            <a:tailEnd/>
          </a:ln>
          <a:effectLst/>
          <a:extLst/>
        </p:spPr>
        <p:txBody>
          <a:bodyPr wrap="none" anchor="ctr"/>
          <a:lstStyle/>
          <a:p>
            <a:pPr algn="ctr" eaLnBrk="0" hangingPunct="0"/>
            <a:r>
              <a:rPr lang="en-US" sz="2000" dirty="0"/>
              <a:t>Application of</a:t>
            </a:r>
          </a:p>
          <a:p>
            <a:pPr algn="ctr" eaLnBrk="0" hangingPunct="0"/>
            <a:r>
              <a:rPr lang="en-US" sz="2000" dirty="0"/>
              <a:t>Bayes’</a:t>
            </a:r>
          </a:p>
          <a:p>
            <a:pPr algn="ctr" eaLnBrk="0" hangingPunct="0"/>
            <a:r>
              <a:rPr lang="en-US" sz="2000" dirty="0"/>
              <a:t>Theorem</a:t>
            </a:r>
          </a:p>
        </p:txBody>
      </p:sp>
      <p:sp>
        <p:nvSpPr>
          <p:cNvPr id="36870" name="Rectangle 6"/>
          <p:cNvSpPr>
            <a:spLocks noChangeArrowheads="1"/>
          </p:cNvSpPr>
          <p:nvPr/>
        </p:nvSpPr>
        <p:spPr bwMode="auto">
          <a:xfrm>
            <a:off x="8763000" y="2590800"/>
            <a:ext cx="1600200" cy="1143000"/>
          </a:xfrm>
          <a:prstGeom prst="rect">
            <a:avLst/>
          </a:prstGeom>
          <a:noFill/>
          <a:ln w="9525">
            <a:solidFill>
              <a:schemeClr val="accent2"/>
            </a:solidFill>
            <a:miter lim="800000"/>
            <a:headEnd/>
            <a:tailEnd/>
          </a:ln>
          <a:effectLst/>
          <a:extLst/>
        </p:spPr>
        <p:txBody>
          <a:bodyPr wrap="none" anchor="ctr"/>
          <a:lstStyle/>
          <a:p>
            <a:pPr algn="ctr" eaLnBrk="0" hangingPunct="0"/>
            <a:r>
              <a:rPr lang="en-US" sz="2000" dirty="0"/>
              <a:t>Posterior</a:t>
            </a:r>
          </a:p>
          <a:p>
            <a:pPr algn="ctr" eaLnBrk="0" hangingPunct="0"/>
            <a:r>
              <a:rPr lang="en-US" sz="2000" dirty="0"/>
              <a:t>Probabilities</a:t>
            </a:r>
          </a:p>
        </p:txBody>
      </p:sp>
      <p:sp>
        <p:nvSpPr>
          <p:cNvPr id="36871" name="AutoShape 7"/>
          <p:cNvSpPr>
            <a:spLocks noChangeArrowheads="1"/>
          </p:cNvSpPr>
          <p:nvPr/>
        </p:nvSpPr>
        <p:spPr bwMode="auto">
          <a:xfrm>
            <a:off x="3581400" y="3124200"/>
            <a:ext cx="457200" cy="2286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2" name="AutoShape 8"/>
          <p:cNvSpPr>
            <a:spLocks noChangeArrowheads="1"/>
          </p:cNvSpPr>
          <p:nvPr/>
        </p:nvSpPr>
        <p:spPr bwMode="auto">
          <a:xfrm>
            <a:off x="5867400" y="3048000"/>
            <a:ext cx="457200" cy="2286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3" name="AutoShape 9"/>
          <p:cNvSpPr>
            <a:spLocks noChangeArrowheads="1"/>
          </p:cNvSpPr>
          <p:nvPr/>
        </p:nvSpPr>
        <p:spPr bwMode="auto">
          <a:xfrm>
            <a:off x="8153400" y="3048000"/>
            <a:ext cx="457200" cy="2286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0035166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Definitions</a:t>
            </a:r>
          </a:p>
        </p:txBody>
      </p:sp>
      <p:sp>
        <p:nvSpPr>
          <p:cNvPr id="7171" name="Rectangle 3"/>
          <p:cNvSpPr>
            <a:spLocks noGrp="1" noChangeArrowheads="1"/>
          </p:cNvSpPr>
          <p:nvPr>
            <p:ph idx="1"/>
          </p:nvPr>
        </p:nvSpPr>
        <p:spPr>
          <a:xfrm>
            <a:off x="1981200" y="1676400"/>
            <a:ext cx="8178800" cy="4171950"/>
          </a:xfrm>
        </p:spPr>
        <p:txBody>
          <a:bodyPr/>
          <a:lstStyle/>
          <a:p>
            <a:r>
              <a:rPr lang="en-US">
                <a:latin typeface="Times New Roman" panose="02020603050405020304" pitchFamily="18" charset="0"/>
                <a:cs typeface="Times New Roman" panose="02020603050405020304" pitchFamily="18" charset="0"/>
              </a:rPr>
              <a:t>Prior probability - the probability of an event before new information (finding) is acquired; pretest probability or risk</a:t>
            </a:r>
          </a:p>
          <a:p>
            <a:r>
              <a:rPr lang="en-US">
                <a:latin typeface="Times New Roman" panose="02020603050405020304" pitchFamily="18" charset="0"/>
                <a:cs typeface="Times New Roman" panose="02020603050405020304" pitchFamily="18" charset="0"/>
              </a:rPr>
              <a:t>Posterior probability - the probability of an event after new information (finding) is acquired; posttest probability or risk</a:t>
            </a:r>
          </a:p>
          <a:p>
            <a:r>
              <a:rPr lang="en-US">
                <a:latin typeface="Times New Roman" panose="02020603050405020304" pitchFamily="18" charset="0"/>
                <a:cs typeface="Times New Roman" panose="02020603050405020304" pitchFamily="18" charset="0"/>
              </a:rPr>
              <a:t>Probability revision - taking new information into account by converting prior probability to posterior probability</a:t>
            </a:r>
          </a:p>
        </p:txBody>
      </p:sp>
    </p:spTree>
    <p:extLst>
      <p:ext uri="{BB962C8B-B14F-4D97-AF65-F5344CB8AC3E}">
        <p14:creationId xmlns:p14="http://schemas.microsoft.com/office/powerpoint/2010/main" val="32091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ChangeArrowheads="1"/>
          </p:cNvSpPr>
          <p:nvPr/>
        </p:nvSpPr>
        <p:spPr bwMode="auto">
          <a:xfrm>
            <a:off x="1678745" y="977760"/>
            <a:ext cx="8077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990600" indent="-5334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b="1" dirty="0">
                <a:latin typeface="Times New Roman" panose="02020603050405020304" pitchFamily="18" charset="0"/>
              </a:rPr>
              <a:t>Random phenomena</a:t>
            </a:r>
          </a:p>
          <a:p>
            <a:pPr lvl="1" eaLnBrk="1" hangingPunct="1">
              <a:spcBef>
                <a:spcPct val="20000"/>
              </a:spcBef>
              <a:buFontTx/>
              <a:buChar char="–"/>
            </a:pPr>
            <a:r>
              <a:rPr lang="en-US" sz="2800" dirty="0">
                <a:latin typeface="Times New Roman" panose="02020603050405020304" pitchFamily="18" charset="0"/>
              </a:rPr>
              <a:t>Unable to predict the outcomes, but in the long-run, the outcomes exhibit statistical regularity.</a:t>
            </a:r>
          </a:p>
        </p:txBody>
      </p:sp>
      <p:sp>
        <p:nvSpPr>
          <p:cNvPr id="63491" name="Rectangle 4"/>
          <p:cNvSpPr>
            <a:spLocks noChangeArrowheads="1"/>
          </p:cNvSpPr>
          <p:nvPr/>
        </p:nvSpPr>
        <p:spPr bwMode="auto">
          <a:xfrm>
            <a:off x="1678745" y="2654160"/>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b="1" dirty="0">
                <a:latin typeface="Times New Roman" panose="02020603050405020304" pitchFamily="18" charset="0"/>
              </a:rPr>
              <a:t>Examples</a:t>
            </a:r>
          </a:p>
          <a:p>
            <a:pPr eaLnBrk="1" hangingPunct="1">
              <a:spcBef>
                <a:spcPct val="20000"/>
              </a:spcBef>
              <a:buFontTx/>
              <a:buAutoNum type="arabicPeriod"/>
            </a:pPr>
            <a:r>
              <a:rPr lang="en-US" sz="3200" dirty="0">
                <a:latin typeface="Times New Roman" panose="02020603050405020304" pitchFamily="18" charset="0"/>
              </a:rPr>
              <a:t>Tossing a coin – outcomes </a:t>
            </a:r>
            <a:r>
              <a:rPr lang="en-US" sz="3200" i="1" dirty="0">
                <a:latin typeface="Times New Roman" panose="02020603050405020304" pitchFamily="18" charset="0"/>
              </a:rPr>
              <a:t>S </a:t>
            </a:r>
            <a:r>
              <a:rPr lang="en-US" sz="3200" dirty="0">
                <a:latin typeface="Times New Roman" panose="02020603050405020304" pitchFamily="18" charset="0"/>
              </a:rPr>
              <a:t>={</a:t>
            </a:r>
            <a:r>
              <a:rPr lang="en-US" sz="3200" b="1" dirty="0">
                <a:latin typeface="Times New Roman" panose="02020603050405020304" pitchFamily="18" charset="0"/>
              </a:rPr>
              <a:t>Head, Tail</a:t>
            </a:r>
            <a:r>
              <a:rPr lang="en-US" sz="3200" dirty="0">
                <a:latin typeface="Times New Roman" panose="02020603050405020304" pitchFamily="18" charset="0"/>
              </a:rPr>
              <a:t>}</a:t>
            </a:r>
          </a:p>
        </p:txBody>
      </p:sp>
      <p:sp>
        <p:nvSpPr>
          <p:cNvPr id="63492" name="Rectangle 7"/>
          <p:cNvSpPr>
            <a:spLocks noChangeArrowheads="1"/>
          </p:cNvSpPr>
          <p:nvPr/>
        </p:nvSpPr>
        <p:spPr bwMode="auto">
          <a:xfrm>
            <a:off x="2364545" y="3947160"/>
            <a:ext cx="7772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dirty="0">
                <a:latin typeface="Times New Roman" panose="02020603050405020304" pitchFamily="18" charset="0"/>
              </a:rPr>
              <a:t>Unable to predict on each toss whether is Head or Tail. </a:t>
            </a:r>
          </a:p>
          <a:p>
            <a:pPr eaLnBrk="1" hangingPunct="1">
              <a:spcBef>
                <a:spcPct val="20000"/>
              </a:spcBef>
            </a:pPr>
            <a:r>
              <a:rPr lang="en-US" sz="2800" dirty="0">
                <a:latin typeface="Times New Roman" panose="02020603050405020304" pitchFamily="18" charset="0"/>
              </a:rPr>
              <a:t>In the long run can predict that 50% of the time heads will occur and 50% of the time tails will occur</a:t>
            </a:r>
            <a:endParaRPr lang="en-US" sz="3200" dirty="0">
              <a:latin typeface="Times New Roman" panose="02020603050405020304" pitchFamily="18" charset="0"/>
            </a:endParaRPr>
          </a:p>
        </p:txBody>
      </p:sp>
      <p:sp>
        <p:nvSpPr>
          <p:cNvPr id="3" name="TextBox 2"/>
          <p:cNvSpPr txBox="1"/>
          <p:nvPr/>
        </p:nvSpPr>
        <p:spPr>
          <a:xfrm>
            <a:off x="2053883" y="98474"/>
            <a:ext cx="7118252" cy="646331"/>
          </a:xfrm>
          <a:prstGeom prst="rect">
            <a:avLst/>
          </a:prstGeom>
          <a:noFill/>
        </p:spPr>
        <p:txBody>
          <a:bodyPr wrap="square" rtlCol="0">
            <a:spAutoFit/>
          </a:bodyP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terminologies</a:t>
            </a:r>
            <a:endParaRPr 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422733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167140" y="645270"/>
            <a:ext cx="9905998" cy="1478570"/>
          </a:xfrm>
        </p:spPr>
        <p:txBody>
          <a:bodyPr vert="horz" lIns="91440" tIns="35271" rIns="91440" bIns="45720" rtlCol="0" anchor="ctr">
            <a:normAutofit/>
          </a:bodyPr>
          <a:lstStyle/>
          <a:p>
            <a:pPr algn="ct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dirty="0" smtClean="0">
                <a:latin typeface="Times New Roman" panose="02020603050405020304" pitchFamily="18" charset="0"/>
                <a:cs typeface="Times New Roman" panose="02020603050405020304" pitchFamily="18" charset="0"/>
              </a:rPr>
              <a:t>Bayes' Theorem</a:t>
            </a:r>
          </a:p>
        </p:txBody>
      </p:sp>
      <p:sp>
        <p:nvSpPr>
          <p:cNvPr id="2" name="Content Placeholder 1"/>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If                     are </a:t>
            </a:r>
            <a:r>
              <a:rPr lang="en-US" dirty="0">
                <a:latin typeface="Times New Roman" panose="02020603050405020304" pitchFamily="18" charset="0"/>
                <a:cs typeface="Times New Roman" panose="02020603050405020304" pitchFamily="18" charset="0"/>
              </a:rPr>
              <a:t>mutually disjoint events </a:t>
            </a:r>
            <a:r>
              <a:rPr lang="en-US" dirty="0" smtClean="0">
                <a:latin typeface="Times New Roman" panose="02020603050405020304" pitchFamily="18" charset="0"/>
                <a:cs typeface="Times New Roman" panose="02020603050405020304" pitchFamily="18" charset="0"/>
              </a:rPr>
              <a:t>with                                  then </a:t>
            </a:r>
            <a:r>
              <a:rPr lang="en-US" dirty="0">
                <a:latin typeface="Times New Roman" panose="02020603050405020304" pitchFamily="18" charset="0"/>
                <a:cs typeface="Times New Roman" panose="02020603050405020304" pitchFamily="18" charset="0"/>
              </a:rPr>
              <a:t>for any arbitrary event A which is a subset </a:t>
            </a:r>
            <a:r>
              <a:rPr lang="en-US" dirty="0" smtClean="0">
                <a:latin typeface="Times New Roman" panose="02020603050405020304" pitchFamily="18" charset="0"/>
                <a:cs typeface="Times New Roman" panose="02020603050405020304" pitchFamily="18" charset="0"/>
              </a:rPr>
              <a:t>of         such that</a:t>
            </a:r>
          </a:p>
          <a:p>
            <a:pPr marL="0" indent="0">
              <a:buNone/>
            </a:pP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we have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710739398"/>
              </p:ext>
            </p:extLst>
          </p:nvPr>
        </p:nvGraphicFramePr>
        <p:xfrm>
          <a:off x="1200020" y="1862473"/>
          <a:ext cx="1726241" cy="422394"/>
        </p:xfrm>
        <a:graphic>
          <a:graphicData uri="http://schemas.openxmlformats.org/presentationml/2006/ole">
            <mc:AlternateContent xmlns:mc="http://schemas.openxmlformats.org/markup-compatibility/2006">
              <mc:Choice xmlns:v="urn:schemas-microsoft-com:vml" Requires="v">
                <p:oleObj spid="_x0000_s177244" name="Equation" r:id="rId4" imgW="1016000" imgH="228600" progId="Equation.DSMT4">
                  <p:embed/>
                </p:oleObj>
              </mc:Choice>
              <mc:Fallback>
                <p:oleObj name="Equation" r:id="rId4" imgW="1016000" imgH="228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020" y="1862473"/>
                        <a:ext cx="1726241" cy="422394"/>
                      </a:xfrm>
                      <a:prstGeom prst="rect">
                        <a:avLst/>
                      </a:prstGeom>
                      <a:noFill/>
                    </p:spPr>
                  </p:pic>
                </p:oleObj>
              </mc:Fallback>
            </mc:AlternateContent>
          </a:graphicData>
        </a:graphic>
      </p:graphicFrame>
      <p:sp>
        <p:nvSpPr>
          <p:cNvPr id="5"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4166943703"/>
              </p:ext>
            </p:extLst>
          </p:nvPr>
        </p:nvGraphicFramePr>
        <p:xfrm>
          <a:off x="7799889" y="1839384"/>
          <a:ext cx="2920396" cy="445483"/>
        </p:xfrm>
        <a:graphic>
          <a:graphicData uri="http://schemas.openxmlformats.org/presentationml/2006/ole">
            <mc:AlternateContent xmlns:mc="http://schemas.openxmlformats.org/markup-compatibility/2006">
              <mc:Choice xmlns:v="urn:schemas-microsoft-com:vml" Requires="v">
                <p:oleObj spid="_x0000_s177245" name="Equation" r:id="rId6" imgW="1688367" imgH="253890" progId="Equation.DSMT4">
                  <p:embed/>
                </p:oleObj>
              </mc:Choice>
              <mc:Fallback>
                <p:oleObj name="Equation" r:id="rId6" imgW="1688367" imgH="25389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9889" y="1839384"/>
                        <a:ext cx="2920396" cy="445483"/>
                      </a:xfrm>
                      <a:prstGeom prst="rect">
                        <a:avLst/>
                      </a:prstGeom>
                      <a:noFill/>
                    </p:spPr>
                  </p:pic>
                </p:oleObj>
              </mc:Fallback>
            </mc:AlternateContent>
          </a:graphicData>
        </a:graphic>
      </p:graphicFrame>
      <p:sp>
        <p:nvSpPr>
          <p:cNvPr id="7" name="Rectangle 6"/>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058658311"/>
              </p:ext>
            </p:extLst>
          </p:nvPr>
        </p:nvGraphicFramePr>
        <p:xfrm>
          <a:off x="8166412" y="2119045"/>
          <a:ext cx="528921" cy="644622"/>
        </p:xfrm>
        <a:graphic>
          <a:graphicData uri="http://schemas.openxmlformats.org/presentationml/2006/ole">
            <mc:AlternateContent xmlns:mc="http://schemas.openxmlformats.org/markup-compatibility/2006">
              <mc:Choice xmlns:v="urn:schemas-microsoft-com:vml" Requires="v">
                <p:oleObj spid="_x0000_s177246" name="Equation" r:id="rId8" imgW="304668" imgH="368140" progId="Equation.DSMT4">
                  <p:embed/>
                </p:oleObj>
              </mc:Choice>
              <mc:Fallback>
                <p:oleObj name="Equation" r:id="rId8" imgW="304668" imgH="3681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6412" y="2119045"/>
                        <a:ext cx="528921" cy="644622"/>
                      </a:xfrm>
                      <a:prstGeom prst="rect">
                        <a:avLst/>
                      </a:prstGeom>
                      <a:noFill/>
                    </p:spPr>
                  </p:pic>
                </p:oleObj>
              </mc:Fallback>
            </mc:AlternateContent>
          </a:graphicData>
        </a:graphic>
      </p:graphicFrame>
      <p:sp>
        <p:nvSpPr>
          <p:cNvPr id="9"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4231218358"/>
              </p:ext>
            </p:extLst>
          </p:nvPr>
        </p:nvGraphicFramePr>
        <p:xfrm>
          <a:off x="880581" y="2693327"/>
          <a:ext cx="1281251" cy="540528"/>
        </p:xfrm>
        <a:graphic>
          <a:graphicData uri="http://schemas.openxmlformats.org/presentationml/2006/ole">
            <mc:AlternateContent xmlns:mc="http://schemas.openxmlformats.org/markup-compatibility/2006">
              <mc:Choice xmlns:v="urn:schemas-microsoft-com:vml" Requires="v">
                <p:oleObj spid="_x0000_s177247" name="Equation" r:id="rId10" imgW="609336" imgH="253890" progId="Equation.DSMT4">
                  <p:embed/>
                </p:oleObj>
              </mc:Choice>
              <mc:Fallback>
                <p:oleObj name="Equation" r:id="rId10" imgW="609336" imgH="25389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0581" y="2693327"/>
                        <a:ext cx="1281251" cy="540528"/>
                      </a:xfrm>
                      <a:prstGeom prst="rect">
                        <a:avLst/>
                      </a:prstGeom>
                      <a:noFill/>
                    </p:spPr>
                  </p:pic>
                </p:oleObj>
              </mc:Fallback>
            </mc:AlternateContent>
          </a:graphicData>
        </a:graphic>
      </p:graphicFrame>
      <p:sp>
        <p:nvSpPr>
          <p:cNvPr id="11" name="Rectangle 10"/>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3537129176"/>
              </p:ext>
            </p:extLst>
          </p:nvPr>
        </p:nvGraphicFramePr>
        <p:xfrm>
          <a:off x="1521206" y="3465222"/>
          <a:ext cx="8792774" cy="1530115"/>
        </p:xfrm>
        <a:graphic>
          <a:graphicData uri="http://schemas.openxmlformats.org/presentationml/2006/ole">
            <mc:AlternateContent xmlns:mc="http://schemas.openxmlformats.org/markup-compatibility/2006">
              <mc:Choice xmlns:v="urn:schemas-microsoft-com:vml" Requires="v">
                <p:oleObj spid="_x0000_s177248" name="Equation" r:id="rId12" imgW="3886200" imgH="673100" progId="Equation.DSMT4">
                  <p:embed/>
                </p:oleObj>
              </mc:Choice>
              <mc:Fallback>
                <p:oleObj name="Equation" r:id="rId12" imgW="3886200" imgH="67310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1206" y="3465222"/>
                        <a:ext cx="8792774" cy="1530115"/>
                      </a:xfrm>
                      <a:prstGeom prst="rect">
                        <a:avLst/>
                      </a:prstGeom>
                      <a:noFill/>
                    </p:spPr>
                  </p:pic>
                </p:oleObj>
              </mc:Fallback>
            </mc:AlternateContent>
          </a:graphicData>
        </a:graphic>
      </p:graphicFrame>
    </p:spTree>
    <p:extLst>
      <p:ext uri="{BB962C8B-B14F-4D97-AF65-F5344CB8AC3E}">
        <p14:creationId xmlns:p14="http://schemas.microsoft.com/office/powerpoint/2010/main" val="1604674825"/>
      </p:ext>
    </p:extLst>
  </p:cSld>
  <p:clrMapOvr>
    <a:masterClrMapping/>
  </p:clrMapOvr>
  <p:transition spd="med">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1980049" y="313954"/>
            <a:ext cx="8229024" cy="1062832"/>
          </a:xfrm>
        </p:spPr>
        <p:txBody>
          <a:bodyPr vert="horz" lIns="91440" tIns="35271"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dirty="0" smtClean="0">
                <a:latin typeface="Times New Roman" panose="02020603050405020304" pitchFamily="18" charset="0"/>
                <a:cs typeface="Times New Roman" panose="02020603050405020304" pitchFamily="18" charset="0"/>
              </a:rPr>
              <a:t>A Simple Example</a:t>
            </a:r>
          </a:p>
        </p:txBody>
      </p:sp>
      <p:sp>
        <p:nvSpPr>
          <p:cNvPr id="10243" name="Rectangle 2"/>
          <p:cNvSpPr>
            <a:spLocks noGrp="1" noChangeArrowheads="1"/>
          </p:cNvSpPr>
          <p:nvPr>
            <p:ph type="subTitle" idx="4294967295"/>
          </p:nvPr>
        </p:nvSpPr>
        <p:spPr>
          <a:xfrm>
            <a:off x="0" y="1955800"/>
            <a:ext cx="8229600" cy="3900488"/>
          </a:xfrm>
        </p:spPr>
        <p:txBody>
          <a:bodyPr vert="horz" lIns="91440" tIns="19269" rIns="91440" bIns="45720" rtlCol="0" anchor="ctr">
            <a:normAutofit fontScale="92500" lnSpcReduction="20000"/>
          </a:bodyPr>
          <a:lstStyle/>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177" u="sng" dirty="0">
                <a:latin typeface="Times New Roman" panose="02020603050405020304" pitchFamily="18" charset="0"/>
                <a:cs typeface="Times New Roman" panose="02020603050405020304" pitchFamily="18" charset="0"/>
              </a:rPr>
              <a:t>Mode of transport:	</a:t>
            </a:r>
            <a:r>
              <a:rPr lang="en-US" sz="2177" dirty="0">
                <a:latin typeface="Times New Roman" panose="02020603050405020304" pitchFamily="18" charset="0"/>
                <a:cs typeface="Times New Roman" panose="02020603050405020304" pitchFamily="18" charset="0"/>
              </a:rPr>
              <a:t>			</a:t>
            </a:r>
            <a:r>
              <a:rPr lang="en-US" sz="2177" u="sng" dirty="0">
                <a:latin typeface="Times New Roman" panose="02020603050405020304" pitchFamily="18" charset="0"/>
                <a:cs typeface="Times New Roman" panose="02020603050405020304" pitchFamily="18" charset="0"/>
              </a:rPr>
              <a:t>Probability he is late:</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177" dirty="0">
                <a:latin typeface="Times New Roman" panose="02020603050405020304" pitchFamily="18" charset="0"/>
                <a:cs typeface="Times New Roman" panose="02020603050405020304" pitchFamily="18" charset="0"/>
              </a:rPr>
              <a:t>Car								50%</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177" dirty="0">
                <a:latin typeface="Times New Roman" panose="02020603050405020304" pitchFamily="18" charset="0"/>
                <a:cs typeface="Times New Roman" panose="02020603050405020304" pitchFamily="18" charset="0"/>
              </a:rPr>
              <a:t>Bus								</a:t>
            </a:r>
            <a:r>
              <a:rPr lang="en-US" sz="2177" dirty="0" smtClean="0">
                <a:latin typeface="Times New Roman" panose="02020603050405020304" pitchFamily="18" charset="0"/>
                <a:cs typeface="Times New Roman" panose="02020603050405020304" pitchFamily="18" charset="0"/>
              </a:rPr>
              <a:t>20</a:t>
            </a:r>
            <a:r>
              <a:rPr lang="en-US" sz="2177" dirty="0">
                <a:latin typeface="Times New Roman" panose="02020603050405020304" pitchFamily="18" charset="0"/>
                <a:cs typeface="Times New Roman" panose="02020603050405020304" pitchFamily="18" charset="0"/>
              </a:rPr>
              <a:t>%</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177" dirty="0">
                <a:latin typeface="Times New Roman" panose="02020603050405020304" pitchFamily="18" charset="0"/>
                <a:cs typeface="Times New Roman" panose="02020603050405020304" pitchFamily="18" charset="0"/>
              </a:rPr>
              <a:t>Train								1%</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endParaRPr lang="en-US" sz="2177" dirty="0">
              <a:latin typeface="Times New Roman" panose="02020603050405020304" pitchFamily="18" charset="0"/>
              <a:cs typeface="Times New Roman" panose="02020603050405020304" pitchFamily="18" charset="0"/>
            </a:endParaRP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359" dirty="0">
                <a:latin typeface="Times New Roman" panose="02020603050405020304" pitchFamily="18" charset="0"/>
                <a:cs typeface="Times New Roman" panose="02020603050405020304" pitchFamily="18" charset="0"/>
              </a:rPr>
              <a:t>Suppose that </a:t>
            </a:r>
            <a:r>
              <a:rPr lang="en-US" sz="2359" dirty="0" err="1" smtClean="0">
                <a:latin typeface="Times New Roman" panose="02020603050405020304" pitchFamily="18" charset="0"/>
                <a:cs typeface="Times New Roman" panose="02020603050405020304" pitchFamily="18" charset="0"/>
              </a:rPr>
              <a:t>Raju</a:t>
            </a:r>
            <a:r>
              <a:rPr lang="en-US" sz="2359" dirty="0" smtClean="0">
                <a:latin typeface="Times New Roman" panose="02020603050405020304" pitchFamily="18" charset="0"/>
                <a:cs typeface="Times New Roman" panose="02020603050405020304" pitchFamily="18" charset="0"/>
              </a:rPr>
              <a:t> </a:t>
            </a:r>
            <a:r>
              <a:rPr lang="en-US" sz="2359" dirty="0">
                <a:latin typeface="Times New Roman" panose="02020603050405020304" pitchFamily="18" charset="0"/>
                <a:cs typeface="Times New Roman" panose="02020603050405020304" pitchFamily="18" charset="0"/>
              </a:rPr>
              <a:t>is late one day.</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359" dirty="0">
                <a:latin typeface="Times New Roman" panose="02020603050405020304" pitchFamily="18" charset="0"/>
                <a:cs typeface="Times New Roman" panose="02020603050405020304" pitchFamily="18" charset="0"/>
              </a:rPr>
              <a:t>His boss wishes to estimate the probability that he traveled to work that day by </a:t>
            </a:r>
            <a:r>
              <a:rPr lang="en-US" sz="2359" u="sng" dirty="0">
                <a:latin typeface="Times New Roman" panose="02020603050405020304" pitchFamily="18" charset="0"/>
                <a:cs typeface="Times New Roman" panose="02020603050405020304" pitchFamily="18" charset="0"/>
              </a:rPr>
              <a:t>car</a:t>
            </a:r>
            <a:r>
              <a:rPr lang="en-US" sz="2359" dirty="0">
                <a:latin typeface="Times New Roman" panose="02020603050405020304" pitchFamily="18" charset="0"/>
                <a:cs typeface="Times New Roman" panose="02020603050405020304" pitchFamily="18" charset="0"/>
              </a:rPr>
              <a:t>. </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endParaRPr lang="en-US" sz="2359" dirty="0">
              <a:latin typeface="Times New Roman" panose="02020603050405020304" pitchFamily="18" charset="0"/>
              <a:cs typeface="Times New Roman" panose="02020603050405020304" pitchFamily="18" charset="0"/>
            </a:endParaRP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359" dirty="0">
                <a:latin typeface="Times New Roman" panose="02020603050405020304" pitchFamily="18" charset="0"/>
                <a:cs typeface="Times New Roman" panose="02020603050405020304" pitchFamily="18" charset="0"/>
              </a:rPr>
              <a:t>He does not know which mode of transportation </a:t>
            </a:r>
            <a:r>
              <a:rPr lang="en-US" sz="2359" dirty="0" err="1" smtClean="0">
                <a:latin typeface="Times New Roman" panose="02020603050405020304" pitchFamily="18" charset="0"/>
                <a:cs typeface="Times New Roman" panose="02020603050405020304" pitchFamily="18" charset="0"/>
              </a:rPr>
              <a:t>Raju</a:t>
            </a:r>
            <a:r>
              <a:rPr lang="en-US" sz="2359" dirty="0" smtClean="0">
                <a:latin typeface="Times New Roman" panose="02020603050405020304" pitchFamily="18" charset="0"/>
                <a:cs typeface="Times New Roman" panose="02020603050405020304" pitchFamily="18" charset="0"/>
              </a:rPr>
              <a:t> </a:t>
            </a:r>
            <a:r>
              <a:rPr lang="en-US" sz="2359" dirty="0">
                <a:latin typeface="Times New Roman" panose="02020603050405020304" pitchFamily="18" charset="0"/>
                <a:cs typeface="Times New Roman" panose="02020603050405020304" pitchFamily="18" charset="0"/>
              </a:rPr>
              <a:t>usually uses, so he gives a prior probability of 1 in 3 to each of the three possibilities. </a:t>
            </a:r>
          </a:p>
        </p:txBody>
      </p:sp>
    </p:spTree>
    <p:extLst>
      <p:ext uri="{BB962C8B-B14F-4D97-AF65-F5344CB8AC3E}">
        <p14:creationId xmlns:p14="http://schemas.microsoft.com/office/powerpoint/2010/main" val="2501742414"/>
      </p:ext>
    </p:extLst>
  </p:cSld>
  <p:clrMapOvr>
    <a:masterClrMapping/>
  </p:clrMapOvr>
  <p:transition spd="med">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subTitle" idx="4294967295"/>
          </p:nvPr>
        </p:nvSpPr>
        <p:spPr>
          <a:xfrm>
            <a:off x="1491175" y="467263"/>
            <a:ext cx="9158067" cy="5975741"/>
          </a:xfrm>
        </p:spPr>
        <p:txBody>
          <a:bodyPr vert="horz" lIns="91440" tIns="22534" rIns="91440" bIns="45720" rtlCol="0" anchor="ctr">
            <a:noAutofit/>
          </a:bodyPr>
          <a:lstStyle/>
          <a:p>
            <a:pPr marL="0" indent="0">
              <a:spcAft>
                <a:spcPts val="522"/>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400" dirty="0">
                <a:latin typeface="Times New Roman" panose="02020603050405020304" pitchFamily="18" charset="0"/>
                <a:cs typeface="Times New Roman" panose="02020603050405020304" pitchFamily="18" charset="0"/>
              </a:rPr>
              <a:t>P(A|B) = P(B|A) P(A) / </a:t>
            </a:r>
            <a:r>
              <a:rPr lang="en-US" sz="2400" dirty="0" smtClean="0">
                <a:latin typeface="Times New Roman" panose="02020603050405020304" pitchFamily="18" charset="0"/>
                <a:cs typeface="Times New Roman" panose="02020603050405020304" pitchFamily="18" charset="0"/>
              </a:rPr>
              <a:t>P(B)</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400" dirty="0">
                <a:latin typeface="Times New Roman" panose="02020603050405020304" pitchFamily="18" charset="0"/>
                <a:cs typeface="Times New Roman" panose="02020603050405020304" pitchFamily="18" charset="0"/>
              </a:rPr>
              <a:t>P(</a:t>
            </a:r>
            <a:r>
              <a:rPr lang="en-US" sz="2400" dirty="0" err="1">
                <a:latin typeface="Times New Roman" panose="02020603050405020304" pitchFamily="18" charset="0"/>
                <a:cs typeface="Times New Roman" panose="02020603050405020304" pitchFamily="18" charset="0"/>
              </a:rPr>
              <a:t>car|late</a:t>
            </a:r>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(P(</a:t>
            </a:r>
            <a:r>
              <a:rPr lang="en-US" sz="2400" dirty="0" err="1" smtClean="0">
                <a:latin typeface="Times New Roman" panose="02020603050405020304" pitchFamily="18" charset="0"/>
                <a:cs typeface="Times New Roman" panose="02020603050405020304" pitchFamily="18" charset="0"/>
              </a:rPr>
              <a:t>late|car</a:t>
            </a:r>
            <a:r>
              <a:rPr lang="en-US" sz="2400" dirty="0">
                <a:latin typeface="Times New Roman" panose="02020603050405020304" pitchFamily="18" charset="0"/>
                <a:cs typeface="Times New Roman" panose="02020603050405020304" pitchFamily="18" charset="0"/>
              </a:rPr>
              <a:t>) x P(car</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P(late) </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endParaRPr lang="en-US" sz="2400" dirty="0">
              <a:latin typeface="Times New Roman" panose="02020603050405020304" pitchFamily="18" charset="0"/>
              <a:cs typeface="Times New Roman" panose="02020603050405020304" pitchFamily="18" charset="0"/>
            </a:endParaRPr>
          </a:p>
          <a:p>
            <a:pPr marL="0" indent="0">
              <a:spcAft>
                <a:spcPts val="522"/>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400" dirty="0">
                <a:latin typeface="Times New Roman" panose="02020603050405020304" pitchFamily="18" charset="0"/>
                <a:cs typeface="Times New Roman" panose="02020603050405020304" pitchFamily="18" charset="0"/>
              </a:rPr>
              <a:t>P(</a:t>
            </a:r>
            <a:r>
              <a:rPr lang="en-US" sz="2400" dirty="0" err="1">
                <a:latin typeface="Times New Roman" panose="02020603050405020304" pitchFamily="18" charset="0"/>
                <a:cs typeface="Times New Roman" panose="02020603050405020304" pitchFamily="18" charset="0"/>
              </a:rPr>
              <a:t>late|car</a:t>
            </a:r>
            <a:r>
              <a:rPr lang="en-US" sz="2400" dirty="0">
                <a:latin typeface="Times New Roman" panose="02020603050405020304" pitchFamily="18" charset="0"/>
                <a:cs typeface="Times New Roman" panose="02020603050405020304" pitchFamily="18" charset="0"/>
              </a:rPr>
              <a:t>) = 0.5 (he will be late half the time he drives)</a:t>
            </a:r>
          </a:p>
          <a:p>
            <a:pPr marL="0" indent="0">
              <a:spcAft>
                <a:spcPts val="522"/>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400" dirty="0">
                <a:latin typeface="Times New Roman" panose="02020603050405020304" pitchFamily="18" charset="0"/>
                <a:cs typeface="Times New Roman" panose="02020603050405020304" pitchFamily="18" charset="0"/>
              </a:rPr>
              <a:t>P(car) = 0.33    (this is the boss' </a:t>
            </a:r>
            <a:r>
              <a:rPr lang="en-US" sz="2400" u="sng" dirty="0">
                <a:latin typeface="Times New Roman" panose="02020603050405020304" pitchFamily="18" charset="0"/>
                <a:cs typeface="Times New Roman" panose="02020603050405020304" pitchFamily="18" charset="0"/>
              </a:rPr>
              <a:t>assumption</a:t>
            </a:r>
            <a:r>
              <a:rPr lang="en-US" sz="2400" dirty="0">
                <a:latin typeface="Times New Roman" panose="02020603050405020304" pitchFamily="18" charset="0"/>
                <a:cs typeface="Times New Roman" panose="02020603050405020304" pitchFamily="18" charset="0"/>
              </a:rPr>
              <a:t>)</a:t>
            </a:r>
          </a:p>
          <a:p>
            <a:pPr marL="0" indent="0">
              <a:spcAft>
                <a:spcPts val="522"/>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400" dirty="0">
                <a:latin typeface="Times New Roman" panose="02020603050405020304" pitchFamily="18" charset="0"/>
                <a:cs typeface="Times New Roman" panose="02020603050405020304" pitchFamily="18" charset="0"/>
              </a:rPr>
              <a:t>P(late) = 0.5 x 0.33 + 0.2 x 0.33 + 0.01 x 0.33 </a:t>
            </a:r>
          </a:p>
          <a:p>
            <a:pPr marL="0" indent="0">
              <a:spcAft>
                <a:spcPts val="522"/>
              </a:spcAft>
              <a:buNone/>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400" dirty="0" smtClean="0">
                <a:latin typeface="Times New Roman" panose="02020603050405020304" pitchFamily="18" charset="0"/>
                <a:cs typeface="Times New Roman" panose="02020603050405020304" pitchFamily="18" charset="0"/>
              </a:rPr>
              <a:t>(all </a:t>
            </a:r>
            <a:r>
              <a:rPr lang="en-US" sz="2400" dirty="0">
                <a:latin typeface="Times New Roman" panose="02020603050405020304" pitchFamily="18" charset="0"/>
                <a:cs typeface="Times New Roman" panose="02020603050405020304" pitchFamily="18" charset="0"/>
              </a:rPr>
              <a:t>the probabilities that he will be late added together)</a:t>
            </a: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endParaRPr lang="en-US" sz="2400" dirty="0">
              <a:latin typeface="Times New Roman" panose="02020603050405020304" pitchFamily="18" charset="0"/>
              <a:cs typeface="Times New Roman" panose="02020603050405020304" pitchFamily="18" charset="0"/>
            </a:endParaRPr>
          </a:p>
          <a:p>
            <a:pPr marL="0" indent="0">
              <a:spcAft>
                <a:spcPct val="0"/>
              </a:spcAft>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400" dirty="0">
                <a:latin typeface="Times New Roman" panose="02020603050405020304" pitchFamily="18" charset="0"/>
                <a:cs typeface="Times New Roman" panose="02020603050405020304" pitchFamily="18" charset="0"/>
              </a:rPr>
              <a:t>P(</a:t>
            </a:r>
            <a:r>
              <a:rPr lang="en-US" sz="2400" dirty="0" err="1">
                <a:latin typeface="Times New Roman" panose="02020603050405020304" pitchFamily="18" charset="0"/>
                <a:cs typeface="Times New Roman" panose="02020603050405020304" pitchFamily="18" charset="0"/>
              </a:rPr>
              <a:t>car|late</a:t>
            </a:r>
            <a:r>
              <a:rPr lang="en-US" sz="2400" dirty="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(0.5 </a:t>
            </a:r>
            <a:r>
              <a:rPr lang="en-US" sz="2400" dirty="0">
                <a:latin typeface="Times New Roman" panose="02020603050405020304" pitchFamily="18" charset="0"/>
                <a:cs typeface="Times New Roman" panose="02020603050405020304" pitchFamily="18" charset="0"/>
              </a:rPr>
              <a:t>x </a:t>
            </a:r>
            <a:r>
              <a:rPr lang="en-US" sz="2400" dirty="0" smtClean="0">
                <a:latin typeface="Times New Roman" panose="02020603050405020304" pitchFamily="18" charset="0"/>
                <a:cs typeface="Times New Roman" panose="02020603050405020304" pitchFamily="18" charset="0"/>
              </a:rPr>
              <a:t>0.33)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(0.5 </a:t>
            </a:r>
            <a:r>
              <a:rPr lang="en-US" sz="2400" dirty="0">
                <a:latin typeface="Times New Roman" panose="02020603050405020304" pitchFamily="18" charset="0"/>
                <a:cs typeface="Times New Roman" panose="02020603050405020304" pitchFamily="18" charset="0"/>
              </a:rPr>
              <a:t>x 0.33 + 0.2 x 0.33 + 0.01 x </a:t>
            </a:r>
            <a:r>
              <a:rPr lang="en-US" sz="2400" dirty="0" smtClean="0">
                <a:latin typeface="Times New Roman" panose="02020603050405020304" pitchFamily="18" charset="0"/>
                <a:cs typeface="Times New Roman" panose="02020603050405020304" pitchFamily="18" charset="0"/>
              </a:rPr>
              <a:t>0.33)</a:t>
            </a:r>
            <a:endParaRPr lang="en-US" sz="2400" dirty="0">
              <a:latin typeface="Times New Roman" panose="02020603050405020304" pitchFamily="18" charset="0"/>
              <a:cs typeface="Times New Roman" panose="02020603050405020304" pitchFamily="18" charset="0"/>
            </a:endParaRPr>
          </a:p>
          <a:p>
            <a:pPr marL="0" indent="0">
              <a:spcAft>
                <a:spcPct val="0"/>
              </a:spcAft>
              <a:buNone/>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400" dirty="0">
                <a:latin typeface="Times New Roman" panose="02020603050405020304" pitchFamily="18" charset="0"/>
                <a:cs typeface="Times New Roman" panose="02020603050405020304" pitchFamily="18" charset="0"/>
              </a:rPr>
              <a:t>				= 0.165 </a:t>
            </a:r>
            <a:r>
              <a:rPr lang="en-US" sz="2400" dirty="0" smtClean="0">
                <a:latin typeface="Times New Roman" panose="02020603050405020304" pitchFamily="18" charset="0"/>
                <a:cs typeface="Times New Roman" panose="02020603050405020304" pitchFamily="18" charset="0"/>
              </a:rPr>
              <a:t>/ 0.2343</a:t>
            </a:r>
            <a:endParaRPr lang="en-US" sz="2400" dirty="0">
              <a:latin typeface="Times New Roman" panose="02020603050405020304" pitchFamily="18" charset="0"/>
              <a:cs typeface="Times New Roman" panose="02020603050405020304" pitchFamily="18" charset="0"/>
            </a:endParaRPr>
          </a:p>
          <a:p>
            <a:pPr marL="0" indent="0">
              <a:spcAft>
                <a:spcPct val="0"/>
              </a:spcAft>
              <a:buNone/>
              <a:tabLst>
                <a:tab pos="311079"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sz="2400" dirty="0">
                <a:latin typeface="Times New Roman" panose="02020603050405020304" pitchFamily="18" charset="0"/>
                <a:cs typeface="Times New Roman" panose="02020603050405020304" pitchFamily="18" charset="0"/>
              </a:rPr>
              <a:t>				= 0.7042</a:t>
            </a:r>
          </a:p>
        </p:txBody>
      </p:sp>
    </p:spTree>
    <p:extLst>
      <p:ext uri="{BB962C8B-B14F-4D97-AF65-F5344CB8AC3E}">
        <p14:creationId xmlns:p14="http://schemas.microsoft.com/office/powerpoint/2010/main" val="4229707694"/>
      </p:ext>
    </p:extLst>
  </p:cSld>
  <p:clrMapOvr>
    <a:masterClrMapping/>
  </p:clrMapOvr>
  <p:transition spd="med">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2177317"/>
            <a:ext cx="10515600" cy="4351338"/>
          </a:xfrm>
        </p:spPr>
        <p:txBody>
          <a:bodyPr>
            <a:normAutofit/>
          </a:bodyPr>
          <a:lstStyle/>
          <a:p>
            <a:pPr marL="0" indent="0" algn="ctr">
              <a:buNone/>
            </a:pPr>
            <a:r>
              <a:rPr lang="en-US" sz="6000" dirty="0" smtClean="0"/>
              <a:t>Random Variables and Distributions</a:t>
            </a:r>
            <a:endParaRPr lang="en-US" sz="6000" dirty="0"/>
          </a:p>
        </p:txBody>
      </p:sp>
    </p:spTree>
    <p:extLst>
      <p:ext uri="{BB962C8B-B14F-4D97-AF65-F5344CB8AC3E}">
        <p14:creationId xmlns:p14="http://schemas.microsoft.com/office/powerpoint/2010/main" val="34347034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Random Variable and Distribution</a:t>
            </a:r>
          </a:p>
        </p:txBody>
      </p:sp>
      <p:sp>
        <p:nvSpPr>
          <p:cNvPr id="40963" name="Rectangle 3"/>
          <p:cNvSpPr>
            <a:spLocks noGrp="1" noChangeArrowheads="1"/>
          </p:cNvSpPr>
          <p:nvPr>
            <p:ph type="body" sz="half" idx="1"/>
          </p:nvPr>
        </p:nvSpPr>
        <p:spPr>
          <a:xfrm>
            <a:off x="1981200" y="1828801"/>
            <a:ext cx="8382000" cy="4302125"/>
          </a:xfrm>
        </p:spPr>
        <p:txBody>
          <a:bodyPr/>
          <a:lstStyle/>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 </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random variable X</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is a numerical outcome of a random experiment</a:t>
            </a:r>
          </a:p>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The </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distribution</a:t>
            </a:r>
            <a:r>
              <a:rPr lang="en-US" altLang="zh-CN" sz="2800"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of a random variable is the collection of possible outcomes along with their probabilities: </a:t>
            </a:r>
          </a:p>
        </p:txBody>
      </p:sp>
      <p:graphicFrame>
        <p:nvGraphicFramePr>
          <p:cNvPr id="40964" name="Object 4"/>
          <p:cNvGraphicFramePr>
            <a:graphicFrameLocks noGrp="1" noChangeAspect="1"/>
          </p:cNvGraphicFramePr>
          <p:nvPr>
            <p:ph sz="quarter" idx="2"/>
            <p:extLst>
              <p:ext uri="{D42A27DB-BD31-4B8C-83A1-F6EECF244321}">
                <p14:modId xmlns:p14="http://schemas.microsoft.com/office/powerpoint/2010/main" val="3103625870"/>
              </p:ext>
            </p:extLst>
          </p:nvPr>
        </p:nvGraphicFramePr>
        <p:xfrm>
          <a:off x="4975225" y="4008438"/>
          <a:ext cx="2022475" cy="388937"/>
        </p:xfrm>
        <a:graphic>
          <a:graphicData uri="http://schemas.openxmlformats.org/presentationml/2006/ole">
            <mc:AlternateContent xmlns:mc="http://schemas.openxmlformats.org/markup-compatibility/2006">
              <mc:Choice xmlns:v="urn:schemas-microsoft-com:vml" Requires="v">
                <p:oleObj spid="_x0000_s19126" name="Equation" r:id="rId3" imgW="990360" imgH="190440" progId="Equation.BREE4">
                  <p:embed/>
                </p:oleObj>
              </mc:Choice>
              <mc:Fallback>
                <p:oleObj name="Equation" r:id="rId3" imgW="990360" imgH="190440" progId="Equation.BREE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225" y="4008438"/>
                        <a:ext cx="2022475"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6"/>
          <p:cNvGraphicFramePr>
            <a:graphicFrameLocks noGrp="1" noChangeAspect="1"/>
          </p:cNvGraphicFramePr>
          <p:nvPr>
            <p:ph sz="quarter" idx="3"/>
            <p:extLst>
              <p:ext uri="{D42A27DB-BD31-4B8C-83A1-F6EECF244321}">
                <p14:modId xmlns:p14="http://schemas.microsoft.com/office/powerpoint/2010/main" val="1023874609"/>
              </p:ext>
            </p:extLst>
          </p:nvPr>
        </p:nvGraphicFramePr>
        <p:xfrm>
          <a:off x="5294313" y="4589463"/>
          <a:ext cx="3014662" cy="619125"/>
        </p:xfrm>
        <a:graphic>
          <a:graphicData uri="http://schemas.openxmlformats.org/presentationml/2006/ole">
            <mc:AlternateContent xmlns:mc="http://schemas.openxmlformats.org/markup-compatibility/2006">
              <mc:Choice xmlns:v="urn:schemas-microsoft-com:vml" Requires="v">
                <p:oleObj spid="_x0000_s19127" name="Equation" r:id="rId5" imgW="1422360" imgH="291960" progId="Equation.BREE4">
                  <p:embed/>
                </p:oleObj>
              </mc:Choice>
              <mc:Fallback>
                <p:oleObj name="Equation" r:id="rId5" imgW="1422360" imgH="291960" progId="Equation.BREE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4313" y="4589463"/>
                        <a:ext cx="3014662"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a:xfrm>
            <a:off x="2502090" y="3953302"/>
            <a:ext cx="6096000" cy="1200329"/>
          </a:xfrm>
          <a:prstGeom prst="rect">
            <a:avLst/>
          </a:prstGeom>
        </p:spPr>
        <p:txBody>
          <a:bodyPr>
            <a:spAutoFit/>
          </a:bodyPr>
          <a:lstStyle/>
          <a:p>
            <a:pPr lvl="1"/>
            <a:r>
              <a:rPr lang="en-US" altLang="zh-CN" sz="2400" dirty="0">
                <a:latin typeface="Times New Roman" panose="02020603050405020304" pitchFamily="18" charset="0"/>
                <a:cs typeface="Times New Roman" panose="02020603050405020304" pitchFamily="18" charset="0"/>
              </a:rPr>
              <a:t>Discrete case:</a:t>
            </a:r>
          </a:p>
          <a:p>
            <a:pPr lvl="1"/>
            <a:endParaRPr lang="en-US" altLang="zh-CN" sz="2400" dirty="0">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Continuous </a:t>
            </a:r>
            <a:r>
              <a:rPr lang="en-US" altLang="zh-CN" sz="2400" dirty="0">
                <a:latin typeface="Times New Roman" panose="02020603050405020304" pitchFamily="18" charset="0"/>
                <a:cs typeface="Times New Roman" panose="02020603050405020304" pitchFamily="18" charset="0"/>
              </a:rPr>
              <a:t>case: </a:t>
            </a:r>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42702003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p:txBody>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Random Variable: Example</a:t>
            </a:r>
          </a:p>
        </p:txBody>
      </p:sp>
      <p:sp>
        <p:nvSpPr>
          <p:cNvPr id="101379" name="Rectangle 1027"/>
          <p:cNvSpPr>
            <a:spLocks noGrp="1" noChangeArrowheads="1"/>
          </p:cNvSpPr>
          <p:nvPr>
            <p:ph idx="1"/>
          </p:nvPr>
        </p:nvSpPr>
        <p:spPr/>
        <p:txBody>
          <a:bodyPr/>
          <a:lstStyle/>
          <a:p>
            <a:r>
              <a:rPr lang="en-US" sz="2800" dirty="0">
                <a:latin typeface="Times New Roman" panose="02020603050405020304" pitchFamily="18" charset="0"/>
                <a:ea typeface="Arial Unicode MS" panose="020B0604020202020204" pitchFamily="34" charset="-128"/>
                <a:cs typeface="Times New Roman" panose="02020603050405020304" pitchFamily="18" charset="0"/>
              </a:rPr>
              <a:t>For example, if you roll a die, the outcome is random (not fixed) and there are 6 possible outcomes, each of which occur with probability one-sixth.</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29068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2066"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Random variables can be discrete or continuous</a:t>
            </a:r>
          </a:p>
        </p:txBody>
      </p:sp>
      <p:sp>
        <p:nvSpPr>
          <p:cNvPr id="1112067" name="Rectangle 3"/>
          <p:cNvSpPr>
            <a:spLocks noGrp="1" noChangeArrowheads="1"/>
          </p:cNvSpPr>
          <p:nvPr>
            <p:ph idx="1"/>
          </p:nvPr>
        </p:nvSpPr>
        <p:spPr>
          <a:xfrm>
            <a:off x="2438400" y="1905000"/>
            <a:ext cx="7772400" cy="4114800"/>
          </a:xfrm>
        </p:spPr>
        <p:txBody>
          <a:bodyPr>
            <a:normAutofit lnSpcReduction="10000"/>
          </a:bodyPr>
          <a:lstStyle/>
          <a:p>
            <a:pPr>
              <a:lnSpc>
                <a:spcPct val="90000"/>
              </a:lnSpc>
            </a:pPr>
            <a:r>
              <a:rPr lang="en-US" sz="2800" b="1" dirty="0">
                <a:latin typeface="Times New Roman" panose="02020603050405020304" pitchFamily="18" charset="0"/>
                <a:cs typeface="Times New Roman" panose="02020603050405020304" pitchFamily="18" charset="0"/>
              </a:rPr>
              <a:t>Discrete</a:t>
            </a:r>
            <a:r>
              <a:rPr lang="en-US" sz="2800" dirty="0">
                <a:latin typeface="Times New Roman" panose="02020603050405020304" pitchFamily="18" charset="0"/>
                <a:cs typeface="Times New Roman" panose="02020603050405020304" pitchFamily="18" charset="0"/>
              </a:rPr>
              <a:t> random variables have a countable number of outcomes</a:t>
            </a:r>
          </a:p>
          <a:p>
            <a:pPr lvl="1">
              <a:lnSpc>
                <a:spcPct val="90000"/>
              </a:lnSpc>
            </a:pPr>
            <a:r>
              <a:rPr lang="en-US" sz="2400" u="sng" dirty="0">
                <a:latin typeface="Times New Roman" panose="02020603050405020304" pitchFamily="18" charset="0"/>
                <a:cs typeface="Times New Roman" panose="02020603050405020304" pitchFamily="18" charset="0"/>
              </a:rPr>
              <a:t>Examples</a:t>
            </a:r>
            <a:r>
              <a:rPr lang="en-US" sz="2400" dirty="0" smtClean="0">
                <a:latin typeface="Times New Roman" panose="02020603050405020304" pitchFamily="18" charset="0"/>
                <a:cs typeface="Times New Roman" panose="02020603050405020304" pitchFamily="18" charset="0"/>
              </a:rPr>
              <a:t>: dice</a:t>
            </a:r>
            <a:r>
              <a:rPr lang="en-US" sz="2400" dirty="0">
                <a:latin typeface="Times New Roman" panose="02020603050405020304" pitchFamily="18" charset="0"/>
                <a:cs typeface="Times New Roman" panose="02020603050405020304" pitchFamily="18" charset="0"/>
              </a:rPr>
              <a:t>, counts, etc.</a:t>
            </a:r>
          </a:p>
          <a:p>
            <a:pPr>
              <a:lnSpc>
                <a:spcPct val="90000"/>
              </a:lnSpc>
            </a:pPr>
            <a:r>
              <a:rPr lang="en-US" sz="2800" b="1" dirty="0">
                <a:latin typeface="Times New Roman" panose="02020603050405020304" pitchFamily="18" charset="0"/>
                <a:cs typeface="Times New Roman" panose="02020603050405020304" pitchFamily="18" charset="0"/>
              </a:rPr>
              <a:t>Continuous</a:t>
            </a:r>
            <a:r>
              <a:rPr lang="en-US" sz="2800" dirty="0">
                <a:latin typeface="Times New Roman" panose="02020603050405020304" pitchFamily="18" charset="0"/>
                <a:cs typeface="Times New Roman" panose="02020603050405020304" pitchFamily="18" charset="0"/>
              </a:rPr>
              <a:t> random variables have an infinite continuum of possible values.</a:t>
            </a:r>
            <a:r>
              <a:rPr lang="en-US" sz="2800" b="1" dirty="0">
                <a:latin typeface="Times New Roman" panose="02020603050405020304" pitchFamily="18" charset="0"/>
                <a:cs typeface="Times New Roman" panose="02020603050405020304" pitchFamily="18" charset="0"/>
              </a:rPr>
              <a:t> </a:t>
            </a:r>
          </a:p>
          <a:p>
            <a:pPr lvl="1">
              <a:lnSpc>
                <a:spcPct val="90000"/>
              </a:lnSpc>
            </a:pPr>
            <a:r>
              <a:rPr lang="en-US" sz="2400" u="sng" dirty="0">
                <a:latin typeface="Times New Roman" panose="02020603050405020304" pitchFamily="18" charset="0"/>
                <a:ea typeface="Arial Unicode MS" panose="020B0604020202020204" pitchFamily="34" charset="-128"/>
                <a:cs typeface="Times New Roman" panose="02020603050405020304" pitchFamily="18" charset="0"/>
              </a:rPr>
              <a:t>Examples:</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 blood pressure, weight, the speed of a car, the real numbers from 1 to 6.  </a:t>
            </a:r>
          </a:p>
          <a:p>
            <a:pPr lvl="1">
              <a:lnSpc>
                <a:spcPct val="90000"/>
              </a:lnSpc>
            </a:pPr>
            <a:endParaRPr lang="en-US" sz="2400" b="1" dirty="0">
              <a:latin typeface="Times New Roman" panose="02020603050405020304" pitchFamily="18" charset="0"/>
              <a:cs typeface="Times New Roman" panose="02020603050405020304" pitchFamily="18" charset="0"/>
            </a:endParaRPr>
          </a:p>
          <a:p>
            <a:pPr>
              <a:lnSpc>
                <a:spcPct val="90000"/>
              </a:lnSpc>
            </a:pPr>
            <a:endParaRPr lang="en-US" sz="2800" b="1"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052945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4114" name="Rectangle 2"/>
          <p:cNvSpPr>
            <a:spLocks noGrp="1" noChangeArrowheads="1"/>
          </p:cNvSpPr>
          <p:nvPr>
            <p:ph type="title"/>
          </p:nvPr>
        </p:nvSpPr>
        <p:spPr>
          <a:xfrm>
            <a:off x="1966190" y="228258"/>
            <a:ext cx="7793037" cy="1462088"/>
          </a:xfrm>
        </p:spPr>
        <p:txBody>
          <a:bodyPr/>
          <a:lstStyle/>
          <a:p>
            <a:pPr algn="ctr"/>
            <a:r>
              <a:rPr lang="en-US" sz="3200" b="1" dirty="0">
                <a:latin typeface="Times New Roman" panose="02020603050405020304" pitchFamily="18" charset="0"/>
                <a:cs typeface="Times New Roman" panose="02020603050405020304" pitchFamily="18" charset="0"/>
              </a:rPr>
              <a:t>Probability functions</a:t>
            </a:r>
          </a:p>
        </p:txBody>
      </p:sp>
      <p:sp>
        <p:nvSpPr>
          <p:cNvPr id="1114115" name="Rectangle 3"/>
          <p:cNvSpPr>
            <a:spLocks noGrp="1" noChangeArrowheads="1"/>
          </p:cNvSpPr>
          <p:nvPr>
            <p:ph idx="1"/>
          </p:nvPr>
        </p:nvSpPr>
        <p:spPr>
          <a:xfrm>
            <a:off x="1259055" y="1848393"/>
            <a:ext cx="9207305" cy="4186311"/>
          </a:xfrm>
        </p:spPr>
        <p:txBody>
          <a:bodyPr/>
          <a:lstStyle/>
          <a:p>
            <a:pPr eaLnBrk="0" hangingPunct="0"/>
            <a:r>
              <a:rPr lang="en-US" sz="2800" dirty="0">
                <a:latin typeface="Times New Roman" panose="02020603050405020304" pitchFamily="18" charset="0"/>
                <a:cs typeface="Times New Roman" panose="02020603050405020304" pitchFamily="18" charset="0"/>
              </a:rPr>
              <a:t>A probability function maps the possible values of </a:t>
            </a:r>
            <a:r>
              <a:rPr lang="en-US" sz="2800" i="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against their respective probabilities of occurrence, </a:t>
            </a:r>
            <a:r>
              <a:rPr lang="en-US" sz="2800" i="1" dirty="0">
                <a:latin typeface="Times New Roman" panose="02020603050405020304" pitchFamily="18" charset="0"/>
                <a:cs typeface="Times New Roman" panose="02020603050405020304" pitchFamily="18" charset="0"/>
              </a:rPr>
              <a:t>p(x)</a:t>
            </a:r>
            <a:r>
              <a:rPr lang="en-US" sz="2800" dirty="0">
                <a:latin typeface="Times New Roman" panose="02020603050405020304" pitchFamily="18" charset="0"/>
                <a:cs typeface="Times New Roman" panose="02020603050405020304" pitchFamily="18" charset="0"/>
              </a:rPr>
              <a:t> </a:t>
            </a:r>
          </a:p>
          <a:p>
            <a:pPr eaLnBrk="0" hangingPunct="0"/>
            <a:r>
              <a:rPr lang="en-US" sz="2800" i="1" dirty="0">
                <a:latin typeface="Times New Roman" panose="02020603050405020304" pitchFamily="18" charset="0"/>
                <a:cs typeface="Times New Roman" panose="02020603050405020304" pitchFamily="18" charset="0"/>
              </a:rPr>
              <a:t>P</a:t>
            </a:r>
            <a:r>
              <a:rPr lang="en-US" sz="2800" i="1" dirty="0" smtClean="0">
                <a:latin typeface="Times New Roman" panose="02020603050405020304" pitchFamily="18" charset="0"/>
                <a:cs typeface="Times New Roman" panose="02020603050405020304" pitchFamily="18" charset="0"/>
              </a:rPr>
              <a:t>(x</a:t>
            </a:r>
            <a:r>
              <a:rPr lang="en-US" sz="2800" i="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is a number from </a:t>
            </a:r>
            <a:r>
              <a:rPr lang="en-US" sz="2800" dirty="0" smtClean="0">
                <a:latin typeface="Times New Roman" panose="02020603050405020304" pitchFamily="18" charset="0"/>
                <a:cs typeface="Times New Roman" panose="02020603050405020304" pitchFamily="18" charset="0"/>
              </a:rPr>
              <a:t>0 to 1.0.</a:t>
            </a:r>
          </a:p>
          <a:p>
            <a:pPr marL="0" indent="0" eaLnBrk="0" hangingPunct="0">
              <a:buNone/>
            </a:pPr>
            <a:endParaRPr lang="en-US" sz="2800" dirty="0">
              <a:latin typeface="Times New Roman" panose="02020603050405020304" pitchFamily="18" charset="0"/>
              <a:cs typeface="Times New Roman" panose="02020603050405020304" pitchFamily="18" charset="0"/>
            </a:endParaRPr>
          </a:p>
        </p:txBody>
      </p:sp>
      <p:sp>
        <p:nvSpPr>
          <p:cNvPr id="1114116" name="Rectangle 4"/>
          <p:cNvSpPr>
            <a:spLocks noChangeArrowheads="1"/>
          </p:cNvSpPr>
          <p:nvPr/>
        </p:nvSpPr>
        <p:spPr bwMode="auto">
          <a:xfrm>
            <a:off x="5757863" y="3257551"/>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latin typeface="Times New Roman" panose="02020603050405020304" pitchFamily="18" charset="0"/>
              <a:cs typeface="Times New Roman" panose="02020603050405020304" pitchFamily="18" charset="0"/>
            </a:endParaRPr>
          </a:p>
        </p:txBody>
      </p:sp>
      <p:sp>
        <p:nvSpPr>
          <p:cNvPr id="1114117" name="Text Box 5"/>
          <p:cNvSpPr txBox="1">
            <a:spLocks noChangeArrowheads="1"/>
          </p:cNvSpPr>
          <p:nvPr/>
        </p:nvSpPr>
        <p:spPr bwMode="auto">
          <a:xfrm>
            <a:off x="4800600" y="3733800"/>
            <a:ext cx="30480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endParaRPr lang="en-US" sz="240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478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03" name="Rectangle 3"/>
          <p:cNvSpPr>
            <a:spLocks noGrp="1" noChangeArrowheads="1"/>
          </p:cNvSpPr>
          <p:nvPr>
            <p:ph idx="4294967295"/>
          </p:nvPr>
        </p:nvSpPr>
        <p:spPr>
          <a:xfrm>
            <a:off x="1117210" y="1195753"/>
            <a:ext cx="10122876" cy="4501661"/>
          </a:xfrm>
        </p:spPr>
        <p:txBody>
          <a:bodyPr>
            <a:normAutofit/>
          </a:bodyPr>
          <a:lstStyle/>
          <a:p>
            <a:pPr marL="533400" indent="-533400">
              <a:buClr>
                <a:schemeClr val="tx1"/>
              </a:buClr>
              <a:buFont typeface="Wingdings" panose="05000000000000000000" pitchFamily="2" charset="2"/>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The </a:t>
            </a:r>
            <a:r>
              <a:rPr lang="en-US" dirty="0" smtClean="0">
                <a:latin typeface="Times New Roman" panose="02020603050405020304" pitchFamily="18" charset="0"/>
                <a:ea typeface="Arial Unicode MS" panose="020B0604020202020204" pitchFamily="34" charset="-128"/>
                <a:cs typeface="Times New Roman" panose="02020603050405020304" pitchFamily="18" charset="0"/>
              </a:rPr>
              <a:t>probability </a:t>
            </a:r>
            <a:r>
              <a:rPr lang="en-US" dirty="0">
                <a:latin typeface="Times New Roman" panose="02020603050405020304" pitchFamily="18" charset="0"/>
                <a:ea typeface="Arial Unicode MS" panose="020B0604020202020204" pitchFamily="34" charset="-128"/>
                <a:cs typeface="Times New Roman" panose="02020603050405020304" pitchFamily="18" charset="0"/>
              </a:rPr>
              <a:t>function that </a:t>
            </a:r>
            <a:r>
              <a:rPr lang="en-US" dirty="0" smtClean="0">
                <a:latin typeface="Times New Roman" panose="02020603050405020304" pitchFamily="18" charset="0"/>
                <a:ea typeface="Arial Unicode MS" panose="020B0604020202020204" pitchFamily="34" charset="-128"/>
                <a:cs typeface="Times New Roman" panose="02020603050405020304" pitchFamily="18" charset="0"/>
              </a:rPr>
              <a:t>accompanies </a:t>
            </a:r>
            <a:r>
              <a:rPr lang="en-US" dirty="0">
                <a:latin typeface="Times New Roman" panose="02020603050405020304" pitchFamily="18" charset="0"/>
                <a:ea typeface="Arial Unicode MS" panose="020B0604020202020204" pitchFamily="34" charset="-128"/>
                <a:cs typeface="Times New Roman" panose="02020603050405020304" pitchFamily="18" charset="0"/>
              </a:rPr>
              <a:t>a </a:t>
            </a:r>
            <a:r>
              <a:rPr lang="en-US" dirty="0" smtClean="0">
                <a:latin typeface="Times New Roman" panose="02020603050405020304" pitchFamily="18" charset="0"/>
                <a:ea typeface="Arial Unicode MS" panose="020B0604020202020204" pitchFamily="34" charset="-128"/>
                <a:cs typeface="Times New Roman" panose="02020603050405020304" pitchFamily="18" charset="0"/>
              </a:rPr>
              <a:t>discrete </a:t>
            </a:r>
            <a:r>
              <a:rPr lang="en-US" dirty="0">
                <a:latin typeface="Times New Roman" panose="02020603050405020304" pitchFamily="18" charset="0"/>
                <a:ea typeface="Arial Unicode MS" panose="020B0604020202020204" pitchFamily="34" charset="-128"/>
                <a:cs typeface="Times New Roman" panose="02020603050405020304" pitchFamily="18" charset="0"/>
              </a:rPr>
              <a:t>random variable is a </a:t>
            </a:r>
            <a:r>
              <a:rPr lang="en-US" dirty="0" smtClean="0">
                <a:latin typeface="Times New Roman" panose="02020603050405020304" pitchFamily="18" charset="0"/>
                <a:ea typeface="Arial Unicode MS" panose="020B0604020202020204" pitchFamily="34" charset="-128"/>
                <a:cs typeface="Times New Roman" panose="02020603050405020304" pitchFamily="18" charset="0"/>
              </a:rPr>
              <a:t>discrete </a:t>
            </a:r>
            <a:r>
              <a:rPr lang="en-US" dirty="0">
                <a:latin typeface="Times New Roman" panose="02020603050405020304" pitchFamily="18" charset="0"/>
                <a:ea typeface="Arial Unicode MS" panose="020B0604020202020204" pitchFamily="34" charset="-128"/>
                <a:cs typeface="Times New Roman" panose="02020603050405020304" pitchFamily="18" charset="0"/>
              </a:rPr>
              <a:t>probability function that </a:t>
            </a:r>
            <a:r>
              <a:rPr lang="en-US" dirty="0" smtClean="0">
                <a:latin typeface="Times New Roman" panose="02020603050405020304" pitchFamily="18" charset="0"/>
                <a:ea typeface="Arial Unicode MS" panose="020B0604020202020204" pitchFamily="34" charset="-128"/>
                <a:cs typeface="Times New Roman" panose="02020603050405020304" pitchFamily="18" charset="0"/>
              </a:rPr>
              <a:t>sums </a:t>
            </a:r>
            <a:r>
              <a:rPr lang="en-US" dirty="0">
                <a:latin typeface="Times New Roman" panose="02020603050405020304" pitchFamily="18" charset="0"/>
                <a:ea typeface="Arial Unicode MS" panose="020B0604020202020204" pitchFamily="34" charset="-128"/>
                <a:cs typeface="Times New Roman" panose="02020603050405020304" pitchFamily="18" charset="0"/>
              </a:rPr>
              <a:t>to 1 and called as </a:t>
            </a:r>
            <a:r>
              <a:rPr lang="en-US" b="1" dirty="0">
                <a:latin typeface="Times New Roman" panose="02020603050405020304" pitchFamily="18" charset="0"/>
                <a:ea typeface="Arial Unicode MS" panose="020B0604020202020204" pitchFamily="34" charset="-128"/>
                <a:cs typeface="Times New Roman" panose="02020603050405020304" pitchFamily="18" charset="0"/>
              </a:rPr>
              <a:t>Probability </a:t>
            </a:r>
            <a:r>
              <a:rPr lang="en-US" b="1" dirty="0" smtClean="0">
                <a:latin typeface="Times New Roman" panose="02020603050405020304" pitchFamily="18" charset="0"/>
                <a:ea typeface="Arial Unicode MS" panose="020B0604020202020204" pitchFamily="34" charset="-128"/>
                <a:cs typeface="Times New Roman" panose="02020603050405020304" pitchFamily="18" charset="0"/>
              </a:rPr>
              <a:t>Mass </a:t>
            </a:r>
            <a:r>
              <a:rPr lang="en-US" b="1" dirty="0">
                <a:latin typeface="Times New Roman" panose="02020603050405020304" pitchFamily="18" charset="0"/>
                <a:ea typeface="Arial Unicode MS" panose="020B0604020202020204" pitchFamily="34" charset="-128"/>
                <a:cs typeface="Times New Roman" panose="02020603050405020304" pitchFamily="18" charset="0"/>
              </a:rPr>
              <a:t>Function</a:t>
            </a:r>
            <a:r>
              <a:rPr lang="en-US" dirty="0">
                <a:latin typeface="Times New Roman" panose="02020603050405020304" pitchFamily="18" charset="0"/>
                <a:ea typeface="Arial Unicode MS" panose="020B0604020202020204" pitchFamily="34" charset="-128"/>
                <a:cs typeface="Times New Roman" panose="02020603050405020304" pitchFamily="18" charset="0"/>
              </a:rPr>
              <a:t>.  </a:t>
            </a:r>
          </a:p>
          <a:p>
            <a:pPr marL="533400" indent="-533400">
              <a:buClr>
                <a:schemeClr val="tx1"/>
              </a:buClr>
              <a:buFont typeface="Wingdings" panose="05000000000000000000" pitchFamily="2" charset="2"/>
              <a:buChar char="§"/>
            </a:pPr>
            <a:endParaRPr lang="en-US" dirty="0" smtClean="0">
              <a:latin typeface="Times New Roman" panose="02020603050405020304" pitchFamily="18" charset="0"/>
              <a:ea typeface="Arial Unicode MS" panose="020B0604020202020204" pitchFamily="34" charset="-128"/>
              <a:cs typeface="Times New Roman" panose="02020603050405020304" pitchFamily="18" charset="0"/>
            </a:endParaRPr>
          </a:p>
          <a:p>
            <a:pPr marL="533400" indent="-533400">
              <a:buClr>
                <a:schemeClr val="tx1"/>
              </a:buClr>
              <a:buFont typeface="Wingdings" panose="05000000000000000000" pitchFamily="2" charset="2"/>
              <a:buChar char="§"/>
            </a:pPr>
            <a:r>
              <a:rPr lang="en-US" dirty="0" smtClean="0">
                <a:latin typeface="Times New Roman" panose="02020603050405020304" pitchFamily="18" charset="0"/>
                <a:ea typeface="Arial Unicode MS" panose="020B0604020202020204" pitchFamily="34" charset="-128"/>
                <a:cs typeface="Times New Roman" panose="02020603050405020304" pitchFamily="18" charset="0"/>
              </a:rPr>
              <a:t>The </a:t>
            </a:r>
            <a:r>
              <a:rPr lang="en-US" dirty="0">
                <a:latin typeface="Times New Roman" panose="02020603050405020304" pitchFamily="18" charset="0"/>
                <a:ea typeface="Arial Unicode MS" panose="020B0604020202020204" pitchFamily="34" charset="-128"/>
                <a:cs typeface="Times New Roman" panose="02020603050405020304" pitchFamily="18" charset="0"/>
              </a:rPr>
              <a:t>probability function that accompanies a continuous random variable is a continuous </a:t>
            </a:r>
            <a:r>
              <a:rPr lang="en-US" dirty="0" smtClean="0">
                <a:latin typeface="Times New Roman" panose="02020603050405020304" pitchFamily="18" charset="0"/>
                <a:ea typeface="Arial Unicode MS" panose="020B0604020202020204" pitchFamily="34" charset="-128"/>
                <a:cs typeface="Times New Roman" panose="02020603050405020304" pitchFamily="18" charset="0"/>
              </a:rPr>
              <a:t>probability </a:t>
            </a:r>
            <a:r>
              <a:rPr lang="en-US" dirty="0">
                <a:latin typeface="Times New Roman" panose="02020603050405020304" pitchFamily="18" charset="0"/>
                <a:ea typeface="Arial Unicode MS" panose="020B0604020202020204" pitchFamily="34" charset="-128"/>
                <a:cs typeface="Times New Roman" panose="02020603050405020304" pitchFamily="18" charset="0"/>
              </a:rPr>
              <a:t>function that integrates to </a:t>
            </a:r>
            <a:r>
              <a:rPr lang="en-US" dirty="0" smtClean="0">
                <a:latin typeface="Times New Roman" panose="02020603050405020304" pitchFamily="18" charset="0"/>
                <a:ea typeface="Arial Unicode MS" panose="020B0604020202020204" pitchFamily="34" charset="-128"/>
                <a:cs typeface="Times New Roman" panose="02020603050405020304" pitchFamily="18" charset="0"/>
              </a:rPr>
              <a:t>1 and called as </a:t>
            </a:r>
            <a:r>
              <a:rPr lang="en-US" b="1" dirty="0">
                <a:latin typeface="Times New Roman" panose="02020603050405020304" pitchFamily="18" charset="0"/>
                <a:ea typeface="Arial Unicode MS" panose="020B0604020202020204" pitchFamily="34" charset="-128"/>
                <a:cs typeface="Times New Roman" panose="02020603050405020304" pitchFamily="18" charset="0"/>
              </a:rPr>
              <a:t>P</a:t>
            </a:r>
            <a:r>
              <a:rPr lang="en-US" b="1" dirty="0" smtClean="0">
                <a:latin typeface="Times New Roman" panose="02020603050405020304" pitchFamily="18" charset="0"/>
                <a:ea typeface="Arial Unicode MS" panose="020B0604020202020204" pitchFamily="34" charset="-128"/>
                <a:cs typeface="Times New Roman" panose="02020603050405020304" pitchFamily="18" charset="0"/>
              </a:rPr>
              <a:t>robability </a:t>
            </a:r>
            <a:r>
              <a:rPr lang="en-US" b="1" dirty="0">
                <a:latin typeface="Times New Roman" panose="02020603050405020304" pitchFamily="18" charset="0"/>
                <a:ea typeface="Arial Unicode MS" panose="020B0604020202020204" pitchFamily="34" charset="-128"/>
                <a:cs typeface="Times New Roman" panose="02020603050405020304" pitchFamily="18" charset="0"/>
              </a:rPr>
              <a:t>D</a:t>
            </a:r>
            <a:r>
              <a:rPr lang="en-US" b="1" dirty="0" smtClean="0">
                <a:latin typeface="Times New Roman" panose="02020603050405020304" pitchFamily="18" charset="0"/>
                <a:ea typeface="Arial Unicode MS" panose="020B0604020202020204" pitchFamily="34" charset="-128"/>
                <a:cs typeface="Times New Roman" panose="02020603050405020304" pitchFamily="18" charset="0"/>
              </a:rPr>
              <a:t>ensity Function</a:t>
            </a:r>
            <a:r>
              <a:rPr lang="en-US" dirty="0" smtClean="0">
                <a:latin typeface="Times New Roman" panose="02020603050405020304" pitchFamily="18" charset="0"/>
                <a:ea typeface="Arial Unicode MS" panose="020B0604020202020204" pitchFamily="34" charset="-128"/>
                <a:cs typeface="Times New Roman" panose="02020603050405020304" pitchFamily="18" charset="0"/>
              </a:rPr>
              <a:t>.  </a:t>
            </a:r>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10560356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p:cNvSpPr>
            <a:spLocks noChangeArrowheads="1"/>
          </p:cNvSpPr>
          <p:nvPr/>
        </p:nvSpPr>
        <p:spPr bwMode="auto">
          <a:xfrm>
            <a:off x="1527175" y="6513514"/>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latin typeface="Times New Roman" panose="02020603050405020304" pitchFamily="18" charset="0"/>
              <a:cs typeface="Times New Roman" panose="02020603050405020304" pitchFamily="18" charset="0"/>
            </a:endParaRPr>
          </a:p>
        </p:txBody>
      </p:sp>
      <p:sp>
        <p:nvSpPr>
          <p:cNvPr id="1116163" name="Rectangle 3"/>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Discrete example: roll of a die</a:t>
            </a:r>
          </a:p>
        </p:txBody>
      </p:sp>
      <p:grpSp>
        <p:nvGrpSpPr>
          <p:cNvPr id="1116164" name="Group 4"/>
          <p:cNvGrpSpPr>
            <a:grpSpLocks/>
          </p:cNvGrpSpPr>
          <p:nvPr/>
        </p:nvGrpSpPr>
        <p:grpSpPr bwMode="auto">
          <a:xfrm>
            <a:off x="2438400" y="2362200"/>
            <a:ext cx="7315200" cy="4191000"/>
            <a:chOff x="576" y="1488"/>
            <a:chExt cx="4608" cy="2640"/>
          </a:xfrm>
        </p:grpSpPr>
        <p:grpSp>
          <p:nvGrpSpPr>
            <p:cNvPr id="1116165" name="Group 5"/>
            <p:cNvGrpSpPr>
              <a:grpSpLocks/>
            </p:cNvGrpSpPr>
            <p:nvPr/>
          </p:nvGrpSpPr>
          <p:grpSpPr bwMode="auto">
            <a:xfrm>
              <a:off x="576" y="1488"/>
              <a:ext cx="4608" cy="1968"/>
              <a:chOff x="576" y="1488"/>
              <a:chExt cx="4608" cy="1968"/>
            </a:xfrm>
          </p:grpSpPr>
          <p:sp>
            <p:nvSpPr>
              <p:cNvPr id="1116166" name="Line 6"/>
              <p:cNvSpPr>
                <a:spLocks noChangeShapeType="1"/>
              </p:cNvSpPr>
              <p:nvPr/>
            </p:nvSpPr>
            <p:spPr bwMode="auto">
              <a:xfrm>
                <a:off x="2894"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116167" name="Line 7"/>
              <p:cNvSpPr>
                <a:spLocks noChangeShapeType="1"/>
              </p:cNvSpPr>
              <p:nvPr/>
            </p:nvSpPr>
            <p:spPr bwMode="auto">
              <a:xfrm>
                <a:off x="3184"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116168" name="Line 8"/>
              <p:cNvSpPr>
                <a:spLocks noChangeShapeType="1"/>
              </p:cNvSpPr>
              <p:nvPr/>
            </p:nvSpPr>
            <p:spPr bwMode="auto">
              <a:xfrm>
                <a:off x="3473"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116169" name="Line 9"/>
              <p:cNvSpPr>
                <a:spLocks noChangeShapeType="1"/>
              </p:cNvSpPr>
              <p:nvPr/>
            </p:nvSpPr>
            <p:spPr bwMode="auto">
              <a:xfrm>
                <a:off x="3763"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116170" name="Line 10"/>
              <p:cNvSpPr>
                <a:spLocks noChangeShapeType="1"/>
              </p:cNvSpPr>
              <p:nvPr/>
            </p:nvSpPr>
            <p:spPr bwMode="auto">
              <a:xfrm>
                <a:off x="4053"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116171" name="Line 11"/>
              <p:cNvSpPr>
                <a:spLocks noChangeShapeType="1"/>
              </p:cNvSpPr>
              <p:nvPr/>
            </p:nvSpPr>
            <p:spPr bwMode="auto">
              <a:xfrm>
                <a:off x="4343"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grpSp>
            <p:nvGrpSpPr>
              <p:cNvPr id="1116172" name="Group 12"/>
              <p:cNvGrpSpPr>
                <a:grpSpLocks/>
              </p:cNvGrpSpPr>
              <p:nvPr/>
            </p:nvGrpSpPr>
            <p:grpSpPr bwMode="auto">
              <a:xfrm>
                <a:off x="576" y="1488"/>
                <a:ext cx="4608" cy="1968"/>
                <a:chOff x="576" y="1488"/>
                <a:chExt cx="4608" cy="1968"/>
              </a:xfrm>
            </p:grpSpPr>
            <p:sp>
              <p:nvSpPr>
                <p:cNvPr id="1116173" name="Line 13"/>
                <p:cNvSpPr>
                  <a:spLocks noChangeShapeType="1"/>
                </p:cNvSpPr>
                <p:nvPr/>
              </p:nvSpPr>
              <p:spPr bwMode="auto">
                <a:xfrm>
                  <a:off x="2604" y="1488"/>
                  <a:ext cx="0" cy="1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116174" name="Line 14"/>
                <p:cNvSpPr>
                  <a:spLocks noChangeShapeType="1"/>
                </p:cNvSpPr>
                <p:nvPr/>
              </p:nvSpPr>
              <p:spPr bwMode="auto">
                <a:xfrm>
                  <a:off x="576" y="2909"/>
                  <a:ext cx="41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116175" name="Text Box 15"/>
                <p:cNvSpPr txBox="1">
                  <a:spLocks noChangeArrowheads="1"/>
                </p:cNvSpPr>
                <p:nvPr/>
              </p:nvSpPr>
              <p:spPr bwMode="auto">
                <a:xfrm>
                  <a:off x="4777" y="2909"/>
                  <a:ext cx="407"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sz="2000" i="1">
                      <a:latin typeface="Times New Roman" panose="02020603050405020304" pitchFamily="18" charset="0"/>
                      <a:cs typeface="Times New Roman" panose="02020603050405020304" pitchFamily="18" charset="0"/>
                    </a:rPr>
                    <a:t>x</a:t>
                  </a:r>
                </a:p>
                <a:p>
                  <a:endParaRPr lang="en-US" sz="2000">
                    <a:latin typeface="Times New Roman" panose="02020603050405020304" pitchFamily="18" charset="0"/>
                    <a:cs typeface="Times New Roman" panose="02020603050405020304" pitchFamily="18" charset="0"/>
                  </a:endParaRPr>
                </a:p>
              </p:txBody>
            </p:sp>
            <p:sp>
              <p:nvSpPr>
                <p:cNvPr id="1116176" name="Text Box 16"/>
                <p:cNvSpPr txBox="1">
                  <a:spLocks noChangeArrowheads="1"/>
                </p:cNvSpPr>
                <p:nvPr/>
              </p:nvSpPr>
              <p:spPr bwMode="auto">
                <a:xfrm>
                  <a:off x="2749" y="1488"/>
                  <a:ext cx="68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sz="2000" i="1">
                      <a:latin typeface="Times New Roman" panose="02020603050405020304" pitchFamily="18" charset="0"/>
                      <a:ea typeface="Arial Unicode MS" panose="020B0604020202020204" pitchFamily="34" charset="-128"/>
                      <a:cs typeface="Times New Roman" panose="02020603050405020304" pitchFamily="18" charset="0"/>
                    </a:rPr>
                    <a:t>p(x)</a:t>
                  </a:r>
                  <a:endParaRPr lang="en-US" sz="2000">
                    <a:latin typeface="Times New Roman" panose="02020603050405020304" pitchFamily="18" charset="0"/>
                    <a:ea typeface="Arial Unicode MS" panose="020B0604020202020204" pitchFamily="34" charset="-128"/>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1116177" name="Line 17"/>
                <p:cNvSpPr>
                  <a:spLocks noChangeShapeType="1"/>
                </p:cNvSpPr>
                <p:nvPr/>
              </p:nvSpPr>
              <p:spPr bwMode="auto">
                <a:xfrm>
                  <a:off x="2459" y="2610"/>
                  <a:ext cx="2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116178" name="Text Box 18"/>
                <p:cNvSpPr txBox="1">
                  <a:spLocks noChangeArrowheads="1"/>
                </p:cNvSpPr>
                <p:nvPr/>
              </p:nvSpPr>
              <p:spPr bwMode="auto">
                <a:xfrm>
                  <a:off x="2170" y="2461"/>
                  <a:ext cx="30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sz="2000">
                      <a:latin typeface="Times New Roman" panose="02020603050405020304" pitchFamily="18" charset="0"/>
                      <a:ea typeface="Arial Unicode MS" panose="020B0604020202020204" pitchFamily="34" charset="-128"/>
                      <a:cs typeface="Times New Roman" panose="02020603050405020304" pitchFamily="18" charset="0"/>
                    </a:rPr>
                    <a:t>1/6</a:t>
                  </a:r>
                </a:p>
                <a:p>
                  <a:endParaRPr lang="en-US" sz="2000">
                    <a:latin typeface="Times New Roman" panose="02020603050405020304" pitchFamily="18" charset="0"/>
                    <a:cs typeface="Times New Roman" panose="02020603050405020304" pitchFamily="18" charset="0"/>
                  </a:endParaRPr>
                </a:p>
              </p:txBody>
            </p:sp>
          </p:grpSp>
          <p:sp>
            <p:nvSpPr>
              <p:cNvPr id="1116179" name="Text Box 19"/>
              <p:cNvSpPr txBox="1">
                <a:spLocks noChangeArrowheads="1"/>
              </p:cNvSpPr>
              <p:nvPr/>
            </p:nvSpPr>
            <p:spPr bwMode="auto">
              <a:xfrm>
                <a:off x="2894" y="3058"/>
                <a:ext cx="1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sz="2000">
                    <a:latin typeface="Times New Roman" panose="02020603050405020304" pitchFamily="18" charset="0"/>
                    <a:ea typeface="Arial Unicode MS" panose="020B0604020202020204" pitchFamily="34" charset="-128"/>
                    <a:cs typeface="Times New Roman" panose="02020603050405020304" pitchFamily="18" charset="0"/>
                  </a:rPr>
                  <a:t>1</a:t>
                </a:r>
              </a:p>
              <a:p>
                <a:endParaRPr lang="en-US" sz="2000">
                  <a:latin typeface="Times New Roman" panose="02020603050405020304" pitchFamily="18" charset="0"/>
                  <a:cs typeface="Times New Roman" panose="02020603050405020304" pitchFamily="18" charset="0"/>
                </a:endParaRPr>
              </a:p>
            </p:txBody>
          </p:sp>
          <p:sp>
            <p:nvSpPr>
              <p:cNvPr id="1116180" name="Text Box 20"/>
              <p:cNvSpPr txBox="1">
                <a:spLocks noChangeArrowheads="1"/>
              </p:cNvSpPr>
              <p:nvPr/>
            </p:nvSpPr>
            <p:spPr bwMode="auto">
              <a:xfrm>
                <a:off x="3763" y="3058"/>
                <a:ext cx="10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sz="2000">
                    <a:latin typeface="Times New Roman" panose="02020603050405020304" pitchFamily="18" charset="0"/>
                    <a:ea typeface="Arial Unicode MS" panose="020B0604020202020204" pitchFamily="34" charset="-128"/>
                    <a:cs typeface="Times New Roman" panose="02020603050405020304" pitchFamily="18" charset="0"/>
                  </a:rPr>
                  <a:t>4</a:t>
                </a:r>
              </a:p>
              <a:p>
                <a:endParaRPr lang="en-US" sz="2000">
                  <a:latin typeface="Times New Roman" panose="02020603050405020304" pitchFamily="18" charset="0"/>
                  <a:cs typeface="Times New Roman" panose="02020603050405020304" pitchFamily="18" charset="0"/>
                </a:endParaRPr>
              </a:p>
            </p:txBody>
          </p:sp>
          <p:sp>
            <p:nvSpPr>
              <p:cNvPr id="1116181" name="Text Box 21"/>
              <p:cNvSpPr txBox="1">
                <a:spLocks noChangeArrowheads="1"/>
              </p:cNvSpPr>
              <p:nvPr/>
            </p:nvSpPr>
            <p:spPr bwMode="auto">
              <a:xfrm>
                <a:off x="4053" y="3058"/>
                <a:ext cx="11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sz="2000">
                    <a:latin typeface="Times New Roman" panose="02020603050405020304" pitchFamily="18" charset="0"/>
                    <a:ea typeface="Arial Unicode MS" panose="020B0604020202020204" pitchFamily="34" charset="-128"/>
                    <a:cs typeface="Times New Roman" panose="02020603050405020304" pitchFamily="18" charset="0"/>
                  </a:rPr>
                  <a:t>5</a:t>
                </a:r>
              </a:p>
              <a:p>
                <a:endParaRPr lang="en-US" sz="2000">
                  <a:latin typeface="Times New Roman" panose="02020603050405020304" pitchFamily="18" charset="0"/>
                  <a:cs typeface="Times New Roman" panose="02020603050405020304" pitchFamily="18" charset="0"/>
                </a:endParaRPr>
              </a:p>
            </p:txBody>
          </p:sp>
          <p:sp>
            <p:nvSpPr>
              <p:cNvPr id="1116182" name="Text Box 22"/>
              <p:cNvSpPr txBox="1">
                <a:spLocks noChangeArrowheads="1"/>
              </p:cNvSpPr>
              <p:nvPr/>
            </p:nvSpPr>
            <p:spPr bwMode="auto">
              <a:xfrm>
                <a:off x="4343" y="3058"/>
                <a:ext cx="15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sz="2000">
                    <a:latin typeface="Times New Roman" panose="02020603050405020304" pitchFamily="18" charset="0"/>
                    <a:ea typeface="Arial Unicode MS" panose="020B0604020202020204" pitchFamily="34" charset="-128"/>
                    <a:cs typeface="Times New Roman" panose="02020603050405020304" pitchFamily="18" charset="0"/>
                  </a:rPr>
                  <a:t>6</a:t>
                </a:r>
              </a:p>
              <a:p>
                <a:endParaRPr lang="en-US" sz="2000">
                  <a:latin typeface="Times New Roman" panose="02020603050405020304" pitchFamily="18" charset="0"/>
                  <a:cs typeface="Times New Roman" panose="02020603050405020304" pitchFamily="18" charset="0"/>
                </a:endParaRPr>
              </a:p>
            </p:txBody>
          </p:sp>
          <p:sp>
            <p:nvSpPr>
              <p:cNvPr id="1116183" name="Text Box 23"/>
              <p:cNvSpPr txBox="1">
                <a:spLocks noChangeArrowheads="1"/>
              </p:cNvSpPr>
              <p:nvPr/>
            </p:nvSpPr>
            <p:spPr bwMode="auto">
              <a:xfrm>
                <a:off x="3184" y="3058"/>
                <a:ext cx="12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sz="2000">
                    <a:latin typeface="Times New Roman" panose="02020603050405020304" pitchFamily="18" charset="0"/>
                    <a:ea typeface="Arial Unicode MS" panose="020B0604020202020204" pitchFamily="34" charset="-128"/>
                    <a:cs typeface="Times New Roman" panose="02020603050405020304" pitchFamily="18" charset="0"/>
                  </a:rPr>
                  <a:t>2</a:t>
                </a:r>
              </a:p>
              <a:p>
                <a:endParaRPr lang="en-US" sz="2000">
                  <a:latin typeface="Times New Roman" panose="02020603050405020304" pitchFamily="18" charset="0"/>
                  <a:cs typeface="Times New Roman" panose="02020603050405020304" pitchFamily="18" charset="0"/>
                </a:endParaRPr>
              </a:p>
            </p:txBody>
          </p:sp>
          <p:sp>
            <p:nvSpPr>
              <p:cNvPr id="1116184" name="Text Box 24"/>
              <p:cNvSpPr txBox="1">
                <a:spLocks noChangeArrowheads="1"/>
              </p:cNvSpPr>
              <p:nvPr/>
            </p:nvSpPr>
            <p:spPr bwMode="auto">
              <a:xfrm>
                <a:off x="3473" y="3058"/>
                <a:ext cx="12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sz="2000">
                    <a:latin typeface="Times New Roman" panose="02020603050405020304" pitchFamily="18" charset="0"/>
                    <a:ea typeface="Arial Unicode MS" panose="020B0604020202020204" pitchFamily="34" charset="-128"/>
                    <a:cs typeface="Times New Roman" panose="02020603050405020304" pitchFamily="18" charset="0"/>
                  </a:rPr>
                  <a:t>3</a:t>
                </a:r>
              </a:p>
              <a:p>
                <a:endParaRPr lang="en-US" sz="2000">
                  <a:latin typeface="Times New Roman" panose="02020603050405020304" pitchFamily="18" charset="0"/>
                  <a:cs typeface="Times New Roman" panose="02020603050405020304" pitchFamily="18" charset="0"/>
                </a:endParaRPr>
              </a:p>
            </p:txBody>
          </p:sp>
          <p:sp>
            <p:nvSpPr>
              <p:cNvPr id="1116185" name="Rectangle 25"/>
              <p:cNvSpPr>
                <a:spLocks noChangeArrowheads="1"/>
              </p:cNvSpPr>
              <p:nvPr/>
            </p:nvSpPr>
            <p:spPr bwMode="auto">
              <a:xfrm>
                <a:off x="2871" y="2544"/>
                <a:ext cx="92" cy="358"/>
              </a:xfrm>
              <a:prstGeom prst="rect">
                <a:avLst/>
              </a:prstGeom>
              <a:solidFill>
                <a:srgbClr val="00CCFF"/>
              </a:solidFill>
              <a:ln w="9525">
                <a:solidFill>
                  <a:schemeClr val="tx1"/>
                </a:solidFill>
                <a:miter lim="800000"/>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1116186" name="Rectangle 26"/>
              <p:cNvSpPr>
                <a:spLocks noChangeArrowheads="1"/>
              </p:cNvSpPr>
              <p:nvPr/>
            </p:nvSpPr>
            <p:spPr bwMode="auto">
              <a:xfrm>
                <a:off x="3160" y="2544"/>
                <a:ext cx="104" cy="358"/>
              </a:xfrm>
              <a:prstGeom prst="rect">
                <a:avLst/>
              </a:prstGeom>
              <a:solidFill>
                <a:srgbClr val="00CCFF"/>
              </a:solidFill>
              <a:ln w="9525">
                <a:solidFill>
                  <a:schemeClr val="tx1"/>
                </a:solidFill>
                <a:miter lim="800000"/>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1116187" name="Rectangle 27"/>
              <p:cNvSpPr>
                <a:spLocks noChangeArrowheads="1"/>
              </p:cNvSpPr>
              <p:nvPr/>
            </p:nvSpPr>
            <p:spPr bwMode="auto">
              <a:xfrm>
                <a:off x="3450" y="2544"/>
                <a:ext cx="92" cy="358"/>
              </a:xfrm>
              <a:prstGeom prst="rect">
                <a:avLst/>
              </a:prstGeom>
              <a:solidFill>
                <a:srgbClr val="00CCFF"/>
              </a:solidFill>
              <a:ln w="9525">
                <a:solidFill>
                  <a:schemeClr val="tx1"/>
                </a:solidFill>
                <a:miter lim="800000"/>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1116188" name="Rectangle 28"/>
              <p:cNvSpPr>
                <a:spLocks noChangeArrowheads="1"/>
              </p:cNvSpPr>
              <p:nvPr/>
            </p:nvSpPr>
            <p:spPr bwMode="auto">
              <a:xfrm>
                <a:off x="3728" y="2544"/>
                <a:ext cx="93" cy="358"/>
              </a:xfrm>
              <a:prstGeom prst="rect">
                <a:avLst/>
              </a:prstGeom>
              <a:solidFill>
                <a:srgbClr val="00CCFF"/>
              </a:solidFill>
              <a:ln w="9525">
                <a:solidFill>
                  <a:schemeClr val="tx1"/>
                </a:solidFill>
                <a:miter lim="800000"/>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1116189" name="Rectangle 29"/>
              <p:cNvSpPr>
                <a:spLocks noChangeArrowheads="1"/>
              </p:cNvSpPr>
              <p:nvPr/>
            </p:nvSpPr>
            <p:spPr bwMode="auto">
              <a:xfrm>
                <a:off x="4018" y="2544"/>
                <a:ext cx="92" cy="358"/>
              </a:xfrm>
              <a:prstGeom prst="rect">
                <a:avLst/>
              </a:prstGeom>
              <a:solidFill>
                <a:srgbClr val="00CCFF"/>
              </a:solidFill>
              <a:ln w="9525">
                <a:solidFill>
                  <a:schemeClr val="tx1"/>
                </a:solidFill>
                <a:miter lim="800000"/>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1116190" name="Rectangle 30"/>
              <p:cNvSpPr>
                <a:spLocks noChangeArrowheads="1"/>
              </p:cNvSpPr>
              <p:nvPr/>
            </p:nvSpPr>
            <p:spPr bwMode="auto">
              <a:xfrm>
                <a:off x="4308" y="2544"/>
                <a:ext cx="92" cy="358"/>
              </a:xfrm>
              <a:prstGeom prst="rect">
                <a:avLst/>
              </a:prstGeom>
              <a:solidFill>
                <a:srgbClr val="00CCFF"/>
              </a:solidFill>
              <a:ln w="9525">
                <a:solidFill>
                  <a:schemeClr val="tx1"/>
                </a:solidFill>
                <a:miter lim="800000"/>
                <a:headEnd/>
                <a:tailEnd/>
              </a:ln>
            </p:spPr>
            <p:txBody>
              <a:bodyPr/>
              <a:lstStyle/>
              <a:p>
                <a:endParaRPr lang="en-US">
                  <a:latin typeface="Times New Roman" panose="02020603050405020304" pitchFamily="18" charset="0"/>
                  <a:cs typeface="Times New Roman" panose="02020603050405020304" pitchFamily="18" charset="0"/>
                </a:endParaRPr>
              </a:p>
            </p:txBody>
          </p:sp>
        </p:grpSp>
        <p:grpSp>
          <p:nvGrpSpPr>
            <p:cNvPr id="1116191" name="Group 31"/>
            <p:cNvGrpSpPr>
              <a:grpSpLocks/>
            </p:cNvGrpSpPr>
            <p:nvPr/>
          </p:nvGrpSpPr>
          <p:grpSpPr bwMode="auto">
            <a:xfrm>
              <a:off x="3408" y="3456"/>
              <a:ext cx="1584" cy="672"/>
              <a:chOff x="2112" y="2688"/>
              <a:chExt cx="1584" cy="672"/>
            </a:xfrm>
          </p:grpSpPr>
          <p:sp>
            <p:nvSpPr>
              <p:cNvPr id="1116192" name="Rectangle 32"/>
              <p:cNvSpPr>
                <a:spLocks noChangeArrowheads="1"/>
              </p:cNvSpPr>
              <p:nvPr/>
            </p:nvSpPr>
            <p:spPr bwMode="auto">
              <a:xfrm>
                <a:off x="2112" y="2688"/>
                <a:ext cx="1584" cy="67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latin typeface="Times New Roman" panose="02020603050405020304" pitchFamily="18" charset="0"/>
                  <a:cs typeface="Times New Roman" panose="02020603050405020304" pitchFamily="18" charset="0"/>
                </a:endParaRPr>
              </a:p>
            </p:txBody>
          </p:sp>
          <p:graphicFrame>
            <p:nvGraphicFramePr>
              <p:cNvPr id="1116193" name="Object 33"/>
              <p:cNvGraphicFramePr>
                <a:graphicFrameLocks noChangeAspect="1"/>
              </p:cNvGraphicFramePr>
              <p:nvPr/>
            </p:nvGraphicFramePr>
            <p:xfrm>
              <a:off x="2256" y="2784"/>
              <a:ext cx="1100" cy="568"/>
            </p:xfrm>
            <a:graphic>
              <a:graphicData uri="http://schemas.openxmlformats.org/presentationml/2006/ole">
                <mc:AlternateContent xmlns:mc="http://schemas.openxmlformats.org/markup-compatibility/2006">
                  <mc:Choice xmlns:v="urn:schemas-microsoft-com:vml" Requires="v">
                    <p:oleObj spid="_x0000_s166081" name="Equation" r:id="rId4" imgW="660240" imgH="342720" progId="Equation.3">
                      <p:embed/>
                    </p:oleObj>
                  </mc:Choice>
                  <mc:Fallback>
                    <p:oleObj name="Equation" r:id="rId4" imgW="660240" imgH="342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2784"/>
                            <a:ext cx="110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extLst>
      <p:ext uri="{BB962C8B-B14F-4D97-AF65-F5344CB8AC3E}">
        <p14:creationId xmlns:p14="http://schemas.microsoft.com/office/powerpoint/2010/main" val="3779451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The sample Space, </a:t>
            </a:r>
            <a:r>
              <a:rPr lang="en-US" i="1" smtClean="0"/>
              <a:t>S</a:t>
            </a:r>
            <a:endParaRPr lang="en-US" smtClean="0"/>
          </a:p>
        </p:txBody>
      </p:sp>
      <p:sp>
        <p:nvSpPr>
          <p:cNvPr id="66563" name="Rectangle 3"/>
          <p:cNvSpPr>
            <a:spLocks noGrp="1" noChangeArrowheads="1"/>
          </p:cNvSpPr>
          <p:nvPr>
            <p:ph idx="1"/>
          </p:nvPr>
        </p:nvSpPr>
        <p:spPr>
          <a:xfrm>
            <a:off x="1981200" y="1600200"/>
            <a:ext cx="8229600" cy="1600200"/>
          </a:xfrm>
        </p:spPr>
        <p:txBody>
          <a:bodyPr/>
          <a:lstStyle/>
          <a:p>
            <a:pPr marL="0" indent="0">
              <a:buNone/>
            </a:pPr>
            <a:r>
              <a:rPr lang="en-US" smtClean="0"/>
              <a:t>The </a:t>
            </a:r>
            <a:r>
              <a:rPr lang="en-US" b="1" smtClean="0"/>
              <a:t>sample space</a:t>
            </a:r>
            <a:r>
              <a:rPr lang="en-US" smtClean="0"/>
              <a:t>, </a:t>
            </a:r>
            <a:r>
              <a:rPr lang="en-US" i="1" smtClean="0"/>
              <a:t>S</a:t>
            </a:r>
            <a:r>
              <a:rPr lang="en-US" smtClean="0"/>
              <a:t>, for a random phenomena is the set of all possible outcomes.</a:t>
            </a:r>
          </a:p>
          <a:p>
            <a:pPr marL="0" indent="0">
              <a:buNone/>
            </a:pPr>
            <a:endParaRPr lang="en-US" i="1" smtClean="0"/>
          </a:p>
        </p:txBody>
      </p:sp>
    </p:spTree>
    <p:extLst>
      <p:ext uri="{BB962C8B-B14F-4D97-AF65-F5344CB8AC3E}">
        <p14:creationId xmlns:p14="http://schemas.microsoft.com/office/powerpoint/2010/main" val="9054363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ChangeArrowheads="1"/>
          </p:cNvSpPr>
          <p:nvPr/>
        </p:nvSpPr>
        <p:spPr bwMode="auto">
          <a:xfrm>
            <a:off x="1527175" y="6513514"/>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1118211" name="Rectangle 3"/>
          <p:cNvSpPr>
            <a:spLocks noGrp="1" noChangeArrowheads="1"/>
          </p:cNvSpPr>
          <p:nvPr>
            <p:ph type="title"/>
          </p:nvPr>
        </p:nvSpPr>
        <p:spPr>
          <a:xfrm>
            <a:off x="2667001" y="304800"/>
            <a:ext cx="8334375" cy="1462088"/>
          </a:xfrm>
        </p:spPr>
        <p:txBody>
          <a:bodyPr/>
          <a:lstStyle/>
          <a:p>
            <a:r>
              <a:rPr lang="en-US"/>
              <a:t>Probability mass function (pmf)</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1118212" name="Group 4"/>
          <p:cNvGrpSpPr>
            <a:grpSpLocks/>
          </p:cNvGrpSpPr>
          <p:nvPr/>
        </p:nvGrpSpPr>
        <p:grpSpPr bwMode="auto">
          <a:xfrm>
            <a:off x="3664529" y="1701801"/>
            <a:ext cx="4098925" cy="5018088"/>
            <a:chOff x="1488" y="1248"/>
            <a:chExt cx="2582" cy="3161"/>
          </a:xfrm>
        </p:grpSpPr>
        <p:grpSp>
          <p:nvGrpSpPr>
            <p:cNvPr id="1118213" name="Group 5"/>
            <p:cNvGrpSpPr>
              <a:grpSpLocks/>
            </p:cNvGrpSpPr>
            <p:nvPr/>
          </p:nvGrpSpPr>
          <p:grpSpPr bwMode="auto">
            <a:xfrm>
              <a:off x="1488" y="1248"/>
              <a:ext cx="2582" cy="2905"/>
              <a:chOff x="-3" y="-3"/>
              <a:chExt cx="941" cy="3314"/>
            </a:xfrm>
          </p:grpSpPr>
          <p:grpSp>
            <p:nvGrpSpPr>
              <p:cNvPr id="1118214" name="Group 6"/>
              <p:cNvGrpSpPr>
                <a:grpSpLocks/>
              </p:cNvGrpSpPr>
              <p:nvPr/>
            </p:nvGrpSpPr>
            <p:grpSpPr bwMode="auto">
              <a:xfrm>
                <a:off x="0" y="0"/>
                <a:ext cx="935" cy="3308"/>
                <a:chOff x="0" y="0"/>
                <a:chExt cx="935" cy="3308"/>
              </a:xfrm>
            </p:grpSpPr>
            <p:grpSp>
              <p:nvGrpSpPr>
                <p:cNvPr id="1118215" name="Group 7"/>
                <p:cNvGrpSpPr>
                  <a:grpSpLocks/>
                </p:cNvGrpSpPr>
                <p:nvPr/>
              </p:nvGrpSpPr>
              <p:grpSpPr bwMode="auto">
                <a:xfrm>
                  <a:off x="0" y="0"/>
                  <a:ext cx="453" cy="374"/>
                  <a:chOff x="0" y="0"/>
                  <a:chExt cx="453" cy="374"/>
                </a:xfrm>
              </p:grpSpPr>
              <p:sp>
                <p:nvSpPr>
                  <p:cNvPr id="1118216" name="Rectangle 8"/>
                  <p:cNvSpPr>
                    <a:spLocks noChangeArrowheads="1"/>
                  </p:cNvSpPr>
                  <p:nvPr/>
                </p:nvSpPr>
                <p:spPr bwMode="auto">
                  <a:xfrm>
                    <a:off x="43" y="0"/>
                    <a:ext cx="367"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x</a:t>
                    </a:r>
                    <a:endParaRPr lang="en-US" sz="240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2400">
                      <a:latin typeface="Times New Roman" panose="02020603050405020304" pitchFamily="18" charset="0"/>
                    </a:endParaRPr>
                  </a:p>
                </p:txBody>
              </p:sp>
              <p:sp>
                <p:nvSpPr>
                  <p:cNvPr id="1118217" name="Rectangle 9"/>
                  <p:cNvSpPr>
                    <a:spLocks noChangeArrowheads="1"/>
                  </p:cNvSpPr>
                  <p:nvPr/>
                </p:nvSpPr>
                <p:spPr bwMode="auto">
                  <a:xfrm>
                    <a:off x="0" y="0"/>
                    <a:ext cx="453"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18" name="Group 10"/>
                <p:cNvGrpSpPr>
                  <a:grpSpLocks/>
                </p:cNvGrpSpPr>
                <p:nvPr/>
              </p:nvGrpSpPr>
              <p:grpSpPr bwMode="auto">
                <a:xfrm>
                  <a:off x="453" y="0"/>
                  <a:ext cx="482" cy="374"/>
                  <a:chOff x="453" y="0"/>
                  <a:chExt cx="482" cy="374"/>
                </a:xfrm>
              </p:grpSpPr>
              <p:sp>
                <p:nvSpPr>
                  <p:cNvPr id="1118219" name="Rectangle 11"/>
                  <p:cNvSpPr>
                    <a:spLocks noChangeArrowheads="1"/>
                  </p:cNvSpPr>
                  <p:nvPr/>
                </p:nvSpPr>
                <p:spPr bwMode="auto">
                  <a:xfrm>
                    <a:off x="496" y="0"/>
                    <a:ext cx="396"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p(X=x</a:t>
                    </a:r>
                    <a:r>
                      <a:rPr lang="en-US" sz="2400" i="1" dirty="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2400" dirty="0">
                      <a:latin typeface="Times New Roman" panose="02020603050405020304" pitchFamily="18" charset="0"/>
                    </a:endParaRPr>
                  </a:p>
                </p:txBody>
              </p:sp>
              <p:sp>
                <p:nvSpPr>
                  <p:cNvPr id="1118220" name="Rectangle 12"/>
                  <p:cNvSpPr>
                    <a:spLocks noChangeArrowheads="1"/>
                  </p:cNvSpPr>
                  <p:nvPr/>
                </p:nvSpPr>
                <p:spPr bwMode="auto">
                  <a:xfrm>
                    <a:off x="453" y="0"/>
                    <a:ext cx="48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21" name="Group 13"/>
                <p:cNvGrpSpPr>
                  <a:grpSpLocks/>
                </p:cNvGrpSpPr>
                <p:nvPr/>
              </p:nvGrpSpPr>
              <p:grpSpPr bwMode="auto">
                <a:xfrm>
                  <a:off x="0" y="374"/>
                  <a:ext cx="453" cy="489"/>
                  <a:chOff x="0" y="374"/>
                  <a:chExt cx="453" cy="489"/>
                </a:xfrm>
              </p:grpSpPr>
              <p:sp>
                <p:nvSpPr>
                  <p:cNvPr id="1118222" name="Rectangle 14"/>
                  <p:cNvSpPr>
                    <a:spLocks noChangeArrowheads="1"/>
                  </p:cNvSpPr>
                  <p:nvPr/>
                </p:nvSpPr>
                <p:spPr bwMode="auto">
                  <a:xfrm>
                    <a:off x="43" y="374"/>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a:latin typeface="Arial Unicode MS" panose="020B0604020202020204" pitchFamily="34" charset="-128"/>
                        <a:ea typeface="Arial Unicode MS" panose="020B0604020202020204" pitchFamily="34" charset="-128"/>
                        <a:cs typeface="Arial Unicode MS" panose="020B0604020202020204" pitchFamily="34" charset="-128"/>
                      </a:rPr>
                      <a:t>1</a:t>
                    </a:r>
                  </a:p>
                  <a:p>
                    <a:pPr algn="ctr"/>
                    <a:endParaRPr lang="en-US" sz="2400">
                      <a:latin typeface="Times New Roman" panose="02020603050405020304" pitchFamily="18" charset="0"/>
                    </a:endParaRPr>
                  </a:p>
                </p:txBody>
              </p:sp>
              <p:sp>
                <p:nvSpPr>
                  <p:cNvPr id="1118223" name="Rectangle 15"/>
                  <p:cNvSpPr>
                    <a:spLocks noChangeArrowheads="1"/>
                  </p:cNvSpPr>
                  <p:nvPr/>
                </p:nvSpPr>
                <p:spPr bwMode="auto">
                  <a:xfrm>
                    <a:off x="0" y="374"/>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24" name="Group 16"/>
                <p:cNvGrpSpPr>
                  <a:grpSpLocks/>
                </p:cNvGrpSpPr>
                <p:nvPr/>
              </p:nvGrpSpPr>
              <p:grpSpPr bwMode="auto">
                <a:xfrm>
                  <a:off x="453" y="374"/>
                  <a:ext cx="482" cy="489"/>
                  <a:chOff x="453" y="374"/>
                  <a:chExt cx="482" cy="489"/>
                </a:xfrm>
              </p:grpSpPr>
              <p:sp>
                <p:nvSpPr>
                  <p:cNvPr id="1118225" name="Rectangle 17"/>
                  <p:cNvSpPr>
                    <a:spLocks noChangeArrowheads="1"/>
                  </p:cNvSpPr>
                  <p:nvPr/>
                </p:nvSpPr>
                <p:spPr bwMode="auto">
                  <a:xfrm>
                    <a:off x="496" y="374"/>
                    <a:ext cx="396"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p(X=1</a:t>
                    </a:r>
                    <a:r>
                      <a:rPr lang="en-US" sz="2400" i="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=1/6</a:t>
                    </a:r>
                  </a:p>
                  <a:p>
                    <a:pPr algn="ctr"/>
                    <a:endParaRPr lang="en-US" sz="2400" dirty="0">
                      <a:latin typeface="Times New Roman" panose="02020603050405020304" pitchFamily="18" charset="0"/>
                    </a:endParaRPr>
                  </a:p>
                </p:txBody>
              </p:sp>
              <p:sp>
                <p:nvSpPr>
                  <p:cNvPr id="1118226" name="Rectangle 18"/>
                  <p:cNvSpPr>
                    <a:spLocks noChangeArrowheads="1"/>
                  </p:cNvSpPr>
                  <p:nvPr/>
                </p:nvSpPr>
                <p:spPr bwMode="auto">
                  <a:xfrm>
                    <a:off x="453" y="374"/>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27" name="Group 19"/>
                <p:cNvGrpSpPr>
                  <a:grpSpLocks/>
                </p:cNvGrpSpPr>
                <p:nvPr/>
              </p:nvGrpSpPr>
              <p:grpSpPr bwMode="auto">
                <a:xfrm>
                  <a:off x="0" y="863"/>
                  <a:ext cx="453" cy="489"/>
                  <a:chOff x="0" y="863"/>
                  <a:chExt cx="453" cy="489"/>
                </a:xfrm>
              </p:grpSpPr>
              <p:sp>
                <p:nvSpPr>
                  <p:cNvPr id="1118228" name="Rectangle 20"/>
                  <p:cNvSpPr>
                    <a:spLocks noChangeArrowheads="1"/>
                  </p:cNvSpPr>
                  <p:nvPr/>
                </p:nvSpPr>
                <p:spPr bwMode="auto">
                  <a:xfrm>
                    <a:off x="43" y="863"/>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a:latin typeface="Arial Unicode MS" panose="020B0604020202020204" pitchFamily="34" charset="-128"/>
                        <a:ea typeface="Arial Unicode MS" panose="020B0604020202020204" pitchFamily="34" charset="-128"/>
                        <a:cs typeface="Arial Unicode MS" panose="020B0604020202020204" pitchFamily="34" charset="-128"/>
                      </a:rPr>
                      <a:t>2</a:t>
                    </a:r>
                  </a:p>
                  <a:p>
                    <a:pPr algn="ctr"/>
                    <a:endParaRPr lang="en-US" sz="2400">
                      <a:latin typeface="Times New Roman" panose="02020603050405020304" pitchFamily="18" charset="0"/>
                    </a:endParaRPr>
                  </a:p>
                </p:txBody>
              </p:sp>
              <p:sp>
                <p:nvSpPr>
                  <p:cNvPr id="1118229" name="Rectangle 21"/>
                  <p:cNvSpPr>
                    <a:spLocks noChangeArrowheads="1"/>
                  </p:cNvSpPr>
                  <p:nvPr/>
                </p:nvSpPr>
                <p:spPr bwMode="auto">
                  <a:xfrm>
                    <a:off x="0" y="863"/>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30" name="Group 22"/>
                <p:cNvGrpSpPr>
                  <a:grpSpLocks/>
                </p:cNvGrpSpPr>
                <p:nvPr/>
              </p:nvGrpSpPr>
              <p:grpSpPr bwMode="auto">
                <a:xfrm>
                  <a:off x="453" y="863"/>
                  <a:ext cx="482" cy="489"/>
                  <a:chOff x="453" y="863"/>
                  <a:chExt cx="482" cy="489"/>
                </a:xfrm>
              </p:grpSpPr>
              <p:sp>
                <p:nvSpPr>
                  <p:cNvPr id="1118231" name="Rectangle 23"/>
                  <p:cNvSpPr>
                    <a:spLocks noChangeArrowheads="1"/>
                  </p:cNvSpPr>
                  <p:nvPr/>
                </p:nvSpPr>
                <p:spPr bwMode="auto">
                  <a:xfrm>
                    <a:off x="496" y="863"/>
                    <a:ext cx="396"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p(X=2</a:t>
                    </a:r>
                    <a:r>
                      <a:rPr lang="en-US" sz="2400" i="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=1/6</a:t>
                    </a:r>
                  </a:p>
                  <a:p>
                    <a:pPr algn="ctr"/>
                    <a:endParaRPr lang="en-US" sz="2400" dirty="0">
                      <a:latin typeface="Times New Roman" panose="02020603050405020304" pitchFamily="18" charset="0"/>
                    </a:endParaRPr>
                  </a:p>
                </p:txBody>
              </p:sp>
              <p:sp>
                <p:nvSpPr>
                  <p:cNvPr id="1118232" name="Rectangle 24"/>
                  <p:cNvSpPr>
                    <a:spLocks noChangeArrowheads="1"/>
                  </p:cNvSpPr>
                  <p:nvPr/>
                </p:nvSpPr>
                <p:spPr bwMode="auto">
                  <a:xfrm>
                    <a:off x="453" y="863"/>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33" name="Group 25"/>
                <p:cNvGrpSpPr>
                  <a:grpSpLocks/>
                </p:cNvGrpSpPr>
                <p:nvPr/>
              </p:nvGrpSpPr>
              <p:grpSpPr bwMode="auto">
                <a:xfrm>
                  <a:off x="0" y="1352"/>
                  <a:ext cx="453" cy="489"/>
                  <a:chOff x="0" y="1352"/>
                  <a:chExt cx="453" cy="489"/>
                </a:xfrm>
              </p:grpSpPr>
              <p:sp>
                <p:nvSpPr>
                  <p:cNvPr id="1118234" name="Rectangle 26"/>
                  <p:cNvSpPr>
                    <a:spLocks noChangeArrowheads="1"/>
                  </p:cNvSpPr>
                  <p:nvPr/>
                </p:nvSpPr>
                <p:spPr bwMode="auto">
                  <a:xfrm>
                    <a:off x="43" y="1352"/>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a:latin typeface="Arial Unicode MS" panose="020B0604020202020204" pitchFamily="34" charset="-128"/>
                        <a:ea typeface="Arial Unicode MS" panose="020B0604020202020204" pitchFamily="34" charset="-128"/>
                        <a:cs typeface="Arial Unicode MS" panose="020B0604020202020204" pitchFamily="34" charset="-128"/>
                      </a:rPr>
                      <a:t>3</a:t>
                    </a:r>
                  </a:p>
                  <a:p>
                    <a:pPr algn="ctr"/>
                    <a:endParaRPr lang="en-US" sz="2400">
                      <a:latin typeface="Times New Roman" panose="02020603050405020304" pitchFamily="18" charset="0"/>
                    </a:endParaRPr>
                  </a:p>
                </p:txBody>
              </p:sp>
              <p:sp>
                <p:nvSpPr>
                  <p:cNvPr id="1118235" name="Rectangle 27"/>
                  <p:cNvSpPr>
                    <a:spLocks noChangeArrowheads="1"/>
                  </p:cNvSpPr>
                  <p:nvPr/>
                </p:nvSpPr>
                <p:spPr bwMode="auto">
                  <a:xfrm>
                    <a:off x="0" y="1352"/>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36" name="Group 28"/>
                <p:cNvGrpSpPr>
                  <a:grpSpLocks/>
                </p:cNvGrpSpPr>
                <p:nvPr/>
              </p:nvGrpSpPr>
              <p:grpSpPr bwMode="auto">
                <a:xfrm>
                  <a:off x="453" y="1352"/>
                  <a:ext cx="482" cy="489"/>
                  <a:chOff x="453" y="1352"/>
                  <a:chExt cx="482" cy="489"/>
                </a:xfrm>
              </p:grpSpPr>
              <p:sp>
                <p:nvSpPr>
                  <p:cNvPr id="1118237" name="Rectangle 29"/>
                  <p:cNvSpPr>
                    <a:spLocks noChangeArrowheads="1"/>
                  </p:cNvSpPr>
                  <p:nvPr/>
                </p:nvSpPr>
                <p:spPr bwMode="auto">
                  <a:xfrm>
                    <a:off x="496" y="1352"/>
                    <a:ext cx="396"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p(X=3</a:t>
                    </a:r>
                    <a:r>
                      <a:rPr lang="en-US" sz="2400" i="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=1/6</a:t>
                    </a:r>
                  </a:p>
                  <a:p>
                    <a:pPr algn="ctr"/>
                    <a:endParaRPr lang="en-US" sz="2400" dirty="0">
                      <a:latin typeface="Times New Roman" panose="02020603050405020304" pitchFamily="18" charset="0"/>
                    </a:endParaRPr>
                  </a:p>
                </p:txBody>
              </p:sp>
              <p:sp>
                <p:nvSpPr>
                  <p:cNvPr id="1118238" name="Rectangle 30"/>
                  <p:cNvSpPr>
                    <a:spLocks noChangeArrowheads="1"/>
                  </p:cNvSpPr>
                  <p:nvPr/>
                </p:nvSpPr>
                <p:spPr bwMode="auto">
                  <a:xfrm>
                    <a:off x="453" y="1352"/>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39" name="Group 31"/>
                <p:cNvGrpSpPr>
                  <a:grpSpLocks/>
                </p:cNvGrpSpPr>
                <p:nvPr/>
              </p:nvGrpSpPr>
              <p:grpSpPr bwMode="auto">
                <a:xfrm>
                  <a:off x="0" y="1841"/>
                  <a:ext cx="453" cy="489"/>
                  <a:chOff x="0" y="1841"/>
                  <a:chExt cx="453" cy="489"/>
                </a:xfrm>
              </p:grpSpPr>
              <p:sp>
                <p:nvSpPr>
                  <p:cNvPr id="1118240" name="Rectangle 32"/>
                  <p:cNvSpPr>
                    <a:spLocks noChangeArrowheads="1"/>
                  </p:cNvSpPr>
                  <p:nvPr/>
                </p:nvSpPr>
                <p:spPr bwMode="auto">
                  <a:xfrm>
                    <a:off x="43" y="1841"/>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a:latin typeface="Arial Unicode MS" panose="020B0604020202020204" pitchFamily="34" charset="-128"/>
                        <a:ea typeface="Arial Unicode MS" panose="020B0604020202020204" pitchFamily="34" charset="-128"/>
                        <a:cs typeface="Arial Unicode MS" panose="020B0604020202020204" pitchFamily="34" charset="-128"/>
                      </a:rPr>
                      <a:t>4</a:t>
                    </a:r>
                  </a:p>
                  <a:p>
                    <a:pPr algn="ctr"/>
                    <a:endParaRPr lang="en-US" sz="2400">
                      <a:latin typeface="Times New Roman" panose="02020603050405020304" pitchFamily="18" charset="0"/>
                    </a:endParaRPr>
                  </a:p>
                </p:txBody>
              </p:sp>
              <p:sp>
                <p:nvSpPr>
                  <p:cNvPr id="1118241" name="Rectangle 33"/>
                  <p:cNvSpPr>
                    <a:spLocks noChangeArrowheads="1"/>
                  </p:cNvSpPr>
                  <p:nvPr/>
                </p:nvSpPr>
                <p:spPr bwMode="auto">
                  <a:xfrm>
                    <a:off x="0" y="1841"/>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42" name="Group 34"/>
                <p:cNvGrpSpPr>
                  <a:grpSpLocks/>
                </p:cNvGrpSpPr>
                <p:nvPr/>
              </p:nvGrpSpPr>
              <p:grpSpPr bwMode="auto">
                <a:xfrm>
                  <a:off x="453" y="1841"/>
                  <a:ext cx="482" cy="489"/>
                  <a:chOff x="453" y="1841"/>
                  <a:chExt cx="482" cy="489"/>
                </a:xfrm>
              </p:grpSpPr>
              <p:sp>
                <p:nvSpPr>
                  <p:cNvPr id="1118243" name="Rectangle 35"/>
                  <p:cNvSpPr>
                    <a:spLocks noChangeArrowheads="1"/>
                  </p:cNvSpPr>
                  <p:nvPr/>
                </p:nvSpPr>
                <p:spPr bwMode="auto">
                  <a:xfrm>
                    <a:off x="496" y="1841"/>
                    <a:ext cx="396"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p(X=4</a:t>
                    </a:r>
                    <a:r>
                      <a:rPr lang="en-US" sz="2400" i="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=1/6</a:t>
                    </a:r>
                  </a:p>
                  <a:p>
                    <a:pPr algn="ctr"/>
                    <a:endParaRPr lang="en-US" sz="2400" dirty="0">
                      <a:latin typeface="Times New Roman" panose="02020603050405020304" pitchFamily="18" charset="0"/>
                    </a:endParaRPr>
                  </a:p>
                </p:txBody>
              </p:sp>
              <p:sp>
                <p:nvSpPr>
                  <p:cNvPr id="1118244" name="Rectangle 36"/>
                  <p:cNvSpPr>
                    <a:spLocks noChangeArrowheads="1"/>
                  </p:cNvSpPr>
                  <p:nvPr/>
                </p:nvSpPr>
                <p:spPr bwMode="auto">
                  <a:xfrm>
                    <a:off x="453" y="1841"/>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45" name="Group 37"/>
                <p:cNvGrpSpPr>
                  <a:grpSpLocks/>
                </p:cNvGrpSpPr>
                <p:nvPr/>
              </p:nvGrpSpPr>
              <p:grpSpPr bwMode="auto">
                <a:xfrm>
                  <a:off x="0" y="2330"/>
                  <a:ext cx="453" cy="489"/>
                  <a:chOff x="0" y="2330"/>
                  <a:chExt cx="453" cy="489"/>
                </a:xfrm>
              </p:grpSpPr>
              <p:sp>
                <p:nvSpPr>
                  <p:cNvPr id="1118246" name="Rectangle 38"/>
                  <p:cNvSpPr>
                    <a:spLocks noChangeArrowheads="1"/>
                  </p:cNvSpPr>
                  <p:nvPr/>
                </p:nvSpPr>
                <p:spPr bwMode="auto">
                  <a:xfrm>
                    <a:off x="43" y="2330"/>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a:latin typeface="Arial Unicode MS" panose="020B0604020202020204" pitchFamily="34" charset="-128"/>
                        <a:ea typeface="Arial Unicode MS" panose="020B0604020202020204" pitchFamily="34" charset="-128"/>
                        <a:cs typeface="Arial Unicode MS" panose="020B0604020202020204" pitchFamily="34" charset="-128"/>
                      </a:rPr>
                      <a:t>5</a:t>
                    </a:r>
                  </a:p>
                  <a:p>
                    <a:pPr algn="ctr"/>
                    <a:endParaRPr lang="en-US" sz="2400">
                      <a:latin typeface="Times New Roman" panose="02020603050405020304" pitchFamily="18" charset="0"/>
                    </a:endParaRPr>
                  </a:p>
                </p:txBody>
              </p:sp>
              <p:sp>
                <p:nvSpPr>
                  <p:cNvPr id="1118247" name="Rectangle 39"/>
                  <p:cNvSpPr>
                    <a:spLocks noChangeArrowheads="1"/>
                  </p:cNvSpPr>
                  <p:nvPr/>
                </p:nvSpPr>
                <p:spPr bwMode="auto">
                  <a:xfrm>
                    <a:off x="0" y="2330"/>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48" name="Group 40"/>
                <p:cNvGrpSpPr>
                  <a:grpSpLocks/>
                </p:cNvGrpSpPr>
                <p:nvPr/>
              </p:nvGrpSpPr>
              <p:grpSpPr bwMode="auto">
                <a:xfrm>
                  <a:off x="453" y="2330"/>
                  <a:ext cx="482" cy="489"/>
                  <a:chOff x="453" y="2330"/>
                  <a:chExt cx="482" cy="489"/>
                </a:xfrm>
              </p:grpSpPr>
              <p:sp>
                <p:nvSpPr>
                  <p:cNvPr id="1118249" name="Rectangle 41"/>
                  <p:cNvSpPr>
                    <a:spLocks noChangeArrowheads="1"/>
                  </p:cNvSpPr>
                  <p:nvPr/>
                </p:nvSpPr>
                <p:spPr bwMode="auto">
                  <a:xfrm>
                    <a:off x="496" y="2330"/>
                    <a:ext cx="396"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p(X=5</a:t>
                    </a:r>
                    <a:r>
                      <a:rPr lang="en-US" sz="2400" i="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=1/6</a:t>
                    </a:r>
                  </a:p>
                  <a:p>
                    <a:pPr algn="ctr"/>
                    <a:endParaRPr lang="en-US" sz="2400" dirty="0">
                      <a:latin typeface="Times New Roman" panose="02020603050405020304" pitchFamily="18" charset="0"/>
                    </a:endParaRPr>
                  </a:p>
                </p:txBody>
              </p:sp>
              <p:sp>
                <p:nvSpPr>
                  <p:cNvPr id="1118250" name="Rectangle 42"/>
                  <p:cNvSpPr>
                    <a:spLocks noChangeArrowheads="1"/>
                  </p:cNvSpPr>
                  <p:nvPr/>
                </p:nvSpPr>
                <p:spPr bwMode="auto">
                  <a:xfrm>
                    <a:off x="453" y="2330"/>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51" name="Group 43"/>
                <p:cNvGrpSpPr>
                  <a:grpSpLocks/>
                </p:cNvGrpSpPr>
                <p:nvPr/>
              </p:nvGrpSpPr>
              <p:grpSpPr bwMode="auto">
                <a:xfrm>
                  <a:off x="0" y="2819"/>
                  <a:ext cx="453" cy="489"/>
                  <a:chOff x="0" y="2819"/>
                  <a:chExt cx="453" cy="489"/>
                </a:xfrm>
              </p:grpSpPr>
              <p:sp>
                <p:nvSpPr>
                  <p:cNvPr id="1118252" name="Rectangle 44"/>
                  <p:cNvSpPr>
                    <a:spLocks noChangeArrowheads="1"/>
                  </p:cNvSpPr>
                  <p:nvPr/>
                </p:nvSpPr>
                <p:spPr bwMode="auto">
                  <a:xfrm>
                    <a:off x="43" y="2819"/>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a:latin typeface="Arial Unicode MS" panose="020B0604020202020204" pitchFamily="34" charset="-128"/>
                        <a:ea typeface="Arial Unicode MS" panose="020B0604020202020204" pitchFamily="34" charset="-128"/>
                        <a:cs typeface="Arial Unicode MS" panose="020B0604020202020204" pitchFamily="34" charset="-128"/>
                      </a:rPr>
                      <a:t>6</a:t>
                    </a:r>
                  </a:p>
                  <a:p>
                    <a:pPr algn="ctr"/>
                    <a:endParaRPr lang="en-US" sz="2400">
                      <a:latin typeface="Times New Roman" panose="02020603050405020304" pitchFamily="18" charset="0"/>
                    </a:endParaRPr>
                  </a:p>
                </p:txBody>
              </p:sp>
              <p:sp>
                <p:nvSpPr>
                  <p:cNvPr id="1118253" name="Rectangle 45"/>
                  <p:cNvSpPr>
                    <a:spLocks noChangeArrowheads="1"/>
                  </p:cNvSpPr>
                  <p:nvPr/>
                </p:nvSpPr>
                <p:spPr bwMode="auto">
                  <a:xfrm>
                    <a:off x="0" y="2819"/>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54" name="Group 46"/>
                <p:cNvGrpSpPr>
                  <a:grpSpLocks/>
                </p:cNvGrpSpPr>
                <p:nvPr/>
              </p:nvGrpSpPr>
              <p:grpSpPr bwMode="auto">
                <a:xfrm>
                  <a:off x="453" y="2819"/>
                  <a:ext cx="482" cy="489"/>
                  <a:chOff x="453" y="2819"/>
                  <a:chExt cx="482" cy="489"/>
                </a:xfrm>
              </p:grpSpPr>
              <p:sp>
                <p:nvSpPr>
                  <p:cNvPr id="1118255" name="Rectangle 47"/>
                  <p:cNvSpPr>
                    <a:spLocks noChangeArrowheads="1"/>
                  </p:cNvSpPr>
                  <p:nvPr/>
                </p:nvSpPr>
                <p:spPr bwMode="auto">
                  <a:xfrm>
                    <a:off x="496" y="2819"/>
                    <a:ext cx="396"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u="sng" dirty="0" smtClean="0">
                        <a:latin typeface="Arial Unicode MS" panose="020B0604020202020204" pitchFamily="34" charset="-128"/>
                        <a:ea typeface="Arial Unicode MS" panose="020B0604020202020204" pitchFamily="34" charset="-128"/>
                        <a:cs typeface="Arial Unicode MS" panose="020B0604020202020204" pitchFamily="34" charset="-128"/>
                      </a:rPr>
                      <a:t>p(X=6</a:t>
                    </a:r>
                    <a:r>
                      <a:rPr lang="en-US" sz="2400" i="1" u="sng"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u="sng" dirty="0">
                        <a:latin typeface="Arial Unicode MS" panose="020B0604020202020204" pitchFamily="34" charset="-128"/>
                        <a:ea typeface="Arial Unicode MS" panose="020B0604020202020204" pitchFamily="34" charset="-128"/>
                        <a:cs typeface="Arial Unicode MS" panose="020B0604020202020204" pitchFamily="34" charset="-128"/>
                      </a:rPr>
                      <a:t>=1/6</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2400" dirty="0">
                      <a:latin typeface="Times New Roman" panose="02020603050405020304" pitchFamily="18" charset="0"/>
                    </a:endParaRPr>
                  </a:p>
                </p:txBody>
              </p:sp>
              <p:sp>
                <p:nvSpPr>
                  <p:cNvPr id="1118256" name="Rectangle 48"/>
                  <p:cNvSpPr>
                    <a:spLocks noChangeArrowheads="1"/>
                  </p:cNvSpPr>
                  <p:nvPr/>
                </p:nvSpPr>
                <p:spPr bwMode="auto">
                  <a:xfrm>
                    <a:off x="453" y="2819"/>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sp>
            <p:nvSpPr>
              <p:cNvPr id="1118257" name="Rectangle 49"/>
              <p:cNvSpPr>
                <a:spLocks noChangeArrowheads="1"/>
              </p:cNvSpPr>
              <p:nvPr/>
            </p:nvSpPr>
            <p:spPr bwMode="auto">
              <a:xfrm>
                <a:off x="-3" y="-3"/>
                <a:ext cx="941" cy="331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sp>
          <p:nvSpPr>
            <p:cNvPr id="1118258" name="Text Box 50"/>
            <p:cNvSpPr txBox="1">
              <a:spLocks noChangeArrowheads="1"/>
            </p:cNvSpPr>
            <p:nvPr/>
          </p:nvSpPr>
          <p:spPr bwMode="auto">
            <a:xfrm>
              <a:off x="3494" y="4169"/>
              <a:ext cx="576"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p>
              <a:r>
                <a:rPr lang="en-US" sz="2400">
                  <a:solidFill>
                    <a:srgbClr val="000000"/>
                  </a:solidFill>
                  <a:latin typeface="Times New Roman" panose="02020603050405020304" pitchFamily="18" charset="0"/>
                </a:rPr>
                <a:t>1.0</a:t>
              </a:r>
            </a:p>
          </p:txBody>
        </p:sp>
      </p:grpSp>
    </p:spTree>
    <p:extLst>
      <p:ext uri="{BB962C8B-B14F-4D97-AF65-F5344CB8AC3E}">
        <p14:creationId xmlns:p14="http://schemas.microsoft.com/office/powerpoint/2010/main" val="8146133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a:xfrm>
            <a:off x="2667000" y="533400"/>
            <a:ext cx="7772400" cy="1143000"/>
          </a:xfrm>
        </p:spPr>
        <p:txBody>
          <a:bodyPr>
            <a:normAutofit/>
          </a:bodyPr>
          <a:lstStyle/>
          <a:p>
            <a:r>
              <a:rPr lang="en-US"/>
              <a:t>Cumulative distribution function</a:t>
            </a:r>
          </a:p>
        </p:txBody>
      </p:sp>
      <p:grpSp>
        <p:nvGrpSpPr>
          <p:cNvPr id="1122307" name="Group 3"/>
          <p:cNvGrpSpPr>
            <a:grpSpLocks/>
          </p:cNvGrpSpPr>
          <p:nvPr/>
        </p:nvGrpSpPr>
        <p:grpSpPr bwMode="auto">
          <a:xfrm>
            <a:off x="3733800" y="1828800"/>
            <a:ext cx="4953000" cy="4572000"/>
            <a:chOff x="-3" y="-3"/>
            <a:chExt cx="1074" cy="3314"/>
          </a:xfrm>
        </p:grpSpPr>
        <p:grpSp>
          <p:nvGrpSpPr>
            <p:cNvPr id="1122308" name="Group 4"/>
            <p:cNvGrpSpPr>
              <a:grpSpLocks/>
            </p:cNvGrpSpPr>
            <p:nvPr/>
          </p:nvGrpSpPr>
          <p:grpSpPr bwMode="auto">
            <a:xfrm>
              <a:off x="0" y="0"/>
              <a:ext cx="1068" cy="3308"/>
              <a:chOff x="0" y="0"/>
              <a:chExt cx="1068" cy="3308"/>
            </a:xfrm>
          </p:grpSpPr>
          <p:grpSp>
            <p:nvGrpSpPr>
              <p:cNvPr id="1122309" name="Group 5"/>
              <p:cNvGrpSpPr>
                <a:grpSpLocks/>
              </p:cNvGrpSpPr>
              <p:nvPr/>
            </p:nvGrpSpPr>
            <p:grpSpPr bwMode="auto">
              <a:xfrm>
                <a:off x="0" y="0"/>
                <a:ext cx="453" cy="374"/>
                <a:chOff x="0" y="0"/>
                <a:chExt cx="453" cy="374"/>
              </a:xfrm>
            </p:grpSpPr>
            <p:sp>
              <p:nvSpPr>
                <p:cNvPr id="1122310" name="Rectangle 6"/>
                <p:cNvSpPr>
                  <a:spLocks noChangeArrowheads="1"/>
                </p:cNvSpPr>
                <p:nvPr/>
              </p:nvSpPr>
              <p:spPr bwMode="auto">
                <a:xfrm>
                  <a:off x="43" y="0"/>
                  <a:ext cx="367"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a:latin typeface="Arial Unicode MS" panose="020B0604020202020204" pitchFamily="34" charset="-128"/>
                      <a:ea typeface="Arial Unicode MS" panose="020B0604020202020204" pitchFamily="34" charset="-128"/>
                      <a:cs typeface="Arial Unicode MS" panose="020B0604020202020204" pitchFamily="34" charset="-128"/>
                    </a:rPr>
                    <a:t>x</a:t>
                  </a:r>
                  <a:endParaRPr lang="en-US" sz="240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2400">
                    <a:latin typeface="Times New Roman" panose="02020603050405020304" pitchFamily="18" charset="0"/>
                  </a:endParaRPr>
                </a:p>
              </p:txBody>
            </p:sp>
            <p:sp>
              <p:nvSpPr>
                <p:cNvPr id="1122311" name="Rectangle 7"/>
                <p:cNvSpPr>
                  <a:spLocks noChangeArrowheads="1"/>
                </p:cNvSpPr>
                <p:nvPr/>
              </p:nvSpPr>
              <p:spPr bwMode="auto">
                <a:xfrm>
                  <a:off x="0" y="0"/>
                  <a:ext cx="453"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12" name="Group 8"/>
              <p:cNvGrpSpPr>
                <a:grpSpLocks/>
              </p:cNvGrpSpPr>
              <p:nvPr/>
            </p:nvGrpSpPr>
            <p:grpSpPr bwMode="auto">
              <a:xfrm>
                <a:off x="453" y="0"/>
                <a:ext cx="615" cy="374"/>
                <a:chOff x="453" y="0"/>
                <a:chExt cx="615" cy="374"/>
              </a:xfrm>
            </p:grpSpPr>
            <p:sp>
              <p:nvSpPr>
                <p:cNvPr id="1122313" name="Rectangle 9"/>
                <p:cNvSpPr>
                  <a:spLocks noChangeArrowheads="1"/>
                </p:cNvSpPr>
                <p:nvPr/>
              </p:nvSpPr>
              <p:spPr bwMode="auto">
                <a:xfrm>
                  <a:off x="496" y="0"/>
                  <a:ext cx="529"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P(</a:t>
                  </a:r>
                  <a:r>
                    <a:rPr lang="en-US" sz="2400" i="1" dirty="0">
                      <a:latin typeface="Arial Unicode MS" panose="020B0604020202020204" pitchFamily="34" charset="-128"/>
                      <a:ea typeface="Arial Unicode MS" panose="020B0604020202020204" pitchFamily="34" charset="-128"/>
                      <a:cs typeface="Arial Unicode MS" panose="020B0604020202020204" pitchFamily="34" charset="-128"/>
                    </a:rPr>
                    <a:t>X</a:t>
                  </a:r>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i="1" dirty="0">
                      <a:latin typeface="Arial Unicode MS" panose="020B0604020202020204" pitchFamily="34" charset="-128"/>
                      <a:ea typeface="Arial Unicode MS" panose="020B0604020202020204" pitchFamily="34" charset="-128"/>
                      <a:cs typeface="Arial Unicode MS" panose="020B0604020202020204" pitchFamily="34" charset="-128"/>
                    </a:rPr>
                    <a:t>x</a:t>
                  </a:r>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2400" dirty="0">
                    <a:latin typeface="Times New Roman" panose="02020603050405020304" pitchFamily="18" charset="0"/>
                  </a:endParaRPr>
                </a:p>
              </p:txBody>
            </p:sp>
            <p:sp>
              <p:nvSpPr>
                <p:cNvPr id="1122314" name="Rectangle 10"/>
                <p:cNvSpPr>
                  <a:spLocks noChangeArrowheads="1"/>
                </p:cNvSpPr>
                <p:nvPr/>
              </p:nvSpPr>
              <p:spPr bwMode="auto">
                <a:xfrm>
                  <a:off x="453" y="0"/>
                  <a:ext cx="61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15" name="Group 11"/>
              <p:cNvGrpSpPr>
                <a:grpSpLocks/>
              </p:cNvGrpSpPr>
              <p:nvPr/>
            </p:nvGrpSpPr>
            <p:grpSpPr bwMode="auto">
              <a:xfrm>
                <a:off x="0" y="374"/>
                <a:ext cx="453" cy="489"/>
                <a:chOff x="0" y="374"/>
                <a:chExt cx="453" cy="489"/>
              </a:xfrm>
            </p:grpSpPr>
            <p:sp>
              <p:nvSpPr>
                <p:cNvPr id="1122316" name="Rectangle 12"/>
                <p:cNvSpPr>
                  <a:spLocks noChangeArrowheads="1"/>
                </p:cNvSpPr>
                <p:nvPr/>
              </p:nvSpPr>
              <p:spPr bwMode="auto">
                <a:xfrm>
                  <a:off x="43" y="374"/>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a:latin typeface="Arial Unicode MS" panose="020B0604020202020204" pitchFamily="34" charset="-128"/>
                      <a:ea typeface="Arial Unicode MS" panose="020B0604020202020204" pitchFamily="34" charset="-128"/>
                      <a:cs typeface="Arial Unicode MS" panose="020B0604020202020204" pitchFamily="34" charset="-128"/>
                    </a:rPr>
                    <a:t>1</a:t>
                  </a:r>
                </a:p>
                <a:p>
                  <a:pPr algn="ctr"/>
                  <a:endParaRPr lang="en-US" sz="2400">
                    <a:latin typeface="Times New Roman" panose="02020603050405020304" pitchFamily="18" charset="0"/>
                  </a:endParaRPr>
                </a:p>
              </p:txBody>
            </p:sp>
            <p:sp>
              <p:nvSpPr>
                <p:cNvPr id="1122317" name="Rectangle 13"/>
                <p:cNvSpPr>
                  <a:spLocks noChangeArrowheads="1"/>
                </p:cNvSpPr>
                <p:nvPr/>
              </p:nvSpPr>
              <p:spPr bwMode="auto">
                <a:xfrm>
                  <a:off x="0" y="374"/>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18" name="Group 14"/>
              <p:cNvGrpSpPr>
                <a:grpSpLocks/>
              </p:cNvGrpSpPr>
              <p:nvPr/>
            </p:nvGrpSpPr>
            <p:grpSpPr bwMode="auto">
              <a:xfrm>
                <a:off x="453" y="374"/>
                <a:ext cx="615" cy="489"/>
                <a:chOff x="453" y="374"/>
                <a:chExt cx="615" cy="489"/>
              </a:xfrm>
            </p:grpSpPr>
            <p:sp>
              <p:nvSpPr>
                <p:cNvPr id="1122319" name="Rectangle 15"/>
                <p:cNvSpPr>
                  <a:spLocks noChangeArrowheads="1"/>
                </p:cNvSpPr>
                <p:nvPr/>
              </p:nvSpPr>
              <p:spPr bwMode="auto">
                <a:xfrm>
                  <a:off x="496" y="374"/>
                  <a:ext cx="529"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P(X≤</a:t>
                  </a:r>
                  <a:r>
                    <a:rPr lang="en-US" sz="2400" i="1" dirty="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=1/6</a:t>
                  </a:r>
                </a:p>
                <a:p>
                  <a:pPr algn="ctr"/>
                  <a:endParaRPr lang="en-US" sz="2400" dirty="0">
                    <a:latin typeface="Times New Roman" panose="02020603050405020304" pitchFamily="18" charset="0"/>
                  </a:endParaRPr>
                </a:p>
              </p:txBody>
            </p:sp>
            <p:sp>
              <p:nvSpPr>
                <p:cNvPr id="1122320" name="Rectangle 16"/>
                <p:cNvSpPr>
                  <a:spLocks noChangeArrowheads="1"/>
                </p:cNvSpPr>
                <p:nvPr/>
              </p:nvSpPr>
              <p:spPr bwMode="auto">
                <a:xfrm>
                  <a:off x="453" y="374"/>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21" name="Group 17"/>
              <p:cNvGrpSpPr>
                <a:grpSpLocks/>
              </p:cNvGrpSpPr>
              <p:nvPr/>
            </p:nvGrpSpPr>
            <p:grpSpPr bwMode="auto">
              <a:xfrm>
                <a:off x="0" y="863"/>
                <a:ext cx="453" cy="489"/>
                <a:chOff x="0" y="863"/>
                <a:chExt cx="453" cy="489"/>
              </a:xfrm>
            </p:grpSpPr>
            <p:sp>
              <p:nvSpPr>
                <p:cNvPr id="1122322" name="Rectangle 18"/>
                <p:cNvSpPr>
                  <a:spLocks noChangeArrowheads="1"/>
                </p:cNvSpPr>
                <p:nvPr/>
              </p:nvSpPr>
              <p:spPr bwMode="auto">
                <a:xfrm>
                  <a:off x="43" y="863"/>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a:latin typeface="Arial Unicode MS" panose="020B0604020202020204" pitchFamily="34" charset="-128"/>
                      <a:ea typeface="Arial Unicode MS" panose="020B0604020202020204" pitchFamily="34" charset="-128"/>
                      <a:cs typeface="Arial Unicode MS" panose="020B0604020202020204" pitchFamily="34" charset="-128"/>
                    </a:rPr>
                    <a:t>2</a:t>
                  </a:r>
                </a:p>
                <a:p>
                  <a:pPr algn="ctr"/>
                  <a:endParaRPr lang="en-US" sz="2400">
                    <a:latin typeface="Times New Roman" panose="02020603050405020304" pitchFamily="18" charset="0"/>
                  </a:endParaRPr>
                </a:p>
              </p:txBody>
            </p:sp>
            <p:sp>
              <p:nvSpPr>
                <p:cNvPr id="1122323" name="Rectangle 19"/>
                <p:cNvSpPr>
                  <a:spLocks noChangeArrowheads="1"/>
                </p:cNvSpPr>
                <p:nvPr/>
              </p:nvSpPr>
              <p:spPr bwMode="auto">
                <a:xfrm>
                  <a:off x="0" y="863"/>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24" name="Group 20"/>
              <p:cNvGrpSpPr>
                <a:grpSpLocks/>
              </p:cNvGrpSpPr>
              <p:nvPr/>
            </p:nvGrpSpPr>
            <p:grpSpPr bwMode="auto">
              <a:xfrm>
                <a:off x="453" y="863"/>
                <a:ext cx="615" cy="489"/>
                <a:chOff x="453" y="863"/>
                <a:chExt cx="615" cy="489"/>
              </a:xfrm>
            </p:grpSpPr>
            <p:sp>
              <p:nvSpPr>
                <p:cNvPr id="1122325" name="Rectangle 21"/>
                <p:cNvSpPr>
                  <a:spLocks noChangeArrowheads="1"/>
                </p:cNvSpPr>
                <p:nvPr/>
              </p:nvSpPr>
              <p:spPr bwMode="auto">
                <a:xfrm>
                  <a:off x="496" y="863"/>
                  <a:ext cx="529"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P(X≤</a:t>
                  </a:r>
                  <a:r>
                    <a:rPr lang="en-US" sz="2400" i="1" dirty="0">
                      <a:latin typeface="Arial Unicode MS" panose="020B0604020202020204" pitchFamily="34" charset="-128"/>
                      <a:ea typeface="Arial Unicode MS" panose="020B0604020202020204" pitchFamily="34" charset="-128"/>
                      <a:cs typeface="Arial Unicode MS" panose="020B0604020202020204" pitchFamily="34" charset="-128"/>
                    </a:rPr>
                    <a:t>2)</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=2/6</a:t>
                  </a:r>
                </a:p>
                <a:p>
                  <a:pPr algn="ctr"/>
                  <a:endParaRPr lang="en-US" sz="2400" dirty="0">
                    <a:latin typeface="Times New Roman" panose="02020603050405020304" pitchFamily="18" charset="0"/>
                  </a:endParaRPr>
                </a:p>
              </p:txBody>
            </p:sp>
            <p:sp>
              <p:nvSpPr>
                <p:cNvPr id="1122326" name="Rectangle 22"/>
                <p:cNvSpPr>
                  <a:spLocks noChangeArrowheads="1"/>
                </p:cNvSpPr>
                <p:nvPr/>
              </p:nvSpPr>
              <p:spPr bwMode="auto">
                <a:xfrm>
                  <a:off x="453" y="863"/>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27" name="Group 23"/>
              <p:cNvGrpSpPr>
                <a:grpSpLocks/>
              </p:cNvGrpSpPr>
              <p:nvPr/>
            </p:nvGrpSpPr>
            <p:grpSpPr bwMode="auto">
              <a:xfrm>
                <a:off x="0" y="1352"/>
                <a:ext cx="453" cy="489"/>
                <a:chOff x="0" y="1352"/>
                <a:chExt cx="453" cy="489"/>
              </a:xfrm>
            </p:grpSpPr>
            <p:sp>
              <p:nvSpPr>
                <p:cNvPr id="1122328" name="Rectangle 24"/>
                <p:cNvSpPr>
                  <a:spLocks noChangeArrowheads="1"/>
                </p:cNvSpPr>
                <p:nvPr/>
              </p:nvSpPr>
              <p:spPr bwMode="auto">
                <a:xfrm>
                  <a:off x="43" y="1352"/>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a:latin typeface="Arial Unicode MS" panose="020B0604020202020204" pitchFamily="34" charset="-128"/>
                      <a:ea typeface="Arial Unicode MS" panose="020B0604020202020204" pitchFamily="34" charset="-128"/>
                      <a:cs typeface="Arial Unicode MS" panose="020B0604020202020204" pitchFamily="34" charset="-128"/>
                    </a:rPr>
                    <a:t>3</a:t>
                  </a:r>
                </a:p>
                <a:p>
                  <a:pPr algn="ctr"/>
                  <a:endParaRPr lang="en-US" sz="2400">
                    <a:latin typeface="Times New Roman" panose="02020603050405020304" pitchFamily="18" charset="0"/>
                  </a:endParaRPr>
                </a:p>
              </p:txBody>
            </p:sp>
            <p:sp>
              <p:nvSpPr>
                <p:cNvPr id="1122329" name="Rectangle 25"/>
                <p:cNvSpPr>
                  <a:spLocks noChangeArrowheads="1"/>
                </p:cNvSpPr>
                <p:nvPr/>
              </p:nvSpPr>
              <p:spPr bwMode="auto">
                <a:xfrm>
                  <a:off x="0" y="1352"/>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30" name="Group 26"/>
              <p:cNvGrpSpPr>
                <a:grpSpLocks/>
              </p:cNvGrpSpPr>
              <p:nvPr/>
            </p:nvGrpSpPr>
            <p:grpSpPr bwMode="auto">
              <a:xfrm>
                <a:off x="453" y="1352"/>
                <a:ext cx="615" cy="489"/>
                <a:chOff x="453" y="1352"/>
                <a:chExt cx="615" cy="489"/>
              </a:xfrm>
            </p:grpSpPr>
            <p:sp>
              <p:nvSpPr>
                <p:cNvPr id="1122331" name="Rectangle 27"/>
                <p:cNvSpPr>
                  <a:spLocks noChangeArrowheads="1"/>
                </p:cNvSpPr>
                <p:nvPr/>
              </p:nvSpPr>
              <p:spPr bwMode="auto">
                <a:xfrm>
                  <a:off x="496" y="1352"/>
                  <a:ext cx="529"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P(X≤</a:t>
                  </a:r>
                  <a:r>
                    <a:rPr lang="en-US" sz="2400" i="1" dirty="0">
                      <a:latin typeface="Arial Unicode MS" panose="020B0604020202020204" pitchFamily="34" charset="-128"/>
                      <a:ea typeface="Arial Unicode MS" panose="020B0604020202020204" pitchFamily="34" charset="-128"/>
                      <a:cs typeface="Arial Unicode MS" panose="020B0604020202020204" pitchFamily="34" charset="-128"/>
                    </a:rPr>
                    <a:t>3)</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=3/6</a:t>
                  </a:r>
                </a:p>
                <a:p>
                  <a:pPr algn="ctr"/>
                  <a:endParaRPr lang="en-US" sz="2400" dirty="0">
                    <a:latin typeface="Times New Roman" panose="02020603050405020304" pitchFamily="18" charset="0"/>
                  </a:endParaRPr>
                </a:p>
              </p:txBody>
            </p:sp>
            <p:sp>
              <p:nvSpPr>
                <p:cNvPr id="1122332" name="Rectangle 28"/>
                <p:cNvSpPr>
                  <a:spLocks noChangeArrowheads="1"/>
                </p:cNvSpPr>
                <p:nvPr/>
              </p:nvSpPr>
              <p:spPr bwMode="auto">
                <a:xfrm>
                  <a:off x="453" y="1352"/>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33" name="Group 29"/>
              <p:cNvGrpSpPr>
                <a:grpSpLocks/>
              </p:cNvGrpSpPr>
              <p:nvPr/>
            </p:nvGrpSpPr>
            <p:grpSpPr bwMode="auto">
              <a:xfrm>
                <a:off x="0" y="1841"/>
                <a:ext cx="453" cy="489"/>
                <a:chOff x="0" y="1841"/>
                <a:chExt cx="453" cy="489"/>
              </a:xfrm>
            </p:grpSpPr>
            <p:sp>
              <p:nvSpPr>
                <p:cNvPr id="1122334" name="Rectangle 30"/>
                <p:cNvSpPr>
                  <a:spLocks noChangeArrowheads="1"/>
                </p:cNvSpPr>
                <p:nvPr/>
              </p:nvSpPr>
              <p:spPr bwMode="auto">
                <a:xfrm>
                  <a:off x="43" y="1841"/>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a:latin typeface="Arial Unicode MS" panose="020B0604020202020204" pitchFamily="34" charset="-128"/>
                      <a:ea typeface="Arial Unicode MS" panose="020B0604020202020204" pitchFamily="34" charset="-128"/>
                      <a:cs typeface="Arial Unicode MS" panose="020B0604020202020204" pitchFamily="34" charset="-128"/>
                    </a:rPr>
                    <a:t>4</a:t>
                  </a:r>
                </a:p>
                <a:p>
                  <a:pPr algn="ctr"/>
                  <a:endParaRPr lang="en-US" sz="2400">
                    <a:latin typeface="Times New Roman" panose="02020603050405020304" pitchFamily="18" charset="0"/>
                  </a:endParaRPr>
                </a:p>
              </p:txBody>
            </p:sp>
            <p:sp>
              <p:nvSpPr>
                <p:cNvPr id="1122335" name="Rectangle 31"/>
                <p:cNvSpPr>
                  <a:spLocks noChangeArrowheads="1"/>
                </p:cNvSpPr>
                <p:nvPr/>
              </p:nvSpPr>
              <p:spPr bwMode="auto">
                <a:xfrm>
                  <a:off x="0" y="1841"/>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36" name="Group 32"/>
              <p:cNvGrpSpPr>
                <a:grpSpLocks/>
              </p:cNvGrpSpPr>
              <p:nvPr/>
            </p:nvGrpSpPr>
            <p:grpSpPr bwMode="auto">
              <a:xfrm>
                <a:off x="453" y="1841"/>
                <a:ext cx="615" cy="489"/>
                <a:chOff x="453" y="1841"/>
                <a:chExt cx="615" cy="489"/>
              </a:xfrm>
            </p:grpSpPr>
            <p:sp>
              <p:nvSpPr>
                <p:cNvPr id="1122337" name="Rectangle 33"/>
                <p:cNvSpPr>
                  <a:spLocks noChangeArrowheads="1"/>
                </p:cNvSpPr>
                <p:nvPr/>
              </p:nvSpPr>
              <p:spPr bwMode="auto">
                <a:xfrm>
                  <a:off x="496" y="1841"/>
                  <a:ext cx="529"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P(X≤</a:t>
                  </a:r>
                  <a:r>
                    <a:rPr lang="en-US" sz="2400" i="1" dirty="0">
                      <a:latin typeface="Arial Unicode MS" panose="020B0604020202020204" pitchFamily="34" charset="-128"/>
                      <a:ea typeface="Arial Unicode MS" panose="020B0604020202020204" pitchFamily="34" charset="-128"/>
                      <a:cs typeface="Arial Unicode MS" panose="020B0604020202020204" pitchFamily="34" charset="-128"/>
                    </a:rPr>
                    <a:t>4)</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=4/6</a:t>
                  </a:r>
                </a:p>
                <a:p>
                  <a:pPr algn="ctr"/>
                  <a:endParaRPr lang="en-US" sz="2400" dirty="0">
                    <a:latin typeface="Times New Roman" panose="02020603050405020304" pitchFamily="18" charset="0"/>
                  </a:endParaRPr>
                </a:p>
              </p:txBody>
            </p:sp>
            <p:sp>
              <p:nvSpPr>
                <p:cNvPr id="1122338" name="Rectangle 34"/>
                <p:cNvSpPr>
                  <a:spLocks noChangeArrowheads="1"/>
                </p:cNvSpPr>
                <p:nvPr/>
              </p:nvSpPr>
              <p:spPr bwMode="auto">
                <a:xfrm>
                  <a:off x="453" y="1841"/>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39" name="Group 35"/>
              <p:cNvGrpSpPr>
                <a:grpSpLocks/>
              </p:cNvGrpSpPr>
              <p:nvPr/>
            </p:nvGrpSpPr>
            <p:grpSpPr bwMode="auto">
              <a:xfrm>
                <a:off x="0" y="2330"/>
                <a:ext cx="453" cy="489"/>
                <a:chOff x="0" y="2330"/>
                <a:chExt cx="453" cy="489"/>
              </a:xfrm>
            </p:grpSpPr>
            <p:sp>
              <p:nvSpPr>
                <p:cNvPr id="1122340" name="Rectangle 36"/>
                <p:cNvSpPr>
                  <a:spLocks noChangeArrowheads="1"/>
                </p:cNvSpPr>
                <p:nvPr/>
              </p:nvSpPr>
              <p:spPr bwMode="auto">
                <a:xfrm>
                  <a:off x="43" y="2330"/>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a:latin typeface="Arial Unicode MS" panose="020B0604020202020204" pitchFamily="34" charset="-128"/>
                      <a:ea typeface="Arial Unicode MS" panose="020B0604020202020204" pitchFamily="34" charset="-128"/>
                      <a:cs typeface="Arial Unicode MS" panose="020B0604020202020204" pitchFamily="34" charset="-128"/>
                    </a:rPr>
                    <a:t>5</a:t>
                  </a:r>
                </a:p>
                <a:p>
                  <a:pPr algn="ctr"/>
                  <a:endParaRPr lang="en-US" sz="2400">
                    <a:latin typeface="Times New Roman" panose="02020603050405020304" pitchFamily="18" charset="0"/>
                  </a:endParaRPr>
                </a:p>
              </p:txBody>
            </p:sp>
            <p:sp>
              <p:nvSpPr>
                <p:cNvPr id="1122341" name="Rectangle 37"/>
                <p:cNvSpPr>
                  <a:spLocks noChangeArrowheads="1"/>
                </p:cNvSpPr>
                <p:nvPr/>
              </p:nvSpPr>
              <p:spPr bwMode="auto">
                <a:xfrm>
                  <a:off x="0" y="2330"/>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42" name="Group 38"/>
              <p:cNvGrpSpPr>
                <a:grpSpLocks/>
              </p:cNvGrpSpPr>
              <p:nvPr/>
            </p:nvGrpSpPr>
            <p:grpSpPr bwMode="auto">
              <a:xfrm>
                <a:off x="453" y="2330"/>
                <a:ext cx="615" cy="489"/>
                <a:chOff x="453" y="2330"/>
                <a:chExt cx="615" cy="489"/>
              </a:xfrm>
            </p:grpSpPr>
            <p:sp>
              <p:nvSpPr>
                <p:cNvPr id="1122343" name="Rectangle 39"/>
                <p:cNvSpPr>
                  <a:spLocks noChangeArrowheads="1"/>
                </p:cNvSpPr>
                <p:nvPr/>
              </p:nvSpPr>
              <p:spPr bwMode="auto">
                <a:xfrm>
                  <a:off x="496" y="2330"/>
                  <a:ext cx="529"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P(X≤</a:t>
                  </a:r>
                  <a:r>
                    <a:rPr lang="en-US" sz="2400" i="1" dirty="0">
                      <a:latin typeface="Arial Unicode MS" panose="020B0604020202020204" pitchFamily="34" charset="-128"/>
                      <a:ea typeface="Arial Unicode MS" panose="020B0604020202020204" pitchFamily="34" charset="-128"/>
                      <a:cs typeface="Arial Unicode MS" panose="020B0604020202020204" pitchFamily="34" charset="-128"/>
                    </a:rPr>
                    <a:t>5)</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=5/6</a:t>
                  </a:r>
                </a:p>
                <a:p>
                  <a:pPr algn="ctr"/>
                  <a:endParaRPr lang="en-US" sz="2400" dirty="0">
                    <a:latin typeface="Times New Roman" panose="02020603050405020304" pitchFamily="18" charset="0"/>
                  </a:endParaRPr>
                </a:p>
              </p:txBody>
            </p:sp>
            <p:sp>
              <p:nvSpPr>
                <p:cNvPr id="1122344" name="Rectangle 40"/>
                <p:cNvSpPr>
                  <a:spLocks noChangeArrowheads="1"/>
                </p:cNvSpPr>
                <p:nvPr/>
              </p:nvSpPr>
              <p:spPr bwMode="auto">
                <a:xfrm>
                  <a:off x="453" y="2330"/>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45" name="Group 41"/>
              <p:cNvGrpSpPr>
                <a:grpSpLocks/>
              </p:cNvGrpSpPr>
              <p:nvPr/>
            </p:nvGrpSpPr>
            <p:grpSpPr bwMode="auto">
              <a:xfrm>
                <a:off x="0" y="2819"/>
                <a:ext cx="453" cy="489"/>
                <a:chOff x="0" y="2819"/>
                <a:chExt cx="453" cy="489"/>
              </a:xfrm>
            </p:grpSpPr>
            <p:sp>
              <p:nvSpPr>
                <p:cNvPr id="1122346" name="Rectangle 42"/>
                <p:cNvSpPr>
                  <a:spLocks noChangeArrowheads="1"/>
                </p:cNvSpPr>
                <p:nvPr/>
              </p:nvSpPr>
              <p:spPr bwMode="auto">
                <a:xfrm>
                  <a:off x="43" y="2819"/>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a:latin typeface="Arial Unicode MS" panose="020B0604020202020204" pitchFamily="34" charset="-128"/>
                      <a:ea typeface="Arial Unicode MS" panose="020B0604020202020204" pitchFamily="34" charset="-128"/>
                      <a:cs typeface="Arial Unicode MS" panose="020B0604020202020204" pitchFamily="34" charset="-128"/>
                    </a:rPr>
                    <a:t>6</a:t>
                  </a:r>
                </a:p>
                <a:p>
                  <a:pPr algn="ctr"/>
                  <a:endParaRPr lang="en-US" sz="2400">
                    <a:latin typeface="Times New Roman" panose="02020603050405020304" pitchFamily="18" charset="0"/>
                  </a:endParaRPr>
                </a:p>
              </p:txBody>
            </p:sp>
            <p:sp>
              <p:nvSpPr>
                <p:cNvPr id="1122347" name="Rectangle 43"/>
                <p:cNvSpPr>
                  <a:spLocks noChangeArrowheads="1"/>
                </p:cNvSpPr>
                <p:nvPr/>
              </p:nvSpPr>
              <p:spPr bwMode="auto">
                <a:xfrm>
                  <a:off x="0" y="2819"/>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48" name="Group 44"/>
              <p:cNvGrpSpPr>
                <a:grpSpLocks/>
              </p:cNvGrpSpPr>
              <p:nvPr/>
            </p:nvGrpSpPr>
            <p:grpSpPr bwMode="auto">
              <a:xfrm>
                <a:off x="453" y="2819"/>
                <a:ext cx="615" cy="489"/>
                <a:chOff x="453" y="2819"/>
                <a:chExt cx="615" cy="489"/>
              </a:xfrm>
            </p:grpSpPr>
            <p:sp>
              <p:nvSpPr>
                <p:cNvPr id="1122349" name="Rectangle 45"/>
                <p:cNvSpPr>
                  <a:spLocks noChangeArrowheads="1"/>
                </p:cNvSpPr>
                <p:nvPr/>
              </p:nvSpPr>
              <p:spPr bwMode="auto">
                <a:xfrm>
                  <a:off x="496" y="2819"/>
                  <a:ext cx="529"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i="1" dirty="0" smtClean="0">
                      <a:latin typeface="Arial Unicode MS" panose="020B0604020202020204" pitchFamily="34" charset="-128"/>
                      <a:ea typeface="Arial Unicode MS" panose="020B0604020202020204" pitchFamily="34" charset="-128"/>
                      <a:cs typeface="Arial Unicode MS" panose="020B0604020202020204" pitchFamily="34" charset="-128"/>
                    </a:rPr>
                    <a:t>P(X≤</a:t>
                  </a:r>
                  <a:r>
                    <a:rPr lang="en-US" sz="2400" i="1" dirty="0">
                      <a:latin typeface="Arial Unicode MS" panose="020B0604020202020204" pitchFamily="34" charset="-128"/>
                      <a:ea typeface="Arial Unicode MS" panose="020B0604020202020204" pitchFamily="34" charset="-128"/>
                      <a:cs typeface="Arial Unicode MS" panose="020B0604020202020204" pitchFamily="34" charset="-128"/>
                    </a:rPr>
                    <a:t>6)</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=6/6</a:t>
                  </a:r>
                </a:p>
                <a:p>
                  <a:pPr algn="ctr"/>
                  <a:endParaRPr lang="en-US" sz="2400" dirty="0">
                    <a:latin typeface="Times New Roman" panose="02020603050405020304" pitchFamily="18" charset="0"/>
                  </a:endParaRPr>
                </a:p>
              </p:txBody>
            </p:sp>
            <p:sp>
              <p:nvSpPr>
                <p:cNvPr id="1122350" name="Rectangle 46"/>
                <p:cNvSpPr>
                  <a:spLocks noChangeArrowheads="1"/>
                </p:cNvSpPr>
                <p:nvPr/>
              </p:nvSpPr>
              <p:spPr bwMode="auto">
                <a:xfrm>
                  <a:off x="453" y="2819"/>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sp>
          <p:nvSpPr>
            <p:cNvPr id="1122351" name="Rectangle 47"/>
            <p:cNvSpPr>
              <a:spLocks noChangeArrowheads="1"/>
            </p:cNvSpPr>
            <p:nvPr/>
          </p:nvSpPr>
          <p:spPr bwMode="auto">
            <a:xfrm>
              <a:off x="-3" y="-3"/>
              <a:ext cx="1074" cy="331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spTree>
    <p:extLst>
      <p:ext uri="{BB962C8B-B14F-4D97-AF65-F5344CB8AC3E}">
        <p14:creationId xmlns:p14="http://schemas.microsoft.com/office/powerpoint/2010/main" val="34730757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p:cNvSpPr>
            <a:spLocks noGrp="1" noChangeArrowheads="1"/>
          </p:cNvSpPr>
          <p:nvPr>
            <p:ph type="title"/>
          </p:nvPr>
        </p:nvSpPr>
        <p:spPr>
          <a:xfrm>
            <a:off x="2514601" y="381000"/>
            <a:ext cx="8486775" cy="1462088"/>
          </a:xfrm>
        </p:spPr>
        <p:txBody>
          <a:bodyPr/>
          <a:lstStyle/>
          <a:p>
            <a:r>
              <a:rPr lang="en-US"/>
              <a:t>Cumulative distribution function (CDF)</a:t>
            </a:r>
          </a:p>
        </p:txBody>
      </p:sp>
      <p:grpSp>
        <p:nvGrpSpPr>
          <p:cNvPr id="1120259" name="Group 3"/>
          <p:cNvGrpSpPr>
            <a:grpSpLocks/>
          </p:cNvGrpSpPr>
          <p:nvPr/>
        </p:nvGrpSpPr>
        <p:grpSpPr bwMode="auto">
          <a:xfrm>
            <a:off x="3124200" y="2701925"/>
            <a:ext cx="6096000" cy="2840038"/>
            <a:chOff x="1008" y="1702"/>
            <a:chExt cx="3840" cy="1789"/>
          </a:xfrm>
        </p:grpSpPr>
        <p:grpSp>
          <p:nvGrpSpPr>
            <p:cNvPr id="1120260" name="Group 4"/>
            <p:cNvGrpSpPr>
              <a:grpSpLocks/>
            </p:cNvGrpSpPr>
            <p:nvPr/>
          </p:nvGrpSpPr>
          <p:grpSpPr bwMode="auto">
            <a:xfrm>
              <a:off x="2738" y="1885"/>
              <a:ext cx="1448" cy="1171"/>
              <a:chOff x="2450" y="1933"/>
              <a:chExt cx="1448" cy="1171"/>
            </a:xfrm>
          </p:grpSpPr>
          <p:sp>
            <p:nvSpPr>
              <p:cNvPr id="1120261" name="Rectangle 5"/>
              <p:cNvSpPr>
                <a:spLocks noChangeArrowheads="1"/>
              </p:cNvSpPr>
              <p:nvPr/>
            </p:nvSpPr>
            <p:spPr bwMode="auto">
              <a:xfrm>
                <a:off x="2450" y="2960"/>
                <a:ext cx="241" cy="141"/>
              </a:xfrm>
              <a:prstGeom prst="rect">
                <a:avLst/>
              </a:prstGeom>
              <a:solidFill>
                <a:schemeClr val="accent1"/>
              </a:solidFill>
              <a:ln w="9525">
                <a:solidFill>
                  <a:schemeClr val="tx1"/>
                </a:solidFill>
                <a:miter lim="800000"/>
                <a:headEnd/>
                <a:tailEnd/>
              </a:ln>
            </p:spPr>
            <p:txBody>
              <a:bodyPr/>
              <a:lstStyle/>
              <a:p>
                <a:endParaRPr lang="en-US"/>
              </a:p>
            </p:txBody>
          </p:sp>
          <p:sp>
            <p:nvSpPr>
              <p:cNvPr id="1120262" name="Rectangle 6"/>
              <p:cNvSpPr>
                <a:spLocks noChangeArrowheads="1"/>
              </p:cNvSpPr>
              <p:nvPr/>
            </p:nvSpPr>
            <p:spPr bwMode="auto">
              <a:xfrm>
                <a:off x="2691" y="2755"/>
                <a:ext cx="241" cy="346"/>
              </a:xfrm>
              <a:prstGeom prst="rect">
                <a:avLst/>
              </a:prstGeom>
              <a:solidFill>
                <a:schemeClr val="accent1"/>
              </a:solidFill>
              <a:ln w="9525">
                <a:solidFill>
                  <a:schemeClr val="tx1"/>
                </a:solidFill>
                <a:miter lim="800000"/>
                <a:headEnd/>
                <a:tailEnd/>
              </a:ln>
            </p:spPr>
            <p:txBody>
              <a:bodyPr/>
              <a:lstStyle/>
              <a:p>
                <a:endParaRPr lang="en-US"/>
              </a:p>
            </p:txBody>
          </p:sp>
          <p:sp>
            <p:nvSpPr>
              <p:cNvPr id="1120263" name="Rectangle 7"/>
              <p:cNvSpPr>
                <a:spLocks noChangeArrowheads="1"/>
              </p:cNvSpPr>
              <p:nvPr/>
            </p:nvSpPr>
            <p:spPr bwMode="auto">
              <a:xfrm>
                <a:off x="2932" y="2550"/>
                <a:ext cx="242" cy="554"/>
              </a:xfrm>
              <a:prstGeom prst="rect">
                <a:avLst/>
              </a:prstGeom>
              <a:solidFill>
                <a:schemeClr val="accent1"/>
              </a:solidFill>
              <a:ln w="9525">
                <a:solidFill>
                  <a:schemeClr val="tx1"/>
                </a:solidFill>
                <a:miter lim="800000"/>
                <a:headEnd/>
                <a:tailEnd/>
              </a:ln>
            </p:spPr>
            <p:txBody>
              <a:bodyPr/>
              <a:lstStyle/>
              <a:p>
                <a:endParaRPr lang="en-US"/>
              </a:p>
            </p:txBody>
          </p:sp>
          <p:sp>
            <p:nvSpPr>
              <p:cNvPr id="1120264" name="Rectangle 8"/>
              <p:cNvSpPr>
                <a:spLocks noChangeArrowheads="1"/>
              </p:cNvSpPr>
              <p:nvPr/>
            </p:nvSpPr>
            <p:spPr bwMode="auto">
              <a:xfrm>
                <a:off x="3174" y="2349"/>
                <a:ext cx="323" cy="752"/>
              </a:xfrm>
              <a:prstGeom prst="rect">
                <a:avLst/>
              </a:prstGeom>
              <a:solidFill>
                <a:schemeClr val="accent1"/>
              </a:solidFill>
              <a:ln w="9525">
                <a:solidFill>
                  <a:schemeClr val="tx1"/>
                </a:solidFill>
                <a:miter lim="800000"/>
                <a:headEnd/>
                <a:tailEnd/>
              </a:ln>
            </p:spPr>
            <p:txBody>
              <a:bodyPr/>
              <a:lstStyle/>
              <a:p>
                <a:endParaRPr lang="en-US"/>
              </a:p>
            </p:txBody>
          </p:sp>
          <p:sp>
            <p:nvSpPr>
              <p:cNvPr id="1120265" name="Rectangle 9"/>
              <p:cNvSpPr>
                <a:spLocks noChangeArrowheads="1"/>
              </p:cNvSpPr>
              <p:nvPr/>
            </p:nvSpPr>
            <p:spPr bwMode="auto">
              <a:xfrm>
                <a:off x="3415" y="2139"/>
                <a:ext cx="242" cy="962"/>
              </a:xfrm>
              <a:prstGeom prst="rect">
                <a:avLst/>
              </a:prstGeom>
              <a:solidFill>
                <a:schemeClr val="accent1"/>
              </a:solidFill>
              <a:ln w="9525">
                <a:solidFill>
                  <a:schemeClr val="tx1"/>
                </a:solidFill>
                <a:miter lim="800000"/>
                <a:headEnd/>
                <a:tailEnd/>
              </a:ln>
            </p:spPr>
            <p:txBody>
              <a:bodyPr/>
              <a:lstStyle/>
              <a:p>
                <a:endParaRPr lang="en-US"/>
              </a:p>
            </p:txBody>
          </p:sp>
          <p:sp>
            <p:nvSpPr>
              <p:cNvPr id="1120266" name="Rectangle 10"/>
              <p:cNvSpPr>
                <a:spLocks noChangeArrowheads="1"/>
              </p:cNvSpPr>
              <p:nvPr/>
            </p:nvSpPr>
            <p:spPr bwMode="auto">
              <a:xfrm>
                <a:off x="3657" y="1933"/>
                <a:ext cx="241" cy="1168"/>
              </a:xfrm>
              <a:prstGeom prst="rect">
                <a:avLst/>
              </a:prstGeom>
              <a:solidFill>
                <a:schemeClr val="accent1"/>
              </a:solidFill>
              <a:ln w="9525">
                <a:solidFill>
                  <a:schemeClr val="tx1"/>
                </a:solidFill>
                <a:miter lim="800000"/>
                <a:headEnd/>
                <a:tailEnd/>
              </a:ln>
            </p:spPr>
            <p:txBody>
              <a:bodyPr/>
              <a:lstStyle/>
              <a:p>
                <a:endParaRPr lang="en-US"/>
              </a:p>
            </p:txBody>
          </p:sp>
        </p:grpSp>
        <p:grpSp>
          <p:nvGrpSpPr>
            <p:cNvPr id="1120267" name="Group 11"/>
            <p:cNvGrpSpPr>
              <a:grpSpLocks/>
            </p:cNvGrpSpPr>
            <p:nvPr/>
          </p:nvGrpSpPr>
          <p:grpSpPr bwMode="auto">
            <a:xfrm>
              <a:off x="1008" y="1702"/>
              <a:ext cx="3840" cy="1789"/>
              <a:chOff x="1008" y="1702"/>
              <a:chExt cx="3840" cy="1789"/>
            </a:xfrm>
          </p:grpSpPr>
          <p:grpSp>
            <p:nvGrpSpPr>
              <p:cNvPr id="1120268" name="Group 12"/>
              <p:cNvGrpSpPr>
                <a:grpSpLocks/>
              </p:cNvGrpSpPr>
              <p:nvPr/>
            </p:nvGrpSpPr>
            <p:grpSpPr bwMode="auto">
              <a:xfrm>
                <a:off x="1008" y="1702"/>
                <a:ext cx="3840" cy="1789"/>
                <a:chOff x="1008" y="1702"/>
                <a:chExt cx="3840" cy="1789"/>
              </a:xfrm>
            </p:grpSpPr>
            <p:sp>
              <p:nvSpPr>
                <p:cNvPr id="1120269" name="Line 13"/>
                <p:cNvSpPr>
                  <a:spLocks noChangeShapeType="1"/>
                </p:cNvSpPr>
                <p:nvPr/>
              </p:nvSpPr>
              <p:spPr bwMode="auto">
                <a:xfrm>
                  <a:off x="2617" y="2912"/>
                  <a:ext cx="1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20270" name="Group 14"/>
                <p:cNvGrpSpPr>
                  <a:grpSpLocks/>
                </p:cNvGrpSpPr>
                <p:nvPr/>
              </p:nvGrpSpPr>
              <p:grpSpPr bwMode="auto">
                <a:xfrm>
                  <a:off x="1008" y="1702"/>
                  <a:ext cx="3840" cy="1789"/>
                  <a:chOff x="1008" y="1702"/>
                  <a:chExt cx="3840" cy="1789"/>
                </a:xfrm>
              </p:grpSpPr>
              <p:sp>
                <p:nvSpPr>
                  <p:cNvPr id="1120271" name="Line 15"/>
                  <p:cNvSpPr>
                    <a:spLocks noChangeShapeType="1"/>
                  </p:cNvSpPr>
                  <p:nvPr/>
                </p:nvSpPr>
                <p:spPr bwMode="auto">
                  <a:xfrm>
                    <a:off x="2736" y="1872"/>
                    <a:ext cx="0" cy="1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0272" name="Line 16"/>
                  <p:cNvSpPr>
                    <a:spLocks noChangeShapeType="1"/>
                  </p:cNvSpPr>
                  <p:nvPr/>
                </p:nvSpPr>
                <p:spPr bwMode="auto">
                  <a:xfrm>
                    <a:off x="1008" y="3058"/>
                    <a:ext cx="34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0273" name="Text Box 17"/>
                  <p:cNvSpPr txBox="1">
                    <a:spLocks noChangeArrowheads="1"/>
                  </p:cNvSpPr>
                  <p:nvPr/>
                </p:nvSpPr>
                <p:spPr bwMode="auto">
                  <a:xfrm>
                    <a:off x="4509" y="3080"/>
                    <a:ext cx="33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000" i="1">
                        <a:latin typeface="Times New Roman" panose="02020603050405020304" pitchFamily="18" charset="0"/>
                      </a:rPr>
                      <a:t>x</a:t>
                    </a:r>
                  </a:p>
                </p:txBody>
              </p:sp>
              <p:sp>
                <p:nvSpPr>
                  <p:cNvPr id="1120274" name="Text Box 18"/>
                  <p:cNvSpPr txBox="1">
                    <a:spLocks noChangeArrowheads="1"/>
                  </p:cNvSpPr>
                  <p:nvPr/>
                </p:nvSpPr>
                <p:spPr bwMode="auto">
                  <a:xfrm>
                    <a:off x="2979" y="1702"/>
                    <a:ext cx="57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000" i="1">
                        <a:latin typeface="Times New Roman" panose="02020603050405020304" pitchFamily="18" charset="0"/>
                      </a:rPr>
                      <a:t>P(x)</a:t>
                    </a:r>
                    <a:endParaRPr lang="en-US" sz="2000">
                      <a:latin typeface="Times New Roman" panose="02020603050405020304" pitchFamily="18" charset="0"/>
                    </a:endParaRPr>
                  </a:p>
                </p:txBody>
              </p:sp>
              <p:sp>
                <p:nvSpPr>
                  <p:cNvPr id="1120275" name="Text Box 19"/>
                  <p:cNvSpPr txBox="1">
                    <a:spLocks noChangeArrowheads="1"/>
                  </p:cNvSpPr>
                  <p:nvPr/>
                </p:nvSpPr>
                <p:spPr bwMode="auto">
                  <a:xfrm>
                    <a:off x="2352" y="2832"/>
                    <a:ext cx="25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anose="02020603050405020304" pitchFamily="18" charset="0"/>
                      </a:rPr>
                      <a:t>1/6</a:t>
                    </a:r>
                  </a:p>
                </p:txBody>
              </p:sp>
              <p:sp>
                <p:nvSpPr>
                  <p:cNvPr id="1120276" name="Text Box 20"/>
                  <p:cNvSpPr txBox="1">
                    <a:spLocks noChangeArrowheads="1"/>
                  </p:cNvSpPr>
                  <p:nvPr/>
                </p:nvSpPr>
                <p:spPr bwMode="auto">
                  <a:xfrm>
                    <a:off x="2979" y="3140"/>
                    <a:ext cx="9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anose="02020603050405020304" pitchFamily="18" charset="0"/>
                      </a:rPr>
                      <a:t>1</a:t>
                    </a:r>
                  </a:p>
                </p:txBody>
              </p:sp>
              <p:sp>
                <p:nvSpPr>
                  <p:cNvPr id="1120277" name="Text Box 21"/>
                  <p:cNvSpPr txBox="1">
                    <a:spLocks noChangeArrowheads="1"/>
                  </p:cNvSpPr>
                  <p:nvPr/>
                </p:nvSpPr>
                <p:spPr bwMode="auto">
                  <a:xfrm>
                    <a:off x="3703" y="3140"/>
                    <a:ext cx="8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anose="02020603050405020304" pitchFamily="18" charset="0"/>
                      </a:rPr>
                      <a:t>4</a:t>
                    </a:r>
                  </a:p>
                </p:txBody>
              </p:sp>
              <p:sp>
                <p:nvSpPr>
                  <p:cNvPr id="1120278" name="Text Box 22"/>
                  <p:cNvSpPr txBox="1">
                    <a:spLocks noChangeArrowheads="1"/>
                  </p:cNvSpPr>
                  <p:nvPr/>
                </p:nvSpPr>
                <p:spPr bwMode="auto">
                  <a:xfrm>
                    <a:off x="3945" y="3140"/>
                    <a:ext cx="97"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anose="02020603050405020304" pitchFamily="18" charset="0"/>
                      </a:rPr>
                      <a:t>5</a:t>
                    </a:r>
                  </a:p>
                </p:txBody>
              </p:sp>
              <p:sp>
                <p:nvSpPr>
                  <p:cNvPr id="1120279" name="Text Box 23"/>
                  <p:cNvSpPr txBox="1">
                    <a:spLocks noChangeArrowheads="1"/>
                  </p:cNvSpPr>
                  <p:nvPr/>
                </p:nvSpPr>
                <p:spPr bwMode="auto">
                  <a:xfrm>
                    <a:off x="4186" y="3140"/>
                    <a:ext cx="12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anose="02020603050405020304" pitchFamily="18" charset="0"/>
                      </a:rPr>
                      <a:t>6</a:t>
                    </a:r>
                  </a:p>
                </p:txBody>
              </p:sp>
              <p:sp>
                <p:nvSpPr>
                  <p:cNvPr id="1120280" name="Text Box 24"/>
                  <p:cNvSpPr txBox="1">
                    <a:spLocks noChangeArrowheads="1"/>
                  </p:cNvSpPr>
                  <p:nvPr/>
                </p:nvSpPr>
                <p:spPr bwMode="auto">
                  <a:xfrm>
                    <a:off x="3220" y="3140"/>
                    <a:ext cx="107"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anose="02020603050405020304" pitchFamily="18" charset="0"/>
                      </a:rPr>
                      <a:t>2</a:t>
                    </a:r>
                  </a:p>
                </p:txBody>
              </p:sp>
              <p:sp>
                <p:nvSpPr>
                  <p:cNvPr id="1120281" name="Text Box 25"/>
                  <p:cNvSpPr txBox="1">
                    <a:spLocks noChangeArrowheads="1"/>
                  </p:cNvSpPr>
                  <p:nvPr/>
                </p:nvSpPr>
                <p:spPr bwMode="auto">
                  <a:xfrm>
                    <a:off x="3462" y="3140"/>
                    <a:ext cx="10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anose="02020603050405020304" pitchFamily="18" charset="0"/>
                      </a:rPr>
                      <a:t>3</a:t>
                    </a:r>
                  </a:p>
                </p:txBody>
              </p:sp>
              <p:sp>
                <p:nvSpPr>
                  <p:cNvPr id="1120282" name="Line 26"/>
                  <p:cNvSpPr>
                    <a:spLocks noChangeShapeType="1"/>
                  </p:cNvSpPr>
                  <p:nvPr/>
                </p:nvSpPr>
                <p:spPr bwMode="auto">
                  <a:xfrm>
                    <a:off x="2617" y="2091"/>
                    <a:ext cx="1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0283" name="Line 27"/>
                  <p:cNvSpPr>
                    <a:spLocks noChangeShapeType="1"/>
                  </p:cNvSpPr>
                  <p:nvPr/>
                </p:nvSpPr>
                <p:spPr bwMode="auto">
                  <a:xfrm>
                    <a:off x="2617" y="2707"/>
                    <a:ext cx="1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0284" name="Line 28"/>
                  <p:cNvSpPr>
                    <a:spLocks noChangeShapeType="1"/>
                  </p:cNvSpPr>
                  <p:nvPr/>
                </p:nvSpPr>
                <p:spPr bwMode="auto">
                  <a:xfrm>
                    <a:off x="2617" y="2296"/>
                    <a:ext cx="1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0285" name="Line 29"/>
                  <p:cNvSpPr>
                    <a:spLocks noChangeShapeType="1"/>
                  </p:cNvSpPr>
                  <p:nvPr/>
                </p:nvSpPr>
                <p:spPr bwMode="auto">
                  <a:xfrm>
                    <a:off x="2617" y="1885"/>
                    <a:ext cx="1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0286" name="Line 30"/>
                  <p:cNvSpPr>
                    <a:spLocks noChangeShapeType="1"/>
                  </p:cNvSpPr>
                  <p:nvPr/>
                </p:nvSpPr>
                <p:spPr bwMode="auto">
                  <a:xfrm>
                    <a:off x="2617" y="2502"/>
                    <a:ext cx="1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120287" name="Text Box 31"/>
              <p:cNvSpPr txBox="1">
                <a:spLocks noChangeArrowheads="1"/>
              </p:cNvSpPr>
              <p:nvPr/>
            </p:nvSpPr>
            <p:spPr bwMode="auto">
              <a:xfrm>
                <a:off x="2336" y="2604"/>
                <a:ext cx="25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anose="02020603050405020304" pitchFamily="18" charset="0"/>
                  </a:rPr>
                  <a:t>1/3</a:t>
                </a:r>
              </a:p>
            </p:txBody>
          </p:sp>
          <p:sp>
            <p:nvSpPr>
              <p:cNvPr id="1120288" name="Text Box 32"/>
              <p:cNvSpPr txBox="1">
                <a:spLocks noChangeArrowheads="1"/>
              </p:cNvSpPr>
              <p:nvPr/>
            </p:nvSpPr>
            <p:spPr bwMode="auto">
              <a:xfrm>
                <a:off x="2336" y="2399"/>
                <a:ext cx="25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anose="02020603050405020304" pitchFamily="18" charset="0"/>
                  </a:rPr>
                  <a:t>1/2</a:t>
                </a:r>
              </a:p>
            </p:txBody>
          </p:sp>
          <p:sp>
            <p:nvSpPr>
              <p:cNvPr id="1120289" name="Text Box 33"/>
              <p:cNvSpPr txBox="1">
                <a:spLocks noChangeArrowheads="1"/>
              </p:cNvSpPr>
              <p:nvPr/>
            </p:nvSpPr>
            <p:spPr bwMode="auto">
              <a:xfrm>
                <a:off x="2336" y="2194"/>
                <a:ext cx="25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anose="02020603050405020304" pitchFamily="18" charset="0"/>
                  </a:rPr>
                  <a:t>2/3</a:t>
                </a:r>
              </a:p>
            </p:txBody>
          </p:sp>
          <p:sp>
            <p:nvSpPr>
              <p:cNvPr id="1120290" name="Text Box 34"/>
              <p:cNvSpPr txBox="1">
                <a:spLocks noChangeArrowheads="1"/>
              </p:cNvSpPr>
              <p:nvPr/>
            </p:nvSpPr>
            <p:spPr bwMode="auto">
              <a:xfrm>
                <a:off x="2336" y="1988"/>
                <a:ext cx="25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anose="02020603050405020304" pitchFamily="18" charset="0"/>
                  </a:rPr>
                  <a:t>5/6</a:t>
                </a:r>
              </a:p>
            </p:txBody>
          </p:sp>
          <p:sp>
            <p:nvSpPr>
              <p:cNvPr id="1120291" name="Text Box 35"/>
              <p:cNvSpPr txBox="1">
                <a:spLocks noChangeArrowheads="1"/>
              </p:cNvSpPr>
              <p:nvPr/>
            </p:nvSpPr>
            <p:spPr bwMode="auto">
              <a:xfrm>
                <a:off x="2336" y="1783"/>
                <a:ext cx="25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anose="02020603050405020304" pitchFamily="18" charset="0"/>
                  </a:rPr>
                  <a:t>1.0</a:t>
                </a:r>
              </a:p>
            </p:txBody>
          </p:sp>
        </p:grpSp>
      </p:grpSp>
    </p:spTree>
    <p:extLst>
      <p:ext uri="{BB962C8B-B14F-4D97-AF65-F5344CB8AC3E}">
        <p14:creationId xmlns:p14="http://schemas.microsoft.com/office/powerpoint/2010/main" val="9797475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p:cNvSpPr>
            <a:spLocks noGrp="1" noChangeArrowheads="1"/>
          </p:cNvSpPr>
          <p:nvPr>
            <p:ph type="title"/>
          </p:nvPr>
        </p:nvSpPr>
        <p:spPr>
          <a:xfrm>
            <a:off x="2895600" y="609600"/>
            <a:ext cx="8001000" cy="1462088"/>
          </a:xfrm>
        </p:spPr>
        <p:txBody>
          <a:bodyPr/>
          <a:lstStyle/>
          <a:p>
            <a:r>
              <a:rPr lang="en-US" sz="3200" b="1">
                <a:latin typeface="Times New Roman" panose="02020603050405020304" pitchFamily="18" charset="0"/>
                <a:ea typeface="Arial Unicode MS" panose="020B0604020202020204" pitchFamily="34" charset="-128"/>
                <a:cs typeface="Times New Roman" panose="02020603050405020304" pitchFamily="18" charset="0"/>
              </a:rPr>
              <a:t>Expected Value and Variance</a:t>
            </a:r>
            <a:r>
              <a:rPr lang="en-US" sz="4800" b="1">
                <a:latin typeface="Times New Roman" panose="02020603050405020304" pitchFamily="18" charset="0"/>
                <a:ea typeface="Arial Unicode MS" panose="020B0604020202020204" pitchFamily="34" charset="-128"/>
                <a:cs typeface="Times New Roman" panose="02020603050405020304" pitchFamily="18" charset="0"/>
              </a:rPr>
              <a:t/>
            </a:r>
            <a:br>
              <a:rPr lang="en-US" sz="4800" b="1">
                <a:latin typeface="Times New Roman" panose="02020603050405020304" pitchFamily="18" charset="0"/>
                <a:ea typeface="Arial Unicode MS" panose="020B0604020202020204" pitchFamily="34" charset="-128"/>
                <a:cs typeface="Times New Roman" panose="02020603050405020304" pitchFamily="18" charset="0"/>
              </a:rPr>
            </a:br>
            <a:endParaRPr lang="en-US" sz="2800" b="1" i="1">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1136643" name="Rectangle 3"/>
          <p:cNvSpPr>
            <a:spLocks noGrp="1" noChangeArrowheads="1"/>
          </p:cNvSpPr>
          <p:nvPr>
            <p:ph idx="1"/>
          </p:nvPr>
        </p:nvSpPr>
        <p:spPr/>
        <p:txBody>
          <a:bodyPr/>
          <a:lstStyle/>
          <a:p>
            <a:r>
              <a:rPr lang="en-US">
                <a:latin typeface="Times New Roman" panose="02020603050405020304" pitchFamily="18" charset="0"/>
                <a:cs typeface="Times New Roman" panose="02020603050405020304" pitchFamily="18" charset="0"/>
              </a:rPr>
              <a:t>All probability distributions are characterized by an expected value (mean) and a variance (standard deviation squared).  </a:t>
            </a:r>
          </a:p>
        </p:txBody>
      </p:sp>
    </p:spTree>
    <p:extLst>
      <p:ext uri="{BB962C8B-B14F-4D97-AF65-F5344CB8AC3E}">
        <p14:creationId xmlns:p14="http://schemas.microsoft.com/office/powerpoint/2010/main" val="9630696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a:xfrm>
            <a:off x="2667000" y="457200"/>
            <a:ext cx="9829800" cy="1219200"/>
          </a:xfrm>
        </p:spPr>
        <p:txBody>
          <a:bodyPr/>
          <a:lstStyle/>
          <a:p>
            <a:r>
              <a:rPr lang="en-US" sz="3200">
                <a:latin typeface="Times New Roman" panose="02020603050405020304" pitchFamily="18" charset="0"/>
                <a:ea typeface="Arial Unicode MS" panose="020B0604020202020204" pitchFamily="34" charset="-128"/>
                <a:cs typeface="Times New Roman" panose="02020603050405020304" pitchFamily="18" charset="0"/>
              </a:rPr>
              <a:t>Expected value of a random variable </a:t>
            </a:r>
          </a:p>
        </p:txBody>
      </p:sp>
      <p:sp>
        <p:nvSpPr>
          <p:cNvPr id="1138691" name="Rectangle 3"/>
          <p:cNvSpPr>
            <a:spLocks noGrp="1" noChangeArrowheads="1"/>
          </p:cNvSpPr>
          <p:nvPr>
            <p:ph idx="1"/>
          </p:nvPr>
        </p:nvSpPr>
        <p:spPr>
          <a:xfrm>
            <a:off x="1905000" y="2209800"/>
            <a:ext cx="8458200" cy="4343400"/>
          </a:xfrm>
        </p:spPr>
        <p:txBody>
          <a:bodyPr>
            <a:normAutofit/>
          </a:bodyPr>
          <a:lstStyle/>
          <a:p>
            <a:r>
              <a:rPr lang="en-US" sz="2800" dirty="0">
                <a:latin typeface="Times New Roman" panose="02020603050405020304" pitchFamily="18" charset="0"/>
                <a:cs typeface="Times New Roman" panose="02020603050405020304" pitchFamily="18" charset="0"/>
              </a:rPr>
              <a:t>Expected value is just the average or mean (µ) of random variable </a:t>
            </a:r>
            <a:r>
              <a:rPr lang="en-US" sz="2800" i="1" dirty="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It’s sometimes called a “weighted average” because more frequent values of X are weighted more highly in the average.</a:t>
            </a:r>
            <a:endParaRPr lang="en-US" sz="2800" dirty="0">
              <a:latin typeface="Times New Roman" panose="02020603050405020304" pitchFamily="18" charset="0"/>
              <a:ea typeface="Arial Unicode MS" panose="020B0604020202020204" pitchFamily="34" charset="-128"/>
              <a:cs typeface="Times New Roman" panose="02020603050405020304" pitchFamily="18" charset="0"/>
            </a:endParaRPr>
          </a:p>
          <a:p>
            <a:endParaRPr lang="en-US" sz="2800" dirty="0">
              <a:latin typeface="Times New Roman" panose="02020603050405020304" pitchFamily="18" charset="0"/>
              <a:ea typeface="Arial Unicode MS" panose="020B0604020202020204" pitchFamily="34" charset="-128"/>
              <a:cs typeface="Times New Roman" panose="02020603050405020304" pitchFamily="18" charset="0"/>
            </a:endParaRPr>
          </a:p>
          <a:p>
            <a:r>
              <a:rPr lang="en-US" sz="2800" dirty="0">
                <a:latin typeface="Times New Roman" panose="02020603050405020304" pitchFamily="18" charset="0"/>
                <a:ea typeface="Arial Unicode MS" panose="020B0604020202020204" pitchFamily="34" charset="-128"/>
                <a:cs typeface="Times New Roman" panose="02020603050405020304" pitchFamily="18" charset="0"/>
              </a:rPr>
              <a:t>It’s also how we expect X to behave on-average over the long run (“frequentist” view again).</a:t>
            </a:r>
          </a:p>
          <a:p>
            <a:pPr>
              <a:buFont typeface="Wingdings" panose="05000000000000000000" pitchFamily="2" charset="2"/>
              <a:buNone/>
            </a:pPr>
            <a:endParaRPr lang="en-US" sz="2800" dirty="0">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30002258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0738" name="Rectangle 2"/>
          <p:cNvSpPr>
            <a:spLocks noGrp="1" noChangeArrowheads="1"/>
          </p:cNvSpPr>
          <p:nvPr>
            <p:ph type="title"/>
          </p:nvPr>
        </p:nvSpPr>
        <p:spPr/>
        <p:txBody>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Expected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value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140745" name="Object 9"/>
          <p:cNvGraphicFramePr>
            <a:graphicFrameLocks noGrp="1" noChangeAspect="1"/>
          </p:cNvGraphicFramePr>
          <p:nvPr>
            <p:ph idx="1"/>
            <p:extLst>
              <p:ext uri="{D42A27DB-BD31-4B8C-83A1-F6EECF244321}">
                <p14:modId xmlns:p14="http://schemas.microsoft.com/office/powerpoint/2010/main" val="4160538116"/>
              </p:ext>
            </p:extLst>
          </p:nvPr>
        </p:nvGraphicFramePr>
        <p:xfrm>
          <a:off x="3597070" y="5173168"/>
          <a:ext cx="4784930" cy="1543525"/>
        </p:xfrm>
        <a:graphic>
          <a:graphicData uri="http://schemas.openxmlformats.org/presentationml/2006/ole">
            <mc:AlternateContent xmlns:mc="http://schemas.openxmlformats.org/markup-compatibility/2006">
              <mc:Choice xmlns:v="urn:schemas-microsoft-com:vml" Requires="v">
                <p:oleObj spid="_x0000_s86650" r:id="rId4" imgW="1180588" imgH="380835" progId="Equation.3">
                  <p:embed/>
                </p:oleObj>
              </mc:Choice>
              <mc:Fallback>
                <p:oleObj r:id="rId4" imgW="1180588" imgH="38083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7070" y="5173168"/>
                        <a:ext cx="4784930" cy="1543525"/>
                      </a:xfrm>
                      <a:prstGeom prst="rect">
                        <a:avLst/>
                      </a:prstGeom>
                      <a:noFill/>
                      <a:ln w="9525">
                        <a:solidFill>
                          <a:schemeClr val="tx1"/>
                        </a:solidFill>
                        <a:miter lim="800000"/>
                        <a:headEnd/>
                        <a:tailEnd/>
                      </a:ln>
                      <a:effectLst/>
                      <a:extLst/>
                    </p:spPr>
                  </p:pic>
                </p:oleObj>
              </mc:Fallback>
            </mc:AlternateContent>
          </a:graphicData>
        </a:graphic>
      </p:graphicFrame>
      <p:graphicFrame>
        <p:nvGraphicFramePr>
          <p:cNvPr id="1140739" name="Object 3"/>
          <p:cNvGraphicFramePr>
            <a:graphicFrameLocks noChangeAspect="1"/>
          </p:cNvGraphicFramePr>
          <p:nvPr>
            <p:extLst>
              <p:ext uri="{D42A27DB-BD31-4B8C-83A1-F6EECF244321}">
                <p14:modId xmlns:p14="http://schemas.microsoft.com/office/powerpoint/2010/main" val="4195844961"/>
              </p:ext>
            </p:extLst>
          </p:nvPr>
        </p:nvGraphicFramePr>
        <p:xfrm>
          <a:off x="3592733" y="2771111"/>
          <a:ext cx="4551363" cy="1392238"/>
        </p:xfrm>
        <a:graphic>
          <a:graphicData uri="http://schemas.openxmlformats.org/presentationml/2006/ole">
            <mc:AlternateContent xmlns:mc="http://schemas.openxmlformats.org/markup-compatibility/2006">
              <mc:Choice xmlns:v="urn:schemas-microsoft-com:vml" Requires="v">
                <p:oleObj spid="_x0000_s86651" name="Equation" r:id="rId6" imgW="1117440" imgH="342720" progId="Equation.3">
                  <p:embed/>
                </p:oleObj>
              </mc:Choice>
              <mc:Fallback>
                <p:oleObj name="Equation" r:id="rId6" imgW="1117440" imgH="3427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2733" y="2771111"/>
                        <a:ext cx="4551363" cy="1392238"/>
                      </a:xfrm>
                      <a:prstGeom prst="rect">
                        <a:avLst/>
                      </a:prstGeom>
                      <a:noFill/>
                      <a:ln w="9525">
                        <a:solidFill>
                          <a:schemeClr val="tx1"/>
                        </a:solidFill>
                        <a:miter lim="800000"/>
                        <a:headEnd/>
                        <a:tailEnd/>
                      </a:ln>
                    </p:spPr>
                  </p:pic>
                </p:oleObj>
              </mc:Fallback>
            </mc:AlternateContent>
          </a:graphicData>
        </a:graphic>
      </p:graphicFrame>
      <p:sp>
        <p:nvSpPr>
          <p:cNvPr id="1140740" name="Text Box 4"/>
          <p:cNvSpPr txBox="1">
            <a:spLocks noChangeArrowheads="1"/>
          </p:cNvSpPr>
          <p:nvPr/>
        </p:nvSpPr>
        <p:spPr bwMode="auto">
          <a:xfrm>
            <a:off x="2209800" y="2057401"/>
            <a:ext cx="6248400" cy="4730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800">
                <a:latin typeface="Times New Roman" panose="02020603050405020304" pitchFamily="18" charset="0"/>
              </a:rPr>
              <a:t>Discrete case:</a:t>
            </a:r>
          </a:p>
        </p:txBody>
      </p:sp>
      <p:sp>
        <p:nvSpPr>
          <p:cNvPr id="1140741" name="Text Box 5"/>
          <p:cNvSpPr txBox="1">
            <a:spLocks noChangeArrowheads="1"/>
          </p:cNvSpPr>
          <p:nvPr/>
        </p:nvSpPr>
        <p:spPr bwMode="auto">
          <a:xfrm>
            <a:off x="2133600" y="4572001"/>
            <a:ext cx="6248400" cy="4730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800">
                <a:latin typeface="Times New Roman" panose="02020603050405020304" pitchFamily="18" charset="0"/>
              </a:rPr>
              <a:t>Continuous case:</a:t>
            </a:r>
          </a:p>
        </p:txBody>
      </p:sp>
    </p:spTree>
    <p:extLst>
      <p:ext uri="{BB962C8B-B14F-4D97-AF65-F5344CB8AC3E}">
        <p14:creationId xmlns:p14="http://schemas.microsoft.com/office/powerpoint/2010/main" val="227005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0978"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Example: the lottery</a:t>
            </a:r>
          </a:p>
        </p:txBody>
      </p:sp>
      <p:sp>
        <p:nvSpPr>
          <p:cNvPr id="1150979" name="Rectangle 3"/>
          <p:cNvSpPr>
            <a:spLocks noGrp="1" noChangeArrowheads="1"/>
          </p:cNvSpPr>
          <p:nvPr>
            <p:ph idx="1"/>
          </p:nvPr>
        </p:nvSpPr>
        <p:spPr/>
        <p:txBody>
          <a:bodyPr>
            <a:normAutofit/>
          </a:bodyPr>
          <a:lstStyle/>
          <a:p>
            <a:pPr>
              <a:lnSpc>
                <a:spcPct val="90000"/>
              </a:lnSpc>
            </a:pPr>
            <a:r>
              <a:rPr lang="en-US" sz="2800" u="sng" dirty="0">
                <a:latin typeface="Times New Roman" panose="02020603050405020304" pitchFamily="18" charset="0"/>
                <a:ea typeface="Arial Unicode MS" panose="020B0604020202020204" pitchFamily="34" charset="-128"/>
                <a:cs typeface="Times New Roman" panose="02020603050405020304" pitchFamily="18" charset="0"/>
              </a:rPr>
              <a:t>The Lottery </a:t>
            </a: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(also known as a tax on people who are bad at math…)</a:t>
            </a:r>
          </a:p>
          <a:p>
            <a:pPr>
              <a:lnSpc>
                <a:spcPct val="90000"/>
              </a:lnSpc>
            </a:pP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A certain lottery works by picking 6 numbers from 1 to 49.  It costs </a:t>
            </a:r>
            <a:r>
              <a:rPr lang="en-US" sz="2800" dirty="0" smtClean="0">
                <a:latin typeface="Times New Roman" panose="02020603050405020304" pitchFamily="18" charset="0"/>
                <a:ea typeface="Arial Unicode MS" panose="020B0604020202020204" pitchFamily="34" charset="-128"/>
                <a:cs typeface="Times New Roman" panose="02020603050405020304" pitchFamily="18" charset="0"/>
              </a:rPr>
              <a:t>Rs.1.00 </a:t>
            </a: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to play the lottery, and if you win, you win </a:t>
            </a:r>
            <a:r>
              <a:rPr lang="en-US" sz="2800" dirty="0" smtClean="0">
                <a:latin typeface="Times New Roman" panose="02020603050405020304" pitchFamily="18" charset="0"/>
                <a:ea typeface="Arial Unicode MS" panose="020B0604020202020204" pitchFamily="34" charset="-128"/>
                <a:cs typeface="Times New Roman" panose="02020603050405020304" pitchFamily="18" charset="0"/>
              </a:rPr>
              <a:t>Rs.20 lakh </a:t>
            </a: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after taxes.  </a:t>
            </a:r>
          </a:p>
          <a:p>
            <a:pPr>
              <a:lnSpc>
                <a:spcPct val="90000"/>
              </a:lnSpc>
              <a:buFont typeface="Wingdings" panose="05000000000000000000" pitchFamily="2" charset="2"/>
              <a:buNone/>
            </a:pPr>
            <a:endParaRPr lang="en-US" sz="2800" dirty="0">
              <a:latin typeface="Times New Roman" panose="02020603050405020304" pitchFamily="18" charset="0"/>
              <a:ea typeface="Arial Unicode MS" panose="020B0604020202020204" pitchFamily="34" charset="-128"/>
              <a:cs typeface="Times New Roman" panose="02020603050405020304" pitchFamily="18" charset="0"/>
            </a:endParaRPr>
          </a:p>
          <a:p>
            <a:pPr>
              <a:lnSpc>
                <a:spcPct val="90000"/>
              </a:lnSpc>
            </a:pPr>
            <a:r>
              <a:rPr lang="en-US" sz="2800" i="1" dirty="0">
                <a:latin typeface="Times New Roman" panose="02020603050405020304" pitchFamily="18" charset="0"/>
                <a:cs typeface="Times New Roman" panose="02020603050405020304" pitchFamily="18" charset="0"/>
              </a:rPr>
              <a:t>If you play the lottery once, what are your expected </a:t>
            </a:r>
            <a:r>
              <a:rPr lang="en-US" sz="2800" i="1" dirty="0" smtClean="0">
                <a:latin typeface="Times New Roman" panose="02020603050405020304" pitchFamily="18" charset="0"/>
                <a:cs typeface="Times New Roman" panose="02020603050405020304" pitchFamily="18" charset="0"/>
              </a:rPr>
              <a:t>gains </a:t>
            </a:r>
            <a:r>
              <a:rPr lang="en-US" sz="2800" i="1" dirty="0">
                <a:latin typeface="Times New Roman" panose="02020603050405020304" pitchFamily="18" charset="0"/>
                <a:cs typeface="Times New Roman" panose="02020603050405020304" pitchFamily="18" charset="0"/>
              </a:rPr>
              <a:t>or losses? </a:t>
            </a:r>
          </a:p>
        </p:txBody>
      </p:sp>
    </p:spTree>
    <p:extLst>
      <p:ext uri="{BB962C8B-B14F-4D97-AF65-F5344CB8AC3E}">
        <p14:creationId xmlns:p14="http://schemas.microsoft.com/office/powerpoint/2010/main" val="12121788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6" name="Rectangle 2"/>
          <p:cNvSpPr>
            <a:spLocks noGrp="1" noChangeArrowheads="1"/>
          </p:cNvSpPr>
          <p:nvPr>
            <p:ph type="title"/>
          </p:nvPr>
        </p:nvSpPr>
        <p:spPr/>
        <p:txBody>
          <a:bodyPr/>
          <a:lstStyle/>
          <a:p>
            <a:r>
              <a:rPr lang="en-US" dirty="0">
                <a:latin typeface="Times New Roman" panose="02020603050405020304" pitchFamily="18" charset="0"/>
                <a:cs typeface="Times New Roman" panose="02020603050405020304" pitchFamily="18" charset="0"/>
              </a:rPr>
              <a:t>Lottery</a:t>
            </a:r>
          </a:p>
        </p:txBody>
      </p:sp>
      <p:grpSp>
        <p:nvGrpSpPr>
          <p:cNvPr id="1153027" name="Group 3"/>
          <p:cNvGrpSpPr>
            <a:grpSpLocks/>
          </p:cNvGrpSpPr>
          <p:nvPr/>
        </p:nvGrpSpPr>
        <p:grpSpPr bwMode="auto">
          <a:xfrm>
            <a:off x="2438400" y="2438400"/>
            <a:ext cx="4937125" cy="1447800"/>
            <a:chOff x="1632" y="1536"/>
            <a:chExt cx="3110" cy="912"/>
          </a:xfrm>
        </p:grpSpPr>
        <p:sp>
          <p:nvSpPr>
            <p:cNvPr id="1153028" name="Rectangle 4"/>
            <p:cNvSpPr>
              <a:spLocks noChangeArrowheads="1"/>
            </p:cNvSpPr>
            <p:nvPr/>
          </p:nvSpPr>
          <p:spPr bwMode="auto">
            <a:xfrm>
              <a:off x="1632" y="1536"/>
              <a:ext cx="3024" cy="91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latin typeface="Times New Roman" panose="02020603050405020304" pitchFamily="18" charset="0"/>
                <a:cs typeface="Times New Roman" panose="02020603050405020304" pitchFamily="18" charset="0"/>
              </a:endParaRPr>
            </a:p>
          </p:txBody>
        </p:sp>
        <p:graphicFrame>
          <p:nvGraphicFramePr>
            <p:cNvPr id="1153029" name="Object 5"/>
            <p:cNvGraphicFramePr>
              <a:graphicFrameLocks noChangeAspect="1"/>
            </p:cNvGraphicFramePr>
            <p:nvPr>
              <p:extLst>
                <p:ext uri="{D42A27DB-BD31-4B8C-83A1-F6EECF244321}">
                  <p14:modId xmlns:p14="http://schemas.microsoft.com/office/powerpoint/2010/main" val="3965619551"/>
                </p:ext>
              </p:extLst>
            </p:nvPr>
          </p:nvGraphicFramePr>
          <p:xfrm>
            <a:off x="2040" y="1696"/>
            <a:ext cx="2702" cy="662"/>
          </p:xfrm>
          <a:graphic>
            <a:graphicData uri="http://schemas.openxmlformats.org/presentationml/2006/ole">
              <mc:AlternateContent xmlns:mc="http://schemas.openxmlformats.org/markup-compatibility/2006">
                <mc:Choice xmlns:v="urn:schemas-microsoft-com:vml" Requires="v">
                  <p:oleObj spid="_x0000_s87359" name="Equation" r:id="rId4" imgW="2489040" imgH="609480" progId="Equation.DSMT4">
                    <p:embed/>
                  </p:oleObj>
                </mc:Choice>
                <mc:Fallback>
                  <p:oleObj name="Equation" r:id="rId4" imgW="2489040" imgH="609480" progId="Equation.DSMT4">
                    <p:embed/>
                    <p:pic>
                      <p:nvPicPr>
                        <p:cNvPr id="0" name=""/>
                        <p:cNvPicPr>
                          <a:picLocks noChangeAspect="1" noChangeArrowheads="1"/>
                        </p:cNvPicPr>
                        <p:nvPr/>
                      </p:nvPicPr>
                      <p:blipFill>
                        <a:blip r:embed="rId5"/>
                        <a:srcRect/>
                        <a:stretch>
                          <a:fillRect/>
                        </a:stretch>
                      </p:blipFill>
                      <p:spPr bwMode="auto">
                        <a:xfrm>
                          <a:off x="2040" y="1696"/>
                          <a:ext cx="2702" cy="662"/>
                        </a:xfrm>
                        <a:prstGeom prst="rect">
                          <a:avLst/>
                        </a:prstGeom>
                      </p:spPr>
                    </p:pic>
                  </p:oleObj>
                </mc:Fallback>
              </mc:AlternateContent>
            </a:graphicData>
          </a:graphic>
        </p:graphicFrame>
      </p:grpSp>
      <p:grpSp>
        <p:nvGrpSpPr>
          <p:cNvPr id="1153030" name="Group 6"/>
          <p:cNvGrpSpPr>
            <a:grpSpLocks/>
          </p:cNvGrpSpPr>
          <p:nvPr/>
        </p:nvGrpSpPr>
        <p:grpSpPr bwMode="auto">
          <a:xfrm>
            <a:off x="1905000" y="4876800"/>
            <a:ext cx="7239000" cy="1700011"/>
            <a:chOff x="-3" y="-3"/>
            <a:chExt cx="1402" cy="1224"/>
          </a:xfrm>
        </p:grpSpPr>
        <p:grpSp>
          <p:nvGrpSpPr>
            <p:cNvPr id="1153031" name="Group 7"/>
            <p:cNvGrpSpPr>
              <a:grpSpLocks/>
            </p:cNvGrpSpPr>
            <p:nvPr/>
          </p:nvGrpSpPr>
          <p:grpSpPr bwMode="auto">
            <a:xfrm>
              <a:off x="0" y="0"/>
              <a:ext cx="1396" cy="1221"/>
              <a:chOff x="0" y="0"/>
              <a:chExt cx="1396" cy="1221"/>
            </a:xfrm>
          </p:grpSpPr>
          <p:grpSp>
            <p:nvGrpSpPr>
              <p:cNvPr id="1153032" name="Group 8"/>
              <p:cNvGrpSpPr>
                <a:grpSpLocks/>
              </p:cNvGrpSpPr>
              <p:nvPr/>
            </p:nvGrpSpPr>
            <p:grpSpPr bwMode="auto">
              <a:xfrm>
                <a:off x="0" y="0"/>
                <a:ext cx="734" cy="365"/>
                <a:chOff x="0" y="0"/>
                <a:chExt cx="734" cy="365"/>
              </a:xfrm>
            </p:grpSpPr>
            <p:sp>
              <p:nvSpPr>
                <p:cNvPr id="1153033" name="Rectangle 9"/>
                <p:cNvSpPr>
                  <a:spLocks noChangeArrowheads="1"/>
                </p:cNvSpPr>
                <p:nvPr/>
              </p:nvSpPr>
              <p:spPr bwMode="auto">
                <a:xfrm>
                  <a:off x="43" y="0"/>
                  <a:ext cx="648" cy="3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i="1" dirty="0" err="1" smtClean="0">
                      <a:latin typeface="Times New Roman" panose="02020603050405020304" pitchFamily="18" charset="0"/>
                      <a:ea typeface="Arial Unicode MS" panose="020B0604020202020204" pitchFamily="34" charset="-128"/>
                      <a:cs typeface="Times New Roman" panose="02020603050405020304" pitchFamily="18" charset="0"/>
                    </a:rPr>
                    <a:t>Rs.x</a:t>
                  </a:r>
                  <a:endParaRPr lang="en-US" sz="2000" dirty="0">
                    <a:latin typeface="Times New Roman" panose="02020603050405020304" pitchFamily="18" charset="0"/>
                    <a:ea typeface="Arial Unicode MS" panose="020B0604020202020204" pitchFamily="34" charset="-128"/>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p:txBody>
            </p:sp>
            <p:sp>
              <p:nvSpPr>
                <p:cNvPr id="1153034" name="Rectangle 10"/>
                <p:cNvSpPr>
                  <a:spLocks noChangeArrowheads="1"/>
                </p:cNvSpPr>
                <p:nvPr/>
              </p:nvSpPr>
              <p:spPr bwMode="auto">
                <a:xfrm>
                  <a:off x="0" y="0"/>
                  <a:ext cx="734"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nvGrpSpPr>
              <p:cNvPr id="1153035" name="Group 11"/>
              <p:cNvGrpSpPr>
                <a:grpSpLocks/>
              </p:cNvGrpSpPr>
              <p:nvPr/>
            </p:nvGrpSpPr>
            <p:grpSpPr bwMode="auto">
              <a:xfrm>
                <a:off x="734" y="0"/>
                <a:ext cx="662" cy="365"/>
                <a:chOff x="734" y="0"/>
                <a:chExt cx="662" cy="365"/>
              </a:xfrm>
            </p:grpSpPr>
            <p:sp>
              <p:nvSpPr>
                <p:cNvPr id="1153036" name="Rectangle 12"/>
                <p:cNvSpPr>
                  <a:spLocks noChangeArrowheads="1"/>
                </p:cNvSpPr>
                <p:nvPr/>
              </p:nvSpPr>
              <p:spPr bwMode="auto">
                <a:xfrm>
                  <a:off x="777" y="0"/>
                  <a:ext cx="576" cy="3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i="1">
                      <a:latin typeface="Times New Roman" panose="02020603050405020304" pitchFamily="18" charset="0"/>
                      <a:ea typeface="Arial Unicode MS" panose="020B0604020202020204" pitchFamily="34" charset="-128"/>
                      <a:cs typeface="Times New Roman" panose="02020603050405020304" pitchFamily="18" charset="0"/>
                    </a:rPr>
                    <a:t>p(x)</a:t>
                  </a:r>
                  <a:endParaRPr lang="en-US" sz="2000">
                    <a:latin typeface="Times New Roman" panose="02020603050405020304" pitchFamily="18" charset="0"/>
                    <a:ea typeface="Arial Unicode MS" panose="020B0604020202020204" pitchFamily="34" charset="-128"/>
                    <a:cs typeface="Times New Roman" panose="02020603050405020304" pitchFamily="18" charset="0"/>
                  </a:endParaRPr>
                </a:p>
                <a:p>
                  <a:pPr algn="ctr"/>
                  <a:endParaRPr lang="en-US" sz="2000">
                    <a:latin typeface="Times New Roman" panose="02020603050405020304" pitchFamily="18" charset="0"/>
                    <a:cs typeface="Times New Roman" panose="02020603050405020304" pitchFamily="18" charset="0"/>
                  </a:endParaRPr>
                </a:p>
              </p:txBody>
            </p:sp>
            <p:sp>
              <p:nvSpPr>
                <p:cNvPr id="1153037" name="Rectangle 13"/>
                <p:cNvSpPr>
                  <a:spLocks noChangeArrowheads="1"/>
                </p:cNvSpPr>
                <p:nvPr/>
              </p:nvSpPr>
              <p:spPr bwMode="auto">
                <a:xfrm>
                  <a:off x="734" y="0"/>
                  <a:ext cx="662"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nvGrpSpPr>
              <p:cNvPr id="1153038" name="Group 14"/>
              <p:cNvGrpSpPr>
                <a:grpSpLocks/>
              </p:cNvGrpSpPr>
              <p:nvPr/>
            </p:nvGrpSpPr>
            <p:grpSpPr bwMode="auto">
              <a:xfrm>
                <a:off x="0" y="365"/>
                <a:ext cx="734" cy="471"/>
                <a:chOff x="0" y="365"/>
                <a:chExt cx="734" cy="471"/>
              </a:xfrm>
            </p:grpSpPr>
            <p:sp>
              <p:nvSpPr>
                <p:cNvPr id="1153039" name="Rectangle 15"/>
                <p:cNvSpPr>
                  <a:spLocks noChangeArrowheads="1"/>
                </p:cNvSpPr>
                <p:nvPr/>
              </p:nvSpPr>
              <p:spPr bwMode="auto">
                <a:xfrm>
                  <a:off x="43" y="365"/>
                  <a:ext cx="648" cy="471"/>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a:latin typeface="Times New Roman" panose="02020603050405020304" pitchFamily="18" charset="0"/>
                      <a:ea typeface="Arial Unicode MS" panose="020B0604020202020204" pitchFamily="34" charset="-128"/>
                      <a:cs typeface="Times New Roman" panose="02020603050405020304" pitchFamily="18" charset="0"/>
                    </a:rPr>
                    <a:t>-1</a:t>
                  </a:r>
                </a:p>
                <a:p>
                  <a:pPr algn="ctr"/>
                  <a:endParaRPr lang="en-US" sz="2000">
                    <a:latin typeface="Times New Roman" panose="02020603050405020304" pitchFamily="18" charset="0"/>
                    <a:cs typeface="Times New Roman" panose="02020603050405020304" pitchFamily="18" charset="0"/>
                  </a:endParaRPr>
                </a:p>
              </p:txBody>
            </p:sp>
            <p:sp>
              <p:nvSpPr>
                <p:cNvPr id="1153040" name="Rectangle 16"/>
                <p:cNvSpPr>
                  <a:spLocks noChangeArrowheads="1"/>
                </p:cNvSpPr>
                <p:nvPr/>
              </p:nvSpPr>
              <p:spPr bwMode="auto">
                <a:xfrm>
                  <a:off x="0" y="365"/>
                  <a:ext cx="734" cy="471"/>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nvGrpSpPr>
              <p:cNvPr id="1153041" name="Group 17"/>
              <p:cNvGrpSpPr>
                <a:grpSpLocks/>
              </p:cNvGrpSpPr>
              <p:nvPr/>
            </p:nvGrpSpPr>
            <p:grpSpPr bwMode="auto">
              <a:xfrm>
                <a:off x="734" y="365"/>
                <a:ext cx="662" cy="471"/>
                <a:chOff x="734" y="365"/>
                <a:chExt cx="662" cy="471"/>
              </a:xfrm>
            </p:grpSpPr>
            <p:sp>
              <p:nvSpPr>
                <p:cNvPr id="1153042" name="Rectangle 18"/>
                <p:cNvSpPr>
                  <a:spLocks noChangeArrowheads="1"/>
                </p:cNvSpPr>
                <p:nvPr/>
              </p:nvSpPr>
              <p:spPr bwMode="auto">
                <a:xfrm>
                  <a:off x="777" y="365"/>
                  <a:ext cx="576" cy="471"/>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a:latin typeface="Times New Roman" panose="02020603050405020304" pitchFamily="18" charset="0"/>
                      <a:ea typeface="Arial Unicode MS" panose="020B0604020202020204" pitchFamily="34" charset="-128"/>
                      <a:cs typeface="Times New Roman" panose="02020603050405020304" pitchFamily="18" charset="0"/>
                    </a:rPr>
                    <a:t>.999999928</a:t>
                  </a:r>
                </a:p>
                <a:p>
                  <a:pPr algn="ctr"/>
                  <a:endParaRPr lang="en-US" sz="2000">
                    <a:latin typeface="Times New Roman" panose="02020603050405020304" pitchFamily="18" charset="0"/>
                    <a:cs typeface="Times New Roman" panose="02020603050405020304" pitchFamily="18" charset="0"/>
                  </a:endParaRPr>
                </a:p>
              </p:txBody>
            </p:sp>
            <p:sp>
              <p:nvSpPr>
                <p:cNvPr id="1153043" name="Rectangle 19"/>
                <p:cNvSpPr>
                  <a:spLocks noChangeArrowheads="1"/>
                </p:cNvSpPr>
                <p:nvPr/>
              </p:nvSpPr>
              <p:spPr bwMode="auto">
                <a:xfrm>
                  <a:off x="734" y="365"/>
                  <a:ext cx="662" cy="471"/>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nvGrpSpPr>
              <p:cNvPr id="1153044" name="Group 20"/>
              <p:cNvGrpSpPr>
                <a:grpSpLocks/>
              </p:cNvGrpSpPr>
              <p:nvPr/>
            </p:nvGrpSpPr>
            <p:grpSpPr bwMode="auto">
              <a:xfrm>
                <a:off x="0" y="836"/>
                <a:ext cx="734" cy="365"/>
                <a:chOff x="0" y="836"/>
                <a:chExt cx="734" cy="365"/>
              </a:xfrm>
            </p:grpSpPr>
            <p:sp>
              <p:nvSpPr>
                <p:cNvPr id="1153045" name="Rectangle 21"/>
                <p:cNvSpPr>
                  <a:spLocks noChangeArrowheads="1"/>
                </p:cNvSpPr>
                <p:nvPr/>
              </p:nvSpPr>
              <p:spPr bwMode="auto">
                <a:xfrm>
                  <a:off x="43" y="836"/>
                  <a:ext cx="648" cy="3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dirty="0">
                      <a:latin typeface="Times New Roman" panose="02020603050405020304" pitchFamily="18" charset="0"/>
                      <a:ea typeface="Arial Unicode MS" panose="020B0604020202020204" pitchFamily="34" charset="-128"/>
                      <a:cs typeface="Times New Roman" panose="02020603050405020304" pitchFamily="18" charset="0"/>
                    </a:rPr>
                    <a:t>+ </a:t>
                  </a:r>
                  <a:r>
                    <a:rPr lang="en-US" sz="2000" dirty="0" smtClean="0">
                      <a:latin typeface="Times New Roman" panose="02020603050405020304" pitchFamily="18" charset="0"/>
                      <a:ea typeface="Arial Unicode MS" panose="020B0604020202020204" pitchFamily="34" charset="-128"/>
                      <a:cs typeface="Times New Roman" panose="02020603050405020304" pitchFamily="18" charset="0"/>
                    </a:rPr>
                    <a:t>20 lakh</a:t>
                  </a:r>
                  <a:endParaRPr lang="en-US" sz="2000" dirty="0">
                    <a:latin typeface="Times New Roman" panose="02020603050405020304" pitchFamily="18" charset="0"/>
                    <a:ea typeface="Arial Unicode MS" panose="020B0604020202020204" pitchFamily="34" charset="-128"/>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p:txBody>
            </p:sp>
            <p:sp>
              <p:nvSpPr>
                <p:cNvPr id="1153046" name="Rectangle 22"/>
                <p:cNvSpPr>
                  <a:spLocks noChangeArrowheads="1"/>
                </p:cNvSpPr>
                <p:nvPr/>
              </p:nvSpPr>
              <p:spPr bwMode="auto">
                <a:xfrm>
                  <a:off x="0" y="836"/>
                  <a:ext cx="734"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nvGrpSpPr>
              <p:cNvPr id="1153047" name="Group 23"/>
              <p:cNvGrpSpPr>
                <a:grpSpLocks/>
              </p:cNvGrpSpPr>
              <p:nvPr/>
            </p:nvGrpSpPr>
            <p:grpSpPr bwMode="auto">
              <a:xfrm>
                <a:off x="734" y="836"/>
                <a:ext cx="662" cy="385"/>
                <a:chOff x="734" y="836"/>
                <a:chExt cx="662" cy="385"/>
              </a:xfrm>
            </p:grpSpPr>
            <p:sp>
              <p:nvSpPr>
                <p:cNvPr id="1153048" name="Rectangle 24"/>
                <p:cNvSpPr>
                  <a:spLocks noChangeArrowheads="1"/>
                </p:cNvSpPr>
                <p:nvPr/>
              </p:nvSpPr>
              <p:spPr bwMode="auto">
                <a:xfrm>
                  <a:off x="777" y="836"/>
                  <a:ext cx="619" cy="38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000" i="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sz="2400" i="1" dirty="0">
                      <a:latin typeface="Times New Roman" panose="02020603050405020304" pitchFamily="18" charset="0"/>
                      <a:ea typeface="Arial Unicode MS" panose="020B0604020202020204" pitchFamily="34" charset="-128"/>
                      <a:cs typeface="Times New Roman" panose="02020603050405020304" pitchFamily="18" charset="0"/>
                    </a:rPr>
                    <a:t>7.2 x </a:t>
                  </a:r>
                  <a:r>
                    <a:rPr lang="en-US" sz="2400" i="1" dirty="0" smtClean="0">
                      <a:latin typeface="Times New Roman" panose="02020603050405020304" pitchFamily="18" charset="0"/>
                      <a:ea typeface="Arial Unicode MS" panose="020B0604020202020204" pitchFamily="34" charset="-128"/>
                      <a:cs typeface="Times New Roman" panose="02020603050405020304" pitchFamily="18" charset="0"/>
                    </a:rPr>
                    <a:t>10</a:t>
                  </a:r>
                  <a:r>
                    <a:rPr lang="en-US" sz="2400" i="1" baseline="300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1153049" name="Rectangle 25"/>
                <p:cNvSpPr>
                  <a:spLocks noChangeArrowheads="1"/>
                </p:cNvSpPr>
                <p:nvPr/>
              </p:nvSpPr>
              <p:spPr bwMode="auto">
                <a:xfrm>
                  <a:off x="734" y="836"/>
                  <a:ext cx="662"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grpSp>
        <p:sp>
          <p:nvSpPr>
            <p:cNvPr id="1153050" name="Rectangle 26"/>
            <p:cNvSpPr>
              <a:spLocks noChangeArrowheads="1"/>
            </p:cNvSpPr>
            <p:nvPr/>
          </p:nvSpPr>
          <p:spPr bwMode="auto">
            <a:xfrm>
              <a:off x="-3" y="-3"/>
              <a:ext cx="1402" cy="1207"/>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sp>
        <p:nvSpPr>
          <p:cNvPr id="1153051" name="Text Box 27"/>
          <p:cNvSpPr txBox="1">
            <a:spLocks noChangeArrowheads="1"/>
          </p:cNvSpPr>
          <p:nvPr/>
        </p:nvSpPr>
        <p:spPr bwMode="auto">
          <a:xfrm>
            <a:off x="2209800" y="1828800"/>
            <a:ext cx="67056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a:latin typeface="Times New Roman" panose="02020603050405020304" pitchFamily="18" charset="0"/>
                <a:cs typeface="Times New Roman" panose="02020603050405020304" pitchFamily="18" charset="0"/>
              </a:rPr>
              <a:t>Calculate the probability of winning in 1 try:</a:t>
            </a:r>
          </a:p>
        </p:txBody>
      </p:sp>
      <p:sp>
        <p:nvSpPr>
          <p:cNvPr id="1153052" name="Text Box 28"/>
          <p:cNvSpPr txBox="1">
            <a:spLocks noChangeArrowheads="1"/>
          </p:cNvSpPr>
          <p:nvPr/>
        </p:nvSpPr>
        <p:spPr bwMode="auto">
          <a:xfrm>
            <a:off x="1752600" y="4267200"/>
            <a:ext cx="67056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a:latin typeface="Times New Roman" panose="02020603050405020304" pitchFamily="18" charset="0"/>
                <a:cs typeface="Times New Roman" panose="02020603050405020304" pitchFamily="18" charset="0"/>
              </a:rPr>
              <a:t>The probability function (note, sums to 1.0):</a:t>
            </a:r>
          </a:p>
        </p:txBody>
      </p:sp>
      <p:grpSp>
        <p:nvGrpSpPr>
          <p:cNvPr id="1153053" name="Group 29"/>
          <p:cNvGrpSpPr>
            <a:grpSpLocks/>
          </p:cNvGrpSpPr>
          <p:nvPr/>
        </p:nvGrpSpPr>
        <p:grpSpPr bwMode="auto">
          <a:xfrm>
            <a:off x="3733800" y="2667000"/>
            <a:ext cx="6477000" cy="1739642"/>
            <a:chOff x="1008" y="1680"/>
            <a:chExt cx="4176" cy="1171"/>
          </a:xfrm>
        </p:grpSpPr>
        <p:sp>
          <p:nvSpPr>
            <p:cNvPr id="1153054" name="Text Box 30"/>
            <p:cNvSpPr txBox="1">
              <a:spLocks noChangeArrowheads="1"/>
            </p:cNvSpPr>
            <p:nvPr/>
          </p:nvSpPr>
          <p:spPr bwMode="auto">
            <a:xfrm>
              <a:off x="3792" y="1680"/>
              <a:ext cx="1392" cy="1171"/>
            </a:xfrm>
            <a:prstGeom prst="rect">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000" dirty="0">
                  <a:solidFill>
                    <a:schemeClr val="accent6">
                      <a:lumMod val="50000"/>
                    </a:schemeClr>
                  </a:solidFill>
                  <a:latin typeface="Times New Roman" panose="02020603050405020304" pitchFamily="18" charset="0"/>
                  <a:cs typeface="Times New Roman" panose="02020603050405020304" pitchFamily="18" charset="0"/>
                </a:rPr>
                <a:t>“49 choose 6”</a:t>
              </a:r>
            </a:p>
            <a:p>
              <a:pPr eaLnBrk="1" hangingPunct="1">
                <a:spcBef>
                  <a:spcPct val="50000"/>
                </a:spcBef>
              </a:pPr>
              <a:r>
                <a:rPr lang="en-US" sz="2000" dirty="0">
                  <a:solidFill>
                    <a:schemeClr val="accent6">
                      <a:lumMod val="50000"/>
                    </a:schemeClr>
                  </a:solidFill>
                  <a:latin typeface="Times New Roman" panose="02020603050405020304" pitchFamily="18" charset="0"/>
                  <a:cs typeface="Times New Roman" panose="02020603050405020304" pitchFamily="18" charset="0"/>
                </a:rPr>
                <a:t>Out of 49 numbers, this is the number of distinct combinations of 6.</a:t>
              </a:r>
            </a:p>
          </p:txBody>
        </p:sp>
        <p:sp>
          <p:nvSpPr>
            <p:cNvPr id="1153055" name="Line 31"/>
            <p:cNvSpPr>
              <a:spLocks noChangeShapeType="1"/>
            </p:cNvSpPr>
            <p:nvPr/>
          </p:nvSpPr>
          <p:spPr bwMode="auto">
            <a:xfrm flipH="1" flipV="1">
              <a:off x="1008" y="2112"/>
              <a:ext cx="2832" cy="192"/>
            </a:xfrm>
            <a:prstGeom prst="line">
              <a:avLst/>
            </a:prstGeom>
            <a:noFill/>
            <a:ln w="9525">
              <a:solidFill>
                <a:schemeClr val="accent6">
                  <a:lumMod val="50000"/>
                </a:schemeClr>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1539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3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p:txBody>
          <a:bodyPr/>
          <a:lstStyle/>
          <a:p>
            <a:r>
              <a:rPr lang="en-US" i="1">
                <a:cs typeface="Times New Roman" panose="02020603050405020304" pitchFamily="18" charset="0"/>
              </a:rPr>
              <a:t>Expected Value</a:t>
            </a:r>
          </a:p>
        </p:txBody>
      </p:sp>
      <p:grpSp>
        <p:nvGrpSpPr>
          <p:cNvPr id="1155075" name="Group 3"/>
          <p:cNvGrpSpPr>
            <a:grpSpLocks/>
          </p:cNvGrpSpPr>
          <p:nvPr/>
        </p:nvGrpSpPr>
        <p:grpSpPr bwMode="auto">
          <a:xfrm>
            <a:off x="1905000" y="2133600"/>
            <a:ext cx="7239000" cy="1600200"/>
            <a:chOff x="-3" y="-3"/>
            <a:chExt cx="1402" cy="1207"/>
          </a:xfrm>
        </p:grpSpPr>
        <p:grpSp>
          <p:nvGrpSpPr>
            <p:cNvPr id="1155076" name="Group 4"/>
            <p:cNvGrpSpPr>
              <a:grpSpLocks/>
            </p:cNvGrpSpPr>
            <p:nvPr/>
          </p:nvGrpSpPr>
          <p:grpSpPr bwMode="auto">
            <a:xfrm>
              <a:off x="0" y="0"/>
              <a:ext cx="1396" cy="1201"/>
              <a:chOff x="0" y="0"/>
              <a:chExt cx="1396" cy="1201"/>
            </a:xfrm>
          </p:grpSpPr>
          <p:grpSp>
            <p:nvGrpSpPr>
              <p:cNvPr id="1155077" name="Group 5"/>
              <p:cNvGrpSpPr>
                <a:grpSpLocks/>
              </p:cNvGrpSpPr>
              <p:nvPr/>
            </p:nvGrpSpPr>
            <p:grpSpPr bwMode="auto">
              <a:xfrm>
                <a:off x="0" y="0"/>
                <a:ext cx="734" cy="365"/>
                <a:chOff x="0" y="0"/>
                <a:chExt cx="734" cy="365"/>
              </a:xfrm>
            </p:grpSpPr>
            <p:sp>
              <p:nvSpPr>
                <p:cNvPr id="1155078" name="Rectangle 6"/>
                <p:cNvSpPr>
                  <a:spLocks noChangeArrowheads="1"/>
                </p:cNvSpPr>
                <p:nvPr/>
              </p:nvSpPr>
              <p:spPr bwMode="auto">
                <a:xfrm>
                  <a:off x="43" y="0"/>
                  <a:ext cx="648" cy="3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i="1" dirty="0" err="1" smtClean="0">
                      <a:latin typeface="Arial Unicode MS" panose="020B0604020202020204" pitchFamily="34" charset="-128"/>
                      <a:ea typeface="Arial Unicode MS" panose="020B0604020202020204" pitchFamily="34" charset="-128"/>
                      <a:cs typeface="Arial Unicode MS" panose="020B0604020202020204" pitchFamily="34" charset="-128"/>
                    </a:rPr>
                    <a:t>Rs</a:t>
                  </a:r>
                  <a:r>
                    <a:rPr lang="en-US" sz="2000" i="1" dirty="0" smtClean="0">
                      <a:latin typeface="Arial Unicode MS" panose="020B0604020202020204" pitchFamily="34" charset="-128"/>
                      <a:ea typeface="Arial Unicode MS" panose="020B0604020202020204" pitchFamily="34" charset="-128"/>
                      <a:cs typeface="Arial Unicode MS" panose="020B0604020202020204" pitchFamily="34" charset="-128"/>
                    </a:rPr>
                    <a:t>. x</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2000" dirty="0">
                    <a:latin typeface="Times New Roman" panose="02020603050405020304" pitchFamily="18" charset="0"/>
                  </a:endParaRPr>
                </a:p>
              </p:txBody>
            </p:sp>
            <p:sp>
              <p:nvSpPr>
                <p:cNvPr id="1155079" name="Rectangle 7"/>
                <p:cNvSpPr>
                  <a:spLocks noChangeArrowheads="1"/>
                </p:cNvSpPr>
                <p:nvPr/>
              </p:nvSpPr>
              <p:spPr bwMode="auto">
                <a:xfrm>
                  <a:off x="0" y="0"/>
                  <a:ext cx="734"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55080" name="Group 8"/>
              <p:cNvGrpSpPr>
                <a:grpSpLocks/>
              </p:cNvGrpSpPr>
              <p:nvPr/>
            </p:nvGrpSpPr>
            <p:grpSpPr bwMode="auto">
              <a:xfrm>
                <a:off x="734" y="0"/>
                <a:ext cx="662" cy="365"/>
                <a:chOff x="734" y="0"/>
                <a:chExt cx="662" cy="365"/>
              </a:xfrm>
            </p:grpSpPr>
            <p:sp>
              <p:nvSpPr>
                <p:cNvPr id="1155081" name="Rectangle 9"/>
                <p:cNvSpPr>
                  <a:spLocks noChangeArrowheads="1"/>
                </p:cNvSpPr>
                <p:nvPr/>
              </p:nvSpPr>
              <p:spPr bwMode="auto">
                <a:xfrm>
                  <a:off x="777" y="0"/>
                  <a:ext cx="576" cy="3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i="1">
                      <a:latin typeface="Arial Unicode MS" panose="020B0604020202020204" pitchFamily="34" charset="-128"/>
                      <a:ea typeface="Arial Unicode MS" panose="020B0604020202020204" pitchFamily="34" charset="-128"/>
                      <a:cs typeface="Arial Unicode MS" panose="020B0604020202020204" pitchFamily="34" charset="-128"/>
                    </a:rPr>
                    <a:t>p(x)</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2000">
                    <a:latin typeface="Times New Roman" panose="02020603050405020304" pitchFamily="18" charset="0"/>
                  </a:endParaRPr>
                </a:p>
              </p:txBody>
            </p:sp>
            <p:sp>
              <p:nvSpPr>
                <p:cNvPr id="1155082" name="Rectangle 10"/>
                <p:cNvSpPr>
                  <a:spLocks noChangeArrowheads="1"/>
                </p:cNvSpPr>
                <p:nvPr/>
              </p:nvSpPr>
              <p:spPr bwMode="auto">
                <a:xfrm>
                  <a:off x="734" y="0"/>
                  <a:ext cx="662"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55083" name="Group 11"/>
              <p:cNvGrpSpPr>
                <a:grpSpLocks/>
              </p:cNvGrpSpPr>
              <p:nvPr/>
            </p:nvGrpSpPr>
            <p:grpSpPr bwMode="auto">
              <a:xfrm>
                <a:off x="0" y="365"/>
                <a:ext cx="734" cy="471"/>
                <a:chOff x="0" y="365"/>
                <a:chExt cx="734" cy="471"/>
              </a:xfrm>
            </p:grpSpPr>
            <p:sp>
              <p:nvSpPr>
                <p:cNvPr id="1155084" name="Rectangle 12"/>
                <p:cNvSpPr>
                  <a:spLocks noChangeArrowheads="1"/>
                </p:cNvSpPr>
                <p:nvPr/>
              </p:nvSpPr>
              <p:spPr bwMode="auto">
                <a:xfrm>
                  <a:off x="43" y="365"/>
                  <a:ext cx="648" cy="471"/>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a:latin typeface="Arial Unicode MS" panose="020B0604020202020204" pitchFamily="34" charset="-128"/>
                      <a:ea typeface="Arial Unicode MS" panose="020B0604020202020204" pitchFamily="34" charset="-128"/>
                      <a:cs typeface="Arial Unicode MS" panose="020B0604020202020204" pitchFamily="34" charset="-128"/>
                    </a:rPr>
                    <a:t>-1</a:t>
                  </a:r>
                </a:p>
                <a:p>
                  <a:pPr algn="ctr"/>
                  <a:endParaRPr lang="en-US" sz="2000">
                    <a:latin typeface="Times New Roman" panose="02020603050405020304" pitchFamily="18" charset="0"/>
                  </a:endParaRPr>
                </a:p>
              </p:txBody>
            </p:sp>
            <p:sp>
              <p:nvSpPr>
                <p:cNvPr id="1155085" name="Rectangle 13"/>
                <p:cNvSpPr>
                  <a:spLocks noChangeArrowheads="1"/>
                </p:cNvSpPr>
                <p:nvPr/>
              </p:nvSpPr>
              <p:spPr bwMode="auto">
                <a:xfrm>
                  <a:off x="0" y="365"/>
                  <a:ext cx="734" cy="471"/>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55086" name="Group 14"/>
              <p:cNvGrpSpPr>
                <a:grpSpLocks/>
              </p:cNvGrpSpPr>
              <p:nvPr/>
            </p:nvGrpSpPr>
            <p:grpSpPr bwMode="auto">
              <a:xfrm>
                <a:off x="734" y="365"/>
                <a:ext cx="662" cy="471"/>
                <a:chOff x="734" y="365"/>
                <a:chExt cx="662" cy="471"/>
              </a:xfrm>
            </p:grpSpPr>
            <p:sp>
              <p:nvSpPr>
                <p:cNvPr id="1155087" name="Rectangle 15"/>
                <p:cNvSpPr>
                  <a:spLocks noChangeArrowheads="1"/>
                </p:cNvSpPr>
                <p:nvPr/>
              </p:nvSpPr>
              <p:spPr bwMode="auto">
                <a:xfrm>
                  <a:off x="777" y="365"/>
                  <a:ext cx="576" cy="471"/>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a:latin typeface="Arial Unicode MS" panose="020B0604020202020204" pitchFamily="34" charset="-128"/>
                      <a:ea typeface="Arial Unicode MS" panose="020B0604020202020204" pitchFamily="34" charset="-128"/>
                      <a:cs typeface="Arial Unicode MS" panose="020B0604020202020204" pitchFamily="34" charset="-128"/>
                    </a:rPr>
                    <a:t>.999999928</a:t>
                  </a:r>
                </a:p>
                <a:p>
                  <a:pPr algn="ctr"/>
                  <a:endParaRPr lang="en-US" sz="2000">
                    <a:latin typeface="Times New Roman" panose="02020603050405020304" pitchFamily="18" charset="0"/>
                  </a:endParaRPr>
                </a:p>
              </p:txBody>
            </p:sp>
            <p:sp>
              <p:nvSpPr>
                <p:cNvPr id="1155088" name="Rectangle 16"/>
                <p:cNvSpPr>
                  <a:spLocks noChangeArrowheads="1"/>
                </p:cNvSpPr>
                <p:nvPr/>
              </p:nvSpPr>
              <p:spPr bwMode="auto">
                <a:xfrm>
                  <a:off x="734" y="365"/>
                  <a:ext cx="662" cy="471"/>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55089" name="Group 17"/>
              <p:cNvGrpSpPr>
                <a:grpSpLocks/>
              </p:cNvGrpSpPr>
              <p:nvPr/>
            </p:nvGrpSpPr>
            <p:grpSpPr bwMode="auto">
              <a:xfrm>
                <a:off x="0" y="836"/>
                <a:ext cx="734" cy="365"/>
                <a:chOff x="0" y="836"/>
                <a:chExt cx="734" cy="365"/>
              </a:xfrm>
            </p:grpSpPr>
            <p:sp>
              <p:nvSpPr>
                <p:cNvPr id="1155090" name="Rectangle 18"/>
                <p:cNvSpPr>
                  <a:spLocks noChangeArrowheads="1"/>
                </p:cNvSpPr>
                <p:nvPr/>
              </p:nvSpPr>
              <p:spPr bwMode="auto">
                <a:xfrm>
                  <a:off x="43" y="836"/>
                  <a:ext cx="648" cy="3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20 lakh</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endParaRPr lang="en-US" sz="2000" dirty="0">
                    <a:latin typeface="Times New Roman" panose="02020603050405020304" pitchFamily="18" charset="0"/>
                  </a:endParaRPr>
                </a:p>
              </p:txBody>
            </p:sp>
            <p:sp>
              <p:nvSpPr>
                <p:cNvPr id="1155091" name="Rectangle 19"/>
                <p:cNvSpPr>
                  <a:spLocks noChangeArrowheads="1"/>
                </p:cNvSpPr>
                <p:nvPr/>
              </p:nvSpPr>
              <p:spPr bwMode="auto">
                <a:xfrm>
                  <a:off x="0" y="836"/>
                  <a:ext cx="734"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55092" name="Group 20"/>
              <p:cNvGrpSpPr>
                <a:grpSpLocks/>
              </p:cNvGrpSpPr>
              <p:nvPr/>
            </p:nvGrpSpPr>
            <p:grpSpPr bwMode="auto">
              <a:xfrm>
                <a:off x="734" y="836"/>
                <a:ext cx="662" cy="365"/>
                <a:chOff x="734" y="836"/>
                <a:chExt cx="662" cy="365"/>
              </a:xfrm>
            </p:grpSpPr>
            <p:sp>
              <p:nvSpPr>
                <p:cNvPr id="1155093" name="Rectangle 21"/>
                <p:cNvSpPr>
                  <a:spLocks noChangeArrowheads="1"/>
                </p:cNvSpPr>
                <p:nvPr/>
              </p:nvSpPr>
              <p:spPr bwMode="auto">
                <a:xfrm>
                  <a:off x="777" y="836"/>
                  <a:ext cx="576" cy="3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000" i="1">
                      <a:latin typeface="Arial Unicode MS" panose="020B0604020202020204" pitchFamily="34" charset="-128"/>
                      <a:ea typeface="Arial Unicode MS" panose="020B0604020202020204" pitchFamily="34" charset="-128"/>
                      <a:cs typeface="Arial Unicode MS" panose="020B0604020202020204" pitchFamily="34" charset="-128"/>
                    </a:rPr>
                    <a:t>	7.2 x 10</a:t>
                  </a:r>
                  <a:r>
                    <a:rPr lang="en-US" sz="2000" i="1" baseline="30000">
                      <a:latin typeface="Times" panose="02020603050405020304" pitchFamily="18" charset="0"/>
                      <a:cs typeface="Times New Roman" panose="02020603050405020304" pitchFamily="18" charset="0"/>
                    </a:rPr>
                    <a:t>--8</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a:latin typeface="Times New Roman" panose="02020603050405020304" pitchFamily="18" charset="0"/>
                  </a:endParaRPr>
                </a:p>
              </p:txBody>
            </p:sp>
            <p:sp>
              <p:nvSpPr>
                <p:cNvPr id="1155094" name="Rectangle 22"/>
                <p:cNvSpPr>
                  <a:spLocks noChangeArrowheads="1"/>
                </p:cNvSpPr>
                <p:nvPr/>
              </p:nvSpPr>
              <p:spPr bwMode="auto">
                <a:xfrm>
                  <a:off x="734" y="836"/>
                  <a:ext cx="662" cy="36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sp>
          <p:nvSpPr>
            <p:cNvPr id="1155095" name="Rectangle 23"/>
            <p:cNvSpPr>
              <a:spLocks noChangeArrowheads="1"/>
            </p:cNvSpPr>
            <p:nvPr/>
          </p:nvSpPr>
          <p:spPr bwMode="auto">
            <a:xfrm>
              <a:off x="-3" y="-3"/>
              <a:ext cx="1402" cy="1207"/>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sp>
        <p:nvSpPr>
          <p:cNvPr id="1155096" name="Text Box 24"/>
          <p:cNvSpPr txBox="1">
            <a:spLocks noChangeArrowheads="1"/>
          </p:cNvSpPr>
          <p:nvPr/>
        </p:nvSpPr>
        <p:spPr bwMode="auto">
          <a:xfrm>
            <a:off x="1905000" y="1676400"/>
            <a:ext cx="67056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u="sng">
                <a:latin typeface="Times New Roman" panose="02020603050405020304" pitchFamily="18" charset="0"/>
              </a:rPr>
              <a:t>The probability function</a:t>
            </a:r>
          </a:p>
        </p:txBody>
      </p:sp>
      <p:sp>
        <p:nvSpPr>
          <p:cNvPr id="1155097" name="Text Box 25"/>
          <p:cNvSpPr txBox="1">
            <a:spLocks noChangeArrowheads="1"/>
          </p:cNvSpPr>
          <p:nvPr/>
        </p:nvSpPr>
        <p:spPr bwMode="auto">
          <a:xfrm>
            <a:off x="1828800" y="4191000"/>
            <a:ext cx="67056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u="sng">
                <a:latin typeface="Times New Roman" panose="02020603050405020304" pitchFamily="18" charset="0"/>
              </a:rPr>
              <a:t>Expected Value</a:t>
            </a:r>
          </a:p>
        </p:txBody>
      </p:sp>
      <p:sp>
        <p:nvSpPr>
          <p:cNvPr id="1155098" name="Rectangle 26"/>
          <p:cNvSpPr>
            <a:spLocks noChangeArrowheads="1"/>
          </p:cNvSpPr>
          <p:nvPr/>
        </p:nvSpPr>
        <p:spPr bwMode="auto">
          <a:xfrm>
            <a:off x="1524000" y="4648201"/>
            <a:ext cx="9144000" cy="95410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r>
              <a:rPr lang="en-US" sz="2400" dirty="0">
                <a:latin typeface="Times New Roman" panose="02020603050405020304" pitchFamily="18" charset="0"/>
                <a:ea typeface="Arial Unicode MS" panose="020B0604020202020204" pitchFamily="34" charset="-128"/>
                <a:cs typeface="Arial Unicode MS" panose="020B0604020202020204" pitchFamily="34" charset="-128"/>
              </a:rPr>
              <a:t>E(X) = P(win</a:t>
            </a:r>
            <a:r>
              <a:rPr lang="en-US" sz="2400" dirty="0" smtClean="0">
                <a:latin typeface="Times New Roman" panose="02020603050405020304" pitchFamily="18" charset="0"/>
                <a:ea typeface="Arial Unicode MS" panose="020B0604020202020204" pitchFamily="34" charset="-128"/>
                <a:cs typeface="Arial Unicode MS" panose="020B0604020202020204" pitchFamily="34" charset="-128"/>
              </a:rPr>
              <a:t>)*(20,00,000)   </a:t>
            </a:r>
            <a:r>
              <a:rPr lang="en-US" sz="2400" dirty="0">
                <a:latin typeface="Times New Roman" panose="02020603050405020304" pitchFamily="18" charset="0"/>
                <a:ea typeface="Arial Unicode MS" panose="020B0604020202020204" pitchFamily="34" charset="-128"/>
                <a:cs typeface="Arial Unicode MS" panose="020B0604020202020204" pitchFamily="34" charset="-128"/>
              </a:rPr>
              <a:t>+  P(lose</a:t>
            </a:r>
            <a:r>
              <a:rPr lang="en-US" sz="2400" dirty="0" smtClean="0">
                <a:latin typeface="Times New Roman" panose="02020603050405020304" pitchFamily="18" charset="0"/>
                <a:ea typeface="Arial Unicode MS" panose="020B0604020202020204" pitchFamily="34" charset="-128"/>
                <a:cs typeface="Arial Unicode MS" panose="020B0604020202020204" pitchFamily="34" charset="-128"/>
              </a:rPr>
              <a:t>)*(-1.00)  </a:t>
            </a:r>
            <a:endParaRPr lang="en-US" sz="2400" dirty="0">
              <a:latin typeface="Times New Roman" panose="02020603050405020304" pitchFamily="18" charset="0"/>
              <a:ea typeface="Arial Unicode MS" panose="020B0604020202020204" pitchFamily="34" charset="-128"/>
              <a:cs typeface="Arial Unicode MS" panose="020B0604020202020204" pitchFamily="34" charset="-128"/>
            </a:endParaRPr>
          </a:p>
          <a:p>
            <a:pPr eaLnBrk="1" hangingPunct="1"/>
            <a:r>
              <a:rPr lang="en-US" sz="2400" dirty="0">
                <a:latin typeface="Times New Roman" panose="02020603050405020304" pitchFamily="18" charset="0"/>
                <a:ea typeface="Arial Unicode MS" panose="020B0604020202020204" pitchFamily="34" charset="-128"/>
                <a:cs typeface="Arial Unicode MS" panose="020B0604020202020204" pitchFamily="34" charset="-128"/>
              </a:rPr>
              <a:t>= 2.0 </a:t>
            </a:r>
            <a:r>
              <a:rPr lang="en-US" sz="2400" i="1" dirty="0" smtClean="0">
                <a:latin typeface="Times New Roman" panose="02020603050405020304" pitchFamily="18" charset="0"/>
                <a:ea typeface="Arial Unicode MS" panose="020B0604020202020204" pitchFamily="34" charset="-128"/>
                <a:cs typeface="Arial Unicode MS" panose="020B0604020202020204" pitchFamily="34" charset="-128"/>
              </a:rPr>
              <a:t>x </a:t>
            </a:r>
            <a:r>
              <a:rPr lang="en-US" sz="2400" i="1" dirty="0">
                <a:latin typeface="Times New Roman" panose="02020603050405020304" pitchFamily="18" charset="0"/>
                <a:ea typeface="Arial Unicode MS" panose="020B0604020202020204" pitchFamily="34" charset="-128"/>
                <a:cs typeface="Arial Unicode MS" panose="020B0604020202020204" pitchFamily="34" charset="-128"/>
              </a:rPr>
              <a:t>10</a:t>
            </a:r>
            <a:r>
              <a:rPr lang="en-US" sz="2400" i="1" baseline="30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ea typeface="Arial Unicode MS" panose="020B0604020202020204" pitchFamily="34" charset="-128"/>
                <a:cs typeface="Arial Unicode MS" panose="020B0604020202020204" pitchFamily="34" charset="-128"/>
              </a:rPr>
              <a:t> * </a:t>
            </a:r>
            <a:r>
              <a:rPr lang="en-US" sz="2400" i="1" dirty="0">
                <a:latin typeface="Times New Roman" panose="02020603050405020304" pitchFamily="18" charset="0"/>
                <a:ea typeface="Arial Unicode MS" panose="020B0604020202020204" pitchFamily="34" charset="-128"/>
                <a:cs typeface="Arial Unicode MS" panose="020B0604020202020204" pitchFamily="34" charset="-128"/>
              </a:rPr>
              <a:t>7.2 x 10</a:t>
            </a:r>
            <a:r>
              <a:rPr lang="en-US" sz="2400" i="1" baseline="30000" dirty="0">
                <a:latin typeface="Times New Roman" panose="02020603050405020304" pitchFamily="18" charset="0"/>
                <a:cs typeface="Times New Roman" panose="02020603050405020304" pitchFamily="18" charset="0"/>
              </a:rPr>
              <a:t>-8</a:t>
            </a:r>
            <a:r>
              <a:rPr lang="en-US" sz="2400" i="1" dirty="0">
                <a:latin typeface="Times New Roman" panose="02020603050405020304" pitchFamily="18" charset="0"/>
                <a:cs typeface="Times New Roman" panose="02020603050405020304" pitchFamily="18" charset="0"/>
              </a:rPr>
              <a:t>+ .999999928 (-1) =</a:t>
            </a:r>
            <a:r>
              <a:rPr lang="en-US" sz="2400" dirty="0">
                <a:latin typeface="Times New Roman" panose="02020603050405020304" pitchFamily="18" charset="0"/>
                <a:ea typeface="Arial Unicode MS" panose="020B0604020202020204" pitchFamily="34" charset="-128"/>
                <a:cs typeface="Arial Unicode MS" panose="020B0604020202020204" pitchFamily="34" charset="-128"/>
              </a:rPr>
              <a:t> </a:t>
            </a:r>
            <a:r>
              <a:rPr lang="en-US" sz="2400" i="1" dirty="0">
                <a:latin typeface="Times New Roman" panose="02020603050405020304" pitchFamily="18" charset="0"/>
                <a:cs typeface="Times New Roman" panose="02020603050405020304" pitchFamily="18" charset="0"/>
              </a:rPr>
              <a:t>.144 - .999999928 = </a:t>
            </a:r>
            <a:r>
              <a:rPr lang="en-US" sz="2400" i="1" dirty="0" smtClean="0">
                <a:latin typeface="Times New Roman" panose="02020603050405020304" pitchFamily="18" charset="0"/>
                <a:cs typeface="Times New Roman" panose="02020603050405020304" pitchFamily="18" charset="0"/>
              </a:rPr>
              <a:t>-0.86</a:t>
            </a:r>
            <a:r>
              <a:rPr lang="en-US" sz="2400" i="1" dirty="0" smtClean="0">
                <a:latin typeface="Times" panose="02020603050405020304" pitchFamily="18" charset="0"/>
                <a:cs typeface="Times New Roman" panose="02020603050405020304" pitchFamily="18" charset="0"/>
              </a:rPr>
              <a:t>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100" i="1" dirty="0">
                <a:latin typeface="Times" panose="02020603050405020304" pitchFamily="18" charset="0"/>
                <a:cs typeface="Times New Roman" panose="02020603050405020304" pitchFamily="18" charset="0"/>
              </a:rPr>
              <a:t> </a:t>
            </a: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55099" name="Rectangle 27"/>
          <p:cNvSpPr>
            <a:spLocks noChangeArrowheads="1"/>
          </p:cNvSpPr>
          <p:nvPr/>
        </p:nvSpPr>
        <p:spPr bwMode="auto">
          <a:xfrm>
            <a:off x="1524000" y="5716588"/>
            <a:ext cx="6263766" cy="115416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spAutoFit/>
          </a:bodyPr>
          <a:lstStyle/>
          <a:p>
            <a:r>
              <a:rPr lang="en-US" sz="2400">
                <a:latin typeface="Times New Roman" panose="02020603050405020304" pitchFamily="18" charset="0"/>
                <a:cs typeface="Times New Roman" panose="02020603050405020304" pitchFamily="18" charset="0"/>
              </a:rPr>
              <a:t>Negative expected value is never good!  </a:t>
            </a:r>
          </a:p>
          <a:p>
            <a:r>
              <a:rPr lang="en-US" sz="2400">
                <a:latin typeface="Times New Roman" panose="02020603050405020304" pitchFamily="18" charset="0"/>
                <a:cs typeface="Times New Roman" panose="02020603050405020304" pitchFamily="18" charset="0"/>
              </a:rPr>
              <a:t>You shouldn’t play if you expect to lose money!  </a:t>
            </a:r>
          </a:p>
          <a:p>
            <a:endParaRPr lang="en-US" sz="2400">
              <a:latin typeface="Times New Roman" panose="02020603050405020304" pitchFamily="18" charset="0"/>
            </a:endParaRPr>
          </a:p>
        </p:txBody>
      </p:sp>
    </p:spTree>
    <p:extLst>
      <p:ext uri="{BB962C8B-B14F-4D97-AF65-F5344CB8AC3E}">
        <p14:creationId xmlns:p14="http://schemas.microsoft.com/office/powerpoint/2010/main" val="26793131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Variance/standard deviation</a:t>
            </a:r>
          </a:p>
        </p:txBody>
      </p:sp>
      <p:sp>
        <p:nvSpPr>
          <p:cNvPr id="1169411" name="Rectangle 3"/>
          <p:cNvSpPr>
            <a:spLocks noGrp="1" noChangeArrowheads="1"/>
          </p:cNvSpPr>
          <p:nvPr>
            <p:ph idx="1"/>
          </p:nvPr>
        </p:nvSpPr>
        <p:spPr/>
        <p:txBody>
          <a:bodyPr/>
          <a:lstStyle/>
          <a:p>
            <a:pPr>
              <a:buFont typeface="Wingdings" panose="05000000000000000000" pitchFamily="2" charset="2"/>
              <a:buNone/>
            </a:pPr>
            <a:r>
              <a:rPr lang="en-US" dirty="0">
                <a:latin typeface="Times New Roman" panose="02020603050405020304" pitchFamily="18" charset="0"/>
                <a:ea typeface="Arial Unicode MS" panose="020B0604020202020204" pitchFamily="34" charset="-128"/>
                <a:cs typeface="Times New Roman" panose="02020603050405020304" pitchFamily="18" charset="0"/>
              </a:rPr>
              <a:t>	</a:t>
            </a:r>
            <a:r>
              <a:rPr lang="en-US" dirty="0">
                <a:latin typeface="Times New Roman" panose="02020603050405020304" pitchFamily="18" charset="0"/>
                <a:ea typeface="Arial Unicode MS" panose="020B0604020202020204" pitchFamily="34" charset="-128"/>
                <a:cs typeface="Times New Roman" panose="02020603050405020304" pitchFamily="18" charset="0"/>
                <a:sym typeface="Symbol" panose="05050102010706020507" pitchFamily="18" charset="2"/>
              </a:rPr>
              <a:t></a:t>
            </a:r>
            <a:r>
              <a:rPr lang="en-US" baseline="30000" dirty="0" smtClean="0">
                <a:latin typeface="Times New Roman" panose="02020603050405020304" pitchFamily="18" charset="0"/>
                <a:ea typeface="Arial Unicode MS" panose="020B0604020202020204" pitchFamily="34" charset="-128"/>
                <a:cs typeface="Times New Roman" panose="02020603050405020304" pitchFamily="18" charset="0"/>
                <a:sym typeface="Symbol" panose="05050102010706020507" pitchFamily="18" charset="2"/>
              </a:rPr>
              <a:t>2</a:t>
            </a:r>
            <a:r>
              <a:rPr lang="en-US" dirty="0" smtClean="0">
                <a:latin typeface="Times New Roman" panose="02020603050405020304" pitchFamily="18" charset="0"/>
                <a:ea typeface="Arial Unicode MS" panose="020B0604020202020204" pitchFamily="34" charset="-128"/>
                <a:cs typeface="Times New Roman" panose="02020603050405020304" pitchFamily="18" charset="0"/>
                <a:sym typeface="Symbol" panose="05050102010706020507" pitchFamily="18" charset="2"/>
              </a:rPr>
              <a:t>=</a:t>
            </a:r>
            <a:r>
              <a:rPr lang="en-US" dirty="0" err="1" smtClean="0">
                <a:latin typeface="Times New Roman" panose="02020603050405020304" pitchFamily="18" charset="0"/>
                <a:ea typeface="Arial Unicode MS" panose="020B0604020202020204" pitchFamily="34" charset="-128"/>
                <a:cs typeface="Times New Roman" panose="02020603050405020304" pitchFamily="18" charset="0"/>
              </a:rPr>
              <a:t>Var</a:t>
            </a:r>
            <a:r>
              <a:rPr lang="en-US" dirty="0" smtClean="0">
                <a:latin typeface="Times New Roman" panose="02020603050405020304" pitchFamily="18" charset="0"/>
                <a:ea typeface="Arial Unicode MS" panose="020B0604020202020204" pitchFamily="34" charset="-128"/>
                <a:cs typeface="Times New Roman" panose="02020603050405020304" pitchFamily="18" charset="0"/>
              </a:rPr>
              <a:t>(X) </a:t>
            </a:r>
            <a:r>
              <a:rPr lang="en-US" dirty="0">
                <a:latin typeface="Times New Roman" panose="02020603050405020304" pitchFamily="18" charset="0"/>
                <a:ea typeface="Arial Unicode MS" panose="020B0604020202020204" pitchFamily="34" charset="-128"/>
                <a:cs typeface="Times New Roman" panose="02020603050405020304" pitchFamily="18" charset="0"/>
              </a:rPr>
              <a:t>=</a:t>
            </a:r>
            <a:r>
              <a:rPr lang="en-US" dirty="0" smtClean="0">
                <a:latin typeface="Times New Roman" panose="02020603050405020304" pitchFamily="18" charset="0"/>
                <a:ea typeface="Arial Unicode MS" panose="020B0604020202020204" pitchFamily="34" charset="-128"/>
                <a:cs typeface="Times New Roman" panose="02020603050405020304" pitchFamily="18" charset="0"/>
              </a:rPr>
              <a:t>E(</a:t>
            </a:r>
            <a:r>
              <a:rPr lang="en-US" i="1" dirty="0">
                <a:latin typeface="Times New Roman" panose="02020603050405020304" pitchFamily="18" charset="0"/>
                <a:ea typeface="Arial Unicode MS" panose="020B0604020202020204" pitchFamily="34" charset="-128"/>
                <a:cs typeface="Times New Roman" panose="02020603050405020304" pitchFamily="18" charset="0"/>
              </a:rPr>
              <a:t>X</a:t>
            </a:r>
            <a:r>
              <a:rPr lang="en-US" dirty="0" smtClean="0">
                <a:latin typeface="Times New Roman" panose="02020603050405020304" pitchFamily="18" charset="0"/>
                <a:ea typeface="Arial Unicode MS" panose="020B0604020202020204" pitchFamily="34" charset="-128"/>
                <a:cs typeface="Times New Roman" panose="02020603050405020304" pitchFamily="18" charset="0"/>
              </a:rPr>
              <a:t>-</a:t>
            </a:r>
            <a:r>
              <a:rPr lang="en-US" dirty="0">
                <a:latin typeface="Times New Roman" panose="02020603050405020304" pitchFamily="18" charset="0"/>
                <a:ea typeface="Arial Unicode MS" panose="020B0604020202020204" pitchFamily="34" charset="-128"/>
                <a:cs typeface="Times New Roman" panose="02020603050405020304" pitchFamily="18" charset="0"/>
                <a:sym typeface="Symbol" panose="05050102010706020507" pitchFamily="18" charset="2"/>
              </a:rPr>
              <a:t></a:t>
            </a:r>
            <a:r>
              <a:rPr lang="en-US" dirty="0">
                <a:latin typeface="Times New Roman" panose="02020603050405020304" pitchFamily="18" charset="0"/>
                <a:ea typeface="Arial Unicode MS" panose="020B0604020202020204" pitchFamily="34" charset="-128"/>
                <a:cs typeface="Times New Roman" panose="02020603050405020304" pitchFamily="18" charset="0"/>
              </a:rPr>
              <a:t>)</a:t>
            </a:r>
            <a:r>
              <a:rPr lang="en-US" baseline="30000" dirty="0">
                <a:latin typeface="Times New Roman" panose="02020603050405020304" pitchFamily="18" charset="0"/>
                <a:ea typeface="Arial Unicode MS" panose="020B0604020202020204" pitchFamily="34" charset="-128"/>
                <a:cs typeface="Times New Roman" panose="02020603050405020304" pitchFamily="18" charset="0"/>
              </a:rPr>
              <a:t>2   </a:t>
            </a:r>
          </a:p>
          <a:p>
            <a:pPr>
              <a:buFont typeface="Wingdings" panose="05000000000000000000" pitchFamily="2" charset="2"/>
              <a:buNone/>
            </a:pPr>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a:p>
            <a:pPr>
              <a:buFont typeface="Wingdings" panose="05000000000000000000" pitchFamily="2" charset="2"/>
              <a:buNone/>
            </a:pPr>
            <a:r>
              <a:rPr lang="en-US" dirty="0">
                <a:latin typeface="Times New Roman" panose="02020603050405020304" pitchFamily="18" charset="0"/>
                <a:ea typeface="Arial Unicode MS" panose="020B0604020202020204" pitchFamily="34" charset="-128"/>
                <a:cs typeface="Times New Roman" panose="02020603050405020304" pitchFamily="18" charset="0"/>
              </a:rPr>
              <a:t>“The expected (or average) squared distance (or deviation) from the mean”</a:t>
            </a:r>
          </a:p>
        </p:txBody>
      </p:sp>
      <p:graphicFrame>
        <p:nvGraphicFramePr>
          <p:cNvPr id="1169412" name="Object 4"/>
          <p:cNvGraphicFramePr>
            <a:graphicFrameLocks noChangeAspect="1"/>
          </p:cNvGraphicFramePr>
          <p:nvPr>
            <p:extLst>
              <p:ext uri="{D42A27DB-BD31-4B8C-83A1-F6EECF244321}">
                <p14:modId xmlns:p14="http://schemas.microsoft.com/office/powerpoint/2010/main" val="2851258287"/>
              </p:ext>
            </p:extLst>
          </p:nvPr>
        </p:nvGraphicFramePr>
        <p:xfrm>
          <a:off x="2722465" y="4001294"/>
          <a:ext cx="4605337" cy="641350"/>
        </p:xfrm>
        <a:graphic>
          <a:graphicData uri="http://schemas.openxmlformats.org/presentationml/2006/ole">
            <mc:AlternateContent xmlns:mc="http://schemas.openxmlformats.org/markup-compatibility/2006">
              <mc:Choice xmlns:v="urn:schemas-microsoft-com:vml" Requires="v">
                <p:oleObj spid="_x0000_s88378" name="Equation" r:id="rId4" imgW="1650960" imgH="228600" progId="Equation.DSMT4">
                  <p:embed/>
                </p:oleObj>
              </mc:Choice>
              <mc:Fallback>
                <p:oleObj name="Equation" r:id="rId4" imgW="1650960" imgH="228600" progId="Equation.DSMT4">
                  <p:embed/>
                  <p:pic>
                    <p:nvPicPr>
                      <p:cNvPr id="0" name=""/>
                      <p:cNvPicPr>
                        <a:picLocks noChangeAspect="1" noChangeArrowheads="1"/>
                      </p:cNvPicPr>
                      <p:nvPr/>
                    </p:nvPicPr>
                    <p:blipFill>
                      <a:blip r:embed="rId5"/>
                      <a:srcRect/>
                      <a:stretch>
                        <a:fillRect/>
                      </a:stretch>
                    </p:blipFill>
                    <p:spPr bwMode="auto">
                      <a:xfrm>
                        <a:off x="2722465" y="4001294"/>
                        <a:ext cx="4605337" cy="641350"/>
                      </a:xfrm>
                      <a:prstGeom prst="rect">
                        <a:avLst/>
                      </a:prstGeom>
                      <a:no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797066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ChangeArrowheads="1"/>
          </p:cNvSpPr>
          <p:nvPr/>
        </p:nvSpPr>
        <p:spPr bwMode="auto">
          <a:xfrm>
            <a:off x="1828800" y="533400"/>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b="1" dirty="0">
                <a:latin typeface="Times New Roman" panose="02020603050405020304" pitchFamily="18" charset="0"/>
              </a:rPr>
              <a:t>Examples</a:t>
            </a:r>
          </a:p>
          <a:p>
            <a:pPr eaLnBrk="1" hangingPunct="1">
              <a:spcBef>
                <a:spcPct val="20000"/>
              </a:spcBef>
              <a:buFontTx/>
              <a:buAutoNum type="arabicPeriod"/>
            </a:pPr>
            <a:r>
              <a:rPr lang="en-US" sz="3200" dirty="0">
                <a:latin typeface="Times New Roman" panose="02020603050405020304" pitchFamily="18" charset="0"/>
              </a:rPr>
              <a:t>Tossing a coin – outcomes </a:t>
            </a:r>
            <a:r>
              <a:rPr lang="en-US" sz="3200" i="1" dirty="0">
                <a:latin typeface="Times New Roman" panose="02020603050405020304" pitchFamily="18" charset="0"/>
              </a:rPr>
              <a:t>S </a:t>
            </a:r>
            <a:r>
              <a:rPr lang="en-US" sz="3200" dirty="0">
                <a:latin typeface="Times New Roman" panose="02020603050405020304" pitchFamily="18" charset="0"/>
              </a:rPr>
              <a:t>={</a:t>
            </a:r>
            <a:r>
              <a:rPr lang="en-US" sz="3200" b="1" dirty="0">
                <a:latin typeface="Times New Roman" panose="02020603050405020304" pitchFamily="18" charset="0"/>
              </a:rPr>
              <a:t>Head, Tail</a:t>
            </a:r>
            <a:r>
              <a:rPr lang="en-US" sz="3200" dirty="0">
                <a:latin typeface="Times New Roman" panose="02020603050405020304" pitchFamily="18" charset="0"/>
              </a:rPr>
              <a:t>}</a:t>
            </a:r>
          </a:p>
        </p:txBody>
      </p:sp>
      <p:grpSp>
        <p:nvGrpSpPr>
          <p:cNvPr id="67587" name="Group 5"/>
          <p:cNvGrpSpPr>
            <a:grpSpLocks/>
          </p:cNvGrpSpPr>
          <p:nvPr/>
        </p:nvGrpSpPr>
        <p:grpSpPr bwMode="auto">
          <a:xfrm>
            <a:off x="1905000" y="2362200"/>
            <a:ext cx="8458200" cy="1295400"/>
            <a:chOff x="192" y="240"/>
            <a:chExt cx="5328" cy="816"/>
          </a:xfrm>
        </p:grpSpPr>
        <p:sp>
          <p:nvSpPr>
            <p:cNvPr id="67589" name="Rectangle 6"/>
            <p:cNvSpPr>
              <a:spLocks noChangeArrowheads="1"/>
            </p:cNvSpPr>
            <p:nvPr/>
          </p:nvSpPr>
          <p:spPr bwMode="auto">
            <a:xfrm>
              <a:off x="192" y="240"/>
              <a:ext cx="532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rabicPeriod" startAt="2"/>
              </a:pPr>
              <a:r>
                <a:rPr lang="en-US" sz="3200" dirty="0">
                  <a:latin typeface="Times New Roman" panose="02020603050405020304" pitchFamily="18" charset="0"/>
                </a:rPr>
                <a:t>Rolling a die – outcomes </a:t>
              </a:r>
            </a:p>
            <a:p>
              <a:pPr eaLnBrk="1" hangingPunct="1">
                <a:spcBef>
                  <a:spcPct val="20000"/>
                </a:spcBef>
              </a:pPr>
              <a:r>
                <a:rPr lang="en-US" sz="3200" i="1" dirty="0">
                  <a:latin typeface="Times New Roman" panose="02020603050405020304" pitchFamily="18" charset="0"/>
                </a:rPr>
                <a:t>		S </a:t>
              </a:r>
              <a:r>
                <a:rPr lang="en-US" sz="3200" dirty="0">
                  <a:latin typeface="Times New Roman" panose="02020603050405020304" pitchFamily="18" charset="0"/>
                </a:rPr>
                <a:t>={</a:t>
              </a:r>
              <a:r>
                <a:rPr lang="en-US" sz="3200" b="1" dirty="0">
                  <a:latin typeface="Times New Roman" panose="02020603050405020304" pitchFamily="18" charset="0"/>
                </a:rPr>
                <a:t>     ,     ,     ,     ,     ,     </a:t>
              </a:r>
              <a:r>
                <a:rPr lang="en-US" sz="3200" dirty="0">
                  <a:latin typeface="Times New Roman" panose="02020603050405020304" pitchFamily="18" charset="0"/>
                </a:rPr>
                <a:t>}</a:t>
              </a:r>
            </a:p>
          </p:txBody>
        </p:sp>
        <p:grpSp>
          <p:nvGrpSpPr>
            <p:cNvPr id="67590" name="Group 7"/>
            <p:cNvGrpSpPr>
              <a:grpSpLocks noChangeAspect="1"/>
            </p:cNvGrpSpPr>
            <p:nvPr/>
          </p:nvGrpSpPr>
          <p:grpSpPr bwMode="auto">
            <a:xfrm>
              <a:off x="1296" y="672"/>
              <a:ext cx="271" cy="271"/>
              <a:chOff x="1344" y="336"/>
              <a:chExt cx="672" cy="672"/>
            </a:xfrm>
          </p:grpSpPr>
          <p:sp>
            <p:nvSpPr>
              <p:cNvPr id="67621" name="Rectangle 8"/>
              <p:cNvSpPr>
                <a:spLocks noChangeAspect="1" noChangeArrowheads="1"/>
              </p:cNvSpPr>
              <p:nvPr/>
            </p:nvSpPr>
            <p:spPr bwMode="auto">
              <a:xfrm>
                <a:off x="134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22" name="Oval 9"/>
              <p:cNvSpPr>
                <a:spLocks noChangeAspect="1" noChangeArrowheads="1"/>
              </p:cNvSpPr>
              <p:nvPr/>
            </p:nvSpPr>
            <p:spPr bwMode="auto">
              <a:xfrm>
                <a:off x="1632" y="62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67591" name="Group 10"/>
            <p:cNvGrpSpPr>
              <a:grpSpLocks noChangeAspect="1"/>
            </p:cNvGrpSpPr>
            <p:nvPr/>
          </p:nvGrpSpPr>
          <p:grpSpPr bwMode="auto">
            <a:xfrm>
              <a:off x="2832" y="672"/>
              <a:ext cx="271" cy="271"/>
              <a:chOff x="2352" y="336"/>
              <a:chExt cx="672" cy="672"/>
            </a:xfrm>
          </p:grpSpPr>
          <p:sp>
            <p:nvSpPr>
              <p:cNvPr id="67615" name="Rectangle 11"/>
              <p:cNvSpPr>
                <a:spLocks noChangeAspect="1" noChangeArrowheads="1"/>
              </p:cNvSpPr>
              <p:nvPr/>
            </p:nvSpPr>
            <p:spPr bwMode="auto">
              <a:xfrm>
                <a:off x="2352"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6" name="Oval 12"/>
              <p:cNvSpPr>
                <a:spLocks noChangeAspect="1" noChangeArrowheads="1"/>
              </p:cNvSpPr>
              <p:nvPr/>
            </p:nvSpPr>
            <p:spPr bwMode="auto">
              <a:xfrm>
                <a:off x="2640" y="62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7" name="Oval 13"/>
              <p:cNvSpPr>
                <a:spLocks noChangeAspect="1" noChangeArrowheads="1"/>
              </p:cNvSpPr>
              <p:nvPr/>
            </p:nvSpPr>
            <p:spPr bwMode="auto">
              <a:xfrm>
                <a:off x="2448"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8" name="Oval 14"/>
              <p:cNvSpPr>
                <a:spLocks noChangeAspect="1" noChangeArrowheads="1"/>
              </p:cNvSpPr>
              <p:nvPr/>
            </p:nvSpPr>
            <p:spPr bwMode="auto">
              <a:xfrm>
                <a:off x="2832"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9" name="Oval 15"/>
              <p:cNvSpPr>
                <a:spLocks noChangeAspect="1" noChangeArrowheads="1"/>
              </p:cNvSpPr>
              <p:nvPr/>
            </p:nvSpPr>
            <p:spPr bwMode="auto">
              <a:xfrm>
                <a:off x="2832"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20" name="Oval 16"/>
              <p:cNvSpPr>
                <a:spLocks noChangeAspect="1" noChangeArrowheads="1"/>
              </p:cNvSpPr>
              <p:nvPr/>
            </p:nvSpPr>
            <p:spPr bwMode="auto">
              <a:xfrm>
                <a:off x="2448"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67592" name="Group 17"/>
            <p:cNvGrpSpPr>
              <a:grpSpLocks noChangeAspect="1"/>
            </p:cNvGrpSpPr>
            <p:nvPr/>
          </p:nvGrpSpPr>
          <p:grpSpPr bwMode="auto">
            <a:xfrm>
              <a:off x="2064" y="672"/>
              <a:ext cx="271" cy="271"/>
              <a:chOff x="3168" y="336"/>
              <a:chExt cx="672" cy="672"/>
            </a:xfrm>
          </p:grpSpPr>
          <p:sp>
            <p:nvSpPr>
              <p:cNvPr id="67611" name="Rectangle 18"/>
              <p:cNvSpPr>
                <a:spLocks noChangeAspect="1" noChangeArrowheads="1"/>
              </p:cNvSpPr>
              <p:nvPr/>
            </p:nvSpPr>
            <p:spPr bwMode="auto">
              <a:xfrm>
                <a:off x="3168"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2" name="Oval 19"/>
              <p:cNvSpPr>
                <a:spLocks noChangeAspect="1" noChangeArrowheads="1"/>
              </p:cNvSpPr>
              <p:nvPr/>
            </p:nvSpPr>
            <p:spPr bwMode="auto">
              <a:xfrm>
                <a:off x="3456" y="62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3" name="Oval 20"/>
              <p:cNvSpPr>
                <a:spLocks noChangeAspect="1" noChangeArrowheads="1"/>
              </p:cNvSpPr>
              <p:nvPr/>
            </p:nvSpPr>
            <p:spPr bwMode="auto">
              <a:xfrm>
                <a:off x="3264"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4" name="Oval 21"/>
              <p:cNvSpPr>
                <a:spLocks noChangeAspect="1" noChangeArrowheads="1"/>
              </p:cNvSpPr>
              <p:nvPr/>
            </p:nvSpPr>
            <p:spPr bwMode="auto">
              <a:xfrm>
                <a:off x="3648"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67593" name="Group 22"/>
            <p:cNvGrpSpPr>
              <a:grpSpLocks noChangeAspect="1"/>
            </p:cNvGrpSpPr>
            <p:nvPr/>
          </p:nvGrpSpPr>
          <p:grpSpPr bwMode="auto">
            <a:xfrm>
              <a:off x="2448" y="672"/>
              <a:ext cx="271" cy="271"/>
              <a:chOff x="3984" y="336"/>
              <a:chExt cx="672" cy="672"/>
            </a:xfrm>
          </p:grpSpPr>
          <p:sp>
            <p:nvSpPr>
              <p:cNvPr id="67606" name="Rectangle 23"/>
              <p:cNvSpPr>
                <a:spLocks noChangeAspect="1" noChangeArrowheads="1"/>
              </p:cNvSpPr>
              <p:nvPr/>
            </p:nvSpPr>
            <p:spPr bwMode="auto">
              <a:xfrm>
                <a:off x="398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7" name="Oval 24"/>
              <p:cNvSpPr>
                <a:spLocks noChangeAspect="1" noChangeArrowheads="1"/>
              </p:cNvSpPr>
              <p:nvPr/>
            </p:nvSpPr>
            <p:spPr bwMode="auto">
              <a:xfrm>
                <a:off x="4080"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8" name="Oval 25"/>
              <p:cNvSpPr>
                <a:spLocks noChangeAspect="1" noChangeArrowheads="1"/>
              </p:cNvSpPr>
              <p:nvPr/>
            </p:nvSpPr>
            <p:spPr bwMode="auto">
              <a:xfrm>
                <a:off x="4464"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9" name="Oval 26"/>
              <p:cNvSpPr>
                <a:spLocks noChangeAspect="1" noChangeArrowheads="1"/>
              </p:cNvSpPr>
              <p:nvPr/>
            </p:nvSpPr>
            <p:spPr bwMode="auto">
              <a:xfrm>
                <a:off x="4464"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10" name="Oval 27"/>
              <p:cNvSpPr>
                <a:spLocks noChangeAspect="1" noChangeArrowheads="1"/>
              </p:cNvSpPr>
              <p:nvPr/>
            </p:nvSpPr>
            <p:spPr bwMode="auto">
              <a:xfrm>
                <a:off x="4080"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67594" name="Group 28"/>
            <p:cNvGrpSpPr>
              <a:grpSpLocks noChangeAspect="1"/>
            </p:cNvGrpSpPr>
            <p:nvPr/>
          </p:nvGrpSpPr>
          <p:grpSpPr bwMode="auto">
            <a:xfrm>
              <a:off x="1680" y="672"/>
              <a:ext cx="271" cy="271"/>
              <a:chOff x="3744" y="1200"/>
              <a:chExt cx="672" cy="672"/>
            </a:xfrm>
          </p:grpSpPr>
          <p:sp>
            <p:nvSpPr>
              <p:cNvPr id="67603" name="Rectangle 29"/>
              <p:cNvSpPr>
                <a:spLocks noChangeAspect="1" noChangeArrowheads="1"/>
              </p:cNvSpPr>
              <p:nvPr/>
            </p:nvSpPr>
            <p:spPr bwMode="auto">
              <a:xfrm>
                <a:off x="3744" y="1200"/>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4" name="Oval 30"/>
              <p:cNvSpPr>
                <a:spLocks noChangeAspect="1" noChangeArrowheads="1"/>
              </p:cNvSpPr>
              <p:nvPr/>
            </p:nvSpPr>
            <p:spPr bwMode="auto">
              <a:xfrm>
                <a:off x="3840" y="129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5" name="Oval 31"/>
              <p:cNvSpPr>
                <a:spLocks noChangeAspect="1" noChangeArrowheads="1"/>
              </p:cNvSpPr>
              <p:nvPr/>
            </p:nvSpPr>
            <p:spPr bwMode="auto">
              <a:xfrm>
                <a:off x="4224" y="1680"/>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67595" name="Group 32"/>
            <p:cNvGrpSpPr>
              <a:grpSpLocks noChangeAspect="1"/>
            </p:cNvGrpSpPr>
            <p:nvPr/>
          </p:nvGrpSpPr>
          <p:grpSpPr bwMode="auto">
            <a:xfrm>
              <a:off x="3216" y="672"/>
              <a:ext cx="271" cy="271"/>
              <a:chOff x="4800" y="1248"/>
              <a:chExt cx="672" cy="672"/>
            </a:xfrm>
          </p:grpSpPr>
          <p:sp>
            <p:nvSpPr>
              <p:cNvPr id="67596" name="Rectangle 33"/>
              <p:cNvSpPr>
                <a:spLocks noChangeAspect="1" noChangeArrowheads="1"/>
              </p:cNvSpPr>
              <p:nvPr/>
            </p:nvSpPr>
            <p:spPr bwMode="auto">
              <a:xfrm>
                <a:off x="4800" y="1248"/>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597" name="Oval 34"/>
              <p:cNvSpPr>
                <a:spLocks noChangeAspect="1" noChangeArrowheads="1"/>
              </p:cNvSpPr>
              <p:nvPr/>
            </p:nvSpPr>
            <p:spPr bwMode="auto">
              <a:xfrm>
                <a:off x="4896" y="134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598" name="Oval 35"/>
              <p:cNvSpPr>
                <a:spLocks noChangeAspect="1" noChangeArrowheads="1"/>
              </p:cNvSpPr>
              <p:nvPr/>
            </p:nvSpPr>
            <p:spPr bwMode="auto">
              <a:xfrm>
                <a:off x="5280" y="1728"/>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599" name="Oval 36"/>
              <p:cNvSpPr>
                <a:spLocks noChangeAspect="1" noChangeArrowheads="1"/>
              </p:cNvSpPr>
              <p:nvPr/>
            </p:nvSpPr>
            <p:spPr bwMode="auto">
              <a:xfrm>
                <a:off x="5280" y="134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0" name="Oval 37"/>
              <p:cNvSpPr>
                <a:spLocks noChangeAspect="1" noChangeArrowheads="1"/>
              </p:cNvSpPr>
              <p:nvPr/>
            </p:nvSpPr>
            <p:spPr bwMode="auto">
              <a:xfrm>
                <a:off x="4896" y="1728"/>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1" name="Oval 38"/>
              <p:cNvSpPr>
                <a:spLocks noChangeAspect="1" noChangeArrowheads="1"/>
              </p:cNvSpPr>
              <p:nvPr/>
            </p:nvSpPr>
            <p:spPr bwMode="auto">
              <a:xfrm>
                <a:off x="4896" y="153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67602" name="Oval 39"/>
              <p:cNvSpPr>
                <a:spLocks noChangeAspect="1" noChangeArrowheads="1"/>
              </p:cNvSpPr>
              <p:nvPr/>
            </p:nvSpPr>
            <p:spPr bwMode="auto">
              <a:xfrm>
                <a:off x="5280" y="153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sp>
        <p:nvSpPr>
          <p:cNvPr id="67588" name="Rectangle 40"/>
          <p:cNvSpPr>
            <a:spLocks noChangeArrowheads="1"/>
          </p:cNvSpPr>
          <p:nvPr/>
        </p:nvSpPr>
        <p:spPr bwMode="auto">
          <a:xfrm>
            <a:off x="3276600" y="3810000"/>
            <a:ext cx="3352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dirty="0">
                <a:latin typeface="Times New Roman" panose="02020603050405020304" pitchFamily="18" charset="0"/>
              </a:rPr>
              <a:t>={1, 2, 3, 4, 5, 6}</a:t>
            </a:r>
          </a:p>
        </p:txBody>
      </p:sp>
    </p:spTree>
    <p:extLst>
      <p:ext uri="{BB962C8B-B14F-4D97-AF65-F5344CB8AC3E}">
        <p14:creationId xmlns:p14="http://schemas.microsoft.com/office/powerpoint/2010/main" val="372454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9458" name="Rectangle 2"/>
          <p:cNvSpPr>
            <a:spLocks noGrp="1" noChangeArrowheads="1"/>
          </p:cNvSpPr>
          <p:nvPr>
            <p:ph type="title"/>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Variance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299459" name="Object 3"/>
          <p:cNvGraphicFramePr>
            <a:graphicFrameLocks noChangeAspect="1"/>
          </p:cNvGraphicFramePr>
          <p:nvPr>
            <p:extLst>
              <p:ext uri="{D42A27DB-BD31-4B8C-83A1-F6EECF244321}">
                <p14:modId xmlns:p14="http://schemas.microsoft.com/office/powerpoint/2010/main" val="2061566298"/>
              </p:ext>
            </p:extLst>
          </p:nvPr>
        </p:nvGraphicFramePr>
        <p:xfrm>
          <a:off x="2546350" y="2667001"/>
          <a:ext cx="5988050" cy="1249363"/>
        </p:xfrm>
        <a:graphic>
          <a:graphicData uri="http://schemas.openxmlformats.org/presentationml/2006/ole">
            <mc:AlternateContent xmlns:mc="http://schemas.openxmlformats.org/markup-compatibility/2006">
              <mc:Choice xmlns:v="urn:schemas-microsoft-com:vml" Requires="v">
                <p:oleObj spid="_x0000_s89714" name="Equation" r:id="rId4" imgW="1638000" imgH="342720" progId="Equation.DSMT4">
                  <p:embed/>
                </p:oleObj>
              </mc:Choice>
              <mc:Fallback>
                <p:oleObj name="Equation" r:id="rId4" imgW="1638000" imgH="3427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6350" y="2667001"/>
                        <a:ext cx="5988050" cy="1249363"/>
                      </a:xfrm>
                      <a:prstGeom prst="rect">
                        <a:avLst/>
                      </a:prstGeom>
                      <a:noFill/>
                      <a:ln w="9525">
                        <a:solidFill>
                          <a:schemeClr val="tx1"/>
                        </a:solidFill>
                        <a:miter lim="800000"/>
                        <a:headEnd/>
                        <a:tailEnd/>
                      </a:ln>
                    </p:spPr>
                  </p:pic>
                </p:oleObj>
              </mc:Fallback>
            </mc:AlternateContent>
          </a:graphicData>
        </a:graphic>
      </p:graphicFrame>
      <p:sp>
        <p:nvSpPr>
          <p:cNvPr id="1299460" name="Text Box 4"/>
          <p:cNvSpPr txBox="1">
            <a:spLocks noChangeArrowheads="1"/>
          </p:cNvSpPr>
          <p:nvPr/>
        </p:nvSpPr>
        <p:spPr bwMode="auto">
          <a:xfrm>
            <a:off x="2209800" y="2057401"/>
            <a:ext cx="6248400" cy="4730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800">
                <a:latin typeface="Times New Roman" panose="02020603050405020304" pitchFamily="18" charset="0"/>
              </a:rPr>
              <a:t>Discrete case:</a:t>
            </a:r>
          </a:p>
        </p:txBody>
      </p:sp>
      <p:sp>
        <p:nvSpPr>
          <p:cNvPr id="1299461" name="Text Box 5"/>
          <p:cNvSpPr txBox="1">
            <a:spLocks noChangeArrowheads="1"/>
          </p:cNvSpPr>
          <p:nvPr/>
        </p:nvSpPr>
        <p:spPr bwMode="auto">
          <a:xfrm>
            <a:off x="2133600" y="4724401"/>
            <a:ext cx="6248400" cy="4730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800" dirty="0">
                <a:latin typeface="Times New Roman" panose="02020603050405020304" pitchFamily="18" charset="0"/>
              </a:rPr>
              <a:t>Continuous </a:t>
            </a:r>
            <a:r>
              <a:rPr lang="en-US" sz="2800" dirty="0" smtClean="0">
                <a:latin typeface="Times New Roman" panose="02020603050405020304" pitchFamily="18" charset="0"/>
              </a:rPr>
              <a:t>case:</a:t>
            </a:r>
            <a:endParaRPr lang="en-US" sz="2800" dirty="0">
              <a:latin typeface="Times New Roman" panose="02020603050405020304" pitchFamily="18" charset="0"/>
            </a:endParaRPr>
          </a:p>
        </p:txBody>
      </p:sp>
      <p:graphicFrame>
        <p:nvGraphicFramePr>
          <p:cNvPr id="1299462" name="Object 6"/>
          <p:cNvGraphicFramePr>
            <a:graphicFrameLocks noChangeAspect="1"/>
          </p:cNvGraphicFramePr>
          <p:nvPr>
            <p:extLst>
              <p:ext uri="{D42A27DB-BD31-4B8C-83A1-F6EECF244321}">
                <p14:modId xmlns:p14="http://schemas.microsoft.com/office/powerpoint/2010/main" val="2505640634"/>
              </p:ext>
            </p:extLst>
          </p:nvPr>
        </p:nvGraphicFramePr>
        <p:xfrm>
          <a:off x="2667000" y="5334000"/>
          <a:ext cx="6083300" cy="1352550"/>
        </p:xfrm>
        <a:graphic>
          <a:graphicData uri="http://schemas.openxmlformats.org/presentationml/2006/ole">
            <mc:AlternateContent xmlns:mc="http://schemas.openxmlformats.org/markup-compatibility/2006">
              <mc:Choice xmlns:v="urn:schemas-microsoft-com:vml" Requires="v">
                <p:oleObj spid="_x0000_s89715" name="Equation" r:id="rId6" imgW="1714320" imgH="380880" progId="Equation.3">
                  <p:embed/>
                </p:oleObj>
              </mc:Choice>
              <mc:Fallback>
                <p:oleObj name="Equation" r:id="rId6" imgW="1714320" imgH="3808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5334000"/>
                        <a:ext cx="6083300" cy="1352550"/>
                      </a:xfrm>
                      <a:prstGeom prst="rect">
                        <a:avLst/>
                      </a:prstGeom>
                      <a:no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5567670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r>
              <a:rPr lang="en-GB" smtClean="0">
                <a:latin typeface="Times New Roman" panose="02020603050405020304" pitchFamily="18" charset="0"/>
                <a:cs typeface="Times New Roman" panose="02020603050405020304" pitchFamily="18" charset="0"/>
              </a:rPr>
              <a:t>Moments of probability distributions</a:t>
            </a:r>
          </a:p>
        </p:txBody>
      </p:sp>
      <p:sp>
        <p:nvSpPr>
          <p:cNvPr id="9219" name="Rectangle 3"/>
          <p:cNvSpPr>
            <a:spLocks noGrp="1" noChangeArrowheads="1"/>
          </p:cNvSpPr>
          <p:nvPr>
            <p:ph idx="1"/>
          </p:nvPr>
        </p:nvSpPr>
        <p:spPr>
          <a:noFill/>
        </p:spPr>
        <p:txBody>
          <a:bodyPr/>
          <a:lstStyle/>
          <a:p>
            <a:pPr marL="0" indent="0">
              <a:buNone/>
            </a:pPr>
            <a:r>
              <a:rPr lang="en-GB" dirty="0" smtClean="0">
                <a:latin typeface="Times New Roman" panose="02020603050405020304" pitchFamily="18" charset="0"/>
                <a:cs typeface="Times New Roman" panose="02020603050405020304" pitchFamily="18" charset="0"/>
              </a:rPr>
              <a:t>The moments of a probability distribution are a way of characterising its position and shape.</a:t>
            </a:r>
          </a:p>
        </p:txBody>
      </p:sp>
    </p:spTree>
    <p:extLst>
      <p:ext uri="{BB962C8B-B14F-4D97-AF65-F5344CB8AC3E}">
        <p14:creationId xmlns:p14="http://schemas.microsoft.com/office/powerpoint/2010/main" val="213916558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Central (or Mean) Moments</a:t>
            </a:r>
          </a:p>
        </p:txBody>
      </p:sp>
      <p:sp>
        <p:nvSpPr>
          <p:cNvPr id="12291" name="Text Placeholder 2"/>
          <p:cNvSpPr>
            <a:spLocks noGrp="1"/>
          </p:cNvSpPr>
          <p:nvPr>
            <p:ph type="body" sz="quarter" idx="13"/>
          </p:nvPr>
        </p:nvSpPr>
        <p:spPr>
          <a:xfrm>
            <a:off x="2122921" y="1523999"/>
            <a:ext cx="8153400" cy="4724400"/>
          </a:xfrm>
        </p:spPr>
        <p:txBody>
          <a:bodyPr>
            <a:normAutofit/>
          </a:bodyPr>
          <a:lstStyle/>
          <a:p>
            <a:pPr marL="0" indent="0" algn="just">
              <a:buNone/>
            </a:pPr>
            <a:r>
              <a:rPr lang="en-US" sz="2000" dirty="0" smtClean="0"/>
              <a:t>The </a:t>
            </a:r>
            <a:r>
              <a:rPr lang="en-US" sz="2000" dirty="0"/>
              <a:t>average of all the deviations of all observations in a dataset from the mean of the observations raised to the power </a:t>
            </a:r>
            <a:r>
              <a:rPr lang="en-US" sz="2000" i="1" dirty="0" smtClean="0"/>
              <a:t>r.</a:t>
            </a:r>
            <a:r>
              <a:rPr lang="en-US" sz="2000" dirty="0"/>
              <a:t> </a:t>
            </a: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i="1" dirty="0" smtClean="0"/>
          </a:p>
          <a:p>
            <a:pPr marL="0" indent="0" algn="just">
              <a:buNone/>
            </a:pPr>
            <a:endParaRPr lang="en-US" sz="2000" i="1" dirty="0"/>
          </a:p>
          <a:p>
            <a:pPr marL="0" indent="0" algn="just">
              <a:buNone/>
            </a:pPr>
            <a:endParaRPr lang="en-US" sz="2000" dirty="0"/>
          </a:p>
        </p:txBody>
      </p:sp>
      <p:sp>
        <p:nvSpPr>
          <p:cNvPr id="4" name="Slide Number Placeholder 3"/>
          <p:cNvSpPr>
            <a:spLocks noGrp="1"/>
          </p:cNvSpPr>
          <p:nvPr>
            <p:ph type="sldNum" sz="quarter" idx="16"/>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EA8894AD-66ED-4256-8D47-15B67A567DA5}" type="slidenum">
              <a:rPr lang="en-US">
                <a:solidFill>
                  <a:srgbClr val="FFFFFF"/>
                </a:solidFill>
                <a:latin typeface="Franklin Gothic Book" panose="020B0503020102020204" pitchFamily="34" charset="0"/>
              </a:rPr>
              <a:pPr/>
              <a:t>62</a:t>
            </a:fld>
            <a:endParaRPr lang="en-US">
              <a:solidFill>
                <a:srgbClr val="FFFFFF"/>
              </a:solidFill>
              <a:latin typeface="Franklin Gothic Book" panose="020B0503020102020204" pitchFamily="34" charset="0"/>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686357144"/>
              </p:ext>
            </p:extLst>
          </p:nvPr>
        </p:nvGraphicFramePr>
        <p:xfrm>
          <a:off x="4026089" y="3272049"/>
          <a:ext cx="3357351" cy="1228299"/>
        </p:xfrm>
        <a:graphic>
          <a:graphicData uri="http://schemas.openxmlformats.org/presentationml/2006/ole">
            <mc:AlternateContent xmlns:mc="http://schemas.openxmlformats.org/markup-compatibility/2006">
              <mc:Choice xmlns:v="urn:schemas-microsoft-com:vml" Requires="v">
                <p:oleObj spid="_x0000_s97573" name="Equation" r:id="rId3" imgW="1167893" imgH="431613" progId="Equation.DSMT4">
                  <p:embed/>
                </p:oleObj>
              </mc:Choice>
              <mc:Fallback>
                <p:oleObj name="Equation" r:id="rId3" imgW="1167893" imgH="431613"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6089" y="3272049"/>
                        <a:ext cx="3357351" cy="1228299"/>
                      </a:xfrm>
                      <a:prstGeom prst="rect">
                        <a:avLst/>
                      </a:prstGeom>
                      <a:noFill/>
                    </p:spPr>
                  </p:pic>
                </p:oleObj>
              </mc:Fallback>
            </mc:AlternateContent>
          </a:graphicData>
        </a:graphic>
      </p:graphicFrame>
    </p:spTree>
    <p:extLst>
      <p:ext uri="{BB962C8B-B14F-4D97-AF65-F5344CB8AC3E}">
        <p14:creationId xmlns:p14="http://schemas.microsoft.com/office/powerpoint/2010/main" val="2426184628"/>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idx="1"/>
          </p:nvPr>
        </p:nvSpPr>
        <p:spPr>
          <a:xfrm>
            <a:off x="1860550" y="212725"/>
            <a:ext cx="8275638" cy="2224088"/>
          </a:xfrm>
        </p:spPr>
        <p:txBody>
          <a:bodyPr>
            <a:normAutofit/>
          </a:bodyPr>
          <a:lstStyle/>
          <a:p>
            <a:pPr marL="0" indent="0">
              <a:buNone/>
            </a:pPr>
            <a:r>
              <a:rPr lang="en-US" sz="2800" dirty="0" smtClean="0">
                <a:latin typeface="Times New Roman" panose="02020603050405020304" pitchFamily="18" charset="0"/>
                <a:cs typeface="Times New Roman" panose="02020603050405020304" pitchFamily="18" charset="0"/>
              </a:rPr>
              <a:t>The </a:t>
            </a:r>
            <a:r>
              <a:rPr lang="en-US" sz="2800" i="1" dirty="0" err="1">
                <a:latin typeface="Times New Roman" panose="02020603050405020304" pitchFamily="18" charset="0"/>
                <a:cs typeface="Times New Roman" panose="02020603050405020304" pitchFamily="18" charset="0"/>
              </a:rPr>
              <a:t>r</a:t>
            </a:r>
            <a:r>
              <a:rPr lang="en-US" sz="2800" i="1" baseline="30000" dirty="0" err="1" smtClean="0">
                <a:latin typeface="Times New Roman" panose="02020603050405020304" pitchFamily="18" charset="0"/>
                <a:cs typeface="Times New Roman" panose="02020603050405020304" pitchFamily="18" charset="0"/>
              </a:rPr>
              <a:t>th</a:t>
            </a:r>
            <a:r>
              <a:rPr lang="en-US" sz="2800" i="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central</a:t>
            </a:r>
            <a:r>
              <a:rPr lang="en-US" sz="2800" b="1" i="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moment</a:t>
            </a:r>
            <a:r>
              <a:rPr lang="en-US" sz="2800" dirty="0" smtClean="0">
                <a:latin typeface="Times New Roman" panose="02020603050405020304" pitchFamily="18" charset="0"/>
                <a:cs typeface="Times New Roman" panose="02020603050405020304" pitchFamily="18" charset="0"/>
              </a:rPr>
              <a:t> of  </a:t>
            </a:r>
            <a:r>
              <a:rPr lang="en-US" sz="2800" i="1" dirty="0" smtClean="0">
                <a:latin typeface="Times New Roman" panose="02020603050405020304" pitchFamily="18" charset="0"/>
                <a:cs typeface="Times New Roman" panose="02020603050405020304" pitchFamily="18" charset="0"/>
              </a:rPr>
              <a:t>X</a:t>
            </a:r>
            <a:endParaRPr lang="en-US" sz="2800" dirty="0" smtClean="0">
              <a:latin typeface="Times New Roman" panose="02020603050405020304" pitchFamily="18" charset="0"/>
              <a:cs typeface="Times New Roman" panose="02020603050405020304" pitchFamily="18" charset="0"/>
            </a:endParaRPr>
          </a:p>
        </p:txBody>
      </p:sp>
      <p:graphicFrame>
        <p:nvGraphicFramePr>
          <p:cNvPr id="8194" name="Object 3"/>
          <p:cNvGraphicFramePr>
            <a:graphicFrameLocks noChangeAspect="1"/>
          </p:cNvGraphicFramePr>
          <p:nvPr>
            <p:extLst>
              <p:ext uri="{D42A27DB-BD31-4B8C-83A1-F6EECF244321}">
                <p14:modId xmlns:p14="http://schemas.microsoft.com/office/powerpoint/2010/main" val="940485811"/>
              </p:ext>
            </p:extLst>
          </p:nvPr>
        </p:nvGraphicFramePr>
        <p:xfrm>
          <a:off x="2663825" y="1244600"/>
          <a:ext cx="2878138" cy="822325"/>
        </p:xfrm>
        <a:graphic>
          <a:graphicData uri="http://schemas.openxmlformats.org/presentationml/2006/ole">
            <mc:AlternateContent xmlns:mc="http://schemas.openxmlformats.org/markup-compatibility/2006">
              <mc:Choice xmlns:v="urn:schemas-microsoft-com:vml" Requires="v">
                <p:oleObj spid="_x0000_s100932" name="Equation" r:id="rId4" imgW="1155600" imgH="330120" progId="Equation.DSMT4">
                  <p:embed/>
                </p:oleObj>
              </mc:Choice>
              <mc:Fallback>
                <p:oleObj name="Equation" r:id="rId4" imgW="1155600" imgH="330120" progId="Equation.DSMT4">
                  <p:embed/>
                  <p:pic>
                    <p:nvPicPr>
                      <p:cNvPr id="0" name=""/>
                      <p:cNvPicPr>
                        <a:picLocks noChangeAspect="1" noChangeArrowheads="1"/>
                      </p:cNvPicPr>
                      <p:nvPr/>
                    </p:nvPicPr>
                    <p:blipFill>
                      <a:blip r:embed="rId5"/>
                      <a:srcRect/>
                      <a:stretch>
                        <a:fillRect/>
                      </a:stretch>
                    </p:blipFill>
                    <p:spPr bwMode="auto">
                      <a:xfrm>
                        <a:off x="2663825" y="1244600"/>
                        <a:ext cx="2878138"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4"/>
          <p:cNvGraphicFramePr>
            <a:graphicFrameLocks noChangeAspect="1"/>
          </p:cNvGraphicFramePr>
          <p:nvPr>
            <p:extLst>
              <p:ext uri="{D42A27DB-BD31-4B8C-83A1-F6EECF244321}">
                <p14:modId xmlns:p14="http://schemas.microsoft.com/office/powerpoint/2010/main" val="2370426179"/>
              </p:ext>
            </p:extLst>
          </p:nvPr>
        </p:nvGraphicFramePr>
        <p:xfrm>
          <a:off x="3317875" y="2103438"/>
          <a:ext cx="5815013" cy="1989137"/>
        </p:xfrm>
        <a:graphic>
          <a:graphicData uri="http://schemas.openxmlformats.org/presentationml/2006/ole">
            <mc:AlternateContent xmlns:mc="http://schemas.openxmlformats.org/markup-compatibility/2006">
              <mc:Choice xmlns:v="urn:schemas-microsoft-com:vml" Requires="v">
                <p:oleObj spid="_x0000_s100933" name="Equation" r:id="rId6" imgW="2603160" imgH="888840" progId="Equation.DSMT4">
                  <p:embed/>
                </p:oleObj>
              </mc:Choice>
              <mc:Fallback>
                <p:oleObj name="Equation" r:id="rId6" imgW="2603160" imgH="888840" progId="Equation.DSMT4">
                  <p:embed/>
                  <p:pic>
                    <p:nvPicPr>
                      <p:cNvPr id="0" name=""/>
                      <p:cNvPicPr>
                        <a:picLocks noChangeAspect="1" noChangeArrowheads="1"/>
                      </p:cNvPicPr>
                      <p:nvPr/>
                    </p:nvPicPr>
                    <p:blipFill>
                      <a:blip r:embed="rId7"/>
                      <a:srcRect/>
                      <a:stretch>
                        <a:fillRect/>
                      </a:stretch>
                    </p:blipFill>
                    <p:spPr bwMode="auto">
                      <a:xfrm>
                        <a:off x="3317875" y="2103438"/>
                        <a:ext cx="5815013" cy="198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Rectangle 5"/>
          <p:cNvSpPr>
            <a:spLocks noChangeArrowheads="1"/>
          </p:cNvSpPr>
          <p:nvPr/>
        </p:nvSpPr>
        <p:spPr bwMode="auto">
          <a:xfrm>
            <a:off x="2201863" y="4233864"/>
            <a:ext cx="8634460" cy="63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dirty="0">
                <a:latin typeface="Times New Roman" panose="02020603050405020304" pitchFamily="18" charset="0"/>
                <a:cs typeface="Times New Roman" panose="02020603050405020304" pitchFamily="18" charset="0"/>
              </a:rPr>
              <a:t>where</a:t>
            </a:r>
            <a:r>
              <a:rPr lang="en-US" sz="3200" i="1" dirty="0">
                <a:latin typeface="Times New Roman" panose="02020603050405020304" pitchFamily="18" charset="0"/>
                <a:cs typeface="Times New Roman" panose="02020603050405020304" pitchFamily="18" charset="0"/>
              </a:rPr>
              <a:t> </a:t>
            </a:r>
            <a:r>
              <a:rPr lang="en-US" sz="3200" dirty="0" smtClean="0"/>
              <a:t>μ </a:t>
            </a:r>
            <a:r>
              <a:rPr lang="en-US" sz="3200" i="1" dirty="0" smtClean="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E</a:t>
            </a:r>
            <a:r>
              <a:rPr lang="en-US" sz="3200" dirty="0">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X</a:t>
            </a:r>
            <a:r>
              <a:rPr lang="en-US" sz="3200" dirty="0">
                <a:latin typeface="Times New Roman" panose="02020603050405020304" pitchFamily="18" charset="0"/>
                <a:cs typeface="Times New Roman" panose="02020603050405020304" pitchFamily="18" charset="0"/>
              </a:rPr>
              <a:t>) = the first moment of </a:t>
            </a:r>
            <a:r>
              <a:rPr lang="en-US" sz="3200" i="1" dirty="0" smtClean="0">
                <a:latin typeface="Times New Roman" panose="02020603050405020304" pitchFamily="18" charset="0"/>
                <a:cs typeface="Times New Roman" panose="02020603050405020304" pitchFamily="18" charset="0"/>
              </a:rPr>
              <a:t>X about zero</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4909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pPr>
              <a:buFont typeface="Wingdings" panose="05000000000000000000" pitchFamily="2" charset="2"/>
              <a:buNone/>
            </a:pPr>
            <a:r>
              <a:rPr lang="en-US" dirty="0">
                <a:latin typeface="Times New Roman" panose="02020603050405020304" pitchFamily="18" charset="0"/>
                <a:cs typeface="Times New Roman" panose="02020603050405020304" pitchFamily="18" charset="0"/>
              </a:rPr>
              <a:t>There are 4 </a:t>
            </a:r>
            <a:r>
              <a:rPr lang="en-US" dirty="0" smtClean="0">
                <a:latin typeface="Times New Roman" panose="02020603050405020304" pitchFamily="18" charset="0"/>
                <a:cs typeface="Times New Roman" panose="02020603050405020304" pitchFamily="18" charset="0"/>
              </a:rPr>
              <a:t>important central </a:t>
            </a:r>
            <a:r>
              <a:rPr lang="en-US" dirty="0">
                <a:latin typeface="Times New Roman" panose="02020603050405020304" pitchFamily="18" charset="0"/>
                <a:cs typeface="Times New Roman" panose="02020603050405020304" pitchFamily="18" charset="0"/>
              </a:rPr>
              <a:t>moments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first central moment, r=1, is the sum of the difference of each observation from the sample average (arithmetic mean), which </a:t>
            </a:r>
            <a:r>
              <a:rPr lang="en-US" dirty="0" smtClean="0">
                <a:latin typeface="Times New Roman" panose="02020603050405020304" pitchFamily="18" charset="0"/>
                <a:cs typeface="Times New Roman" panose="02020603050405020304" pitchFamily="18" charset="0"/>
              </a:rPr>
              <a:t>always </a:t>
            </a:r>
            <a:r>
              <a:rPr lang="en-US" dirty="0">
                <a:latin typeface="Times New Roman" panose="02020603050405020304" pitchFamily="18" charset="0"/>
                <a:cs typeface="Times New Roman" panose="02020603050405020304" pitchFamily="18" charset="0"/>
              </a:rPr>
              <a:t>equals 0</a:t>
            </a:r>
          </a:p>
          <a:p>
            <a:pPr marL="457200" lvl="1" indent="0">
              <a:buNone/>
            </a:pP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second central moment, r=2, is variance.</a:t>
            </a:r>
          </a:p>
        </p:txBody>
      </p:sp>
    </p:spTree>
    <p:extLst>
      <p:ext uri="{BB962C8B-B14F-4D97-AF65-F5344CB8AC3E}">
        <p14:creationId xmlns:p14="http://schemas.microsoft.com/office/powerpoint/2010/main" val="25218044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lnSpcReduction="10000"/>
          </a:bodyPr>
          <a:lstStyle/>
          <a:p>
            <a:pPr>
              <a:lnSpc>
                <a:spcPct val="9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The third central moment, r=3, </a:t>
            </a:r>
            <a:r>
              <a:rPr lang="en-US" dirty="0" smtClean="0">
                <a:latin typeface="Times New Roman" panose="02020603050405020304" pitchFamily="18" charset="0"/>
                <a:cs typeface="Times New Roman" panose="02020603050405020304" pitchFamily="18" charset="0"/>
              </a:rPr>
              <a:t>gives skewness.</a:t>
            </a:r>
          </a:p>
          <a:p>
            <a:pPr>
              <a:lnSpc>
                <a:spcPct val="90000"/>
              </a:lnSpc>
              <a:buFont typeface="Wingdings" panose="05000000000000000000" pitchFamily="2" charset="2"/>
              <a:buNone/>
            </a:pPr>
            <a:r>
              <a:rPr lang="en-US" dirty="0" smtClean="0">
                <a:latin typeface="Times New Roman" panose="02020603050405020304" pitchFamily="18" charset="0"/>
                <a:cs typeface="Times New Roman" panose="02020603050405020304" pitchFamily="18" charset="0"/>
              </a:rPr>
              <a:t>Skewness </a:t>
            </a:r>
            <a:r>
              <a:rPr lang="en-US" dirty="0">
                <a:latin typeface="Times New Roman" panose="02020603050405020304" pitchFamily="18" charset="0"/>
                <a:cs typeface="Times New Roman" panose="02020603050405020304" pitchFamily="18" charset="0"/>
              </a:rPr>
              <a:t>describes how the sample differs in shape from a symmetrical distribution. </a:t>
            </a:r>
          </a:p>
          <a:p>
            <a:pPr>
              <a:lnSpc>
                <a:spcPct val="90000"/>
              </a:lnSpc>
              <a:buFont typeface="Wingdings" panose="05000000000000000000" pitchFamily="2" charset="2"/>
              <a:buNone/>
            </a:pPr>
            <a:r>
              <a:rPr lang="en-US" dirty="0" smtClean="0">
                <a:latin typeface="Times New Roman" panose="02020603050405020304" pitchFamily="18" charset="0"/>
                <a:cs typeface="Times New Roman" panose="02020603050405020304" pitchFamily="18" charset="0"/>
              </a:rPr>
              <a:t>The skewness is measured using the moments ratio </a:t>
            </a:r>
          </a:p>
          <a:p>
            <a:pPr>
              <a:lnSpc>
                <a:spcPct val="90000"/>
              </a:lnSpc>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endParaRPr lang="en-US" dirty="0" smtClean="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US" dirty="0" smtClean="0">
                <a:latin typeface="Times New Roman" panose="02020603050405020304" pitchFamily="18" charset="0"/>
                <a:cs typeface="Times New Roman" panose="02020603050405020304" pitchFamily="18" charset="0"/>
              </a:rPr>
              <a:t>For symmetric distributions it is zero and has positive value for positively skewed distributions and takes negative value for negatively skewed distributions</a:t>
            </a:r>
          </a:p>
          <a:p>
            <a:pPr>
              <a:lnSpc>
                <a:spcPct val="90000"/>
              </a:lnSpc>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p:txBody>
      </p:sp>
      <p:sp>
        <p:nvSpPr>
          <p:cNvPr id="20" name="Rectangle 18"/>
          <p:cNvSpPr>
            <a:spLocks noChangeArrowheads="1"/>
          </p:cNvSpPr>
          <p:nvPr/>
        </p:nvSpPr>
        <p:spPr bwMode="auto">
          <a:xfrm>
            <a:off x="4148919" y="389601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21" name="Object 20"/>
          <p:cNvGraphicFramePr>
            <a:graphicFrameLocks noChangeAspect="1"/>
          </p:cNvGraphicFramePr>
          <p:nvPr>
            <p:extLst>
              <p:ext uri="{D42A27DB-BD31-4B8C-83A1-F6EECF244321}">
                <p14:modId xmlns:p14="http://schemas.microsoft.com/office/powerpoint/2010/main" val="2767644636"/>
              </p:ext>
            </p:extLst>
          </p:nvPr>
        </p:nvGraphicFramePr>
        <p:xfrm>
          <a:off x="2715903" y="3794079"/>
          <a:ext cx="3493824" cy="1091820"/>
        </p:xfrm>
        <a:graphic>
          <a:graphicData uri="http://schemas.openxmlformats.org/presentationml/2006/ole">
            <mc:AlternateContent xmlns:mc="http://schemas.openxmlformats.org/markup-compatibility/2006">
              <mc:Choice xmlns:v="urn:schemas-microsoft-com:vml" Requires="v">
                <p:oleObj spid="_x0000_s90431" name="Equation" r:id="rId3" imgW="1371600" imgH="431800" progId="Equation.DSMT4">
                  <p:embed/>
                </p:oleObj>
              </mc:Choice>
              <mc:Fallback>
                <p:oleObj name="Equation" r:id="rId3" imgW="1371600" imgH="4318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5903" y="3794079"/>
                        <a:ext cx="3493824" cy="1091820"/>
                      </a:xfrm>
                      <a:prstGeom prst="rect">
                        <a:avLst/>
                      </a:prstGeom>
                      <a:noFill/>
                    </p:spPr>
                  </p:pic>
                </p:oleObj>
              </mc:Fallback>
            </mc:AlternateContent>
          </a:graphicData>
        </a:graphic>
      </p:graphicFrame>
    </p:spTree>
    <p:extLst>
      <p:ext uri="{BB962C8B-B14F-4D97-AF65-F5344CB8AC3E}">
        <p14:creationId xmlns:p14="http://schemas.microsoft.com/office/powerpoint/2010/main" val="21972336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33595" y="384665"/>
            <a:ext cx="9905998" cy="1478570"/>
          </a:xfrm>
        </p:spPr>
        <p:txBody>
          <a:bodyPr/>
          <a:lstStyle/>
          <a:p>
            <a:r>
              <a:rPr lang="en-US" dirty="0" smtClean="0">
                <a:latin typeface="Times New Roman" panose="02020603050405020304" pitchFamily="18" charset="0"/>
                <a:cs typeface="Times New Roman" panose="02020603050405020304" pitchFamily="18" charset="0"/>
              </a:rPr>
              <a:t>Symmetry or Skewness</a:t>
            </a:r>
          </a:p>
        </p:txBody>
      </p:sp>
      <p:sp>
        <p:nvSpPr>
          <p:cNvPr id="3" name="Content Placeholder 2"/>
          <p:cNvSpPr>
            <a:spLocks noGrp="1"/>
          </p:cNvSpPr>
          <p:nvPr>
            <p:ph idx="1"/>
          </p:nvPr>
        </p:nvSpPr>
        <p:spPr>
          <a:xfrm>
            <a:off x="2438400" y="1447800"/>
            <a:ext cx="7772400" cy="4953000"/>
          </a:xfrm>
        </p:spPr>
        <p:txBody>
          <a:bodyPr>
            <a:normAutofit/>
          </a:bodyPr>
          <a:lstStyle/>
          <a:p>
            <a:r>
              <a:rPr lang="en-US" sz="3200">
                <a:latin typeface="Times New Roman" panose="02020603050405020304" pitchFamily="18" charset="0"/>
                <a:cs typeface="Times New Roman" panose="02020603050405020304" pitchFamily="18" charset="0"/>
              </a:rPr>
              <a:t>A distribution is </a:t>
            </a:r>
            <a:r>
              <a:rPr lang="en-US" sz="3200" b="1">
                <a:latin typeface="Times New Roman" panose="02020603050405020304" pitchFamily="18" charset="0"/>
                <a:cs typeface="Times New Roman" panose="02020603050405020304" pitchFamily="18" charset="0"/>
              </a:rPr>
              <a:t>symmetric</a:t>
            </a:r>
            <a:r>
              <a:rPr lang="en-US" sz="3200">
                <a:latin typeface="Times New Roman" panose="02020603050405020304" pitchFamily="18" charset="0"/>
                <a:cs typeface="Times New Roman" panose="02020603050405020304" pitchFamily="18" charset="0"/>
              </a:rPr>
              <a:t> if its left half is a mirror image of its right half.</a:t>
            </a:r>
          </a:p>
          <a:p>
            <a:endParaRPr 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A symmetric distribution with a single peak and a bell shape is known as a </a:t>
            </a:r>
            <a:r>
              <a:rPr lang="en-US" sz="3200" b="1">
                <a:latin typeface="Times New Roman" panose="02020603050405020304" pitchFamily="18" charset="0"/>
                <a:cs typeface="Times New Roman" panose="02020603050405020304" pitchFamily="18" charset="0"/>
              </a:rPr>
              <a:t>normal distribution</a:t>
            </a:r>
            <a:r>
              <a:rPr lang="en-US" sz="3200">
                <a:latin typeface="Times New Roman" panose="02020603050405020304" pitchFamily="18" charset="0"/>
                <a:cs typeface="Times New Roman" panose="02020603050405020304" pitchFamily="18" charset="0"/>
              </a:rPr>
              <a:t>.</a:t>
            </a:r>
          </a:p>
        </p:txBody>
      </p:sp>
      <p:pic>
        <p:nvPicPr>
          <p:cNvPr id="10244" name="Picture 8"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743201"/>
            <a:ext cx="220503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9"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743200"/>
            <a:ext cx="2185988"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10" descr="Pink tissue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688" y="2743201"/>
            <a:ext cx="219551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790951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016723" y="192594"/>
            <a:ext cx="9905998" cy="1478570"/>
          </a:xfrm>
        </p:spPr>
        <p:txBody>
          <a:bodyPr/>
          <a:lstStyle/>
          <a:p>
            <a:r>
              <a:rPr lang="en-US" dirty="0" smtClean="0">
                <a:latin typeface="Times New Roman" panose="02020603050405020304" pitchFamily="18" charset="0"/>
                <a:cs typeface="Times New Roman" panose="02020603050405020304" pitchFamily="18" charset="0"/>
              </a:rPr>
              <a:t>Symmetry or Skewness</a:t>
            </a:r>
          </a:p>
        </p:txBody>
      </p:sp>
      <p:sp>
        <p:nvSpPr>
          <p:cNvPr id="3" name="Content Placeholder 2"/>
          <p:cNvSpPr>
            <a:spLocks noGrp="1"/>
          </p:cNvSpPr>
          <p:nvPr>
            <p:ph idx="1"/>
          </p:nvPr>
        </p:nvSpPr>
        <p:spPr>
          <a:xfrm>
            <a:off x="2438400" y="1447800"/>
            <a:ext cx="5105400" cy="4572000"/>
          </a:xfrm>
        </p:spPr>
        <p:txBody>
          <a:bodyPr>
            <a:normAutofit lnSpcReduction="10000"/>
          </a:bodyPr>
          <a:lstStyle/>
          <a:p>
            <a:pPr marL="274320" indent="-274320">
              <a:spcBef>
                <a:spcPts val="580"/>
              </a:spcBef>
              <a:buFont typeface="Wingdings 2"/>
              <a:buChar char=""/>
              <a:defRPr/>
            </a:pPr>
            <a:r>
              <a:rPr lang="en-US" dirty="0" smtClean="0">
                <a:latin typeface="Times New Roman" panose="02020603050405020304" pitchFamily="18" charset="0"/>
                <a:cs typeface="Times New Roman" panose="02020603050405020304" pitchFamily="18" charset="0"/>
              </a:rPr>
              <a:t>A distribution is </a:t>
            </a:r>
            <a:r>
              <a:rPr lang="en-US" b="1" dirty="0" smtClean="0">
                <a:latin typeface="Times New Roman" panose="02020603050405020304" pitchFamily="18" charset="0"/>
                <a:cs typeface="Times New Roman" panose="02020603050405020304" pitchFamily="18" charset="0"/>
              </a:rPr>
              <a:t>left-skewed</a:t>
            </a:r>
            <a:r>
              <a:rPr lang="en-US" dirty="0" smtClean="0">
                <a:latin typeface="Times New Roman" panose="02020603050405020304" pitchFamily="18" charset="0"/>
                <a:cs typeface="Times New Roman" panose="02020603050405020304" pitchFamily="18" charset="0"/>
              </a:rPr>
              <a:t> </a:t>
            </a:r>
          </a:p>
          <a:p>
            <a:pPr marL="274320" indent="-274320">
              <a:spcBef>
                <a:spcPts val="580"/>
              </a:spcBef>
              <a:buNone/>
              <a:defRPr/>
            </a:pPr>
            <a:r>
              <a:rPr lang="en-US" dirty="0" smtClean="0">
                <a:latin typeface="Times New Roman" panose="02020603050405020304" pitchFamily="18" charset="0"/>
                <a:cs typeface="Times New Roman" panose="02020603050405020304" pitchFamily="18" charset="0"/>
              </a:rPr>
              <a:t>(or negatively skewed) if the values </a:t>
            </a:r>
          </a:p>
          <a:p>
            <a:pPr marL="274320" indent="-274320">
              <a:spcBef>
                <a:spcPts val="580"/>
              </a:spcBef>
              <a:buNone/>
              <a:defRPr/>
            </a:pPr>
            <a:r>
              <a:rPr lang="en-US" dirty="0" smtClean="0">
                <a:latin typeface="Times New Roman" panose="02020603050405020304" pitchFamily="18" charset="0"/>
                <a:cs typeface="Times New Roman" panose="02020603050405020304" pitchFamily="18" charset="0"/>
              </a:rPr>
              <a:t>are more spread out on the left, </a:t>
            </a:r>
          </a:p>
          <a:p>
            <a:pPr marL="274320" indent="-274320">
              <a:spcBef>
                <a:spcPts val="580"/>
              </a:spcBef>
              <a:buNone/>
              <a:defRPr/>
            </a:pPr>
            <a:r>
              <a:rPr lang="en-US" dirty="0" smtClean="0">
                <a:latin typeface="Times New Roman" panose="02020603050405020304" pitchFamily="18" charset="0"/>
                <a:cs typeface="Times New Roman" panose="02020603050405020304" pitchFamily="18" charset="0"/>
              </a:rPr>
              <a:t>meaning that some low values are </a:t>
            </a:r>
          </a:p>
          <a:p>
            <a:pPr marL="274320" indent="-274320">
              <a:spcBef>
                <a:spcPts val="580"/>
              </a:spcBef>
              <a:buNone/>
              <a:defRPr/>
            </a:pPr>
            <a:r>
              <a:rPr lang="en-US" dirty="0" smtClean="0">
                <a:latin typeface="Times New Roman" panose="02020603050405020304" pitchFamily="18" charset="0"/>
                <a:cs typeface="Times New Roman" panose="02020603050405020304" pitchFamily="18" charset="0"/>
              </a:rPr>
              <a:t>likely to be outliers.</a:t>
            </a:r>
          </a:p>
          <a:p>
            <a:pPr marL="274320" indent="-274320">
              <a:spcBef>
                <a:spcPts val="580"/>
              </a:spcBef>
              <a:buFont typeface="Wingdings 2"/>
              <a:buChar char=""/>
              <a:defRPr/>
            </a:pPr>
            <a:r>
              <a:rPr lang="en-US" dirty="0" smtClean="0">
                <a:latin typeface="Times New Roman" panose="02020603050405020304" pitchFamily="18" charset="0"/>
                <a:cs typeface="Times New Roman" panose="02020603050405020304" pitchFamily="18" charset="0"/>
              </a:rPr>
              <a:t>A distribution is </a:t>
            </a:r>
            <a:r>
              <a:rPr lang="en-US" b="1" dirty="0" smtClean="0">
                <a:latin typeface="Times New Roman" panose="02020603050405020304" pitchFamily="18" charset="0"/>
                <a:cs typeface="Times New Roman" panose="02020603050405020304" pitchFamily="18" charset="0"/>
              </a:rPr>
              <a:t>right skewed </a:t>
            </a:r>
          </a:p>
          <a:p>
            <a:pPr marL="274320" indent="-274320">
              <a:spcBef>
                <a:spcPts val="580"/>
              </a:spcBef>
              <a:buNone/>
              <a:defRPr/>
            </a:pPr>
            <a:r>
              <a:rPr lang="en-US" dirty="0" smtClean="0">
                <a:latin typeface="Times New Roman" panose="02020603050405020304" pitchFamily="18" charset="0"/>
                <a:cs typeface="Times New Roman" panose="02020603050405020304" pitchFamily="18" charset="0"/>
              </a:rPr>
              <a:t>or positively skewed if the </a:t>
            </a:r>
          </a:p>
          <a:p>
            <a:pPr marL="274320" indent="-274320">
              <a:spcBef>
                <a:spcPts val="580"/>
              </a:spcBef>
              <a:buNone/>
              <a:defRPr/>
            </a:pPr>
            <a:r>
              <a:rPr lang="en-US" dirty="0" smtClean="0">
                <a:latin typeface="Times New Roman" panose="02020603050405020304" pitchFamily="18" charset="0"/>
                <a:cs typeface="Times New Roman" panose="02020603050405020304" pitchFamily="18" charset="0"/>
              </a:rPr>
              <a:t>values are more spread out</a:t>
            </a:r>
          </a:p>
          <a:p>
            <a:pPr marL="274320" indent="-274320">
              <a:spcBef>
                <a:spcPts val="580"/>
              </a:spcBef>
              <a:buNone/>
              <a:defRPr/>
            </a:pPr>
            <a:r>
              <a:rPr lang="en-US" dirty="0" smtClean="0">
                <a:latin typeface="Times New Roman" panose="02020603050405020304" pitchFamily="18" charset="0"/>
                <a:cs typeface="Times New Roman" panose="02020603050405020304" pitchFamily="18" charset="0"/>
              </a:rPr>
              <a:t>on the right.  It has a tail </a:t>
            </a:r>
          </a:p>
          <a:p>
            <a:pPr marL="274320" indent="-274320">
              <a:spcBef>
                <a:spcPts val="580"/>
              </a:spcBef>
              <a:buNone/>
              <a:defRPr/>
            </a:pPr>
            <a:r>
              <a:rPr lang="en-US" dirty="0" smtClean="0">
                <a:latin typeface="Times New Roman" panose="02020603050405020304" pitchFamily="18" charset="0"/>
                <a:cs typeface="Times New Roman" panose="02020603050405020304" pitchFamily="18" charset="0"/>
              </a:rPr>
              <a:t>pulled toward the right.</a:t>
            </a:r>
          </a:p>
          <a:p>
            <a:pPr marL="274320" indent="-274320">
              <a:spcBef>
                <a:spcPts val="580"/>
              </a:spcBef>
              <a:buFont typeface="Wingdings 2"/>
              <a:buChar char=""/>
              <a:defRPr/>
            </a:pPr>
            <a:endParaRPr lang="en-US" dirty="0">
              <a:latin typeface="Times New Roman" panose="02020603050405020304" pitchFamily="18" charset="0"/>
              <a:cs typeface="Times New Roman" panose="02020603050405020304" pitchFamily="18" charset="0"/>
            </a:endParaRPr>
          </a:p>
        </p:txBody>
      </p:sp>
      <p:pic>
        <p:nvPicPr>
          <p:cNvPr id="11268" name="Picture 6"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7322" y="743712"/>
            <a:ext cx="2517231" cy="287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7"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7322" y="3733800"/>
            <a:ext cx="2684463"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a:xfrm>
            <a:off x="7055893" y="2097088"/>
            <a:ext cx="2261429"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509982" y="4585648"/>
            <a:ext cx="2807340" cy="2729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735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8" descr="Pink tissue pape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505201" y="457201"/>
            <a:ext cx="5324475" cy="616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59473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descr="Pink tissue pape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491552" y="95534"/>
            <a:ext cx="5057415" cy="57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361898" y="5971865"/>
            <a:ext cx="6096000" cy="830997"/>
          </a:xfrm>
          <a:prstGeom prst="rect">
            <a:avLst/>
          </a:prstGeom>
        </p:spPr>
        <p:txBody>
          <a:bodyPr>
            <a:spAutoFit/>
          </a:bodyPr>
          <a:lstStyle/>
          <a:p>
            <a:pPr>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In a </a:t>
            </a:r>
            <a:r>
              <a:rPr lang="en-US" sz="2400" dirty="0" smtClean="0">
                <a:latin typeface="Times New Roman" panose="02020603050405020304" pitchFamily="18" charset="0"/>
                <a:cs typeface="Times New Roman" panose="02020603050405020304" pitchFamily="18" charset="0"/>
              </a:rPr>
              <a:t>negatively(left) </a:t>
            </a:r>
            <a:r>
              <a:rPr lang="en-US" sz="2400" dirty="0">
                <a:latin typeface="Times New Roman" panose="02020603050405020304" pitchFamily="18" charset="0"/>
                <a:cs typeface="Times New Roman" panose="02020603050405020304" pitchFamily="18" charset="0"/>
              </a:rPr>
              <a:t>skewed distribution, the </a:t>
            </a:r>
          </a:p>
          <a:p>
            <a:pPr>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mode &gt; median &gt; mean.</a:t>
            </a:r>
          </a:p>
        </p:txBody>
      </p:sp>
    </p:spTree>
    <p:extLst>
      <p:ext uri="{BB962C8B-B14F-4D97-AF65-F5344CB8AC3E}">
        <p14:creationId xmlns:p14="http://schemas.microsoft.com/office/powerpoint/2010/main" val="1661306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latin typeface="Times New Roman" panose="02020603050405020304" pitchFamily="18" charset="0"/>
                <a:cs typeface="Times New Roman" panose="02020603050405020304" pitchFamily="18" charset="0"/>
              </a:rPr>
              <a:t>An Event , </a:t>
            </a:r>
            <a:r>
              <a:rPr lang="en-US" i="1" smtClean="0">
                <a:latin typeface="Times New Roman" panose="02020603050405020304" pitchFamily="18" charset="0"/>
                <a:cs typeface="Times New Roman" panose="02020603050405020304" pitchFamily="18" charset="0"/>
              </a:rPr>
              <a:t>E</a:t>
            </a:r>
            <a:endParaRPr lang="en-US" smtClean="0">
              <a:latin typeface="Times New Roman" panose="02020603050405020304" pitchFamily="18" charset="0"/>
              <a:cs typeface="Times New Roman" panose="02020603050405020304" pitchFamily="18" charset="0"/>
            </a:endParaRPr>
          </a:p>
        </p:txBody>
      </p:sp>
      <p:sp>
        <p:nvSpPr>
          <p:cNvPr id="68611" name="Rectangle 3"/>
          <p:cNvSpPr>
            <a:spLocks noGrp="1" noChangeArrowheads="1"/>
          </p:cNvSpPr>
          <p:nvPr>
            <p:ph idx="1"/>
          </p:nvPr>
        </p:nvSpPr>
        <p:spPr>
          <a:xfrm>
            <a:off x="1981200" y="1600200"/>
            <a:ext cx="8229600" cy="1600200"/>
          </a:xfrm>
        </p:spPr>
        <p:txBody>
          <a:bodyPr/>
          <a:lstStyle/>
          <a:p>
            <a:pPr marL="0" indent="0">
              <a:buNone/>
            </a:pPr>
            <a:r>
              <a:rPr lang="en-US" smtClean="0">
                <a:latin typeface="Times New Roman" panose="02020603050405020304" pitchFamily="18" charset="0"/>
                <a:cs typeface="Times New Roman" panose="02020603050405020304" pitchFamily="18" charset="0"/>
              </a:rPr>
              <a:t>The </a:t>
            </a:r>
            <a:r>
              <a:rPr lang="en-US" b="1" smtClean="0">
                <a:latin typeface="Times New Roman" panose="02020603050405020304" pitchFamily="18" charset="0"/>
                <a:cs typeface="Times New Roman" panose="02020603050405020304" pitchFamily="18" charset="0"/>
              </a:rPr>
              <a:t>event</a:t>
            </a:r>
            <a:r>
              <a:rPr lang="en-US" smtClean="0">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E</a:t>
            </a:r>
            <a:r>
              <a:rPr lang="en-US" smtClean="0">
                <a:latin typeface="Times New Roman" panose="02020603050405020304" pitchFamily="18" charset="0"/>
                <a:cs typeface="Times New Roman" panose="02020603050405020304" pitchFamily="18" charset="0"/>
              </a:rPr>
              <a:t>, is any subset of the </a:t>
            </a:r>
            <a:r>
              <a:rPr lang="en-US" b="1" smtClean="0">
                <a:latin typeface="Times New Roman" panose="02020603050405020304" pitchFamily="18" charset="0"/>
                <a:cs typeface="Times New Roman" panose="02020603050405020304" pitchFamily="18" charset="0"/>
              </a:rPr>
              <a:t>sample space</a:t>
            </a:r>
            <a:r>
              <a:rPr lang="en-US" smtClean="0">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S</a:t>
            </a:r>
            <a:r>
              <a:rPr lang="en-US" smtClean="0">
                <a:latin typeface="Times New Roman" panose="02020603050405020304" pitchFamily="18" charset="0"/>
                <a:cs typeface="Times New Roman" panose="02020603050405020304" pitchFamily="18" charset="0"/>
              </a:rPr>
              <a:t>. i.e. any set of outcomes (not necessarily all outcomes) of the random phenomena</a:t>
            </a:r>
          </a:p>
        </p:txBody>
      </p:sp>
      <p:sp>
        <p:nvSpPr>
          <p:cNvPr id="68612" name="Rectangle 5"/>
          <p:cNvSpPr>
            <a:spLocks noChangeArrowheads="1"/>
          </p:cNvSpPr>
          <p:nvPr/>
        </p:nvSpPr>
        <p:spPr bwMode="auto">
          <a:xfrm>
            <a:off x="3352800" y="3505200"/>
            <a:ext cx="5334000" cy="2895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atin typeface="Times New Roman" panose="02020603050405020304" pitchFamily="18" charset="0"/>
              <a:cs typeface="Times New Roman" panose="02020603050405020304" pitchFamily="18" charset="0"/>
            </a:endParaRPr>
          </a:p>
        </p:txBody>
      </p:sp>
      <p:sp>
        <p:nvSpPr>
          <p:cNvPr id="68613" name="Oval 6"/>
          <p:cNvSpPr>
            <a:spLocks noChangeArrowheads="1"/>
          </p:cNvSpPr>
          <p:nvPr/>
        </p:nvSpPr>
        <p:spPr bwMode="auto">
          <a:xfrm rot="-1853828">
            <a:off x="4038600" y="4191000"/>
            <a:ext cx="2209800" cy="1295400"/>
          </a:xfrm>
          <a:prstGeom prst="ellipse">
            <a:avLst/>
          </a:prstGeom>
          <a:solidFill>
            <a:srgbClr val="808080"/>
          </a:soli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atin typeface="Times New Roman" panose="02020603050405020304" pitchFamily="18" charset="0"/>
              <a:cs typeface="Times New Roman" panose="02020603050405020304" pitchFamily="18" charset="0"/>
            </a:endParaRPr>
          </a:p>
        </p:txBody>
      </p:sp>
      <p:sp>
        <p:nvSpPr>
          <p:cNvPr id="68614" name="Rectangle 7"/>
          <p:cNvSpPr>
            <a:spLocks noChangeArrowheads="1"/>
          </p:cNvSpPr>
          <p:nvPr/>
        </p:nvSpPr>
        <p:spPr bwMode="auto">
          <a:xfrm>
            <a:off x="2743200" y="35052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cs typeface="Times New Roman" panose="02020603050405020304" pitchFamily="18" charset="0"/>
              </a:rPr>
              <a:t>S</a:t>
            </a:r>
            <a:endParaRPr lang="en-US" sz="3200">
              <a:latin typeface="Times New Roman" panose="02020603050405020304" pitchFamily="18" charset="0"/>
              <a:cs typeface="Times New Roman" panose="02020603050405020304" pitchFamily="18" charset="0"/>
            </a:endParaRPr>
          </a:p>
        </p:txBody>
      </p:sp>
      <p:sp>
        <p:nvSpPr>
          <p:cNvPr id="68615" name="Rectangle 8"/>
          <p:cNvSpPr>
            <a:spLocks noChangeArrowheads="1"/>
          </p:cNvSpPr>
          <p:nvPr/>
        </p:nvSpPr>
        <p:spPr bwMode="auto">
          <a:xfrm>
            <a:off x="6248400" y="4114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a:latin typeface="Times New Roman" panose="02020603050405020304" pitchFamily="18" charset="0"/>
                <a:cs typeface="Times New Roman" panose="02020603050405020304" pitchFamily="18" charset="0"/>
              </a:rPr>
              <a:t>E</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2449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7" descr="Pink tissue pape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267501" y="121692"/>
            <a:ext cx="5166815" cy="595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171398" y="6071993"/>
            <a:ext cx="6096000" cy="830997"/>
          </a:xfrm>
          <a:prstGeom prst="rect">
            <a:avLst/>
          </a:prstGeom>
        </p:spPr>
        <p:txBody>
          <a:bodyPr>
            <a:spAutoFit/>
          </a:bodyPr>
          <a:lstStyle/>
          <a:p>
            <a:pPr>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In a </a:t>
            </a:r>
            <a:r>
              <a:rPr lang="en-US" sz="2400" dirty="0" smtClean="0">
                <a:latin typeface="Times New Roman" panose="02020603050405020304" pitchFamily="18" charset="0"/>
                <a:cs typeface="Times New Roman" panose="02020603050405020304" pitchFamily="18" charset="0"/>
              </a:rPr>
              <a:t>negatively(right) </a:t>
            </a:r>
            <a:r>
              <a:rPr lang="en-US" sz="2400" dirty="0">
                <a:latin typeface="Times New Roman" panose="02020603050405020304" pitchFamily="18" charset="0"/>
                <a:cs typeface="Times New Roman" panose="02020603050405020304" pitchFamily="18" charset="0"/>
              </a:rPr>
              <a:t>skewed distribution, the </a:t>
            </a:r>
          </a:p>
          <a:p>
            <a:pPr>
              <a:buFont typeface="Wingdings" panose="05000000000000000000" pitchFamily="2" charset="2"/>
              <a:buNone/>
            </a:pPr>
            <a:r>
              <a:rPr lang="en-US" sz="2400" dirty="0">
                <a:latin typeface="Times New Roman" panose="02020603050405020304" pitchFamily="18" charset="0"/>
                <a:cs typeface="Times New Roman" panose="02020603050405020304" pitchFamily="18" charset="0"/>
              </a:rPr>
              <a:t>mode </a:t>
            </a:r>
            <a:r>
              <a:rPr lang="en-US" sz="2400" dirty="0" smtClean="0">
                <a:latin typeface="Times New Roman" panose="02020603050405020304" pitchFamily="18" charset="0"/>
                <a:cs typeface="Times New Roman" panose="02020603050405020304" pitchFamily="18" charset="0"/>
              </a:rPr>
              <a:t>&lt; </a:t>
            </a:r>
            <a:r>
              <a:rPr lang="en-US" sz="2400" dirty="0">
                <a:latin typeface="Times New Roman" panose="02020603050405020304" pitchFamily="18" charset="0"/>
                <a:cs typeface="Times New Roman" panose="02020603050405020304" pitchFamily="18" charset="0"/>
              </a:rPr>
              <a:t>median </a:t>
            </a:r>
            <a:r>
              <a:rPr lang="en-US" sz="2400" dirty="0" smtClean="0">
                <a:latin typeface="Times New Roman" panose="02020603050405020304" pitchFamily="18" charset="0"/>
                <a:cs typeface="Times New Roman" panose="02020603050405020304" pitchFamily="18" charset="0"/>
              </a:rPr>
              <a:t>&lt; </a:t>
            </a:r>
            <a:r>
              <a:rPr lang="en-US" sz="2400" dirty="0">
                <a:latin typeface="Times New Roman" panose="02020603050405020304" pitchFamily="18" charset="0"/>
                <a:cs typeface="Times New Roman" panose="02020603050405020304" pitchFamily="18" charset="0"/>
              </a:rPr>
              <a:t>mean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40597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normAutofit/>
          </a:bodyPr>
          <a:lstStyle/>
          <a:p>
            <a:pPr>
              <a:lnSpc>
                <a:spcPct val="90000"/>
              </a:lnSpc>
              <a:buFont typeface="Wingdings" panose="05000000000000000000" pitchFamily="2" charset="2"/>
              <a:buNone/>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4</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central </a:t>
            </a:r>
            <a:r>
              <a:rPr lang="en-US" sz="2800" dirty="0" smtClean="0">
                <a:latin typeface="Times New Roman" panose="02020603050405020304" pitchFamily="18" charset="0"/>
                <a:cs typeface="Times New Roman" panose="02020603050405020304" pitchFamily="18" charset="0"/>
              </a:rPr>
              <a:t>moment measures kurtosis. </a:t>
            </a:r>
          </a:p>
          <a:p>
            <a:pPr>
              <a:lnSpc>
                <a:spcPct val="90000"/>
              </a:lnSpc>
              <a:buFont typeface="Wingdings" panose="05000000000000000000" pitchFamily="2" charset="2"/>
              <a:buNone/>
            </a:pPr>
            <a:endParaRPr lang="en-US" sz="28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endParaRPr lang="en-US" sz="2800" dirty="0" smtClean="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endParaRPr lang="en-US" sz="2800" dirty="0" smtClean="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is the “peakedness” of a distribution.</a:t>
            </a:r>
          </a:p>
          <a:p>
            <a:pPr>
              <a:lnSpc>
                <a:spcPct val="90000"/>
              </a:lnSpc>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It measures the extent to which the data are distributed in the tails versus the center of the </a:t>
            </a:r>
            <a:r>
              <a:rPr lang="en-US" sz="2800" dirty="0" smtClean="0">
                <a:latin typeface="Times New Roman" panose="02020603050405020304" pitchFamily="18" charset="0"/>
                <a:cs typeface="Times New Roman" panose="02020603050405020304" pitchFamily="18" charset="0"/>
              </a:rPr>
              <a:t>distribution</a:t>
            </a:r>
            <a:endParaRPr lang="en-US" sz="2800" dirty="0">
              <a:latin typeface="Times New Roman" panose="02020603050405020304" pitchFamily="18" charset="0"/>
              <a:cs typeface="Times New Roman" panose="02020603050405020304" pitchFamily="18" charset="0"/>
            </a:endParaRPr>
          </a:p>
        </p:txBody>
      </p:sp>
      <p:sp>
        <p:nvSpPr>
          <p:cNvPr id="6" name="Rectangle 6"/>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265621124"/>
              </p:ext>
            </p:extLst>
          </p:nvPr>
        </p:nvGraphicFramePr>
        <p:xfrm>
          <a:off x="3330053" y="2729553"/>
          <a:ext cx="2113280" cy="914400"/>
        </p:xfrm>
        <a:graphic>
          <a:graphicData uri="http://schemas.openxmlformats.org/presentationml/2006/ole">
            <mc:AlternateContent xmlns:mc="http://schemas.openxmlformats.org/markup-compatibility/2006">
              <mc:Choice xmlns:v="urn:schemas-microsoft-com:vml" Requires="v">
                <p:oleObj spid="_x0000_s91442" name="Equation" r:id="rId3" imgW="990170" imgH="431613" progId="Equation.DSMT4">
                  <p:embed/>
                </p:oleObj>
              </mc:Choice>
              <mc:Fallback>
                <p:oleObj name="Equation" r:id="rId3" imgW="990170" imgH="431613"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053" y="2729553"/>
                        <a:ext cx="2113280" cy="914400"/>
                      </a:xfrm>
                      <a:prstGeom prst="rect">
                        <a:avLst/>
                      </a:prstGeom>
                      <a:noFill/>
                    </p:spPr>
                  </p:pic>
                </p:oleObj>
              </mc:Fallback>
            </mc:AlternateContent>
          </a:graphicData>
        </a:graphic>
      </p:graphicFrame>
    </p:spTree>
    <p:extLst>
      <p:ext uri="{BB962C8B-B14F-4D97-AF65-F5344CB8AC3E}">
        <p14:creationId xmlns:p14="http://schemas.microsoft.com/office/powerpoint/2010/main" val="28252545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0" y="2003425"/>
            <a:ext cx="9906000" cy="3541713"/>
          </a:xfrm>
        </p:spPr>
        <p:txBody>
          <a:bodyPr/>
          <a:lstStyle/>
          <a:p>
            <a:pPr>
              <a:lnSpc>
                <a:spcPct val="9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There are three types of peakedness.</a:t>
            </a:r>
          </a:p>
          <a:p>
            <a:pPr>
              <a:lnSpc>
                <a:spcPct val="9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Leptokurtic- very peaked</a:t>
            </a:r>
          </a:p>
          <a:p>
            <a:pPr>
              <a:lnSpc>
                <a:spcPct val="9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Platykurtic – relatively flat</a:t>
            </a:r>
          </a:p>
          <a:p>
            <a:pPr>
              <a:lnSpc>
                <a:spcPct val="90000"/>
              </a:lnSpc>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Mesokurtic – in between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8331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4294967295"/>
          </p:nvPr>
        </p:nvSpPr>
        <p:spPr>
          <a:xfrm>
            <a:off x="0" y="2057399"/>
            <a:ext cx="7216726" cy="4132385"/>
          </a:xfrm>
        </p:spPr>
        <p:txBody>
          <a:bodyPr>
            <a:noAutofit/>
          </a:bodyPr>
          <a:lstStyle/>
          <a:p>
            <a:pPr algn="just"/>
            <a:r>
              <a:rPr lang="en-US" sz="2400" dirty="0">
                <a:latin typeface="Times New Roman" panose="02020603050405020304" pitchFamily="18" charset="0"/>
                <a:cs typeface="Times New Roman" panose="02020603050405020304" pitchFamily="18" charset="0"/>
              </a:rPr>
              <a:t>For a normal distribution, kurtosis is equal to 3.</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When it is </a:t>
            </a:r>
            <a:r>
              <a:rPr lang="en-US" sz="2400" dirty="0">
                <a:latin typeface="Times New Roman" panose="02020603050405020304" pitchFamily="18" charset="0"/>
                <a:cs typeface="Times New Roman" panose="02020603050405020304" pitchFamily="18" charset="0"/>
              </a:rPr>
              <a:t>greater than 3, the curve is more sharply peaked and has narrower tails than the normal curve and is said to be leptokurtic.</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it is less than 3, the curve has a flatter top and relatively wider tails than the normal curve and is said to be </a:t>
            </a:r>
            <a:r>
              <a:rPr lang="en-US" sz="2400" dirty="0" err="1">
                <a:latin typeface="Times New Roman" panose="02020603050405020304" pitchFamily="18" charset="0"/>
                <a:cs typeface="Times New Roman" panose="02020603050405020304" pitchFamily="18" charset="0"/>
              </a:rPr>
              <a:t>platykurtic</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pic>
        <p:nvPicPr>
          <p:cNvPr id="7" name="Picture 2" descr="http://www.homeoptionstrading.com/_Media/kurtosi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721" y="2396088"/>
            <a:ext cx="4433370" cy="245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46325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3"/>
          <p:cNvGraphicFramePr>
            <a:graphicFrameLocks noChangeAspect="1"/>
          </p:cNvGraphicFramePr>
          <p:nvPr>
            <p:extLst>
              <p:ext uri="{D42A27DB-BD31-4B8C-83A1-F6EECF244321}">
                <p14:modId xmlns:p14="http://schemas.microsoft.com/office/powerpoint/2010/main" val="2954726253"/>
              </p:ext>
            </p:extLst>
          </p:nvPr>
        </p:nvGraphicFramePr>
        <p:xfrm>
          <a:off x="2698750" y="1477963"/>
          <a:ext cx="1960563" cy="695325"/>
        </p:xfrm>
        <a:graphic>
          <a:graphicData uri="http://schemas.openxmlformats.org/presentationml/2006/ole">
            <mc:AlternateContent xmlns:mc="http://schemas.openxmlformats.org/markup-compatibility/2006">
              <mc:Choice xmlns:v="urn:schemas-microsoft-com:vml" Requires="v">
                <p:oleObj spid="_x0000_s101948" name="Equation" r:id="rId4" imgW="787320" imgH="279360" progId="Equation.DSMT4">
                  <p:embed/>
                </p:oleObj>
              </mc:Choice>
              <mc:Fallback>
                <p:oleObj name="Equation" r:id="rId4" imgW="787320" imgH="279360" progId="Equation.DSMT4">
                  <p:embed/>
                  <p:pic>
                    <p:nvPicPr>
                      <p:cNvPr id="0" name=""/>
                      <p:cNvPicPr>
                        <a:picLocks noChangeAspect="1" noChangeArrowheads="1"/>
                      </p:cNvPicPr>
                      <p:nvPr/>
                    </p:nvPicPr>
                    <p:blipFill>
                      <a:blip r:embed="rId5"/>
                      <a:srcRect/>
                      <a:stretch>
                        <a:fillRect/>
                      </a:stretch>
                    </p:blipFill>
                    <p:spPr bwMode="auto">
                      <a:xfrm>
                        <a:off x="2698750" y="1477963"/>
                        <a:ext cx="1960563"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4"/>
          <p:cNvGraphicFramePr>
            <a:graphicFrameLocks noChangeAspect="1"/>
          </p:cNvGraphicFramePr>
          <p:nvPr>
            <p:extLst>
              <p:ext uri="{D42A27DB-BD31-4B8C-83A1-F6EECF244321}">
                <p14:modId xmlns:p14="http://schemas.microsoft.com/office/powerpoint/2010/main" val="2196785322"/>
              </p:ext>
            </p:extLst>
          </p:nvPr>
        </p:nvGraphicFramePr>
        <p:xfrm>
          <a:off x="3287713" y="2393950"/>
          <a:ext cx="4964112" cy="1933575"/>
        </p:xfrm>
        <a:graphic>
          <a:graphicData uri="http://schemas.openxmlformats.org/presentationml/2006/ole">
            <mc:AlternateContent xmlns:mc="http://schemas.openxmlformats.org/markup-compatibility/2006">
              <mc:Choice xmlns:v="urn:schemas-microsoft-com:vml" Requires="v">
                <p:oleObj spid="_x0000_s101949" name="Equation" r:id="rId6" imgW="2222280" imgH="863280" progId="Equation.DSMT4">
                  <p:embed/>
                </p:oleObj>
              </mc:Choice>
              <mc:Fallback>
                <p:oleObj name="Equation" r:id="rId6" imgW="2222280" imgH="863280" progId="Equation.DSMT4">
                  <p:embed/>
                  <p:pic>
                    <p:nvPicPr>
                      <p:cNvPr id="0" name=""/>
                      <p:cNvPicPr>
                        <a:picLocks noChangeAspect="1" noChangeArrowheads="1"/>
                      </p:cNvPicPr>
                      <p:nvPr/>
                    </p:nvPicPr>
                    <p:blipFill>
                      <a:blip r:embed="rId7"/>
                      <a:srcRect/>
                      <a:stretch>
                        <a:fillRect/>
                      </a:stretch>
                    </p:blipFill>
                    <p:spPr bwMode="auto">
                      <a:xfrm>
                        <a:off x="3287713" y="2393950"/>
                        <a:ext cx="4964112" cy="193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Rectangle 5"/>
          <p:cNvSpPr>
            <a:spLocks noChangeArrowheads="1"/>
          </p:cNvSpPr>
          <p:nvPr/>
        </p:nvSpPr>
        <p:spPr bwMode="auto">
          <a:xfrm>
            <a:off x="1981200" y="350839"/>
            <a:ext cx="83058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dirty="0">
                <a:latin typeface="Times New Roman" panose="02020603050405020304" pitchFamily="18" charset="0"/>
              </a:rPr>
              <a:t>The </a:t>
            </a:r>
            <a:r>
              <a:rPr lang="en-US" sz="3200" i="1" dirty="0" err="1" smtClean="0">
                <a:latin typeface="Times New Roman" panose="02020603050405020304" pitchFamily="18" charset="0"/>
              </a:rPr>
              <a:t>r</a:t>
            </a:r>
            <a:r>
              <a:rPr lang="en-US" sz="3200" i="1" baseline="30000" dirty="0" err="1" smtClean="0">
                <a:latin typeface="Times New Roman" panose="02020603050405020304" pitchFamily="18" charset="0"/>
              </a:rPr>
              <a:t>th</a:t>
            </a:r>
            <a:r>
              <a:rPr lang="en-US" sz="3200" dirty="0" smtClean="0">
                <a:latin typeface="Times New Roman" panose="02020603050405020304" pitchFamily="18" charset="0"/>
              </a:rPr>
              <a:t> </a:t>
            </a:r>
            <a:r>
              <a:rPr lang="en-US" sz="3200" dirty="0">
                <a:latin typeface="Times New Roman" panose="02020603050405020304" pitchFamily="18" charset="0"/>
              </a:rPr>
              <a:t>moment of </a:t>
            </a:r>
            <a:r>
              <a:rPr lang="en-US" sz="3200" i="1" dirty="0" smtClean="0">
                <a:latin typeface="Times New Roman" panose="02020603050405020304" pitchFamily="18" charset="0"/>
              </a:rPr>
              <a:t>X about zero</a:t>
            </a:r>
            <a:r>
              <a:rPr lang="en-US" sz="3200" dirty="0" smtClean="0">
                <a:latin typeface="Times New Roman" panose="02020603050405020304" pitchFamily="18" charset="0"/>
              </a:rPr>
              <a:t>.</a:t>
            </a:r>
            <a:endParaRPr lang="en-US" sz="3200" dirty="0">
              <a:latin typeface="Times New Roman" panose="02020603050405020304" pitchFamily="18" charset="0"/>
            </a:endParaRPr>
          </a:p>
        </p:txBody>
      </p:sp>
    </p:spTree>
    <p:extLst>
      <p:ext uri="{BB962C8B-B14F-4D97-AF65-F5344CB8AC3E}">
        <p14:creationId xmlns:p14="http://schemas.microsoft.com/office/powerpoint/2010/main" val="11731881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Relation between Moments about Mean and Moments about Origin</a:t>
            </a:r>
            <a:endParaRPr lang="en-US" dirty="0"/>
          </a:p>
        </p:txBody>
      </p:sp>
      <p:sp>
        <p:nvSpPr>
          <p:cNvPr id="4" name="Slide Number Placeholder 3"/>
          <p:cNvSpPr>
            <a:spLocks noGrp="1"/>
          </p:cNvSpPr>
          <p:nvPr>
            <p:ph type="sldNum" sz="quarter" idx="16"/>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9F12515A-0032-40C4-A4D7-47C14FA24D55}" type="slidenum">
              <a:rPr lang="en-US">
                <a:solidFill>
                  <a:srgbClr val="FFFFFF"/>
                </a:solidFill>
                <a:latin typeface="Franklin Gothic Book" panose="020B0503020102020204" pitchFamily="34" charset="0"/>
              </a:rPr>
              <a:pPr/>
              <a:t>75</a:t>
            </a:fld>
            <a:endParaRPr lang="en-US">
              <a:solidFill>
                <a:srgbClr val="FFFFFF"/>
              </a:solidFill>
              <a:latin typeface="Franklin Gothic Book" panose="020B0503020102020204" pitchFamily="34" charset="0"/>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201256608"/>
              </p:ext>
            </p:extLst>
          </p:nvPr>
        </p:nvGraphicFramePr>
        <p:xfrm>
          <a:off x="1105469" y="1624084"/>
          <a:ext cx="8305654" cy="2634018"/>
        </p:xfrm>
        <a:graphic>
          <a:graphicData uri="http://schemas.openxmlformats.org/presentationml/2006/ole">
            <mc:AlternateContent xmlns:mc="http://schemas.openxmlformats.org/markup-compatibility/2006">
              <mc:Choice xmlns:v="urn:schemas-microsoft-com:vml" Requires="v">
                <p:oleObj spid="_x0000_s102687" name="Equation" r:id="rId3" imgW="3721100" imgH="1181100" progId="Equation.DSMT4">
                  <p:embed/>
                </p:oleObj>
              </mc:Choice>
              <mc:Fallback>
                <p:oleObj name="Equation" r:id="rId3" imgW="3721100" imgH="1181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469" y="1624084"/>
                        <a:ext cx="8305654" cy="2634018"/>
                      </a:xfrm>
                      <a:prstGeom prst="rect">
                        <a:avLst/>
                      </a:prstGeom>
                      <a:noFill/>
                    </p:spPr>
                  </p:pic>
                </p:oleObj>
              </mc:Fallback>
            </mc:AlternateContent>
          </a:graphicData>
        </a:graphic>
      </p:graphicFrame>
    </p:spTree>
    <p:extLst>
      <p:ext uri="{BB962C8B-B14F-4D97-AF65-F5344CB8AC3E}">
        <p14:creationId xmlns:p14="http://schemas.microsoft.com/office/powerpoint/2010/main" val="2303659153"/>
      </p:ext>
    </p:ext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lstStyle/>
          <a:p>
            <a:pPr algn="ctr" eaLnBrk="1" hangingPunct="1"/>
            <a:r>
              <a:rPr lang="en-US" dirty="0" smtClean="0">
                <a:latin typeface="Times New Roman" panose="02020603050405020304" pitchFamily="18" charset="0"/>
                <a:cs typeface="Times New Roman" panose="02020603050405020304" pitchFamily="18" charset="0"/>
              </a:rPr>
              <a:t>Moment generating functions</a:t>
            </a:r>
          </a:p>
        </p:txBody>
      </p:sp>
    </p:spTree>
    <p:extLst>
      <p:ext uri="{BB962C8B-B14F-4D97-AF65-F5344CB8AC3E}">
        <p14:creationId xmlns:p14="http://schemas.microsoft.com/office/powerpoint/2010/main" val="3210529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idx="1"/>
          </p:nvPr>
        </p:nvSpPr>
        <p:spPr>
          <a:xfrm>
            <a:off x="1976439" y="1209676"/>
            <a:ext cx="8396287" cy="714375"/>
          </a:xfrm>
        </p:spPr>
        <p:txBody>
          <a:bodyPr/>
          <a:lstStyle/>
          <a:p>
            <a:pPr marL="0" indent="0">
              <a:buNone/>
            </a:pPr>
            <a:r>
              <a:rPr lang="en-US" b="1" smtClean="0"/>
              <a:t>Moment Generating function of a R.V.</a:t>
            </a:r>
            <a:r>
              <a:rPr lang="en-US" b="1" i="1" smtClean="0"/>
              <a:t> X</a:t>
            </a:r>
            <a:endParaRPr lang="en-US" smtClean="0"/>
          </a:p>
        </p:txBody>
      </p:sp>
      <p:graphicFrame>
        <p:nvGraphicFramePr>
          <p:cNvPr id="10242" name="Object 6"/>
          <p:cNvGraphicFramePr>
            <a:graphicFrameLocks noChangeAspect="1"/>
          </p:cNvGraphicFramePr>
          <p:nvPr>
            <p:extLst>
              <p:ext uri="{D42A27DB-BD31-4B8C-83A1-F6EECF244321}">
                <p14:modId xmlns:p14="http://schemas.microsoft.com/office/powerpoint/2010/main" val="3727726861"/>
              </p:ext>
            </p:extLst>
          </p:nvPr>
        </p:nvGraphicFramePr>
        <p:xfrm>
          <a:off x="2782888" y="2227264"/>
          <a:ext cx="7327900" cy="1938337"/>
        </p:xfrm>
        <a:graphic>
          <a:graphicData uri="http://schemas.openxmlformats.org/presentationml/2006/ole">
            <mc:AlternateContent xmlns:mc="http://schemas.openxmlformats.org/markup-compatibility/2006">
              <mc:Choice xmlns:v="urn:schemas-microsoft-com:vml" Requires="v">
                <p:oleObj spid="_x0000_s105757" name="Equation" r:id="rId4" imgW="3263760" imgH="863280" progId="Equation.DSMT4">
                  <p:embed/>
                </p:oleObj>
              </mc:Choice>
              <mc:Fallback>
                <p:oleObj name="Equation" r:id="rId4" imgW="3263760" imgH="863280" progId="Equation.DSMT4">
                  <p:embed/>
                  <p:pic>
                    <p:nvPicPr>
                      <p:cNvPr id="0" name=""/>
                      <p:cNvPicPr>
                        <a:picLocks noChangeAspect="1" noChangeArrowheads="1"/>
                      </p:cNvPicPr>
                      <p:nvPr/>
                    </p:nvPicPr>
                    <p:blipFill>
                      <a:blip r:embed="rId5"/>
                      <a:srcRect/>
                      <a:stretch>
                        <a:fillRect/>
                      </a:stretch>
                    </p:blipFill>
                    <p:spPr bwMode="auto">
                      <a:xfrm>
                        <a:off x="2782888" y="2227264"/>
                        <a:ext cx="7327900" cy="193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928743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a:lstStyle/>
          <a:p>
            <a:pPr eaLnBrk="1" hangingPunct="1"/>
            <a:r>
              <a:rPr lang="en-US" sz="4000" dirty="0"/>
              <a:t>Properties of</a:t>
            </a:r>
            <a:br>
              <a:rPr lang="en-US" sz="4000" dirty="0"/>
            </a:br>
            <a:r>
              <a:rPr lang="en-US" sz="4000" dirty="0"/>
              <a:t> Moment Generating Functions</a:t>
            </a:r>
          </a:p>
        </p:txBody>
      </p:sp>
    </p:spTree>
    <p:extLst>
      <p:ext uri="{BB962C8B-B14F-4D97-AF65-F5344CB8AC3E}">
        <p14:creationId xmlns:p14="http://schemas.microsoft.com/office/powerpoint/2010/main" val="2404939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2"/>
          <p:cNvSpPr>
            <a:spLocks noGrp="1" noChangeArrowheads="1"/>
          </p:cNvSpPr>
          <p:nvPr>
            <p:ph idx="1"/>
          </p:nvPr>
        </p:nvSpPr>
        <p:spPr>
          <a:xfrm>
            <a:off x="1981200" y="427038"/>
            <a:ext cx="8229600" cy="685800"/>
          </a:xfrm>
        </p:spPr>
        <p:txBody>
          <a:bodyPr/>
          <a:lstStyle/>
          <a:p>
            <a:pPr marL="609600" indent="-609600">
              <a:buFontTx/>
              <a:buAutoNum type="arabicPeriod"/>
            </a:pPr>
            <a:r>
              <a:rPr lang="en-US"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m</a:t>
            </a:r>
            <a:r>
              <a:rPr lang="en-US" i="1" baseline="-25000" dirty="0" err="1"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(0) = 1</a:t>
            </a:r>
          </a:p>
        </p:txBody>
      </p:sp>
      <p:graphicFrame>
        <p:nvGraphicFramePr>
          <p:cNvPr id="18434" name="Object 3"/>
          <p:cNvGraphicFramePr>
            <a:graphicFrameLocks noChangeAspect="1"/>
          </p:cNvGraphicFramePr>
          <p:nvPr>
            <p:extLst>
              <p:ext uri="{D42A27DB-BD31-4B8C-83A1-F6EECF244321}">
                <p14:modId xmlns:p14="http://schemas.microsoft.com/office/powerpoint/2010/main" val="3008464138"/>
              </p:ext>
            </p:extLst>
          </p:nvPr>
        </p:nvGraphicFramePr>
        <p:xfrm>
          <a:off x="2111375" y="1228725"/>
          <a:ext cx="7351713" cy="627063"/>
        </p:xfrm>
        <a:graphic>
          <a:graphicData uri="http://schemas.openxmlformats.org/presentationml/2006/ole">
            <mc:AlternateContent xmlns:mc="http://schemas.openxmlformats.org/markup-compatibility/2006">
              <mc:Choice xmlns:v="urn:schemas-microsoft-com:vml" Requires="v">
                <p:oleObj spid="_x0000_s107350" name="Equation" r:id="rId4" imgW="3276360" imgH="279360" progId="Equation.DSMT4">
                  <p:embed/>
                </p:oleObj>
              </mc:Choice>
              <mc:Fallback>
                <p:oleObj name="Equation" r:id="rId4" imgW="3276360" imgH="279360" progId="Equation.DSMT4">
                  <p:embed/>
                  <p:pic>
                    <p:nvPicPr>
                      <p:cNvPr id="0" name=""/>
                      <p:cNvPicPr>
                        <a:picLocks noChangeAspect="1" noChangeArrowheads="1"/>
                      </p:cNvPicPr>
                      <p:nvPr/>
                    </p:nvPicPr>
                    <p:blipFill>
                      <a:blip r:embed="rId5"/>
                      <a:srcRect/>
                      <a:stretch>
                        <a:fillRect/>
                      </a:stretch>
                    </p:blipFill>
                    <p:spPr bwMode="auto">
                      <a:xfrm>
                        <a:off x="2111375" y="1228725"/>
                        <a:ext cx="7351713"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7"/>
          <p:cNvGraphicFramePr>
            <a:graphicFrameLocks noChangeAspect="1"/>
          </p:cNvGraphicFramePr>
          <p:nvPr>
            <p:extLst>
              <p:ext uri="{D42A27DB-BD31-4B8C-83A1-F6EECF244321}">
                <p14:modId xmlns:p14="http://schemas.microsoft.com/office/powerpoint/2010/main" val="1708432406"/>
              </p:ext>
            </p:extLst>
          </p:nvPr>
        </p:nvGraphicFramePr>
        <p:xfrm>
          <a:off x="2605088" y="3432633"/>
          <a:ext cx="4673600" cy="714375"/>
        </p:xfrm>
        <a:graphic>
          <a:graphicData uri="http://schemas.openxmlformats.org/presentationml/2006/ole">
            <mc:AlternateContent xmlns:mc="http://schemas.openxmlformats.org/markup-compatibility/2006">
              <mc:Choice xmlns:v="urn:schemas-microsoft-com:vml" Requires="v">
                <p:oleObj spid="_x0000_s107351" name="Equation" r:id="rId6" imgW="2082600" imgH="317160" progId="Equation.DSMT4">
                  <p:embed/>
                </p:oleObj>
              </mc:Choice>
              <mc:Fallback>
                <p:oleObj name="Equation" r:id="rId6" imgW="2082600" imgH="3171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5088" y="3432633"/>
                        <a:ext cx="46736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8"/>
          <p:cNvGraphicFramePr>
            <a:graphicFrameLocks noChangeAspect="1"/>
          </p:cNvGraphicFramePr>
          <p:nvPr>
            <p:extLst>
              <p:ext uri="{D42A27DB-BD31-4B8C-83A1-F6EECF244321}">
                <p14:modId xmlns:p14="http://schemas.microsoft.com/office/powerpoint/2010/main" val="1636235088"/>
              </p:ext>
            </p:extLst>
          </p:nvPr>
        </p:nvGraphicFramePr>
        <p:xfrm>
          <a:off x="2605088" y="2573340"/>
          <a:ext cx="6186488" cy="712787"/>
        </p:xfrm>
        <a:graphic>
          <a:graphicData uri="http://schemas.openxmlformats.org/presentationml/2006/ole">
            <mc:AlternateContent xmlns:mc="http://schemas.openxmlformats.org/markup-compatibility/2006">
              <mc:Choice xmlns:v="urn:schemas-microsoft-com:vml" Requires="v">
                <p:oleObj spid="_x0000_s107352" name="Equation" r:id="rId8" imgW="2755800" imgH="317160" progId="Equation.DSMT4">
                  <p:embed/>
                </p:oleObj>
              </mc:Choice>
              <mc:Fallback>
                <p:oleObj name="Equation" r:id="rId8" imgW="2755800" imgH="3171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5088" y="2573340"/>
                        <a:ext cx="6186488"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1" name="Rectangle 9"/>
          <p:cNvSpPr>
            <a:spLocks noChangeArrowheads="1"/>
          </p:cNvSpPr>
          <p:nvPr/>
        </p:nvSpPr>
        <p:spPr bwMode="auto">
          <a:xfrm>
            <a:off x="1828800" y="1889125"/>
            <a:ext cx="83058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dirty="0" smtClean="0">
                <a:latin typeface="Times New Roman" panose="02020603050405020304" pitchFamily="18" charset="0"/>
                <a:cs typeface="Times New Roman" panose="02020603050405020304" pitchFamily="18" charset="0"/>
              </a:rPr>
              <a:t>Example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353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1828800" y="533400"/>
            <a:ext cx="845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b="1" dirty="0">
                <a:latin typeface="Times New Roman" panose="02020603050405020304" pitchFamily="18" charset="0"/>
              </a:rPr>
              <a:t>Examples</a:t>
            </a:r>
            <a:endParaRPr lang="en-US" sz="3200" dirty="0">
              <a:latin typeface="Times New Roman" panose="02020603050405020304" pitchFamily="18" charset="0"/>
            </a:endParaRPr>
          </a:p>
        </p:txBody>
      </p:sp>
      <p:grpSp>
        <p:nvGrpSpPr>
          <p:cNvPr id="70659" name="Group 3"/>
          <p:cNvGrpSpPr>
            <a:grpSpLocks/>
          </p:cNvGrpSpPr>
          <p:nvPr/>
        </p:nvGrpSpPr>
        <p:grpSpPr bwMode="auto">
          <a:xfrm>
            <a:off x="1905000" y="1447800"/>
            <a:ext cx="8458200" cy="1295400"/>
            <a:chOff x="192" y="240"/>
            <a:chExt cx="5328" cy="816"/>
          </a:xfrm>
        </p:grpSpPr>
        <p:sp>
          <p:nvSpPr>
            <p:cNvPr id="70683" name="Rectangle 4"/>
            <p:cNvSpPr>
              <a:spLocks noChangeArrowheads="1"/>
            </p:cNvSpPr>
            <p:nvPr/>
          </p:nvSpPr>
          <p:spPr bwMode="auto">
            <a:xfrm>
              <a:off x="192" y="240"/>
              <a:ext cx="532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rabicPeriod"/>
              </a:pPr>
              <a:r>
                <a:rPr lang="en-US" sz="3200">
                  <a:latin typeface="Times New Roman" panose="02020603050405020304" pitchFamily="18" charset="0"/>
                </a:rPr>
                <a:t>Rolling a die – outcomes </a:t>
              </a:r>
            </a:p>
            <a:p>
              <a:pPr eaLnBrk="1" hangingPunct="1">
                <a:spcBef>
                  <a:spcPct val="20000"/>
                </a:spcBef>
              </a:pPr>
              <a:r>
                <a:rPr lang="en-US" sz="3200" i="1">
                  <a:latin typeface="Times New Roman" panose="02020603050405020304" pitchFamily="18" charset="0"/>
                </a:rPr>
                <a:t>		S </a:t>
              </a:r>
              <a:r>
                <a:rPr lang="en-US" sz="3200">
                  <a:latin typeface="Times New Roman" panose="02020603050405020304" pitchFamily="18" charset="0"/>
                </a:rPr>
                <a:t>={</a:t>
              </a:r>
              <a:r>
                <a:rPr lang="en-US" sz="3200" b="1">
                  <a:latin typeface="Times New Roman" panose="02020603050405020304" pitchFamily="18" charset="0"/>
                </a:rPr>
                <a:t>     ,     ,     ,     ,     ,     </a:t>
              </a:r>
              <a:r>
                <a:rPr lang="en-US" sz="3200">
                  <a:latin typeface="Times New Roman" panose="02020603050405020304" pitchFamily="18" charset="0"/>
                </a:rPr>
                <a:t>}</a:t>
              </a:r>
            </a:p>
          </p:txBody>
        </p:sp>
        <p:grpSp>
          <p:nvGrpSpPr>
            <p:cNvPr id="70684" name="Group 5"/>
            <p:cNvGrpSpPr>
              <a:grpSpLocks noChangeAspect="1"/>
            </p:cNvGrpSpPr>
            <p:nvPr/>
          </p:nvGrpSpPr>
          <p:grpSpPr bwMode="auto">
            <a:xfrm>
              <a:off x="1296" y="672"/>
              <a:ext cx="271" cy="271"/>
              <a:chOff x="1344" y="336"/>
              <a:chExt cx="672" cy="672"/>
            </a:xfrm>
          </p:grpSpPr>
          <p:sp>
            <p:nvSpPr>
              <p:cNvPr id="70715" name="Rectangle 6"/>
              <p:cNvSpPr>
                <a:spLocks noChangeAspect="1" noChangeArrowheads="1"/>
              </p:cNvSpPr>
              <p:nvPr/>
            </p:nvSpPr>
            <p:spPr bwMode="auto">
              <a:xfrm>
                <a:off x="134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16" name="Oval 7"/>
              <p:cNvSpPr>
                <a:spLocks noChangeAspect="1" noChangeArrowheads="1"/>
              </p:cNvSpPr>
              <p:nvPr/>
            </p:nvSpPr>
            <p:spPr bwMode="auto">
              <a:xfrm>
                <a:off x="1632" y="62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70685" name="Group 8"/>
            <p:cNvGrpSpPr>
              <a:grpSpLocks noChangeAspect="1"/>
            </p:cNvGrpSpPr>
            <p:nvPr/>
          </p:nvGrpSpPr>
          <p:grpSpPr bwMode="auto">
            <a:xfrm>
              <a:off x="2832" y="672"/>
              <a:ext cx="271" cy="271"/>
              <a:chOff x="2352" y="336"/>
              <a:chExt cx="672" cy="672"/>
            </a:xfrm>
          </p:grpSpPr>
          <p:sp>
            <p:nvSpPr>
              <p:cNvPr id="70709" name="Rectangle 9"/>
              <p:cNvSpPr>
                <a:spLocks noChangeAspect="1" noChangeArrowheads="1"/>
              </p:cNvSpPr>
              <p:nvPr/>
            </p:nvSpPr>
            <p:spPr bwMode="auto">
              <a:xfrm>
                <a:off x="2352"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10" name="Oval 10"/>
              <p:cNvSpPr>
                <a:spLocks noChangeAspect="1" noChangeArrowheads="1"/>
              </p:cNvSpPr>
              <p:nvPr/>
            </p:nvSpPr>
            <p:spPr bwMode="auto">
              <a:xfrm>
                <a:off x="2640" y="62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11" name="Oval 11"/>
              <p:cNvSpPr>
                <a:spLocks noChangeAspect="1" noChangeArrowheads="1"/>
              </p:cNvSpPr>
              <p:nvPr/>
            </p:nvSpPr>
            <p:spPr bwMode="auto">
              <a:xfrm>
                <a:off x="2448"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12" name="Oval 12"/>
              <p:cNvSpPr>
                <a:spLocks noChangeAspect="1" noChangeArrowheads="1"/>
              </p:cNvSpPr>
              <p:nvPr/>
            </p:nvSpPr>
            <p:spPr bwMode="auto">
              <a:xfrm>
                <a:off x="2832"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13" name="Oval 13"/>
              <p:cNvSpPr>
                <a:spLocks noChangeAspect="1" noChangeArrowheads="1"/>
              </p:cNvSpPr>
              <p:nvPr/>
            </p:nvSpPr>
            <p:spPr bwMode="auto">
              <a:xfrm>
                <a:off x="2832"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14" name="Oval 14"/>
              <p:cNvSpPr>
                <a:spLocks noChangeAspect="1" noChangeArrowheads="1"/>
              </p:cNvSpPr>
              <p:nvPr/>
            </p:nvSpPr>
            <p:spPr bwMode="auto">
              <a:xfrm>
                <a:off x="2448"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70686" name="Group 15"/>
            <p:cNvGrpSpPr>
              <a:grpSpLocks noChangeAspect="1"/>
            </p:cNvGrpSpPr>
            <p:nvPr/>
          </p:nvGrpSpPr>
          <p:grpSpPr bwMode="auto">
            <a:xfrm>
              <a:off x="2064" y="672"/>
              <a:ext cx="271" cy="271"/>
              <a:chOff x="3168" y="336"/>
              <a:chExt cx="672" cy="672"/>
            </a:xfrm>
          </p:grpSpPr>
          <p:sp>
            <p:nvSpPr>
              <p:cNvPr id="70705" name="Rectangle 16"/>
              <p:cNvSpPr>
                <a:spLocks noChangeAspect="1" noChangeArrowheads="1"/>
              </p:cNvSpPr>
              <p:nvPr/>
            </p:nvSpPr>
            <p:spPr bwMode="auto">
              <a:xfrm>
                <a:off x="3168"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06" name="Oval 17"/>
              <p:cNvSpPr>
                <a:spLocks noChangeAspect="1" noChangeArrowheads="1"/>
              </p:cNvSpPr>
              <p:nvPr/>
            </p:nvSpPr>
            <p:spPr bwMode="auto">
              <a:xfrm>
                <a:off x="3456" y="62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07" name="Oval 18"/>
              <p:cNvSpPr>
                <a:spLocks noChangeAspect="1" noChangeArrowheads="1"/>
              </p:cNvSpPr>
              <p:nvPr/>
            </p:nvSpPr>
            <p:spPr bwMode="auto">
              <a:xfrm>
                <a:off x="3264"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08" name="Oval 19"/>
              <p:cNvSpPr>
                <a:spLocks noChangeAspect="1" noChangeArrowheads="1"/>
              </p:cNvSpPr>
              <p:nvPr/>
            </p:nvSpPr>
            <p:spPr bwMode="auto">
              <a:xfrm>
                <a:off x="3648"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70687" name="Group 20"/>
            <p:cNvGrpSpPr>
              <a:grpSpLocks noChangeAspect="1"/>
            </p:cNvGrpSpPr>
            <p:nvPr/>
          </p:nvGrpSpPr>
          <p:grpSpPr bwMode="auto">
            <a:xfrm>
              <a:off x="2448" y="672"/>
              <a:ext cx="271" cy="271"/>
              <a:chOff x="3984" y="336"/>
              <a:chExt cx="672" cy="672"/>
            </a:xfrm>
          </p:grpSpPr>
          <p:sp>
            <p:nvSpPr>
              <p:cNvPr id="70700" name="Rectangle 21"/>
              <p:cNvSpPr>
                <a:spLocks noChangeAspect="1" noChangeArrowheads="1"/>
              </p:cNvSpPr>
              <p:nvPr/>
            </p:nvSpPr>
            <p:spPr bwMode="auto">
              <a:xfrm>
                <a:off x="398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01" name="Oval 22"/>
              <p:cNvSpPr>
                <a:spLocks noChangeAspect="1" noChangeArrowheads="1"/>
              </p:cNvSpPr>
              <p:nvPr/>
            </p:nvSpPr>
            <p:spPr bwMode="auto">
              <a:xfrm>
                <a:off x="4080"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02" name="Oval 23"/>
              <p:cNvSpPr>
                <a:spLocks noChangeAspect="1" noChangeArrowheads="1"/>
              </p:cNvSpPr>
              <p:nvPr/>
            </p:nvSpPr>
            <p:spPr bwMode="auto">
              <a:xfrm>
                <a:off x="4464"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03" name="Oval 24"/>
              <p:cNvSpPr>
                <a:spLocks noChangeAspect="1" noChangeArrowheads="1"/>
              </p:cNvSpPr>
              <p:nvPr/>
            </p:nvSpPr>
            <p:spPr bwMode="auto">
              <a:xfrm>
                <a:off x="4464"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704" name="Oval 25"/>
              <p:cNvSpPr>
                <a:spLocks noChangeAspect="1" noChangeArrowheads="1"/>
              </p:cNvSpPr>
              <p:nvPr/>
            </p:nvSpPr>
            <p:spPr bwMode="auto">
              <a:xfrm>
                <a:off x="4080"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70688" name="Group 26"/>
            <p:cNvGrpSpPr>
              <a:grpSpLocks noChangeAspect="1"/>
            </p:cNvGrpSpPr>
            <p:nvPr/>
          </p:nvGrpSpPr>
          <p:grpSpPr bwMode="auto">
            <a:xfrm>
              <a:off x="1680" y="672"/>
              <a:ext cx="271" cy="271"/>
              <a:chOff x="3744" y="1200"/>
              <a:chExt cx="672" cy="672"/>
            </a:xfrm>
          </p:grpSpPr>
          <p:sp>
            <p:nvSpPr>
              <p:cNvPr id="70697" name="Rectangle 27"/>
              <p:cNvSpPr>
                <a:spLocks noChangeAspect="1" noChangeArrowheads="1"/>
              </p:cNvSpPr>
              <p:nvPr/>
            </p:nvSpPr>
            <p:spPr bwMode="auto">
              <a:xfrm>
                <a:off x="3744" y="1200"/>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8" name="Oval 28"/>
              <p:cNvSpPr>
                <a:spLocks noChangeAspect="1" noChangeArrowheads="1"/>
              </p:cNvSpPr>
              <p:nvPr/>
            </p:nvSpPr>
            <p:spPr bwMode="auto">
              <a:xfrm>
                <a:off x="3840" y="129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9" name="Oval 29"/>
              <p:cNvSpPr>
                <a:spLocks noChangeAspect="1" noChangeArrowheads="1"/>
              </p:cNvSpPr>
              <p:nvPr/>
            </p:nvSpPr>
            <p:spPr bwMode="auto">
              <a:xfrm>
                <a:off x="4224" y="1680"/>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70689" name="Group 30"/>
            <p:cNvGrpSpPr>
              <a:grpSpLocks noChangeAspect="1"/>
            </p:cNvGrpSpPr>
            <p:nvPr/>
          </p:nvGrpSpPr>
          <p:grpSpPr bwMode="auto">
            <a:xfrm>
              <a:off x="3216" y="672"/>
              <a:ext cx="271" cy="271"/>
              <a:chOff x="4800" y="1248"/>
              <a:chExt cx="672" cy="672"/>
            </a:xfrm>
          </p:grpSpPr>
          <p:sp>
            <p:nvSpPr>
              <p:cNvPr id="70690" name="Rectangle 31"/>
              <p:cNvSpPr>
                <a:spLocks noChangeAspect="1" noChangeArrowheads="1"/>
              </p:cNvSpPr>
              <p:nvPr/>
            </p:nvSpPr>
            <p:spPr bwMode="auto">
              <a:xfrm>
                <a:off x="4800" y="1248"/>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1" name="Oval 32"/>
              <p:cNvSpPr>
                <a:spLocks noChangeAspect="1" noChangeArrowheads="1"/>
              </p:cNvSpPr>
              <p:nvPr/>
            </p:nvSpPr>
            <p:spPr bwMode="auto">
              <a:xfrm>
                <a:off x="4896" y="134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2" name="Oval 33"/>
              <p:cNvSpPr>
                <a:spLocks noChangeAspect="1" noChangeArrowheads="1"/>
              </p:cNvSpPr>
              <p:nvPr/>
            </p:nvSpPr>
            <p:spPr bwMode="auto">
              <a:xfrm>
                <a:off x="5280" y="1728"/>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3" name="Oval 34"/>
              <p:cNvSpPr>
                <a:spLocks noChangeAspect="1" noChangeArrowheads="1"/>
              </p:cNvSpPr>
              <p:nvPr/>
            </p:nvSpPr>
            <p:spPr bwMode="auto">
              <a:xfrm>
                <a:off x="5280" y="134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4" name="Oval 35"/>
              <p:cNvSpPr>
                <a:spLocks noChangeAspect="1" noChangeArrowheads="1"/>
              </p:cNvSpPr>
              <p:nvPr/>
            </p:nvSpPr>
            <p:spPr bwMode="auto">
              <a:xfrm>
                <a:off x="4896" y="1728"/>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5" name="Oval 36"/>
              <p:cNvSpPr>
                <a:spLocks noChangeAspect="1" noChangeArrowheads="1"/>
              </p:cNvSpPr>
              <p:nvPr/>
            </p:nvSpPr>
            <p:spPr bwMode="auto">
              <a:xfrm>
                <a:off x="4896" y="153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96" name="Oval 37"/>
              <p:cNvSpPr>
                <a:spLocks noChangeAspect="1" noChangeArrowheads="1"/>
              </p:cNvSpPr>
              <p:nvPr/>
            </p:nvSpPr>
            <p:spPr bwMode="auto">
              <a:xfrm>
                <a:off x="5280" y="153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sp>
        <p:nvSpPr>
          <p:cNvPr id="70660" name="Rectangle 38"/>
          <p:cNvSpPr>
            <a:spLocks noChangeArrowheads="1"/>
          </p:cNvSpPr>
          <p:nvPr/>
        </p:nvSpPr>
        <p:spPr bwMode="auto">
          <a:xfrm>
            <a:off x="3276600" y="2819400"/>
            <a:ext cx="3352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={1, 2, 3, 4, 5, 6}</a:t>
            </a:r>
          </a:p>
        </p:txBody>
      </p:sp>
      <p:sp>
        <p:nvSpPr>
          <p:cNvPr id="70661" name="Rectangle 74"/>
          <p:cNvSpPr>
            <a:spLocks noChangeArrowheads="1"/>
          </p:cNvSpPr>
          <p:nvPr/>
        </p:nvSpPr>
        <p:spPr bwMode="auto">
          <a:xfrm>
            <a:off x="2590800" y="3733799"/>
            <a:ext cx="7696200" cy="1721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i="1" dirty="0">
                <a:latin typeface="Times New Roman" panose="02020603050405020304" pitchFamily="18" charset="0"/>
              </a:rPr>
              <a:t>E </a:t>
            </a:r>
            <a:r>
              <a:rPr lang="en-US" sz="3200" dirty="0">
                <a:latin typeface="Times New Roman" panose="02020603050405020304" pitchFamily="18" charset="0"/>
              </a:rPr>
              <a:t>= the event that an even number is rolled</a:t>
            </a:r>
          </a:p>
          <a:p>
            <a:pPr eaLnBrk="1" hangingPunct="1">
              <a:spcBef>
                <a:spcPct val="20000"/>
              </a:spcBef>
            </a:pPr>
            <a:r>
              <a:rPr lang="en-US" sz="3200" dirty="0">
                <a:latin typeface="Times New Roman" panose="02020603050405020304" pitchFamily="18" charset="0"/>
              </a:rPr>
              <a:t>	= {2, 4, 6}</a:t>
            </a:r>
          </a:p>
        </p:txBody>
      </p:sp>
      <p:grpSp>
        <p:nvGrpSpPr>
          <p:cNvPr id="70662" name="Group 111"/>
          <p:cNvGrpSpPr>
            <a:grpSpLocks/>
          </p:cNvGrpSpPr>
          <p:nvPr/>
        </p:nvGrpSpPr>
        <p:grpSpPr bwMode="auto">
          <a:xfrm>
            <a:off x="3200400" y="5486400"/>
            <a:ext cx="2743200" cy="685800"/>
            <a:chOff x="672" y="3504"/>
            <a:chExt cx="1728" cy="432"/>
          </a:xfrm>
        </p:grpSpPr>
        <p:sp>
          <p:nvSpPr>
            <p:cNvPr id="70663" name="Rectangle 76"/>
            <p:cNvSpPr>
              <a:spLocks noChangeArrowheads="1"/>
            </p:cNvSpPr>
            <p:nvPr/>
          </p:nvSpPr>
          <p:spPr bwMode="auto">
            <a:xfrm>
              <a:off x="672" y="3504"/>
              <a:ext cx="172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a:latin typeface="Times New Roman" panose="02020603050405020304" pitchFamily="18" charset="0"/>
                </a:rPr>
                <a:t>={</a:t>
              </a:r>
              <a:r>
                <a:rPr lang="en-US" sz="3200" b="1">
                  <a:latin typeface="Times New Roman" panose="02020603050405020304" pitchFamily="18" charset="0"/>
                </a:rPr>
                <a:t>     ,     ,     </a:t>
              </a:r>
              <a:r>
                <a:rPr lang="en-US" sz="3200">
                  <a:latin typeface="Times New Roman" panose="02020603050405020304" pitchFamily="18" charset="0"/>
                </a:rPr>
                <a:t>}</a:t>
              </a:r>
            </a:p>
          </p:txBody>
        </p:sp>
        <p:grpSp>
          <p:nvGrpSpPr>
            <p:cNvPr id="70664" name="Group 110"/>
            <p:cNvGrpSpPr>
              <a:grpSpLocks/>
            </p:cNvGrpSpPr>
            <p:nvPr/>
          </p:nvGrpSpPr>
          <p:grpSpPr bwMode="auto">
            <a:xfrm>
              <a:off x="1008" y="3552"/>
              <a:ext cx="1087" cy="271"/>
              <a:chOff x="1008" y="3552"/>
              <a:chExt cx="1087" cy="271"/>
            </a:xfrm>
          </p:grpSpPr>
          <p:grpSp>
            <p:nvGrpSpPr>
              <p:cNvPr id="70665" name="Group 92"/>
              <p:cNvGrpSpPr>
                <a:grpSpLocks noChangeAspect="1"/>
              </p:cNvGrpSpPr>
              <p:nvPr/>
            </p:nvGrpSpPr>
            <p:grpSpPr bwMode="auto">
              <a:xfrm>
                <a:off x="1440" y="3552"/>
                <a:ext cx="271" cy="271"/>
                <a:chOff x="3984" y="336"/>
                <a:chExt cx="672" cy="672"/>
              </a:xfrm>
            </p:grpSpPr>
            <p:sp>
              <p:nvSpPr>
                <p:cNvPr id="70678" name="Rectangle 93"/>
                <p:cNvSpPr>
                  <a:spLocks noChangeAspect="1" noChangeArrowheads="1"/>
                </p:cNvSpPr>
                <p:nvPr/>
              </p:nvSpPr>
              <p:spPr bwMode="auto">
                <a:xfrm>
                  <a:off x="3984" y="336"/>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9" name="Oval 94"/>
                <p:cNvSpPr>
                  <a:spLocks noChangeAspect="1" noChangeArrowheads="1"/>
                </p:cNvSpPr>
                <p:nvPr/>
              </p:nvSpPr>
              <p:spPr bwMode="auto">
                <a:xfrm>
                  <a:off x="4080"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80" name="Oval 95"/>
                <p:cNvSpPr>
                  <a:spLocks noChangeAspect="1" noChangeArrowheads="1"/>
                </p:cNvSpPr>
                <p:nvPr/>
              </p:nvSpPr>
              <p:spPr bwMode="auto">
                <a:xfrm>
                  <a:off x="4464"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81" name="Oval 96"/>
                <p:cNvSpPr>
                  <a:spLocks noChangeAspect="1" noChangeArrowheads="1"/>
                </p:cNvSpPr>
                <p:nvPr/>
              </p:nvSpPr>
              <p:spPr bwMode="auto">
                <a:xfrm>
                  <a:off x="4464" y="432"/>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82" name="Oval 97"/>
                <p:cNvSpPr>
                  <a:spLocks noChangeAspect="1" noChangeArrowheads="1"/>
                </p:cNvSpPr>
                <p:nvPr/>
              </p:nvSpPr>
              <p:spPr bwMode="auto">
                <a:xfrm>
                  <a:off x="4080" y="81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70666" name="Group 98"/>
              <p:cNvGrpSpPr>
                <a:grpSpLocks noChangeAspect="1"/>
              </p:cNvGrpSpPr>
              <p:nvPr/>
            </p:nvGrpSpPr>
            <p:grpSpPr bwMode="auto">
              <a:xfrm>
                <a:off x="1008" y="3552"/>
                <a:ext cx="271" cy="271"/>
                <a:chOff x="3744" y="1200"/>
                <a:chExt cx="672" cy="672"/>
              </a:xfrm>
            </p:grpSpPr>
            <p:sp>
              <p:nvSpPr>
                <p:cNvPr id="70675" name="Rectangle 99"/>
                <p:cNvSpPr>
                  <a:spLocks noChangeAspect="1" noChangeArrowheads="1"/>
                </p:cNvSpPr>
                <p:nvPr/>
              </p:nvSpPr>
              <p:spPr bwMode="auto">
                <a:xfrm>
                  <a:off x="3744" y="1200"/>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6" name="Oval 100"/>
                <p:cNvSpPr>
                  <a:spLocks noChangeAspect="1" noChangeArrowheads="1"/>
                </p:cNvSpPr>
                <p:nvPr/>
              </p:nvSpPr>
              <p:spPr bwMode="auto">
                <a:xfrm>
                  <a:off x="3840" y="129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7" name="Oval 101"/>
                <p:cNvSpPr>
                  <a:spLocks noChangeAspect="1" noChangeArrowheads="1"/>
                </p:cNvSpPr>
                <p:nvPr/>
              </p:nvSpPr>
              <p:spPr bwMode="auto">
                <a:xfrm>
                  <a:off x="4224" y="1680"/>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nvGrpSpPr>
              <p:cNvPr id="70667" name="Group 102"/>
              <p:cNvGrpSpPr>
                <a:grpSpLocks noChangeAspect="1"/>
              </p:cNvGrpSpPr>
              <p:nvPr/>
            </p:nvGrpSpPr>
            <p:grpSpPr bwMode="auto">
              <a:xfrm>
                <a:off x="1824" y="3552"/>
                <a:ext cx="271" cy="271"/>
                <a:chOff x="4800" y="1248"/>
                <a:chExt cx="672" cy="672"/>
              </a:xfrm>
            </p:grpSpPr>
            <p:sp>
              <p:nvSpPr>
                <p:cNvPr id="70668" name="Rectangle 103"/>
                <p:cNvSpPr>
                  <a:spLocks noChangeAspect="1" noChangeArrowheads="1"/>
                </p:cNvSpPr>
                <p:nvPr/>
              </p:nvSpPr>
              <p:spPr bwMode="auto">
                <a:xfrm>
                  <a:off x="4800" y="1248"/>
                  <a:ext cx="6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69" name="Oval 104"/>
                <p:cNvSpPr>
                  <a:spLocks noChangeAspect="1" noChangeArrowheads="1"/>
                </p:cNvSpPr>
                <p:nvPr/>
              </p:nvSpPr>
              <p:spPr bwMode="auto">
                <a:xfrm>
                  <a:off x="4896" y="134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0" name="Oval 105"/>
                <p:cNvSpPr>
                  <a:spLocks noChangeAspect="1" noChangeArrowheads="1"/>
                </p:cNvSpPr>
                <p:nvPr/>
              </p:nvSpPr>
              <p:spPr bwMode="auto">
                <a:xfrm>
                  <a:off x="5280" y="1728"/>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1" name="Oval 106"/>
                <p:cNvSpPr>
                  <a:spLocks noChangeAspect="1" noChangeArrowheads="1"/>
                </p:cNvSpPr>
                <p:nvPr/>
              </p:nvSpPr>
              <p:spPr bwMode="auto">
                <a:xfrm>
                  <a:off x="5280" y="1344"/>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2" name="Oval 107"/>
                <p:cNvSpPr>
                  <a:spLocks noChangeAspect="1" noChangeArrowheads="1"/>
                </p:cNvSpPr>
                <p:nvPr/>
              </p:nvSpPr>
              <p:spPr bwMode="auto">
                <a:xfrm>
                  <a:off x="4896" y="1728"/>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3" name="Oval 108"/>
                <p:cNvSpPr>
                  <a:spLocks noChangeAspect="1" noChangeArrowheads="1"/>
                </p:cNvSpPr>
                <p:nvPr/>
              </p:nvSpPr>
              <p:spPr bwMode="auto">
                <a:xfrm>
                  <a:off x="4896" y="153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sp>
              <p:nvSpPr>
                <p:cNvPr id="70674" name="Oval 109"/>
                <p:cNvSpPr>
                  <a:spLocks noChangeAspect="1" noChangeArrowheads="1"/>
                </p:cNvSpPr>
                <p:nvPr/>
              </p:nvSpPr>
              <p:spPr bwMode="auto">
                <a:xfrm>
                  <a:off x="5280" y="1536"/>
                  <a:ext cx="144" cy="144"/>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p>
              </p:txBody>
            </p:sp>
          </p:grpSp>
        </p:grpSp>
      </p:grpSp>
    </p:spTree>
    <p:extLst>
      <p:ext uri="{BB962C8B-B14F-4D97-AF65-F5344CB8AC3E}">
        <p14:creationId xmlns:p14="http://schemas.microsoft.com/office/powerpoint/2010/main" val="23819634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extLst>
              <p:ext uri="{D42A27DB-BD31-4B8C-83A1-F6EECF244321}">
                <p14:modId xmlns:p14="http://schemas.microsoft.com/office/powerpoint/2010/main" val="2539489773"/>
              </p:ext>
            </p:extLst>
          </p:nvPr>
        </p:nvGraphicFramePr>
        <p:xfrm>
          <a:off x="1762125" y="323850"/>
          <a:ext cx="8162925" cy="987425"/>
        </p:xfrm>
        <a:graphic>
          <a:graphicData uri="http://schemas.openxmlformats.org/presentationml/2006/ole">
            <mc:AlternateContent xmlns:mc="http://schemas.openxmlformats.org/markup-compatibility/2006">
              <mc:Choice xmlns:v="urn:schemas-microsoft-com:vml" Requires="v">
                <p:oleObj spid="_x0000_s171684" name="Equation" r:id="rId4" imgW="3251160" imgH="393480" progId="Equation.DSMT4">
                  <p:embed/>
                </p:oleObj>
              </mc:Choice>
              <mc:Fallback>
                <p:oleObj name="Equation" r:id="rId4" imgW="3251160" imgH="393480" progId="Equation.DSMT4">
                  <p:embed/>
                  <p:pic>
                    <p:nvPicPr>
                      <p:cNvPr id="0" name=""/>
                      <p:cNvPicPr>
                        <a:picLocks noChangeAspect="1" noChangeArrowheads="1"/>
                      </p:cNvPicPr>
                      <p:nvPr/>
                    </p:nvPicPr>
                    <p:blipFill>
                      <a:blip r:embed="rId5"/>
                      <a:srcRect/>
                      <a:stretch>
                        <a:fillRect/>
                      </a:stretch>
                    </p:blipFill>
                    <p:spPr bwMode="auto">
                      <a:xfrm>
                        <a:off x="1762125" y="323850"/>
                        <a:ext cx="8162925"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Rectangle 3"/>
          <p:cNvSpPr>
            <a:spLocks noChangeArrowheads="1"/>
          </p:cNvSpPr>
          <p:nvPr/>
        </p:nvSpPr>
        <p:spPr bwMode="auto">
          <a:xfrm>
            <a:off x="1920875" y="1446214"/>
            <a:ext cx="82296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a:latin typeface="Times New Roman" panose="02020603050405020304" pitchFamily="18" charset="0"/>
              </a:rPr>
              <a:t>We use the expansion of the exponential function:</a:t>
            </a:r>
          </a:p>
        </p:txBody>
      </p:sp>
      <p:graphicFrame>
        <p:nvGraphicFramePr>
          <p:cNvPr id="19459" name="Object 4"/>
          <p:cNvGraphicFramePr>
            <a:graphicFrameLocks noChangeAspect="1"/>
          </p:cNvGraphicFramePr>
          <p:nvPr/>
        </p:nvGraphicFramePr>
        <p:xfrm>
          <a:off x="3324226" y="2074864"/>
          <a:ext cx="4570413" cy="941387"/>
        </p:xfrm>
        <a:graphic>
          <a:graphicData uri="http://schemas.openxmlformats.org/presentationml/2006/ole">
            <mc:AlternateContent xmlns:mc="http://schemas.openxmlformats.org/markup-compatibility/2006">
              <mc:Choice xmlns:v="urn:schemas-microsoft-com:vml" Requires="v">
                <p:oleObj spid="_x0000_s171685" name="Equation" r:id="rId6" imgW="2031840" imgH="419040" progId="Equation.DSMT4">
                  <p:embed/>
                </p:oleObj>
              </mc:Choice>
              <mc:Fallback>
                <p:oleObj name="Equation" r:id="rId6" imgW="2031840" imgH="419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4226" y="2074864"/>
                        <a:ext cx="4570413" cy="94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5"/>
          <p:cNvGraphicFramePr>
            <a:graphicFrameLocks noChangeAspect="1"/>
          </p:cNvGraphicFramePr>
          <p:nvPr>
            <p:extLst>
              <p:ext uri="{D42A27DB-BD31-4B8C-83A1-F6EECF244321}">
                <p14:modId xmlns:p14="http://schemas.microsoft.com/office/powerpoint/2010/main" val="1612405064"/>
              </p:ext>
            </p:extLst>
          </p:nvPr>
        </p:nvGraphicFramePr>
        <p:xfrm>
          <a:off x="1938338" y="3168650"/>
          <a:ext cx="2265362" cy="630238"/>
        </p:xfrm>
        <a:graphic>
          <a:graphicData uri="http://schemas.openxmlformats.org/presentationml/2006/ole">
            <mc:AlternateContent xmlns:mc="http://schemas.openxmlformats.org/markup-compatibility/2006">
              <mc:Choice xmlns:v="urn:schemas-microsoft-com:vml" Requires="v">
                <p:oleObj spid="_x0000_s171686" name="Equation" r:id="rId8" imgW="1002960" imgH="279360" progId="Equation.DSMT4">
                  <p:embed/>
                </p:oleObj>
              </mc:Choice>
              <mc:Fallback>
                <p:oleObj name="Equation" r:id="rId8" imgW="1002960" imgH="279360" progId="Equation.DSMT4">
                  <p:embed/>
                  <p:pic>
                    <p:nvPicPr>
                      <p:cNvPr id="0" name=""/>
                      <p:cNvPicPr>
                        <a:picLocks noChangeAspect="1" noChangeArrowheads="1"/>
                      </p:cNvPicPr>
                      <p:nvPr/>
                    </p:nvPicPr>
                    <p:blipFill>
                      <a:blip r:embed="rId9"/>
                      <a:srcRect/>
                      <a:stretch>
                        <a:fillRect/>
                      </a:stretch>
                    </p:blipFill>
                    <p:spPr bwMode="auto">
                      <a:xfrm>
                        <a:off x="1938338" y="3168650"/>
                        <a:ext cx="2265362"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6"/>
          <p:cNvGraphicFramePr>
            <a:graphicFrameLocks noChangeAspect="1"/>
          </p:cNvGraphicFramePr>
          <p:nvPr/>
        </p:nvGraphicFramePr>
        <p:xfrm>
          <a:off x="2795589" y="3719514"/>
          <a:ext cx="6281737" cy="1089025"/>
        </p:xfrm>
        <a:graphic>
          <a:graphicData uri="http://schemas.openxmlformats.org/presentationml/2006/ole">
            <mc:AlternateContent xmlns:mc="http://schemas.openxmlformats.org/markup-compatibility/2006">
              <mc:Choice xmlns:v="urn:schemas-microsoft-com:vml" Requires="v">
                <p:oleObj spid="_x0000_s171687" name="Equation" r:id="rId10" imgW="2781000" imgH="482400" progId="Equation.DSMT4">
                  <p:embed/>
                </p:oleObj>
              </mc:Choice>
              <mc:Fallback>
                <p:oleObj name="Equation" r:id="rId10" imgW="2781000" imgH="4824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5589" y="3719514"/>
                        <a:ext cx="6281737"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7"/>
          <p:cNvGraphicFramePr>
            <a:graphicFrameLocks noChangeAspect="1"/>
          </p:cNvGraphicFramePr>
          <p:nvPr/>
        </p:nvGraphicFramePr>
        <p:xfrm>
          <a:off x="2809876" y="4627563"/>
          <a:ext cx="7858125" cy="944562"/>
        </p:xfrm>
        <a:graphic>
          <a:graphicData uri="http://schemas.openxmlformats.org/presentationml/2006/ole">
            <mc:AlternateContent xmlns:mc="http://schemas.openxmlformats.org/markup-compatibility/2006">
              <mc:Choice xmlns:v="urn:schemas-microsoft-com:vml" Requires="v">
                <p:oleObj spid="_x0000_s171688" name="Equation" r:id="rId12" imgW="3479760" imgH="419040" progId="Equation.DSMT4">
                  <p:embed/>
                </p:oleObj>
              </mc:Choice>
              <mc:Fallback>
                <p:oleObj name="Equation" r:id="rId12" imgW="3479760" imgH="419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09876" y="4627563"/>
                        <a:ext cx="7858125"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8"/>
          <p:cNvGraphicFramePr>
            <a:graphicFrameLocks noChangeAspect="1"/>
          </p:cNvGraphicFramePr>
          <p:nvPr/>
        </p:nvGraphicFramePr>
        <p:xfrm>
          <a:off x="2962275" y="5540376"/>
          <a:ext cx="5449888" cy="944563"/>
        </p:xfrm>
        <a:graphic>
          <a:graphicData uri="http://schemas.openxmlformats.org/presentationml/2006/ole">
            <mc:AlternateContent xmlns:mc="http://schemas.openxmlformats.org/markup-compatibility/2006">
              <mc:Choice xmlns:v="urn:schemas-microsoft-com:vml" Requires="v">
                <p:oleObj spid="_x0000_s171689" name="Equation" r:id="rId14" imgW="2412720" imgH="419040" progId="Equation.DSMT4">
                  <p:embed/>
                </p:oleObj>
              </mc:Choice>
              <mc:Fallback>
                <p:oleObj name="Equation" r:id="rId14" imgW="2412720" imgH="41904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62275" y="5540376"/>
                        <a:ext cx="5449888"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303920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ChangeAspect="1"/>
          </p:cNvGraphicFramePr>
          <p:nvPr/>
        </p:nvGraphicFramePr>
        <p:xfrm>
          <a:off x="2127251" y="182563"/>
          <a:ext cx="5421313" cy="1211262"/>
        </p:xfrm>
        <a:graphic>
          <a:graphicData uri="http://schemas.openxmlformats.org/presentationml/2006/ole">
            <mc:AlternateContent xmlns:mc="http://schemas.openxmlformats.org/markup-compatibility/2006">
              <mc:Choice xmlns:v="urn:schemas-microsoft-com:vml" Requires="v">
                <p:oleObj spid="_x0000_s176346" name="Equation" r:id="rId4" imgW="2158920" imgH="482400" progId="Equation.DSMT4">
                  <p:embed/>
                </p:oleObj>
              </mc:Choice>
              <mc:Fallback>
                <p:oleObj name="Equation" r:id="rId4" imgW="2158920" imgH="482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1" y="182563"/>
                        <a:ext cx="5421313" cy="1211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0" name="Rectangle 3"/>
          <p:cNvSpPr>
            <a:spLocks noChangeArrowheads="1"/>
          </p:cNvSpPr>
          <p:nvPr/>
        </p:nvSpPr>
        <p:spPr bwMode="auto">
          <a:xfrm>
            <a:off x="2012950" y="1476375"/>
            <a:ext cx="82296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a:latin typeface="Times New Roman" panose="02020603050405020304" pitchFamily="18" charset="0"/>
              </a:rPr>
              <a:t>Now</a:t>
            </a:r>
          </a:p>
        </p:txBody>
      </p:sp>
      <p:graphicFrame>
        <p:nvGraphicFramePr>
          <p:cNvPr id="20483" name="Object 4"/>
          <p:cNvGraphicFramePr>
            <a:graphicFrameLocks noChangeAspect="1"/>
          </p:cNvGraphicFramePr>
          <p:nvPr/>
        </p:nvGraphicFramePr>
        <p:xfrm>
          <a:off x="2532064" y="1712913"/>
          <a:ext cx="6338887" cy="887412"/>
        </p:xfrm>
        <a:graphic>
          <a:graphicData uri="http://schemas.openxmlformats.org/presentationml/2006/ole">
            <mc:AlternateContent xmlns:mc="http://schemas.openxmlformats.org/markup-compatibility/2006">
              <mc:Choice xmlns:v="urn:schemas-microsoft-com:vml" Requires="v">
                <p:oleObj spid="_x0000_s176347" name="Equation" r:id="rId6" imgW="2806560" imgH="393480" progId="Equation.DSMT4">
                  <p:embed/>
                </p:oleObj>
              </mc:Choice>
              <mc:Fallback>
                <p:oleObj name="Equation" r:id="rId6" imgW="280656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2064" y="1712913"/>
                        <a:ext cx="6338887"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5"/>
          <p:cNvGraphicFramePr>
            <a:graphicFrameLocks noChangeAspect="1"/>
          </p:cNvGraphicFramePr>
          <p:nvPr/>
        </p:nvGraphicFramePr>
        <p:xfrm>
          <a:off x="2608264" y="2552701"/>
          <a:ext cx="6396037" cy="887413"/>
        </p:xfrm>
        <a:graphic>
          <a:graphicData uri="http://schemas.openxmlformats.org/presentationml/2006/ole">
            <mc:AlternateContent xmlns:mc="http://schemas.openxmlformats.org/markup-compatibility/2006">
              <mc:Choice xmlns:v="urn:schemas-microsoft-com:vml" Requires="v">
                <p:oleObj spid="_x0000_s176348" name="Equation" r:id="rId8" imgW="2831760" imgH="393480" progId="Equation.DSMT4">
                  <p:embed/>
                </p:oleObj>
              </mc:Choice>
              <mc:Fallback>
                <p:oleObj name="Equation" r:id="rId8" imgW="2831760" imgH="393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8264" y="2552701"/>
                        <a:ext cx="6396037"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6"/>
          <p:cNvGraphicFramePr>
            <a:graphicFrameLocks noChangeAspect="1"/>
          </p:cNvGraphicFramePr>
          <p:nvPr/>
        </p:nvGraphicFramePr>
        <p:xfrm>
          <a:off x="3494089" y="3394076"/>
          <a:ext cx="5449887" cy="1001713"/>
        </p:xfrm>
        <a:graphic>
          <a:graphicData uri="http://schemas.openxmlformats.org/presentationml/2006/ole">
            <mc:AlternateContent xmlns:mc="http://schemas.openxmlformats.org/markup-compatibility/2006">
              <mc:Choice xmlns:v="urn:schemas-microsoft-com:vml" Requires="v">
                <p:oleObj spid="_x0000_s176349" name="Equation" r:id="rId10" imgW="2412720" imgH="444240" progId="Equation.DSMT4">
                  <p:embed/>
                </p:oleObj>
              </mc:Choice>
              <mc:Fallback>
                <p:oleObj name="Equation" r:id="rId10" imgW="2412720" imgH="4442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94089" y="3394076"/>
                        <a:ext cx="5449887"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7"/>
          <p:cNvGraphicFramePr>
            <a:graphicFrameLocks noChangeAspect="1"/>
          </p:cNvGraphicFramePr>
          <p:nvPr/>
        </p:nvGraphicFramePr>
        <p:xfrm>
          <a:off x="1916113" y="4281489"/>
          <a:ext cx="2322512" cy="573087"/>
        </p:xfrm>
        <a:graphic>
          <a:graphicData uri="http://schemas.openxmlformats.org/presentationml/2006/ole">
            <mc:AlternateContent xmlns:mc="http://schemas.openxmlformats.org/markup-compatibility/2006">
              <mc:Choice xmlns:v="urn:schemas-microsoft-com:vml" Requires="v">
                <p:oleObj spid="_x0000_s176350" name="Equation" r:id="rId12" imgW="1028520" imgH="253800" progId="Equation.DSMT4">
                  <p:embed/>
                </p:oleObj>
              </mc:Choice>
              <mc:Fallback>
                <p:oleObj name="Equation" r:id="rId12" imgW="1028520" imgH="2538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16113" y="4281489"/>
                        <a:ext cx="2322512"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8"/>
          <p:cNvGraphicFramePr>
            <a:graphicFrameLocks noChangeAspect="1"/>
          </p:cNvGraphicFramePr>
          <p:nvPr/>
        </p:nvGraphicFramePr>
        <p:xfrm>
          <a:off x="2654301" y="4751388"/>
          <a:ext cx="6367463" cy="1001712"/>
        </p:xfrm>
        <a:graphic>
          <a:graphicData uri="http://schemas.openxmlformats.org/presentationml/2006/ole">
            <mc:AlternateContent xmlns:mc="http://schemas.openxmlformats.org/markup-compatibility/2006">
              <mc:Choice xmlns:v="urn:schemas-microsoft-com:vml" Requires="v">
                <p:oleObj spid="_x0000_s176351" name="Equation" r:id="rId14" imgW="2819160" imgH="444240" progId="Equation.DSMT4">
                  <p:embed/>
                </p:oleObj>
              </mc:Choice>
              <mc:Fallback>
                <p:oleObj name="Equation" r:id="rId14" imgW="2819160" imgH="44424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54301" y="4751388"/>
                        <a:ext cx="6367463"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9"/>
          <p:cNvGraphicFramePr>
            <a:graphicFrameLocks noChangeAspect="1"/>
          </p:cNvGraphicFramePr>
          <p:nvPr/>
        </p:nvGraphicFramePr>
        <p:xfrm>
          <a:off x="1947864" y="5468939"/>
          <a:ext cx="2351087" cy="573087"/>
        </p:xfrm>
        <a:graphic>
          <a:graphicData uri="http://schemas.openxmlformats.org/presentationml/2006/ole">
            <mc:AlternateContent xmlns:mc="http://schemas.openxmlformats.org/markup-compatibility/2006">
              <mc:Choice xmlns:v="urn:schemas-microsoft-com:vml" Requires="v">
                <p:oleObj spid="_x0000_s176352" name="Equation" r:id="rId16" imgW="1041120" imgH="253800" progId="Equation.DSMT4">
                  <p:embed/>
                </p:oleObj>
              </mc:Choice>
              <mc:Fallback>
                <p:oleObj name="Equation" r:id="rId16" imgW="1041120" imgH="2538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7864" y="5468939"/>
                        <a:ext cx="2351087"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10"/>
          <p:cNvGraphicFramePr>
            <a:graphicFrameLocks noChangeAspect="1"/>
          </p:cNvGraphicFramePr>
          <p:nvPr/>
        </p:nvGraphicFramePr>
        <p:xfrm>
          <a:off x="2016125" y="6013451"/>
          <a:ext cx="4559300" cy="601663"/>
        </p:xfrm>
        <a:graphic>
          <a:graphicData uri="http://schemas.openxmlformats.org/presentationml/2006/ole">
            <mc:AlternateContent xmlns:mc="http://schemas.openxmlformats.org/markup-compatibility/2006">
              <mc:Choice xmlns:v="urn:schemas-microsoft-com:vml" Requires="v">
                <p:oleObj spid="_x0000_s176353" name="Equation" r:id="rId18" imgW="2019240" imgH="266400" progId="Equation.DSMT4">
                  <p:embed/>
                </p:oleObj>
              </mc:Choice>
              <mc:Fallback>
                <p:oleObj name="Equation" r:id="rId18" imgW="2019240" imgH="2664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16125" y="6013451"/>
                        <a:ext cx="4559300"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275260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extLst>
              <p:ext uri="{D42A27DB-BD31-4B8C-83A1-F6EECF244321}">
                <p14:modId xmlns:p14="http://schemas.microsoft.com/office/powerpoint/2010/main" val="1725988663"/>
              </p:ext>
            </p:extLst>
          </p:nvPr>
        </p:nvGraphicFramePr>
        <p:xfrm>
          <a:off x="2247900" y="1622425"/>
          <a:ext cx="5557838" cy="712788"/>
        </p:xfrm>
        <a:graphic>
          <a:graphicData uri="http://schemas.openxmlformats.org/presentationml/2006/ole">
            <mc:AlternateContent xmlns:mc="http://schemas.openxmlformats.org/markup-compatibility/2006">
              <mc:Choice xmlns:v="urn:schemas-microsoft-com:vml" Requires="v">
                <p:oleObj spid="_x0000_s173282" name="Equation" r:id="rId4" imgW="2476440" imgH="317160" progId="Equation.DSMT4">
                  <p:embed/>
                </p:oleObj>
              </mc:Choice>
              <mc:Fallback>
                <p:oleObj name="Equation" r:id="rId4" imgW="2476440" imgH="317160" progId="Equation.DSMT4">
                  <p:embed/>
                  <p:pic>
                    <p:nvPicPr>
                      <p:cNvPr id="0" name=""/>
                      <p:cNvPicPr>
                        <a:picLocks noChangeAspect="1" noChangeArrowheads="1"/>
                      </p:cNvPicPr>
                      <p:nvPr/>
                    </p:nvPicPr>
                    <p:blipFill>
                      <a:blip r:embed="rId5"/>
                      <a:srcRect/>
                      <a:stretch>
                        <a:fillRect/>
                      </a:stretch>
                    </p:blipFill>
                    <p:spPr bwMode="auto">
                      <a:xfrm>
                        <a:off x="2247900" y="1622425"/>
                        <a:ext cx="5557838"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Rectangle 3"/>
          <p:cNvSpPr>
            <a:spLocks noChangeArrowheads="1"/>
          </p:cNvSpPr>
          <p:nvPr/>
        </p:nvSpPr>
        <p:spPr bwMode="auto">
          <a:xfrm>
            <a:off x="1812925" y="258763"/>
            <a:ext cx="842645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a:latin typeface="Times New Roman" panose="02020603050405020304" pitchFamily="18" charset="0"/>
              </a:rPr>
              <a:t>Property 3 is very useful in determining the moments of a random variable </a:t>
            </a:r>
            <a:r>
              <a:rPr lang="en-US" sz="2800" i="1">
                <a:latin typeface="Times New Roman" panose="02020603050405020304" pitchFamily="18" charset="0"/>
              </a:rPr>
              <a:t>X.</a:t>
            </a:r>
          </a:p>
          <a:p>
            <a:pPr eaLnBrk="1" hangingPunct="1">
              <a:spcBef>
                <a:spcPct val="20000"/>
              </a:spcBef>
            </a:pPr>
            <a:r>
              <a:rPr lang="en-US" sz="2800" b="1">
                <a:latin typeface="Times New Roman" panose="02020603050405020304" pitchFamily="18" charset="0"/>
              </a:rPr>
              <a:t>Examples</a:t>
            </a:r>
          </a:p>
        </p:txBody>
      </p:sp>
      <p:graphicFrame>
        <p:nvGraphicFramePr>
          <p:cNvPr id="21507" name="Object 4"/>
          <p:cNvGraphicFramePr>
            <a:graphicFrameLocks noChangeAspect="1"/>
          </p:cNvGraphicFramePr>
          <p:nvPr/>
        </p:nvGraphicFramePr>
        <p:xfrm>
          <a:off x="2584450" y="2292350"/>
          <a:ext cx="4305300" cy="712788"/>
        </p:xfrm>
        <a:graphic>
          <a:graphicData uri="http://schemas.openxmlformats.org/presentationml/2006/ole">
            <mc:AlternateContent xmlns:mc="http://schemas.openxmlformats.org/markup-compatibility/2006">
              <mc:Choice xmlns:v="urn:schemas-microsoft-com:vml" Requires="v">
                <p:oleObj spid="_x0000_s173283" name="Equation" r:id="rId6" imgW="1917360" imgH="317160" progId="Equation.DSMT4">
                  <p:embed/>
                </p:oleObj>
              </mc:Choice>
              <mc:Fallback>
                <p:oleObj name="Equation" r:id="rId6" imgW="1917360" imgH="3171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4450" y="2292350"/>
                        <a:ext cx="4305300"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5"/>
          <p:cNvGraphicFramePr>
            <a:graphicFrameLocks noChangeAspect="1"/>
          </p:cNvGraphicFramePr>
          <p:nvPr/>
        </p:nvGraphicFramePr>
        <p:xfrm>
          <a:off x="2574925" y="2903539"/>
          <a:ext cx="6357938" cy="712787"/>
        </p:xfrm>
        <a:graphic>
          <a:graphicData uri="http://schemas.openxmlformats.org/presentationml/2006/ole">
            <mc:AlternateContent xmlns:mc="http://schemas.openxmlformats.org/markup-compatibility/2006">
              <mc:Choice xmlns:v="urn:schemas-microsoft-com:vml" Requires="v">
                <p:oleObj spid="_x0000_s173284" name="Equation" r:id="rId8" imgW="2831760" imgH="317160" progId="Equation.DSMT4">
                  <p:embed/>
                </p:oleObj>
              </mc:Choice>
              <mc:Fallback>
                <p:oleObj name="Equation" r:id="rId8" imgW="2831760" imgH="3171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4925" y="2903539"/>
                        <a:ext cx="6357938"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5420743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9"/>
          <p:cNvSpPr>
            <a:spLocks noChangeArrowheads="1"/>
          </p:cNvSpPr>
          <p:nvPr/>
        </p:nvSpPr>
        <p:spPr bwMode="auto">
          <a:xfrm>
            <a:off x="1992314" y="765176"/>
            <a:ext cx="8135937"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tabLst>
                <a:tab pos="533400" algn="l"/>
              </a:tabLst>
              <a:defRPr sz="2800">
                <a:solidFill>
                  <a:schemeClr val="tx1"/>
                </a:solidFill>
                <a:latin typeface="Times New Roman" panose="02020603050405020304" pitchFamily="18" charset="0"/>
              </a:defRPr>
            </a:lvl1pPr>
            <a:lvl2pPr marL="1169988" indent="-457200">
              <a:spcBef>
                <a:spcPct val="20000"/>
              </a:spcBef>
              <a:buChar char="–"/>
              <a:tabLst>
                <a:tab pos="533400" algn="l"/>
              </a:tabLst>
              <a:defRPr sz="2400">
                <a:solidFill>
                  <a:schemeClr val="tx1"/>
                </a:solidFill>
                <a:latin typeface="Times New Roman" panose="02020603050405020304" pitchFamily="18" charset="0"/>
              </a:defRPr>
            </a:lvl2pPr>
            <a:lvl3pPr marL="1558925" indent="-381000">
              <a:spcBef>
                <a:spcPct val="20000"/>
              </a:spcBef>
              <a:buChar char="•"/>
              <a:tabLst>
                <a:tab pos="533400" algn="l"/>
              </a:tabLst>
              <a:defRPr sz="2000">
                <a:solidFill>
                  <a:schemeClr val="tx1"/>
                </a:solidFill>
                <a:latin typeface="Times New Roman" panose="02020603050405020304" pitchFamily="18" charset="0"/>
              </a:defRPr>
            </a:lvl3pPr>
            <a:lvl4pPr marL="1928813" indent="-342900">
              <a:spcBef>
                <a:spcPct val="20000"/>
              </a:spcBef>
              <a:buChar char="–"/>
              <a:tabLst>
                <a:tab pos="533400" algn="l"/>
              </a:tabLst>
              <a:defRPr>
                <a:solidFill>
                  <a:schemeClr val="tx1"/>
                </a:solidFill>
                <a:latin typeface="Times New Roman" panose="02020603050405020304" pitchFamily="18" charset="0"/>
              </a:defRPr>
            </a:lvl4pPr>
            <a:lvl5pPr marL="2336800" indent="-342900">
              <a:spcBef>
                <a:spcPct val="20000"/>
              </a:spcBef>
              <a:buChar char="»"/>
              <a:tabLst>
                <a:tab pos="533400" algn="l"/>
              </a:tabLst>
              <a:defRPr>
                <a:solidFill>
                  <a:schemeClr val="tx1"/>
                </a:solidFill>
                <a:latin typeface="Times New Roman" panose="02020603050405020304" pitchFamily="18" charset="0"/>
              </a:defRPr>
            </a:lvl5pPr>
            <a:lvl6pPr marL="27940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6pPr>
            <a:lvl7pPr marL="32512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7pPr>
            <a:lvl8pPr marL="37084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8pPr>
            <a:lvl9pPr marL="41656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9pPr>
          </a:lstStyle>
          <a:p>
            <a:pPr>
              <a:buFontTx/>
              <a:buAutoNum type="arabicPeriod" startAt="4"/>
            </a:pPr>
            <a:r>
              <a:rPr lang="en-CA" sz="3200"/>
              <a:t> Let </a:t>
            </a:r>
            <a:r>
              <a:rPr lang="en-CA" sz="3200" i="1"/>
              <a:t>X</a:t>
            </a:r>
            <a:r>
              <a:rPr lang="en-CA" sz="3200"/>
              <a:t> be a random variable with moment generating function </a:t>
            </a:r>
            <a:r>
              <a:rPr lang="en-CA" sz="3200" i="1"/>
              <a:t>m</a:t>
            </a:r>
            <a:r>
              <a:rPr lang="en-CA" sz="3200" i="1" baseline="-25000"/>
              <a:t>X</a:t>
            </a:r>
            <a:r>
              <a:rPr lang="en-CA" sz="3200"/>
              <a:t>(</a:t>
            </a:r>
            <a:r>
              <a:rPr lang="en-CA" sz="3200" i="1"/>
              <a:t>t</a:t>
            </a:r>
            <a:r>
              <a:rPr lang="en-CA" sz="3200"/>
              <a:t>). Let </a:t>
            </a:r>
            <a:r>
              <a:rPr lang="en-CA" sz="3200" i="1"/>
              <a:t>Y</a:t>
            </a:r>
            <a:r>
              <a:rPr lang="en-CA" sz="3200"/>
              <a:t> = </a:t>
            </a:r>
            <a:r>
              <a:rPr lang="en-CA" sz="3200" i="1"/>
              <a:t>bX </a:t>
            </a:r>
            <a:r>
              <a:rPr lang="en-CA" sz="3200"/>
              <a:t>+ </a:t>
            </a:r>
            <a:r>
              <a:rPr lang="en-CA" sz="3200" i="1"/>
              <a:t>a</a:t>
            </a:r>
            <a:endParaRPr lang="en-CA" sz="3200"/>
          </a:p>
        </p:txBody>
      </p:sp>
      <p:sp>
        <p:nvSpPr>
          <p:cNvPr id="6157" name="Rectangle 13"/>
          <p:cNvSpPr>
            <a:spLocks noChangeArrowheads="1"/>
          </p:cNvSpPr>
          <p:nvPr/>
        </p:nvSpPr>
        <p:spPr bwMode="auto">
          <a:xfrm>
            <a:off x="2640013" y="2060576"/>
            <a:ext cx="74168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tabLst>
                <a:tab pos="2149475" algn="l"/>
              </a:tabLst>
              <a:defRPr sz="2800">
                <a:solidFill>
                  <a:schemeClr val="tx1"/>
                </a:solidFill>
                <a:latin typeface="Times New Roman" panose="02020603050405020304" pitchFamily="18" charset="0"/>
              </a:defRPr>
            </a:lvl1pPr>
            <a:lvl2pPr marL="1169988" indent="-457200">
              <a:spcBef>
                <a:spcPct val="20000"/>
              </a:spcBef>
              <a:buChar char="–"/>
              <a:tabLst>
                <a:tab pos="2149475" algn="l"/>
              </a:tabLst>
              <a:defRPr sz="2400">
                <a:solidFill>
                  <a:schemeClr val="tx1"/>
                </a:solidFill>
                <a:latin typeface="Times New Roman" panose="02020603050405020304" pitchFamily="18" charset="0"/>
              </a:defRPr>
            </a:lvl2pPr>
            <a:lvl3pPr marL="1638300" indent="-381000">
              <a:spcBef>
                <a:spcPct val="20000"/>
              </a:spcBef>
              <a:buChar char="•"/>
              <a:tabLst>
                <a:tab pos="2149475" algn="l"/>
              </a:tabLst>
              <a:defRPr sz="2000">
                <a:solidFill>
                  <a:schemeClr val="tx1"/>
                </a:solidFill>
                <a:latin typeface="Times New Roman" panose="02020603050405020304" pitchFamily="18" charset="0"/>
              </a:defRPr>
            </a:lvl3pPr>
            <a:lvl4pPr marL="2160588" indent="-342900">
              <a:spcBef>
                <a:spcPct val="20000"/>
              </a:spcBef>
              <a:buChar char="–"/>
              <a:tabLst>
                <a:tab pos="2149475" algn="l"/>
              </a:tabLst>
              <a:defRPr>
                <a:solidFill>
                  <a:schemeClr val="tx1"/>
                </a:solidFill>
                <a:latin typeface="Times New Roman" panose="02020603050405020304" pitchFamily="18" charset="0"/>
              </a:defRPr>
            </a:lvl4pPr>
            <a:lvl5pPr marL="2682875" indent="-342900">
              <a:spcBef>
                <a:spcPct val="20000"/>
              </a:spcBef>
              <a:buChar char="»"/>
              <a:tabLst>
                <a:tab pos="2149475" algn="l"/>
              </a:tabLst>
              <a:defRPr>
                <a:solidFill>
                  <a:schemeClr val="tx1"/>
                </a:solidFill>
                <a:latin typeface="Times New Roman" panose="02020603050405020304" pitchFamily="18" charset="0"/>
              </a:defRPr>
            </a:lvl5pPr>
            <a:lvl6pPr marL="31400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6pPr>
            <a:lvl7pPr marL="35972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7pPr>
            <a:lvl8pPr marL="40544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8pPr>
            <a:lvl9pPr marL="45116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9pPr>
          </a:lstStyle>
          <a:p>
            <a:pPr>
              <a:buFontTx/>
              <a:buNone/>
            </a:pPr>
            <a:r>
              <a:rPr lang="en-CA" sz="3200"/>
              <a:t> Then  </a:t>
            </a:r>
            <a:r>
              <a:rPr lang="en-CA" sz="3200" i="1"/>
              <a:t>m</a:t>
            </a:r>
            <a:r>
              <a:rPr lang="en-CA" sz="3200" i="1" baseline="-25000"/>
              <a:t>Y</a:t>
            </a:r>
            <a:r>
              <a:rPr lang="en-CA" sz="3200"/>
              <a:t>(</a:t>
            </a:r>
            <a:r>
              <a:rPr lang="en-CA" sz="3200" i="1"/>
              <a:t>t</a:t>
            </a:r>
            <a:r>
              <a:rPr lang="en-CA" sz="3200"/>
              <a:t>) = </a:t>
            </a:r>
            <a:r>
              <a:rPr lang="en-CA" sz="3200" i="1"/>
              <a:t>m</a:t>
            </a:r>
            <a:r>
              <a:rPr lang="en-CA" sz="3200" i="1" baseline="-25000"/>
              <a:t>bX </a:t>
            </a:r>
            <a:r>
              <a:rPr lang="en-CA" sz="3200" baseline="-25000"/>
              <a:t>+ </a:t>
            </a:r>
            <a:r>
              <a:rPr lang="en-CA" sz="3200" i="1" baseline="-25000"/>
              <a:t>a</a:t>
            </a:r>
            <a:r>
              <a:rPr lang="en-CA" sz="3200"/>
              <a:t>(</a:t>
            </a:r>
            <a:r>
              <a:rPr lang="en-CA" sz="3200" i="1"/>
              <a:t>t</a:t>
            </a:r>
            <a:r>
              <a:rPr lang="en-CA" sz="3200"/>
              <a:t>) </a:t>
            </a:r>
          </a:p>
          <a:p>
            <a:pPr>
              <a:buFontTx/>
              <a:buNone/>
            </a:pPr>
            <a:r>
              <a:rPr lang="en-CA" sz="3200"/>
              <a:t>	= </a:t>
            </a:r>
            <a:r>
              <a:rPr lang="en-CA" sz="3200" i="1"/>
              <a:t>E</a:t>
            </a:r>
            <a:r>
              <a:rPr lang="en-CA" sz="3200"/>
              <a:t>(</a:t>
            </a:r>
            <a:r>
              <a:rPr lang="en-CA" sz="3200" i="1"/>
              <a:t>e </a:t>
            </a:r>
            <a:r>
              <a:rPr lang="en-CA" sz="3200" baseline="30000"/>
              <a:t>[</a:t>
            </a:r>
            <a:r>
              <a:rPr lang="en-CA" sz="3200" i="1" baseline="30000"/>
              <a:t>bX </a:t>
            </a:r>
            <a:r>
              <a:rPr lang="en-CA" sz="3200" baseline="30000"/>
              <a:t>+ </a:t>
            </a:r>
            <a:r>
              <a:rPr lang="en-CA" sz="3200" i="1" baseline="30000"/>
              <a:t>a</a:t>
            </a:r>
            <a:r>
              <a:rPr lang="en-CA" sz="3200" baseline="30000"/>
              <a:t>]</a:t>
            </a:r>
            <a:r>
              <a:rPr lang="en-CA" sz="3200" i="1" baseline="30000"/>
              <a:t>t</a:t>
            </a:r>
            <a:r>
              <a:rPr lang="en-CA" sz="3200"/>
              <a:t>) = </a:t>
            </a:r>
            <a:r>
              <a:rPr lang="en-CA" sz="3200" i="1"/>
              <a:t>e</a:t>
            </a:r>
            <a:r>
              <a:rPr lang="en-CA" sz="3200" i="1" baseline="30000"/>
              <a:t>at</a:t>
            </a:r>
            <a:r>
              <a:rPr lang="en-CA" sz="3200" i="1"/>
              <a:t>m</a:t>
            </a:r>
            <a:r>
              <a:rPr lang="en-CA" sz="3200" i="1" baseline="-25000"/>
              <a:t>X </a:t>
            </a:r>
            <a:r>
              <a:rPr lang="en-CA" sz="3200"/>
              <a:t>(</a:t>
            </a:r>
            <a:r>
              <a:rPr lang="en-CA" sz="3200" i="1"/>
              <a:t>bt</a:t>
            </a:r>
            <a:r>
              <a:rPr lang="en-CA" sz="3200"/>
              <a:t>)</a:t>
            </a:r>
            <a:endParaRPr lang="en-CA" sz="3200" i="1"/>
          </a:p>
        </p:txBody>
      </p:sp>
      <p:sp>
        <p:nvSpPr>
          <p:cNvPr id="6158" name="Rectangle 14"/>
          <p:cNvSpPr>
            <a:spLocks noChangeArrowheads="1"/>
          </p:cNvSpPr>
          <p:nvPr/>
        </p:nvSpPr>
        <p:spPr bwMode="auto">
          <a:xfrm>
            <a:off x="2208214" y="3646489"/>
            <a:ext cx="8135937"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tabLst>
                <a:tab pos="533400" algn="l"/>
              </a:tabLst>
              <a:defRPr sz="2800">
                <a:solidFill>
                  <a:schemeClr val="tx1"/>
                </a:solidFill>
                <a:latin typeface="Times New Roman" panose="02020603050405020304" pitchFamily="18" charset="0"/>
              </a:defRPr>
            </a:lvl1pPr>
            <a:lvl2pPr marL="1169988" indent="-457200">
              <a:spcBef>
                <a:spcPct val="20000"/>
              </a:spcBef>
              <a:buChar char="–"/>
              <a:tabLst>
                <a:tab pos="533400" algn="l"/>
              </a:tabLst>
              <a:defRPr sz="2400">
                <a:solidFill>
                  <a:schemeClr val="tx1"/>
                </a:solidFill>
                <a:latin typeface="Times New Roman" panose="02020603050405020304" pitchFamily="18" charset="0"/>
              </a:defRPr>
            </a:lvl2pPr>
            <a:lvl3pPr marL="1558925" indent="-381000">
              <a:spcBef>
                <a:spcPct val="20000"/>
              </a:spcBef>
              <a:buChar char="•"/>
              <a:tabLst>
                <a:tab pos="533400" algn="l"/>
              </a:tabLst>
              <a:defRPr sz="2000">
                <a:solidFill>
                  <a:schemeClr val="tx1"/>
                </a:solidFill>
                <a:latin typeface="Times New Roman" panose="02020603050405020304" pitchFamily="18" charset="0"/>
              </a:defRPr>
            </a:lvl3pPr>
            <a:lvl4pPr marL="1928813" indent="-342900">
              <a:spcBef>
                <a:spcPct val="20000"/>
              </a:spcBef>
              <a:buChar char="–"/>
              <a:tabLst>
                <a:tab pos="533400" algn="l"/>
              </a:tabLst>
              <a:defRPr>
                <a:solidFill>
                  <a:schemeClr val="tx1"/>
                </a:solidFill>
                <a:latin typeface="Times New Roman" panose="02020603050405020304" pitchFamily="18" charset="0"/>
              </a:defRPr>
            </a:lvl4pPr>
            <a:lvl5pPr marL="2336800" indent="-342900">
              <a:spcBef>
                <a:spcPct val="20000"/>
              </a:spcBef>
              <a:buChar char="»"/>
              <a:tabLst>
                <a:tab pos="533400" algn="l"/>
              </a:tabLst>
              <a:defRPr>
                <a:solidFill>
                  <a:schemeClr val="tx1"/>
                </a:solidFill>
                <a:latin typeface="Times New Roman" panose="02020603050405020304" pitchFamily="18" charset="0"/>
              </a:defRPr>
            </a:lvl5pPr>
            <a:lvl6pPr marL="27940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6pPr>
            <a:lvl7pPr marL="32512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7pPr>
            <a:lvl8pPr marL="37084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8pPr>
            <a:lvl9pPr marL="41656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9pPr>
          </a:lstStyle>
          <a:p>
            <a:pPr>
              <a:buFontTx/>
              <a:buAutoNum type="arabicPeriod" startAt="5"/>
            </a:pPr>
            <a:r>
              <a:rPr lang="en-CA" sz="3200" dirty="0"/>
              <a:t> Let </a:t>
            </a:r>
            <a:r>
              <a:rPr lang="en-CA" sz="3200" i="1" dirty="0"/>
              <a:t>X</a:t>
            </a:r>
            <a:r>
              <a:rPr lang="en-CA" sz="3200" dirty="0"/>
              <a:t> and </a:t>
            </a:r>
            <a:r>
              <a:rPr lang="en-CA" sz="3200" i="1" dirty="0"/>
              <a:t>Y </a:t>
            </a:r>
            <a:r>
              <a:rPr lang="en-CA" sz="3200" dirty="0"/>
              <a:t>be two independent random variables with moment generating function </a:t>
            </a:r>
            <a:r>
              <a:rPr lang="en-CA" sz="3200" i="1" dirty="0" err="1"/>
              <a:t>m</a:t>
            </a:r>
            <a:r>
              <a:rPr lang="en-CA" sz="3200" i="1" baseline="-25000" dirty="0" err="1"/>
              <a:t>X</a:t>
            </a:r>
            <a:r>
              <a:rPr lang="en-CA" sz="3200" dirty="0"/>
              <a:t>(</a:t>
            </a:r>
            <a:r>
              <a:rPr lang="en-CA" sz="3200" i="1" dirty="0"/>
              <a:t>t</a:t>
            </a:r>
            <a:r>
              <a:rPr lang="en-CA" sz="3200" dirty="0"/>
              <a:t>) and </a:t>
            </a:r>
            <a:r>
              <a:rPr lang="en-CA" sz="3200" i="1" dirty="0" err="1"/>
              <a:t>m</a:t>
            </a:r>
            <a:r>
              <a:rPr lang="en-CA" sz="3200" i="1" baseline="-25000" dirty="0" err="1"/>
              <a:t>Y</a:t>
            </a:r>
            <a:r>
              <a:rPr lang="en-CA" sz="3200" dirty="0"/>
              <a:t>(</a:t>
            </a:r>
            <a:r>
              <a:rPr lang="en-CA" sz="3200" i="1" dirty="0"/>
              <a:t>t</a:t>
            </a:r>
            <a:r>
              <a:rPr lang="en-CA" sz="3200" dirty="0"/>
              <a:t>) . </a:t>
            </a:r>
            <a:endParaRPr lang="en-CA" sz="3200" i="1" dirty="0"/>
          </a:p>
        </p:txBody>
      </p:sp>
      <p:sp>
        <p:nvSpPr>
          <p:cNvPr id="6159" name="Rectangle 15"/>
          <p:cNvSpPr>
            <a:spLocks noChangeArrowheads="1"/>
          </p:cNvSpPr>
          <p:nvPr/>
        </p:nvSpPr>
        <p:spPr bwMode="auto">
          <a:xfrm>
            <a:off x="2640013" y="5489576"/>
            <a:ext cx="74168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tabLst>
                <a:tab pos="2149475" algn="l"/>
              </a:tabLst>
              <a:defRPr sz="2800">
                <a:solidFill>
                  <a:schemeClr val="tx1"/>
                </a:solidFill>
                <a:latin typeface="Times New Roman" panose="02020603050405020304" pitchFamily="18" charset="0"/>
              </a:defRPr>
            </a:lvl1pPr>
            <a:lvl2pPr marL="1169988" indent="-457200">
              <a:spcBef>
                <a:spcPct val="20000"/>
              </a:spcBef>
              <a:buChar char="–"/>
              <a:tabLst>
                <a:tab pos="2149475" algn="l"/>
              </a:tabLst>
              <a:defRPr sz="2400">
                <a:solidFill>
                  <a:schemeClr val="tx1"/>
                </a:solidFill>
                <a:latin typeface="Times New Roman" panose="02020603050405020304" pitchFamily="18" charset="0"/>
              </a:defRPr>
            </a:lvl2pPr>
            <a:lvl3pPr marL="1638300" indent="-381000">
              <a:spcBef>
                <a:spcPct val="20000"/>
              </a:spcBef>
              <a:buChar char="•"/>
              <a:tabLst>
                <a:tab pos="2149475" algn="l"/>
              </a:tabLst>
              <a:defRPr sz="2000">
                <a:solidFill>
                  <a:schemeClr val="tx1"/>
                </a:solidFill>
                <a:latin typeface="Times New Roman" panose="02020603050405020304" pitchFamily="18" charset="0"/>
              </a:defRPr>
            </a:lvl3pPr>
            <a:lvl4pPr marL="2160588" indent="-342900">
              <a:spcBef>
                <a:spcPct val="20000"/>
              </a:spcBef>
              <a:buChar char="–"/>
              <a:tabLst>
                <a:tab pos="2149475" algn="l"/>
              </a:tabLst>
              <a:defRPr>
                <a:solidFill>
                  <a:schemeClr val="tx1"/>
                </a:solidFill>
                <a:latin typeface="Times New Roman" panose="02020603050405020304" pitchFamily="18" charset="0"/>
              </a:defRPr>
            </a:lvl4pPr>
            <a:lvl5pPr marL="2682875" indent="-342900">
              <a:spcBef>
                <a:spcPct val="20000"/>
              </a:spcBef>
              <a:buChar char="»"/>
              <a:tabLst>
                <a:tab pos="2149475" algn="l"/>
              </a:tabLst>
              <a:defRPr>
                <a:solidFill>
                  <a:schemeClr val="tx1"/>
                </a:solidFill>
                <a:latin typeface="Times New Roman" panose="02020603050405020304" pitchFamily="18" charset="0"/>
              </a:defRPr>
            </a:lvl5pPr>
            <a:lvl6pPr marL="31400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6pPr>
            <a:lvl7pPr marL="35972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7pPr>
            <a:lvl8pPr marL="40544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8pPr>
            <a:lvl9pPr marL="45116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9pPr>
          </a:lstStyle>
          <a:p>
            <a:pPr>
              <a:buFontTx/>
              <a:buNone/>
            </a:pPr>
            <a:r>
              <a:rPr lang="en-CA" sz="3200"/>
              <a:t> Then  </a:t>
            </a:r>
            <a:r>
              <a:rPr lang="en-CA" sz="3200" i="1"/>
              <a:t>m</a:t>
            </a:r>
            <a:r>
              <a:rPr lang="en-CA" sz="3200" i="1" baseline="-25000"/>
              <a:t>X+Y</a:t>
            </a:r>
            <a:r>
              <a:rPr lang="en-CA" sz="3200"/>
              <a:t>(</a:t>
            </a:r>
            <a:r>
              <a:rPr lang="en-CA" sz="3200" i="1"/>
              <a:t>t</a:t>
            </a:r>
            <a:r>
              <a:rPr lang="en-CA" sz="3200"/>
              <a:t>) = </a:t>
            </a:r>
            <a:r>
              <a:rPr lang="en-CA" sz="3200" i="1"/>
              <a:t>m</a:t>
            </a:r>
            <a:r>
              <a:rPr lang="en-CA" sz="3200" i="1" baseline="-25000"/>
              <a:t>X </a:t>
            </a:r>
            <a:r>
              <a:rPr lang="en-CA" sz="3200"/>
              <a:t>(</a:t>
            </a:r>
            <a:r>
              <a:rPr lang="en-CA" sz="3200" i="1"/>
              <a:t>t</a:t>
            </a:r>
            <a:r>
              <a:rPr lang="en-CA" sz="3200"/>
              <a:t>) </a:t>
            </a:r>
            <a:r>
              <a:rPr lang="en-CA" sz="3200" i="1"/>
              <a:t>m</a:t>
            </a:r>
            <a:r>
              <a:rPr lang="en-CA" sz="3200" i="1" baseline="-25000"/>
              <a:t>Y </a:t>
            </a:r>
            <a:r>
              <a:rPr lang="en-CA" sz="3200"/>
              <a:t>(</a:t>
            </a:r>
            <a:r>
              <a:rPr lang="en-CA" sz="3200" i="1"/>
              <a:t>t</a:t>
            </a:r>
            <a:r>
              <a:rPr lang="en-CA" sz="3200"/>
              <a:t>)</a:t>
            </a:r>
          </a:p>
        </p:txBody>
      </p:sp>
    </p:spTree>
    <p:extLst>
      <p:ext uri="{BB962C8B-B14F-4D97-AF65-F5344CB8AC3E}">
        <p14:creationId xmlns:p14="http://schemas.microsoft.com/office/powerpoint/2010/main" val="7407844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2387600" y="757191"/>
            <a:ext cx="8064500" cy="3496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tabLst>
                <a:tab pos="533400" algn="l"/>
              </a:tabLst>
              <a:defRPr sz="2800">
                <a:solidFill>
                  <a:schemeClr val="tx1"/>
                </a:solidFill>
                <a:latin typeface="Times New Roman" panose="02020603050405020304" pitchFamily="18" charset="0"/>
              </a:defRPr>
            </a:lvl1pPr>
            <a:lvl2pPr marL="1169988" indent="-457200">
              <a:spcBef>
                <a:spcPct val="20000"/>
              </a:spcBef>
              <a:buChar char="–"/>
              <a:tabLst>
                <a:tab pos="533400" algn="l"/>
              </a:tabLst>
              <a:defRPr sz="2400">
                <a:solidFill>
                  <a:schemeClr val="tx1"/>
                </a:solidFill>
                <a:latin typeface="Times New Roman" panose="02020603050405020304" pitchFamily="18" charset="0"/>
              </a:defRPr>
            </a:lvl2pPr>
            <a:lvl3pPr marL="1558925" indent="-381000">
              <a:spcBef>
                <a:spcPct val="20000"/>
              </a:spcBef>
              <a:buChar char="•"/>
              <a:tabLst>
                <a:tab pos="533400" algn="l"/>
              </a:tabLst>
              <a:defRPr sz="2000">
                <a:solidFill>
                  <a:schemeClr val="tx1"/>
                </a:solidFill>
                <a:latin typeface="Times New Roman" panose="02020603050405020304" pitchFamily="18" charset="0"/>
              </a:defRPr>
            </a:lvl3pPr>
            <a:lvl4pPr marL="1928813" indent="-342900">
              <a:spcBef>
                <a:spcPct val="20000"/>
              </a:spcBef>
              <a:buChar char="–"/>
              <a:tabLst>
                <a:tab pos="533400" algn="l"/>
              </a:tabLst>
              <a:defRPr>
                <a:solidFill>
                  <a:schemeClr val="tx1"/>
                </a:solidFill>
                <a:latin typeface="Times New Roman" panose="02020603050405020304" pitchFamily="18" charset="0"/>
              </a:defRPr>
            </a:lvl4pPr>
            <a:lvl5pPr marL="2336800" indent="-342900">
              <a:spcBef>
                <a:spcPct val="20000"/>
              </a:spcBef>
              <a:buChar char="»"/>
              <a:tabLst>
                <a:tab pos="533400" algn="l"/>
              </a:tabLst>
              <a:defRPr>
                <a:solidFill>
                  <a:schemeClr val="tx1"/>
                </a:solidFill>
                <a:latin typeface="Times New Roman" panose="02020603050405020304" pitchFamily="18" charset="0"/>
              </a:defRPr>
            </a:lvl5pPr>
            <a:lvl6pPr marL="27940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6pPr>
            <a:lvl7pPr marL="32512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7pPr>
            <a:lvl8pPr marL="37084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8pPr>
            <a:lvl9pPr marL="4165600" indent="-342900" fontAlgn="base">
              <a:spcBef>
                <a:spcPct val="20000"/>
              </a:spcBef>
              <a:spcAft>
                <a:spcPct val="0"/>
              </a:spcAft>
              <a:buChar char="»"/>
              <a:tabLst>
                <a:tab pos="533400" algn="l"/>
              </a:tabLst>
              <a:defRPr>
                <a:solidFill>
                  <a:schemeClr val="tx1"/>
                </a:solidFill>
                <a:latin typeface="Times New Roman" panose="02020603050405020304" pitchFamily="18" charset="0"/>
              </a:defRPr>
            </a:lvl9pPr>
          </a:lstStyle>
          <a:p>
            <a:pPr marL="0" indent="0">
              <a:buNone/>
            </a:pPr>
            <a:r>
              <a:rPr lang="en-US" sz="3200" dirty="0"/>
              <a:t> </a:t>
            </a:r>
            <a:r>
              <a:rPr lang="en-US" sz="3200" dirty="0" smtClean="0"/>
              <a:t>6. The </a:t>
            </a:r>
            <a:r>
              <a:rPr lang="en-US" sz="3200" dirty="0"/>
              <a:t>moment generating function </a:t>
            </a:r>
            <a:r>
              <a:rPr lang="en-US" sz="3200" dirty="0" smtClean="0"/>
              <a:t>uniquely</a:t>
            </a:r>
          </a:p>
          <a:p>
            <a:pPr marL="0" indent="0">
              <a:buNone/>
            </a:pPr>
            <a:r>
              <a:rPr lang="en-US" sz="3200" dirty="0" smtClean="0"/>
              <a:t>     determines </a:t>
            </a:r>
            <a:r>
              <a:rPr lang="en-US" sz="3200" dirty="0"/>
              <a:t>the distribution. That is, if </a:t>
            </a:r>
            <a:r>
              <a:rPr lang="en-CA" sz="3200" dirty="0"/>
              <a:t> </a:t>
            </a:r>
          </a:p>
          <a:p>
            <a:pPr marL="0" indent="0">
              <a:buNone/>
            </a:pPr>
            <a:endParaRPr lang="en-CA" sz="3200" dirty="0"/>
          </a:p>
          <a:p>
            <a:pPr marL="0" indent="0">
              <a:buNone/>
            </a:pPr>
            <a:r>
              <a:rPr lang="en-US" sz="3200" dirty="0"/>
              <a:t> </a:t>
            </a:r>
            <a:r>
              <a:rPr lang="en-US" sz="3200" dirty="0" smtClean="0"/>
              <a:t>    then </a:t>
            </a:r>
            <a:r>
              <a:rPr lang="en-US" sz="3200" dirty="0"/>
              <a:t>X and Y are identically distributed. </a:t>
            </a:r>
            <a:r>
              <a:rPr lang="en-US" sz="3200" dirty="0" smtClean="0"/>
              <a:t>This</a:t>
            </a:r>
          </a:p>
          <a:p>
            <a:pPr marL="0" indent="0">
              <a:buNone/>
            </a:pPr>
            <a:r>
              <a:rPr lang="en-US" sz="3200" dirty="0"/>
              <a:t> </a:t>
            </a:r>
            <a:r>
              <a:rPr lang="en-US" sz="3200" dirty="0" smtClean="0"/>
              <a:t>    means </a:t>
            </a:r>
            <a:r>
              <a:rPr lang="en-US" sz="3200" dirty="0"/>
              <a:t>the two random variables must </a:t>
            </a:r>
            <a:r>
              <a:rPr lang="en-US" sz="3200" dirty="0" smtClean="0"/>
              <a:t>have</a:t>
            </a:r>
          </a:p>
          <a:p>
            <a:pPr marL="0" indent="0">
              <a:buNone/>
            </a:pPr>
            <a:r>
              <a:rPr lang="en-US" sz="3200" dirty="0"/>
              <a:t> </a:t>
            </a:r>
            <a:r>
              <a:rPr lang="en-US" sz="3200" dirty="0" smtClean="0"/>
              <a:t>    the </a:t>
            </a:r>
            <a:r>
              <a:rPr lang="en-US" sz="3200" dirty="0"/>
              <a:t>same distribution.</a:t>
            </a:r>
            <a:endParaRPr lang="en-CA" sz="3200" dirty="0"/>
          </a:p>
          <a:p>
            <a:pPr marL="514350" indent="-514350">
              <a:buFont typeface="+mj-lt"/>
              <a:buAutoNum type="arabicPeriod" startAt="6"/>
            </a:pPr>
            <a:endParaRPr lang="en-CA" sz="3200" dirty="0"/>
          </a:p>
        </p:txBody>
      </p:sp>
      <p:sp>
        <p:nvSpPr>
          <p:cNvPr id="7173" name="Rectangle 5"/>
          <p:cNvSpPr>
            <a:spLocks noChangeArrowheads="1"/>
          </p:cNvSpPr>
          <p:nvPr/>
        </p:nvSpPr>
        <p:spPr bwMode="auto">
          <a:xfrm>
            <a:off x="2711450" y="2852739"/>
            <a:ext cx="74168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tabLst>
                <a:tab pos="2149475" algn="l"/>
              </a:tabLst>
              <a:defRPr sz="2800">
                <a:solidFill>
                  <a:schemeClr val="tx1"/>
                </a:solidFill>
                <a:latin typeface="Times New Roman" panose="02020603050405020304" pitchFamily="18" charset="0"/>
              </a:defRPr>
            </a:lvl1pPr>
            <a:lvl2pPr marL="1169988" indent="-457200">
              <a:spcBef>
                <a:spcPct val="20000"/>
              </a:spcBef>
              <a:buChar char="–"/>
              <a:tabLst>
                <a:tab pos="2149475" algn="l"/>
              </a:tabLst>
              <a:defRPr sz="2400">
                <a:solidFill>
                  <a:schemeClr val="tx1"/>
                </a:solidFill>
                <a:latin typeface="Times New Roman" panose="02020603050405020304" pitchFamily="18" charset="0"/>
              </a:defRPr>
            </a:lvl2pPr>
            <a:lvl3pPr marL="1638300" indent="-381000">
              <a:spcBef>
                <a:spcPct val="20000"/>
              </a:spcBef>
              <a:buChar char="•"/>
              <a:tabLst>
                <a:tab pos="2149475" algn="l"/>
              </a:tabLst>
              <a:defRPr sz="2000">
                <a:solidFill>
                  <a:schemeClr val="tx1"/>
                </a:solidFill>
                <a:latin typeface="Times New Roman" panose="02020603050405020304" pitchFamily="18" charset="0"/>
              </a:defRPr>
            </a:lvl3pPr>
            <a:lvl4pPr marL="2160588" indent="-342900">
              <a:spcBef>
                <a:spcPct val="20000"/>
              </a:spcBef>
              <a:buChar char="–"/>
              <a:tabLst>
                <a:tab pos="2149475" algn="l"/>
              </a:tabLst>
              <a:defRPr>
                <a:solidFill>
                  <a:schemeClr val="tx1"/>
                </a:solidFill>
                <a:latin typeface="Times New Roman" panose="02020603050405020304" pitchFamily="18" charset="0"/>
              </a:defRPr>
            </a:lvl4pPr>
            <a:lvl5pPr marL="2682875" indent="-342900">
              <a:spcBef>
                <a:spcPct val="20000"/>
              </a:spcBef>
              <a:buChar char="»"/>
              <a:tabLst>
                <a:tab pos="2149475" algn="l"/>
              </a:tabLst>
              <a:defRPr>
                <a:solidFill>
                  <a:schemeClr val="tx1"/>
                </a:solidFill>
                <a:latin typeface="Times New Roman" panose="02020603050405020304" pitchFamily="18" charset="0"/>
              </a:defRPr>
            </a:lvl5pPr>
            <a:lvl6pPr marL="31400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6pPr>
            <a:lvl7pPr marL="35972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7pPr>
            <a:lvl8pPr marL="40544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8pPr>
            <a:lvl9pPr marL="45116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9pPr>
          </a:lstStyle>
          <a:p>
            <a:pPr>
              <a:buFontTx/>
              <a:buNone/>
            </a:pPr>
            <a:endParaRPr lang="en-CA" sz="3200" dirty="0"/>
          </a:p>
        </p:txBody>
      </p:sp>
      <p:sp>
        <p:nvSpPr>
          <p:cNvPr id="7174" name="Rectangle 6"/>
          <p:cNvSpPr>
            <a:spLocks noChangeArrowheads="1"/>
          </p:cNvSpPr>
          <p:nvPr/>
        </p:nvSpPr>
        <p:spPr bwMode="auto">
          <a:xfrm>
            <a:off x="2166144" y="4116909"/>
            <a:ext cx="7704138"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tabLst>
                <a:tab pos="2149475" algn="l"/>
              </a:tabLst>
              <a:defRPr sz="2800">
                <a:solidFill>
                  <a:schemeClr val="tx1"/>
                </a:solidFill>
                <a:latin typeface="Times New Roman" panose="02020603050405020304" pitchFamily="18" charset="0"/>
              </a:defRPr>
            </a:lvl1pPr>
            <a:lvl2pPr marL="1169988" indent="-457200">
              <a:spcBef>
                <a:spcPct val="20000"/>
              </a:spcBef>
              <a:buChar char="–"/>
              <a:tabLst>
                <a:tab pos="2149475" algn="l"/>
              </a:tabLst>
              <a:defRPr sz="2400">
                <a:solidFill>
                  <a:schemeClr val="tx1"/>
                </a:solidFill>
                <a:latin typeface="Times New Roman" panose="02020603050405020304" pitchFamily="18" charset="0"/>
              </a:defRPr>
            </a:lvl2pPr>
            <a:lvl3pPr marL="1638300" indent="-381000">
              <a:spcBef>
                <a:spcPct val="20000"/>
              </a:spcBef>
              <a:buChar char="•"/>
              <a:tabLst>
                <a:tab pos="2149475" algn="l"/>
              </a:tabLst>
              <a:defRPr sz="2000">
                <a:solidFill>
                  <a:schemeClr val="tx1"/>
                </a:solidFill>
                <a:latin typeface="Times New Roman" panose="02020603050405020304" pitchFamily="18" charset="0"/>
              </a:defRPr>
            </a:lvl3pPr>
            <a:lvl4pPr marL="2160588" indent="-342900">
              <a:spcBef>
                <a:spcPct val="20000"/>
              </a:spcBef>
              <a:buChar char="–"/>
              <a:tabLst>
                <a:tab pos="2149475" algn="l"/>
              </a:tabLst>
              <a:defRPr>
                <a:solidFill>
                  <a:schemeClr val="tx1"/>
                </a:solidFill>
                <a:latin typeface="Times New Roman" panose="02020603050405020304" pitchFamily="18" charset="0"/>
              </a:defRPr>
            </a:lvl4pPr>
            <a:lvl5pPr marL="2682875" indent="-342900">
              <a:spcBef>
                <a:spcPct val="20000"/>
              </a:spcBef>
              <a:buChar char="»"/>
              <a:tabLst>
                <a:tab pos="2149475" algn="l"/>
              </a:tabLst>
              <a:defRPr>
                <a:solidFill>
                  <a:schemeClr val="tx1"/>
                </a:solidFill>
                <a:latin typeface="Times New Roman" panose="02020603050405020304" pitchFamily="18" charset="0"/>
              </a:defRPr>
            </a:lvl5pPr>
            <a:lvl6pPr marL="31400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6pPr>
            <a:lvl7pPr marL="35972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7pPr>
            <a:lvl8pPr marL="40544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8pPr>
            <a:lvl9pPr marL="4511675" indent="-342900" fontAlgn="base">
              <a:spcBef>
                <a:spcPct val="20000"/>
              </a:spcBef>
              <a:spcAft>
                <a:spcPct val="0"/>
              </a:spcAft>
              <a:buChar char="»"/>
              <a:tabLst>
                <a:tab pos="2149475" algn="l"/>
              </a:tabLst>
              <a:defRPr>
                <a:solidFill>
                  <a:schemeClr val="tx1"/>
                </a:solidFill>
                <a:latin typeface="Times New Roman" panose="02020603050405020304" pitchFamily="18" charset="0"/>
              </a:defRPr>
            </a:lvl9pPr>
          </a:lstStyle>
          <a:p>
            <a:pPr>
              <a:buFontTx/>
              <a:buNone/>
            </a:pPr>
            <a:endParaRPr lang="en-CA" sz="3200" dirty="0"/>
          </a:p>
        </p:txBody>
      </p:sp>
      <p:sp>
        <p:nvSpPr>
          <p:cNvPr id="9"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987777932"/>
              </p:ext>
            </p:extLst>
          </p:nvPr>
        </p:nvGraphicFramePr>
        <p:xfrm>
          <a:off x="3997325" y="1886187"/>
          <a:ext cx="2020888" cy="550863"/>
        </p:xfrm>
        <a:graphic>
          <a:graphicData uri="http://schemas.openxmlformats.org/presentationml/2006/ole">
            <mc:AlternateContent xmlns:mc="http://schemas.openxmlformats.org/markup-compatibility/2006">
              <mc:Choice xmlns:v="urn:schemas-microsoft-com:vml" Requires="v">
                <p:oleObj spid="_x0000_s110880" name="Equation" r:id="rId3" imgW="939600" imgH="253800" progId="Equation.DSMT4">
                  <p:embed/>
                </p:oleObj>
              </mc:Choice>
              <mc:Fallback>
                <p:oleObj name="Equation" r:id="rId3" imgW="939600" imgH="253800" progId="Equation.DSMT4">
                  <p:embed/>
                  <p:pic>
                    <p:nvPicPr>
                      <p:cNvPr id="0" name="Object 8"/>
                      <p:cNvPicPr>
                        <a:picLocks noChangeAspect="1" noChangeArrowheads="1"/>
                      </p:cNvPicPr>
                      <p:nvPr/>
                    </p:nvPicPr>
                    <p:blipFill>
                      <a:blip r:embed="rId4"/>
                      <a:srcRect/>
                      <a:stretch>
                        <a:fillRect/>
                      </a:stretch>
                    </p:blipFill>
                    <p:spPr bwMode="auto">
                      <a:xfrm>
                        <a:off x="3997325" y="1886187"/>
                        <a:ext cx="2020888" cy="550863"/>
                      </a:xfrm>
                      <a:prstGeom prst="rect">
                        <a:avLst/>
                      </a:prstGeom>
                      <a:noFill/>
                    </p:spPr>
                  </p:pic>
                </p:oleObj>
              </mc:Fallback>
            </mc:AlternateContent>
          </a:graphicData>
        </a:graphic>
      </p:graphicFrame>
    </p:spTree>
    <p:extLst>
      <p:ext uri="{BB962C8B-B14F-4D97-AF65-F5344CB8AC3E}">
        <p14:creationId xmlns:p14="http://schemas.microsoft.com/office/powerpoint/2010/main" val="3232576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761217"/>
            <a:ext cx="9905998" cy="1478570"/>
          </a:xfrm>
        </p:spPr>
        <p:txBody>
          <a:bodyPr>
            <a:normAutofit/>
          </a:bodyPr>
          <a:lstStyle/>
          <a:p>
            <a:pPr algn="ctr"/>
            <a:r>
              <a:rPr lang="en-US" sz="4000" dirty="0" smtClean="0"/>
              <a:t>PROBABILITY DISTRIBUTIONS</a:t>
            </a:r>
            <a:endParaRPr lang="en-US" sz="4000" dirty="0"/>
          </a:p>
        </p:txBody>
      </p:sp>
    </p:spTree>
    <p:extLst>
      <p:ext uri="{BB962C8B-B14F-4D97-AF65-F5344CB8AC3E}">
        <p14:creationId xmlns:p14="http://schemas.microsoft.com/office/powerpoint/2010/main" val="355742265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Binomial Probability Distribution</a:t>
            </a:r>
          </a:p>
        </p:txBody>
      </p:sp>
      <p:sp>
        <p:nvSpPr>
          <p:cNvPr id="1185795" name="Rectangle 3"/>
          <p:cNvSpPr>
            <a:spLocks noChangeArrowheads="1"/>
          </p:cNvSpPr>
          <p:nvPr/>
        </p:nvSpPr>
        <p:spPr bwMode="auto">
          <a:xfrm>
            <a:off x="838199" y="1874520"/>
            <a:ext cx="10345615" cy="394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buClr>
                <a:schemeClr val="tx1"/>
              </a:buClr>
            </a:pPr>
            <a:r>
              <a:rPr lang="en-US" sz="2800" dirty="0">
                <a:latin typeface="Times New Roman" panose="02020603050405020304" pitchFamily="18" charset="0"/>
                <a:cs typeface="Times New Roman" panose="02020603050405020304" pitchFamily="18" charset="0"/>
              </a:rPr>
              <a:t>A fixed number of observations (trials), n</a:t>
            </a:r>
          </a:p>
          <a:p>
            <a:pPr lvl="1" eaLnBrk="1" hangingPunct="1">
              <a:lnSpc>
                <a:spcPct val="90000"/>
              </a:lnSpc>
              <a:buClr>
                <a:schemeClr val="tx1"/>
              </a:buClr>
            </a:pPr>
            <a:r>
              <a:rPr lang="en-US" sz="2400" dirty="0">
                <a:latin typeface="Times New Roman" panose="02020603050405020304" pitchFamily="18" charset="0"/>
                <a:cs typeface="Times New Roman" panose="02020603050405020304" pitchFamily="18" charset="0"/>
              </a:rPr>
              <a:t>e.g., 15 tosses of a coin; 20 patients; 1000 people surveyed</a:t>
            </a:r>
          </a:p>
          <a:p>
            <a:pPr eaLnBrk="1" hangingPunct="1">
              <a:lnSpc>
                <a:spcPct val="110000"/>
              </a:lnSpc>
              <a:buClr>
                <a:schemeClr val="tx1"/>
              </a:buClr>
            </a:pPr>
            <a:r>
              <a:rPr lang="en-US" sz="2800" dirty="0">
                <a:latin typeface="Times New Roman" panose="02020603050405020304" pitchFamily="18" charset="0"/>
                <a:cs typeface="Times New Roman" panose="02020603050405020304" pitchFamily="18" charset="0"/>
              </a:rPr>
              <a:t>A binary outcome</a:t>
            </a:r>
          </a:p>
          <a:p>
            <a:pPr lvl="1" eaLnBrk="1" hangingPunct="1">
              <a:lnSpc>
                <a:spcPct val="90000"/>
              </a:lnSpc>
              <a:buClr>
                <a:schemeClr val="tx1"/>
              </a:buClr>
            </a:pPr>
            <a:r>
              <a:rPr lang="en-US" sz="2400" dirty="0">
                <a:latin typeface="Times New Roman" panose="02020603050405020304" pitchFamily="18" charset="0"/>
                <a:cs typeface="Times New Roman" panose="02020603050405020304" pitchFamily="18" charset="0"/>
              </a:rPr>
              <a:t>e.g., head or tail in each toss of a coin; disease or no disease</a:t>
            </a:r>
          </a:p>
          <a:p>
            <a:pPr lvl="1" eaLnBrk="1" hangingPunct="1">
              <a:lnSpc>
                <a:spcPct val="90000"/>
              </a:lnSpc>
              <a:buClr>
                <a:schemeClr val="tx1"/>
              </a:buClr>
            </a:pPr>
            <a:r>
              <a:rPr lang="en-US" sz="2400" dirty="0">
                <a:latin typeface="Times New Roman" panose="02020603050405020304" pitchFamily="18" charset="0"/>
                <a:cs typeface="Times New Roman" panose="02020603050405020304" pitchFamily="18" charset="0"/>
              </a:rPr>
              <a:t>Generally called “success” and “failure”</a:t>
            </a:r>
          </a:p>
          <a:p>
            <a:pPr lvl="1" eaLnBrk="1" hangingPunct="1">
              <a:lnSpc>
                <a:spcPct val="90000"/>
              </a:lnSpc>
              <a:buClr>
                <a:schemeClr val="tx1"/>
              </a:buClr>
            </a:pPr>
            <a:r>
              <a:rPr lang="en-US" sz="2400" dirty="0">
                <a:latin typeface="Times New Roman" panose="02020603050405020304" pitchFamily="18" charset="0"/>
                <a:cs typeface="Times New Roman" panose="02020603050405020304" pitchFamily="18" charset="0"/>
              </a:rPr>
              <a:t>Probability of success is p, probability of failure is 1 – p</a:t>
            </a:r>
          </a:p>
          <a:p>
            <a:pPr eaLnBrk="1" hangingPunct="1">
              <a:lnSpc>
                <a:spcPct val="110000"/>
              </a:lnSpc>
              <a:buClr>
                <a:schemeClr val="tx1"/>
              </a:buClr>
            </a:pPr>
            <a:r>
              <a:rPr lang="en-US" sz="2800" dirty="0">
                <a:latin typeface="Times New Roman" panose="02020603050405020304" pitchFamily="18" charset="0"/>
                <a:cs typeface="Times New Roman" panose="02020603050405020304" pitchFamily="18" charset="0"/>
              </a:rPr>
              <a:t>Constant probability </a:t>
            </a:r>
            <a:r>
              <a:rPr lang="en-US" sz="2800" dirty="0" smtClean="0">
                <a:latin typeface="Times New Roman" panose="02020603050405020304" pitchFamily="18" charset="0"/>
                <a:cs typeface="Times New Roman" panose="02020603050405020304" pitchFamily="18" charset="0"/>
              </a:rPr>
              <a:t>of success for </a:t>
            </a:r>
            <a:r>
              <a:rPr lang="en-US" sz="2800" dirty="0">
                <a:latin typeface="Times New Roman" panose="02020603050405020304" pitchFamily="18" charset="0"/>
                <a:cs typeface="Times New Roman" panose="02020603050405020304" pitchFamily="18" charset="0"/>
              </a:rPr>
              <a:t>each </a:t>
            </a:r>
            <a:r>
              <a:rPr lang="en-US" sz="2800" dirty="0" smtClean="0">
                <a:latin typeface="Times New Roman" panose="02020603050405020304" pitchFamily="18" charset="0"/>
                <a:cs typeface="Times New Roman" panose="02020603050405020304" pitchFamily="18" charset="0"/>
              </a:rPr>
              <a:t>trial</a:t>
            </a:r>
            <a:endParaRPr lang="en-US" sz="2800" dirty="0">
              <a:latin typeface="Times New Roman" panose="02020603050405020304" pitchFamily="18" charset="0"/>
              <a:cs typeface="Times New Roman" panose="02020603050405020304" pitchFamily="18" charset="0"/>
            </a:endParaRPr>
          </a:p>
          <a:p>
            <a:pPr lvl="1" eaLnBrk="1" hangingPunct="1">
              <a:buClr>
                <a:schemeClr val="tx1"/>
              </a:buClr>
            </a:pPr>
            <a:r>
              <a:rPr lang="en-US" sz="2400" dirty="0">
                <a:latin typeface="Times New Roman" panose="02020603050405020304" pitchFamily="18" charset="0"/>
                <a:cs typeface="Times New Roman" panose="02020603050405020304" pitchFamily="18" charset="0"/>
              </a:rPr>
              <a:t>e.g., Probability of getting a tail is the same each time we toss the coin</a:t>
            </a:r>
          </a:p>
        </p:txBody>
      </p:sp>
    </p:spTree>
    <p:extLst>
      <p:ext uri="{BB962C8B-B14F-4D97-AF65-F5344CB8AC3E}">
        <p14:creationId xmlns:p14="http://schemas.microsoft.com/office/powerpoint/2010/main" val="32764543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0" y="1825625"/>
            <a:ext cx="10515600" cy="4351338"/>
          </a:xfrm>
        </p:spPr>
        <p:txBody>
          <a:bodyPr/>
          <a:lstStyle/>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trials of the experiment are independent of each other. This means that if one outcome is a success, this does not influence the chance of another outcome being a success.</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62760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69145" y="1069219"/>
            <a:ext cx="9906000" cy="5352683"/>
          </a:xfrm>
        </p:spPr>
        <p:txBody>
          <a:bodyPr>
            <a:normAutofit fontScale="92500"/>
          </a:bodyPr>
          <a:lstStyle/>
          <a:p>
            <a:pPr marL="0" indent="0">
              <a:buNone/>
            </a:pPr>
            <a:r>
              <a:rPr lang="en-US" sz="3600" dirty="0">
                <a:latin typeface="Times New Roman" panose="02020603050405020304" pitchFamily="18" charset="0"/>
                <a:cs typeface="Times New Roman" panose="02020603050405020304" pitchFamily="18" charset="0"/>
              </a:rPr>
              <a:t>The probability mass function of binomial distribution </a:t>
            </a:r>
            <a:r>
              <a:rPr lang="en-US" sz="3600" dirty="0" smtClean="0">
                <a:latin typeface="Times New Roman" panose="02020603050405020304" pitchFamily="18" charset="0"/>
                <a:cs typeface="Times New Roman" panose="02020603050405020304" pitchFamily="18" charset="0"/>
              </a:rPr>
              <a:t>is </a:t>
            </a:r>
          </a:p>
          <a:p>
            <a:pPr marL="0" indent="0">
              <a:buNone/>
            </a:pPr>
            <a:endParaRPr lang="en-US" sz="3600"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3100" dirty="0" smtClean="0">
                <a:latin typeface="Times New Roman" panose="02020603050405020304" pitchFamily="18" charset="0"/>
                <a:cs typeface="Times New Roman" panose="02020603050405020304" pitchFamily="18" charset="0"/>
              </a:rPr>
              <a:t>Where</a:t>
            </a:r>
            <a:r>
              <a:rPr lang="en-US" sz="3100" dirty="0">
                <a:latin typeface="Times New Roman" panose="02020603050405020304" pitchFamily="18" charset="0"/>
                <a:cs typeface="Times New Roman" panose="02020603050405020304" pitchFamily="18" charset="0"/>
              </a:rPr>
              <a:t>:</a:t>
            </a:r>
          </a:p>
          <a:p>
            <a:r>
              <a:rPr lang="en-US" sz="3100" dirty="0">
                <a:latin typeface="Times New Roman" panose="02020603050405020304" pitchFamily="18" charset="0"/>
                <a:cs typeface="Times New Roman" panose="02020603050405020304" pitchFamily="18" charset="0"/>
              </a:rPr>
              <a:t>n is random sample size</a:t>
            </a:r>
          </a:p>
          <a:p>
            <a:r>
              <a:rPr lang="en-US" sz="3100" dirty="0">
                <a:latin typeface="Times New Roman" panose="02020603050405020304" pitchFamily="18" charset="0"/>
                <a:cs typeface="Times New Roman" panose="02020603050405020304" pitchFamily="18" charset="0"/>
              </a:rPr>
              <a:t>x is number of successes ( when a success is defined as what we are looking for</a:t>
            </a:r>
            <a:r>
              <a:rPr lang="en-US" sz="3100" dirty="0" smtClean="0">
                <a:latin typeface="Times New Roman" panose="02020603050405020304" pitchFamily="18" charset="0"/>
                <a:cs typeface="Times New Roman" panose="02020603050405020304" pitchFamily="18" charset="0"/>
              </a:rPr>
              <a:t>) and takes values x = 0, 1, …, n</a:t>
            </a:r>
            <a:endParaRPr lang="en-US" sz="3100" dirty="0">
              <a:latin typeface="Times New Roman" panose="02020603050405020304" pitchFamily="18" charset="0"/>
              <a:cs typeface="Times New Roman" panose="02020603050405020304" pitchFamily="18" charset="0"/>
            </a:endParaRPr>
          </a:p>
          <a:p>
            <a:r>
              <a:rPr lang="en-US" sz="3100" dirty="0">
                <a:latin typeface="Times New Roman" panose="02020603050405020304" pitchFamily="18" charset="0"/>
                <a:cs typeface="Times New Roman" panose="02020603050405020304" pitchFamily="18" charset="0"/>
              </a:rPr>
              <a:t>n-x is number of </a:t>
            </a:r>
            <a:r>
              <a:rPr lang="en-US" sz="3100" dirty="0" smtClean="0">
                <a:latin typeface="Times New Roman" panose="02020603050405020304" pitchFamily="18" charset="0"/>
                <a:cs typeface="Times New Roman" panose="02020603050405020304" pitchFamily="18" charset="0"/>
              </a:rPr>
              <a:t>failures.</a:t>
            </a:r>
            <a:endParaRPr lang="en-US" sz="3100" dirty="0">
              <a:latin typeface="Times New Roman" panose="02020603050405020304" pitchFamily="18" charset="0"/>
              <a:cs typeface="Times New Roman" panose="02020603050405020304" pitchFamily="18" charset="0"/>
            </a:endParaRPr>
          </a:p>
          <a:p>
            <a:r>
              <a:rPr lang="en-US" sz="3100" dirty="0">
                <a:latin typeface="Times New Roman" panose="02020603050405020304" pitchFamily="18" charset="0"/>
                <a:cs typeface="Times New Roman" panose="02020603050405020304" pitchFamily="18" charset="0"/>
              </a:rPr>
              <a:t>p is probability of </a:t>
            </a:r>
            <a:r>
              <a:rPr lang="en-US" sz="3100" dirty="0" smtClean="0">
                <a:latin typeface="Times New Roman" panose="02020603050405020304" pitchFamily="18" charset="0"/>
                <a:cs typeface="Times New Roman" panose="02020603050405020304" pitchFamily="18" charset="0"/>
              </a:rPr>
              <a:t>success.</a:t>
            </a:r>
          </a:p>
          <a:p>
            <a:r>
              <a:rPr lang="en-US" sz="3100" dirty="0" smtClean="0">
                <a:latin typeface="Times New Roman" panose="02020603050405020304" pitchFamily="18" charset="0"/>
                <a:cs typeface="Times New Roman" panose="02020603050405020304" pitchFamily="18" charset="0"/>
              </a:rPr>
              <a:t>                 is probability of failure</a:t>
            </a:r>
          </a:p>
          <a:p>
            <a:endParaRPr lang="en-US" sz="3100" dirty="0" smtClean="0">
              <a:latin typeface="Times New Roman" panose="02020603050405020304" pitchFamily="18" charset="0"/>
              <a:cs typeface="Times New Roman" panose="02020603050405020304" pitchFamily="18" charset="0"/>
            </a:endParaRPr>
          </a:p>
          <a:p>
            <a:endParaRPr lang="en-US" sz="31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723223532"/>
              </p:ext>
            </p:extLst>
          </p:nvPr>
        </p:nvGraphicFramePr>
        <p:xfrm>
          <a:off x="2466109" y="1872890"/>
          <a:ext cx="3844194" cy="1122218"/>
        </p:xfrm>
        <a:graphic>
          <a:graphicData uri="http://schemas.openxmlformats.org/presentationml/2006/ole">
            <mc:AlternateContent xmlns:mc="http://schemas.openxmlformats.org/markup-compatibility/2006">
              <mc:Choice xmlns:v="urn:schemas-microsoft-com:vml" Requires="v">
                <p:oleObj spid="_x0000_s136529" name="Equation" r:id="rId3" imgW="1536033" imgH="444307" progId="Equation.DSMT4">
                  <p:embed/>
                </p:oleObj>
              </mc:Choice>
              <mc:Fallback>
                <p:oleObj name="Equation" r:id="rId3" imgW="1536033" imgH="444307"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109" y="1872890"/>
                        <a:ext cx="3844194" cy="1122218"/>
                      </a:xfrm>
                      <a:prstGeom prst="rect">
                        <a:avLst/>
                      </a:prstGeom>
                      <a:noFill/>
                    </p:spPr>
                  </p:pic>
                </p:oleObj>
              </mc:Fallback>
            </mc:AlternateContent>
          </a:graphicData>
        </a:graphic>
      </p:graphicFrame>
      <p:sp>
        <p:nvSpPr>
          <p:cNvPr id="4" name="Rectangle 2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449061487"/>
              </p:ext>
            </p:extLst>
          </p:nvPr>
        </p:nvGraphicFramePr>
        <p:xfrm>
          <a:off x="1349951" y="5673232"/>
          <a:ext cx="1589586" cy="565785"/>
        </p:xfrm>
        <a:graphic>
          <a:graphicData uri="http://schemas.openxmlformats.org/presentationml/2006/ole">
            <mc:AlternateContent xmlns:mc="http://schemas.openxmlformats.org/markup-compatibility/2006">
              <mc:Choice xmlns:v="urn:schemas-microsoft-com:vml" Requires="v">
                <p:oleObj spid="_x0000_s136530" name="Equation" r:id="rId5" imgW="558558" imgH="203112" progId="Equation.DSMT4">
                  <p:embed/>
                </p:oleObj>
              </mc:Choice>
              <mc:Fallback>
                <p:oleObj name="Equation" r:id="rId5" imgW="558558" imgH="203112" progId="Equation.DSMT4">
                  <p:embed/>
                  <p:pic>
                    <p:nvPicPr>
                      <p:cNvPr id="0" name="Object 2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951" y="5673232"/>
                        <a:ext cx="1589586" cy="565785"/>
                      </a:xfrm>
                      <a:prstGeom prst="rect">
                        <a:avLst/>
                      </a:prstGeom>
                      <a:noFill/>
                    </p:spPr>
                  </p:pic>
                </p:oleObj>
              </mc:Fallback>
            </mc:AlternateContent>
          </a:graphicData>
        </a:graphic>
      </p:graphicFrame>
    </p:spTree>
    <p:extLst>
      <p:ext uri="{BB962C8B-B14F-4D97-AF65-F5344CB8AC3E}">
        <p14:creationId xmlns:p14="http://schemas.microsoft.com/office/powerpoint/2010/main" val="27835634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681200" y="1484782"/>
                <a:ext cx="8529600" cy="1261884"/>
              </a:xfrm>
              <a:prstGeom prst="rect">
                <a:avLst/>
              </a:prstGeom>
            </p:spPr>
            <p:txBody>
              <a:bodyPr wrap="square">
                <a:spAutoFit/>
              </a:bodyPr>
              <a:lstStyle/>
              <a:p>
                <a:r>
                  <a:rPr lang="en-GB" sz="2800" b="1" dirty="0">
                    <a:latin typeface="Times New Roman" panose="02020603050405020304" pitchFamily="18" charset="0"/>
                    <a:cs typeface="Times New Roman" panose="02020603050405020304" pitchFamily="18" charset="0"/>
                  </a:rPr>
                  <a:t>Mean and variance of a binomial distribution</a:t>
                </a:r>
                <a:endParaRPr lang="en-GB" sz="2800"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 </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If </a:t>
                </a:r>
                <a14:m>
                  <m:oMath xmlns:m="http://schemas.openxmlformats.org/officeDocument/2006/math">
                    <m:r>
                      <a:rPr lang="en-GB" sz="2400" i="1">
                        <a:latin typeface="Cambria Math"/>
                      </a:rPr>
                      <m:t>𝑋</m:t>
                    </m:r>
                    <m:r>
                      <a:rPr lang="en-GB" sz="2400" i="1">
                        <a:latin typeface="Cambria Math"/>
                      </a:rPr>
                      <m:t>∼</m:t>
                    </m:r>
                    <m:r>
                      <a:rPr lang="en-GB" sz="2400" i="1">
                        <a:latin typeface="Cambria Math"/>
                      </a:rPr>
                      <m:t>𝐵</m:t>
                    </m:r>
                    <m:r>
                      <a:rPr lang="en-GB" sz="2400" i="1">
                        <a:latin typeface="Cambria Math"/>
                      </a:rPr>
                      <m:t>(</m:t>
                    </m:r>
                    <m:r>
                      <a:rPr lang="en-GB" sz="2400" i="1">
                        <a:latin typeface="Cambria Math"/>
                      </a:rPr>
                      <m:t>𝑛</m:t>
                    </m:r>
                    <m:r>
                      <a:rPr lang="en-GB" sz="2400" i="1">
                        <a:latin typeface="Cambria Math"/>
                      </a:rPr>
                      <m:t>,</m:t>
                    </m:r>
                    <m:r>
                      <a:rPr lang="en-GB" sz="2400" i="1">
                        <a:latin typeface="Cambria Math"/>
                      </a:rPr>
                      <m:t>𝑝</m:t>
                    </m:r>
                    <m:r>
                      <a:rPr lang="en-GB" sz="2400" i="1">
                        <a:latin typeface="Cambria Math"/>
                      </a:rPr>
                      <m:t>)</m:t>
                    </m:r>
                  </m:oMath>
                </a14:m>
                <a:r>
                  <a:rPr lang="en-GB" sz="2400" dirty="0">
                    <a:latin typeface="Times New Roman" panose="02020603050405020304" pitchFamily="18" charset="0"/>
                    <a:cs typeface="Times New Roman" panose="02020603050405020304" pitchFamily="18" charset="0"/>
                  </a:rPr>
                  <a:t>, </a:t>
                </a:r>
              </a:p>
            </p:txBody>
          </p:sp>
        </mc:Choice>
        <mc:Fallback xmlns="">
          <p:sp>
            <p:nvSpPr>
              <p:cNvPr id="4" name="Rectangle 3"/>
              <p:cNvSpPr>
                <a:spLocks noRot="1" noChangeAspect="1" noMove="1" noResize="1" noEditPoints="1" noAdjustHandles="1" noChangeArrowheads="1" noChangeShapeType="1" noTextEdit="1"/>
              </p:cNvSpPr>
              <p:nvPr/>
            </p:nvSpPr>
            <p:spPr>
              <a:xfrm>
                <a:off x="1681200" y="1484782"/>
                <a:ext cx="8529600" cy="1261884"/>
              </a:xfrm>
              <a:prstGeom prst="rect">
                <a:avLst/>
              </a:prstGeom>
              <a:blipFill rotWithShape="0">
                <a:blip r:embed="rId3"/>
                <a:stretch>
                  <a:fillRect l="-1501" t="-5314"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1455797" y="3052550"/>
                <a:ext cx="2537639"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400" i="1">
                          <a:latin typeface="Cambria Math"/>
                        </a:rPr>
                        <m:t>𝜇</m:t>
                      </m:r>
                      <m:r>
                        <a:rPr lang="en-GB" sz="2400" i="1">
                          <a:latin typeface="Cambria Math"/>
                        </a:rPr>
                        <m:t>=</m:t>
                      </m:r>
                      <m:r>
                        <a:rPr lang="en-GB" sz="2400" i="1">
                          <a:latin typeface="Cambria Math"/>
                        </a:rPr>
                        <m:t>𝐸</m:t>
                      </m:r>
                      <m:d>
                        <m:dPr>
                          <m:ctrlPr>
                            <a:rPr lang="en-GB" sz="2400" i="1">
                              <a:latin typeface="Cambria Math" panose="02040503050406030204" pitchFamily="18" charset="0"/>
                            </a:rPr>
                          </m:ctrlPr>
                        </m:dPr>
                        <m:e>
                          <m:r>
                            <a:rPr lang="en-GB" sz="2400" i="1">
                              <a:latin typeface="Cambria Math"/>
                            </a:rPr>
                            <m:t>𝑋</m:t>
                          </m:r>
                        </m:e>
                      </m:d>
                      <m:r>
                        <a:rPr lang="en-GB" sz="2400" i="1">
                          <a:latin typeface="Cambria Math"/>
                        </a:rPr>
                        <m:t>=</m:t>
                      </m:r>
                      <m:r>
                        <a:rPr lang="en-GB" sz="2400" i="1">
                          <a:latin typeface="Cambria Math"/>
                        </a:rPr>
                        <m:t>𝑛𝑝</m:t>
                      </m:r>
                    </m:oMath>
                  </m:oMathPara>
                </a14:m>
                <a:endParaRPr lang="en-GB" sz="24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55797" y="3052550"/>
                <a:ext cx="2537639" cy="461665"/>
              </a:xfrm>
              <a:prstGeom prst="rect">
                <a:avLst/>
              </a:prstGeom>
              <a:blipFill rotWithShape="0">
                <a:blip r:embed="rId4"/>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681200" y="3826039"/>
                <a:ext cx="3332066" cy="461665"/>
              </a:xfrm>
              <a:prstGeom prst="rect">
                <a:avLst/>
              </a:prstGeom>
            </p:spPr>
            <p:txBody>
              <a:bodyPr wrap="none">
                <a:spAutoFit/>
              </a:bodyPr>
              <a:lstStyle/>
              <a:p>
                <a14:m>
                  <m:oMath xmlns:m="http://schemas.openxmlformats.org/officeDocument/2006/math">
                    <m:sSup>
                      <m:sSupPr>
                        <m:ctrlPr>
                          <a:rPr lang="en-GB" sz="2400" i="1">
                            <a:latin typeface="Cambria Math" panose="02040503050406030204" pitchFamily="18" charset="0"/>
                          </a:rPr>
                        </m:ctrlPr>
                      </m:sSupPr>
                      <m:e>
                        <m:r>
                          <a:rPr lang="en-GB" sz="2400" i="1">
                            <a:latin typeface="Cambria Math"/>
                          </a:rPr>
                          <m:t>𝜎</m:t>
                        </m:r>
                      </m:e>
                      <m:sup>
                        <m:r>
                          <a:rPr lang="en-GB" sz="2400" i="1">
                            <a:latin typeface="Cambria Math"/>
                          </a:rPr>
                          <m:t>2</m:t>
                        </m:r>
                      </m:sup>
                    </m:sSup>
                  </m:oMath>
                </a14:m>
                <a:r>
                  <a:rPr lang="en-GB" sz="2400" dirty="0">
                    <a:latin typeface="Times New Roman" panose="02020603050405020304" pitchFamily="18" charset="0"/>
                    <a:cs typeface="Times New Roman" panose="02020603050405020304" pitchFamily="18" charset="0"/>
                  </a:rPr>
                  <a:t> = var(</a:t>
                </a:r>
                <a:r>
                  <a:rPr lang="en-GB" sz="2400" i="1" dirty="0">
                    <a:latin typeface="Times New Roman" panose="02020603050405020304" pitchFamily="18" charset="0"/>
                    <a:cs typeface="Times New Roman" panose="02020603050405020304" pitchFamily="18" charset="0"/>
                  </a:rPr>
                  <a:t>X</a:t>
                </a:r>
                <a:r>
                  <a:rPr lang="en-GB" sz="2400" dirty="0">
                    <a:latin typeface="Times New Roman" panose="02020603050405020304" pitchFamily="18" charset="0"/>
                    <a:cs typeface="Times New Roman" panose="02020603050405020304" pitchFamily="18" charset="0"/>
                  </a:rPr>
                  <a:t>) = </a:t>
                </a:r>
                <a14:m>
                  <m:oMath xmlns:m="http://schemas.openxmlformats.org/officeDocument/2006/math">
                    <m:r>
                      <a:rPr lang="en-GB" sz="2400" i="1">
                        <a:latin typeface="Cambria Math"/>
                      </a:rPr>
                      <m:t>𝑛𝑝</m:t>
                    </m:r>
                    <m:r>
                      <a:rPr lang="en-GB" sz="2400" i="1">
                        <a:latin typeface="Cambria Math"/>
                      </a:rPr>
                      <m:t>(1−</m:t>
                    </m:r>
                    <m:r>
                      <a:rPr lang="en-GB" sz="2400" i="1">
                        <a:latin typeface="Cambria Math"/>
                      </a:rPr>
                      <m:t>𝑝</m:t>
                    </m:r>
                    <m:r>
                      <a:rPr lang="en-GB" sz="2400" i="1">
                        <a:latin typeface="Cambria Math"/>
                      </a:rPr>
                      <m:t>)</m:t>
                    </m:r>
                  </m:oMath>
                </a14:m>
                <a:endParaRPr lang="en-GB" sz="2400" dirty="0">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681200" y="3826039"/>
                <a:ext cx="3332066" cy="461665"/>
              </a:xfrm>
              <a:prstGeom prst="rect">
                <a:avLst/>
              </a:prstGeom>
              <a:blipFill rotWithShape="0">
                <a:blip r:embed="rId5"/>
                <a:stretch>
                  <a:fillRect t="-10667" b="-3066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282577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p:txBody>
          <a:bodyPr/>
          <a:lstStyle/>
          <a:p>
            <a:pPr algn="l" eaLnBrk="1" hangingPunct="1"/>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Mutually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exclusive</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3074" name="Object 8"/>
          <p:cNvGraphicFramePr>
            <a:graphicFrameLocks noGrp="1" noChangeAspect="1"/>
          </p:cNvGraphicFramePr>
          <p:nvPr>
            <p:ph idx="1"/>
            <p:extLst>
              <p:ext uri="{D42A27DB-BD31-4B8C-83A1-F6EECF244321}">
                <p14:modId xmlns:p14="http://schemas.microsoft.com/office/powerpoint/2010/main" val="1723042333"/>
              </p:ext>
            </p:extLst>
          </p:nvPr>
        </p:nvGraphicFramePr>
        <p:xfrm>
          <a:off x="4873182" y="3699804"/>
          <a:ext cx="1477667" cy="446088"/>
        </p:xfrm>
        <a:graphic>
          <a:graphicData uri="http://schemas.openxmlformats.org/presentationml/2006/ole">
            <mc:AlternateContent xmlns:mc="http://schemas.openxmlformats.org/markup-compatibility/2006">
              <mc:Choice xmlns:v="urn:schemas-microsoft-com:vml" Requires="v">
                <p:oleObj spid="_x0000_s27993" name="Equation" r:id="rId4" imgW="672840" imgH="203040" progId="Equation.DSMT4">
                  <p:embed/>
                </p:oleObj>
              </mc:Choice>
              <mc:Fallback>
                <p:oleObj name="Equation" r:id="rId4" imgW="67284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3182" y="3699804"/>
                        <a:ext cx="1477667" cy="446088"/>
                      </a:xfrm>
                      <a:prstGeom prst="rect">
                        <a:avLst/>
                      </a:prstGeom>
                      <a:noFill/>
                      <a:ln>
                        <a:noFill/>
                      </a:ln>
                      <a:effectLst/>
                      <a:extLst/>
                    </p:spPr>
                  </p:pic>
                </p:oleObj>
              </mc:Fallback>
            </mc:AlternateContent>
          </a:graphicData>
        </a:graphic>
      </p:graphicFrame>
      <p:sp>
        <p:nvSpPr>
          <p:cNvPr id="3076" name="Rectangle 7"/>
          <p:cNvSpPr>
            <a:spLocks noChangeArrowheads="1"/>
          </p:cNvSpPr>
          <p:nvPr/>
        </p:nvSpPr>
        <p:spPr bwMode="auto">
          <a:xfrm>
            <a:off x="1141413" y="1786731"/>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dirty="0">
                <a:latin typeface="Times New Roman" panose="02020603050405020304" pitchFamily="18" charset="0"/>
                <a:cs typeface="Times New Roman" panose="02020603050405020304" pitchFamily="18" charset="0"/>
              </a:rPr>
              <a:t>Two events </a:t>
            </a:r>
            <a:r>
              <a:rPr lang="en-US" sz="3600" i="1" dirty="0">
                <a:latin typeface="Times New Roman" panose="02020603050405020304" pitchFamily="18" charset="0"/>
                <a:cs typeface="Times New Roman" panose="02020603050405020304" pitchFamily="18" charset="0"/>
              </a:rPr>
              <a:t>A </a:t>
            </a:r>
            <a:r>
              <a:rPr lang="en-US" sz="3600" dirty="0">
                <a:latin typeface="Times New Roman" panose="02020603050405020304" pitchFamily="18" charset="0"/>
                <a:cs typeface="Times New Roman" panose="02020603050405020304" pitchFamily="18" charset="0"/>
              </a:rPr>
              <a:t>and </a:t>
            </a:r>
            <a:r>
              <a:rPr lang="en-US" sz="3600" i="1" dirty="0">
                <a:latin typeface="Times New Roman" panose="02020603050405020304" pitchFamily="18" charset="0"/>
                <a:cs typeface="Times New Roman" panose="02020603050405020304" pitchFamily="18" charset="0"/>
              </a:rPr>
              <a:t>B </a:t>
            </a:r>
            <a:r>
              <a:rPr lang="en-US" sz="3600" dirty="0">
                <a:latin typeface="Times New Roman" panose="02020603050405020304" pitchFamily="18" charset="0"/>
                <a:cs typeface="Times New Roman" panose="02020603050405020304" pitchFamily="18" charset="0"/>
              </a:rPr>
              <a:t>are called </a:t>
            </a:r>
            <a:r>
              <a:rPr lang="en-US" sz="3600" b="1" dirty="0">
                <a:latin typeface="Times New Roman" panose="02020603050405020304" pitchFamily="18" charset="0"/>
                <a:cs typeface="Times New Roman" panose="02020603050405020304" pitchFamily="18" charset="0"/>
              </a:rPr>
              <a:t>mutually exclusive</a:t>
            </a:r>
            <a:r>
              <a:rPr lang="en-US" sz="3600" dirty="0">
                <a:latin typeface="Times New Roman" panose="02020603050405020304" pitchFamily="18" charset="0"/>
                <a:cs typeface="Times New Roman" panose="02020603050405020304" pitchFamily="18" charset="0"/>
              </a:rPr>
              <a:t> if:</a:t>
            </a:r>
            <a:endParaRPr lang="en-US" sz="3600" b="1" dirty="0">
              <a:latin typeface="Times New Roman" panose="02020603050405020304" pitchFamily="18" charset="0"/>
              <a:cs typeface="Times New Roman" panose="02020603050405020304" pitchFamily="18" charset="0"/>
            </a:endParaRPr>
          </a:p>
        </p:txBody>
      </p:sp>
      <p:sp>
        <p:nvSpPr>
          <p:cNvPr id="3077" name="Rectangle 10"/>
          <p:cNvSpPr>
            <a:spLocks noChangeArrowheads="1"/>
          </p:cNvSpPr>
          <p:nvPr/>
        </p:nvSpPr>
        <p:spPr bwMode="auto">
          <a:xfrm>
            <a:off x="2895600" y="3581400"/>
            <a:ext cx="5715000" cy="2819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atin typeface="Times New Roman" panose="02020603050405020304" pitchFamily="18" charset="0"/>
              <a:cs typeface="Times New Roman" panose="02020603050405020304" pitchFamily="18" charset="0"/>
            </a:endParaRPr>
          </a:p>
        </p:txBody>
      </p:sp>
      <p:sp>
        <p:nvSpPr>
          <p:cNvPr id="3078" name="Oval 11"/>
          <p:cNvSpPr>
            <a:spLocks noChangeArrowheads="1"/>
          </p:cNvSpPr>
          <p:nvPr/>
        </p:nvSpPr>
        <p:spPr bwMode="auto">
          <a:xfrm>
            <a:off x="6019800" y="4267200"/>
            <a:ext cx="1905000" cy="1524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atin typeface="Times New Roman" panose="02020603050405020304" pitchFamily="18" charset="0"/>
              <a:cs typeface="Times New Roman" panose="02020603050405020304" pitchFamily="18" charset="0"/>
            </a:endParaRPr>
          </a:p>
        </p:txBody>
      </p:sp>
      <p:sp>
        <p:nvSpPr>
          <p:cNvPr id="3079" name="Oval 12"/>
          <p:cNvSpPr>
            <a:spLocks noChangeArrowheads="1"/>
          </p:cNvSpPr>
          <p:nvPr/>
        </p:nvSpPr>
        <p:spPr bwMode="auto">
          <a:xfrm>
            <a:off x="3581400" y="4419600"/>
            <a:ext cx="1905000" cy="1524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CA">
              <a:latin typeface="Times New Roman" panose="02020603050405020304" pitchFamily="18" charset="0"/>
              <a:cs typeface="Times New Roman" panose="02020603050405020304" pitchFamily="18" charset="0"/>
            </a:endParaRPr>
          </a:p>
        </p:txBody>
      </p:sp>
      <p:sp>
        <p:nvSpPr>
          <p:cNvPr id="3080" name="Rectangle 13"/>
          <p:cNvSpPr>
            <a:spLocks noChangeArrowheads="1"/>
          </p:cNvSpPr>
          <p:nvPr/>
        </p:nvSpPr>
        <p:spPr bwMode="auto">
          <a:xfrm>
            <a:off x="3276600" y="41148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i="1">
                <a:latin typeface="Times New Roman" panose="02020603050405020304" pitchFamily="18" charset="0"/>
                <a:cs typeface="Times New Roman" panose="02020603050405020304" pitchFamily="18" charset="0"/>
              </a:rPr>
              <a:t>A</a:t>
            </a:r>
            <a:endParaRPr lang="en-US" sz="3600" b="1">
              <a:latin typeface="Times New Roman" panose="02020603050405020304" pitchFamily="18" charset="0"/>
              <a:cs typeface="Times New Roman" panose="02020603050405020304" pitchFamily="18" charset="0"/>
            </a:endParaRPr>
          </a:p>
        </p:txBody>
      </p:sp>
      <p:sp>
        <p:nvSpPr>
          <p:cNvPr id="3081" name="Rectangle 14"/>
          <p:cNvSpPr>
            <a:spLocks noChangeArrowheads="1"/>
          </p:cNvSpPr>
          <p:nvPr/>
        </p:nvSpPr>
        <p:spPr bwMode="auto">
          <a:xfrm>
            <a:off x="7848600" y="4038600"/>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3600" i="1">
                <a:latin typeface="Times New Roman" panose="02020603050405020304" pitchFamily="18" charset="0"/>
                <a:cs typeface="Times New Roman" panose="02020603050405020304" pitchFamily="18" charset="0"/>
              </a:rPr>
              <a:t>B</a:t>
            </a:r>
            <a:endParaRPr lang="en-US" sz="3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5582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Binomial distribution: example</a:t>
            </a:r>
          </a:p>
        </p:txBody>
      </p:sp>
      <p:sp>
        <p:nvSpPr>
          <p:cNvPr id="1202179" name="Rectangle 3"/>
          <p:cNvSpPr>
            <a:spLocks noGrp="1" noChangeArrowheads="1"/>
          </p:cNvSpPr>
          <p:nvPr>
            <p:ph idx="1"/>
          </p:nvPr>
        </p:nvSpPr>
        <p:spPr>
          <a:xfrm>
            <a:off x="2209800" y="2438400"/>
            <a:ext cx="7772400" cy="4419600"/>
          </a:xfrm>
        </p:spPr>
        <p:txBody>
          <a:bodyPr/>
          <a:lstStyle/>
          <a:p>
            <a:r>
              <a:rPr lang="en-US" dirty="0">
                <a:latin typeface="Times New Roman" panose="02020603050405020304" pitchFamily="18" charset="0"/>
                <a:cs typeface="Times New Roman" panose="02020603050405020304" pitchFamily="18" charset="0"/>
              </a:rPr>
              <a:t>If I toss a coin 20 times, what’s the probability of getting exactly 10 heads?</a:t>
            </a:r>
          </a:p>
          <a:p>
            <a:pPr lvl="1"/>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pSp>
        <p:nvGrpSpPr>
          <p:cNvPr id="1202180" name="Group 4"/>
          <p:cNvGrpSpPr>
            <a:grpSpLocks/>
          </p:cNvGrpSpPr>
          <p:nvPr/>
        </p:nvGrpSpPr>
        <p:grpSpPr bwMode="auto">
          <a:xfrm>
            <a:off x="4495800" y="4114800"/>
            <a:ext cx="3200400" cy="1003300"/>
            <a:chOff x="2832" y="1680"/>
            <a:chExt cx="2016" cy="632"/>
          </a:xfrm>
        </p:grpSpPr>
        <p:sp>
          <p:nvSpPr>
            <p:cNvPr id="1202181" name="Rectangle 5"/>
            <p:cNvSpPr>
              <a:spLocks noChangeArrowheads="1"/>
            </p:cNvSpPr>
            <p:nvPr/>
          </p:nvSpPr>
          <p:spPr bwMode="auto">
            <a:xfrm>
              <a:off x="2832" y="1680"/>
              <a:ext cx="2016" cy="624"/>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latin typeface="Times New Roman" panose="02020603050405020304" pitchFamily="18" charset="0"/>
                <a:cs typeface="Times New Roman" panose="02020603050405020304" pitchFamily="18" charset="0"/>
              </a:endParaRPr>
            </a:p>
          </p:txBody>
        </p:sp>
        <p:graphicFrame>
          <p:nvGraphicFramePr>
            <p:cNvPr id="1202182" name="Object 6"/>
            <p:cNvGraphicFramePr>
              <a:graphicFrameLocks noChangeAspect="1"/>
            </p:cNvGraphicFramePr>
            <p:nvPr/>
          </p:nvGraphicFramePr>
          <p:xfrm>
            <a:off x="2928" y="1728"/>
            <a:ext cx="1780" cy="584"/>
          </p:xfrm>
          <a:graphic>
            <a:graphicData uri="http://schemas.openxmlformats.org/presentationml/2006/ole">
              <mc:AlternateContent xmlns:mc="http://schemas.openxmlformats.org/markup-compatibility/2006">
                <mc:Choice xmlns:v="urn:schemas-microsoft-com:vml" Requires="v">
                  <p:oleObj spid="_x0000_s139537" name="Equation" r:id="rId4" imgW="1244520" imgH="406080" progId="Equation.3">
                    <p:embed/>
                  </p:oleObj>
                </mc:Choice>
                <mc:Fallback>
                  <p:oleObj name="Equation" r:id="rId4" imgW="124452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728"/>
                          <a:ext cx="1780" cy="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56089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2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29994" y="1628677"/>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When there is a large number of trials, but a small probability of success, binomial calculation becomes </a:t>
            </a:r>
            <a:r>
              <a:rPr lang="en-US" dirty="0" smtClean="0">
                <a:latin typeface="Times New Roman" panose="02020603050405020304" pitchFamily="18" charset="0"/>
                <a:cs typeface="Times New Roman" panose="02020603050405020304" pitchFamily="18" charset="0"/>
              </a:rPr>
              <a:t>impractical.</a:t>
            </a:r>
          </a:p>
          <a:p>
            <a:pPr marL="0" indent="0">
              <a:buNone/>
            </a:pPr>
            <a:r>
              <a:rPr lang="en-US" sz="2400" dirty="0" smtClean="0">
                <a:latin typeface="Times New Roman" panose="02020603050405020304" pitchFamily="18" charset="0"/>
                <a:cs typeface="Times New Roman" panose="02020603050405020304" pitchFamily="18" charset="0"/>
              </a:rPr>
              <a:t>Example: Number of deaths from horse kicks in the Army in different years.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2946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r>
              <a:rPr lang="en-US" sz="4000" dirty="0">
                <a:latin typeface="Times New Roman" panose="02020603050405020304" pitchFamily="18" charset="0"/>
                <a:cs typeface="Times New Roman" panose="02020603050405020304" pitchFamily="18" charset="0"/>
              </a:rPr>
              <a:t>The Poisson Distribution</a:t>
            </a:r>
            <a:br>
              <a:rPr lang="en-US" sz="40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78851" name="Rectangle 3"/>
          <p:cNvSpPr>
            <a:spLocks noGrp="1" noChangeArrowheads="1"/>
          </p:cNvSpPr>
          <p:nvPr>
            <p:ph idx="1"/>
          </p:nvPr>
        </p:nvSpPr>
        <p:spPr>
          <a:xfrm>
            <a:off x="1039091" y="1891146"/>
            <a:ext cx="8229600" cy="4373563"/>
          </a:xfrm>
        </p:spPr>
        <p:txBody>
          <a:bodyPr/>
          <a:lstStyle/>
          <a:p>
            <a:pPr marL="0" indent="0">
              <a:buNone/>
            </a:pPr>
            <a:r>
              <a:rPr lang="en-US" dirty="0">
                <a:latin typeface="Times New Roman" panose="02020603050405020304" pitchFamily="18" charset="0"/>
                <a:cs typeface="Times New Roman" panose="02020603050405020304" pitchFamily="18" charset="0"/>
              </a:rPr>
              <a:t>Poisson distribution is applied where random events in space or time are expected to </a:t>
            </a:r>
            <a:r>
              <a:rPr lang="en-US" dirty="0" smtClean="0">
                <a:latin typeface="Times New Roman" panose="02020603050405020304" pitchFamily="18" charset="0"/>
                <a:cs typeface="Times New Roman" panose="02020603050405020304" pitchFamily="18" charset="0"/>
              </a:rPr>
              <a:t>occur.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67600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r>
              <a:rPr lang="en-US" sz="3200">
                <a:latin typeface="Times New Roman" panose="02020603050405020304" pitchFamily="18" charset="0"/>
                <a:cs typeface="Times New Roman" panose="02020603050405020304" pitchFamily="18" charset="0"/>
              </a:rPr>
              <a:t>Properties of the Poisson Distribution</a:t>
            </a:r>
          </a:p>
        </p:txBody>
      </p:sp>
      <p:sp>
        <p:nvSpPr>
          <p:cNvPr id="7173" name="Text Box 5"/>
          <p:cNvSpPr txBox="1">
            <a:spLocks noChangeArrowheads="1"/>
          </p:cNvSpPr>
          <p:nvPr/>
        </p:nvSpPr>
        <p:spPr bwMode="auto">
          <a:xfrm>
            <a:off x="2514600" y="1981200"/>
            <a:ext cx="7086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Tx/>
              <a:buAutoNum type="arabicPeriod"/>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It </a:t>
            </a:r>
            <a:r>
              <a:rPr lang="en-US" sz="2400" dirty="0">
                <a:latin typeface="Times New Roman" panose="02020603050405020304" pitchFamily="18" charset="0"/>
                <a:cs typeface="Times New Roman" panose="02020603050405020304" pitchFamily="18" charset="0"/>
                <a:sym typeface="Wingdings" panose="05000000000000000000" pitchFamily="2" charset="2"/>
              </a:rPr>
              <a:t>is used to </a:t>
            </a:r>
            <a:r>
              <a:rPr lang="en-US" sz="2400" b="1" dirty="0">
                <a:latin typeface="Times New Roman" panose="02020603050405020304" pitchFamily="18" charset="0"/>
                <a:cs typeface="Times New Roman" panose="02020603050405020304" pitchFamily="18" charset="0"/>
                <a:sym typeface="Wingdings" panose="05000000000000000000" pitchFamily="2" charset="2"/>
              </a:rPr>
              <a:t>count</a:t>
            </a:r>
            <a:r>
              <a:rPr lang="en-US" sz="2400" dirty="0">
                <a:latin typeface="Times New Roman" panose="02020603050405020304" pitchFamily="18" charset="0"/>
                <a:cs typeface="Times New Roman" panose="02020603050405020304" pitchFamily="18" charset="0"/>
                <a:sym typeface="Wingdings" panose="05000000000000000000" pitchFamily="2" charset="2"/>
              </a:rPr>
              <a:t> the number of occurrences of an </a:t>
            </a:r>
            <a:r>
              <a:rPr lang="en-US" sz="2400" b="1" dirty="0">
                <a:latin typeface="Times New Roman" panose="02020603050405020304" pitchFamily="18" charset="0"/>
                <a:cs typeface="Times New Roman" panose="02020603050405020304" pitchFamily="18" charset="0"/>
                <a:sym typeface="Wingdings" panose="05000000000000000000" pitchFamily="2" charset="2"/>
              </a:rPr>
              <a:t>event within a given unit</a:t>
            </a:r>
            <a:r>
              <a:rPr lang="en-US" sz="2400" dirty="0">
                <a:latin typeface="Times New Roman" panose="02020603050405020304" pitchFamily="18" charset="0"/>
                <a:cs typeface="Times New Roman" panose="02020603050405020304" pitchFamily="18" charset="0"/>
                <a:sym typeface="Wingdings" panose="05000000000000000000" pitchFamily="2" charset="2"/>
              </a:rPr>
              <a:t> of time, area, volume, etc. </a:t>
            </a:r>
            <a:endParaRPr lang="en-US" sz="2400" dirty="0" smtClean="0">
              <a:latin typeface="Times New Roman" panose="02020603050405020304" pitchFamily="18" charset="0"/>
              <a:cs typeface="Times New Roman" panose="02020603050405020304" pitchFamily="18" charset="0"/>
              <a:sym typeface="Wingdings" panose="05000000000000000000" pitchFamily="2" charset="2"/>
            </a:endParaRPr>
          </a:p>
          <a:p>
            <a:pPr>
              <a:spcBef>
                <a:spcPct val="50000"/>
              </a:spcBef>
              <a:buFontTx/>
              <a:buAutoNum type="arabicPeriod"/>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The </a:t>
            </a:r>
            <a:r>
              <a:rPr lang="en-US" sz="2400" b="1" dirty="0">
                <a:latin typeface="Times New Roman" panose="02020603050405020304" pitchFamily="18" charset="0"/>
                <a:cs typeface="Times New Roman" panose="02020603050405020304" pitchFamily="18" charset="0"/>
                <a:sym typeface="Wingdings" panose="05000000000000000000" pitchFamily="2" charset="2"/>
              </a:rPr>
              <a:t>probability</a:t>
            </a:r>
            <a:r>
              <a:rPr lang="en-US" sz="2400" dirty="0">
                <a:latin typeface="Times New Roman" panose="02020603050405020304" pitchFamily="18" charset="0"/>
                <a:cs typeface="Times New Roman" panose="02020603050405020304" pitchFamily="18" charset="0"/>
                <a:sym typeface="Wingdings" panose="05000000000000000000" pitchFamily="2" charset="2"/>
              </a:rPr>
              <a:t> that an event will occur within a given unit must be the </a:t>
            </a:r>
            <a:r>
              <a:rPr lang="en-US" sz="2400" b="1" dirty="0">
                <a:latin typeface="Times New Roman" panose="02020603050405020304" pitchFamily="18" charset="0"/>
                <a:cs typeface="Times New Roman" panose="02020603050405020304" pitchFamily="18" charset="0"/>
                <a:sym typeface="Wingdings" panose="05000000000000000000" pitchFamily="2" charset="2"/>
              </a:rPr>
              <a:t>same for all </a:t>
            </a:r>
            <a:r>
              <a:rPr lang="en-US" sz="2400" b="1" dirty="0" smtClean="0">
                <a:latin typeface="Times New Roman" panose="02020603050405020304" pitchFamily="18" charset="0"/>
                <a:cs typeface="Times New Roman" panose="02020603050405020304" pitchFamily="18" charset="0"/>
                <a:sym typeface="Wingdings" panose="05000000000000000000" pitchFamily="2" charset="2"/>
              </a:rPr>
              <a:t>units.</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endParaRPr lang="en-US" sz="2400" dirty="0">
              <a:latin typeface="Times New Roman" panose="02020603050405020304" pitchFamily="18" charset="0"/>
              <a:cs typeface="Times New Roman" panose="02020603050405020304" pitchFamily="18" charset="0"/>
              <a:sym typeface="Wingdings" panose="05000000000000000000" pitchFamily="2" charset="2"/>
            </a:endParaRPr>
          </a:p>
          <a:p>
            <a:pPr>
              <a:spcBef>
                <a:spcPct val="50000"/>
              </a:spcBef>
              <a:buFontTx/>
              <a:buAutoNum type="arabicPeriod"/>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occurrence or nonoccurrence of an event in one </a:t>
            </a:r>
            <a:r>
              <a:rPr lang="en-US" sz="2400" dirty="0" smtClean="0">
                <a:latin typeface="Times New Roman" panose="02020603050405020304" pitchFamily="18" charset="0"/>
                <a:cs typeface="Times New Roman" panose="02020603050405020304" pitchFamily="18" charset="0"/>
              </a:rPr>
              <a:t>unit </a:t>
            </a:r>
            <a:r>
              <a:rPr lang="en-US" sz="2400" dirty="0">
                <a:latin typeface="Times New Roman" panose="02020603050405020304" pitchFamily="18" charset="0"/>
                <a:cs typeface="Times New Roman" panose="02020603050405020304" pitchFamily="18" charset="0"/>
              </a:rPr>
              <a:t>is independent of an occurrence </a:t>
            </a:r>
            <a:r>
              <a:rPr lang="en-US" sz="2400" dirty="0" smtClean="0">
                <a:latin typeface="Times New Roman" panose="02020603050405020304" pitchFamily="18" charset="0"/>
                <a:cs typeface="Times New Roman" panose="02020603050405020304" pitchFamily="18" charset="0"/>
              </a:rPr>
              <a:t>or </a:t>
            </a:r>
            <a:r>
              <a:rPr lang="en-US" sz="2400" dirty="0">
                <a:latin typeface="Times New Roman" panose="02020603050405020304" pitchFamily="18" charset="0"/>
                <a:cs typeface="Times New Roman" panose="02020603050405020304" pitchFamily="18" charset="0"/>
              </a:rPr>
              <a:t>nonoccurrence of an event in any other </a:t>
            </a:r>
            <a:r>
              <a:rPr lang="en-US" sz="2400" dirty="0" smtClean="0">
                <a:latin typeface="Times New Roman" panose="02020603050405020304" pitchFamily="18" charset="0"/>
                <a:cs typeface="Times New Roman" panose="02020603050405020304" pitchFamily="18" charset="0"/>
              </a:rPr>
              <a:t>unit.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176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2" name="Object 6"/>
          <p:cNvGraphicFramePr>
            <a:graphicFrameLocks noGrp="1" noChangeAspect="1"/>
          </p:cNvGraphicFramePr>
          <p:nvPr>
            <p:ph idx="4294967295"/>
            <p:extLst>
              <p:ext uri="{D42A27DB-BD31-4B8C-83A1-F6EECF244321}">
                <p14:modId xmlns:p14="http://schemas.microsoft.com/office/powerpoint/2010/main" val="2074286836"/>
              </p:ext>
            </p:extLst>
          </p:nvPr>
        </p:nvGraphicFramePr>
        <p:xfrm>
          <a:off x="3812344" y="2170267"/>
          <a:ext cx="4616304" cy="1065301"/>
        </p:xfrm>
        <a:graphic>
          <a:graphicData uri="http://schemas.openxmlformats.org/presentationml/2006/ole">
            <mc:AlternateContent xmlns:mc="http://schemas.openxmlformats.org/markup-compatibility/2006">
              <mc:Choice xmlns:v="urn:schemas-microsoft-com:vml" Requires="v">
                <p:oleObj spid="_x0000_s140554" name="Equation" r:id="rId4" imgW="1815840" imgH="419040" progId="Equation.DSMT4">
                  <p:embed/>
                </p:oleObj>
              </mc:Choice>
              <mc:Fallback>
                <p:oleObj name="Equation" r:id="rId4" imgW="1815840" imgH="419040" progId="Equation.DSMT4">
                  <p:embed/>
                  <p:pic>
                    <p:nvPicPr>
                      <p:cNvPr id="0" name=""/>
                      <p:cNvPicPr>
                        <a:picLocks noChangeAspect="1" noChangeArrowheads="1"/>
                      </p:cNvPicPr>
                      <p:nvPr/>
                    </p:nvPicPr>
                    <p:blipFill>
                      <a:blip r:embed="rId5"/>
                      <a:srcRect/>
                      <a:stretch>
                        <a:fillRect/>
                      </a:stretch>
                    </p:blipFill>
                    <p:spPr bwMode="auto">
                      <a:xfrm>
                        <a:off x="3812344" y="2170267"/>
                        <a:ext cx="4616304" cy="1065301"/>
                      </a:xfrm>
                      <a:prstGeom prst="rect">
                        <a:avLst/>
                      </a:prstGeom>
                      <a:noFill/>
                      <a:ln>
                        <a:noFill/>
                      </a:ln>
                      <a:effectLst/>
                    </p:spPr>
                  </p:pic>
                </p:oleObj>
              </mc:Fallback>
            </mc:AlternateContent>
          </a:graphicData>
        </a:graphic>
      </p:graphicFrame>
      <p:sp>
        <p:nvSpPr>
          <p:cNvPr id="9221" name="Text Box 5"/>
          <p:cNvSpPr txBox="1">
            <a:spLocks noChangeArrowheads="1"/>
          </p:cNvSpPr>
          <p:nvPr/>
        </p:nvSpPr>
        <p:spPr bwMode="auto">
          <a:xfrm>
            <a:off x="2157846" y="871713"/>
            <a:ext cx="61722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a:latin typeface="Times New Roman" panose="02020603050405020304" pitchFamily="18" charset="0"/>
                <a:cs typeface="Times New Roman" panose="02020603050405020304" pitchFamily="18" charset="0"/>
              </a:rPr>
              <a:t>The </a:t>
            </a:r>
            <a:r>
              <a:rPr lang="en-US" sz="2800" dirty="0" smtClean="0">
                <a:latin typeface="Times New Roman" panose="02020603050405020304" pitchFamily="18" charset="0"/>
                <a:cs typeface="Times New Roman" panose="02020603050405020304" pitchFamily="18" charset="0"/>
              </a:rPr>
              <a:t> probability mass function of Poisson </a:t>
            </a:r>
            <a:r>
              <a:rPr lang="en-US" sz="2800" dirty="0">
                <a:latin typeface="Times New Roman" panose="02020603050405020304" pitchFamily="18" charset="0"/>
                <a:cs typeface="Times New Roman" panose="02020603050405020304" pitchFamily="18" charset="0"/>
              </a:rPr>
              <a:t>distribution is defined by:</a:t>
            </a:r>
          </a:p>
          <a:p>
            <a:pPr>
              <a:spcBef>
                <a:spcPct val="50000"/>
              </a:spcBef>
            </a:pPr>
            <a:endParaRPr lang="en-US" sz="2400" dirty="0">
              <a:latin typeface="Times New Roman" panose="02020603050405020304" pitchFamily="18" charset="0"/>
              <a:cs typeface="Times New Roman" panose="02020603050405020304" pitchFamily="18" charset="0"/>
            </a:endParaRPr>
          </a:p>
        </p:txBody>
      </p:sp>
      <p:sp>
        <p:nvSpPr>
          <p:cNvPr id="9224" name="Text Box 8"/>
          <p:cNvSpPr txBox="1">
            <a:spLocks noChangeArrowheads="1"/>
          </p:cNvSpPr>
          <p:nvPr/>
        </p:nvSpPr>
        <p:spPr bwMode="auto">
          <a:xfrm>
            <a:off x="2156258" y="3588328"/>
            <a:ext cx="7772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smtClean="0">
                <a:latin typeface="Times New Roman" panose="02020603050405020304" pitchFamily="18" charset="0"/>
                <a:cs typeface="Times New Roman" panose="02020603050405020304" pitchFamily="18" charset="0"/>
              </a:rPr>
              <a:t>Where:</a:t>
            </a:r>
          </a:p>
          <a:p>
            <a:pPr>
              <a:spcBef>
                <a:spcPct val="50000"/>
              </a:spcBef>
            </a:pPr>
            <a:r>
              <a:rPr lang="en-US" sz="2400" dirty="0" smtClean="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is </a:t>
            </a:r>
            <a:r>
              <a:rPr lang="en-US" sz="2400" dirty="0" smtClean="0">
                <a:latin typeface="Times New Roman" panose="02020603050405020304" pitchFamily="18" charset="0"/>
                <a:cs typeface="Times New Roman" panose="02020603050405020304" pitchFamily="18" charset="0"/>
              </a:rPr>
              <a:t>the number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events occurring in a defined unit.</a:t>
            </a:r>
            <a:endParaRPr lang="en-US" sz="2400" dirty="0">
              <a:latin typeface="Times New Roman" panose="02020603050405020304" pitchFamily="18" charset="0"/>
              <a:cs typeface="Times New Roman" panose="02020603050405020304" pitchFamily="18" charset="0"/>
            </a:endParaRPr>
          </a:p>
          <a:p>
            <a:pPr>
              <a:spcBef>
                <a:spcPct val="50000"/>
              </a:spcBef>
            </a:pPr>
            <a:r>
              <a:rPr lang="el-GR" sz="2400" dirty="0" smtClean="0">
                <a:latin typeface="Times New Roman" panose="02020603050405020304" pitchFamily="18" charset="0"/>
                <a:cs typeface="Times New Roman" panose="02020603050405020304" pitchFamily="18" charset="0"/>
              </a:rPr>
              <a:t>λ</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is </a:t>
            </a:r>
            <a:r>
              <a:rPr lang="en-US" sz="2400" dirty="0">
                <a:latin typeface="Times New Roman" panose="02020603050405020304" pitchFamily="18" charset="0"/>
                <a:cs typeface="Times New Roman" panose="02020603050405020304" pitchFamily="18" charset="0"/>
                <a:sym typeface="Symbol" panose="05050102010706020507" pitchFamily="18" charset="2"/>
              </a:rPr>
              <a:t>the expected value or mean value of occurrences within an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unit.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spcBef>
                <a:spcPct val="50000"/>
              </a:spcBef>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parameter λ is both the mean and the variance of the Poisson distribution.</a:t>
            </a:r>
          </a:p>
          <a:p>
            <a:pPr>
              <a:spcBef>
                <a:spcPct val="50000"/>
              </a:spcBef>
            </a:pPr>
            <a:endParaRPr 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38729176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atin typeface="Times New Roman" panose="02020603050405020304" pitchFamily="18" charset="0"/>
                <a:cs typeface="Times New Roman" panose="02020603050405020304" pitchFamily="18" charset="0"/>
              </a:rPr>
              <a:t>Example</a:t>
            </a:r>
          </a:p>
        </p:txBody>
      </p:sp>
      <p:sp>
        <p:nvSpPr>
          <p:cNvPr id="208899"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For example, if new cases of </a:t>
            </a:r>
            <a:r>
              <a:rPr lang="en-US" dirty="0" smtClean="0">
                <a:latin typeface="Times New Roman" panose="02020603050405020304" pitchFamily="18" charset="0"/>
                <a:cs typeface="Times New Roman" panose="02020603050405020304" pitchFamily="18" charset="0"/>
              </a:rPr>
              <a:t>Dengue </a:t>
            </a: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Kolkata </a:t>
            </a:r>
            <a:r>
              <a:rPr lang="en-US" dirty="0">
                <a:latin typeface="Times New Roman" panose="02020603050405020304" pitchFamily="18" charset="0"/>
                <a:cs typeface="Times New Roman" panose="02020603050405020304" pitchFamily="18" charset="0"/>
              </a:rPr>
              <a:t>are occurring at a rate of about 2 per month, then </a:t>
            </a:r>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are the probabilities that: 0,1, 2, 3, 4, 5, 6, to 1000 to 1 million to… cases will occur in </a:t>
            </a:r>
            <a:r>
              <a:rPr lang="en-US" dirty="0" smtClean="0">
                <a:latin typeface="Times New Roman" panose="02020603050405020304" pitchFamily="18" charset="0"/>
                <a:cs typeface="Times New Roman" panose="02020603050405020304" pitchFamily="18" charset="0"/>
              </a:rPr>
              <a:t>Kolkata </a:t>
            </a:r>
            <a:r>
              <a:rPr lang="en-US" dirty="0">
                <a:latin typeface="Times New Roman" panose="02020603050405020304" pitchFamily="18" charset="0"/>
                <a:cs typeface="Times New Roman" panose="02020603050405020304" pitchFamily="18" charset="0"/>
              </a:rPr>
              <a:t>in the next month:</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06946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838200" y="-198160"/>
            <a:ext cx="10515600" cy="1325563"/>
          </a:xfrm>
        </p:spPr>
        <p:txBody>
          <a:bodyPr/>
          <a:lstStyle/>
          <a:p>
            <a:pPr algn="ctr"/>
            <a:r>
              <a:rPr lang="en-US" sz="2400" b="1" dirty="0">
                <a:latin typeface="Times New Roman" panose="02020603050405020304" pitchFamily="18" charset="0"/>
                <a:cs typeface="Times New Roman" panose="02020603050405020304" pitchFamily="18" charset="0"/>
              </a:rPr>
              <a:t>Poisson Probability table</a:t>
            </a:r>
          </a:p>
        </p:txBody>
      </p:sp>
      <p:graphicFrame>
        <p:nvGraphicFramePr>
          <p:cNvPr id="209985" name="Object 65"/>
          <p:cNvGraphicFramePr>
            <a:graphicFrameLocks noChangeAspect="1"/>
          </p:cNvGraphicFramePr>
          <p:nvPr>
            <p:extLst>
              <p:ext uri="{D42A27DB-BD31-4B8C-83A1-F6EECF244321}">
                <p14:modId xmlns:p14="http://schemas.microsoft.com/office/powerpoint/2010/main" val="2007756101"/>
              </p:ext>
            </p:extLst>
          </p:nvPr>
        </p:nvGraphicFramePr>
        <p:xfrm>
          <a:off x="6147578" y="1564821"/>
          <a:ext cx="1044798" cy="549420"/>
        </p:xfrm>
        <a:graphic>
          <a:graphicData uri="http://schemas.openxmlformats.org/presentationml/2006/ole">
            <mc:AlternateContent xmlns:mc="http://schemas.openxmlformats.org/markup-compatibility/2006">
              <mc:Choice xmlns:v="urn:schemas-microsoft-com:vml" Requires="v">
                <p:oleObj spid="_x0000_s174368" name="Equation" r:id="rId3" imgW="418918" imgH="406224" progId="Equation.DSMT4">
                  <p:embed/>
                </p:oleObj>
              </mc:Choice>
              <mc:Fallback>
                <p:oleObj name="Equation" r:id="rId3" imgW="418918" imgH="4062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578" y="1564821"/>
                        <a:ext cx="1044798" cy="549420"/>
                      </a:xfrm>
                      <a:prstGeom prst="rect">
                        <a:avLst/>
                      </a:prstGeom>
                      <a:noFill/>
                      <a:extLst/>
                    </p:spPr>
                  </p:pic>
                </p:oleObj>
              </mc:Fallback>
            </mc:AlternateContent>
          </a:graphicData>
        </a:graphic>
      </p:graphicFrame>
      <p:graphicFrame>
        <p:nvGraphicFramePr>
          <p:cNvPr id="209984" name="Object 64"/>
          <p:cNvGraphicFramePr>
            <a:graphicFrameLocks noChangeAspect="1"/>
          </p:cNvGraphicFramePr>
          <p:nvPr>
            <p:extLst>
              <p:ext uri="{D42A27DB-BD31-4B8C-83A1-F6EECF244321}">
                <p14:modId xmlns:p14="http://schemas.microsoft.com/office/powerpoint/2010/main" val="1881431590"/>
              </p:ext>
            </p:extLst>
          </p:nvPr>
        </p:nvGraphicFramePr>
        <p:xfrm>
          <a:off x="6273272" y="2365504"/>
          <a:ext cx="900113" cy="484188"/>
        </p:xfrm>
        <a:graphic>
          <a:graphicData uri="http://schemas.openxmlformats.org/presentationml/2006/ole">
            <mc:AlternateContent xmlns:mc="http://schemas.openxmlformats.org/markup-compatibility/2006">
              <mc:Choice xmlns:v="urn:schemas-microsoft-com:vml" Requires="v">
                <p:oleObj spid="_x0000_s174369" r:id="rId5" imgW="406048" imgH="406048" progId="Equation.3">
                  <p:embed/>
                </p:oleObj>
              </mc:Choice>
              <mc:Fallback>
                <p:oleObj r:id="rId5" imgW="406048" imgH="40604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3272" y="2365504"/>
                        <a:ext cx="90011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983" name="Object 63"/>
          <p:cNvGraphicFramePr>
            <a:graphicFrameLocks noChangeAspect="1"/>
          </p:cNvGraphicFramePr>
          <p:nvPr>
            <p:extLst>
              <p:ext uri="{D42A27DB-BD31-4B8C-83A1-F6EECF244321}">
                <p14:modId xmlns:p14="http://schemas.microsoft.com/office/powerpoint/2010/main" val="3400692999"/>
              </p:ext>
            </p:extLst>
          </p:nvPr>
        </p:nvGraphicFramePr>
        <p:xfrm>
          <a:off x="6031497" y="2988701"/>
          <a:ext cx="1276959" cy="653118"/>
        </p:xfrm>
        <a:graphic>
          <a:graphicData uri="http://schemas.openxmlformats.org/presentationml/2006/ole">
            <mc:AlternateContent xmlns:mc="http://schemas.openxmlformats.org/markup-compatibility/2006">
              <mc:Choice xmlns:v="urn:schemas-microsoft-com:vml" Requires="v">
                <p:oleObj spid="_x0000_s174370" r:id="rId7" imgW="406048" imgH="393359" progId="Equation.3">
                  <p:embed/>
                </p:oleObj>
              </mc:Choice>
              <mc:Fallback>
                <p:oleObj r:id="rId7" imgW="406048" imgH="39335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1497" y="2988701"/>
                        <a:ext cx="1276959" cy="653118"/>
                      </a:xfrm>
                      <a:prstGeom prst="rect">
                        <a:avLst/>
                      </a:prstGeom>
                      <a:noFill/>
                      <a:extLst/>
                    </p:spPr>
                  </p:pic>
                </p:oleObj>
              </mc:Fallback>
            </mc:AlternateContent>
          </a:graphicData>
        </a:graphic>
      </p:graphicFrame>
      <p:graphicFrame>
        <p:nvGraphicFramePr>
          <p:cNvPr id="209982" name="Object 62"/>
          <p:cNvGraphicFramePr>
            <a:graphicFrameLocks noChangeAspect="1"/>
          </p:cNvGraphicFramePr>
          <p:nvPr>
            <p:extLst>
              <p:ext uri="{D42A27DB-BD31-4B8C-83A1-F6EECF244321}">
                <p14:modId xmlns:p14="http://schemas.microsoft.com/office/powerpoint/2010/main" val="1439189395"/>
              </p:ext>
            </p:extLst>
          </p:nvPr>
        </p:nvGraphicFramePr>
        <p:xfrm>
          <a:off x="6124201" y="3777498"/>
          <a:ext cx="1198253" cy="630116"/>
        </p:xfrm>
        <a:graphic>
          <a:graphicData uri="http://schemas.openxmlformats.org/presentationml/2006/ole">
            <mc:AlternateContent xmlns:mc="http://schemas.openxmlformats.org/markup-compatibility/2006">
              <mc:Choice xmlns:v="urn:schemas-microsoft-com:vml" Requires="v">
                <p:oleObj spid="_x0000_s174371" name="Equation" r:id="rId9" imgW="418918" imgH="406224" progId="Equation.DSMT4">
                  <p:embed/>
                </p:oleObj>
              </mc:Choice>
              <mc:Fallback>
                <p:oleObj name="Equation" r:id="rId9" imgW="418918" imgH="40622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4201" y="3777498"/>
                        <a:ext cx="1198253" cy="630116"/>
                      </a:xfrm>
                      <a:prstGeom prst="rect">
                        <a:avLst/>
                      </a:prstGeom>
                      <a:noFill/>
                      <a:extLst/>
                    </p:spPr>
                  </p:pic>
                </p:oleObj>
              </mc:Fallback>
            </mc:AlternateContent>
          </a:graphicData>
        </a:graphic>
      </p:graphicFrame>
      <p:graphicFrame>
        <p:nvGraphicFramePr>
          <p:cNvPr id="209981" name="Object 61"/>
          <p:cNvGraphicFramePr>
            <a:graphicFrameLocks noChangeAspect="1"/>
          </p:cNvGraphicFramePr>
          <p:nvPr>
            <p:extLst>
              <p:ext uri="{D42A27DB-BD31-4B8C-83A1-F6EECF244321}">
                <p14:modId xmlns:p14="http://schemas.microsoft.com/office/powerpoint/2010/main" val="2767723558"/>
              </p:ext>
            </p:extLst>
          </p:nvPr>
        </p:nvGraphicFramePr>
        <p:xfrm>
          <a:off x="6275268" y="4448330"/>
          <a:ext cx="861676" cy="823380"/>
        </p:xfrm>
        <a:graphic>
          <a:graphicData uri="http://schemas.openxmlformats.org/presentationml/2006/ole">
            <mc:AlternateContent xmlns:mc="http://schemas.openxmlformats.org/markup-compatibility/2006">
              <mc:Choice xmlns:v="urn:schemas-microsoft-com:vml" Requires="v">
                <p:oleObj spid="_x0000_s174372" r:id="rId11" imgW="431613" imgH="406224" progId="Equation.3">
                  <p:embed/>
                </p:oleObj>
              </mc:Choice>
              <mc:Fallback>
                <p:oleObj r:id="rId11" imgW="431613" imgH="40622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75268" y="4448330"/>
                        <a:ext cx="861676" cy="823380"/>
                      </a:xfrm>
                      <a:prstGeom prst="rect">
                        <a:avLst/>
                      </a:prstGeom>
                      <a:noFill/>
                    </p:spPr>
                  </p:pic>
                </p:oleObj>
              </mc:Fallback>
            </mc:AlternateContent>
          </a:graphicData>
        </a:graphic>
      </p:graphicFrame>
      <p:grpSp>
        <p:nvGrpSpPr>
          <p:cNvPr id="210036" name="Group 116"/>
          <p:cNvGrpSpPr>
            <a:grpSpLocks/>
          </p:cNvGrpSpPr>
          <p:nvPr/>
        </p:nvGrpSpPr>
        <p:grpSpPr bwMode="auto">
          <a:xfrm>
            <a:off x="2574349" y="729646"/>
            <a:ext cx="7427818" cy="6002758"/>
            <a:chOff x="-3" y="-3"/>
            <a:chExt cx="1487" cy="3230"/>
          </a:xfrm>
        </p:grpSpPr>
        <p:grpSp>
          <p:nvGrpSpPr>
            <p:cNvPr id="210034" name="Group 114"/>
            <p:cNvGrpSpPr>
              <a:grpSpLocks/>
            </p:cNvGrpSpPr>
            <p:nvPr/>
          </p:nvGrpSpPr>
          <p:grpSpPr bwMode="auto">
            <a:xfrm>
              <a:off x="0" y="0"/>
              <a:ext cx="1484" cy="3224"/>
              <a:chOff x="0" y="0"/>
              <a:chExt cx="1484" cy="3224"/>
            </a:xfrm>
          </p:grpSpPr>
          <p:grpSp>
            <p:nvGrpSpPr>
              <p:cNvPr id="210003" name="Group 83"/>
              <p:cNvGrpSpPr>
                <a:grpSpLocks/>
              </p:cNvGrpSpPr>
              <p:nvPr/>
            </p:nvGrpSpPr>
            <p:grpSpPr bwMode="auto">
              <a:xfrm>
                <a:off x="0" y="0"/>
                <a:ext cx="453" cy="403"/>
                <a:chOff x="0" y="0"/>
                <a:chExt cx="453" cy="403"/>
              </a:xfrm>
            </p:grpSpPr>
            <p:sp>
              <p:nvSpPr>
                <p:cNvPr id="209986" name="Rectangle 66"/>
                <p:cNvSpPr>
                  <a:spLocks noChangeArrowheads="1"/>
                </p:cNvSpPr>
                <p:nvPr/>
              </p:nvSpPr>
              <p:spPr bwMode="auto">
                <a:xfrm>
                  <a:off x="43" y="0"/>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latin typeface="Times New Roman" panose="02020603050405020304" pitchFamily="18" charset="0"/>
                      <a:cs typeface="Times New Roman" panose="02020603050405020304" pitchFamily="18" charset="0"/>
                    </a:rPr>
                    <a:t>X</a:t>
                  </a:r>
                </a:p>
                <a:p>
                  <a:pPr algn="ctr"/>
                  <a:endParaRPr lang="en-US" sz="2400">
                    <a:latin typeface="Times New Roman" panose="02020603050405020304" pitchFamily="18" charset="0"/>
                  </a:endParaRPr>
                </a:p>
              </p:txBody>
            </p:sp>
            <p:sp>
              <p:nvSpPr>
                <p:cNvPr id="210002" name="Rectangle 82"/>
                <p:cNvSpPr>
                  <a:spLocks noChangeArrowheads="1"/>
                </p:cNvSpPr>
                <p:nvPr/>
              </p:nvSpPr>
              <p:spPr bwMode="auto">
                <a:xfrm>
                  <a:off x="0" y="0"/>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nvGrpSpPr>
              <p:cNvPr id="210005" name="Group 85"/>
              <p:cNvGrpSpPr>
                <a:grpSpLocks/>
              </p:cNvGrpSpPr>
              <p:nvPr/>
            </p:nvGrpSpPr>
            <p:grpSpPr bwMode="auto">
              <a:xfrm>
                <a:off x="453" y="0"/>
                <a:ext cx="1022" cy="403"/>
                <a:chOff x="453" y="0"/>
                <a:chExt cx="1022" cy="403"/>
              </a:xfrm>
            </p:grpSpPr>
            <p:sp>
              <p:nvSpPr>
                <p:cNvPr id="209987" name="Rectangle 67"/>
                <p:cNvSpPr>
                  <a:spLocks noChangeArrowheads="1"/>
                </p:cNvSpPr>
                <p:nvPr/>
              </p:nvSpPr>
              <p:spPr bwMode="auto">
                <a:xfrm>
                  <a:off x="496" y="0"/>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latin typeface="Times New Roman" panose="02020603050405020304" pitchFamily="18" charset="0"/>
                      <a:cs typeface="Times New Roman" panose="02020603050405020304" pitchFamily="18" charset="0"/>
                    </a:rPr>
                    <a:t>P(X)</a:t>
                  </a:r>
                </a:p>
                <a:p>
                  <a:pPr algn="ctr"/>
                  <a:endParaRPr lang="en-US" sz="2400">
                    <a:latin typeface="Times New Roman" panose="02020603050405020304" pitchFamily="18" charset="0"/>
                  </a:endParaRPr>
                </a:p>
              </p:txBody>
            </p:sp>
            <p:sp>
              <p:nvSpPr>
                <p:cNvPr id="210004" name="Rectangle 84"/>
                <p:cNvSpPr>
                  <a:spLocks noChangeArrowheads="1"/>
                </p:cNvSpPr>
                <p:nvPr/>
              </p:nvSpPr>
              <p:spPr bwMode="auto">
                <a:xfrm>
                  <a:off x="453" y="0"/>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nvGrpSpPr>
              <p:cNvPr id="210007" name="Group 87"/>
              <p:cNvGrpSpPr>
                <a:grpSpLocks/>
              </p:cNvGrpSpPr>
              <p:nvPr/>
            </p:nvGrpSpPr>
            <p:grpSpPr bwMode="auto">
              <a:xfrm>
                <a:off x="0" y="403"/>
                <a:ext cx="453" cy="403"/>
                <a:chOff x="0" y="403"/>
                <a:chExt cx="453" cy="403"/>
              </a:xfrm>
            </p:grpSpPr>
            <p:sp>
              <p:nvSpPr>
                <p:cNvPr id="209988" name="Rectangle 68"/>
                <p:cNvSpPr>
                  <a:spLocks noChangeArrowheads="1"/>
                </p:cNvSpPr>
                <p:nvPr/>
              </p:nvSpPr>
              <p:spPr bwMode="auto">
                <a:xfrm>
                  <a:off x="43" y="403"/>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latin typeface="Times New Roman" panose="02020603050405020304" pitchFamily="18" charset="0"/>
                      <a:cs typeface="Times New Roman" panose="02020603050405020304" pitchFamily="18" charset="0"/>
                    </a:rPr>
                    <a:t>0</a:t>
                  </a:r>
                </a:p>
                <a:p>
                  <a:pPr algn="ctr"/>
                  <a:endParaRPr lang="en-US" sz="2400">
                    <a:latin typeface="Times New Roman" panose="02020603050405020304" pitchFamily="18" charset="0"/>
                  </a:endParaRPr>
                </a:p>
              </p:txBody>
            </p:sp>
            <p:sp>
              <p:nvSpPr>
                <p:cNvPr id="210006" name="Rectangle 86"/>
                <p:cNvSpPr>
                  <a:spLocks noChangeArrowheads="1"/>
                </p:cNvSpPr>
                <p:nvPr/>
              </p:nvSpPr>
              <p:spPr bwMode="auto">
                <a:xfrm>
                  <a:off x="0" y="403"/>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nvGrpSpPr>
              <p:cNvPr id="210009" name="Group 89"/>
              <p:cNvGrpSpPr>
                <a:grpSpLocks/>
              </p:cNvGrpSpPr>
              <p:nvPr/>
            </p:nvGrpSpPr>
            <p:grpSpPr bwMode="auto">
              <a:xfrm>
                <a:off x="453" y="403"/>
                <a:ext cx="1022" cy="472"/>
                <a:chOff x="453" y="403"/>
                <a:chExt cx="1022" cy="472"/>
              </a:xfrm>
            </p:grpSpPr>
            <p:sp>
              <p:nvSpPr>
                <p:cNvPr id="209989" name="Rectangle 69"/>
                <p:cNvSpPr>
                  <a:spLocks noChangeArrowheads="1"/>
                </p:cNvSpPr>
                <p:nvPr/>
              </p:nvSpPr>
              <p:spPr bwMode="auto">
                <a:xfrm>
                  <a:off x="496" y="472"/>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dirty="0" smtClean="0">
                      <a:latin typeface="Times New Roman" panose="02020603050405020304" pitchFamily="18" charset="0"/>
                      <a:cs typeface="Times New Roman" panose="02020603050405020304" pitchFamily="18" charset="0"/>
                    </a:rPr>
                    <a:t>         = 0.135</a:t>
                  </a: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endParaRPr>
                </a:p>
              </p:txBody>
            </p:sp>
            <p:sp>
              <p:nvSpPr>
                <p:cNvPr id="210008" name="Rectangle 88"/>
                <p:cNvSpPr>
                  <a:spLocks noChangeArrowheads="1"/>
                </p:cNvSpPr>
                <p:nvPr/>
              </p:nvSpPr>
              <p:spPr bwMode="auto">
                <a:xfrm>
                  <a:off x="453" y="403"/>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nvGrpSpPr>
              <p:cNvPr id="210011" name="Group 91"/>
              <p:cNvGrpSpPr>
                <a:grpSpLocks/>
              </p:cNvGrpSpPr>
              <p:nvPr/>
            </p:nvGrpSpPr>
            <p:grpSpPr bwMode="auto">
              <a:xfrm>
                <a:off x="0" y="806"/>
                <a:ext cx="453" cy="403"/>
                <a:chOff x="0" y="806"/>
                <a:chExt cx="453" cy="403"/>
              </a:xfrm>
            </p:grpSpPr>
            <p:sp>
              <p:nvSpPr>
                <p:cNvPr id="209990" name="Rectangle 70"/>
                <p:cNvSpPr>
                  <a:spLocks noChangeArrowheads="1"/>
                </p:cNvSpPr>
                <p:nvPr/>
              </p:nvSpPr>
              <p:spPr bwMode="auto">
                <a:xfrm>
                  <a:off x="43" y="806"/>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latin typeface="Times New Roman" panose="02020603050405020304" pitchFamily="18" charset="0"/>
                      <a:cs typeface="Times New Roman" panose="02020603050405020304" pitchFamily="18" charset="0"/>
                    </a:rPr>
                    <a:t>1</a:t>
                  </a:r>
                </a:p>
                <a:p>
                  <a:pPr algn="ctr"/>
                  <a:endParaRPr lang="en-US" sz="2400">
                    <a:latin typeface="Times New Roman" panose="02020603050405020304" pitchFamily="18" charset="0"/>
                  </a:endParaRPr>
                </a:p>
              </p:txBody>
            </p:sp>
            <p:sp>
              <p:nvSpPr>
                <p:cNvPr id="210010" name="Rectangle 90"/>
                <p:cNvSpPr>
                  <a:spLocks noChangeArrowheads="1"/>
                </p:cNvSpPr>
                <p:nvPr/>
              </p:nvSpPr>
              <p:spPr bwMode="auto">
                <a:xfrm>
                  <a:off x="0" y="806"/>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nvGrpSpPr>
              <p:cNvPr id="210013" name="Group 93"/>
              <p:cNvGrpSpPr>
                <a:grpSpLocks/>
              </p:cNvGrpSpPr>
              <p:nvPr/>
            </p:nvGrpSpPr>
            <p:grpSpPr bwMode="auto">
              <a:xfrm>
                <a:off x="447" y="782"/>
                <a:ext cx="1037" cy="524"/>
                <a:chOff x="447" y="782"/>
                <a:chExt cx="1037" cy="524"/>
              </a:xfrm>
            </p:grpSpPr>
            <p:sp>
              <p:nvSpPr>
                <p:cNvPr id="209991" name="Rectangle 71"/>
                <p:cNvSpPr>
                  <a:spLocks noChangeArrowheads="1"/>
                </p:cNvSpPr>
                <p:nvPr/>
              </p:nvSpPr>
              <p:spPr bwMode="auto">
                <a:xfrm>
                  <a:off x="548" y="903"/>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dirty="0" smtClean="0">
                      <a:latin typeface="Times New Roman" panose="02020603050405020304" pitchFamily="18" charset="0"/>
                      <a:cs typeface="Times New Roman" panose="02020603050405020304" pitchFamily="18" charset="0"/>
                    </a:rPr>
                    <a:t>= 0.27</a:t>
                  </a: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endParaRPr>
                </a:p>
              </p:txBody>
            </p:sp>
            <p:sp>
              <p:nvSpPr>
                <p:cNvPr id="210012" name="Rectangle 92"/>
                <p:cNvSpPr>
                  <a:spLocks noChangeArrowheads="1"/>
                </p:cNvSpPr>
                <p:nvPr/>
              </p:nvSpPr>
              <p:spPr bwMode="auto">
                <a:xfrm>
                  <a:off x="447" y="782"/>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nvGrpSpPr>
              <p:cNvPr id="210015" name="Group 95"/>
              <p:cNvGrpSpPr>
                <a:grpSpLocks/>
              </p:cNvGrpSpPr>
              <p:nvPr/>
            </p:nvGrpSpPr>
            <p:grpSpPr bwMode="auto">
              <a:xfrm>
                <a:off x="0" y="1209"/>
                <a:ext cx="453" cy="403"/>
                <a:chOff x="0" y="1209"/>
                <a:chExt cx="453" cy="403"/>
              </a:xfrm>
            </p:grpSpPr>
            <p:sp>
              <p:nvSpPr>
                <p:cNvPr id="209992" name="Rectangle 72"/>
                <p:cNvSpPr>
                  <a:spLocks noChangeArrowheads="1"/>
                </p:cNvSpPr>
                <p:nvPr/>
              </p:nvSpPr>
              <p:spPr bwMode="auto">
                <a:xfrm>
                  <a:off x="43" y="1209"/>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latin typeface="Times New Roman" panose="02020603050405020304" pitchFamily="18" charset="0"/>
                      <a:cs typeface="Times New Roman" panose="02020603050405020304" pitchFamily="18" charset="0"/>
                    </a:rPr>
                    <a:t>2</a:t>
                  </a:r>
                </a:p>
                <a:p>
                  <a:pPr algn="ctr"/>
                  <a:endParaRPr lang="en-US" sz="2400">
                    <a:latin typeface="Times New Roman" panose="02020603050405020304" pitchFamily="18" charset="0"/>
                  </a:endParaRPr>
                </a:p>
              </p:txBody>
            </p:sp>
            <p:sp>
              <p:nvSpPr>
                <p:cNvPr id="210014" name="Rectangle 94"/>
                <p:cNvSpPr>
                  <a:spLocks noChangeArrowheads="1"/>
                </p:cNvSpPr>
                <p:nvPr/>
              </p:nvSpPr>
              <p:spPr bwMode="auto">
                <a:xfrm>
                  <a:off x="0" y="1209"/>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nvGrpSpPr>
              <p:cNvPr id="210017" name="Group 97"/>
              <p:cNvGrpSpPr>
                <a:grpSpLocks/>
              </p:cNvGrpSpPr>
              <p:nvPr/>
            </p:nvGrpSpPr>
            <p:grpSpPr bwMode="auto">
              <a:xfrm>
                <a:off x="453" y="1209"/>
                <a:ext cx="1022" cy="472"/>
                <a:chOff x="453" y="1209"/>
                <a:chExt cx="1022" cy="472"/>
              </a:xfrm>
            </p:grpSpPr>
            <p:sp>
              <p:nvSpPr>
                <p:cNvPr id="209993" name="Rectangle 73"/>
                <p:cNvSpPr>
                  <a:spLocks noChangeArrowheads="1"/>
                </p:cNvSpPr>
                <p:nvPr/>
              </p:nvSpPr>
              <p:spPr bwMode="auto">
                <a:xfrm>
                  <a:off x="496" y="1278"/>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0.27</a:t>
                  </a: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endParaRPr>
                </a:p>
              </p:txBody>
            </p:sp>
            <p:sp>
              <p:nvSpPr>
                <p:cNvPr id="210016" name="Rectangle 96"/>
                <p:cNvSpPr>
                  <a:spLocks noChangeArrowheads="1"/>
                </p:cNvSpPr>
                <p:nvPr/>
              </p:nvSpPr>
              <p:spPr bwMode="auto">
                <a:xfrm>
                  <a:off x="453" y="1209"/>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nvGrpSpPr>
              <p:cNvPr id="210019" name="Group 99"/>
              <p:cNvGrpSpPr>
                <a:grpSpLocks/>
              </p:cNvGrpSpPr>
              <p:nvPr/>
            </p:nvGrpSpPr>
            <p:grpSpPr bwMode="auto">
              <a:xfrm>
                <a:off x="0" y="1612"/>
                <a:ext cx="453" cy="403"/>
                <a:chOff x="0" y="1612"/>
                <a:chExt cx="453" cy="403"/>
              </a:xfrm>
            </p:grpSpPr>
            <p:sp>
              <p:nvSpPr>
                <p:cNvPr id="209994" name="Rectangle 74"/>
                <p:cNvSpPr>
                  <a:spLocks noChangeArrowheads="1"/>
                </p:cNvSpPr>
                <p:nvPr/>
              </p:nvSpPr>
              <p:spPr bwMode="auto">
                <a:xfrm>
                  <a:off x="43" y="1612"/>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latin typeface="Times New Roman" panose="02020603050405020304" pitchFamily="18" charset="0"/>
                      <a:cs typeface="Times New Roman" panose="02020603050405020304" pitchFamily="18" charset="0"/>
                    </a:rPr>
                    <a:t>3</a:t>
                  </a:r>
                </a:p>
                <a:p>
                  <a:pPr algn="ctr"/>
                  <a:endParaRPr lang="en-US" sz="2400">
                    <a:latin typeface="Times New Roman" panose="02020603050405020304" pitchFamily="18" charset="0"/>
                  </a:endParaRPr>
                </a:p>
              </p:txBody>
            </p:sp>
            <p:sp>
              <p:nvSpPr>
                <p:cNvPr id="210018" name="Rectangle 98"/>
                <p:cNvSpPr>
                  <a:spLocks noChangeArrowheads="1"/>
                </p:cNvSpPr>
                <p:nvPr/>
              </p:nvSpPr>
              <p:spPr bwMode="auto">
                <a:xfrm>
                  <a:off x="0" y="1612"/>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nvGrpSpPr>
              <p:cNvPr id="210021" name="Group 101"/>
              <p:cNvGrpSpPr>
                <a:grpSpLocks/>
              </p:cNvGrpSpPr>
              <p:nvPr/>
            </p:nvGrpSpPr>
            <p:grpSpPr bwMode="auto">
              <a:xfrm>
                <a:off x="447" y="1612"/>
                <a:ext cx="1028" cy="477"/>
                <a:chOff x="447" y="1612"/>
                <a:chExt cx="1028" cy="477"/>
              </a:xfrm>
            </p:grpSpPr>
            <p:sp>
              <p:nvSpPr>
                <p:cNvPr id="209995" name="Rectangle 75"/>
                <p:cNvSpPr>
                  <a:spLocks noChangeArrowheads="1"/>
                </p:cNvSpPr>
                <p:nvPr/>
              </p:nvSpPr>
              <p:spPr bwMode="auto">
                <a:xfrm>
                  <a:off x="447" y="1686"/>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0.18</a:t>
                  </a: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endParaRPr>
                </a:p>
              </p:txBody>
            </p:sp>
            <p:sp>
              <p:nvSpPr>
                <p:cNvPr id="210020" name="Rectangle 100"/>
                <p:cNvSpPr>
                  <a:spLocks noChangeArrowheads="1"/>
                </p:cNvSpPr>
                <p:nvPr/>
              </p:nvSpPr>
              <p:spPr bwMode="auto">
                <a:xfrm>
                  <a:off x="453" y="1612"/>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nvGrpSpPr>
              <p:cNvPr id="210023" name="Group 103"/>
              <p:cNvGrpSpPr>
                <a:grpSpLocks/>
              </p:cNvGrpSpPr>
              <p:nvPr/>
            </p:nvGrpSpPr>
            <p:grpSpPr bwMode="auto">
              <a:xfrm>
                <a:off x="0" y="2015"/>
                <a:ext cx="453" cy="403"/>
                <a:chOff x="0" y="2015"/>
                <a:chExt cx="453" cy="403"/>
              </a:xfrm>
            </p:grpSpPr>
            <p:sp>
              <p:nvSpPr>
                <p:cNvPr id="209996" name="Rectangle 76"/>
                <p:cNvSpPr>
                  <a:spLocks noChangeArrowheads="1"/>
                </p:cNvSpPr>
                <p:nvPr/>
              </p:nvSpPr>
              <p:spPr bwMode="auto">
                <a:xfrm>
                  <a:off x="43" y="2015"/>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latin typeface="Times New Roman" panose="02020603050405020304" pitchFamily="18" charset="0"/>
                      <a:cs typeface="Times New Roman" panose="02020603050405020304" pitchFamily="18" charset="0"/>
                    </a:rPr>
                    <a:t>4</a:t>
                  </a:r>
                </a:p>
                <a:p>
                  <a:pPr algn="ctr"/>
                  <a:endParaRPr lang="en-US" sz="2400">
                    <a:latin typeface="Times New Roman" panose="02020603050405020304" pitchFamily="18" charset="0"/>
                  </a:endParaRPr>
                </a:p>
              </p:txBody>
            </p:sp>
            <p:sp>
              <p:nvSpPr>
                <p:cNvPr id="210022" name="Rectangle 102"/>
                <p:cNvSpPr>
                  <a:spLocks noChangeArrowheads="1"/>
                </p:cNvSpPr>
                <p:nvPr/>
              </p:nvSpPr>
              <p:spPr bwMode="auto">
                <a:xfrm>
                  <a:off x="0" y="2015"/>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nvGrpSpPr>
              <p:cNvPr id="210025" name="Group 105"/>
              <p:cNvGrpSpPr>
                <a:grpSpLocks/>
              </p:cNvGrpSpPr>
              <p:nvPr/>
            </p:nvGrpSpPr>
            <p:grpSpPr bwMode="auto">
              <a:xfrm>
                <a:off x="410" y="1887"/>
                <a:ext cx="1065" cy="531"/>
                <a:chOff x="410" y="1887"/>
                <a:chExt cx="1065" cy="531"/>
              </a:xfrm>
            </p:grpSpPr>
            <p:sp>
              <p:nvSpPr>
                <p:cNvPr id="209997" name="Rectangle 77"/>
                <p:cNvSpPr>
                  <a:spLocks noChangeArrowheads="1"/>
                </p:cNvSpPr>
                <p:nvPr/>
              </p:nvSpPr>
              <p:spPr bwMode="auto">
                <a:xfrm>
                  <a:off x="410" y="1887"/>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ctr" eaLnBrk="1" hangingPunct="1"/>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0.09</a:t>
                  </a: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endParaRPr>
                </a:p>
              </p:txBody>
            </p:sp>
            <p:sp>
              <p:nvSpPr>
                <p:cNvPr id="210024" name="Rectangle 104"/>
                <p:cNvSpPr>
                  <a:spLocks noChangeArrowheads="1"/>
                </p:cNvSpPr>
                <p:nvPr/>
              </p:nvSpPr>
              <p:spPr bwMode="auto">
                <a:xfrm>
                  <a:off x="453" y="2015"/>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nvGrpSpPr>
              <p:cNvPr id="210027" name="Group 107"/>
              <p:cNvGrpSpPr>
                <a:grpSpLocks/>
              </p:cNvGrpSpPr>
              <p:nvPr/>
            </p:nvGrpSpPr>
            <p:grpSpPr bwMode="auto">
              <a:xfrm>
                <a:off x="0" y="2418"/>
                <a:ext cx="453" cy="403"/>
                <a:chOff x="0" y="2418"/>
                <a:chExt cx="453" cy="403"/>
              </a:xfrm>
            </p:grpSpPr>
            <p:sp>
              <p:nvSpPr>
                <p:cNvPr id="209998" name="Rectangle 78"/>
                <p:cNvSpPr>
                  <a:spLocks noChangeArrowheads="1"/>
                </p:cNvSpPr>
                <p:nvPr/>
              </p:nvSpPr>
              <p:spPr bwMode="auto">
                <a:xfrm>
                  <a:off x="43" y="2418"/>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latin typeface="Times New Roman" panose="02020603050405020304" pitchFamily="18" charset="0"/>
                      <a:cs typeface="Times New Roman" panose="02020603050405020304" pitchFamily="18" charset="0"/>
                    </a:rPr>
                    <a:t>5</a:t>
                  </a:r>
                </a:p>
                <a:p>
                  <a:pPr algn="ctr"/>
                  <a:endParaRPr lang="en-US" sz="2400">
                    <a:latin typeface="Times New Roman" panose="02020603050405020304" pitchFamily="18" charset="0"/>
                  </a:endParaRPr>
                </a:p>
              </p:txBody>
            </p:sp>
            <p:sp>
              <p:nvSpPr>
                <p:cNvPr id="210026" name="Rectangle 106"/>
                <p:cNvSpPr>
                  <a:spLocks noChangeArrowheads="1"/>
                </p:cNvSpPr>
                <p:nvPr/>
              </p:nvSpPr>
              <p:spPr bwMode="auto">
                <a:xfrm>
                  <a:off x="0" y="2418"/>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nvGrpSpPr>
              <p:cNvPr id="210029" name="Group 109"/>
              <p:cNvGrpSpPr>
                <a:grpSpLocks/>
              </p:cNvGrpSpPr>
              <p:nvPr/>
            </p:nvGrpSpPr>
            <p:grpSpPr bwMode="auto">
              <a:xfrm>
                <a:off x="453" y="2418"/>
                <a:ext cx="1022" cy="403"/>
                <a:chOff x="453" y="2418"/>
                <a:chExt cx="1022" cy="403"/>
              </a:xfrm>
            </p:grpSpPr>
            <p:sp>
              <p:nvSpPr>
                <p:cNvPr id="209999" name="Rectangle 79"/>
                <p:cNvSpPr>
                  <a:spLocks noChangeArrowheads="1"/>
                </p:cNvSpPr>
                <p:nvPr/>
              </p:nvSpPr>
              <p:spPr bwMode="auto">
                <a:xfrm>
                  <a:off x="496" y="2418"/>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latin typeface="Times New Roman" panose="02020603050405020304" pitchFamily="18" charset="0"/>
                      <a:cs typeface="Times New Roman" panose="02020603050405020304" pitchFamily="18" charset="0"/>
                    </a:rPr>
                    <a:t> </a:t>
                  </a:r>
                </a:p>
                <a:p>
                  <a:pPr algn="ctr"/>
                  <a:endParaRPr lang="en-US" sz="2400">
                    <a:latin typeface="Times New Roman" panose="02020603050405020304" pitchFamily="18" charset="0"/>
                  </a:endParaRPr>
                </a:p>
              </p:txBody>
            </p:sp>
            <p:sp>
              <p:nvSpPr>
                <p:cNvPr id="210028" name="Rectangle 108"/>
                <p:cNvSpPr>
                  <a:spLocks noChangeArrowheads="1"/>
                </p:cNvSpPr>
                <p:nvPr/>
              </p:nvSpPr>
              <p:spPr bwMode="auto">
                <a:xfrm>
                  <a:off x="453" y="2418"/>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nvGrpSpPr>
              <p:cNvPr id="210031" name="Group 111"/>
              <p:cNvGrpSpPr>
                <a:grpSpLocks/>
              </p:cNvGrpSpPr>
              <p:nvPr/>
            </p:nvGrpSpPr>
            <p:grpSpPr bwMode="auto">
              <a:xfrm>
                <a:off x="0" y="2821"/>
                <a:ext cx="453" cy="403"/>
                <a:chOff x="0" y="2821"/>
                <a:chExt cx="453" cy="403"/>
              </a:xfrm>
            </p:grpSpPr>
            <p:sp>
              <p:nvSpPr>
                <p:cNvPr id="210000" name="Rectangle 80"/>
                <p:cNvSpPr>
                  <a:spLocks noChangeArrowheads="1"/>
                </p:cNvSpPr>
                <p:nvPr/>
              </p:nvSpPr>
              <p:spPr bwMode="auto">
                <a:xfrm>
                  <a:off x="43" y="2821"/>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latin typeface="Times New Roman" panose="02020603050405020304" pitchFamily="18" charset="0"/>
                      <a:cs typeface="Times New Roman" panose="02020603050405020304" pitchFamily="18" charset="0"/>
                    </a:rPr>
                    <a:t>…</a:t>
                  </a:r>
                </a:p>
                <a:p>
                  <a:pPr algn="ctr"/>
                  <a:endParaRPr lang="en-US" sz="2400">
                    <a:latin typeface="Times New Roman" panose="02020603050405020304" pitchFamily="18" charset="0"/>
                  </a:endParaRPr>
                </a:p>
              </p:txBody>
            </p:sp>
            <p:sp>
              <p:nvSpPr>
                <p:cNvPr id="210030" name="Rectangle 110"/>
                <p:cNvSpPr>
                  <a:spLocks noChangeArrowheads="1"/>
                </p:cNvSpPr>
                <p:nvPr/>
              </p:nvSpPr>
              <p:spPr bwMode="auto">
                <a:xfrm>
                  <a:off x="0" y="2821"/>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nvGrpSpPr>
              <p:cNvPr id="210033" name="Group 113"/>
              <p:cNvGrpSpPr>
                <a:grpSpLocks/>
              </p:cNvGrpSpPr>
              <p:nvPr/>
            </p:nvGrpSpPr>
            <p:grpSpPr bwMode="auto">
              <a:xfrm>
                <a:off x="453" y="2821"/>
                <a:ext cx="1022" cy="403"/>
                <a:chOff x="453" y="2821"/>
                <a:chExt cx="1022" cy="403"/>
              </a:xfrm>
            </p:grpSpPr>
            <p:sp>
              <p:nvSpPr>
                <p:cNvPr id="210001" name="Rectangle 81"/>
                <p:cNvSpPr>
                  <a:spLocks noChangeArrowheads="1"/>
                </p:cNvSpPr>
                <p:nvPr/>
              </p:nvSpPr>
              <p:spPr bwMode="auto">
                <a:xfrm>
                  <a:off x="496" y="2821"/>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2400">
                      <a:latin typeface="Times" panose="02020603050405020304" pitchFamily="18" charset="0"/>
                      <a:cs typeface="Times New Roman" panose="02020603050405020304" pitchFamily="18" charset="0"/>
                    </a:rPr>
                    <a:t>…</a:t>
                  </a:r>
                  <a:endParaRPr lang="en-US" sz="2400">
                    <a:cs typeface="Times New Roman" panose="02020603050405020304" pitchFamily="18" charset="0"/>
                  </a:endParaRPr>
                </a:p>
                <a:p>
                  <a:pPr algn="ctr"/>
                  <a:endParaRPr lang="en-US" sz="2400">
                    <a:latin typeface="Times New Roman" panose="02020603050405020304" pitchFamily="18" charset="0"/>
                  </a:endParaRPr>
                </a:p>
              </p:txBody>
            </p:sp>
            <p:sp>
              <p:nvSpPr>
                <p:cNvPr id="210032" name="Rectangle 112"/>
                <p:cNvSpPr>
                  <a:spLocks noChangeArrowheads="1"/>
                </p:cNvSpPr>
                <p:nvPr/>
              </p:nvSpPr>
              <p:spPr bwMode="auto">
                <a:xfrm>
                  <a:off x="453" y="2821"/>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grpSp>
        <p:sp>
          <p:nvSpPr>
            <p:cNvPr id="210035" name="Rectangle 115"/>
            <p:cNvSpPr>
              <a:spLocks noChangeArrowheads="1"/>
            </p:cNvSpPr>
            <p:nvPr/>
          </p:nvSpPr>
          <p:spPr bwMode="auto">
            <a:xfrm>
              <a:off x="-3" y="-3"/>
              <a:ext cx="1481" cy="323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2400"/>
            </a:p>
          </p:txBody>
        </p:sp>
      </p:grpSp>
    </p:spTree>
    <p:extLst>
      <p:ext uri="{BB962C8B-B14F-4D97-AF65-F5344CB8AC3E}">
        <p14:creationId xmlns:p14="http://schemas.microsoft.com/office/powerpoint/2010/main" val="281157114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697163" y="152400"/>
            <a:ext cx="7772400" cy="1143000"/>
          </a:xfrm>
        </p:spPr>
        <p:txBody>
          <a:bodyPr/>
          <a:lstStyle/>
          <a:p>
            <a:r>
              <a:rPr lang="en-US">
                <a:latin typeface="Times New Roman" panose="02020603050405020304" pitchFamily="18" charset="0"/>
                <a:cs typeface="Times New Roman" panose="02020603050405020304" pitchFamily="18" charset="0"/>
              </a:rPr>
              <a:t>The Geometric Distribution</a:t>
            </a:r>
          </a:p>
        </p:txBody>
      </p:sp>
      <p:sp>
        <p:nvSpPr>
          <p:cNvPr id="10243" name="Rectangle 3"/>
          <p:cNvSpPr>
            <a:spLocks noGrp="1" noChangeArrowheads="1"/>
          </p:cNvSpPr>
          <p:nvPr>
            <p:ph idx="1"/>
          </p:nvPr>
        </p:nvSpPr>
        <p:spPr>
          <a:xfrm>
            <a:off x="2438400" y="1295400"/>
            <a:ext cx="8031163" cy="5105400"/>
          </a:xfrm>
        </p:spPr>
        <p:txBody>
          <a:bodyPr/>
          <a:lstStyle/>
          <a:p>
            <a:pPr marL="0" indent="0">
              <a:lnSpc>
                <a:spcPct val="90000"/>
              </a:lnSpc>
              <a:buNone/>
            </a:pPr>
            <a:r>
              <a:rPr lang="en-US" dirty="0">
                <a:latin typeface="Times New Roman" panose="02020603050405020304" pitchFamily="18" charset="0"/>
                <a:cs typeface="Times New Roman" panose="02020603050405020304" pitchFamily="18" charset="0"/>
              </a:rPr>
              <a:t>Suppose an experiment consists of a sequence of trials with the following conditions:</a:t>
            </a:r>
          </a:p>
          <a:p>
            <a:pPr marL="1033463" lvl="1" indent="-407988">
              <a:lnSpc>
                <a:spcPct val="90000"/>
              </a:lnSpc>
              <a:buFont typeface="Wingdings" panose="05000000000000000000" pitchFamily="2" charset="2"/>
              <a:buAutoNum type="arabicPeriod"/>
            </a:pPr>
            <a:r>
              <a:rPr lang="en-US" dirty="0">
                <a:latin typeface="Times New Roman" panose="02020603050405020304" pitchFamily="18" charset="0"/>
                <a:cs typeface="Times New Roman" panose="02020603050405020304" pitchFamily="18" charset="0"/>
              </a:rPr>
              <a:t>The trials are independent.</a:t>
            </a:r>
          </a:p>
          <a:p>
            <a:pPr marL="1033463" lvl="1" indent="-407988">
              <a:lnSpc>
                <a:spcPct val="90000"/>
              </a:lnSpc>
              <a:buFont typeface="Wingdings" panose="05000000000000000000" pitchFamily="2" charset="2"/>
              <a:buAutoNum type="arabicPeriod"/>
            </a:pPr>
            <a:r>
              <a:rPr lang="en-US" dirty="0">
                <a:latin typeface="Times New Roman" panose="02020603050405020304" pitchFamily="18" charset="0"/>
                <a:cs typeface="Times New Roman" panose="02020603050405020304" pitchFamily="18" charset="0"/>
              </a:rPr>
              <a:t>Each trial can result in one of two possible outcomes, success and failure.</a:t>
            </a:r>
          </a:p>
          <a:p>
            <a:pPr marL="1033463" lvl="1" indent="-407988">
              <a:lnSpc>
                <a:spcPct val="90000"/>
              </a:lnSpc>
              <a:buFont typeface="Wingdings" panose="05000000000000000000" pitchFamily="2" charset="2"/>
              <a:buAutoNum type="arabicPeriod"/>
            </a:pPr>
            <a:r>
              <a:rPr lang="en-US" dirty="0">
                <a:latin typeface="Times New Roman" panose="02020603050405020304" pitchFamily="18" charset="0"/>
                <a:cs typeface="Times New Roman" panose="02020603050405020304" pitchFamily="18" charset="0"/>
              </a:rPr>
              <a:t>The probability of success is the same for all trials.</a:t>
            </a:r>
          </a:p>
          <a:p>
            <a:pPr marL="1033463" lvl="1" indent="-407988">
              <a:lnSpc>
                <a:spcPct val="90000"/>
              </a:lnSpc>
              <a:buNone/>
            </a:pPr>
            <a:endParaRPr lang="en-US" dirty="0">
              <a:latin typeface="Times New Roman" panose="02020603050405020304" pitchFamily="18" charset="0"/>
              <a:cs typeface="Times New Roman" panose="02020603050405020304" pitchFamily="18" charset="0"/>
            </a:endParaRPr>
          </a:p>
          <a:p>
            <a:pPr marL="0" indent="0">
              <a:lnSpc>
                <a:spcPct val="90000"/>
              </a:lnSpc>
              <a:buNone/>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geometric random variable</a:t>
            </a:r>
            <a:r>
              <a:rPr lang="en-US" dirty="0">
                <a:latin typeface="Times New Roman" panose="02020603050405020304" pitchFamily="18" charset="0"/>
                <a:cs typeface="Times New Roman" panose="02020603050405020304" pitchFamily="18" charset="0"/>
              </a:rPr>
              <a:t> is defined as</a:t>
            </a:r>
          </a:p>
          <a:p>
            <a:pPr marL="0" indent="0">
              <a:lnSpc>
                <a:spcPct val="90000"/>
              </a:lnSpc>
              <a:buNone/>
            </a:pPr>
            <a:r>
              <a:rPr lang="en-US" dirty="0">
                <a:latin typeface="Times New Roman" panose="02020603050405020304" pitchFamily="18" charset="0"/>
                <a:cs typeface="Times New Roman" panose="02020603050405020304" pitchFamily="18" charset="0"/>
              </a:rPr>
              <a:t>x = number of trials until the first success is observed (including the success trial)</a:t>
            </a:r>
          </a:p>
          <a:p>
            <a:pPr marL="0" indent="0">
              <a:lnSpc>
                <a:spcPct val="9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222951"/>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4294967295"/>
          </p:nvPr>
        </p:nvSpPr>
        <p:spPr>
          <a:xfrm>
            <a:off x="1106829" y="1600201"/>
            <a:ext cx="10091054" cy="4519246"/>
          </a:xfrm>
        </p:spPr>
        <p:txBody>
          <a:bodyPr/>
          <a:lstStyle/>
          <a:p>
            <a:pPr marL="0" indent="0">
              <a:spcBef>
                <a:spcPct val="50000"/>
              </a:spcBef>
              <a:buNone/>
            </a:pPr>
            <a:r>
              <a:rPr lang="en-US" sz="2800" dirty="0">
                <a:latin typeface="Times New Roman" panose="02020603050405020304" pitchFamily="18" charset="0"/>
                <a:cs typeface="Times New Roman" panose="02020603050405020304" pitchFamily="18" charset="0"/>
              </a:rPr>
              <a:t>If x is a geometric random variable with probability of success </a:t>
            </a:r>
            <a:r>
              <a:rPr lang="en-US" sz="2800" dirty="0" smtClean="0">
                <a:latin typeface="Times New Roman" panose="02020603050405020304" pitchFamily="18" charset="0"/>
                <a:cs typeface="Times New Roman" panose="02020603050405020304" pitchFamily="18" charset="0"/>
              </a:rPr>
              <a:t>p for </a:t>
            </a:r>
            <a:r>
              <a:rPr lang="en-US" sz="2800" dirty="0">
                <a:latin typeface="Times New Roman" panose="02020603050405020304" pitchFamily="18" charset="0"/>
                <a:cs typeface="Times New Roman" panose="02020603050405020304" pitchFamily="18" charset="0"/>
              </a:rPr>
              <a:t>each trial, then </a:t>
            </a:r>
            <a:r>
              <a:rPr lang="en-US" sz="2800" dirty="0" smtClean="0">
                <a:latin typeface="Times New Roman" panose="02020603050405020304" pitchFamily="18" charset="0"/>
                <a:cs typeface="Times New Roman" panose="02020603050405020304" pitchFamily="18" charset="0"/>
              </a:rPr>
              <a:t>its probability mass function is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072995023"/>
              </p:ext>
            </p:extLst>
          </p:nvPr>
        </p:nvGraphicFramePr>
        <p:xfrm>
          <a:off x="2062164" y="3271881"/>
          <a:ext cx="5294600" cy="702788"/>
        </p:xfrm>
        <a:graphic>
          <a:graphicData uri="http://schemas.openxmlformats.org/presentationml/2006/ole">
            <mc:AlternateContent xmlns:mc="http://schemas.openxmlformats.org/markup-compatibility/2006">
              <mc:Choice xmlns:v="urn:schemas-microsoft-com:vml" Requires="v">
                <p:oleObj spid="_x0000_s143864" name="Equation" r:id="rId4" imgW="2120760" imgH="279360" progId="Equation.DSMT4">
                  <p:embed/>
                </p:oleObj>
              </mc:Choice>
              <mc:Fallback>
                <p:oleObj name="Equation" r:id="rId4" imgW="2120760" imgH="279360" progId="Equation.DSMT4">
                  <p:embed/>
                  <p:pic>
                    <p:nvPicPr>
                      <p:cNvPr id="0" name="Object 1"/>
                      <p:cNvPicPr>
                        <a:picLocks noChangeAspect="1" noChangeArrowheads="1"/>
                      </p:cNvPicPr>
                      <p:nvPr/>
                    </p:nvPicPr>
                    <p:blipFill>
                      <a:blip r:embed="rId5"/>
                      <a:srcRect/>
                      <a:stretch>
                        <a:fillRect/>
                      </a:stretch>
                    </p:blipFill>
                    <p:spPr bwMode="auto">
                      <a:xfrm>
                        <a:off x="2062164" y="3271881"/>
                        <a:ext cx="5294600" cy="702788"/>
                      </a:xfrm>
                      <a:prstGeom prst="rect">
                        <a:avLst/>
                      </a:prstGeom>
                      <a:noFill/>
                    </p:spPr>
                  </p:pic>
                </p:oleObj>
              </mc:Fallback>
            </mc:AlternateContent>
          </a:graphicData>
        </a:graphic>
      </p:graphicFrame>
      <p:graphicFrame>
        <p:nvGraphicFramePr>
          <p:cNvPr id="6" name="Object 3">
            <a:hlinkClick r:id="" action="ppaction://ole?verb=0"/>
          </p:cNvPr>
          <p:cNvGraphicFramePr>
            <a:graphicFrameLocks/>
          </p:cNvGraphicFramePr>
          <p:nvPr>
            <p:extLst>
              <p:ext uri="{D42A27DB-BD31-4B8C-83A1-F6EECF244321}">
                <p14:modId xmlns:p14="http://schemas.microsoft.com/office/powerpoint/2010/main" val="86798483"/>
              </p:ext>
            </p:extLst>
          </p:nvPr>
        </p:nvGraphicFramePr>
        <p:xfrm>
          <a:off x="1463386" y="4073714"/>
          <a:ext cx="2540578" cy="2151495"/>
        </p:xfrm>
        <a:graphic>
          <a:graphicData uri="http://schemas.openxmlformats.org/presentationml/2006/ole">
            <mc:AlternateContent xmlns:mc="http://schemas.openxmlformats.org/markup-compatibility/2006">
              <mc:Choice xmlns:v="urn:schemas-microsoft-com:vml" Requires="v">
                <p:oleObj spid="_x0000_s143865" name="Equation" r:id="rId6" imgW="1130040" imgH="863280" progId="Equation.DSMT4">
                  <p:embed/>
                </p:oleObj>
              </mc:Choice>
              <mc:Fallback>
                <p:oleObj name="Equation" r:id="rId6" imgW="1130040" imgH="863280" progId="Equation.DSMT4">
                  <p:embed/>
                  <p:pic>
                    <p:nvPicPr>
                      <p:cNvPr id="0" name=""/>
                      <p:cNvPicPr>
                        <a:picLocks noChangeArrowheads="1"/>
                      </p:cNvPicPr>
                      <p:nvPr/>
                    </p:nvPicPr>
                    <p:blipFill>
                      <a:blip r:embed="rId7"/>
                      <a:srcRect/>
                      <a:stretch>
                        <a:fillRect/>
                      </a:stretch>
                    </p:blipFill>
                    <p:spPr bwMode="auto">
                      <a:xfrm>
                        <a:off x="1463386" y="4073714"/>
                        <a:ext cx="2540578" cy="215149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13529193"/>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517394" y="171311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US" sz="3200" dirty="0">
                <a:latin typeface="Times New Roman" panose="02020603050405020304" pitchFamily="18" charset="0"/>
                <a:cs typeface="Times New Roman" panose="02020603050405020304" pitchFamily="18" charset="0"/>
              </a:rPr>
              <a:t>A sharpshooter normally hits the target 70% of the time.</a:t>
            </a:r>
          </a:p>
        </p:txBody>
      </p:sp>
      <p:sp>
        <p:nvSpPr>
          <p:cNvPr id="22531" name="Rectangle 3"/>
          <p:cNvSpPr>
            <a:spLocks noChangeArrowheads="1"/>
          </p:cNvSpPr>
          <p:nvPr/>
        </p:nvSpPr>
        <p:spPr bwMode="auto">
          <a:xfrm>
            <a:off x="1572491" y="2964872"/>
            <a:ext cx="7772400" cy="4265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0" indent="0" eaLnBrk="0" hangingPunct="0">
              <a:spcBef>
                <a:spcPct val="20000"/>
              </a:spcBef>
            </a:pPr>
            <a:r>
              <a:rPr lang="en-US" sz="3200" dirty="0">
                <a:latin typeface="Times New Roman" panose="02020603050405020304" pitchFamily="18" charset="0"/>
                <a:cs typeface="Times New Roman" panose="02020603050405020304" pitchFamily="18" charset="0"/>
              </a:rPr>
              <a:t>Find the probability that her first hit is on the second shot.</a:t>
            </a:r>
          </a:p>
          <a:p>
            <a:pPr eaLnBrk="0" hangingPunct="0">
              <a:spcBef>
                <a:spcPct val="20000"/>
              </a:spcBef>
            </a:pPr>
            <a:r>
              <a:rPr lang="en-US" sz="3200" dirty="0">
                <a:latin typeface="Times New Roman" panose="02020603050405020304" pitchFamily="18" charset="0"/>
                <a:cs typeface="Times New Roman" panose="02020603050405020304" pitchFamily="18" charset="0"/>
              </a:rPr>
              <a:t>		</a:t>
            </a:r>
          </a:p>
        </p:txBody>
      </p:sp>
      <p:sp>
        <p:nvSpPr>
          <p:cNvPr id="2" name="Rectangle 1"/>
          <p:cNvSpPr/>
          <p:nvPr/>
        </p:nvSpPr>
        <p:spPr>
          <a:xfrm>
            <a:off x="1505018" y="1009774"/>
            <a:ext cx="2124874"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Example</a:t>
            </a:r>
          </a:p>
        </p:txBody>
      </p:sp>
      <p:sp>
        <p:nvSpPr>
          <p:cNvPr id="4" name="Flowchart: Process 3"/>
          <p:cNvSpPr/>
          <p:nvPr/>
        </p:nvSpPr>
        <p:spPr>
          <a:xfrm>
            <a:off x="3629892" y="5278581"/>
            <a:ext cx="817418" cy="415637"/>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590538168"/>
              </p:ext>
            </p:extLst>
          </p:nvPr>
        </p:nvGraphicFramePr>
        <p:xfrm>
          <a:off x="3165803" y="4033149"/>
          <a:ext cx="3108387" cy="2129367"/>
        </p:xfrm>
        <a:graphic>
          <a:graphicData uri="http://schemas.openxmlformats.org/presentationml/2006/ole">
            <mc:AlternateContent xmlns:mc="http://schemas.openxmlformats.org/markup-compatibility/2006">
              <mc:Choice xmlns:v="urn:schemas-microsoft-com:vml" Requires="v">
                <p:oleObj spid="_x0000_s175147" name="Equation" r:id="rId4" imgW="1206500" imgH="825500" progId="Equation.DSMT4">
                  <p:embed/>
                </p:oleObj>
              </mc:Choice>
              <mc:Fallback>
                <p:oleObj name="Equation" r:id="rId4" imgW="1206500" imgH="8255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5803" y="4033149"/>
                        <a:ext cx="3108387" cy="2129367"/>
                      </a:xfrm>
                      <a:prstGeom prst="rect">
                        <a:avLst/>
                      </a:prstGeom>
                      <a:noFill/>
                    </p:spPr>
                  </p:pic>
                </p:oleObj>
              </mc:Fallback>
            </mc:AlternateContent>
          </a:graphicData>
        </a:graphic>
      </p:graphicFrame>
    </p:spTree>
    <p:extLst>
      <p:ext uri="{BB962C8B-B14F-4D97-AF65-F5344CB8AC3E}">
        <p14:creationId xmlns:p14="http://schemas.microsoft.com/office/powerpoint/2010/main" val="2492447861"/>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2908</TotalTime>
  <Words>3740</Words>
  <Application>Microsoft Office PowerPoint</Application>
  <PresentationFormat>Widescreen</PresentationFormat>
  <Paragraphs>595</Paragraphs>
  <Slides>113</Slides>
  <Notes>73</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3</vt:i4>
      </vt:variant>
      <vt:variant>
        <vt:lpstr>Slide Titles</vt:lpstr>
      </vt:variant>
      <vt:variant>
        <vt:i4>113</vt:i4>
      </vt:variant>
    </vt:vector>
  </HeadingPairs>
  <TitlesOfParts>
    <vt:vector size="134" baseType="lpstr">
      <vt:lpstr>Arial Unicode MS</vt:lpstr>
      <vt:lpstr>宋体</vt:lpstr>
      <vt:lpstr>Arial</vt:lpstr>
      <vt:lpstr>Arial Narrow</vt:lpstr>
      <vt:lpstr>Calibri</vt:lpstr>
      <vt:lpstr>Calibri Light</vt:lpstr>
      <vt:lpstr>Cambria Math</vt:lpstr>
      <vt:lpstr>Franklin Gothic Book</vt:lpstr>
      <vt:lpstr>Garamond</vt:lpstr>
      <vt:lpstr>Imprint MT Shadow</vt:lpstr>
      <vt:lpstr>Kokila</vt:lpstr>
      <vt:lpstr>Math3</vt:lpstr>
      <vt:lpstr>Symbol</vt:lpstr>
      <vt:lpstr>Times</vt:lpstr>
      <vt:lpstr>Times New Roman</vt:lpstr>
      <vt:lpstr>Wingdings</vt:lpstr>
      <vt:lpstr>Wingdings 2</vt:lpstr>
      <vt:lpstr>Office Theme</vt:lpstr>
      <vt:lpstr>Equation</vt:lpstr>
      <vt:lpstr>Microsoft Equation 3.0</vt:lpstr>
      <vt:lpstr>Document</vt:lpstr>
      <vt:lpstr>PowerPoint Presentation</vt:lpstr>
      <vt:lpstr>FOUNDATIONS OF PROBABILITY</vt:lpstr>
      <vt:lpstr>Probability Theory</vt:lpstr>
      <vt:lpstr>PowerPoint Presentation</vt:lpstr>
      <vt:lpstr>The sample Space, S</vt:lpstr>
      <vt:lpstr>PowerPoint Presentation</vt:lpstr>
      <vt:lpstr>An Event , E</vt:lpstr>
      <vt:lpstr>PowerPoint Presentation</vt:lpstr>
      <vt:lpstr>Mutually exclusive</vt:lpstr>
      <vt:lpstr>PowerPoint Presentation</vt:lpstr>
      <vt:lpstr>Assigning Probabilities</vt:lpstr>
      <vt:lpstr>Classical Probability</vt:lpstr>
      <vt:lpstr>Empirical Probability</vt:lpstr>
      <vt:lpstr>Subjective Probability</vt:lpstr>
      <vt:lpstr>Rules of Probability</vt:lpstr>
      <vt:lpstr>The additive rule (Mutually exclusive events)</vt:lpstr>
      <vt:lpstr>The additive rule</vt:lpstr>
      <vt:lpstr>Logic</vt:lpstr>
      <vt:lpstr>PowerPoint Presentation</vt:lpstr>
      <vt:lpstr>PowerPoint Presentation</vt:lpstr>
      <vt:lpstr>Rule for complements</vt:lpstr>
      <vt:lpstr>PowerPoint Presentation</vt:lpstr>
      <vt:lpstr>Joint Probability</vt:lpstr>
      <vt:lpstr>Conditional Probability</vt:lpstr>
      <vt:lpstr>Rationale:</vt:lpstr>
      <vt:lpstr>An Example</vt:lpstr>
      <vt:lpstr>Solution:</vt:lpstr>
      <vt:lpstr>Independence</vt:lpstr>
      <vt:lpstr>PowerPoint Presentation</vt:lpstr>
      <vt:lpstr>Difference between independence  and mutually exclusive</vt:lpstr>
      <vt:lpstr>PowerPoint Presentation</vt:lpstr>
      <vt:lpstr>Summary of the Rules of Probability</vt:lpstr>
      <vt:lpstr>The additive rule</vt:lpstr>
      <vt:lpstr>PowerPoint Presentation</vt:lpstr>
      <vt:lpstr>PowerPoint Presentation</vt:lpstr>
      <vt:lpstr>PowerPoint Presentation</vt:lpstr>
      <vt:lpstr>BAYES THEOREM</vt:lpstr>
      <vt:lpstr>Probability Revision using Bayes’ Theorem</vt:lpstr>
      <vt:lpstr>Definitions</vt:lpstr>
      <vt:lpstr>Bayes' Theorem</vt:lpstr>
      <vt:lpstr>A Simple Example</vt:lpstr>
      <vt:lpstr>PowerPoint Presentation</vt:lpstr>
      <vt:lpstr>PowerPoint Presentation</vt:lpstr>
      <vt:lpstr>Random Variable and Distribution</vt:lpstr>
      <vt:lpstr>Random Variable: Example</vt:lpstr>
      <vt:lpstr>Random variables can be discrete or continuous</vt:lpstr>
      <vt:lpstr>Probability functions</vt:lpstr>
      <vt:lpstr>PowerPoint Presentation</vt:lpstr>
      <vt:lpstr> Discrete example: roll of a die</vt:lpstr>
      <vt:lpstr>Probability mass function (pmf)</vt:lpstr>
      <vt:lpstr>Cumulative distribution function</vt:lpstr>
      <vt:lpstr>Cumulative distribution function (CDF)</vt:lpstr>
      <vt:lpstr>Expected Value and Variance </vt:lpstr>
      <vt:lpstr>Expected value of a random variable </vt:lpstr>
      <vt:lpstr>Expected value</vt:lpstr>
      <vt:lpstr>Example: the lottery</vt:lpstr>
      <vt:lpstr>Lottery</vt:lpstr>
      <vt:lpstr>Expected Value</vt:lpstr>
      <vt:lpstr>Variance/standard deviation</vt:lpstr>
      <vt:lpstr>Variance</vt:lpstr>
      <vt:lpstr>Moments of probability distributions</vt:lpstr>
      <vt:lpstr>Central (or Mean) Moments</vt:lpstr>
      <vt:lpstr>PowerPoint Presentation</vt:lpstr>
      <vt:lpstr>PowerPoint Presentation</vt:lpstr>
      <vt:lpstr>PowerPoint Presentation</vt:lpstr>
      <vt:lpstr>Symmetry or Skewness</vt:lpstr>
      <vt:lpstr>Symmetry or Skewness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 between Moments about Mean and Moments about Origin</vt:lpstr>
      <vt:lpstr>Moment generating functions</vt:lpstr>
      <vt:lpstr>PowerPoint Presentation</vt:lpstr>
      <vt:lpstr>Properties of  Moment Generating Functions</vt:lpstr>
      <vt:lpstr>PowerPoint Presentation</vt:lpstr>
      <vt:lpstr>PowerPoint Presentation</vt:lpstr>
      <vt:lpstr>PowerPoint Presentation</vt:lpstr>
      <vt:lpstr>PowerPoint Presentation</vt:lpstr>
      <vt:lpstr>PowerPoint Presentation</vt:lpstr>
      <vt:lpstr>PowerPoint Presentation</vt:lpstr>
      <vt:lpstr>PROBABILITY DISTRIBUTIONS</vt:lpstr>
      <vt:lpstr>Binomial Probability Distribution</vt:lpstr>
      <vt:lpstr>PowerPoint Presentation</vt:lpstr>
      <vt:lpstr>PowerPoint Presentation</vt:lpstr>
      <vt:lpstr>PowerPoint Presentation</vt:lpstr>
      <vt:lpstr>Binomial distribution: example</vt:lpstr>
      <vt:lpstr>PowerPoint Presentation</vt:lpstr>
      <vt:lpstr>The Poisson Distribution </vt:lpstr>
      <vt:lpstr>Properties of the Poisson Distribution</vt:lpstr>
      <vt:lpstr>PowerPoint Presentation</vt:lpstr>
      <vt:lpstr>Example</vt:lpstr>
      <vt:lpstr>Poisson Probability table</vt:lpstr>
      <vt:lpstr>The Geometric Distribution</vt:lpstr>
      <vt:lpstr>PowerPoint Presentation</vt:lpstr>
      <vt:lpstr>PowerPoint Presentation</vt:lpstr>
      <vt:lpstr>Normal Distributions </vt:lpstr>
      <vt:lpstr>The Normal Distribution</vt:lpstr>
      <vt:lpstr>PROPERTIES</vt:lpstr>
      <vt:lpstr>The beauty of the normal curve:  </vt:lpstr>
      <vt:lpstr>PowerPoint Presentation</vt:lpstr>
      <vt:lpstr> The Standard Normal Distribution (Z)  </vt:lpstr>
      <vt:lpstr>The Standard Normal (Z): </vt:lpstr>
      <vt:lpstr>Example - Adult Female Heights</vt:lpstr>
      <vt:lpstr>Are my data normally distributed?</vt:lpstr>
      <vt:lpstr>LAW OF LARGE NUMBERS</vt:lpstr>
      <vt:lpstr>PowerPoint Presentation</vt:lpstr>
      <vt:lpstr>CENTRAL LIMIT THEOREM</vt:lpstr>
      <vt:lpstr>PowerPoint Presentation</vt:lpstr>
      <vt:lpstr>How Large is Large?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BHAVYA</dc:creator>
  <cp:lastModifiedBy>Sanjeev</cp:lastModifiedBy>
  <cp:revision>178</cp:revision>
  <dcterms:created xsi:type="dcterms:W3CDTF">2016-10-09T18:16:44Z</dcterms:created>
  <dcterms:modified xsi:type="dcterms:W3CDTF">2016-10-19T18:24:33Z</dcterms:modified>
</cp:coreProperties>
</file>