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70" r:id="rId12"/>
    <p:sldId id="297" r:id="rId13"/>
    <p:sldId id="298" r:id="rId14"/>
    <p:sldId id="269" r:id="rId15"/>
    <p:sldId id="268" r:id="rId16"/>
    <p:sldId id="271" r:id="rId17"/>
    <p:sldId id="273" r:id="rId18"/>
    <p:sldId id="295" r:id="rId19"/>
    <p:sldId id="272" r:id="rId20"/>
    <p:sldId id="296" r:id="rId21"/>
    <p:sldId id="274" r:id="rId22"/>
    <p:sldId id="275" r:id="rId23"/>
    <p:sldId id="276" r:id="rId24"/>
    <p:sldId id="282" r:id="rId25"/>
    <p:sldId id="283" r:id="rId26"/>
    <p:sldId id="286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Temp\corr.table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800" b="1" dirty="0">
                <a:effectLst/>
                <a:latin typeface="Calibri" pitchFamily="34" charset="0"/>
              </a:rPr>
              <a:t>Lung</a:t>
            </a:r>
            <a:r>
              <a:rPr lang="en-US" b="1" dirty="0">
                <a:effectLst/>
                <a:latin typeface="Calibri" pitchFamily="34" charset="0"/>
              </a:rPr>
              <a:t> </a:t>
            </a:r>
            <a:r>
              <a:rPr lang="en-US" sz="2800" b="1" dirty="0" smtClean="0">
                <a:effectLst/>
                <a:latin typeface="Calibri" pitchFamily="34" charset="0"/>
              </a:rPr>
              <a:t>Capacity </a:t>
            </a:r>
            <a:r>
              <a:rPr lang="en-US" b="1" dirty="0" smtClean="0">
                <a:effectLst/>
                <a:latin typeface="Calibri" pitchFamily="34" charset="0"/>
              </a:rPr>
              <a:t> </a:t>
            </a:r>
            <a:r>
              <a:rPr lang="en-US" sz="2800" b="1" dirty="0"/>
              <a:t>(</a:t>
            </a:r>
            <a:r>
              <a:rPr lang="en-US" sz="2800" b="1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000" b="1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smtClean="0"/>
              <a:t>)</a:t>
            </a:r>
            <a:endParaRPr lang="en-US" sz="2800" b="1" dirty="0"/>
          </a:p>
        </c:rich>
      </c:tx>
      <c:layout>
        <c:manualLayout>
          <c:xMode val="edge"/>
          <c:yMode val="edge"/>
          <c:x val="0.31688913484862924"/>
          <c:y val="2.9384759490371087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Lung Capacity (Y)</c:v>
                </c:pt>
              </c:strCache>
            </c:strRef>
          </c:tx>
          <c:spPr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2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Sheet1!$D$6:$D$11</c:f>
              <c:numCache>
                <c:formatCode>General</c:formatCode>
                <c:ptCount val="6"/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</c:numCache>
            </c:numRef>
          </c:xVal>
          <c:yVal>
            <c:numRef>
              <c:f>Sheet1!$E$6:$E$11</c:f>
              <c:numCache>
                <c:formatCode>General</c:formatCode>
                <c:ptCount val="6"/>
                <c:pt idx="1">
                  <c:v>45</c:v>
                </c:pt>
                <c:pt idx="2">
                  <c:v>42</c:v>
                </c:pt>
                <c:pt idx="3">
                  <c:v>33</c:v>
                </c:pt>
                <c:pt idx="4">
                  <c:v>31</c:v>
                </c:pt>
                <c:pt idx="5">
                  <c:v>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312728"/>
        <c:axId val="292317824"/>
      </c:scatterChart>
      <c:valAx>
        <c:axId val="292312728"/>
        <c:scaling>
          <c:orientation val="minMax"/>
          <c:min val="-5"/>
        </c:scaling>
        <c:delete val="0"/>
        <c:axPos val="b"/>
        <c:majorGridlines>
          <c:spPr>
            <a:ln w="12700">
              <a:solidFill>
                <a:srgbClr val="21284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>
                    <a:latin typeface="Calibri" pitchFamily="34" charset="0"/>
                  </a:rPr>
                  <a:t>Smoking  (yrs)</a:t>
                </a:r>
                <a:endParaRPr lang="en-US" sz="1800" dirty="0">
                  <a:latin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.43571412133917348"/>
              <c:y val="0.8939489761802206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28575">
            <a:solidFill>
              <a:srgbClr val="21284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txPr>
          <a:bodyPr/>
          <a:lstStyle/>
          <a:p>
            <a:pPr>
              <a:defRPr sz="2000" b="1" baseline="0">
                <a:latin typeface="Calibri" pitchFamily="34" charset="0"/>
              </a:defRPr>
            </a:pPr>
            <a:endParaRPr lang="en-US"/>
          </a:p>
        </c:txPr>
        <c:crossAx val="292317824"/>
        <c:crosses val="autoZero"/>
        <c:crossBetween val="midCat"/>
      </c:valAx>
      <c:valAx>
        <c:axId val="292317824"/>
        <c:scaling>
          <c:orientation val="minMax"/>
          <c:min val="20"/>
        </c:scaling>
        <c:delete val="0"/>
        <c:axPos val="l"/>
        <c:majorGridlines>
          <c:spPr>
            <a:ln w="12700">
              <a:solidFill>
                <a:srgbClr val="21284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>
                    <a:latin typeface="Calibri" pitchFamily="34" charset="0"/>
                  </a:rPr>
                  <a:t>Lung Capacity</a:t>
                </a:r>
              </a:p>
            </c:rich>
          </c:tx>
          <c:layout>
            <c:manualLayout>
              <c:xMode val="edge"/>
              <c:yMode val="edge"/>
              <c:x val="1.7605960851551806E-3"/>
              <c:y val="0.336457424298574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28575">
            <a:solidFill>
              <a:srgbClr val="21284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txPr>
          <a:bodyPr/>
          <a:lstStyle/>
          <a:p>
            <a:pPr>
              <a:defRPr sz="2000" b="1" i="0" baseline="0">
                <a:latin typeface="Calibri" pitchFamily="34" charset="0"/>
              </a:defRPr>
            </a:pPr>
            <a:endParaRPr lang="en-US"/>
          </a:p>
        </c:txPr>
        <c:crossAx val="292312728"/>
        <c:crossesAt val="-5"/>
        <c:crossBetween val="midCat"/>
      </c:valAx>
      <c:spPr>
        <a:solidFill>
          <a:srgbClr val="FFFFE9">
            <a:lumMod val="90000"/>
          </a:srgbClr>
        </a:solidFill>
      </c:spPr>
    </c:plotArea>
    <c:plotVisOnly val="1"/>
    <c:dispBlanksAs val="gap"/>
    <c:showDLblsOverMax val="0"/>
  </c:chart>
  <c:spPr>
    <a:solidFill>
      <a:srgbClr val="001F40">
        <a:lumMod val="10000"/>
        <a:lumOff val="90000"/>
      </a:srgbClr>
    </a:solidFill>
    <a:ln>
      <a:solidFill>
        <a:srgbClr val="212844">
          <a:lumMod val="50000"/>
          <a:lumOff val="50000"/>
        </a:srgb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72ADA-FF61-4636-A53B-45F1DB873AC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B3200-9970-4F0B-951D-D1EA4E3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B3200-9970-4F0B-951D-D1EA4E335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B3200-9970-4F0B-951D-D1EA4E3357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58190" y="6347893"/>
            <a:ext cx="2743200" cy="365125"/>
          </a:xfrm>
        </p:spPr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2635" y="6342855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6357" y="6342856"/>
            <a:ext cx="771089" cy="365125"/>
          </a:xfrm>
        </p:spPr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0621" y="6174822"/>
            <a:ext cx="9315669" cy="9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9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5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74DC6BB-7348-490B-8E19-BA93F86DC5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75C8-93A9-499D-8A5A-2BFDAF9F7D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92B2-1415-482E-AEA6-FB0B7489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4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7.bin"/><Relationship Id="rId28" Type="http://schemas.openxmlformats.org/officeDocument/2006/relationships/oleObject" Target="../embeddings/oleObject52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32.png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255" y="1324330"/>
            <a:ext cx="8629934" cy="206081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STATISTICS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theory of statistics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8222" y="5172506"/>
            <a:ext cx="5114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BHAVYA H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STATISTICS PROFESSIONAL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SPOCTEC TECHNOLOGICAL AND RESEARCH CENTRE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3445" y="3986836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0" y="1632635"/>
            <a:ext cx="9436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that occurs most frequently 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0" y="894834"/>
            <a:ext cx="943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0" y="2370436"/>
            <a:ext cx="943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Normally, the mode is used for categorical data where we wish to know which is the most common category.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159" y="3444482"/>
            <a:ext cx="9512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insensitive to large changes in the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50900"/>
            <a:ext cx="78962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the mode from a grouped frequency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0340"/>
              </p:ext>
            </p:extLst>
          </p:nvPr>
        </p:nvGraphicFramePr>
        <p:xfrm>
          <a:off x="3206750" y="2122987"/>
          <a:ext cx="1787525" cy="62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2122987"/>
                        <a:ext cx="1787525" cy="620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524" y="3047091"/>
            <a:ext cx="92678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	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A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limit of the modal class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frequency of the modal class minus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previous class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frequency of the modal class minus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next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above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length of the class interval of the modal 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485901"/>
            <a:ext cx="7896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interval with the largest frequency is called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5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0535" y="341033"/>
            <a:ext cx="696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233" y="971349"/>
            <a:ext cx="111547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median and mode for the following distribution: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interval: 0-10  10-20  20-30  30-40  40-50  50-60  60-70  70-80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Frequency:   5         8          7        12       28       20       10        10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28028"/>
              </p:ext>
            </p:extLst>
          </p:nvPr>
        </p:nvGraphicFramePr>
        <p:xfrm>
          <a:off x="3002933" y="2893324"/>
          <a:ext cx="4571573" cy="395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3" imgW="2425680" imgH="2336760" progId="Equation.DSMT4">
                  <p:embed/>
                </p:oleObj>
              </mc:Choice>
              <mc:Fallback>
                <p:oleObj name="Equation" r:id="rId3" imgW="2425680" imgH="2336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933" y="2893324"/>
                        <a:ext cx="4571573" cy="3959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797381" y="4475644"/>
            <a:ext cx="1205552" cy="911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6112" y="3510506"/>
            <a:ext cx="1564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 Class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(highest frequency)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076112" y="3510506"/>
            <a:ext cx="1271303" cy="923330"/>
          </a:xfrm>
          <a:prstGeom prst="flowChartProcess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3021" y="3386623"/>
            <a:ext cx="2620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frequency greater than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60.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42632"/>
              </p:ext>
            </p:extLst>
          </p:nvPr>
        </p:nvGraphicFramePr>
        <p:xfrm>
          <a:off x="8553021" y="3972171"/>
          <a:ext cx="1755744" cy="75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5" imgW="1193760" imgH="393480" progId="Equation.DSMT4">
                  <p:embed/>
                </p:oleObj>
              </mc:Choice>
              <mc:Fallback>
                <p:oleObj name="Equation" r:id="rId5" imgW="11937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021" y="3972171"/>
                        <a:ext cx="1755744" cy="753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lowchart: Process 14"/>
          <p:cNvSpPr/>
          <p:nvPr/>
        </p:nvSpPr>
        <p:spPr>
          <a:xfrm>
            <a:off x="3068686" y="5251837"/>
            <a:ext cx="4462392" cy="395785"/>
          </a:xfrm>
          <a:prstGeom prst="flowChartProcess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8230024" y="3357218"/>
            <a:ext cx="2565779" cy="1719619"/>
          </a:xfrm>
          <a:prstGeom prst="flowChartProcess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574506" y="5449729"/>
            <a:ext cx="1705972" cy="631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4380" y="5933065"/>
            <a:ext cx="167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321845" y="5948821"/>
            <a:ext cx="1473958" cy="369332"/>
          </a:xfrm>
          <a:prstGeom prst="flowChartProcess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928800"/>
              </p:ext>
            </p:extLst>
          </p:nvPr>
        </p:nvGraphicFramePr>
        <p:xfrm>
          <a:off x="748926" y="1335122"/>
          <a:ext cx="4256023" cy="335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3" imgW="1930320" imgH="1523880" progId="Equation.DSMT4">
                  <p:embed/>
                </p:oleObj>
              </mc:Choice>
              <mc:Fallback>
                <p:oleObj name="Equation" r:id="rId3" imgW="193032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26" y="1335122"/>
                        <a:ext cx="4256023" cy="3359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69242" y="233052"/>
            <a:ext cx="537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9242" y="700642"/>
            <a:ext cx="3111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is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2937" y="873457"/>
            <a:ext cx="275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is: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94735"/>
              </p:ext>
            </p:extLst>
          </p:nvPr>
        </p:nvGraphicFramePr>
        <p:xfrm>
          <a:off x="6049678" y="1696148"/>
          <a:ext cx="5090674" cy="263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5" imgW="2133360" imgH="1104840" progId="Equation.DSMT4">
                  <p:embed/>
                </p:oleObj>
              </mc:Choice>
              <mc:Fallback>
                <p:oleObj name="Equation" r:id="rId5" imgW="213336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678" y="1696148"/>
                        <a:ext cx="5090674" cy="2637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22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Bimodal Distributions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4" y="1979614"/>
            <a:ext cx="3811587" cy="41163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distribution has two “modes,” it is called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bimodal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2715179522"/>
              </p:ext>
            </p:extLst>
          </p:nvPr>
        </p:nvGraphicFramePr>
        <p:xfrm>
          <a:off x="6194425" y="894051"/>
          <a:ext cx="3844925" cy="4718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Chart" r:id="rId3" imgW="3809971" imgH="4676723" progId="MSGraph.Chart.8">
                  <p:embed followColorScheme="full"/>
                </p:oleObj>
              </mc:Choice>
              <mc:Fallback>
                <p:oleObj name="Chart" r:id="rId3" imgW="3809971" imgH="467672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894051"/>
                        <a:ext cx="3844925" cy="4718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1200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Distributions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4" y="1979614"/>
            <a:ext cx="3811587" cy="41163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distribution has more than 2 “modes,” it is called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4115679878"/>
              </p:ext>
            </p:extLst>
          </p:nvPr>
        </p:nvGraphicFramePr>
        <p:xfrm>
          <a:off x="6184900" y="1473777"/>
          <a:ext cx="4076700" cy="500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Chart" r:id="rId3" imgW="3809971" imgH="4676723" progId="MSGraph.Chart.8">
                  <p:embed followColorScheme="full"/>
                </p:oleObj>
              </mc:Choice>
              <mc:Fallback>
                <p:oleObj name="Chart" r:id="rId3" imgW="3809971" imgH="467672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1473777"/>
                        <a:ext cx="4076700" cy="5003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1742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6537" y="790306"/>
            <a:ext cx="9497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6537" y="1315956"/>
            <a:ext cx="9675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students in a math class were polled as to the number of siblings in their individual families and the results were: 3, 2, 2, 1, 3, 6, 3, 3, 4, 2.  Find the mode for the number of siblings.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4589" y="2575257"/>
            <a:ext cx="9619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3, 2, 2, 1, 3, 6, 3, 3, 4, 2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6537" y="3095894"/>
            <a:ext cx="9943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for the number of siblings is 3.</a:t>
            </a:r>
          </a:p>
        </p:txBody>
      </p:sp>
      <p:sp>
        <p:nvSpPr>
          <p:cNvPr id="10" name="Oval 9"/>
          <p:cNvSpPr/>
          <p:nvPr/>
        </p:nvSpPr>
        <p:spPr>
          <a:xfrm>
            <a:off x="1284589" y="2633029"/>
            <a:ext cx="286604" cy="3461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97539" y="2633029"/>
            <a:ext cx="286604" cy="3461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689" y="2633029"/>
            <a:ext cx="286604" cy="3461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8293" y="2661915"/>
            <a:ext cx="286604" cy="3461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0" y="457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1503" y="1174234"/>
            <a:ext cx="95826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be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weights attached to variable values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 the weighted arithmetic mean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78000" y="97417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683635"/>
              </p:ext>
            </p:extLst>
          </p:nvPr>
        </p:nvGraphicFramePr>
        <p:xfrm>
          <a:off x="1666083" y="1229330"/>
          <a:ext cx="1506713" cy="34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" name="Equation" r:id="rId3" imgW="990600" imgH="228600" progId="Equation.DSMT4">
                  <p:embed/>
                </p:oleObj>
              </mc:Choice>
              <mc:Fallback>
                <p:oleObj name="Equation" r:id="rId3" imgW="990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083" y="1229330"/>
                        <a:ext cx="1506713" cy="347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80298" y="1053005"/>
            <a:ext cx="16703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60196"/>
              </p:ext>
            </p:extLst>
          </p:nvPr>
        </p:nvGraphicFramePr>
        <p:xfrm>
          <a:off x="7531290" y="1248593"/>
          <a:ext cx="1479452" cy="32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" name="Equation" r:id="rId5" imgW="1040948" imgH="228501" progId="Equation.DSMT4">
                  <p:embed/>
                </p:oleObj>
              </mc:Choice>
              <mc:Fallback>
                <p:oleObj name="Equation" r:id="rId5" imgW="1040948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90" y="1248593"/>
                        <a:ext cx="1479452" cy="325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4197"/>
              </p:ext>
            </p:extLst>
          </p:nvPr>
        </p:nvGraphicFramePr>
        <p:xfrm>
          <a:off x="4907447" y="1523088"/>
          <a:ext cx="381000" cy="35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" name="Equation" r:id="rId7" imgW="253890" imgH="241195" progId="Equation.DSMT4">
                  <p:embed/>
                </p:oleObj>
              </mc:Choice>
              <mc:Fallback>
                <p:oleObj name="Equation" r:id="rId7" imgW="25389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447" y="1523088"/>
                        <a:ext cx="381000" cy="352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88553"/>
              </p:ext>
            </p:extLst>
          </p:nvPr>
        </p:nvGraphicFramePr>
        <p:xfrm>
          <a:off x="3201709" y="2224720"/>
          <a:ext cx="4127542" cy="281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" name="Equation" r:id="rId9" imgW="1968500" imgH="1346200" progId="Equation.DSMT4">
                  <p:embed/>
                </p:oleObj>
              </mc:Choice>
              <mc:Fallback>
                <p:oleObj name="Equation" r:id="rId9" imgW="1968500" imgH="1346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709" y="2224720"/>
                        <a:ext cx="4127542" cy="2811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8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0184" y="1161786"/>
            <a:ext cx="9676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one hour period on a hot Saturday afternoon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served fifty drinks.  He sold five drinks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fifteen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Rs.75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fifteen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Rs.90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fifteen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Rs.110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Compute the weighted mean of the price of the drinks.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1354" y="516004"/>
            <a:ext cx="398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18376"/>
              </p:ext>
            </p:extLst>
          </p:nvPr>
        </p:nvGraphicFramePr>
        <p:xfrm>
          <a:off x="1698625" y="2198688"/>
          <a:ext cx="5315143" cy="207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3" imgW="2374560" imgH="812520" progId="Equation.DSMT4">
                  <p:embed/>
                </p:oleObj>
              </mc:Choice>
              <mc:Fallback>
                <p:oleObj name="Equation" r:id="rId3" imgW="23745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198688"/>
                        <a:ext cx="5315143" cy="2073061"/>
                      </a:xfrm>
                      <a:prstGeom prst="rect">
                        <a:avLst/>
                      </a:prstGeom>
                      <a:noFill/>
                      <a:ln w="762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2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5528" y="341194"/>
            <a:ext cx="756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574" y="1926610"/>
            <a:ext cx="9338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squared deviations from 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mean.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8574" y="1226235"/>
            <a:ext cx="9338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 is the usual measure of dispersion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8574" y="2442318"/>
            <a:ext cx="85478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then its variance is given by:</a:t>
            </a:r>
          </a:p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03845"/>
              </p:ext>
            </p:extLst>
          </p:nvPr>
        </p:nvGraphicFramePr>
        <p:xfrm>
          <a:off x="1617663" y="2462212"/>
          <a:ext cx="1799354" cy="38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462212"/>
                        <a:ext cx="1799354" cy="381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42154"/>
              </p:ext>
            </p:extLst>
          </p:nvPr>
        </p:nvGraphicFramePr>
        <p:xfrm>
          <a:off x="3136900" y="3040063"/>
          <a:ext cx="21415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8" name="Equation" r:id="rId5" imgW="1333440" imgH="431640" progId="Equation.DSMT4">
                  <p:embed/>
                </p:oleObj>
              </mc:Choice>
              <mc:Fallback>
                <p:oleObj name="Equation" r:id="rId5" imgW="13334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040063"/>
                        <a:ext cx="2141538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189674" y="3964941"/>
            <a:ext cx="8547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is expressed in the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may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intuitive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practical sense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8574" y="5130800"/>
            <a:ext cx="964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= Square root of Variance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DC52-B4AF-4CAB-AD2F-D0A0B22E64A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number to serve as a representative value around which all the numbers in the set tend to cluster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common measures of central tendency: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116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0"/>
            <a:ext cx="10044545" cy="7533409"/>
          </a:xfrm>
        </p:spPr>
      </p:pic>
    </p:spTree>
    <p:extLst>
      <p:ext uri="{BB962C8B-B14F-4D97-AF65-F5344CB8AC3E}">
        <p14:creationId xmlns:p14="http://schemas.microsoft.com/office/powerpoint/2010/main" val="31815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2400" y="1327835"/>
            <a:ext cx="8166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 test scores of five students are:  92,88,80,68 and 52.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2400" y="584200"/>
            <a:ext cx="930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0" y="1950135"/>
            <a:ext cx="9309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variance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400" y="2611904"/>
            <a:ext cx="9309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(92+88+80+68+52)/5 = 76.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400" y="331607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from the 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92-76=16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88-76=12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80-76=4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68-76= -8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52-76= -24</a:t>
            </a:r>
          </a:p>
        </p:txBody>
      </p:sp>
    </p:spTree>
    <p:extLst>
      <p:ext uri="{BB962C8B-B14F-4D97-AF65-F5344CB8AC3E}">
        <p14:creationId xmlns:p14="http://schemas.microsoft.com/office/powerpoint/2010/main" val="144879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57200"/>
            <a:ext cx="844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123434"/>
            <a:ext cx="924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the  deviation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the squares of the deviation from the mean: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256+144+16+64+576= 1056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number of data items to find the variance: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1056/5 = 211.2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square root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variance. 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of the test scores is 14.53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60606"/>
              </p:ext>
            </p:extLst>
          </p:nvPr>
        </p:nvGraphicFramePr>
        <p:xfrm>
          <a:off x="2286000" y="1482725"/>
          <a:ext cx="1320800" cy="219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3" imgW="799920" imgH="1218960" progId="Equation.DSMT4">
                  <p:embed/>
                </p:oleObj>
              </mc:Choice>
              <mc:Fallback>
                <p:oleObj name="Equation" r:id="rId3" imgW="799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82725"/>
                        <a:ext cx="1320800" cy="2198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4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571500"/>
            <a:ext cx="941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1750" y="1365935"/>
            <a:ext cx="94170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 measures how much the movement in one variable predicts the movement in a corresponding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covariance between two numerical variables X and Y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units in which X and Y are measured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21420"/>
              </p:ext>
            </p:extLst>
          </p:nvPr>
        </p:nvGraphicFramePr>
        <p:xfrm>
          <a:off x="1984375" y="2794000"/>
          <a:ext cx="5080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2794000"/>
                        <a:ext cx="5080000" cy="95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8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Scatterplots and correlation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scatterplot is a scatter of points, where each point denotes the values of an observation for two selected variables.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linear relationships between quantitative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for correlation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89902"/>
              </p:ext>
            </p:extLst>
          </p:nvPr>
        </p:nvGraphicFramePr>
        <p:xfrm>
          <a:off x="1443038" y="4138612"/>
          <a:ext cx="6929874" cy="259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3" imgW="3949560" imgH="1473120" progId="Equation.DSMT4">
                  <p:embed/>
                </p:oleObj>
              </mc:Choice>
              <mc:Fallback>
                <p:oleObj name="Equation" r:id="rId3" imgW="3949560" imgH="1473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138612"/>
                        <a:ext cx="6929874" cy="2591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9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828800" y="895396"/>
            <a:ext cx="82232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provide a convenient way to determine whether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exists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variables.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828800" y="2192630"/>
            <a:ext cx="78136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both variables increase.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828800" y="3496591"/>
            <a:ext cx="838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one variable increases and the other variable decreases.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828800" y="4793825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points are randomly scattered there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little or no correlation.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AutoShape 5"/>
          <p:cNvSpPr>
            <a:spLocks noChangeAspect="1" noChangeArrowheads="1"/>
          </p:cNvSpPr>
          <p:nvPr/>
        </p:nvSpPr>
        <p:spPr bwMode="auto">
          <a:xfrm>
            <a:off x="1582738" y="1056185"/>
            <a:ext cx="9067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2088578" y="1851550"/>
            <a:ext cx="1588" cy="201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088578" y="3866089"/>
            <a:ext cx="15113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5111179" y="3866089"/>
            <a:ext cx="17002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 flipV="1">
            <a:off x="5066728" y="1927750"/>
            <a:ext cx="44450" cy="1938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8133779" y="3866089"/>
            <a:ext cx="17002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8133778" y="1851550"/>
            <a:ext cx="1588" cy="201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64581"/>
              </p:ext>
            </p:extLst>
          </p:nvPr>
        </p:nvGraphicFramePr>
        <p:xfrm>
          <a:off x="2628329" y="32231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6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329" y="32231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26439"/>
              </p:ext>
            </p:extLst>
          </p:nvPr>
        </p:nvGraphicFramePr>
        <p:xfrm>
          <a:off x="2552129" y="29183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7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129" y="29183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14980"/>
              </p:ext>
            </p:extLst>
          </p:nvPr>
        </p:nvGraphicFramePr>
        <p:xfrm>
          <a:off x="2171129" y="34517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8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129" y="34517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37351"/>
              </p:ext>
            </p:extLst>
          </p:nvPr>
        </p:nvGraphicFramePr>
        <p:xfrm>
          <a:off x="2704529" y="26897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9" name="Equation" r:id="rId7" imgW="114120" imgH="126720" progId="Equation.DSMT4">
                  <p:embed/>
                </p:oleObj>
              </mc:Choice>
              <mc:Fallback>
                <p:oleObj name="Equation" r:id="rId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529" y="26897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02514"/>
              </p:ext>
            </p:extLst>
          </p:nvPr>
        </p:nvGraphicFramePr>
        <p:xfrm>
          <a:off x="3237929" y="24611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" name="Equation" r:id="rId8" imgW="114120" imgH="126720" progId="Equation.DSMT4">
                  <p:embed/>
                </p:oleObj>
              </mc:Choice>
              <mc:Fallback>
                <p:oleObj name="Equation" r:id="rId8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929" y="24611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07797"/>
              </p:ext>
            </p:extLst>
          </p:nvPr>
        </p:nvGraphicFramePr>
        <p:xfrm>
          <a:off x="3009329" y="25373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1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329" y="25373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03866"/>
              </p:ext>
            </p:extLst>
          </p:nvPr>
        </p:nvGraphicFramePr>
        <p:xfrm>
          <a:off x="2856929" y="25373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2"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929" y="25373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12668"/>
              </p:ext>
            </p:extLst>
          </p:nvPr>
        </p:nvGraphicFramePr>
        <p:xfrm>
          <a:off x="3009329" y="26897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" name="Equation" r:id="rId11" imgW="114120" imgH="126720" progId="Equation.DSMT4">
                  <p:embed/>
                </p:oleObj>
              </mc:Choice>
              <mc:Fallback>
                <p:oleObj name="Equation" r:id="rId1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329" y="26897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884128"/>
              </p:ext>
            </p:extLst>
          </p:nvPr>
        </p:nvGraphicFramePr>
        <p:xfrm>
          <a:off x="3390329" y="20039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4" name="Equation" r:id="rId12" imgW="114120" imgH="126720" progId="Equation.DSMT4">
                  <p:embed/>
                </p:oleObj>
              </mc:Choice>
              <mc:Fallback>
                <p:oleObj name="Equation" r:id="rId12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329" y="20039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1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736165"/>
              </p:ext>
            </p:extLst>
          </p:nvPr>
        </p:nvGraphicFramePr>
        <p:xfrm>
          <a:off x="5295329" y="21563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329" y="21563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364553"/>
              </p:ext>
            </p:extLst>
          </p:nvPr>
        </p:nvGraphicFramePr>
        <p:xfrm>
          <a:off x="5447729" y="23087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729" y="23087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55817"/>
              </p:ext>
            </p:extLst>
          </p:nvPr>
        </p:nvGraphicFramePr>
        <p:xfrm>
          <a:off x="5600129" y="22325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7" name="Equation" r:id="rId15" imgW="114120" imgH="126720" progId="Equation.DSMT4">
                  <p:embed/>
                </p:oleObj>
              </mc:Choice>
              <mc:Fallback>
                <p:oleObj name="Equation" r:id="rId1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129" y="22325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68633"/>
              </p:ext>
            </p:extLst>
          </p:nvPr>
        </p:nvGraphicFramePr>
        <p:xfrm>
          <a:off x="5752529" y="26135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8"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529" y="26135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8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92953"/>
              </p:ext>
            </p:extLst>
          </p:nvPr>
        </p:nvGraphicFramePr>
        <p:xfrm>
          <a:off x="5828729" y="28421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9" name="Equation" r:id="rId17" imgW="114120" imgH="126720" progId="Equation.DSMT4">
                  <p:embed/>
                </p:oleObj>
              </mc:Choice>
              <mc:Fallback>
                <p:oleObj name="Equation" r:id="rId1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729" y="28421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9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410779"/>
              </p:ext>
            </p:extLst>
          </p:nvPr>
        </p:nvGraphicFramePr>
        <p:xfrm>
          <a:off x="8419529" y="21563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0" name="Equation" r:id="rId18" imgW="114120" imgH="126720" progId="Equation.DSMT4">
                  <p:embed/>
                </p:oleObj>
              </mc:Choice>
              <mc:Fallback>
                <p:oleObj name="Equation" r:id="rId18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529" y="21563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10314"/>
              </p:ext>
            </p:extLst>
          </p:nvPr>
        </p:nvGraphicFramePr>
        <p:xfrm>
          <a:off x="6362129" y="29945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1" name="Equation" r:id="rId19" imgW="114120" imgH="126720" progId="Equation.DSMT4">
                  <p:embed/>
                </p:oleObj>
              </mc:Choice>
              <mc:Fallback>
                <p:oleObj name="Equation" r:id="rId1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129" y="29945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1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381109"/>
              </p:ext>
            </p:extLst>
          </p:nvPr>
        </p:nvGraphicFramePr>
        <p:xfrm>
          <a:off x="6209729" y="29945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2" name="Equation" r:id="rId20" imgW="114120" imgH="126720" progId="Equation.DSMT4">
                  <p:embed/>
                </p:oleObj>
              </mc:Choice>
              <mc:Fallback>
                <p:oleObj name="Equation" r:id="rId20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729" y="29945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2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27378"/>
              </p:ext>
            </p:extLst>
          </p:nvPr>
        </p:nvGraphicFramePr>
        <p:xfrm>
          <a:off x="6514529" y="33755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3" name="Equation" r:id="rId21" imgW="114120" imgH="126720" progId="Equation.DSMT4">
                  <p:embed/>
                </p:oleObj>
              </mc:Choice>
              <mc:Fallback>
                <p:oleObj name="Equation" r:id="rId2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529" y="33755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3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34352"/>
              </p:ext>
            </p:extLst>
          </p:nvPr>
        </p:nvGraphicFramePr>
        <p:xfrm>
          <a:off x="5600129" y="24611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4" name="Equation" r:id="rId22" imgW="114120" imgH="126720" progId="Equation.DSMT4">
                  <p:embed/>
                </p:oleObj>
              </mc:Choice>
              <mc:Fallback>
                <p:oleObj name="Equation" r:id="rId22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129" y="24611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4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372788"/>
              </p:ext>
            </p:extLst>
          </p:nvPr>
        </p:nvGraphicFramePr>
        <p:xfrm>
          <a:off x="8495729" y="33755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" name="Equation" r:id="rId23" imgW="114120" imgH="126720" progId="Equation.DSMT4">
                  <p:embed/>
                </p:oleObj>
              </mc:Choice>
              <mc:Fallback>
                <p:oleObj name="Equation" r:id="rId23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729" y="33755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64920"/>
              </p:ext>
            </p:extLst>
          </p:nvPr>
        </p:nvGraphicFramePr>
        <p:xfrm>
          <a:off x="9257729" y="24611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6"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729" y="24611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88703"/>
              </p:ext>
            </p:extLst>
          </p:nvPr>
        </p:nvGraphicFramePr>
        <p:xfrm>
          <a:off x="8800529" y="30707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7" name="Equation" r:id="rId25" imgW="114120" imgH="126720" progId="Equation.DSMT4">
                  <p:embed/>
                </p:oleObj>
              </mc:Choice>
              <mc:Fallback>
                <p:oleObj name="Equation" r:id="rId2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0529" y="30707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7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33982"/>
              </p:ext>
            </p:extLst>
          </p:nvPr>
        </p:nvGraphicFramePr>
        <p:xfrm>
          <a:off x="8876729" y="25373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8" name="Equation" r:id="rId26" imgW="114120" imgH="126720" progId="Equation.DSMT4">
                  <p:embed/>
                </p:oleObj>
              </mc:Choice>
              <mc:Fallback>
                <p:oleObj name="Equation" r:id="rId26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6729" y="25373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70538"/>
              </p:ext>
            </p:extLst>
          </p:nvPr>
        </p:nvGraphicFramePr>
        <p:xfrm>
          <a:off x="9486329" y="28421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9" name="Equation" r:id="rId27" imgW="114120" imgH="126720" progId="Equation.DSMT4">
                  <p:embed/>
                </p:oleObj>
              </mc:Choice>
              <mc:Fallback>
                <p:oleObj name="Equation" r:id="rId2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329" y="28421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35863"/>
              </p:ext>
            </p:extLst>
          </p:nvPr>
        </p:nvGraphicFramePr>
        <p:xfrm>
          <a:off x="9181529" y="32993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0" name="Equation" r:id="rId28" imgW="114120" imgH="126720" progId="Equation.DSMT4">
                  <p:embed/>
                </p:oleObj>
              </mc:Choice>
              <mc:Fallback>
                <p:oleObj name="Equation" r:id="rId28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1529" y="32993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0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8810"/>
              </p:ext>
            </p:extLst>
          </p:nvPr>
        </p:nvGraphicFramePr>
        <p:xfrm>
          <a:off x="8343329" y="284215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1" name="Equation" r:id="rId29" imgW="114120" imgH="126720" progId="Equation.DSMT4">
                  <p:embed/>
                </p:oleObj>
              </mc:Choice>
              <mc:Fallback>
                <p:oleObj name="Equation" r:id="rId2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329" y="284215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1" name="Text Box 95"/>
          <p:cNvSpPr txBox="1">
            <a:spLocks noChangeArrowheads="1"/>
          </p:cNvSpPr>
          <p:nvPr/>
        </p:nvSpPr>
        <p:spPr bwMode="auto">
          <a:xfrm>
            <a:off x="1713928" y="4137551"/>
            <a:ext cx="228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latin typeface="Batang" panose="02030600000101010101" pitchFamily="18" charset="-127"/>
              </a:rPr>
              <a:t>Positive correlation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5066728" y="4137551"/>
            <a:ext cx="220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latin typeface="Batang" panose="02030600000101010101" pitchFamily="18" charset="-127"/>
              </a:rPr>
              <a:t>Negative correlation</a:t>
            </a:r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7962328" y="4213751"/>
            <a:ext cx="220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latin typeface="Batang" panose="02030600000101010101" pitchFamily="18" charset="-127"/>
              </a:rPr>
              <a:t>Little </a:t>
            </a:r>
            <a:r>
              <a:rPr lang="en-US" sz="3000" b="1" dirty="0">
                <a:latin typeface="Batang" panose="02030600000101010101" pitchFamily="18" charset="-127"/>
              </a:rPr>
              <a:t>or no correlation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5278" y="1555845"/>
            <a:ext cx="2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4004" y="3657774"/>
            <a:ext cx="20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3852" y="1605765"/>
            <a:ext cx="22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2786" y="3626229"/>
            <a:ext cx="21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82964" y="1555845"/>
            <a:ext cx="20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22944" y="3626229"/>
            <a:ext cx="2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/>
          <p:cNvSpPr txBox="1">
            <a:spLocks noGrp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9" name="Footer Placeholder 3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0" name="Slide Number Placeholder 4"/>
          <p:cNvSpPr txBox="1">
            <a:spLocks noGrp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Correlation</a:t>
            </a:r>
          </a:p>
        </p:txBody>
      </p:sp>
      <p:sp>
        <p:nvSpPr>
          <p:cNvPr id="60422" name="Text Box 3"/>
          <p:cNvSpPr txBox="1">
            <a:spLocks noChangeArrowheads="1"/>
          </p:cNvSpPr>
          <p:nvPr/>
        </p:nvSpPr>
        <p:spPr bwMode="auto">
          <a:xfrm>
            <a:off x="1371600" y="1982337"/>
            <a:ext cx="7772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 positive, negative, ≈0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 the closer 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is to 1, the stronger the correlation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 0.3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 0.7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 1.0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correlation</a:t>
            </a:r>
          </a:p>
        </p:txBody>
      </p:sp>
    </p:spTree>
    <p:extLst>
      <p:ext uri="{BB962C8B-B14F-4D97-AF65-F5344CB8AC3E}">
        <p14:creationId xmlns:p14="http://schemas.microsoft.com/office/powerpoint/2010/main" val="1532966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243" y="1395540"/>
            <a:ext cx="10149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cigarette smoking and lung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6243" y="1795650"/>
            <a:ext cx="10149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sample group response data on smoking habits, and measured lung capacities,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81506"/>
              </p:ext>
            </p:extLst>
          </p:nvPr>
        </p:nvGraphicFramePr>
        <p:xfrm>
          <a:off x="3632580" y="2346184"/>
          <a:ext cx="3860041" cy="2833837"/>
        </p:xfrm>
        <a:graphic>
          <a:graphicData uri="http://schemas.openxmlformats.org/drawingml/2006/table">
            <a:tbl>
              <a:tblPr/>
              <a:tblGrid>
                <a:gridCol w="681504"/>
                <a:gridCol w="1415860"/>
                <a:gridCol w="1762677"/>
              </a:tblGrid>
              <a:tr h="611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Cigarettes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Lung Capacity (</a:t>
                      </a:r>
                      <a:r>
                        <a:rPr kumimoji="0" lang="en-US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Y  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R="91440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9612" y="177421"/>
            <a:ext cx="378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29006" y="3191189"/>
          <a:ext cx="1237823" cy="113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3" imgW="469696" imgH="431613" progId="Equation.DSMT4">
                  <p:embed/>
                </p:oleObj>
              </mc:Choice>
              <mc:Fallback>
                <p:oleObj name="Equation" r:id="rId3" imgW="46969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006" y="3191189"/>
                        <a:ext cx="1237823" cy="1136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91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755867" y="99903"/>
            <a:ext cx="9905998" cy="147857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2127466" y="1214437"/>
          <a:ext cx="7162800" cy="50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7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9493" y="518614"/>
            <a:ext cx="877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28048" y="1658202"/>
            <a:ext cx="105633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mean)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set of data is found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and dividing by the number of values.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8048" y="2822733"/>
            <a:ext cx="10249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Arithmetic Mean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048" y="3350259"/>
            <a:ext cx="1024946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</a:rPr>
              <a:t>All the values are included in computing the mean.</a:t>
            </a:r>
          </a:p>
          <a:p>
            <a:pPr marL="457200" indent="-457200" eaLnBrk="0" hangingPunct="0">
              <a:spcBef>
                <a:spcPct val="5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</a:rPr>
              <a:t>A set of data has a unique mean.</a:t>
            </a:r>
          </a:p>
          <a:p>
            <a:pPr marL="457200" indent="-457200" eaLnBrk="0" hangingPunct="0">
              <a:spcBef>
                <a:spcPct val="5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</a:rPr>
              <a:t>The mean is affected by unusually large or small data values.</a:t>
            </a:r>
          </a:p>
          <a:p>
            <a:pPr marL="457200" indent="-457200" eaLnBrk="0" hangingPunct="0">
              <a:spcBef>
                <a:spcPct val="5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</a:rPr>
              <a:t>The arithmetic mean is the only measure of location where the sum of the deviations of each value from the mean is zero. </a:t>
            </a:r>
          </a:p>
        </p:txBody>
      </p:sp>
    </p:spTree>
    <p:extLst>
      <p:ext uri="{BB962C8B-B14F-4D97-AF65-F5344CB8AC3E}">
        <p14:creationId xmlns:p14="http://schemas.microsoft.com/office/powerpoint/2010/main" val="14559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Covariance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892" name="Group 124"/>
          <p:cNvGraphicFramePr>
            <a:graphicFrameLocks noGrp="1"/>
          </p:cNvGraphicFramePr>
          <p:nvPr>
            <p:ph idx="1"/>
          </p:nvPr>
        </p:nvGraphicFramePr>
        <p:xfrm>
          <a:off x="2209801" y="1752600"/>
          <a:ext cx="7772401" cy="4419600"/>
        </p:xfrm>
        <a:graphic>
          <a:graphicData uri="http://schemas.openxmlformats.org/drawingml/2006/table">
            <a:tbl>
              <a:tblPr/>
              <a:tblGrid>
                <a:gridCol w="1491673"/>
                <a:gridCol w="1334655"/>
                <a:gridCol w="2119745"/>
                <a:gridCol w="1334655"/>
                <a:gridCol w="1491673"/>
              </a:tblGrid>
              <a:tr h="11049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Cigs</a:t>
                      </a:r>
                      <a:r>
                        <a:rPr lang="en-US" sz="2800" b="0" i="0" u="none" strike="noStrike" dirty="0" smtClean="0">
                          <a:solidFill>
                            <a:srgbClr val="00264C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en-US" sz="2800" b="0" i="1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X </a:t>
                      </a:r>
                      <a:r>
                        <a:rPr lang="en-US" sz="2800" b="0" i="0" u="none" strike="noStrike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1" u="none" strike="noStrike" dirty="0">
                          <a:solidFill>
                            <a:srgbClr val="00264C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1" u="none" strike="noStrike" dirty="0">
                          <a:solidFill>
                            <a:srgbClr val="00264C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264C"/>
                          </a:solidFill>
                          <a:latin typeface="Times New Roman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Cap </a:t>
                      </a:r>
                      <a:r>
                        <a:rPr lang="en-US" sz="2800" b="0" i="0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(</a:t>
                      </a:r>
                      <a:r>
                        <a:rPr lang="en-US" sz="2800" b="0" i="1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Y </a:t>
                      </a:r>
                      <a:r>
                        <a:rPr lang="en-US" sz="2800" b="0" i="0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</a:t>
                      </a:r>
                      <a:endParaRPr lang="en-US" sz="2800" b="0" i="0" u="none" strike="noStrike" kern="1200" dirty="0">
                        <a:solidFill>
                          <a:srgbClr val="00264C"/>
                        </a:solidFill>
                        <a:latin typeface="Cambria Math" pitchFamily="18" charset="0"/>
                        <a:ea typeface="Cambria Math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5329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-90</a:t>
                      </a:r>
                    </a:p>
                  </a:txBody>
                  <a:tcPr marL="0" marR="5652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35329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-30</a:t>
                      </a:r>
                    </a:p>
                  </a:txBody>
                  <a:tcPr marL="0" marR="5652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35329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5652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35329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-25</a:t>
                      </a:r>
                    </a:p>
                  </a:txBody>
                  <a:tcPr marL="0" marR="5652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35329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-70</a:t>
                      </a:r>
                    </a:p>
                  </a:txBody>
                  <a:tcPr marL="0" marR="5652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-7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0" marR="3532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 gridSpan="2">
                  <a:txBody>
                    <a:bodyPr/>
                    <a:lstStyle/>
                    <a:p>
                      <a:pPr algn="r" rtl="0" fontAlgn="ctr"/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0" marR="35329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0" marR="342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kumimoji="0" 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+mn-ea"/>
                          <a:cs typeface="+mn-cs"/>
                        </a:rPr>
                        <a:t>∑= -</a:t>
                      </a:r>
                      <a:r>
                        <a:rPr kumimoji="0" 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0" marR="56526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0" marR="35329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0" marR="342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095876" y="2095500"/>
          <a:ext cx="2028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9" name="Equation" r:id="rId4" imgW="1002960" imgH="228600" progId="Equation.DSMT4">
                  <p:embed/>
                </p:oleObj>
              </mc:Choice>
              <mc:Fallback>
                <p:oleObj name="Equation" r:id="rId4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6" y="2095500"/>
                        <a:ext cx="20288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7315200" y="2095500"/>
          <a:ext cx="102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0" name="Equation" r:id="rId6" imgW="482400" imgH="228600" progId="Equation.DSMT4">
                  <p:embed/>
                </p:oleObj>
              </mc:Choice>
              <mc:Fallback>
                <p:oleObj name="Equation" r:id="rId6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095500"/>
                        <a:ext cx="1028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3790950" y="2095500"/>
          <a:ext cx="1200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1" name="Equation" r:id="rId8" imgW="571320" imgH="228600" progId="Equation.DSMT4">
                  <p:embed/>
                </p:oleObj>
              </mc:Choice>
              <mc:Fallback>
                <p:oleObj name="Equation" r:id="rId8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2095500"/>
                        <a:ext cx="12001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3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19125"/>
            <a:ext cx="9906000" cy="1477963"/>
          </a:xfrm>
        </p:spPr>
        <p:txBody>
          <a:bodyPr/>
          <a:lstStyle/>
          <a:p>
            <a:pPr algn="ctr" eaLnBrk="1" hangingPunct="1"/>
            <a:r>
              <a:rPr lang="en-US"/>
              <a:t>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03942"/>
              </p:ext>
            </p:extLst>
          </p:nvPr>
        </p:nvGraphicFramePr>
        <p:xfrm>
          <a:off x="3082925" y="3678238"/>
          <a:ext cx="5200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Equation" r:id="rId3" imgW="3898800" imgH="939600" progId="Equation.DSMT4">
                  <p:embed/>
                </p:oleObj>
              </mc:Choice>
              <mc:Fallback>
                <p:oleObj name="Equation" r:id="rId3" imgW="38988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3678238"/>
                        <a:ext cx="5200650" cy="1254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2089"/>
              </p:ext>
            </p:extLst>
          </p:nvPr>
        </p:nvGraphicFramePr>
        <p:xfrm>
          <a:off x="2590800" y="609601"/>
          <a:ext cx="7315200" cy="82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/>
                <a:gridCol w="1143000"/>
              </a:tblGrid>
              <a:tr h="822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Covariance Calculation</a:t>
                      </a:r>
                      <a:endParaRPr lang="en-US" sz="3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85" marB="456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T="45685" marB="456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592347"/>
              </p:ext>
            </p:extLst>
          </p:nvPr>
        </p:nvGraphicFramePr>
        <p:xfrm>
          <a:off x="3100388" y="2125663"/>
          <a:ext cx="60102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6" name="Equation" r:id="rId5" imgW="1815840" imgH="431640" progId="Equation.DSMT4">
                  <p:embed/>
                </p:oleObj>
              </mc:Choice>
              <mc:Fallback>
                <p:oleObj name="Equation" r:id="rId5" imgW="18158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125663"/>
                        <a:ext cx="6010275" cy="142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4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90800" y="284163"/>
            <a:ext cx="779938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for Calculating  </a:t>
            </a:r>
            <a:r>
              <a:rPr lang="en-US" sz="2400" b="1" dirty="0" smtClean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CORRELATION</a:t>
            </a:r>
            <a:endParaRPr lang="en-US" sz="2400" b="1" baseline="-25000" dirty="0"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1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64219"/>
              </p:ext>
            </p:extLst>
          </p:nvPr>
        </p:nvGraphicFramePr>
        <p:xfrm>
          <a:off x="1973239" y="1700196"/>
          <a:ext cx="7467600" cy="4183078"/>
        </p:xfrm>
        <a:graphic>
          <a:graphicData uri="http://schemas.openxmlformats.org/drawingml/2006/table">
            <a:tbl>
              <a:tblPr/>
              <a:tblGrid>
                <a:gridCol w="990600"/>
                <a:gridCol w="1477392"/>
                <a:gridCol w="1189608"/>
                <a:gridCol w="1066800"/>
                <a:gridCol w="1219200"/>
                <a:gridCol w="1524000"/>
              </a:tblGrid>
              <a:tr h="6857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Cigs (</a:t>
                      </a:r>
                      <a:r>
                        <a:rPr lang="en-US" sz="2800" b="0" i="1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X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)</a:t>
                      </a:r>
                      <a:endParaRPr kumimoji="0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1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X</a:t>
                      </a:r>
                      <a:r>
                        <a:rPr lang="en-US" sz="2800" b="0" i="0" u="none" strike="noStrike" baseline="30000" dirty="0" smtClean="0">
                          <a:solidFill>
                            <a:srgbClr val="00264C"/>
                          </a:solidFill>
                          <a:latin typeface="Times New Roman"/>
                        </a:rPr>
                        <a:t>  2</a:t>
                      </a:r>
                      <a:endParaRPr lang="en-US" sz="2800" b="0" i="0" u="none" strike="noStrike" baseline="30000" dirty="0">
                        <a:solidFill>
                          <a:srgbClr val="00264C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1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XY</a:t>
                      </a:r>
                      <a:endParaRPr lang="en-US" sz="2800" b="0" i="0" u="none" strike="noStrike" baseline="30000" dirty="0">
                        <a:solidFill>
                          <a:srgbClr val="00264C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Y</a:t>
                      </a:r>
                      <a:r>
                        <a:rPr lang="en-US" sz="2800" b="0" i="0" u="none" strike="noStrike" baseline="30000" dirty="0" smtClean="0">
                          <a:solidFill>
                            <a:srgbClr val="00264C"/>
                          </a:solidFill>
                          <a:latin typeface="+mn-lt"/>
                        </a:rPr>
                        <a:t>  2</a:t>
                      </a:r>
                      <a:endParaRPr lang="en-US" sz="2800" b="0" i="1" u="none" strike="noStrike" dirty="0" smtClean="0">
                        <a:solidFill>
                          <a:srgbClr val="00264C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Cap </a:t>
                      </a:r>
                      <a:r>
                        <a:rPr lang="en-US" sz="2800" b="0" i="0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(</a:t>
                      </a:r>
                      <a:r>
                        <a:rPr lang="en-US" sz="2800" b="0" i="1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Y </a:t>
                      </a:r>
                      <a:r>
                        <a:rPr lang="en-US" sz="2800" b="0" i="0" u="none" strike="noStrike" kern="1200" dirty="0" smtClean="0">
                          <a:solidFill>
                            <a:srgbClr val="00264C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</a:t>
                      </a:r>
                      <a:endParaRPr lang="en-US" sz="2800" b="0" i="0" u="none" strike="noStrike" kern="1200" dirty="0">
                        <a:solidFill>
                          <a:srgbClr val="00264C"/>
                        </a:solidFill>
                        <a:latin typeface="Cambria Math" pitchFamily="18" charset="0"/>
                        <a:ea typeface="Cambria Math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69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320040" marT="45717" marB="4571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R="32004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2025</a:t>
                      </a:r>
                    </a:p>
                  </a:txBody>
                  <a:tcPr marR="27432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320040" marT="45717" marB="4571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R="32004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25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1764</a:t>
                      </a:r>
                    </a:p>
                  </a:txBody>
                  <a:tcPr marR="27432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320040" marT="45717" marB="4571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R="32004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330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1089</a:t>
                      </a:r>
                    </a:p>
                  </a:txBody>
                  <a:tcPr marR="27432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320040" marT="45717" marB="4571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R="32004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465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961</a:t>
                      </a:r>
                    </a:p>
                  </a:txBody>
                  <a:tcPr marR="27432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320040" marT="45717" marB="4571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R="32004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580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841</a:t>
                      </a:r>
                    </a:p>
                  </a:txBody>
                  <a:tcPr marR="27432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22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320040" marT="45717" marB="45717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3200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2743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+mn-ea"/>
                          <a:cs typeface="+mn-cs"/>
                        </a:rPr>
                        <a:t>Total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R="137160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R="32004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1585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6680</a:t>
                      </a:r>
                    </a:p>
                  </a:txBody>
                  <a:tcPr marR="27432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sz="1400" dirty="0"/>
              <a:t> </a:t>
            </a:r>
            <a:r>
              <a:rPr lang="en-US" dirty="0" smtClean="0"/>
              <a:t> </a:t>
            </a:r>
            <a:endParaRPr lang="en-US" sz="54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50050"/>
              </p:ext>
            </p:extLst>
          </p:nvPr>
        </p:nvGraphicFramePr>
        <p:xfrm>
          <a:off x="1921325" y="1921767"/>
          <a:ext cx="4206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2" name="Equation" r:id="rId3" imgW="7594560" imgH="1282680" progId="Equation.DSMT4">
                  <p:embed/>
                </p:oleObj>
              </mc:Choice>
              <mc:Fallback>
                <p:oleObj name="Equation" r:id="rId3" imgW="759456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325" y="1921767"/>
                        <a:ext cx="4206875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46628" y="1120327"/>
                <a:ext cx="724872" cy="495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628" y="1120327"/>
                <a:ext cx="724872" cy="495520"/>
              </a:xfrm>
              <a:prstGeom prst="rect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552672"/>
              </p:ext>
            </p:extLst>
          </p:nvPr>
        </p:nvGraphicFramePr>
        <p:xfrm>
          <a:off x="1705308" y="2919097"/>
          <a:ext cx="2716567" cy="152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3" name="Equation" r:id="rId6" imgW="5105160" imgH="2857320" progId="Equation.DSMT4">
                  <p:embed/>
                </p:oleObj>
              </mc:Choice>
              <mc:Fallback>
                <p:oleObj name="Equation" r:id="rId6" imgW="5105160" imgH="285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308" y="2919097"/>
                        <a:ext cx="2716567" cy="1520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373874" y="4714507"/>
            <a:ext cx="9244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smoking exposure implies greater likelihood of lung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612" y="286603"/>
            <a:ext cx="73152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sz="2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8036" y="1877705"/>
            <a:ext cx="8991600" cy="3962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,..., 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iid (independent and identically distributed) random variables with a common distribution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,...,Y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random variables obtained by permuting the set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,..., 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specific: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,..., 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and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,..., 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4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054" y="828680"/>
            <a:ext cx="10037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 for the Mean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5301"/>
              </p:ext>
            </p:extLst>
          </p:nvPr>
        </p:nvGraphicFramePr>
        <p:xfrm>
          <a:off x="1746914" y="1351900"/>
          <a:ext cx="2047164" cy="135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Equation" r:id="rId3" imgW="927100" imgH="609600" progId="Equation.DSMT4">
                  <p:embed/>
                </p:oleObj>
              </mc:Choice>
              <mc:Fallback>
                <p:oleObj name="Equation" r:id="rId3" imgW="927100" imgH="60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914" y="1351900"/>
                        <a:ext cx="2047164" cy="1350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63053" y="2825365"/>
            <a:ext cx="9818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8" name="Rectangle 7"/>
          <p:cNvSpPr/>
          <p:nvPr/>
        </p:nvSpPr>
        <p:spPr>
          <a:xfrm>
            <a:off x="963053" y="3529741"/>
            <a:ext cx="10187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students were polled as to the number of siblings in their individual families.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963053" y="3991406"/>
            <a:ext cx="981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 is the following set: {3, 2, 2, 1, 3, 6, 3, 3, 4, 2}.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2416" y="4453071"/>
            <a:ext cx="10187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mean number of siblings for the ten students.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89149"/>
              </p:ext>
            </p:extLst>
          </p:nvPr>
        </p:nvGraphicFramePr>
        <p:xfrm>
          <a:off x="2169994" y="4822050"/>
          <a:ext cx="1460310" cy="96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Equation" r:id="rId5" imgW="927100" imgH="609600" progId="Equation.DSMT4">
                  <p:embed/>
                </p:oleObj>
              </mc:Choice>
              <mc:Fallback>
                <p:oleObj name="Equation" r:id="rId5" imgW="9271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994" y="4822050"/>
                        <a:ext cx="1460310" cy="963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7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651" y="163773"/>
            <a:ext cx="667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064027"/>
              </p:ext>
            </p:extLst>
          </p:nvPr>
        </p:nvGraphicFramePr>
        <p:xfrm>
          <a:off x="1214651" y="968991"/>
          <a:ext cx="4455164" cy="7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" name="Equation" r:id="rId3" imgW="2273300" imgH="393700" progId="Equation.DSMT4">
                  <p:embed/>
                </p:oleObj>
              </mc:Choice>
              <mc:Fallback>
                <p:oleObj name="Equation" r:id="rId3" imgW="22733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651" y="968991"/>
                        <a:ext cx="4455164" cy="76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916557"/>
              </p:ext>
            </p:extLst>
          </p:nvPr>
        </p:nvGraphicFramePr>
        <p:xfrm>
          <a:off x="1214651" y="1746072"/>
          <a:ext cx="1009934" cy="78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"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651" y="1746072"/>
                        <a:ext cx="1009934" cy="781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8424"/>
              </p:ext>
            </p:extLst>
          </p:nvPr>
        </p:nvGraphicFramePr>
        <p:xfrm>
          <a:off x="1214650" y="2729551"/>
          <a:ext cx="2045463" cy="45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" name="Equation" r:id="rId7" imgW="1040948" imgH="228501" progId="Equation.DSMT4">
                  <p:embed/>
                </p:oleObj>
              </mc:Choice>
              <mc:Fallback>
                <p:oleObj name="Equation" r:id="rId7" imgW="1040948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650" y="2729551"/>
                        <a:ext cx="2045463" cy="450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2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24666" y="391952"/>
            <a:ext cx="9675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Median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9006" y="866633"/>
            <a:ext cx="9675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measure divides a group of numbers into two parts, with half the numbers below the median and half above it.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4415" y="1697630"/>
            <a:ext cx="9784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is not as sensitive to extreme values as the mean.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9006" y="2681449"/>
            <a:ext cx="10030272" cy="268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the median from raw data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number of observations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          th observation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is the mean of the     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and the             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120784"/>
              </p:ext>
            </p:extLst>
          </p:nvPr>
        </p:nvGraphicFramePr>
        <p:xfrm>
          <a:off x="6828046" y="4368248"/>
          <a:ext cx="307471" cy="79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" name="Equation" r:id="rId3" imgW="152280" imgH="393480" progId="Equation.3">
                  <p:embed/>
                </p:oleObj>
              </mc:Choice>
              <mc:Fallback>
                <p:oleObj name="Equation" r:id="rId3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046" y="4368248"/>
                        <a:ext cx="307471" cy="791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9643"/>
              </p:ext>
            </p:extLst>
          </p:nvPr>
        </p:nvGraphicFramePr>
        <p:xfrm>
          <a:off x="9988550" y="4424363"/>
          <a:ext cx="779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" name="Equation" r:id="rId5" imgW="495000" imgH="431640" progId="Equation.DSMT4">
                  <p:embed/>
                </p:oleObj>
              </mc:Choice>
              <mc:Fallback>
                <p:oleObj name="Equation" r:id="rId5" imgW="495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8550" y="4424363"/>
                        <a:ext cx="7794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32357"/>
              </p:ext>
            </p:extLst>
          </p:nvPr>
        </p:nvGraphicFramePr>
        <p:xfrm>
          <a:off x="5232400" y="3624263"/>
          <a:ext cx="731672" cy="87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" name="Equation" r:id="rId7" imgW="330120" imgH="393480" progId="Equation.DSMT4">
                  <p:embed/>
                </p:oleObj>
              </mc:Choice>
              <mc:Fallback>
                <p:oleObj name="Equation" r:id="rId7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624263"/>
                        <a:ext cx="731672" cy="874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5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1276" y="419651"/>
            <a:ext cx="978800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the median from a grouped frequency distribution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876" y="1051550"/>
            <a:ext cx="978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interval that contains the median is called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class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836567"/>
              </p:ext>
            </p:extLst>
          </p:nvPr>
        </p:nvGraphicFramePr>
        <p:xfrm>
          <a:off x="1946275" y="1651000"/>
          <a:ext cx="22891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3" imgW="1384200" imgH="634680" progId="Equation.DSMT4">
                  <p:embed/>
                </p:oleObj>
              </mc:Choice>
              <mc:Fallback>
                <p:oleObj name="Equation" r:id="rId3" imgW="13842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651000"/>
                        <a:ext cx="228917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36599" y="2944439"/>
            <a:ext cx="10947401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of the median class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total number of observations in the set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cumulative frequency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class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the median class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length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of the median class</a:t>
            </a:r>
          </a:p>
        </p:txBody>
      </p:sp>
    </p:spTree>
    <p:extLst>
      <p:ext uri="{BB962C8B-B14F-4D97-AF65-F5344CB8AC3E}">
        <p14:creationId xmlns:p14="http://schemas.microsoft.com/office/powerpoint/2010/main" val="30972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4554" y="3365256"/>
            <a:ext cx="945789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unique median for each data set.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affected by extremely large or small values and is therefore a valuable measure of location when such values occur.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6654" y="2515357"/>
            <a:ext cx="945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Median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6278" y="1098034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6278" y="1687036"/>
            <a:ext cx="96190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 students in a math class were polled as to the number of siblings in their individual families and the results were: 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3, 2, 2, 1, 6, 3, 3, 4, 2. 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median number of siblings for the ten students.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6278" y="3642511"/>
            <a:ext cx="3121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the median: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50320"/>
              </p:ext>
            </p:extLst>
          </p:nvPr>
        </p:nvGraphicFramePr>
        <p:xfrm>
          <a:off x="3981843" y="3611316"/>
          <a:ext cx="1695057" cy="66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3" imgW="990170" imgH="393529" progId="Equation.DSMT4">
                  <p:embed/>
                </p:oleObj>
              </mc:Choice>
              <mc:Fallback>
                <p:oleObj name="Equation" r:id="rId3" imgW="99017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843" y="3611316"/>
                        <a:ext cx="1695057" cy="668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036278" y="419269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5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6278" y="4582326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order: 1, 2, 2, 2, 3, 3, 3, 4, 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6278" y="5081032"/>
            <a:ext cx="2638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=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siblings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icepaper 2">
    <a:dk1>
      <a:srgbClr val="00264C"/>
    </a:dk1>
    <a:lt1>
      <a:srgbClr val="FFFFE9"/>
    </a:lt1>
    <a:dk2>
      <a:srgbClr val="333333"/>
    </a:dk2>
    <a:lt2>
      <a:srgbClr val="333333"/>
    </a:lt2>
    <a:accent1>
      <a:srgbClr val="78C0B2"/>
    </a:accent1>
    <a:accent2>
      <a:srgbClr val="262D4C"/>
    </a:accent2>
    <a:accent3>
      <a:srgbClr val="FFFFF2"/>
    </a:accent3>
    <a:accent4>
      <a:srgbClr val="001F40"/>
    </a:accent4>
    <a:accent5>
      <a:srgbClr val="BEDCD5"/>
    </a:accent5>
    <a:accent6>
      <a:srgbClr val="212844"/>
    </a:accent6>
    <a:hlink>
      <a:srgbClr val="598BBD"/>
    </a:hlink>
    <a:folHlink>
      <a:srgbClr val="4D4D4D"/>
    </a:folHlink>
  </a:clrScheme>
  <a:fontScheme name="Ricepaper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1297</Words>
  <Application>Microsoft Office PowerPoint</Application>
  <PresentationFormat>Widescreen</PresentationFormat>
  <Paragraphs>287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Batang</vt:lpstr>
      <vt:lpstr>Arial</vt:lpstr>
      <vt:lpstr>Arial Narrow</vt:lpstr>
      <vt:lpstr>Calibri</vt:lpstr>
      <vt:lpstr>Cambria</vt:lpstr>
      <vt:lpstr>Cambria Math</vt:lpstr>
      <vt:lpstr>Symbol</vt:lpstr>
      <vt:lpstr>Times New Roman</vt:lpstr>
      <vt:lpstr>Trebuchet MS</vt:lpstr>
      <vt:lpstr>Tw Cen MT</vt:lpstr>
      <vt:lpstr>Wingdings</vt:lpstr>
      <vt:lpstr>Circuit</vt:lpstr>
      <vt:lpstr>Equation</vt:lpstr>
      <vt:lpstr>Chart</vt:lpstr>
      <vt:lpstr>BASIC STATISTICS</vt:lpstr>
      <vt:lpstr>Measures of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Bimodal Distributions</vt:lpstr>
      <vt:lpstr>Multimodal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Scatterplots and correlation</vt:lpstr>
      <vt:lpstr>PowerPoint Presentation</vt:lpstr>
      <vt:lpstr>PowerPoint Presentation</vt:lpstr>
      <vt:lpstr>Interpretation of Correlation</vt:lpstr>
      <vt:lpstr>PowerPoint Presentation</vt:lpstr>
      <vt:lpstr>SCATTERPLOT</vt:lpstr>
      <vt:lpstr>Calculating Covariance</vt:lpstr>
      <vt:lpstr> </vt:lpstr>
      <vt:lpstr>Table for Calculating  CORRELATION</vt:lpstr>
      <vt:lpstr>Computing  </vt:lpstr>
      <vt:lpstr>Order Statistics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</dc:creator>
  <cp:lastModifiedBy>R, Yashwanth - Yashwanth M</cp:lastModifiedBy>
  <cp:revision>96</cp:revision>
  <dcterms:created xsi:type="dcterms:W3CDTF">2016-10-09T18:16:44Z</dcterms:created>
  <dcterms:modified xsi:type="dcterms:W3CDTF">2016-10-25T10:48:39Z</dcterms:modified>
</cp:coreProperties>
</file>