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2"/>
  </p:notesMasterIdLst>
  <p:sldIdLst>
    <p:sldId id="256" r:id="rId2"/>
    <p:sldId id="257" r:id="rId3"/>
    <p:sldId id="263" r:id="rId4"/>
    <p:sldId id="259" r:id="rId5"/>
    <p:sldId id="261" r:id="rId6"/>
    <p:sldId id="264" r:id="rId7"/>
    <p:sldId id="265" r:id="rId8"/>
    <p:sldId id="266" r:id="rId9"/>
    <p:sldId id="298" r:id="rId10"/>
    <p:sldId id="267" r:id="rId11"/>
    <p:sldId id="271" r:id="rId12"/>
    <p:sldId id="270" r:id="rId13"/>
    <p:sldId id="272" r:id="rId14"/>
    <p:sldId id="290" r:id="rId15"/>
    <p:sldId id="273" r:id="rId16"/>
    <p:sldId id="274" r:id="rId17"/>
    <p:sldId id="291" r:id="rId18"/>
    <p:sldId id="292" r:id="rId19"/>
    <p:sldId id="293" r:id="rId20"/>
    <p:sldId id="294" r:id="rId21"/>
    <p:sldId id="301" r:id="rId22"/>
    <p:sldId id="302" r:id="rId23"/>
    <p:sldId id="303" r:id="rId24"/>
    <p:sldId id="304" r:id="rId25"/>
    <p:sldId id="275" r:id="rId26"/>
    <p:sldId id="277" r:id="rId27"/>
    <p:sldId id="305" r:id="rId28"/>
    <p:sldId id="306" r:id="rId29"/>
    <p:sldId id="279" r:id="rId30"/>
    <p:sldId id="286" r:id="rId31"/>
    <p:sldId id="307" r:id="rId32"/>
    <p:sldId id="308" r:id="rId33"/>
    <p:sldId id="309" r:id="rId34"/>
    <p:sldId id="288" r:id="rId35"/>
    <p:sldId id="289" r:id="rId36"/>
    <p:sldId id="295" r:id="rId37"/>
    <p:sldId id="296" r:id="rId38"/>
    <p:sldId id="297" r:id="rId39"/>
    <p:sldId id="310" r:id="rId40"/>
    <p:sldId id="31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03" autoAdjust="0"/>
    <p:restoredTop sz="94660"/>
  </p:normalViewPr>
  <p:slideViewPr>
    <p:cSldViewPr snapToGrid="0">
      <p:cViewPr varScale="1">
        <p:scale>
          <a:sx n="70" d="100"/>
          <a:sy n="70" d="100"/>
        </p:scale>
        <p:origin x="1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6.wmf"/><Relationship Id="rId4"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24.wmf"/><Relationship Id="rId1" Type="http://schemas.openxmlformats.org/officeDocument/2006/relationships/image" Target="../media/image37.wmf"/><Relationship Id="rId4"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7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85.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28.wmf"/><Relationship Id="rId1" Type="http://schemas.openxmlformats.org/officeDocument/2006/relationships/image" Target="../media/image82.wmf"/><Relationship Id="rId4" Type="http://schemas.openxmlformats.org/officeDocument/2006/relationships/image" Target="../media/image9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11" Type="http://schemas.openxmlformats.org/officeDocument/2006/relationships/image" Target="../media/image32.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72ADA-FF61-4636-A53B-45F1DB873AC7}" type="datetimeFigureOut">
              <a:rPr lang="en-US" smtClean="0"/>
              <a:t>10/19/2016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B3200-9970-4F0B-951D-D1EA4E335737}" type="slidenum">
              <a:rPr lang="en-US" smtClean="0"/>
              <a:t>‹#›</a:t>
            </a:fld>
            <a:endParaRPr lang="en-US"/>
          </a:p>
        </p:txBody>
      </p:sp>
    </p:spTree>
    <p:extLst>
      <p:ext uri="{BB962C8B-B14F-4D97-AF65-F5344CB8AC3E}">
        <p14:creationId xmlns:p14="http://schemas.microsoft.com/office/powerpoint/2010/main" val="2499788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0B3200-9970-4F0B-951D-D1EA4E335737}" type="slidenum">
              <a:rPr lang="en-US" smtClean="0"/>
              <a:t>1</a:t>
            </a:fld>
            <a:endParaRPr lang="en-US"/>
          </a:p>
        </p:txBody>
      </p:sp>
    </p:spTree>
    <p:extLst>
      <p:ext uri="{BB962C8B-B14F-4D97-AF65-F5344CB8AC3E}">
        <p14:creationId xmlns:p14="http://schemas.microsoft.com/office/powerpoint/2010/main" val="58929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Chapter 9</a:t>
            </a:r>
          </a:p>
        </p:txBody>
      </p:sp>
      <p:sp>
        <p:nvSpPr>
          <p:cNvPr id="40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6A80CA-7E3A-40F8-8E6C-2BD2AE7FA0EC}" type="datetime1">
              <a:rPr lang="en-US"/>
              <a:pPr eaLnBrk="1" hangingPunct="1"/>
              <a:t>10/19/2016</a:t>
            </a:fld>
            <a:endParaRPr lang="en-US"/>
          </a:p>
        </p:txBody>
      </p:sp>
      <p:sp>
        <p:nvSpPr>
          <p:cNvPr id="409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Basic Biostat</a:t>
            </a:r>
          </a:p>
        </p:txBody>
      </p:sp>
      <p:sp>
        <p:nvSpPr>
          <p:cNvPr id="409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BD4A4-085A-4BE4-9C4B-1F29416E03E7}" type="slidenum">
              <a:rPr lang="en-US"/>
              <a:pPr eaLnBrk="1" hangingPunct="1"/>
              <a:t>2</a:t>
            </a:fld>
            <a:endParaRPr lang="en-US"/>
          </a:p>
        </p:txBody>
      </p:sp>
      <p:sp>
        <p:nvSpPr>
          <p:cNvPr id="40966" name="Rectangle 2"/>
          <p:cNvSpPr>
            <a:spLocks noGrp="1" noRot="1" noChangeAspect="1" noChangeArrowheads="1" noTextEdit="1"/>
          </p:cNvSpPr>
          <p:nvPr>
            <p:ph type="sldImg"/>
          </p:nvPr>
        </p:nvSpPr>
        <p:spPr>
          <a:ln/>
        </p:spPr>
      </p:sp>
      <p:sp>
        <p:nvSpPr>
          <p:cNvPr id="409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Hypothesis testing is one of the two common forms of </a:t>
            </a:r>
            <a:r>
              <a:rPr lang="en-US" b="1" smtClean="0">
                <a:latin typeface="Arial" panose="020B0604020202020204" pitchFamily="34" charset="0"/>
              </a:rPr>
              <a:t>statistical inference</a:t>
            </a:r>
            <a:r>
              <a:rPr lang="en-US" smtClean="0">
                <a:latin typeface="Arial" panose="020B0604020202020204" pitchFamily="34" charset="0"/>
              </a:rPr>
              <a:t>. This slide reviews some of the terms that form the basis of statistical inference, as introduced in the prior chapter. Make certain you understand these basics before proceeding.</a:t>
            </a:r>
          </a:p>
        </p:txBody>
      </p:sp>
    </p:spTree>
    <p:extLst>
      <p:ext uri="{BB962C8B-B14F-4D97-AF65-F5344CB8AC3E}">
        <p14:creationId xmlns:p14="http://schemas.microsoft.com/office/powerpoint/2010/main" val="4031180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93700" y="692150"/>
            <a:ext cx="6070600" cy="3416300"/>
          </a:xfrm>
          <a:ln/>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44433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393700" y="692150"/>
            <a:ext cx="6070600" cy="3416300"/>
          </a:xfrm>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559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xfrm>
            <a:off x="393700" y="692150"/>
            <a:ext cx="6070600" cy="3416300"/>
          </a:xfrm>
          <a:ln/>
        </p:spPr>
      </p:sp>
      <p:sp>
        <p:nvSpPr>
          <p:cNvPr id="274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5599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xfrm>
            <a:off x="393700" y="692150"/>
            <a:ext cx="6070600" cy="3416300"/>
          </a:xfrm>
          <a:ln/>
        </p:spPr>
      </p:sp>
      <p:sp>
        <p:nvSpPr>
          <p:cNvPr id="275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079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1E75C8-93A9-499D-8A5A-2BFDAF9F7D67}"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890621" y="6174822"/>
            <a:ext cx="9315669" cy="91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503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1E75C8-93A9-499D-8A5A-2BFDAF9F7D67}"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2827567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1E75C8-93A9-499D-8A5A-2BFDAF9F7D67}"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99409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1E75C8-93A9-499D-8A5A-2BFDAF9F7D67}"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214554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1E75C8-93A9-499D-8A5A-2BFDAF9F7D67}"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44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1E75C8-93A9-499D-8A5A-2BFDAF9F7D67}"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134672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1E75C8-93A9-499D-8A5A-2BFDAF9F7D67}"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162809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1E75C8-93A9-499D-8A5A-2BFDAF9F7D67}"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137172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1E75C8-93A9-499D-8A5A-2BFDAF9F7D67}" type="datetimeFigureOut">
              <a:rPr lang="en-US" smtClean="0"/>
              <a:t>10/19/2016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304013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1E75C8-93A9-499D-8A5A-2BFDAF9F7D67}" type="datetimeFigureOut">
              <a:rPr lang="en-US" smtClean="0"/>
              <a:t>10/19/2016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7692B2-1415-482E-AEA6-FB0B7489E991}" type="slidenum">
              <a:rPr lang="en-US" smtClean="0"/>
              <a:t>‹#›</a:t>
            </a:fld>
            <a:endParaRPr lang="en-US"/>
          </a:p>
        </p:txBody>
      </p:sp>
    </p:spTree>
    <p:extLst>
      <p:ext uri="{BB962C8B-B14F-4D97-AF65-F5344CB8AC3E}">
        <p14:creationId xmlns:p14="http://schemas.microsoft.com/office/powerpoint/2010/main" val="2134443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E75C8-93A9-499D-8A5A-2BFDAF9F7D67}"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3032121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1E75C8-93A9-499D-8A5A-2BFDAF9F7D67}" type="datetimeFigureOut">
              <a:rPr lang="en-US" smtClean="0"/>
              <a:t>10/19/2016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7692B2-1415-482E-AEA6-FB0B7489E99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5900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3.bin"/><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7.wmf"/><Relationship Id="rId2" Type="http://schemas.openxmlformats.org/officeDocument/2006/relationships/slideLayout" Target="../slideLayouts/slideLayout7.xml"/><Relationship Id="rId16" Type="http://schemas.openxmlformats.org/officeDocument/2006/relationships/image" Target="../media/image19.wmf"/><Relationship Id="rId1" Type="http://schemas.openxmlformats.org/officeDocument/2006/relationships/vmlDrawing" Target="../drawings/vmlDrawing7.vml"/><Relationship Id="rId6" Type="http://schemas.openxmlformats.org/officeDocument/2006/relationships/image" Target="../media/image14.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7.bin"/><Relationship Id="rId14"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22.bin"/><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8.bin"/><Relationship Id="rId18" Type="http://schemas.openxmlformats.org/officeDocument/2006/relationships/image" Target="../media/image29.wmf"/><Relationship Id="rId3" Type="http://schemas.openxmlformats.org/officeDocument/2006/relationships/oleObject" Target="../embeddings/oleObject23.bin"/><Relationship Id="rId21" Type="http://schemas.openxmlformats.org/officeDocument/2006/relationships/oleObject" Target="../embeddings/oleObject32.bin"/><Relationship Id="rId7" Type="http://schemas.openxmlformats.org/officeDocument/2006/relationships/oleObject" Target="../embeddings/oleObject25.bin"/><Relationship Id="rId12" Type="http://schemas.openxmlformats.org/officeDocument/2006/relationships/image" Target="../media/image26.wmf"/><Relationship Id="rId17" Type="http://schemas.openxmlformats.org/officeDocument/2006/relationships/oleObject" Target="../embeddings/oleObject30.bin"/><Relationship Id="rId2" Type="http://schemas.openxmlformats.org/officeDocument/2006/relationships/slideLayout" Target="../slideLayouts/slideLayout7.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9.vml"/><Relationship Id="rId6" Type="http://schemas.openxmlformats.org/officeDocument/2006/relationships/image" Target="../media/image23.wmf"/><Relationship Id="rId11" Type="http://schemas.openxmlformats.org/officeDocument/2006/relationships/oleObject" Target="../embeddings/oleObject27.bin"/><Relationship Id="rId24" Type="http://schemas.openxmlformats.org/officeDocument/2006/relationships/image" Target="../media/image32.wmf"/><Relationship Id="rId5" Type="http://schemas.openxmlformats.org/officeDocument/2006/relationships/oleObject" Target="../embeddings/oleObject24.bin"/><Relationship Id="rId15" Type="http://schemas.openxmlformats.org/officeDocument/2006/relationships/oleObject" Target="../embeddings/oleObject29.bin"/><Relationship Id="rId23" Type="http://schemas.openxmlformats.org/officeDocument/2006/relationships/oleObject" Target="../embeddings/oleObject33.bin"/><Relationship Id="rId10" Type="http://schemas.openxmlformats.org/officeDocument/2006/relationships/image" Target="../media/image25.wmf"/><Relationship Id="rId19" Type="http://schemas.openxmlformats.org/officeDocument/2006/relationships/oleObject" Target="../embeddings/oleObject31.bin"/><Relationship Id="rId4" Type="http://schemas.openxmlformats.org/officeDocument/2006/relationships/image" Target="../media/image22.wmf"/><Relationship Id="rId9" Type="http://schemas.openxmlformats.org/officeDocument/2006/relationships/oleObject" Target="../embeddings/oleObject26.bin"/><Relationship Id="rId14" Type="http://schemas.openxmlformats.org/officeDocument/2006/relationships/image" Target="../media/image27.wmf"/><Relationship Id="rId22" Type="http://schemas.openxmlformats.org/officeDocument/2006/relationships/image" Target="../media/image3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4.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23.wmf"/><Relationship Id="rId4" Type="http://schemas.openxmlformats.org/officeDocument/2006/relationships/image" Target="../media/image33.wmf"/><Relationship Id="rId9" Type="http://schemas.openxmlformats.org/officeDocument/2006/relationships/oleObject" Target="../embeddings/oleObject37.bin"/></Relationships>
</file>

<file path=ppt/slides/_rels/slide19.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40.bin"/><Relationship Id="rId10" Type="http://schemas.openxmlformats.org/officeDocument/2006/relationships/image" Target="../media/image21.wmf"/><Relationship Id="rId4" Type="http://schemas.openxmlformats.org/officeDocument/2006/relationships/image" Target="../media/image37.wmf"/><Relationship Id="rId9" Type="http://schemas.openxmlformats.org/officeDocument/2006/relationships/oleObject" Target="../embeddings/oleObject4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44.bin"/><Relationship Id="rId4" Type="http://schemas.openxmlformats.org/officeDocument/2006/relationships/image" Target="../media/image3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1.wmf"/></Relationships>
</file>

<file path=ppt/slides/_rels/slide2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47.bin"/><Relationship Id="rId10" Type="http://schemas.openxmlformats.org/officeDocument/2006/relationships/image" Target="../media/image19.wmf"/><Relationship Id="rId4" Type="http://schemas.openxmlformats.org/officeDocument/2006/relationships/image" Target="../media/image42.wmf"/><Relationship Id="rId9" Type="http://schemas.openxmlformats.org/officeDocument/2006/relationships/oleObject" Target="../embeddings/oleObject49.bin"/></Relationships>
</file>

<file path=ppt/slides/_rels/slide2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51.bin"/><Relationship Id="rId4" Type="http://schemas.openxmlformats.org/officeDocument/2006/relationships/image" Target="../media/image4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21.wmf"/><Relationship Id="rId5" Type="http://schemas.openxmlformats.org/officeDocument/2006/relationships/oleObject" Target="../embeddings/oleObject54.bin"/><Relationship Id="rId4" Type="http://schemas.openxmlformats.org/officeDocument/2006/relationships/image" Target="../media/image4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9.wmf"/><Relationship Id="rId5" Type="http://schemas.openxmlformats.org/officeDocument/2006/relationships/oleObject" Target="../embeddings/oleObject56.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8.bin"/></Relationships>
</file>

<file path=ppt/slides/_rels/slide27.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64.bin"/><Relationship Id="rId18" Type="http://schemas.openxmlformats.org/officeDocument/2006/relationships/image" Target="../media/image59.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56.wmf"/><Relationship Id="rId17" Type="http://schemas.openxmlformats.org/officeDocument/2006/relationships/oleObject" Target="../embeddings/oleObject66.bin"/><Relationship Id="rId2" Type="http://schemas.openxmlformats.org/officeDocument/2006/relationships/slideLayout" Target="../slideLayouts/slideLayout7.xml"/><Relationship Id="rId16" Type="http://schemas.openxmlformats.org/officeDocument/2006/relationships/image" Target="../media/image58.wmf"/><Relationship Id="rId1" Type="http://schemas.openxmlformats.org/officeDocument/2006/relationships/vmlDrawing" Target="../drawings/vmlDrawing18.vml"/><Relationship Id="rId6" Type="http://schemas.openxmlformats.org/officeDocument/2006/relationships/image" Target="../media/image53.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62.bin"/><Relationship Id="rId14" Type="http://schemas.openxmlformats.org/officeDocument/2006/relationships/image" Target="../media/image57.wmf"/></Relationships>
</file>

<file path=ppt/slides/_rels/slide28.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1.wmf"/><Relationship Id="rId5" Type="http://schemas.openxmlformats.org/officeDocument/2006/relationships/oleObject" Target="../embeddings/oleObject68.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70.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65.wmf"/><Relationship Id="rId5" Type="http://schemas.openxmlformats.org/officeDocument/2006/relationships/oleObject" Target="../embeddings/oleObject72.bin"/><Relationship Id="rId4" Type="http://schemas.openxmlformats.org/officeDocument/2006/relationships/image" Target="../media/image64.wmf"/></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30.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7.wmf"/><Relationship Id="rId5" Type="http://schemas.openxmlformats.org/officeDocument/2006/relationships/oleObject" Target="../embeddings/oleObject74.bin"/><Relationship Id="rId4" Type="http://schemas.openxmlformats.org/officeDocument/2006/relationships/image" Target="../media/image6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69.wmf"/></Relationships>
</file>

<file path=ppt/slides/_rels/slide3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82.bin"/><Relationship Id="rId18" Type="http://schemas.openxmlformats.org/officeDocument/2006/relationships/image" Target="../media/image77.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74.wmf"/><Relationship Id="rId17" Type="http://schemas.openxmlformats.org/officeDocument/2006/relationships/oleObject" Target="../embeddings/oleObject84.bin"/><Relationship Id="rId2" Type="http://schemas.openxmlformats.org/officeDocument/2006/relationships/slideLayout" Target="../slideLayouts/slideLayout7.xml"/><Relationship Id="rId16" Type="http://schemas.openxmlformats.org/officeDocument/2006/relationships/image" Target="../media/image76.wmf"/><Relationship Id="rId1" Type="http://schemas.openxmlformats.org/officeDocument/2006/relationships/vmlDrawing" Target="../drawings/vmlDrawing23.vml"/><Relationship Id="rId6" Type="http://schemas.openxmlformats.org/officeDocument/2006/relationships/image" Target="../media/image71.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80.bin"/><Relationship Id="rId14" Type="http://schemas.openxmlformats.org/officeDocument/2006/relationships/image" Target="../media/image7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0.wmf"/><Relationship Id="rId5" Type="http://schemas.openxmlformats.org/officeDocument/2006/relationships/oleObject" Target="../embeddings/oleObject86.bin"/><Relationship Id="rId4" Type="http://schemas.openxmlformats.org/officeDocument/2006/relationships/image" Target="../media/image7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79.wmf"/></Relationships>
</file>

<file path=ppt/slides/_rels/slide35.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83.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oleObject" Target="../embeddings/oleObject93.bin"/><Relationship Id="rId17" Type="http://schemas.openxmlformats.org/officeDocument/2006/relationships/image" Target="../media/image85.wmf"/><Relationship Id="rId2" Type="http://schemas.openxmlformats.org/officeDocument/2006/relationships/slideLayout" Target="../slideLayouts/slideLayout7.xml"/><Relationship Id="rId16" Type="http://schemas.openxmlformats.org/officeDocument/2006/relationships/oleObject" Target="../embeddings/oleObject95.bin"/><Relationship Id="rId1" Type="http://schemas.openxmlformats.org/officeDocument/2006/relationships/vmlDrawing" Target="../drawings/vmlDrawing26.vml"/><Relationship Id="rId6" Type="http://schemas.openxmlformats.org/officeDocument/2006/relationships/image" Target="../media/image81.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image" Target="../media/image84.wmf"/><Relationship Id="rId10" Type="http://schemas.openxmlformats.org/officeDocument/2006/relationships/image" Target="../media/image82.wmf"/><Relationship Id="rId4" Type="http://schemas.openxmlformats.org/officeDocument/2006/relationships/image" Target="../media/image80.wmf"/><Relationship Id="rId9" Type="http://schemas.openxmlformats.org/officeDocument/2006/relationships/oleObject" Target="../embeddings/oleObject91.bin"/><Relationship Id="rId14" Type="http://schemas.openxmlformats.org/officeDocument/2006/relationships/oleObject" Target="../embeddings/oleObject9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87.wmf"/><Relationship Id="rId5" Type="http://schemas.openxmlformats.org/officeDocument/2006/relationships/oleObject" Target="../embeddings/oleObject97.bin"/><Relationship Id="rId4" Type="http://schemas.openxmlformats.org/officeDocument/2006/relationships/image" Target="../media/image86.wmf"/><Relationship Id="rId9" Type="http://schemas.openxmlformats.org/officeDocument/2006/relationships/image" Target="../media/image88.wmf"/></Relationships>
</file>

<file path=ppt/slides/_rels/slide38.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28.wmf"/><Relationship Id="rId5" Type="http://schemas.openxmlformats.org/officeDocument/2006/relationships/oleObject" Target="../embeddings/oleObject101.bin"/><Relationship Id="rId10" Type="http://schemas.openxmlformats.org/officeDocument/2006/relationships/image" Target="../media/image90.wmf"/><Relationship Id="rId4" Type="http://schemas.openxmlformats.org/officeDocument/2006/relationships/image" Target="../media/image82.wmf"/><Relationship Id="rId9" Type="http://schemas.openxmlformats.org/officeDocument/2006/relationships/oleObject" Target="../embeddings/oleObject103.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91.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93.wmf"/><Relationship Id="rId5" Type="http://schemas.openxmlformats.org/officeDocument/2006/relationships/oleObject" Target="../embeddings/oleObject106.bin"/><Relationship Id="rId4" Type="http://schemas.openxmlformats.org/officeDocument/2006/relationships/image" Target="../media/image92.wmf"/><Relationship Id="rId9" Type="http://schemas.openxmlformats.org/officeDocument/2006/relationships/oleObject" Target="../embeddings/oleObject108.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2620" y="2218411"/>
            <a:ext cx="8629934" cy="2060812"/>
          </a:xfrm>
        </p:spPr>
        <p:txBody>
          <a:bodyPr>
            <a:noAutofit/>
          </a:bodyPr>
          <a:lstStyle/>
          <a:p>
            <a:pPr algn="ctr"/>
            <a:r>
              <a:rPr lang="en-US" sz="6000" dirty="0" smtClean="0">
                <a:solidFill>
                  <a:schemeClr val="tx1"/>
                </a:solidFill>
                <a:latin typeface="Times New Roman" panose="02020603050405020304" pitchFamily="18" charset="0"/>
                <a:cs typeface="Times New Roman" panose="02020603050405020304" pitchFamily="18" charset="0"/>
              </a:rPr>
              <a:t>Hypothesis testing</a:t>
            </a:r>
            <a:endParaRPr lang="en-US" sz="60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Basic theory of statistics</a:t>
            </a:r>
            <a:endParaRPr lang="en-US" dirty="0"/>
          </a:p>
        </p:txBody>
      </p:sp>
      <p:sp>
        <p:nvSpPr>
          <p:cNvPr id="5" name="TextBox 4"/>
          <p:cNvSpPr txBox="1"/>
          <p:nvPr/>
        </p:nvSpPr>
        <p:spPr>
          <a:xfrm>
            <a:off x="7048222" y="5172506"/>
            <a:ext cx="5114862" cy="923330"/>
          </a:xfrm>
          <a:prstGeom prst="rect">
            <a:avLst/>
          </a:prstGeom>
          <a:noFill/>
        </p:spPr>
        <p:txBody>
          <a:bodyPr wrap="none" rtlCol="0">
            <a:spAutoFit/>
          </a:bodyPr>
          <a:lstStyle/>
          <a:p>
            <a:r>
              <a:rPr lang="en-US" b="1" dirty="0" smtClean="0">
                <a:latin typeface="Arial Narrow" panose="020B0606020202030204" pitchFamily="34" charset="0"/>
              </a:rPr>
              <a:t>BHAVYA H</a:t>
            </a:r>
          </a:p>
          <a:p>
            <a:r>
              <a:rPr lang="en-US" dirty="0" smtClean="0">
                <a:latin typeface="Arial Narrow" panose="020B0606020202030204" pitchFamily="34" charset="0"/>
              </a:rPr>
              <a:t>STATISTICS PROFESSIONAL</a:t>
            </a:r>
          </a:p>
          <a:p>
            <a:r>
              <a:rPr lang="en-US" dirty="0" smtClean="0">
                <a:latin typeface="Arial Narrow" panose="020B0606020202030204" pitchFamily="34" charset="0"/>
              </a:rPr>
              <a:t>SPOCTEC TECHNOLOGICAL AND RESEARCH CENTRE</a:t>
            </a:r>
            <a:endParaRPr lang="en-US" dirty="0">
              <a:latin typeface="Arial Narrow" panose="020B0606020202030204" pitchFamily="34" charset="0"/>
            </a:endParaRPr>
          </a:p>
        </p:txBody>
      </p:sp>
      <p:sp>
        <p:nvSpPr>
          <p:cNvPr id="3" name="TextBox 2"/>
          <p:cNvSpPr txBox="1"/>
          <p:nvPr/>
        </p:nvSpPr>
        <p:spPr>
          <a:xfrm>
            <a:off x="5213445" y="3986836"/>
            <a:ext cx="2281394" cy="584775"/>
          </a:xfrm>
          <a:prstGeom prst="rect">
            <a:avLst/>
          </a:prstGeom>
          <a:noFill/>
        </p:spPr>
        <p:txBody>
          <a:bodyPr wrap="none" rtlCol="0">
            <a:spAutoFit/>
          </a:bodyPr>
          <a:lstStyle/>
          <a:p>
            <a:r>
              <a:rPr lang="en-US" sz="3200" dirty="0" smtClean="0">
                <a:solidFill>
                  <a:schemeClr val="bg1"/>
                </a:solidFill>
                <a:latin typeface="Arial" panose="020B0604020202020204" pitchFamily="34" charset="0"/>
                <a:cs typeface="Arial" panose="020B0604020202020204" pitchFamily="34" charset="0"/>
              </a:rPr>
              <a:t>MODULE 3</a:t>
            </a:r>
            <a:endParaRPr lang="en-US" sz="3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327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1879" y="2811439"/>
            <a:ext cx="9239536" cy="2154436"/>
          </a:xfrm>
          <a:prstGeom prst="rect">
            <a:avLst/>
          </a:prstGeom>
          <a:noFill/>
        </p:spPr>
        <p:txBody>
          <a:bodyPr wrap="square" rtlCol="0">
            <a:spAutoFit/>
          </a:bodyPr>
          <a:lstStyle/>
          <a:p>
            <a:r>
              <a:rPr lang="en-US" sz="8000" dirty="0" smtClean="0">
                <a:latin typeface="Times New Roman" panose="02020603050405020304" pitchFamily="18" charset="0"/>
                <a:cs typeface="Times New Roman" panose="02020603050405020304" pitchFamily="18" charset="0"/>
              </a:rPr>
              <a:t>t-Test and F-Test</a:t>
            </a:r>
          </a:p>
          <a:p>
            <a:endParaRPr lang="en-US" dirty="0"/>
          </a:p>
          <a:p>
            <a:endParaRPr lang="en-US" dirty="0" smtClean="0"/>
          </a:p>
          <a:p>
            <a:endParaRPr lang="en-US" dirty="0"/>
          </a:p>
        </p:txBody>
      </p:sp>
    </p:spTree>
    <p:extLst>
      <p:ext uri="{BB962C8B-B14F-4D97-AF65-F5344CB8AC3E}">
        <p14:creationId xmlns:p14="http://schemas.microsoft.com/office/powerpoint/2010/main" val="887938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8549" y="1583140"/>
            <a:ext cx="6769290"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FUNDAMENTAL ASSUMPTIONS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628632" y="2355323"/>
            <a:ext cx="8866495" cy="2366353"/>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The parent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population(s) </a:t>
            </a:r>
            <a:r>
              <a:rPr lang="en-US" sz="2800" dirty="0">
                <a:latin typeface="Times New Roman" panose="02020603050405020304" pitchFamily="18" charset="0"/>
                <a:ea typeface="Calibri" panose="020F0502020204030204" pitchFamily="34" charset="0"/>
                <a:cs typeface="Times New Roman" panose="02020603050405020304" pitchFamily="18" charset="0"/>
              </a:rPr>
              <a:t>from which the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sample(s) is(are) </a:t>
            </a:r>
            <a:r>
              <a:rPr lang="en-US" sz="2800" dirty="0">
                <a:latin typeface="Times New Roman" panose="02020603050405020304" pitchFamily="18" charset="0"/>
                <a:ea typeface="Calibri" panose="020F0502020204030204" pitchFamily="34" charset="0"/>
                <a:cs typeface="Times New Roman" panose="02020603050405020304" pitchFamily="18" charset="0"/>
              </a:rPr>
              <a:t>drawn is normal</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Wingdings" panose="05000000000000000000" pitchFamily="2" charset="2"/>
              <a:buChar char="§"/>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The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sample(s) is(are) random and independent of each other.</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0540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6833" y="1555845"/>
            <a:ext cx="5459104"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APPLICATIONS</a:t>
            </a:r>
          </a:p>
        </p:txBody>
      </p:sp>
      <p:sp>
        <p:nvSpPr>
          <p:cNvPr id="3" name="Rectangle 2"/>
          <p:cNvSpPr/>
          <p:nvPr/>
        </p:nvSpPr>
        <p:spPr>
          <a:xfrm>
            <a:off x="796833" y="2220752"/>
            <a:ext cx="10230558" cy="3970318"/>
          </a:xfrm>
          <a:prstGeom prst="rect">
            <a:avLst/>
          </a:prstGeom>
        </p:spPr>
        <p:txBody>
          <a:bodyPr wrap="square">
            <a:spAutoFit/>
          </a:bodyPr>
          <a:lstStyle/>
          <a:p>
            <a:pPr marL="285750" lvl="0" indent="-285750">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 test if the sample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mean (   ) </a:t>
            </a:r>
            <a:r>
              <a:rPr lang="en-US" sz="2800" dirty="0">
                <a:latin typeface="Times New Roman" panose="02020603050405020304" pitchFamily="18" charset="0"/>
                <a:cs typeface="Times New Roman" panose="02020603050405020304" pitchFamily="18" charset="0"/>
              </a:rPr>
              <a:t>differs significantly from the hypothetical value μ of the population mean.</a:t>
            </a:r>
          </a:p>
          <a:p>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To test the significance of the difference between two sample means</a:t>
            </a:r>
            <a:r>
              <a:rPr lang="en-US" sz="28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To test the significance of an observed sample correlation coefficient and sample regression coefficients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066587194"/>
              </p:ext>
            </p:extLst>
          </p:nvPr>
        </p:nvGraphicFramePr>
        <p:xfrm>
          <a:off x="5063327" y="2295514"/>
          <a:ext cx="395775" cy="448545"/>
        </p:xfrm>
        <a:graphic>
          <a:graphicData uri="http://schemas.openxmlformats.org/presentationml/2006/ole">
            <mc:AlternateContent xmlns:mc="http://schemas.openxmlformats.org/markup-compatibility/2006">
              <mc:Choice xmlns:v="urn:schemas-microsoft-com:vml" Requires="v">
                <p:oleObj spid="_x0000_s30059" name="Equation" r:id="rId3" imgW="139579" imgH="164957" progId="Equation.DSMT4">
                  <p:embed/>
                </p:oleObj>
              </mc:Choice>
              <mc:Fallback>
                <p:oleObj name="Equation" r:id="rId3" imgW="139579" imgH="164957"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3327" y="2295514"/>
                        <a:ext cx="395775" cy="448545"/>
                      </a:xfrm>
                      <a:prstGeom prst="rect">
                        <a:avLst/>
                      </a:prstGeom>
                      <a:noFill/>
                    </p:spPr>
                  </p:pic>
                </p:oleObj>
              </mc:Fallback>
            </mc:AlternateContent>
          </a:graphicData>
        </a:graphic>
      </p:graphicFrame>
      <p:sp>
        <p:nvSpPr>
          <p:cNvPr id="4" name="Rectangle 3"/>
          <p:cNvSpPr/>
          <p:nvPr/>
        </p:nvSpPr>
        <p:spPr>
          <a:xfrm>
            <a:off x="4639459" y="230833"/>
            <a:ext cx="2545305" cy="707886"/>
          </a:xfrm>
          <a:prstGeom prst="rect">
            <a:avLst/>
          </a:prstGeom>
        </p:spPr>
        <p:txBody>
          <a:bodyPr wrap="square">
            <a:spAutoFit/>
          </a:bodyPr>
          <a:lstStyle/>
          <a:p>
            <a:r>
              <a:rPr lang="en-US" sz="4000" b="1" dirty="0" smtClean="0">
                <a:latin typeface="Times New Roman" panose="02020603050405020304" pitchFamily="18" charset="0"/>
                <a:cs typeface="Times New Roman" panose="02020603050405020304" pitchFamily="18" charset="0"/>
              </a:rPr>
              <a:t>t-TEST</a:t>
            </a:r>
            <a:endParaRPr lang="en-US" sz="4000" dirty="0"/>
          </a:p>
        </p:txBody>
      </p:sp>
    </p:spTree>
    <p:extLst>
      <p:ext uri="{BB962C8B-B14F-4D97-AF65-F5344CB8AC3E}">
        <p14:creationId xmlns:p14="http://schemas.microsoft.com/office/powerpoint/2010/main" val="2630526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7230" y="449089"/>
            <a:ext cx="5227093"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EXAMPLE</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37230" y="1173707"/>
            <a:ext cx="9362364" cy="2246769"/>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Certain pesticide is packed into bags by a machine. A random sample of 10 bags is drawn and their contents are found to weigh (in kg.) as follows:</a:t>
            </a:r>
          </a:p>
          <a:p>
            <a:r>
              <a:rPr lang="en-US" sz="2800" dirty="0" smtClean="0">
                <a:latin typeface="Times New Roman" panose="02020603050405020304" pitchFamily="18" charset="0"/>
                <a:cs typeface="Times New Roman" panose="02020603050405020304" pitchFamily="18" charset="0"/>
              </a:rPr>
              <a:t>50, 49, 52, 44, 45, 48, 46, 45, 49, 45</a:t>
            </a:r>
          </a:p>
          <a:p>
            <a:r>
              <a:rPr lang="en-US" sz="2800" dirty="0" smtClean="0">
                <a:latin typeface="Times New Roman" panose="02020603050405020304" pitchFamily="18" charset="0"/>
                <a:cs typeface="Times New Roman" panose="02020603050405020304" pitchFamily="18" charset="0"/>
              </a:rPr>
              <a:t>Test if the average packing can be taken to be 50 kg.</a:t>
            </a:r>
          </a:p>
        </p:txBody>
      </p:sp>
      <p:sp>
        <p:nvSpPr>
          <p:cNvPr id="4" name="TextBox 3"/>
          <p:cNvSpPr txBox="1"/>
          <p:nvPr/>
        </p:nvSpPr>
        <p:spPr>
          <a:xfrm>
            <a:off x="1132764" y="2442949"/>
            <a:ext cx="8175009" cy="5693866"/>
          </a:xfrm>
          <a:prstGeom prst="rect">
            <a:avLst/>
          </a:prstGeom>
          <a:noFill/>
        </p:spPr>
        <p:txBody>
          <a:bodyPr wrap="square" rtlCol="0">
            <a:spAutoFit/>
          </a:bodyPr>
          <a:lstStyle/>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Null Hypothesis, </a:t>
            </a:r>
            <a:r>
              <a:rPr lang="en-US" sz="2800" i="1" dirty="0" smtClean="0">
                <a:latin typeface="Times New Roman" panose="02020603050405020304" pitchFamily="18" charset="0"/>
                <a:cs typeface="Times New Roman" panose="02020603050405020304" pitchFamily="18" charset="0"/>
              </a:rPr>
              <a:t>H</a:t>
            </a:r>
            <a:r>
              <a:rPr lang="en-US" sz="2800" baseline="-25000" dirty="0" smtClean="0">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 :                                   </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Alternative Hypothesis, </a:t>
            </a:r>
            <a:r>
              <a:rPr lang="en-US" sz="2800" i="1" dirty="0" smtClean="0">
                <a:latin typeface="Times New Roman" panose="02020603050405020304" pitchFamily="18" charset="0"/>
                <a:cs typeface="Times New Roman" panose="02020603050405020304" pitchFamily="18" charset="0"/>
              </a:rPr>
              <a:t>H</a:t>
            </a:r>
            <a:r>
              <a:rPr lang="en-US" sz="2800" baseline="-25000" dirty="0" smtClean="0">
                <a:latin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26160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80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514171557"/>
              </p:ext>
            </p:extLst>
          </p:nvPr>
        </p:nvGraphicFramePr>
        <p:xfrm>
          <a:off x="4398504" y="3775855"/>
          <a:ext cx="1652080" cy="466588"/>
        </p:xfrm>
        <a:graphic>
          <a:graphicData uri="http://schemas.openxmlformats.org/presentationml/2006/ole">
            <mc:AlternateContent xmlns:mc="http://schemas.openxmlformats.org/markup-compatibility/2006">
              <mc:Choice xmlns:v="urn:schemas-microsoft-com:vml" Requires="v">
                <p:oleObj spid="_x0000_s31717" name="Equation" r:id="rId3" imgW="711000" imgH="203040" progId="Equation.DSMT4">
                  <p:embed/>
                </p:oleObj>
              </mc:Choice>
              <mc:Fallback>
                <p:oleObj name="Equation" r:id="rId3" imgW="711000" imgH="203040" progId="Equation.DSMT4">
                  <p:embed/>
                  <p:pic>
                    <p:nvPicPr>
                      <p:cNvPr id="0" name="Object 1"/>
                      <p:cNvPicPr>
                        <a:picLocks noChangeAspect="1" noChangeArrowheads="1"/>
                      </p:cNvPicPr>
                      <p:nvPr/>
                    </p:nvPicPr>
                    <p:blipFill>
                      <a:blip r:embed="rId4"/>
                      <a:srcRect/>
                      <a:stretch>
                        <a:fillRect/>
                      </a:stretch>
                    </p:blipFill>
                    <p:spPr bwMode="auto">
                      <a:xfrm>
                        <a:off x="4398504" y="3775855"/>
                        <a:ext cx="1652080" cy="466588"/>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42348"/>
              </p:ext>
            </p:extLst>
          </p:nvPr>
        </p:nvGraphicFramePr>
        <p:xfrm>
          <a:off x="5361022" y="4643770"/>
          <a:ext cx="1588237" cy="448557"/>
        </p:xfrm>
        <a:graphic>
          <a:graphicData uri="http://schemas.openxmlformats.org/presentationml/2006/ole">
            <mc:AlternateContent xmlns:mc="http://schemas.openxmlformats.org/markup-compatibility/2006">
              <mc:Choice xmlns:v="urn:schemas-microsoft-com:vml" Requires="v">
                <p:oleObj spid="_x0000_s31718" name="Equation" r:id="rId5" imgW="711000" imgH="203040" progId="Equation.DSMT4">
                  <p:embed/>
                </p:oleObj>
              </mc:Choice>
              <mc:Fallback>
                <p:oleObj name="Equation" r:id="rId5" imgW="711000" imgH="203040" progId="Equation.DSMT4">
                  <p:embed/>
                  <p:pic>
                    <p:nvPicPr>
                      <p:cNvPr id="0" name=""/>
                      <p:cNvPicPr>
                        <a:picLocks noChangeAspect="1" noChangeArrowheads="1"/>
                      </p:cNvPicPr>
                      <p:nvPr/>
                    </p:nvPicPr>
                    <p:blipFill>
                      <a:blip r:embed="rId6"/>
                      <a:srcRect/>
                      <a:stretch>
                        <a:fillRect/>
                      </a:stretch>
                    </p:blipFill>
                    <p:spPr bwMode="auto">
                      <a:xfrm>
                        <a:off x="5361022" y="4643770"/>
                        <a:ext cx="1588237" cy="448557"/>
                      </a:xfrm>
                      <a:prstGeom prst="rect">
                        <a:avLst/>
                      </a:prstGeom>
                      <a:noFill/>
                    </p:spPr>
                  </p:pic>
                </p:oleObj>
              </mc:Fallback>
            </mc:AlternateContent>
          </a:graphicData>
        </a:graphic>
      </p:graphicFrame>
      <p:sp>
        <p:nvSpPr>
          <p:cNvPr id="8" name="Rectangle 5"/>
          <p:cNvSpPr>
            <a:spLocks noChangeArrowheads="1"/>
          </p:cNvSpPr>
          <p:nvPr/>
        </p:nvSpPr>
        <p:spPr bwMode="auto">
          <a:xfrm>
            <a:off x="0" y="-26160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800">
              <a:latin typeface="Times New Roman" panose="02020603050405020304" pitchFamily="18" charset="0"/>
              <a:cs typeface="Times New Roman" panose="02020603050405020304" pitchFamily="18" charset="0"/>
            </a:endParaRPr>
          </a:p>
        </p:txBody>
      </p:sp>
      <p:sp>
        <p:nvSpPr>
          <p:cNvPr id="10" name="Rectangle 7"/>
          <p:cNvSpPr>
            <a:spLocks noChangeArrowheads="1"/>
          </p:cNvSpPr>
          <p:nvPr/>
        </p:nvSpPr>
        <p:spPr bwMode="auto">
          <a:xfrm>
            <a:off x="0" y="-26160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800">
              <a:latin typeface="Times New Roman" panose="02020603050405020304" pitchFamily="18" charset="0"/>
              <a:cs typeface="Times New Roman" panose="02020603050405020304" pitchFamily="18" charset="0"/>
            </a:endParaRPr>
          </a:p>
        </p:txBody>
      </p:sp>
      <p:sp>
        <p:nvSpPr>
          <p:cNvPr id="12" name="Rectangle 13"/>
          <p:cNvSpPr>
            <a:spLocks noChangeArrowheads="1"/>
          </p:cNvSpPr>
          <p:nvPr/>
        </p:nvSpPr>
        <p:spPr bwMode="auto">
          <a:xfrm>
            <a:off x="0" y="-26160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421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979797067"/>
              </p:ext>
            </p:extLst>
          </p:nvPr>
        </p:nvGraphicFramePr>
        <p:xfrm>
          <a:off x="828002" y="1400885"/>
          <a:ext cx="3208411" cy="1014771"/>
        </p:xfrm>
        <a:graphic>
          <a:graphicData uri="http://schemas.openxmlformats.org/presentationml/2006/ole">
            <mc:AlternateContent xmlns:mc="http://schemas.openxmlformats.org/markup-compatibility/2006">
              <mc:Choice xmlns:v="urn:schemas-microsoft-com:vml" Requires="v">
                <p:oleObj spid="_x0000_s57018" name="Equation" r:id="rId3" imgW="1358640" imgH="431640" progId="Equation.DSMT4">
                  <p:embed/>
                </p:oleObj>
              </mc:Choice>
              <mc:Fallback>
                <p:oleObj name="Equation" r:id="rId3" imgW="1358640" imgH="431640" progId="Equation.DSMT4">
                  <p:embed/>
                  <p:pic>
                    <p:nvPicPr>
                      <p:cNvPr id="0" name=""/>
                      <p:cNvPicPr>
                        <a:picLocks noChangeAspect="1" noChangeArrowheads="1"/>
                      </p:cNvPicPr>
                      <p:nvPr/>
                    </p:nvPicPr>
                    <p:blipFill>
                      <a:blip r:embed="rId4"/>
                      <a:srcRect/>
                      <a:stretch>
                        <a:fillRect/>
                      </a:stretch>
                    </p:blipFill>
                    <p:spPr bwMode="auto">
                      <a:xfrm>
                        <a:off x="828002" y="1400885"/>
                        <a:ext cx="3208411" cy="1014771"/>
                      </a:xfrm>
                      <a:prstGeom prst="rect">
                        <a:avLst/>
                      </a:prstGeom>
                      <a:noFill/>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843738151"/>
              </p:ext>
            </p:extLst>
          </p:nvPr>
        </p:nvGraphicFramePr>
        <p:xfrm>
          <a:off x="828002" y="928225"/>
          <a:ext cx="1396583" cy="449747"/>
        </p:xfrm>
        <a:graphic>
          <a:graphicData uri="http://schemas.openxmlformats.org/presentationml/2006/ole">
            <mc:AlternateContent xmlns:mc="http://schemas.openxmlformats.org/markup-compatibility/2006">
              <mc:Choice xmlns:v="urn:schemas-microsoft-com:vml" Requires="v">
                <p:oleObj spid="_x0000_s57019" name="Equation" r:id="rId5" imgW="558558" imgH="177723" progId="Equation.DSMT4">
                  <p:embed/>
                </p:oleObj>
              </mc:Choice>
              <mc:Fallback>
                <p:oleObj name="Equation" r:id="rId5" imgW="558558" imgH="17772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002" y="928225"/>
                        <a:ext cx="1396583" cy="449747"/>
                      </a:xfrm>
                      <a:prstGeom prst="rect">
                        <a:avLst/>
                      </a:prstGeom>
                      <a:no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907409120"/>
              </p:ext>
            </p:extLst>
          </p:nvPr>
        </p:nvGraphicFramePr>
        <p:xfrm>
          <a:off x="4036413" y="1591613"/>
          <a:ext cx="1146966" cy="551426"/>
        </p:xfrm>
        <a:graphic>
          <a:graphicData uri="http://schemas.openxmlformats.org/presentationml/2006/ole">
            <mc:AlternateContent xmlns:mc="http://schemas.openxmlformats.org/markup-compatibility/2006">
              <mc:Choice xmlns:v="urn:schemas-microsoft-com:vml" Requires="v">
                <p:oleObj spid="_x0000_s57020" name="Equation" r:id="rId7" imgW="495085" imgH="241195" progId="Equation.DSMT4">
                  <p:embed/>
                </p:oleObj>
              </mc:Choice>
              <mc:Fallback>
                <p:oleObj name="Equation" r:id="rId7" imgW="495085" imgH="24119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6413" y="1591613"/>
                        <a:ext cx="1146966" cy="551426"/>
                      </a:xfrm>
                      <a:prstGeom prst="rect">
                        <a:avLst/>
                      </a:prstGeom>
                      <a:noFill/>
                    </p:spPr>
                  </p:pic>
                </p:oleObj>
              </mc:Fallback>
            </mc:AlternateContent>
          </a:graphicData>
        </a:graphic>
      </p:graphicFrame>
      <p:sp>
        <p:nvSpPr>
          <p:cNvPr id="5" name="TextBox 4"/>
          <p:cNvSpPr txBox="1"/>
          <p:nvPr/>
        </p:nvSpPr>
        <p:spPr>
          <a:xfrm>
            <a:off x="395785" y="163773"/>
            <a:ext cx="6605516"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EXAMPLE CONTINUED</a:t>
            </a:r>
            <a:endParaRPr lang="en-US" sz="2800" b="1" dirty="0">
              <a:latin typeface="Times New Roman" panose="02020603050405020304" pitchFamily="18" charset="0"/>
              <a:cs typeface="Times New Roman" panose="02020603050405020304" pitchFamily="18" charset="0"/>
            </a:endParaRPr>
          </a:p>
        </p:txBody>
      </p:sp>
      <p:sp>
        <p:nvSpPr>
          <p:cNvPr id="6" name="Rectangle 5"/>
          <p:cNvSpPr/>
          <p:nvPr/>
        </p:nvSpPr>
        <p:spPr>
          <a:xfrm>
            <a:off x="785728" y="2534652"/>
            <a:ext cx="10528265" cy="3724096"/>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Under </a:t>
            </a:r>
            <a:r>
              <a:rPr lang="en-US" sz="2800" i="1" dirty="0">
                <a:latin typeface="Times New Roman" panose="02020603050405020304" pitchFamily="18" charset="0"/>
                <a:cs typeface="Times New Roman" panose="02020603050405020304" pitchFamily="18" charset="0"/>
              </a:rPr>
              <a:t>H</a:t>
            </a:r>
            <a:r>
              <a:rPr lang="en-US" sz="2800" baseline="-25000"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the test statistic is: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which </a:t>
            </a:r>
            <a:r>
              <a:rPr lang="en-US" sz="2800" dirty="0">
                <a:latin typeface="Times New Roman" panose="02020603050405020304" pitchFamily="18" charset="0"/>
                <a:cs typeface="Times New Roman" panose="02020603050405020304" pitchFamily="18" charset="0"/>
              </a:rPr>
              <a:t>follows t-distribution with </a:t>
            </a:r>
            <a:r>
              <a:rPr lang="en-US" sz="2800" dirty="0" smtClean="0">
                <a:latin typeface="Times New Roman" panose="02020603050405020304" pitchFamily="18" charset="0"/>
                <a:cs typeface="Times New Roman" panose="02020603050405020304" pitchFamily="18" charset="0"/>
              </a:rPr>
              <a:t>9 </a:t>
            </a:r>
            <a:r>
              <a:rPr lang="en-US" sz="2800" dirty="0" err="1">
                <a:latin typeface="Times New Roman" panose="02020603050405020304" pitchFamily="18" charset="0"/>
                <a:cs typeface="Times New Roman" panose="02020603050405020304" pitchFamily="18" charset="0"/>
              </a:rPr>
              <a:t>d.f.</a:t>
            </a: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532863780"/>
              </p:ext>
            </p:extLst>
          </p:nvPr>
        </p:nvGraphicFramePr>
        <p:xfrm>
          <a:off x="2251884" y="3138991"/>
          <a:ext cx="1460307" cy="1069521"/>
        </p:xfrm>
        <a:graphic>
          <a:graphicData uri="http://schemas.openxmlformats.org/presentationml/2006/ole">
            <mc:AlternateContent xmlns:mc="http://schemas.openxmlformats.org/markup-compatibility/2006">
              <mc:Choice xmlns:v="urn:schemas-microsoft-com:vml" Requires="v">
                <p:oleObj spid="_x0000_s57021" name="Equation" r:id="rId9" imgW="672808" imgH="495085" progId="Equation.DSMT4">
                  <p:embed/>
                </p:oleObj>
              </mc:Choice>
              <mc:Fallback>
                <p:oleObj name="Equation" r:id="rId9" imgW="672808" imgH="49508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1884" y="3138991"/>
                        <a:ext cx="1460307" cy="1069521"/>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495673161"/>
              </p:ext>
            </p:extLst>
          </p:nvPr>
        </p:nvGraphicFramePr>
        <p:xfrm>
          <a:off x="2279175" y="4271167"/>
          <a:ext cx="1702490" cy="928631"/>
        </p:xfrm>
        <a:graphic>
          <a:graphicData uri="http://schemas.openxmlformats.org/presentationml/2006/ole">
            <mc:AlternateContent xmlns:mc="http://schemas.openxmlformats.org/markup-compatibility/2006">
              <mc:Choice xmlns:v="urn:schemas-microsoft-com:vml" Requires="v">
                <p:oleObj spid="_x0000_s57022" name="Equation" r:id="rId11" imgW="838200" imgH="457200" progId="Equation.DSMT4">
                  <p:embed/>
                </p:oleObj>
              </mc:Choice>
              <mc:Fallback>
                <p:oleObj name="Equation" r:id="rId11" imgW="838200" imgH="457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9175" y="4271167"/>
                        <a:ext cx="1702490" cy="928631"/>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71003842"/>
              </p:ext>
            </p:extLst>
          </p:nvPr>
        </p:nvGraphicFramePr>
        <p:xfrm>
          <a:off x="2224584" y="5199215"/>
          <a:ext cx="1378425" cy="564929"/>
        </p:xfrm>
        <a:graphic>
          <a:graphicData uri="http://schemas.openxmlformats.org/presentationml/2006/ole">
            <mc:AlternateContent xmlns:mc="http://schemas.openxmlformats.org/markup-compatibility/2006">
              <mc:Choice xmlns:v="urn:schemas-microsoft-com:vml" Requires="v">
                <p:oleObj spid="_x0000_s57023" name="Equation" r:id="rId13" imgW="583947" imgH="241195" progId="Equation.DSMT4">
                  <p:embed/>
                </p:oleObj>
              </mc:Choice>
              <mc:Fallback>
                <p:oleObj name="Equation" r:id="rId13" imgW="583947" imgH="241195"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24584" y="5199215"/>
                        <a:ext cx="1378425" cy="564929"/>
                      </a:xfrm>
                      <a:prstGeom prst="rect">
                        <a:avLst/>
                      </a:prstGeom>
                      <a:noFill/>
                    </p:spPr>
                  </p:pic>
                </p:oleObj>
              </mc:Fallback>
            </mc:AlternateContent>
          </a:graphicData>
        </a:graphic>
      </p:graphicFrame>
      <p:sp>
        <p:nvSpPr>
          <p:cNvPr id="11" name="TextBox 10"/>
          <p:cNvSpPr txBox="1"/>
          <p:nvPr/>
        </p:nvSpPr>
        <p:spPr>
          <a:xfrm>
            <a:off x="8106770" y="2019869"/>
            <a:ext cx="2361063" cy="1508105"/>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Degrees of Freedom </a:t>
            </a:r>
          </a:p>
          <a:p>
            <a:endParaRPr lang="en-US" dirty="0"/>
          </a:p>
          <a:p>
            <a:endParaRPr lang="en-US" dirty="0" smtClean="0"/>
          </a:p>
          <a:p>
            <a:endParaRPr lang="en-US" dirty="0" smtClean="0"/>
          </a:p>
          <a:p>
            <a:endParaRPr lang="en-US" dirty="0"/>
          </a:p>
        </p:txBody>
      </p:sp>
      <p:sp>
        <p:nvSpPr>
          <p:cNvPr id="12" name="Rectangle 6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014470529"/>
              </p:ext>
            </p:extLst>
          </p:nvPr>
        </p:nvGraphicFramePr>
        <p:xfrm>
          <a:off x="8682246" y="2302636"/>
          <a:ext cx="912130" cy="541577"/>
        </p:xfrm>
        <a:graphic>
          <a:graphicData uri="http://schemas.openxmlformats.org/presentationml/2006/ole">
            <mc:AlternateContent xmlns:mc="http://schemas.openxmlformats.org/markup-compatibility/2006">
              <mc:Choice xmlns:v="urn:schemas-microsoft-com:vml" Requires="v">
                <p:oleObj spid="_x0000_s57024" name="Equation" r:id="rId15" imgW="304404" imgH="177569" progId="Equation.DSMT4">
                  <p:embed/>
                </p:oleObj>
              </mc:Choice>
              <mc:Fallback>
                <p:oleObj name="Equation" r:id="rId15" imgW="304404" imgH="177569" progId="Equation.DSMT4">
                  <p:embed/>
                  <p:pic>
                    <p:nvPicPr>
                      <p:cNvPr id="0" name="Object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82246" y="2302636"/>
                        <a:ext cx="912130" cy="541577"/>
                      </a:xfrm>
                      <a:prstGeom prst="rect">
                        <a:avLst/>
                      </a:prstGeom>
                      <a:noFill/>
                    </p:spPr>
                  </p:pic>
                </p:oleObj>
              </mc:Fallback>
            </mc:AlternateContent>
          </a:graphicData>
        </a:graphic>
      </p:graphicFrame>
      <p:sp>
        <p:nvSpPr>
          <p:cNvPr id="14" name="Rectangle 13"/>
          <p:cNvSpPr/>
          <p:nvPr/>
        </p:nvSpPr>
        <p:spPr>
          <a:xfrm>
            <a:off x="8106770" y="2019869"/>
            <a:ext cx="2361063" cy="824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278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6979" y="1287132"/>
            <a:ext cx="8024884" cy="253402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Tabulated        for 9 </a:t>
            </a:r>
            <a:r>
              <a:rPr lang="en-US" sz="2800" dirty="0" err="1" smtClean="0">
                <a:latin typeface="Times New Roman" panose="02020603050405020304" pitchFamily="18" charset="0"/>
                <a:cs typeface="Times New Roman" panose="02020603050405020304" pitchFamily="18" charset="0"/>
              </a:rPr>
              <a:t>d.f.</a:t>
            </a:r>
            <a:r>
              <a:rPr lang="en-US" sz="2800" dirty="0" smtClean="0">
                <a:latin typeface="Times New Roman" panose="02020603050405020304" pitchFamily="18" charset="0"/>
                <a:cs typeface="Times New Roman" panose="02020603050405020304" pitchFamily="18" charset="0"/>
              </a:rPr>
              <a:t> is 2.262. Since calculated     is greater than tabulated t, we reject the null hypothesis at 5% level of significance. </a:t>
            </a:r>
          </a:p>
          <a:p>
            <a:r>
              <a:rPr lang="en-US" sz="2800" dirty="0" smtClean="0">
                <a:latin typeface="Times New Roman" panose="02020603050405020304" pitchFamily="18" charset="0"/>
                <a:cs typeface="Times New Roman" panose="02020603050405020304" pitchFamily="18" charset="0"/>
              </a:rPr>
              <a:t>Thus the average packing cannot be taken to be 50kgs.</a:t>
            </a:r>
          </a:p>
          <a:p>
            <a:endParaRPr lang="en-US" sz="2800" baseline="-25000" dirty="0" smtClean="0">
              <a:latin typeface="Times New Roman" panose="02020603050405020304" pitchFamily="18" charset="0"/>
              <a:cs typeface="Times New Roman" panose="02020603050405020304" pitchFamily="18" charset="0"/>
            </a:endParaRPr>
          </a:p>
          <a:p>
            <a:r>
              <a:rPr lang="en-US" sz="2800" baseline="-250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218377322"/>
              </p:ext>
            </p:extLst>
          </p:nvPr>
        </p:nvGraphicFramePr>
        <p:xfrm>
          <a:off x="2298805" y="1304331"/>
          <a:ext cx="561234" cy="538785"/>
        </p:xfrm>
        <a:graphic>
          <a:graphicData uri="http://schemas.openxmlformats.org/presentationml/2006/ole">
            <mc:AlternateContent xmlns:mc="http://schemas.openxmlformats.org/markup-compatibility/2006">
              <mc:Choice xmlns:v="urn:schemas-microsoft-com:vml" Requires="v">
                <p:oleObj spid="_x0000_s33769" name="Equation" r:id="rId3" imgW="241300" imgH="228600" progId="Equation.DSMT4">
                  <p:embed/>
                </p:oleObj>
              </mc:Choice>
              <mc:Fallback>
                <p:oleObj name="Equation" r:id="rId3" imgW="241300" imgH="2286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805" y="1304331"/>
                        <a:ext cx="561234" cy="538785"/>
                      </a:xfrm>
                      <a:prstGeom prst="rect">
                        <a:avLst/>
                      </a:prstGeom>
                      <a:noFill/>
                    </p:spPr>
                  </p:pic>
                </p:oleObj>
              </mc:Fallback>
            </mc:AlternateContent>
          </a:graphicData>
        </a:graphic>
      </p:graphicFrame>
      <p:sp>
        <p:nvSpPr>
          <p:cNvPr id="11"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491377213"/>
              </p:ext>
            </p:extLst>
          </p:nvPr>
        </p:nvGraphicFramePr>
        <p:xfrm>
          <a:off x="7954712" y="1283552"/>
          <a:ext cx="302185" cy="543932"/>
        </p:xfrm>
        <a:graphic>
          <a:graphicData uri="http://schemas.openxmlformats.org/presentationml/2006/ole">
            <mc:AlternateContent xmlns:mc="http://schemas.openxmlformats.org/markup-compatibility/2006">
              <mc:Choice xmlns:v="urn:schemas-microsoft-com:vml" Requires="v">
                <p:oleObj spid="_x0000_s33770" name="Equation" r:id="rId5" imgW="139639" imgH="253890" progId="Equation.DSMT4">
                  <p:embed/>
                </p:oleObj>
              </mc:Choice>
              <mc:Fallback>
                <p:oleObj name="Equation" r:id="rId5" imgW="139639" imgH="25389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4712" y="1283552"/>
                        <a:ext cx="302185" cy="543932"/>
                      </a:xfrm>
                      <a:prstGeom prst="rect">
                        <a:avLst/>
                      </a:prstGeom>
                      <a:noFill/>
                    </p:spPr>
                  </p:pic>
                </p:oleObj>
              </mc:Fallback>
            </mc:AlternateContent>
          </a:graphicData>
        </a:graphic>
      </p:graphicFrame>
      <p:sp>
        <p:nvSpPr>
          <p:cNvPr id="13" name="Rectangle 12"/>
          <p:cNvSpPr/>
          <p:nvPr/>
        </p:nvSpPr>
        <p:spPr>
          <a:xfrm>
            <a:off x="736979" y="381956"/>
            <a:ext cx="5284104" cy="523220"/>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EXAMPLE CONTINUED</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950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98004403"/>
              </p:ext>
            </p:extLst>
          </p:nvPr>
        </p:nvGraphicFramePr>
        <p:xfrm>
          <a:off x="2" y="2"/>
          <a:ext cx="12191997" cy="6858000"/>
        </p:xfrm>
        <a:graphic>
          <a:graphicData uri="http://schemas.openxmlformats.org/drawingml/2006/table">
            <a:tbl>
              <a:tblPr firstRow="1" bandRow="1">
                <a:tableStyleId>{5C22544A-7EE6-4342-B048-85BDC9FD1C3A}</a:tableStyleId>
              </a:tblPr>
              <a:tblGrid>
                <a:gridCol w="4063999"/>
                <a:gridCol w="4063999"/>
                <a:gridCol w="4063999"/>
              </a:tblGrid>
              <a:tr h="1371600">
                <a:tc>
                  <a:txBody>
                    <a:bodyPr/>
                    <a:lstStyle/>
                    <a:p>
                      <a:endParaRPr lang="en-US" sz="2000" dirty="0" smtClean="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Test</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Test Statistic</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Degrees of Freedom</a:t>
                      </a:r>
                      <a:endParaRPr lang="en-US" sz="2000" dirty="0">
                        <a:latin typeface="Times New Roman" panose="02020603050405020304" pitchFamily="18" charset="0"/>
                        <a:cs typeface="Times New Roman" panose="02020603050405020304" pitchFamily="18" charset="0"/>
                      </a:endParaRPr>
                    </a:p>
                  </a:txBody>
                  <a:tcPr/>
                </a:tc>
              </a:tr>
              <a:tr h="137160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Two sample t-test for</a:t>
                      </a:r>
                      <a:r>
                        <a:rPr lang="en-US" sz="2000" baseline="0" dirty="0" smtClean="0">
                          <a:latin typeface="Times New Roman" panose="02020603050405020304" pitchFamily="18" charset="0"/>
                          <a:cs typeface="Times New Roman" panose="02020603050405020304" pitchFamily="18" charset="0"/>
                        </a:rPr>
                        <a:t> difference of means (independent samples)</a:t>
                      </a:r>
                      <a:endParaRPr lang="en-US" sz="2000" dirty="0" smtClean="0">
                        <a:latin typeface="Times New Roman" panose="02020603050405020304" pitchFamily="18" charset="0"/>
                        <a:cs typeface="Times New Roman" panose="02020603050405020304" pitchFamily="18" charset="0"/>
                      </a:endParaRPr>
                    </a:p>
                  </a:txBody>
                  <a:tcPr/>
                </a:tc>
                <a:tc>
                  <a:txBody>
                    <a:bodyPr/>
                    <a:lstStyle/>
                    <a:p>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p>
                    <a:p>
                      <a:endParaRPr lang="en-US" sz="2000"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200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Where </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tr>
              <a:tr h="137160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Paired t-test</a:t>
                      </a:r>
                    </a:p>
                    <a:p>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                     where  </a:t>
                      </a:r>
                    </a:p>
                    <a:p>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tr>
              <a:tr h="137160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t-test for sample correlation coefficient</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tr>
              <a:tr h="137160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t-test for regression coefficient</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tr>
            </a:tbl>
          </a:graphicData>
        </a:graphic>
      </p:graphicFrame>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010954704"/>
              </p:ext>
            </p:extLst>
          </p:nvPr>
        </p:nvGraphicFramePr>
        <p:xfrm>
          <a:off x="4270375" y="1419225"/>
          <a:ext cx="1069975" cy="768350"/>
        </p:xfrm>
        <a:graphic>
          <a:graphicData uri="http://schemas.openxmlformats.org/presentationml/2006/ole">
            <mc:AlternateContent xmlns:mc="http://schemas.openxmlformats.org/markup-compatibility/2006">
              <mc:Choice xmlns:v="urn:schemas-microsoft-com:vml" Requires="v">
                <p:oleObj spid="_x0000_s63121" name="Equation" r:id="rId3" imgW="914400" imgH="660240" progId="Equation.DSMT4">
                  <p:embed/>
                </p:oleObj>
              </mc:Choice>
              <mc:Fallback>
                <p:oleObj name="Equation" r:id="rId3" imgW="914400" imgH="660240" progId="Equation.DSMT4">
                  <p:embed/>
                  <p:pic>
                    <p:nvPicPr>
                      <p:cNvPr id="0" name="Object 1"/>
                      <p:cNvPicPr>
                        <a:picLocks noChangeAspect="1" noChangeArrowheads="1"/>
                      </p:cNvPicPr>
                      <p:nvPr/>
                    </p:nvPicPr>
                    <p:blipFill>
                      <a:blip r:embed="rId4"/>
                      <a:srcRect/>
                      <a:stretch>
                        <a:fillRect/>
                      </a:stretch>
                    </p:blipFill>
                    <p:spPr bwMode="auto">
                      <a:xfrm>
                        <a:off x="4270375" y="1419225"/>
                        <a:ext cx="1069975" cy="768350"/>
                      </a:xfrm>
                      <a:prstGeom prst="rect">
                        <a:avLst/>
                      </a:prstGeom>
                      <a:noFill/>
                    </p:spPr>
                  </p:pic>
                </p:oleObj>
              </mc:Fallback>
            </mc:AlternateContent>
          </a:graphicData>
        </a:graphic>
      </p:graphicFrame>
      <p:sp>
        <p:nvSpPr>
          <p:cNvPr id="5" name="Rectangle 3"/>
          <p:cNvSpPr>
            <a:spLocks noChangeArrowheads="1"/>
          </p:cNvSpPr>
          <p:nvPr/>
        </p:nvSpPr>
        <p:spPr bwMode="auto">
          <a:xfrm>
            <a:off x="0" y="657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sz="1100" b="0" i="0" u="none" strike="noStrike" cap="none" normalizeH="0" baseline="0" smtClean="0">
                <a:ln>
                  <a:noFill/>
                </a:ln>
                <a:solidFill>
                  <a:schemeClr val="tx1"/>
                </a:solidFill>
                <a:effectLst/>
                <a:latin typeface="Arial" panose="020B060402020202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614392399"/>
              </p:ext>
            </p:extLst>
          </p:nvPr>
        </p:nvGraphicFramePr>
        <p:xfrm>
          <a:off x="4922838" y="2130425"/>
          <a:ext cx="3014662" cy="544513"/>
        </p:xfrm>
        <a:graphic>
          <a:graphicData uri="http://schemas.openxmlformats.org/presentationml/2006/ole">
            <mc:AlternateContent xmlns:mc="http://schemas.openxmlformats.org/markup-compatibility/2006">
              <mc:Choice xmlns:v="urn:schemas-microsoft-com:vml" Requires="v">
                <p:oleObj spid="_x0000_s63122" name="Equation" r:id="rId5" imgW="2692080" imgH="482400" progId="Equation.DSMT4">
                  <p:embed/>
                </p:oleObj>
              </mc:Choice>
              <mc:Fallback>
                <p:oleObj name="Equation" r:id="rId5" imgW="2692080" imgH="482400" progId="Equation.DSMT4">
                  <p:embed/>
                  <p:pic>
                    <p:nvPicPr>
                      <p:cNvPr id="0" name="Object 5"/>
                      <p:cNvPicPr>
                        <a:picLocks noChangeAspect="1" noChangeArrowheads="1"/>
                      </p:cNvPicPr>
                      <p:nvPr/>
                    </p:nvPicPr>
                    <p:blipFill>
                      <a:blip r:embed="rId6"/>
                      <a:srcRect/>
                      <a:stretch>
                        <a:fillRect/>
                      </a:stretch>
                    </p:blipFill>
                    <p:spPr bwMode="auto">
                      <a:xfrm>
                        <a:off x="4922838" y="2130425"/>
                        <a:ext cx="3014662" cy="544513"/>
                      </a:xfrm>
                      <a:prstGeom prst="rect">
                        <a:avLst/>
                      </a:prstGeom>
                      <a:noFill/>
                    </p:spPr>
                  </p:pic>
                </p:oleObj>
              </mc:Fallback>
            </mc:AlternateContent>
          </a:graphicData>
        </a:graphic>
      </p:graphicFrame>
      <p:sp>
        <p:nvSpPr>
          <p:cNvPr id="8"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538594381"/>
              </p:ext>
            </p:extLst>
          </p:nvPr>
        </p:nvGraphicFramePr>
        <p:xfrm>
          <a:off x="9294130" y="1779754"/>
          <a:ext cx="1501253" cy="529854"/>
        </p:xfrm>
        <a:graphic>
          <a:graphicData uri="http://schemas.openxmlformats.org/presentationml/2006/ole">
            <mc:AlternateContent xmlns:mc="http://schemas.openxmlformats.org/markup-compatibility/2006">
              <mc:Choice xmlns:v="urn:schemas-microsoft-com:vml" Requires="v">
                <p:oleObj spid="_x0000_s63123" name="Equation" r:id="rId7" imgW="647700" imgH="228600" progId="Equation.DSMT4">
                  <p:embed/>
                </p:oleObj>
              </mc:Choice>
              <mc:Fallback>
                <p:oleObj name="Equation" r:id="rId7" imgW="64770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94130" y="1779754"/>
                        <a:ext cx="1501253" cy="529854"/>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861228405"/>
              </p:ext>
            </p:extLst>
          </p:nvPr>
        </p:nvGraphicFramePr>
        <p:xfrm>
          <a:off x="4156567" y="2747060"/>
          <a:ext cx="887148" cy="664878"/>
        </p:xfrm>
        <a:graphic>
          <a:graphicData uri="http://schemas.openxmlformats.org/presentationml/2006/ole">
            <mc:AlternateContent xmlns:mc="http://schemas.openxmlformats.org/markup-compatibility/2006">
              <mc:Choice xmlns:v="urn:schemas-microsoft-com:vml" Requires="v">
                <p:oleObj spid="_x0000_s63124" name="Equation" r:id="rId9" imgW="622080" imgH="469800" progId="Equation.DSMT4">
                  <p:embed/>
                </p:oleObj>
              </mc:Choice>
              <mc:Fallback>
                <p:oleObj name="Equation" r:id="rId9" imgW="622080" imgH="469800" progId="Equation.DSMT4">
                  <p:embed/>
                  <p:pic>
                    <p:nvPicPr>
                      <p:cNvPr id="0" name=""/>
                      <p:cNvPicPr>
                        <a:picLocks noChangeAspect="1" noChangeArrowheads="1"/>
                      </p:cNvPicPr>
                      <p:nvPr/>
                    </p:nvPicPr>
                    <p:blipFill>
                      <a:blip r:embed="rId10"/>
                      <a:srcRect/>
                      <a:stretch>
                        <a:fillRect/>
                      </a:stretch>
                    </p:blipFill>
                    <p:spPr bwMode="auto">
                      <a:xfrm>
                        <a:off x="4156567" y="2747060"/>
                        <a:ext cx="887148" cy="664878"/>
                      </a:xfrm>
                      <a:prstGeom prst="rect">
                        <a:avLst/>
                      </a:prstGeom>
                      <a:noFill/>
                    </p:spPr>
                  </p:pic>
                </p:oleObj>
              </mc:Fallback>
            </mc:AlternateContent>
          </a:graphicData>
        </a:graphic>
      </p:graphicFrame>
      <p:sp>
        <p:nvSpPr>
          <p:cNvPr id="11"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446939164"/>
              </p:ext>
            </p:extLst>
          </p:nvPr>
        </p:nvGraphicFramePr>
        <p:xfrm>
          <a:off x="6113463" y="2730500"/>
          <a:ext cx="1217612" cy="581025"/>
        </p:xfrm>
        <a:graphic>
          <a:graphicData uri="http://schemas.openxmlformats.org/presentationml/2006/ole">
            <mc:AlternateContent xmlns:mc="http://schemas.openxmlformats.org/markup-compatibility/2006">
              <mc:Choice xmlns:v="urn:schemas-microsoft-com:vml" Requires="v">
                <p:oleObj spid="_x0000_s63125" name="Equation" r:id="rId11" imgW="952200" imgH="457200" progId="Equation.DSMT4">
                  <p:embed/>
                </p:oleObj>
              </mc:Choice>
              <mc:Fallback>
                <p:oleObj name="Equation" r:id="rId11" imgW="952200" imgH="457200" progId="Equation.DSMT4">
                  <p:embed/>
                  <p:pic>
                    <p:nvPicPr>
                      <p:cNvPr id="0" name="Object 12"/>
                      <p:cNvPicPr>
                        <a:picLocks noChangeAspect="1" noChangeArrowheads="1"/>
                      </p:cNvPicPr>
                      <p:nvPr/>
                    </p:nvPicPr>
                    <p:blipFill>
                      <a:blip r:embed="rId12"/>
                      <a:srcRect/>
                      <a:stretch>
                        <a:fillRect/>
                      </a:stretch>
                    </p:blipFill>
                    <p:spPr bwMode="auto">
                      <a:xfrm>
                        <a:off x="6113463" y="2730500"/>
                        <a:ext cx="1217612" cy="581025"/>
                      </a:xfrm>
                      <a:prstGeom prst="rect">
                        <a:avLst/>
                      </a:prstGeom>
                      <a:noFill/>
                    </p:spPr>
                  </p:pic>
                </p:oleObj>
              </mc:Fallback>
            </mc:AlternateContent>
          </a:graphicData>
        </a:graphic>
      </p:graphicFrame>
      <p:sp>
        <p:nvSpPr>
          <p:cNvPr id="13"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3977948108"/>
              </p:ext>
            </p:extLst>
          </p:nvPr>
        </p:nvGraphicFramePr>
        <p:xfrm>
          <a:off x="6096000" y="3411938"/>
          <a:ext cx="1803030" cy="559561"/>
        </p:xfrm>
        <a:graphic>
          <a:graphicData uri="http://schemas.openxmlformats.org/presentationml/2006/ole">
            <mc:AlternateContent xmlns:mc="http://schemas.openxmlformats.org/markup-compatibility/2006">
              <mc:Choice xmlns:v="urn:schemas-microsoft-com:vml" Requires="v">
                <p:oleObj spid="_x0000_s63126" name="Equation" r:id="rId13" imgW="1384300" imgH="431800" progId="Equation.DSMT4">
                  <p:embed/>
                </p:oleObj>
              </mc:Choice>
              <mc:Fallback>
                <p:oleObj name="Equation" r:id="rId13" imgW="1384300" imgH="4318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0" y="3411938"/>
                        <a:ext cx="1803030" cy="559561"/>
                      </a:xfrm>
                      <a:prstGeom prst="rect">
                        <a:avLst/>
                      </a:prstGeom>
                      <a:no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807759564"/>
              </p:ext>
            </p:extLst>
          </p:nvPr>
        </p:nvGraphicFramePr>
        <p:xfrm>
          <a:off x="9609137" y="3058751"/>
          <a:ext cx="706437" cy="412750"/>
        </p:xfrm>
        <a:graphic>
          <a:graphicData uri="http://schemas.openxmlformats.org/presentationml/2006/ole">
            <mc:AlternateContent xmlns:mc="http://schemas.openxmlformats.org/markup-compatibility/2006">
              <mc:Choice xmlns:v="urn:schemas-microsoft-com:vml" Requires="v">
                <p:oleObj spid="_x0000_s63127" name="Equation" r:id="rId15" imgW="304560" imgH="177480" progId="Equation.DSMT4">
                  <p:embed/>
                </p:oleObj>
              </mc:Choice>
              <mc:Fallback>
                <p:oleObj name="Equation" r:id="rId15" imgW="304560" imgH="177480" progId="Equation.DSMT4">
                  <p:embed/>
                  <p:pic>
                    <p:nvPicPr>
                      <p:cNvPr id="0" name=""/>
                      <p:cNvPicPr>
                        <a:picLocks noChangeAspect="1" noChangeArrowheads="1"/>
                      </p:cNvPicPr>
                      <p:nvPr/>
                    </p:nvPicPr>
                    <p:blipFill>
                      <a:blip r:embed="rId16"/>
                      <a:srcRect/>
                      <a:stretch>
                        <a:fillRect/>
                      </a:stretch>
                    </p:blipFill>
                    <p:spPr bwMode="auto">
                      <a:xfrm>
                        <a:off x="9609137" y="3058751"/>
                        <a:ext cx="706437" cy="412750"/>
                      </a:xfrm>
                      <a:prstGeom prst="rect">
                        <a:avLst/>
                      </a:prstGeom>
                      <a:noFill/>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181067235"/>
              </p:ext>
            </p:extLst>
          </p:nvPr>
        </p:nvGraphicFramePr>
        <p:xfrm>
          <a:off x="5200837" y="4379537"/>
          <a:ext cx="1593850" cy="609600"/>
        </p:xfrm>
        <a:graphic>
          <a:graphicData uri="http://schemas.openxmlformats.org/presentationml/2006/ole">
            <mc:AlternateContent xmlns:mc="http://schemas.openxmlformats.org/markup-compatibility/2006">
              <mc:Choice xmlns:v="urn:schemas-microsoft-com:vml" Requires="v">
                <p:oleObj spid="_x0000_s63128" name="Equation" r:id="rId17" imgW="1117440" imgH="431640" progId="Equation.DSMT4">
                  <p:embed/>
                </p:oleObj>
              </mc:Choice>
              <mc:Fallback>
                <p:oleObj name="Equation" r:id="rId17" imgW="1117440" imgH="431640" progId="Equation.DSMT4">
                  <p:embed/>
                  <p:pic>
                    <p:nvPicPr>
                      <p:cNvPr id="0" name=""/>
                      <p:cNvPicPr>
                        <a:picLocks noChangeAspect="1" noChangeArrowheads="1"/>
                      </p:cNvPicPr>
                      <p:nvPr/>
                    </p:nvPicPr>
                    <p:blipFill>
                      <a:blip r:embed="rId18"/>
                      <a:srcRect/>
                      <a:stretch>
                        <a:fillRect/>
                      </a:stretch>
                    </p:blipFill>
                    <p:spPr bwMode="auto">
                      <a:xfrm>
                        <a:off x="5200837" y="4379537"/>
                        <a:ext cx="1593850" cy="609600"/>
                      </a:xfrm>
                      <a:prstGeom prst="rect">
                        <a:avLst/>
                      </a:prstGeom>
                      <a:noFill/>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227066632"/>
              </p:ext>
            </p:extLst>
          </p:nvPr>
        </p:nvGraphicFramePr>
        <p:xfrm>
          <a:off x="9578975" y="4478338"/>
          <a:ext cx="766763" cy="412750"/>
        </p:xfrm>
        <a:graphic>
          <a:graphicData uri="http://schemas.openxmlformats.org/presentationml/2006/ole">
            <mc:AlternateContent xmlns:mc="http://schemas.openxmlformats.org/markup-compatibility/2006">
              <mc:Choice xmlns:v="urn:schemas-microsoft-com:vml" Requires="v">
                <p:oleObj spid="_x0000_s63129" name="Equation" r:id="rId19" imgW="330120" imgH="177480" progId="Equation.DSMT4">
                  <p:embed/>
                </p:oleObj>
              </mc:Choice>
              <mc:Fallback>
                <p:oleObj name="Equation" r:id="rId19" imgW="330120" imgH="177480" progId="Equation.DSMT4">
                  <p:embed/>
                  <p:pic>
                    <p:nvPicPr>
                      <p:cNvPr id="0" name=""/>
                      <p:cNvPicPr>
                        <a:picLocks noChangeAspect="1" noChangeArrowheads="1"/>
                      </p:cNvPicPr>
                      <p:nvPr/>
                    </p:nvPicPr>
                    <p:blipFill>
                      <a:blip r:embed="rId20"/>
                      <a:srcRect/>
                      <a:stretch>
                        <a:fillRect/>
                      </a:stretch>
                    </p:blipFill>
                    <p:spPr bwMode="auto">
                      <a:xfrm>
                        <a:off x="9578975" y="4478338"/>
                        <a:ext cx="766763" cy="412750"/>
                      </a:xfrm>
                      <a:prstGeom prst="rect">
                        <a:avLst/>
                      </a:prstGeom>
                      <a:noFill/>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698183109"/>
              </p:ext>
            </p:extLst>
          </p:nvPr>
        </p:nvGraphicFramePr>
        <p:xfrm>
          <a:off x="4503131" y="5501772"/>
          <a:ext cx="2989262" cy="1254125"/>
        </p:xfrm>
        <a:graphic>
          <a:graphicData uri="http://schemas.openxmlformats.org/presentationml/2006/ole">
            <mc:AlternateContent xmlns:mc="http://schemas.openxmlformats.org/markup-compatibility/2006">
              <mc:Choice xmlns:v="urn:schemas-microsoft-com:vml" Requires="v">
                <p:oleObj spid="_x0000_s63130" name="Equation" r:id="rId21" imgW="2095200" imgH="888840" progId="Equation.DSMT4">
                  <p:embed/>
                </p:oleObj>
              </mc:Choice>
              <mc:Fallback>
                <p:oleObj name="Equation" r:id="rId21" imgW="2095200" imgH="888840" progId="Equation.DSMT4">
                  <p:embed/>
                  <p:pic>
                    <p:nvPicPr>
                      <p:cNvPr id="0" name=""/>
                      <p:cNvPicPr>
                        <a:picLocks noChangeAspect="1" noChangeArrowheads="1"/>
                      </p:cNvPicPr>
                      <p:nvPr/>
                    </p:nvPicPr>
                    <p:blipFill>
                      <a:blip r:embed="rId22"/>
                      <a:srcRect/>
                      <a:stretch>
                        <a:fillRect/>
                      </a:stretch>
                    </p:blipFill>
                    <p:spPr bwMode="auto">
                      <a:xfrm>
                        <a:off x="4503131" y="5501772"/>
                        <a:ext cx="2989262" cy="1254125"/>
                      </a:xfrm>
                      <a:prstGeom prst="rect">
                        <a:avLst/>
                      </a:prstGeom>
                      <a:noFill/>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975894415"/>
              </p:ext>
            </p:extLst>
          </p:nvPr>
        </p:nvGraphicFramePr>
        <p:xfrm>
          <a:off x="9578975" y="5876926"/>
          <a:ext cx="766763" cy="412750"/>
        </p:xfrm>
        <a:graphic>
          <a:graphicData uri="http://schemas.openxmlformats.org/presentationml/2006/ole">
            <mc:AlternateContent xmlns:mc="http://schemas.openxmlformats.org/markup-compatibility/2006">
              <mc:Choice xmlns:v="urn:schemas-microsoft-com:vml" Requires="v">
                <p:oleObj spid="_x0000_s63131" name="Equation" r:id="rId23" imgW="330120" imgH="177480" progId="Equation.DSMT4">
                  <p:embed/>
                </p:oleObj>
              </mc:Choice>
              <mc:Fallback>
                <p:oleObj name="Equation" r:id="rId23" imgW="330120" imgH="177480" progId="Equation.DSMT4">
                  <p:embed/>
                  <p:pic>
                    <p:nvPicPr>
                      <p:cNvPr id="0" name=""/>
                      <p:cNvPicPr>
                        <a:picLocks noChangeAspect="1" noChangeArrowheads="1"/>
                      </p:cNvPicPr>
                      <p:nvPr/>
                    </p:nvPicPr>
                    <p:blipFill>
                      <a:blip r:embed="rId24"/>
                      <a:srcRect/>
                      <a:stretch>
                        <a:fillRect/>
                      </a:stretch>
                    </p:blipFill>
                    <p:spPr bwMode="auto">
                      <a:xfrm>
                        <a:off x="9578975" y="5876926"/>
                        <a:ext cx="766763" cy="412750"/>
                      </a:xfrm>
                      <a:prstGeom prst="rect">
                        <a:avLst/>
                      </a:prstGeom>
                      <a:noFill/>
                    </p:spPr>
                  </p:pic>
                </p:oleObj>
              </mc:Fallback>
            </mc:AlternateContent>
          </a:graphicData>
        </a:graphic>
      </p:graphicFrame>
      <p:sp>
        <p:nvSpPr>
          <p:cNvPr id="21" name="TextBox 20"/>
          <p:cNvSpPr txBox="1"/>
          <p:nvPr/>
        </p:nvSpPr>
        <p:spPr>
          <a:xfrm>
            <a:off x="1" y="-2"/>
            <a:ext cx="12192000" cy="523220"/>
          </a:xfrm>
          <a:prstGeom prst="rect">
            <a:avLst/>
          </a:prstGeom>
          <a:pattFill prst="pct80">
            <a:fgClr>
              <a:srgbClr val="00B050"/>
            </a:fgClr>
            <a:bgClr>
              <a:schemeClr val="bg1"/>
            </a:bgClr>
          </a:patt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t-Tests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128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3206" y="259307"/>
            <a:ext cx="11027391" cy="1261884"/>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t-Test for Difference of Means</a:t>
            </a:r>
          </a:p>
          <a:p>
            <a:pPr algn="ctr"/>
            <a:r>
              <a:rPr lang="en-US" sz="4000" b="1" dirty="0" smtClean="0">
                <a:latin typeface="Times New Roman" panose="02020603050405020304" pitchFamily="18" charset="0"/>
                <a:cs typeface="Times New Roman" panose="02020603050405020304" pitchFamily="18" charset="0"/>
              </a:rPr>
              <a:t>( Independent Samples)</a:t>
            </a:r>
            <a:endParaRPr lang="en-US" sz="4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73206" y="1514901"/>
            <a:ext cx="10399594"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Assumption: Population variances are equal.</a:t>
            </a:r>
          </a:p>
        </p:txBody>
      </p:sp>
      <p:sp>
        <p:nvSpPr>
          <p:cNvPr id="4" name="TextBox 3"/>
          <p:cNvSpPr txBox="1"/>
          <p:nvPr/>
        </p:nvSpPr>
        <p:spPr>
          <a:xfrm>
            <a:off x="668740" y="2063339"/>
            <a:ext cx="4599296"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EXAMPLE</a:t>
            </a:r>
            <a:endParaRPr lang="en-US"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68740" y="2580269"/>
            <a:ext cx="10440538" cy="3108543"/>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A group of 5 patients treated with medicine ‘A’ weigh </a:t>
            </a:r>
          </a:p>
          <a:p>
            <a:r>
              <a:rPr lang="en-US" sz="2800" dirty="0" smtClean="0">
                <a:latin typeface="Times New Roman" panose="02020603050405020304" pitchFamily="18" charset="0"/>
                <a:cs typeface="Times New Roman" panose="02020603050405020304" pitchFamily="18" charset="0"/>
              </a:rPr>
              <a:t>42, 39, 48, 60, and 41 kgs.</a:t>
            </a:r>
          </a:p>
          <a:p>
            <a:r>
              <a:rPr lang="en-US" sz="2800" dirty="0" smtClean="0">
                <a:latin typeface="Times New Roman" panose="02020603050405020304" pitchFamily="18" charset="0"/>
                <a:cs typeface="Times New Roman" panose="02020603050405020304" pitchFamily="18" charset="0"/>
              </a:rPr>
              <a:t>Second group of 7 patients from the same hospital treated with medicine ‘B’ weigh </a:t>
            </a:r>
          </a:p>
          <a:p>
            <a:r>
              <a:rPr lang="en-US" sz="2800" dirty="0" smtClean="0">
                <a:latin typeface="Times New Roman" panose="02020603050405020304" pitchFamily="18" charset="0"/>
                <a:cs typeface="Times New Roman" panose="02020603050405020304" pitchFamily="18" charset="0"/>
              </a:rPr>
              <a:t>38, 42, 56, 64, 68, 69 and 62 kgs.</a:t>
            </a:r>
          </a:p>
          <a:p>
            <a:r>
              <a:rPr lang="en-US" sz="2800" dirty="0" smtClean="0">
                <a:latin typeface="Times New Roman" panose="02020603050405020304" pitchFamily="18" charset="0"/>
                <a:cs typeface="Times New Roman" panose="02020603050405020304" pitchFamily="18" charset="0"/>
              </a:rPr>
              <a:t>Do you agree with the claim that medicine ‘B’ increases the weight significantly?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057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592" y="241827"/>
            <a:ext cx="4262705"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EXAMPLE CONTINUED</a:t>
            </a:r>
          </a:p>
        </p:txBody>
      </p:sp>
      <p:sp>
        <p:nvSpPr>
          <p:cNvPr id="3" name="TextBox 2"/>
          <p:cNvSpPr txBox="1"/>
          <p:nvPr/>
        </p:nvSpPr>
        <p:spPr>
          <a:xfrm>
            <a:off x="395785" y="1296537"/>
            <a:ext cx="11150221" cy="138499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                          i.e., there is no significant difference between the medicines </a:t>
            </a:r>
            <a:r>
              <a:rPr lang="en-US" sz="2800" i="1" dirty="0" smtClean="0">
                <a:latin typeface="Times New Roman" panose="02020603050405020304" pitchFamily="18" charset="0"/>
                <a:cs typeface="Times New Roman" panose="02020603050405020304" pitchFamily="18" charset="0"/>
              </a:rPr>
              <a:t>A </a:t>
            </a:r>
            <a:r>
              <a:rPr lang="en-US" sz="2800" dirty="0" smtClean="0">
                <a:latin typeface="Times New Roman" panose="02020603050405020304" pitchFamily="18" charset="0"/>
                <a:cs typeface="Times New Roman" panose="02020603050405020304" pitchFamily="18" charset="0"/>
              </a:rPr>
              <a:t>and </a:t>
            </a:r>
            <a:r>
              <a:rPr lang="en-US" sz="2800" i="1" dirty="0" smtClean="0">
                <a:latin typeface="Times New Roman" panose="02020603050405020304" pitchFamily="18" charset="0"/>
                <a:cs typeface="Times New Roman" panose="02020603050405020304" pitchFamily="18" charset="0"/>
              </a:rPr>
              <a:t>B</a:t>
            </a:r>
            <a:r>
              <a:rPr lang="en-US" sz="2800" dirty="0" smtClean="0">
                <a:latin typeface="Times New Roman" panose="02020603050405020304" pitchFamily="18" charset="0"/>
                <a:cs typeface="Times New Roman" panose="02020603050405020304" pitchFamily="18" charset="0"/>
              </a:rPr>
              <a:t> as regards their effect on increase in weight.</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i.e., medicine </a:t>
            </a:r>
            <a:r>
              <a:rPr lang="en-US" sz="2800" i="1" dirty="0" smtClean="0">
                <a:latin typeface="Times New Roman" panose="02020603050405020304" pitchFamily="18" charset="0"/>
                <a:cs typeface="Times New Roman" panose="02020603050405020304" pitchFamily="18" charset="0"/>
              </a:rPr>
              <a:t>B</a:t>
            </a:r>
            <a:r>
              <a:rPr lang="en-US" sz="2800" dirty="0" smtClean="0">
                <a:latin typeface="Times New Roman" panose="02020603050405020304" pitchFamily="18" charset="0"/>
                <a:cs typeface="Times New Roman" panose="02020603050405020304" pitchFamily="18" charset="0"/>
              </a:rPr>
              <a:t> increases the weight significantly.</a:t>
            </a:r>
            <a:endParaRPr lang="en-US" sz="2800" i="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93768665"/>
              </p:ext>
            </p:extLst>
          </p:nvPr>
        </p:nvGraphicFramePr>
        <p:xfrm>
          <a:off x="634193" y="1304925"/>
          <a:ext cx="2079625" cy="565150"/>
        </p:xfrm>
        <a:graphic>
          <a:graphicData uri="http://schemas.openxmlformats.org/presentationml/2006/ole">
            <mc:AlternateContent xmlns:mc="http://schemas.openxmlformats.org/markup-compatibility/2006">
              <mc:Choice xmlns:v="urn:schemas-microsoft-com:vml" Requires="v">
                <p:oleObj spid="_x0000_s72772" name="Equation" r:id="rId3" imgW="838080" imgH="228600" progId="Equation.DSMT4">
                  <p:embed/>
                </p:oleObj>
              </mc:Choice>
              <mc:Fallback>
                <p:oleObj name="Equation" r:id="rId3" imgW="838080" imgH="228600" progId="Equation.DSMT4">
                  <p:embed/>
                  <p:pic>
                    <p:nvPicPr>
                      <p:cNvPr id="0" name="Object 1"/>
                      <p:cNvPicPr>
                        <a:picLocks noChangeAspect="1" noChangeArrowheads="1"/>
                      </p:cNvPicPr>
                      <p:nvPr/>
                    </p:nvPicPr>
                    <p:blipFill>
                      <a:blip r:embed="rId4"/>
                      <a:srcRect/>
                      <a:stretch>
                        <a:fillRect/>
                      </a:stretch>
                    </p:blipFill>
                    <p:spPr bwMode="auto">
                      <a:xfrm>
                        <a:off x="634193" y="1304925"/>
                        <a:ext cx="2079625" cy="56515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30930333"/>
              </p:ext>
            </p:extLst>
          </p:nvPr>
        </p:nvGraphicFramePr>
        <p:xfrm>
          <a:off x="527285" y="2204478"/>
          <a:ext cx="2079625" cy="565150"/>
        </p:xfrm>
        <a:graphic>
          <a:graphicData uri="http://schemas.openxmlformats.org/presentationml/2006/ole">
            <mc:AlternateContent xmlns:mc="http://schemas.openxmlformats.org/markup-compatibility/2006">
              <mc:Choice xmlns:v="urn:schemas-microsoft-com:vml" Requires="v">
                <p:oleObj spid="_x0000_s72773" name="Equation" r:id="rId5" imgW="838080" imgH="228600" progId="Equation.DSMT4">
                  <p:embed/>
                </p:oleObj>
              </mc:Choice>
              <mc:Fallback>
                <p:oleObj name="Equation" r:id="rId5" imgW="838080" imgH="228600" progId="Equation.DSMT4">
                  <p:embed/>
                  <p:pic>
                    <p:nvPicPr>
                      <p:cNvPr id="0" name=""/>
                      <p:cNvPicPr>
                        <a:picLocks noChangeAspect="1" noChangeArrowheads="1"/>
                      </p:cNvPicPr>
                      <p:nvPr/>
                    </p:nvPicPr>
                    <p:blipFill>
                      <a:blip r:embed="rId6"/>
                      <a:srcRect/>
                      <a:stretch>
                        <a:fillRect/>
                      </a:stretch>
                    </p:blipFill>
                    <p:spPr bwMode="auto">
                      <a:xfrm>
                        <a:off x="527285" y="2204478"/>
                        <a:ext cx="2079625" cy="565150"/>
                      </a:xfrm>
                      <a:prstGeom prst="rect">
                        <a:avLst/>
                      </a:prstGeom>
                      <a:noFill/>
                    </p:spPr>
                  </p:pic>
                </p:oleObj>
              </mc:Fallback>
            </mc:AlternateContent>
          </a:graphicData>
        </a:graphic>
      </p:graphicFrame>
      <p:sp>
        <p:nvSpPr>
          <p:cNvPr id="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317669013"/>
              </p:ext>
            </p:extLst>
          </p:nvPr>
        </p:nvGraphicFramePr>
        <p:xfrm>
          <a:off x="2119154" y="2920399"/>
          <a:ext cx="1521421" cy="1404389"/>
        </p:xfrm>
        <a:graphic>
          <a:graphicData uri="http://schemas.openxmlformats.org/presentationml/2006/ole">
            <mc:AlternateContent xmlns:mc="http://schemas.openxmlformats.org/markup-compatibility/2006">
              <mc:Choice xmlns:v="urn:schemas-microsoft-com:vml" Requires="v">
                <p:oleObj spid="_x0000_s72774" name="Equation" r:id="rId7" imgW="495085" imgH="457002" progId="Equation.DSMT4">
                  <p:embed/>
                </p:oleObj>
              </mc:Choice>
              <mc:Fallback>
                <p:oleObj name="Equation" r:id="rId7" imgW="495085" imgH="457002"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9154" y="2920399"/>
                        <a:ext cx="1521421" cy="1404389"/>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95761047"/>
              </p:ext>
            </p:extLst>
          </p:nvPr>
        </p:nvGraphicFramePr>
        <p:xfrm>
          <a:off x="1477635" y="4563655"/>
          <a:ext cx="6393240" cy="1154757"/>
        </p:xfrm>
        <a:graphic>
          <a:graphicData uri="http://schemas.openxmlformats.org/presentationml/2006/ole">
            <mc:AlternateContent xmlns:mc="http://schemas.openxmlformats.org/markup-compatibility/2006">
              <mc:Choice xmlns:v="urn:schemas-microsoft-com:vml" Requires="v">
                <p:oleObj spid="_x0000_s72775" name="Equation" r:id="rId9" imgW="2692080" imgH="482400" progId="Equation.DSMT4">
                  <p:embed/>
                </p:oleObj>
              </mc:Choice>
              <mc:Fallback>
                <p:oleObj name="Equation" r:id="rId9" imgW="2692080" imgH="482400" progId="Equation.DSMT4">
                  <p:embed/>
                  <p:pic>
                    <p:nvPicPr>
                      <p:cNvPr id="0" name=""/>
                      <p:cNvPicPr>
                        <a:picLocks noChangeAspect="1" noChangeArrowheads="1"/>
                      </p:cNvPicPr>
                      <p:nvPr/>
                    </p:nvPicPr>
                    <p:blipFill>
                      <a:blip r:embed="rId10"/>
                      <a:srcRect/>
                      <a:stretch>
                        <a:fillRect/>
                      </a:stretch>
                    </p:blipFill>
                    <p:spPr bwMode="auto">
                      <a:xfrm>
                        <a:off x="1477635" y="4563655"/>
                        <a:ext cx="6393240" cy="1154757"/>
                      </a:xfrm>
                      <a:prstGeom prst="rect">
                        <a:avLst/>
                      </a:prstGeom>
                      <a:noFill/>
                    </p:spPr>
                  </p:pic>
                </p:oleObj>
              </mc:Fallback>
            </mc:AlternateContent>
          </a:graphicData>
        </a:graphic>
      </p:graphicFrame>
      <p:sp>
        <p:nvSpPr>
          <p:cNvPr id="10" name="Rectangle 1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464642261"/>
              </p:ext>
            </p:extLst>
          </p:nvPr>
        </p:nvGraphicFramePr>
        <p:xfrm>
          <a:off x="1213782" y="5550690"/>
          <a:ext cx="2294324" cy="813178"/>
        </p:xfrm>
        <a:graphic>
          <a:graphicData uri="http://schemas.openxmlformats.org/presentationml/2006/ole">
            <mc:AlternateContent xmlns:mc="http://schemas.openxmlformats.org/markup-compatibility/2006">
              <mc:Choice xmlns:v="urn:schemas-microsoft-com:vml" Requires="v">
                <p:oleObj spid="_x0000_s72776" name="Equation" r:id="rId11" imgW="748975" imgH="266584" progId="Equation.DSMT4">
                  <p:embed/>
                </p:oleObj>
              </mc:Choice>
              <mc:Fallback>
                <p:oleObj name="Equation" r:id="rId11" imgW="748975" imgH="266584"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3782" y="5550690"/>
                        <a:ext cx="2294324" cy="813178"/>
                      </a:xfrm>
                      <a:prstGeom prst="rect">
                        <a:avLst/>
                      </a:prstGeom>
                      <a:noFill/>
                    </p:spPr>
                  </p:pic>
                </p:oleObj>
              </mc:Fallback>
            </mc:AlternateContent>
          </a:graphicData>
        </a:graphic>
      </p:graphicFrame>
    </p:spTree>
    <p:extLst>
      <p:ext uri="{BB962C8B-B14F-4D97-AF65-F5344CB8AC3E}">
        <p14:creationId xmlns:p14="http://schemas.microsoft.com/office/powerpoint/2010/main" val="12402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296" y="296417"/>
            <a:ext cx="4262705"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EXAMPLE CONTINUED</a:t>
            </a:r>
          </a:p>
        </p:txBody>
      </p:sp>
      <p:sp>
        <p:nvSpPr>
          <p:cNvPr id="3" name="TextBox 2"/>
          <p:cNvSpPr txBox="1"/>
          <p:nvPr/>
        </p:nvSpPr>
        <p:spPr>
          <a:xfrm>
            <a:off x="7874683" y="1319763"/>
            <a:ext cx="23065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Degrees of Freedom</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63376296"/>
              </p:ext>
            </p:extLst>
          </p:nvPr>
        </p:nvGraphicFramePr>
        <p:xfrm>
          <a:off x="1171121" y="1087985"/>
          <a:ext cx="2662688" cy="1912078"/>
        </p:xfrm>
        <a:graphic>
          <a:graphicData uri="http://schemas.openxmlformats.org/presentationml/2006/ole">
            <mc:AlternateContent xmlns:mc="http://schemas.openxmlformats.org/markup-compatibility/2006">
              <mc:Choice xmlns:v="urn:schemas-microsoft-com:vml" Requires="v">
                <p:oleObj spid="_x0000_s50025" name="Equation" r:id="rId3" imgW="914400" imgH="660240" progId="Equation.DSMT4">
                  <p:embed/>
                </p:oleObj>
              </mc:Choice>
              <mc:Fallback>
                <p:oleObj name="Equation" r:id="rId3" imgW="914400" imgH="660240" progId="Equation.DSMT4">
                  <p:embed/>
                  <p:pic>
                    <p:nvPicPr>
                      <p:cNvPr id="0" name=""/>
                      <p:cNvPicPr>
                        <a:picLocks noChangeAspect="1" noChangeArrowheads="1"/>
                      </p:cNvPicPr>
                      <p:nvPr/>
                    </p:nvPicPr>
                    <p:blipFill>
                      <a:blip r:embed="rId4"/>
                      <a:srcRect/>
                      <a:stretch>
                        <a:fillRect/>
                      </a:stretch>
                    </p:blipFill>
                    <p:spPr bwMode="auto">
                      <a:xfrm>
                        <a:off x="1171121" y="1087985"/>
                        <a:ext cx="2662688" cy="1912078"/>
                      </a:xfrm>
                      <a:prstGeom prst="rect">
                        <a:avLst/>
                      </a:prstGeom>
                      <a:noFill/>
                    </p:spPr>
                  </p:pic>
                </p:oleObj>
              </mc:Fallback>
            </mc:AlternateContent>
          </a:graphicData>
        </a:graphic>
      </p:graphicFrame>
      <p:sp>
        <p:nvSpPr>
          <p:cNvPr id="6" name="Rectangle 5"/>
          <p:cNvSpPr/>
          <p:nvPr/>
        </p:nvSpPr>
        <p:spPr>
          <a:xfrm>
            <a:off x="7820167" y="1319763"/>
            <a:ext cx="2361063" cy="824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211079633"/>
              </p:ext>
            </p:extLst>
          </p:nvPr>
        </p:nvGraphicFramePr>
        <p:xfrm>
          <a:off x="8250071" y="1614253"/>
          <a:ext cx="1501253" cy="529854"/>
        </p:xfrm>
        <a:graphic>
          <a:graphicData uri="http://schemas.openxmlformats.org/presentationml/2006/ole">
            <mc:AlternateContent xmlns:mc="http://schemas.openxmlformats.org/markup-compatibility/2006">
              <mc:Choice xmlns:v="urn:schemas-microsoft-com:vml" Requires="v">
                <p:oleObj spid="_x0000_s50026" name="Equation" r:id="rId5" imgW="647700" imgH="228600" progId="Equation.DSMT4">
                  <p:embed/>
                </p:oleObj>
              </mc:Choice>
              <mc:Fallback>
                <p:oleObj name="Equation" r:id="rId5" imgW="6477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0071" y="1614253"/>
                        <a:ext cx="1501253" cy="529854"/>
                      </a:xfrm>
                      <a:prstGeom prst="rect">
                        <a:avLst/>
                      </a:prstGeom>
                      <a:noFill/>
                    </p:spPr>
                  </p:pic>
                </p:oleObj>
              </mc:Fallback>
            </mc:AlternateContent>
          </a:graphicData>
        </a:graphic>
      </p:graphicFrame>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532901816"/>
              </p:ext>
            </p:extLst>
          </p:nvPr>
        </p:nvGraphicFramePr>
        <p:xfrm>
          <a:off x="1171121" y="3000063"/>
          <a:ext cx="1817739" cy="744975"/>
        </p:xfrm>
        <a:graphic>
          <a:graphicData uri="http://schemas.openxmlformats.org/presentationml/2006/ole">
            <mc:AlternateContent xmlns:mc="http://schemas.openxmlformats.org/markup-compatibility/2006">
              <mc:Choice xmlns:v="urn:schemas-microsoft-com:vml" Requires="v">
                <p:oleObj spid="_x0000_s50027" name="Equation" r:id="rId7" imgW="583947" imgH="241195" progId="Equation.DSMT4">
                  <p:embed/>
                </p:oleObj>
              </mc:Choice>
              <mc:Fallback>
                <p:oleObj name="Equation" r:id="rId7" imgW="583947" imgH="241195"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1121" y="3000063"/>
                        <a:ext cx="1817739" cy="744975"/>
                      </a:xfrm>
                      <a:prstGeom prst="rect">
                        <a:avLst/>
                      </a:prstGeom>
                      <a:noFill/>
                    </p:spPr>
                  </p:pic>
                </p:oleObj>
              </mc:Fallback>
            </mc:AlternateContent>
          </a:graphicData>
        </a:graphic>
      </p:graphicFrame>
      <p:sp>
        <p:nvSpPr>
          <p:cNvPr id="10" name="TextBox 9"/>
          <p:cNvSpPr txBox="1"/>
          <p:nvPr/>
        </p:nvSpPr>
        <p:spPr>
          <a:xfrm>
            <a:off x="341194" y="3745038"/>
            <a:ext cx="11204812" cy="138499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Tabulated value of </a:t>
            </a:r>
            <a:r>
              <a:rPr lang="en-US" sz="2800" i="1" dirty="0" smtClean="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 for 10 </a:t>
            </a:r>
            <a:r>
              <a:rPr lang="en-US" sz="2800" dirty="0" err="1" smtClean="0">
                <a:latin typeface="Times New Roman" panose="02020603050405020304" pitchFamily="18" charset="0"/>
                <a:cs typeface="Times New Roman" panose="02020603050405020304" pitchFamily="18" charset="0"/>
              </a:rPr>
              <a:t>d.f.</a:t>
            </a:r>
            <a:r>
              <a:rPr lang="en-US" sz="2800" dirty="0" smtClean="0">
                <a:latin typeface="Times New Roman" panose="02020603050405020304" pitchFamily="18" charset="0"/>
                <a:cs typeface="Times New Roman" panose="02020603050405020304" pitchFamily="18" charset="0"/>
              </a:rPr>
              <a:t> at 5% level of significance for the single tailed test is </a:t>
            </a:r>
            <a:r>
              <a:rPr lang="en-US" sz="2800" b="1" dirty="0" smtClean="0">
                <a:latin typeface="Times New Roman" panose="02020603050405020304" pitchFamily="18" charset="0"/>
                <a:cs typeface="Times New Roman" panose="02020603050405020304" pitchFamily="18" charset="0"/>
              </a:rPr>
              <a:t>1.81</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Since calculated     is </a:t>
            </a:r>
            <a:r>
              <a:rPr lang="en-US" sz="2800" dirty="0" smtClean="0">
                <a:latin typeface="Times New Roman" panose="02020603050405020304" pitchFamily="18" charset="0"/>
                <a:cs typeface="Times New Roman" panose="02020603050405020304" pitchFamily="18" charset="0"/>
              </a:rPr>
              <a:t>less </a:t>
            </a:r>
            <a:r>
              <a:rPr lang="en-US" sz="2800" dirty="0">
                <a:latin typeface="Times New Roman" panose="02020603050405020304" pitchFamily="18" charset="0"/>
                <a:cs typeface="Times New Roman" panose="02020603050405020304" pitchFamily="18" charset="0"/>
              </a:rPr>
              <a:t>than tabulated t, </a:t>
            </a:r>
            <a:r>
              <a:rPr lang="en-US" sz="2800" dirty="0" smtClean="0">
                <a:latin typeface="Times New Roman" panose="02020603050405020304" pitchFamily="18" charset="0"/>
                <a:cs typeface="Times New Roman" panose="02020603050405020304" pitchFamily="18" charset="0"/>
              </a:rPr>
              <a:t>do not </a:t>
            </a:r>
            <a:r>
              <a:rPr lang="en-US" sz="2800" dirty="0">
                <a:latin typeface="Times New Roman" panose="02020603050405020304" pitchFamily="18" charset="0"/>
                <a:cs typeface="Times New Roman" panose="02020603050405020304" pitchFamily="18" charset="0"/>
              </a:rPr>
              <a:t>reject the null </a:t>
            </a:r>
            <a:r>
              <a:rPr lang="en-US" sz="2800" dirty="0" smtClean="0">
                <a:latin typeface="Times New Roman" panose="02020603050405020304" pitchFamily="18" charset="0"/>
                <a:cs typeface="Times New Roman" panose="02020603050405020304" pitchFamily="18" charset="0"/>
              </a:rPr>
              <a:t>hypothesis.</a:t>
            </a:r>
            <a:endParaRPr lang="en-US" sz="2800" b="1" i="1" dirty="0">
              <a:latin typeface="Times New Roman" panose="02020603050405020304" pitchFamily="18" charset="0"/>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790289898"/>
              </p:ext>
            </p:extLst>
          </p:nvPr>
        </p:nvGraphicFramePr>
        <p:xfrm>
          <a:off x="2810471" y="4558287"/>
          <a:ext cx="302185" cy="543932"/>
        </p:xfrm>
        <a:graphic>
          <a:graphicData uri="http://schemas.openxmlformats.org/presentationml/2006/ole">
            <mc:AlternateContent xmlns:mc="http://schemas.openxmlformats.org/markup-compatibility/2006">
              <mc:Choice xmlns:v="urn:schemas-microsoft-com:vml" Requires="v">
                <p:oleObj spid="_x0000_s50028" name="Equation" r:id="rId9" imgW="139639" imgH="253890" progId="Equation.DSMT4">
                  <p:embed/>
                </p:oleObj>
              </mc:Choice>
              <mc:Fallback>
                <p:oleObj name="Equation" r:id="rId9" imgW="139639" imgH="25389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0471" y="4558287"/>
                        <a:ext cx="302185" cy="543932"/>
                      </a:xfrm>
                      <a:prstGeom prst="rect">
                        <a:avLst/>
                      </a:prstGeom>
                      <a:noFill/>
                    </p:spPr>
                  </p:pic>
                </p:oleObj>
              </mc:Fallback>
            </mc:AlternateContent>
          </a:graphicData>
        </a:graphic>
      </p:graphicFrame>
      <p:sp>
        <p:nvSpPr>
          <p:cNvPr id="12" name="TextBox 11"/>
          <p:cNvSpPr txBox="1"/>
          <p:nvPr/>
        </p:nvSpPr>
        <p:spPr>
          <a:xfrm>
            <a:off x="341194" y="5254388"/>
            <a:ext cx="10385946"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Conclusion: The medicines </a:t>
            </a:r>
            <a:r>
              <a:rPr lang="en-US" sz="2800" i="1" dirty="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and </a:t>
            </a:r>
            <a:r>
              <a:rPr lang="en-US" sz="2800" i="1" dirty="0" smtClean="0">
                <a:latin typeface="Times New Roman" panose="02020603050405020304" pitchFamily="18" charset="0"/>
                <a:cs typeface="Times New Roman" panose="02020603050405020304" pitchFamily="18" charset="0"/>
              </a:rPr>
              <a:t>B </a:t>
            </a:r>
            <a:r>
              <a:rPr lang="en-US" sz="2800" dirty="0" smtClean="0">
                <a:latin typeface="Times New Roman" panose="02020603050405020304" pitchFamily="18" charset="0"/>
                <a:cs typeface="Times New Roman" panose="02020603050405020304" pitchFamily="18" charset="0"/>
              </a:rPr>
              <a:t>do not differ significantly </a:t>
            </a:r>
            <a:r>
              <a:rPr lang="en-US" sz="2800" dirty="0">
                <a:latin typeface="Times New Roman" panose="02020603050405020304" pitchFamily="18" charset="0"/>
                <a:cs typeface="Times New Roman" panose="02020603050405020304" pitchFamily="18" charset="0"/>
              </a:rPr>
              <a:t>as regards their effect on </a:t>
            </a:r>
            <a:r>
              <a:rPr lang="en-US" sz="2800" dirty="0" smtClean="0">
                <a:latin typeface="Times New Roman" panose="02020603050405020304" pitchFamily="18" charset="0"/>
                <a:cs typeface="Times New Roman" panose="02020603050405020304" pitchFamily="18" charset="0"/>
              </a:rPr>
              <a:t>increase </a:t>
            </a:r>
            <a:r>
              <a:rPr lang="en-US" sz="2800" dirty="0">
                <a:latin typeface="Times New Roman" panose="02020603050405020304" pitchFamily="18" charset="0"/>
                <a:cs typeface="Times New Roman" panose="02020603050405020304" pitchFamily="18" charset="0"/>
              </a:rPr>
              <a:t>in </a:t>
            </a:r>
            <a:r>
              <a:rPr lang="en-US" sz="2800" dirty="0" smtClean="0">
                <a:latin typeface="Times New Roman" panose="02020603050405020304" pitchFamily="18" charset="0"/>
                <a:cs typeface="Times New Roman" panose="02020603050405020304" pitchFamily="18" charset="0"/>
              </a:rPr>
              <a:t>weight.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90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a:xfrm>
            <a:off x="590843" y="457079"/>
            <a:ext cx="6980238" cy="627062"/>
          </a:xfrm>
        </p:spPr>
        <p:txBody>
          <a:bodyPr>
            <a:normAutofit/>
          </a:bodyPr>
          <a:lstStyle/>
          <a:p>
            <a:pPr algn="ctr" eaLnBrk="1" hangingPunct="1"/>
            <a:r>
              <a:rPr lang="en-US" sz="4000" b="1" dirty="0" smtClean="0">
                <a:latin typeface="Times New Roman" panose="02020603050405020304" pitchFamily="18" charset="0"/>
                <a:cs typeface="Times New Roman" panose="02020603050405020304" pitchFamily="18" charset="0"/>
              </a:rPr>
              <a:t>Basic terminologies</a:t>
            </a:r>
            <a:endParaRPr lang="en-US" sz="4000" b="1" dirty="0">
              <a:latin typeface="Times New Roman" panose="02020603050405020304" pitchFamily="18" charset="0"/>
              <a:cs typeface="Times New Roman" panose="02020603050405020304" pitchFamily="18" charset="0"/>
            </a:endParaRPr>
          </a:p>
        </p:txBody>
      </p:sp>
      <p:sp>
        <p:nvSpPr>
          <p:cNvPr id="1030" name="Rectangle 3"/>
          <p:cNvSpPr>
            <a:spLocks noGrp="1" noChangeArrowheads="1"/>
          </p:cNvSpPr>
          <p:nvPr>
            <p:ph idx="4294967295"/>
          </p:nvPr>
        </p:nvSpPr>
        <p:spPr>
          <a:xfrm>
            <a:off x="590843" y="1348764"/>
            <a:ext cx="9561513" cy="4768850"/>
          </a:xfrm>
        </p:spPr>
        <p:txBody>
          <a:bodyPr>
            <a:noAutofit/>
          </a:bodyPr>
          <a:lstStyle/>
          <a:p>
            <a:pPr eaLnBrk="1" hangingPunct="1">
              <a:lnSpc>
                <a:spcPct val="90000"/>
              </a:lnSpc>
              <a:buClrTx/>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Population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a:t>
            </a:r>
            <a:r>
              <a:rPr lang="en-US" sz="2800" dirty="0" smtClean="0">
                <a:latin typeface="Times New Roman" panose="02020603050405020304" pitchFamily="18" charset="0"/>
                <a:cs typeface="Times New Roman" panose="02020603050405020304" pitchFamily="18" charset="0"/>
              </a:rPr>
              <a:t>ll of the entities of interest in a study.</a:t>
            </a:r>
            <a:endParaRPr lang="en-US" sz="2800" dirty="0">
              <a:latin typeface="Times New Roman" panose="02020603050405020304" pitchFamily="18" charset="0"/>
              <a:cs typeface="Times New Roman" panose="02020603050405020304" pitchFamily="18" charset="0"/>
            </a:endParaRPr>
          </a:p>
          <a:p>
            <a:pPr eaLnBrk="1" hangingPunct="1">
              <a:lnSpc>
                <a:spcPct val="90000"/>
              </a:lnSpc>
              <a:buClrTx/>
              <a:buFont typeface="Wingdings" panose="05000000000000000000" pitchFamily="2" charset="2"/>
              <a:buChar char="§"/>
            </a:pPr>
            <a:r>
              <a:rPr lang="en-US" sz="2800" b="1" dirty="0" smtClean="0">
                <a:latin typeface="Times New Roman" panose="02020603050405020304" pitchFamily="18" charset="0"/>
                <a:cs typeface="Times New Roman" panose="02020603050405020304" pitchFamily="18" charset="0"/>
              </a:rPr>
              <a:t>Sample:</a:t>
            </a:r>
            <a:r>
              <a:rPr lang="en-US" sz="2800" dirty="0" smtClean="0">
                <a:latin typeface="Times New Roman" panose="02020603050405020304" pitchFamily="18" charset="0"/>
                <a:cs typeface="Times New Roman" panose="02020603050405020304" pitchFamily="18" charset="0"/>
              </a:rPr>
              <a:t> A</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subset </a:t>
            </a:r>
            <a:r>
              <a:rPr lang="en-US" sz="2800" dirty="0">
                <a:latin typeface="Times New Roman" panose="02020603050405020304" pitchFamily="18" charset="0"/>
                <a:cs typeface="Times New Roman" panose="02020603050405020304" pitchFamily="18" charset="0"/>
                <a:sym typeface="Symbol" panose="05050102010706020507" pitchFamily="18" charset="2"/>
              </a:rPr>
              <a:t>of the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population</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endParaRPr lang="en-US" sz="2800" dirty="0">
              <a:latin typeface="Times New Roman" panose="02020603050405020304" pitchFamily="18" charset="0"/>
              <a:cs typeface="Times New Roman" panose="02020603050405020304" pitchFamily="18" charset="0"/>
            </a:endParaRPr>
          </a:p>
          <a:p>
            <a:pPr>
              <a:lnSpc>
                <a:spcPct val="90000"/>
              </a:lnSpc>
              <a:buClrTx/>
              <a:buFont typeface="Wingdings" panose="05000000000000000000" pitchFamily="2" charset="2"/>
              <a:buChar char="§"/>
            </a:pPr>
            <a:r>
              <a:rPr lang="en-US" sz="2800" b="1" dirty="0" smtClean="0">
                <a:latin typeface="Times New Roman" panose="02020603050405020304" pitchFamily="18" charset="0"/>
                <a:cs typeface="Times New Roman" panose="02020603050405020304" pitchFamily="18" charset="0"/>
              </a:rPr>
              <a:t>Alternative Hypothesis</a:t>
            </a:r>
            <a:r>
              <a:rPr lang="en-US" sz="2800" dirty="0" smtClean="0">
                <a:latin typeface="Times New Roman" panose="02020603050405020304" pitchFamily="18" charset="0"/>
                <a:cs typeface="Times New Roman" panose="02020603050405020304" pitchFamily="18" charset="0"/>
              </a:rPr>
              <a:t>: Hypothesis that the analyst is attempting to prove, denoted by </a:t>
            </a:r>
            <a:r>
              <a:rPr lang="en-US" sz="2800" i="1" dirty="0" smtClean="0">
                <a:latin typeface="Times New Roman" panose="02020603050405020304" pitchFamily="18" charset="0"/>
                <a:cs typeface="Times New Roman" panose="02020603050405020304" pitchFamily="18" charset="0"/>
              </a:rPr>
              <a:t>H</a:t>
            </a:r>
            <a:r>
              <a:rPr lang="en-US" sz="2800" baseline="-25000" dirty="0" smtClean="0">
                <a:latin typeface="Times New Roman" panose="02020603050405020304" pitchFamily="18" charset="0"/>
                <a:cs typeface="Times New Roman" panose="02020603050405020304" pitchFamily="18" charset="0"/>
              </a:rPr>
              <a:t>a  </a:t>
            </a:r>
            <a:endParaRPr lang="en-US" sz="2800" dirty="0" smtClean="0">
              <a:latin typeface="Times New Roman" panose="02020603050405020304" pitchFamily="18" charset="0"/>
              <a:cs typeface="Times New Roman" panose="02020603050405020304" pitchFamily="18" charset="0"/>
            </a:endParaRPr>
          </a:p>
          <a:p>
            <a:pPr>
              <a:lnSpc>
                <a:spcPct val="90000"/>
              </a:lnSpc>
              <a:buClrTx/>
              <a:buFont typeface="Wingdings" panose="05000000000000000000" pitchFamily="2" charset="2"/>
              <a:buChar char="§"/>
            </a:pPr>
            <a:r>
              <a:rPr lang="en-US" sz="2800" b="1" dirty="0" smtClean="0">
                <a:latin typeface="Times New Roman" panose="02020603050405020304" pitchFamily="18" charset="0"/>
                <a:cs typeface="Times New Roman" panose="02020603050405020304" pitchFamily="18" charset="0"/>
              </a:rPr>
              <a:t>Null Hypothesis</a:t>
            </a:r>
            <a:r>
              <a:rPr lang="en-US" sz="2800" dirty="0" smtClean="0">
                <a:latin typeface="Times New Roman" panose="02020603050405020304" pitchFamily="18" charset="0"/>
                <a:cs typeface="Times New Roman" panose="02020603050405020304" pitchFamily="18" charset="0"/>
              </a:rPr>
              <a:t>: The opposite of the alternative hypothesis,</a:t>
            </a:r>
            <a:r>
              <a:rPr lang="en-US" sz="2800" i="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denoted by </a:t>
            </a:r>
            <a:r>
              <a:rPr lang="en-US" sz="2800" i="1" dirty="0" smtClean="0">
                <a:latin typeface="Times New Roman" panose="02020603050405020304" pitchFamily="18" charset="0"/>
                <a:cs typeface="Times New Roman" panose="02020603050405020304" pitchFamily="18" charset="0"/>
              </a:rPr>
              <a:t>H</a:t>
            </a:r>
            <a:r>
              <a:rPr lang="en-US" sz="2800" baseline="-25000" dirty="0" smtClean="0">
                <a:latin typeface="Times New Roman" panose="02020603050405020304" pitchFamily="18" charset="0"/>
                <a:cs typeface="Times New Roman" panose="02020603050405020304" pitchFamily="18" charset="0"/>
              </a:rPr>
              <a:t>0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237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8818" y="128882"/>
            <a:ext cx="6096000" cy="1200329"/>
          </a:xfrm>
          <a:prstGeom prst="rect">
            <a:avLst/>
          </a:prstGeom>
        </p:spPr>
        <p:txBody>
          <a:bodyPr>
            <a:spAutoFit/>
          </a:bodyPr>
          <a:lstStyle/>
          <a:p>
            <a:pPr algn="ctr"/>
            <a:r>
              <a:rPr lang="en-US" sz="3600" b="1" dirty="0">
                <a:latin typeface="Times New Roman" panose="02020603050405020304" pitchFamily="18" charset="0"/>
                <a:cs typeface="Times New Roman" panose="02020603050405020304" pitchFamily="18" charset="0"/>
              </a:rPr>
              <a:t>t-Test for Difference of Means</a:t>
            </a:r>
          </a:p>
          <a:p>
            <a:pPr algn="ctr"/>
            <a:r>
              <a:rPr lang="en-US" sz="3600" b="1" dirty="0">
                <a:latin typeface="Times New Roman" panose="02020603050405020304" pitchFamily="18" charset="0"/>
                <a:cs typeface="Times New Roman" panose="02020603050405020304" pitchFamily="18" charset="0"/>
              </a:rPr>
              <a:t>( Independent Samples)</a:t>
            </a:r>
          </a:p>
        </p:txBody>
      </p:sp>
      <p:sp>
        <p:nvSpPr>
          <p:cNvPr id="3" name="TextBox 2"/>
          <p:cNvSpPr txBox="1"/>
          <p:nvPr/>
        </p:nvSpPr>
        <p:spPr>
          <a:xfrm>
            <a:off x="232011" y="1329211"/>
            <a:ext cx="11641541" cy="4832092"/>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When population </a:t>
            </a:r>
            <a:r>
              <a:rPr lang="en-US" sz="2800" b="1" dirty="0" smtClean="0">
                <a:latin typeface="Times New Roman" panose="02020603050405020304" pitchFamily="18" charset="0"/>
                <a:cs typeface="Times New Roman" panose="02020603050405020304" pitchFamily="18" charset="0"/>
              </a:rPr>
              <a:t>variances are unequal</a:t>
            </a:r>
            <a:r>
              <a:rPr lang="en-US" sz="2800" dirty="0" smtClean="0">
                <a:latin typeface="Times New Roman" panose="02020603050405020304" pitchFamily="18" charset="0"/>
                <a:cs typeface="Times New Roman" panose="02020603050405020304" pitchFamily="18" charset="0"/>
              </a:rPr>
              <a:t>, the t-test statistic for difference of means  is:</a:t>
            </a: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Degrees of freedom:</a:t>
            </a:r>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09015482"/>
              </p:ext>
            </p:extLst>
          </p:nvPr>
        </p:nvGraphicFramePr>
        <p:xfrm>
          <a:off x="1818043" y="1950925"/>
          <a:ext cx="3135313" cy="2009775"/>
        </p:xfrm>
        <a:graphic>
          <a:graphicData uri="http://schemas.openxmlformats.org/presentationml/2006/ole">
            <mc:AlternateContent xmlns:mc="http://schemas.openxmlformats.org/markup-compatibility/2006">
              <mc:Choice xmlns:v="urn:schemas-microsoft-com:vml" Requires="v">
                <p:oleObj spid="_x0000_s50596" name="Equation" r:id="rId3" imgW="838080" imgH="685800" progId="Equation.DSMT4">
                  <p:embed/>
                </p:oleObj>
              </mc:Choice>
              <mc:Fallback>
                <p:oleObj name="Equation" r:id="rId3" imgW="838080" imgH="685800" progId="Equation.DSMT4">
                  <p:embed/>
                  <p:pic>
                    <p:nvPicPr>
                      <p:cNvPr id="0" name="Object 1"/>
                      <p:cNvPicPr>
                        <a:picLocks noChangeAspect="1" noChangeArrowheads="1"/>
                      </p:cNvPicPr>
                      <p:nvPr/>
                    </p:nvPicPr>
                    <p:blipFill>
                      <a:blip r:embed="rId4"/>
                      <a:srcRect/>
                      <a:stretch>
                        <a:fillRect/>
                      </a:stretch>
                    </p:blipFill>
                    <p:spPr bwMode="auto">
                      <a:xfrm>
                        <a:off x="1818043" y="1950925"/>
                        <a:ext cx="3135313" cy="2009775"/>
                      </a:xfrm>
                      <a:prstGeom prst="rect">
                        <a:avLst/>
                      </a:prstGeom>
                      <a:noFill/>
                    </p:spPr>
                  </p:pic>
                </p:oleObj>
              </mc:Fallback>
            </mc:AlternateContent>
          </a:graphicData>
        </a:graphic>
      </p:graphicFrame>
      <p:sp>
        <p:nvSpPr>
          <p:cNvPr id="6"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414002405"/>
              </p:ext>
            </p:extLst>
          </p:nvPr>
        </p:nvGraphicFramePr>
        <p:xfrm>
          <a:off x="1490933" y="4415898"/>
          <a:ext cx="4899382" cy="1903015"/>
        </p:xfrm>
        <a:graphic>
          <a:graphicData uri="http://schemas.openxmlformats.org/presentationml/2006/ole">
            <mc:AlternateContent xmlns:mc="http://schemas.openxmlformats.org/markup-compatibility/2006">
              <mc:Choice xmlns:v="urn:schemas-microsoft-com:vml" Requires="v">
                <p:oleObj spid="_x0000_s50597" name="Equation" r:id="rId5" imgW="1574800" imgH="812800" progId="Equation.DSMT4">
                  <p:embed/>
                </p:oleObj>
              </mc:Choice>
              <mc:Fallback>
                <p:oleObj name="Equation" r:id="rId5" imgW="1574800" imgH="812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933" y="4415898"/>
                        <a:ext cx="4899382" cy="1903015"/>
                      </a:xfrm>
                      <a:prstGeom prst="rect">
                        <a:avLst/>
                      </a:prstGeom>
                      <a:noFill/>
                    </p:spPr>
                  </p:pic>
                </p:oleObj>
              </mc:Fallback>
            </mc:AlternateContent>
          </a:graphicData>
        </a:graphic>
      </p:graphicFrame>
    </p:spTree>
    <p:extLst>
      <p:ext uri="{BB962C8B-B14F-4D97-AF65-F5344CB8AC3E}">
        <p14:creationId xmlns:p14="http://schemas.microsoft.com/office/powerpoint/2010/main" val="70828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728" y="218364"/>
            <a:ext cx="11300347" cy="646331"/>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PAIRED t-TEST</a:t>
            </a:r>
            <a:endParaRPr lang="en-US" sz="36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36728" y="818866"/>
            <a:ext cx="10727141"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For paired t-test: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sample sizes are equal, i.e.,             .</a:t>
            </a: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sample observations are not completely independent but they are dependent in pairs.</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235661319"/>
              </p:ext>
            </p:extLst>
          </p:nvPr>
        </p:nvGraphicFramePr>
        <p:xfrm>
          <a:off x="4763071" y="1514897"/>
          <a:ext cx="1042348" cy="532263"/>
        </p:xfrm>
        <a:graphic>
          <a:graphicData uri="http://schemas.openxmlformats.org/presentationml/2006/ole">
            <mc:AlternateContent xmlns:mc="http://schemas.openxmlformats.org/markup-compatibility/2006">
              <mc:Choice xmlns:v="urn:schemas-microsoft-com:vml" Requires="v">
                <p:oleObj spid="_x0000_s57424" name="Equation" r:id="rId3" imgW="444307" imgH="228501" progId="Equation.DSMT4">
                  <p:embed/>
                </p:oleObj>
              </mc:Choice>
              <mc:Fallback>
                <p:oleObj name="Equation" r:id="rId3" imgW="444307" imgH="22850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071" y="1514897"/>
                        <a:ext cx="1042348" cy="532263"/>
                      </a:xfrm>
                      <a:prstGeom prst="rect">
                        <a:avLst/>
                      </a:prstGeom>
                      <a:noFill/>
                    </p:spPr>
                  </p:pic>
                </p:oleObj>
              </mc:Fallback>
            </mc:AlternateContent>
          </a:graphicData>
        </a:graphic>
      </p:graphicFrame>
      <p:sp>
        <p:nvSpPr>
          <p:cNvPr id="6" name="TextBox 5"/>
          <p:cNvSpPr txBox="1"/>
          <p:nvPr/>
        </p:nvSpPr>
        <p:spPr>
          <a:xfrm>
            <a:off x="559558" y="3330054"/>
            <a:ext cx="902117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EXAMPLE</a:t>
            </a:r>
            <a:endParaRPr lang="en-US" sz="2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59558" y="3791719"/>
            <a:ext cx="11177517"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An IQ test was administered to 5 persons before and after they were trained. The results are given below:</a:t>
            </a:r>
          </a:p>
          <a:p>
            <a:r>
              <a:rPr lang="en-US" sz="2400" dirty="0" smtClean="0">
                <a:latin typeface="Times New Roman" panose="02020603050405020304" pitchFamily="18" charset="0"/>
                <a:cs typeface="Times New Roman" panose="02020603050405020304" pitchFamily="18" charset="0"/>
              </a:rPr>
              <a:t>Candidates:                 I          II          III          IV          V</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IQ before training:     110     120       123        132        125</a:t>
            </a:r>
          </a:p>
          <a:p>
            <a:r>
              <a:rPr lang="en-US" sz="2400" dirty="0">
                <a:latin typeface="Times New Roman" panose="02020603050405020304" pitchFamily="18" charset="0"/>
                <a:cs typeface="Times New Roman" panose="02020603050405020304" pitchFamily="18" charset="0"/>
              </a:rPr>
              <a:t>IQ a</a:t>
            </a:r>
            <a:r>
              <a:rPr lang="en-US" sz="2400" dirty="0" smtClean="0">
                <a:latin typeface="Times New Roman" panose="02020603050405020304" pitchFamily="18" charset="0"/>
                <a:cs typeface="Times New Roman" panose="02020603050405020304" pitchFamily="18" charset="0"/>
              </a:rPr>
              <a:t>fter </a:t>
            </a:r>
            <a:r>
              <a:rPr lang="en-US" sz="2400" dirty="0">
                <a:latin typeface="Times New Roman" panose="02020603050405020304" pitchFamily="18" charset="0"/>
                <a:cs typeface="Times New Roman" panose="02020603050405020304" pitchFamily="18" charset="0"/>
              </a:rPr>
              <a:t>training</a:t>
            </a:r>
            <a:r>
              <a:rPr lang="en-US" sz="2400" dirty="0" smtClean="0">
                <a:latin typeface="Times New Roman" panose="02020603050405020304" pitchFamily="18" charset="0"/>
                <a:cs typeface="Times New Roman" panose="02020603050405020304" pitchFamily="18" charset="0"/>
              </a:rPr>
              <a:t>:        120     118       125        136        121</a:t>
            </a:r>
          </a:p>
          <a:p>
            <a:r>
              <a:rPr lang="en-US" sz="2400" dirty="0" smtClean="0">
                <a:latin typeface="Times New Roman" panose="02020603050405020304" pitchFamily="18" charset="0"/>
                <a:cs typeface="Times New Roman" panose="02020603050405020304" pitchFamily="18" charset="0"/>
              </a:rPr>
              <a:t>Test whether there is any change in IQ after the training programme.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367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125" y="163773"/>
            <a:ext cx="11900848"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EXAMPLE CONTINUED</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0125" y="887104"/>
            <a:ext cx="11900848" cy="341632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In this problem, the IQ readings before training(X) and after training(Y) are not independent but are paired together.</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Null Hypothesis                          i.e., mean scores before training and after training are same. In other words, there is no significant change in IQ after the training programme.</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Alternative Hypothesis                         . (Two tailed)</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Under null hypothesis, the test statistic is: </a:t>
            </a:r>
            <a:endParaRPr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86174318"/>
              </p:ext>
            </p:extLst>
          </p:nvPr>
        </p:nvGraphicFramePr>
        <p:xfrm>
          <a:off x="2292824" y="1965274"/>
          <a:ext cx="1851546" cy="504967"/>
        </p:xfrm>
        <a:graphic>
          <a:graphicData uri="http://schemas.openxmlformats.org/presentationml/2006/ole">
            <mc:AlternateContent xmlns:mc="http://schemas.openxmlformats.org/markup-compatibility/2006">
              <mc:Choice xmlns:v="urn:schemas-microsoft-com:vml" Requires="v">
                <p:oleObj spid="_x0000_s59689" name="Equation" r:id="rId3" imgW="838200" imgH="228600" progId="Equation.DSMT4">
                  <p:embed/>
                </p:oleObj>
              </mc:Choice>
              <mc:Fallback>
                <p:oleObj name="Equation" r:id="rId3" imgW="8382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824" y="1965274"/>
                        <a:ext cx="1851546" cy="504967"/>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60535628"/>
              </p:ext>
            </p:extLst>
          </p:nvPr>
        </p:nvGraphicFramePr>
        <p:xfrm>
          <a:off x="3151188" y="3070225"/>
          <a:ext cx="1822450" cy="504825"/>
        </p:xfrm>
        <a:graphic>
          <a:graphicData uri="http://schemas.openxmlformats.org/presentationml/2006/ole">
            <mc:AlternateContent xmlns:mc="http://schemas.openxmlformats.org/markup-compatibility/2006">
              <mc:Choice xmlns:v="urn:schemas-microsoft-com:vml" Requires="v">
                <p:oleObj spid="_x0000_s59690" name="Equation" r:id="rId5" imgW="825480" imgH="228600" progId="Equation.DSMT4">
                  <p:embed/>
                </p:oleObj>
              </mc:Choice>
              <mc:Fallback>
                <p:oleObj name="Equation" r:id="rId5" imgW="825480" imgH="228600" progId="Equation.DSMT4">
                  <p:embed/>
                  <p:pic>
                    <p:nvPicPr>
                      <p:cNvPr id="0" name=""/>
                      <p:cNvPicPr>
                        <a:picLocks noChangeAspect="1" noChangeArrowheads="1"/>
                      </p:cNvPicPr>
                      <p:nvPr/>
                    </p:nvPicPr>
                    <p:blipFill>
                      <a:blip r:embed="rId6"/>
                      <a:srcRect/>
                      <a:stretch>
                        <a:fillRect/>
                      </a:stretch>
                    </p:blipFill>
                    <p:spPr bwMode="auto">
                      <a:xfrm>
                        <a:off x="3151188" y="3070225"/>
                        <a:ext cx="1822450" cy="504825"/>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55537446"/>
              </p:ext>
            </p:extLst>
          </p:nvPr>
        </p:nvGraphicFramePr>
        <p:xfrm>
          <a:off x="4144370" y="4653362"/>
          <a:ext cx="1560394" cy="1169446"/>
        </p:xfrm>
        <a:graphic>
          <a:graphicData uri="http://schemas.openxmlformats.org/presentationml/2006/ole">
            <mc:AlternateContent xmlns:mc="http://schemas.openxmlformats.org/markup-compatibility/2006">
              <mc:Choice xmlns:v="urn:schemas-microsoft-com:vml" Requires="v">
                <p:oleObj spid="_x0000_s59691" name="Equation" r:id="rId7" imgW="622080" imgH="469800" progId="Equation.DSMT4">
                  <p:embed/>
                </p:oleObj>
              </mc:Choice>
              <mc:Fallback>
                <p:oleObj name="Equation" r:id="rId7" imgW="622080" imgH="469800" progId="Equation.DSMT4">
                  <p:embed/>
                  <p:pic>
                    <p:nvPicPr>
                      <p:cNvPr id="0" name=""/>
                      <p:cNvPicPr>
                        <a:picLocks noChangeAspect="1" noChangeArrowheads="1"/>
                      </p:cNvPicPr>
                      <p:nvPr/>
                    </p:nvPicPr>
                    <p:blipFill>
                      <a:blip r:embed="rId8"/>
                      <a:srcRect/>
                      <a:stretch>
                        <a:fillRect/>
                      </a:stretch>
                    </p:blipFill>
                    <p:spPr bwMode="auto">
                      <a:xfrm>
                        <a:off x="4144370" y="4653362"/>
                        <a:ext cx="1560394" cy="1169446"/>
                      </a:xfrm>
                      <a:prstGeom prst="rect">
                        <a:avLst/>
                      </a:prstGeom>
                      <a:noFill/>
                    </p:spPr>
                  </p:pic>
                </p:oleObj>
              </mc:Fallback>
            </mc:AlternateContent>
          </a:graphicData>
        </a:graphic>
      </p:graphicFrame>
      <p:sp>
        <p:nvSpPr>
          <p:cNvPr id="8" name="Rectangle 7"/>
          <p:cNvSpPr/>
          <p:nvPr/>
        </p:nvSpPr>
        <p:spPr>
          <a:xfrm>
            <a:off x="8771961" y="4109061"/>
            <a:ext cx="220893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Degrees of Freedom </a:t>
            </a:r>
          </a:p>
        </p:txBody>
      </p:sp>
      <p:graphicFrame>
        <p:nvGraphicFramePr>
          <p:cNvPr id="9" name="Object 8"/>
          <p:cNvGraphicFramePr>
            <a:graphicFrameLocks noChangeAspect="1"/>
          </p:cNvGraphicFramePr>
          <p:nvPr>
            <p:extLst>
              <p:ext uri="{D42A27DB-BD31-4B8C-83A1-F6EECF244321}">
                <p14:modId xmlns:p14="http://schemas.microsoft.com/office/powerpoint/2010/main" val="1317328714"/>
              </p:ext>
            </p:extLst>
          </p:nvPr>
        </p:nvGraphicFramePr>
        <p:xfrm>
          <a:off x="9391930" y="4359942"/>
          <a:ext cx="748357" cy="444337"/>
        </p:xfrm>
        <a:graphic>
          <a:graphicData uri="http://schemas.openxmlformats.org/presentationml/2006/ole">
            <mc:AlternateContent xmlns:mc="http://schemas.openxmlformats.org/markup-compatibility/2006">
              <mc:Choice xmlns:v="urn:schemas-microsoft-com:vml" Requires="v">
                <p:oleObj spid="_x0000_s59692" name="Equation" r:id="rId9" imgW="304404" imgH="177569" progId="Equation.DSMT4">
                  <p:embed/>
                </p:oleObj>
              </mc:Choice>
              <mc:Fallback>
                <p:oleObj name="Equation" r:id="rId9" imgW="304404" imgH="17756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91930" y="4359942"/>
                        <a:ext cx="748357" cy="444337"/>
                      </a:xfrm>
                      <a:prstGeom prst="rect">
                        <a:avLst/>
                      </a:prstGeom>
                      <a:noFill/>
                    </p:spPr>
                  </p:pic>
                </p:oleObj>
              </mc:Fallback>
            </mc:AlternateContent>
          </a:graphicData>
        </a:graphic>
      </p:graphicFrame>
      <p:sp>
        <p:nvSpPr>
          <p:cNvPr id="10" name="Rectangle 9"/>
          <p:cNvSpPr/>
          <p:nvPr/>
        </p:nvSpPr>
        <p:spPr>
          <a:xfrm>
            <a:off x="8809355" y="4053945"/>
            <a:ext cx="2040615" cy="75033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134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77851514"/>
              </p:ext>
            </p:extLst>
          </p:nvPr>
        </p:nvGraphicFramePr>
        <p:xfrm>
          <a:off x="2603206" y="818863"/>
          <a:ext cx="6940093" cy="2183643"/>
        </p:xfrm>
        <a:graphic>
          <a:graphicData uri="http://schemas.openxmlformats.org/presentationml/2006/ole">
            <mc:AlternateContent xmlns:mc="http://schemas.openxmlformats.org/markup-compatibility/2006">
              <mc:Choice xmlns:v="urn:schemas-microsoft-com:vml" Requires="v">
                <p:oleObj spid="_x0000_s60629" name="Equation" r:id="rId3" imgW="3060700" imgH="965200" progId="Equation.DSMT4">
                  <p:embed/>
                </p:oleObj>
              </mc:Choice>
              <mc:Fallback>
                <p:oleObj name="Equation" r:id="rId3" imgW="3060700" imgH="965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206" y="818863"/>
                        <a:ext cx="6940093" cy="2183643"/>
                      </a:xfrm>
                      <a:prstGeom prst="rect">
                        <a:avLst/>
                      </a:prstGeom>
                      <a:noFill/>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167855902"/>
              </p:ext>
            </p:extLst>
          </p:nvPr>
        </p:nvGraphicFramePr>
        <p:xfrm>
          <a:off x="3056743" y="3002506"/>
          <a:ext cx="3813175" cy="954087"/>
        </p:xfrm>
        <a:graphic>
          <a:graphicData uri="http://schemas.openxmlformats.org/presentationml/2006/ole">
            <mc:AlternateContent xmlns:mc="http://schemas.openxmlformats.org/markup-compatibility/2006">
              <mc:Choice xmlns:v="urn:schemas-microsoft-com:vml" Requires="v">
                <p:oleObj spid="_x0000_s60630" name="Equation" r:id="rId5" imgW="1815840" imgH="457200" progId="Equation.DSMT4">
                  <p:embed/>
                </p:oleObj>
              </mc:Choice>
              <mc:Fallback>
                <p:oleObj name="Equation" r:id="rId5" imgW="1815840" imgH="457200" progId="Equation.DSMT4">
                  <p:embed/>
                  <p:pic>
                    <p:nvPicPr>
                      <p:cNvPr id="0" name=""/>
                      <p:cNvPicPr>
                        <a:picLocks noChangeAspect="1" noChangeArrowheads="1"/>
                      </p:cNvPicPr>
                      <p:nvPr/>
                    </p:nvPicPr>
                    <p:blipFill>
                      <a:blip r:embed="rId6"/>
                      <a:srcRect/>
                      <a:stretch>
                        <a:fillRect/>
                      </a:stretch>
                    </p:blipFill>
                    <p:spPr bwMode="auto">
                      <a:xfrm>
                        <a:off x="3056743" y="3002506"/>
                        <a:ext cx="3813175" cy="954087"/>
                      </a:xfrm>
                      <a:prstGeom prst="rect">
                        <a:avLst/>
                      </a:prstGeom>
                      <a:noFill/>
                    </p:spPr>
                  </p:pic>
                </p:oleObj>
              </mc:Fallback>
            </mc:AlternateContent>
          </a:graphicData>
        </a:graphic>
      </p:graphicFrame>
      <p:sp>
        <p:nvSpPr>
          <p:cNvPr id="5" name="Rectangle 4"/>
          <p:cNvSpPr/>
          <p:nvPr/>
        </p:nvSpPr>
        <p:spPr>
          <a:xfrm>
            <a:off x="256887" y="65937"/>
            <a:ext cx="5816366"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EXAMPLE CONTINUED</a:t>
            </a:r>
          </a:p>
        </p:txBody>
      </p:sp>
      <p:graphicFrame>
        <p:nvGraphicFramePr>
          <p:cNvPr id="6" name="Object 5"/>
          <p:cNvGraphicFramePr>
            <a:graphicFrameLocks noChangeAspect="1"/>
          </p:cNvGraphicFramePr>
          <p:nvPr>
            <p:extLst>
              <p:ext uri="{D42A27DB-BD31-4B8C-83A1-F6EECF244321}">
                <p14:modId xmlns:p14="http://schemas.microsoft.com/office/powerpoint/2010/main" val="49368854"/>
              </p:ext>
            </p:extLst>
          </p:nvPr>
        </p:nvGraphicFramePr>
        <p:xfrm>
          <a:off x="3057638" y="4054006"/>
          <a:ext cx="2906436" cy="2264286"/>
        </p:xfrm>
        <a:graphic>
          <a:graphicData uri="http://schemas.openxmlformats.org/presentationml/2006/ole">
            <mc:AlternateContent xmlns:mc="http://schemas.openxmlformats.org/markup-compatibility/2006">
              <mc:Choice xmlns:v="urn:schemas-microsoft-com:vml" Requires="v">
                <p:oleObj spid="_x0000_s60631" name="Equation" r:id="rId7" imgW="1815840" imgH="1422360" progId="Equation.DSMT4">
                  <p:embed/>
                </p:oleObj>
              </mc:Choice>
              <mc:Fallback>
                <p:oleObj name="Equation" r:id="rId7" imgW="1815840" imgH="1422360" progId="Equation.DSMT4">
                  <p:embed/>
                  <p:pic>
                    <p:nvPicPr>
                      <p:cNvPr id="0" name=""/>
                      <p:cNvPicPr>
                        <a:picLocks noChangeAspect="1" noChangeArrowheads="1"/>
                      </p:cNvPicPr>
                      <p:nvPr/>
                    </p:nvPicPr>
                    <p:blipFill>
                      <a:blip r:embed="rId8"/>
                      <a:srcRect/>
                      <a:stretch>
                        <a:fillRect/>
                      </a:stretch>
                    </p:blipFill>
                    <p:spPr bwMode="auto">
                      <a:xfrm>
                        <a:off x="3057638" y="4054006"/>
                        <a:ext cx="2906436" cy="2264286"/>
                      </a:xfrm>
                      <a:prstGeom prst="rect">
                        <a:avLst/>
                      </a:prstGeom>
                      <a:noFill/>
                    </p:spPr>
                  </p:pic>
                </p:oleObj>
              </mc:Fallback>
            </mc:AlternateContent>
          </a:graphicData>
        </a:graphic>
      </p:graphicFrame>
    </p:spTree>
    <p:extLst>
      <p:ext uri="{BB962C8B-B14F-4D97-AF65-F5344CB8AC3E}">
        <p14:creationId xmlns:p14="http://schemas.microsoft.com/office/powerpoint/2010/main" val="367352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536" y="255473"/>
            <a:ext cx="4274168"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EXAMPLE CONTINUED</a:t>
            </a:r>
          </a:p>
        </p:txBody>
      </p:sp>
      <p:graphicFrame>
        <p:nvGraphicFramePr>
          <p:cNvPr id="3" name="Object 2"/>
          <p:cNvGraphicFramePr>
            <a:graphicFrameLocks noChangeAspect="1"/>
          </p:cNvGraphicFramePr>
          <p:nvPr>
            <p:extLst>
              <p:ext uri="{D42A27DB-BD31-4B8C-83A1-F6EECF244321}">
                <p14:modId xmlns:p14="http://schemas.microsoft.com/office/powerpoint/2010/main" val="1976250058"/>
              </p:ext>
            </p:extLst>
          </p:nvPr>
        </p:nvGraphicFramePr>
        <p:xfrm>
          <a:off x="3717107" y="778692"/>
          <a:ext cx="1660111" cy="2872007"/>
        </p:xfrm>
        <a:graphic>
          <a:graphicData uri="http://schemas.openxmlformats.org/presentationml/2006/ole">
            <mc:AlternateContent xmlns:mc="http://schemas.openxmlformats.org/markup-compatibility/2006">
              <mc:Choice xmlns:v="urn:schemas-microsoft-com:vml" Requires="v">
                <p:oleObj spid="_x0000_s61581" name="Equation" r:id="rId3" imgW="736560" imgH="1282680" progId="Equation.DSMT4">
                  <p:embed/>
                </p:oleObj>
              </mc:Choice>
              <mc:Fallback>
                <p:oleObj name="Equation" r:id="rId3" imgW="736560" imgH="1282680" progId="Equation.DSMT4">
                  <p:embed/>
                  <p:pic>
                    <p:nvPicPr>
                      <p:cNvPr id="0" name=""/>
                      <p:cNvPicPr>
                        <a:picLocks noChangeAspect="1" noChangeArrowheads="1"/>
                      </p:cNvPicPr>
                      <p:nvPr/>
                    </p:nvPicPr>
                    <p:blipFill>
                      <a:blip r:embed="rId4"/>
                      <a:srcRect/>
                      <a:stretch>
                        <a:fillRect/>
                      </a:stretch>
                    </p:blipFill>
                    <p:spPr bwMode="auto">
                      <a:xfrm>
                        <a:off x="3717107" y="778692"/>
                        <a:ext cx="1660111" cy="2872007"/>
                      </a:xfrm>
                      <a:prstGeom prst="rect">
                        <a:avLst/>
                      </a:prstGeom>
                      <a:noFill/>
                    </p:spPr>
                  </p:pic>
                </p:oleObj>
              </mc:Fallback>
            </mc:AlternateContent>
          </a:graphicData>
        </a:graphic>
      </p:graphicFrame>
      <p:sp>
        <p:nvSpPr>
          <p:cNvPr id="4" name="TextBox 3"/>
          <p:cNvSpPr txBox="1"/>
          <p:nvPr/>
        </p:nvSpPr>
        <p:spPr>
          <a:xfrm>
            <a:off x="270536" y="3849182"/>
            <a:ext cx="11684903" cy="156966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 tabulated value of t for 4 </a:t>
            </a:r>
            <a:r>
              <a:rPr lang="en-US" sz="2400" dirty="0" err="1" smtClean="0">
                <a:latin typeface="Times New Roman" panose="02020603050405020304" pitchFamily="18" charset="0"/>
                <a:cs typeface="Times New Roman" panose="02020603050405020304" pitchFamily="18" charset="0"/>
              </a:rPr>
              <a:t>d.f.</a:t>
            </a:r>
            <a:r>
              <a:rPr lang="en-US" sz="2400" dirty="0" smtClean="0">
                <a:latin typeface="Times New Roman" panose="02020603050405020304" pitchFamily="18" charset="0"/>
                <a:cs typeface="Times New Roman" panose="02020603050405020304" pitchFamily="18" charset="0"/>
              </a:rPr>
              <a:t> and at 1% level of significance for a two tailed test is 4.60. </a:t>
            </a:r>
            <a:r>
              <a:rPr lang="en-US" sz="2400" dirty="0">
                <a:latin typeface="Times New Roman" panose="02020603050405020304" pitchFamily="18" charset="0"/>
                <a:cs typeface="Times New Roman" panose="02020603050405020304" pitchFamily="18" charset="0"/>
              </a:rPr>
              <a:t>Since calculated     is less than tabulated </a:t>
            </a:r>
            <a:r>
              <a:rPr lang="en-US" sz="2400" dirty="0" smtClean="0">
                <a:latin typeface="Times New Roman" panose="02020603050405020304" pitchFamily="18" charset="0"/>
                <a:cs typeface="Times New Roman" panose="02020603050405020304" pitchFamily="18" charset="0"/>
              </a:rPr>
              <a:t>t, the data do not provide any evidence against the null hypothesis which may be accepted. We may, therefore, conclude that there is no change in IQ after the training </a:t>
            </a:r>
            <a:r>
              <a:rPr lang="en-US" sz="2400" dirty="0" err="1" smtClean="0">
                <a:latin typeface="Times New Roman" panose="02020603050405020304" pitchFamily="18" charset="0"/>
                <a:cs typeface="Times New Roman" panose="02020603050405020304" pitchFamily="18" charset="0"/>
              </a:rPr>
              <a:t>programme</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875849188"/>
              </p:ext>
            </p:extLst>
          </p:nvPr>
        </p:nvGraphicFramePr>
        <p:xfrm>
          <a:off x="2372292" y="4144672"/>
          <a:ext cx="302185" cy="543932"/>
        </p:xfrm>
        <a:graphic>
          <a:graphicData uri="http://schemas.openxmlformats.org/presentationml/2006/ole">
            <mc:AlternateContent xmlns:mc="http://schemas.openxmlformats.org/markup-compatibility/2006">
              <mc:Choice xmlns:v="urn:schemas-microsoft-com:vml" Requires="v">
                <p:oleObj spid="_x0000_s61582" name="Equation" r:id="rId5" imgW="139639" imgH="253890" progId="Equation.DSMT4">
                  <p:embed/>
                </p:oleObj>
              </mc:Choice>
              <mc:Fallback>
                <p:oleObj name="Equation" r:id="rId5" imgW="139639" imgH="25389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2292" y="4144672"/>
                        <a:ext cx="302185" cy="543932"/>
                      </a:xfrm>
                      <a:prstGeom prst="rect">
                        <a:avLst/>
                      </a:prstGeom>
                      <a:noFill/>
                    </p:spPr>
                  </p:pic>
                </p:oleObj>
              </mc:Fallback>
            </mc:AlternateContent>
          </a:graphicData>
        </a:graphic>
      </p:graphicFrame>
    </p:spTree>
    <p:extLst>
      <p:ext uri="{BB962C8B-B14F-4D97-AF65-F5344CB8AC3E}">
        <p14:creationId xmlns:p14="http://schemas.microsoft.com/office/powerpoint/2010/main" val="775333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7791" y="245660"/>
            <a:ext cx="6318913"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F-TEST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078172" y="1023582"/>
            <a:ext cx="9567081" cy="452431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APPLICATIONS</a:t>
            </a:r>
          </a:p>
          <a:p>
            <a:pPr lvl="0"/>
            <a:endParaRPr lang="en-US" sz="24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test the equality of two population variances.</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test the linearity of regression.</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testing equality of several means. This test is carried out by the technique of analysis of variance.</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813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038" y="996212"/>
            <a:ext cx="9991875" cy="4893647"/>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The test statistic for testing </a:t>
            </a:r>
            <a:r>
              <a:rPr lang="en-US" sz="2400" dirty="0">
                <a:latin typeface="Times New Roman" panose="02020603050405020304" pitchFamily="18" charset="0"/>
                <a:cs typeface="Times New Roman" panose="02020603050405020304" pitchFamily="18" charset="0"/>
              </a:rPr>
              <a:t>equality of </a:t>
            </a:r>
            <a:r>
              <a:rPr lang="en-US" sz="2400" dirty="0" smtClean="0">
                <a:latin typeface="Times New Roman" panose="02020603050405020304" pitchFamily="18" charset="0"/>
                <a:cs typeface="Times New Roman" panose="02020603050405020304" pitchFamily="18" charset="0"/>
              </a:rPr>
              <a:t>variances is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Where: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test statistics follows F-distribution with degrees of freedom: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44444209"/>
              </p:ext>
            </p:extLst>
          </p:nvPr>
        </p:nvGraphicFramePr>
        <p:xfrm>
          <a:off x="2896168" y="1550027"/>
          <a:ext cx="1105469" cy="1001179"/>
        </p:xfrm>
        <a:graphic>
          <a:graphicData uri="http://schemas.openxmlformats.org/presentationml/2006/ole">
            <mc:AlternateContent xmlns:mc="http://schemas.openxmlformats.org/markup-compatibility/2006">
              <mc:Choice xmlns:v="urn:schemas-microsoft-com:vml" Requires="v">
                <p:oleObj spid="_x0000_s58670" name="Equation" r:id="rId3" imgW="508000" imgH="457200" progId="Equation.DSMT4">
                  <p:embed/>
                </p:oleObj>
              </mc:Choice>
              <mc:Fallback>
                <p:oleObj name="Equation" r:id="rId3" imgW="5080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6168" y="1550027"/>
                        <a:ext cx="1105469" cy="1001179"/>
                      </a:xfrm>
                      <a:prstGeom prst="rect">
                        <a:avLst/>
                      </a:prstGeom>
                      <a:noFill/>
                    </p:spPr>
                  </p:pic>
                </p:oleObj>
              </mc:Fallback>
            </mc:AlternateContent>
          </a:graphicData>
        </a:graphic>
      </p:graphicFrame>
      <p:sp>
        <p:nvSpPr>
          <p:cNvPr id="4"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157838935"/>
              </p:ext>
            </p:extLst>
          </p:nvPr>
        </p:nvGraphicFramePr>
        <p:xfrm>
          <a:off x="2320191" y="3105020"/>
          <a:ext cx="2350774" cy="757296"/>
        </p:xfrm>
        <a:graphic>
          <a:graphicData uri="http://schemas.openxmlformats.org/presentationml/2006/ole">
            <mc:AlternateContent xmlns:mc="http://schemas.openxmlformats.org/markup-compatibility/2006">
              <mc:Choice xmlns:v="urn:schemas-microsoft-com:vml" Requires="v">
                <p:oleObj spid="_x0000_s58671" name="Equation" r:id="rId5" imgW="1422400" imgH="457200" progId="Equation.DSMT4">
                  <p:embed/>
                </p:oleObj>
              </mc:Choice>
              <mc:Fallback>
                <p:oleObj name="Equation" r:id="rId5" imgW="1422400" imgH="4572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0191" y="3105020"/>
                        <a:ext cx="2350774" cy="757296"/>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8572541"/>
              </p:ext>
            </p:extLst>
          </p:nvPr>
        </p:nvGraphicFramePr>
        <p:xfrm>
          <a:off x="2320191" y="3919897"/>
          <a:ext cx="2257425" cy="720725"/>
        </p:xfrm>
        <a:graphic>
          <a:graphicData uri="http://schemas.openxmlformats.org/presentationml/2006/ole">
            <mc:AlternateContent xmlns:mc="http://schemas.openxmlformats.org/markup-compatibility/2006">
              <mc:Choice xmlns:v="urn:schemas-microsoft-com:vml" Requires="v">
                <p:oleObj spid="_x0000_s58672" name="Equation" r:id="rId7" imgW="1434960" imgH="457200" progId="Equation.DSMT4">
                  <p:embed/>
                </p:oleObj>
              </mc:Choice>
              <mc:Fallback>
                <p:oleObj name="Equation" r:id="rId7" imgW="1434960" imgH="457200" progId="Equation.DSMT4">
                  <p:embed/>
                  <p:pic>
                    <p:nvPicPr>
                      <p:cNvPr id="0" name=""/>
                      <p:cNvPicPr>
                        <a:picLocks noChangeAspect="1" noChangeArrowheads="1"/>
                      </p:cNvPicPr>
                      <p:nvPr/>
                    </p:nvPicPr>
                    <p:blipFill>
                      <a:blip r:embed="rId8"/>
                      <a:srcRect/>
                      <a:stretch>
                        <a:fillRect/>
                      </a:stretch>
                    </p:blipFill>
                    <p:spPr bwMode="auto">
                      <a:xfrm>
                        <a:off x="2320191" y="3919897"/>
                        <a:ext cx="2257425" cy="720725"/>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08527014"/>
              </p:ext>
            </p:extLst>
          </p:nvPr>
        </p:nvGraphicFramePr>
        <p:xfrm>
          <a:off x="5066127" y="4954520"/>
          <a:ext cx="1132764" cy="811532"/>
        </p:xfrm>
        <a:graphic>
          <a:graphicData uri="http://schemas.openxmlformats.org/presentationml/2006/ole">
            <mc:AlternateContent xmlns:mc="http://schemas.openxmlformats.org/markup-compatibility/2006">
              <mc:Choice xmlns:v="urn:schemas-microsoft-com:vml" Requires="v">
                <p:oleObj spid="_x0000_s58673" name="Equation" r:id="rId9" imgW="634725" imgH="457002" progId="Equation.DSMT4">
                  <p:embed/>
                </p:oleObj>
              </mc:Choice>
              <mc:Fallback>
                <p:oleObj name="Equation" r:id="rId9" imgW="634725" imgH="45700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6127" y="4954520"/>
                        <a:ext cx="1132764" cy="811532"/>
                      </a:xfrm>
                      <a:prstGeom prst="rect">
                        <a:avLst/>
                      </a:prstGeom>
                      <a:noFill/>
                    </p:spPr>
                  </p:pic>
                </p:oleObj>
              </mc:Fallback>
            </mc:AlternateContent>
          </a:graphicData>
        </a:graphic>
      </p:graphicFrame>
      <p:sp>
        <p:nvSpPr>
          <p:cNvPr id="8" name="Rectangle 7"/>
          <p:cNvSpPr/>
          <p:nvPr/>
        </p:nvSpPr>
        <p:spPr>
          <a:xfrm>
            <a:off x="780922" y="299611"/>
            <a:ext cx="10505777" cy="523220"/>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F-TEST FOR EQUALITY OF TWO POPULATION VARIANCES</a:t>
            </a:r>
            <a:endParaRPr lang="en-US" sz="2800" b="1" dirty="0"/>
          </a:p>
        </p:txBody>
      </p:sp>
    </p:spTree>
    <p:extLst>
      <p:ext uri="{BB962C8B-B14F-4D97-AF65-F5344CB8AC3E}">
        <p14:creationId xmlns:p14="http://schemas.microsoft.com/office/powerpoint/2010/main" val="3534118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676" y="310065"/>
            <a:ext cx="10868840"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EXAMPLE</a:t>
            </a:r>
          </a:p>
        </p:txBody>
      </p:sp>
      <p:sp>
        <p:nvSpPr>
          <p:cNvPr id="3" name="TextBox 2"/>
          <p:cNvSpPr txBox="1"/>
          <p:nvPr/>
        </p:nvSpPr>
        <p:spPr>
          <a:xfrm>
            <a:off x="409433" y="1009934"/>
            <a:ext cx="11354937"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It is known that the mean diameter of rivets produced by two firms </a:t>
            </a:r>
            <a:r>
              <a:rPr lang="en-US" sz="2400" i="1" dirty="0" smtClean="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and </a:t>
            </a:r>
            <a:r>
              <a:rPr lang="en-US" sz="2400" i="1"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are practically the same but the standard deviations may differ. For 22 rivets produced by firm </a:t>
            </a:r>
            <a:r>
              <a:rPr lang="en-US" sz="2400" i="1" dirty="0" smtClean="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the standard deviation is 2.9 mm. while for 16 rivets manufactured by firm </a:t>
            </a:r>
            <a:r>
              <a:rPr lang="en-US" sz="2400" i="1"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the standard deviation is 3.8 mm. Test whether the products of firm </a:t>
            </a:r>
            <a:r>
              <a:rPr lang="en-US" sz="2400" i="1" dirty="0" smtClean="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have the same variability as those of firm </a:t>
            </a:r>
            <a:r>
              <a:rPr lang="en-US" sz="2400" i="1"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04967" y="3138985"/>
            <a:ext cx="11259403" cy="415498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We are given,</a:t>
            </a:r>
          </a:p>
          <a:p>
            <a:r>
              <a:rPr lang="en-US" sz="2400" dirty="0" smtClean="0">
                <a:latin typeface="Times New Roman" panose="02020603050405020304" pitchFamily="18" charset="0"/>
                <a:cs typeface="Times New Roman" panose="02020603050405020304" pitchFamily="18" charset="0"/>
              </a:rPr>
              <a:t>                     ,                         ;                 ,              </a:t>
            </a:r>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Null Hypothesis                             i.e., the products of both the firms </a:t>
            </a:r>
            <a:r>
              <a:rPr lang="en-US" sz="2400" i="1" dirty="0" smtClean="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and </a:t>
            </a:r>
            <a:r>
              <a:rPr lang="en-US" sz="2400" i="1"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have the same variability.</a:t>
            </a:r>
          </a:p>
          <a:p>
            <a:r>
              <a:rPr lang="en-US" sz="2400" dirty="0" smtClean="0">
                <a:latin typeface="Times New Roman" panose="02020603050405020304" pitchFamily="18" charset="0"/>
                <a:cs typeface="Times New Roman" panose="02020603050405020304" pitchFamily="18" charset="0"/>
              </a:rPr>
              <a:t>Alternative Hypothesis                            </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56514782"/>
              </p:ext>
            </p:extLst>
          </p:nvPr>
        </p:nvGraphicFramePr>
        <p:xfrm>
          <a:off x="1241946" y="3525539"/>
          <a:ext cx="910494" cy="445956"/>
        </p:xfrm>
        <a:graphic>
          <a:graphicData uri="http://schemas.openxmlformats.org/presentationml/2006/ole">
            <mc:AlternateContent xmlns:mc="http://schemas.openxmlformats.org/markup-compatibility/2006">
              <mc:Choice xmlns:v="urn:schemas-microsoft-com:vml" Requires="v">
                <p:oleObj spid="_x0000_s63970" name="Equation" r:id="rId3" imgW="469900" imgH="228600" progId="Equation.DSMT4">
                  <p:embed/>
                </p:oleObj>
              </mc:Choice>
              <mc:Fallback>
                <p:oleObj name="Equation" r:id="rId3" imgW="4699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946" y="3525539"/>
                        <a:ext cx="910494" cy="445956"/>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38276540"/>
              </p:ext>
            </p:extLst>
          </p:nvPr>
        </p:nvGraphicFramePr>
        <p:xfrm>
          <a:off x="2629691" y="3513138"/>
          <a:ext cx="1503362" cy="446087"/>
        </p:xfrm>
        <a:graphic>
          <a:graphicData uri="http://schemas.openxmlformats.org/presentationml/2006/ole">
            <mc:AlternateContent xmlns:mc="http://schemas.openxmlformats.org/markup-compatibility/2006">
              <mc:Choice xmlns:v="urn:schemas-microsoft-com:vml" Requires="v">
                <p:oleObj spid="_x0000_s63971" name="Equation" r:id="rId5" imgW="774360" imgH="228600" progId="Equation.DSMT4">
                  <p:embed/>
                </p:oleObj>
              </mc:Choice>
              <mc:Fallback>
                <p:oleObj name="Equation" r:id="rId5" imgW="774360" imgH="228600" progId="Equation.DSMT4">
                  <p:embed/>
                  <p:pic>
                    <p:nvPicPr>
                      <p:cNvPr id="0" name=""/>
                      <p:cNvPicPr>
                        <a:picLocks noChangeAspect="1" noChangeArrowheads="1"/>
                      </p:cNvPicPr>
                      <p:nvPr/>
                    </p:nvPicPr>
                    <p:blipFill>
                      <a:blip r:embed="rId6"/>
                      <a:srcRect/>
                      <a:stretch>
                        <a:fillRect/>
                      </a:stretch>
                    </p:blipFill>
                    <p:spPr bwMode="auto">
                      <a:xfrm>
                        <a:off x="2629691" y="3513138"/>
                        <a:ext cx="1503362" cy="446087"/>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488379437"/>
              </p:ext>
            </p:extLst>
          </p:nvPr>
        </p:nvGraphicFramePr>
        <p:xfrm>
          <a:off x="4602357" y="3514146"/>
          <a:ext cx="910494" cy="445956"/>
        </p:xfrm>
        <a:graphic>
          <a:graphicData uri="http://schemas.openxmlformats.org/presentationml/2006/ole">
            <mc:AlternateContent xmlns:mc="http://schemas.openxmlformats.org/markup-compatibility/2006">
              <mc:Choice xmlns:v="urn:schemas-microsoft-com:vml" Requires="v">
                <p:oleObj spid="_x0000_s63972" name="Equation" r:id="rId7" imgW="469800" imgH="228600" progId="Equation.DSMT4">
                  <p:embed/>
                </p:oleObj>
              </mc:Choice>
              <mc:Fallback>
                <p:oleObj name="Equation" r:id="rId7" imgW="469800" imgH="228600" progId="Equation.DSMT4">
                  <p:embed/>
                  <p:pic>
                    <p:nvPicPr>
                      <p:cNvPr id="0" name=""/>
                      <p:cNvPicPr>
                        <a:picLocks noChangeAspect="1" noChangeArrowheads="1"/>
                      </p:cNvPicPr>
                      <p:nvPr/>
                    </p:nvPicPr>
                    <p:blipFill>
                      <a:blip r:embed="rId8"/>
                      <a:srcRect/>
                      <a:stretch>
                        <a:fillRect/>
                      </a:stretch>
                    </p:blipFill>
                    <p:spPr bwMode="auto">
                      <a:xfrm>
                        <a:off x="4602357" y="3514146"/>
                        <a:ext cx="910494" cy="445956"/>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63641177"/>
              </p:ext>
            </p:extLst>
          </p:nvPr>
        </p:nvGraphicFramePr>
        <p:xfrm>
          <a:off x="5970588" y="3498850"/>
          <a:ext cx="1527175" cy="446088"/>
        </p:xfrm>
        <a:graphic>
          <a:graphicData uri="http://schemas.openxmlformats.org/presentationml/2006/ole">
            <mc:AlternateContent xmlns:mc="http://schemas.openxmlformats.org/markup-compatibility/2006">
              <mc:Choice xmlns:v="urn:schemas-microsoft-com:vml" Requires="v">
                <p:oleObj spid="_x0000_s63973" name="Equation" r:id="rId9" imgW="787320" imgH="228600" progId="Equation.DSMT4">
                  <p:embed/>
                </p:oleObj>
              </mc:Choice>
              <mc:Fallback>
                <p:oleObj name="Equation" r:id="rId9" imgW="787320" imgH="228600" progId="Equation.DSMT4">
                  <p:embed/>
                  <p:pic>
                    <p:nvPicPr>
                      <p:cNvPr id="0" name=""/>
                      <p:cNvPicPr>
                        <a:picLocks noChangeAspect="1" noChangeArrowheads="1"/>
                      </p:cNvPicPr>
                      <p:nvPr/>
                    </p:nvPicPr>
                    <p:blipFill>
                      <a:blip r:embed="rId10"/>
                      <a:srcRect/>
                      <a:stretch>
                        <a:fillRect/>
                      </a:stretch>
                    </p:blipFill>
                    <p:spPr bwMode="auto">
                      <a:xfrm>
                        <a:off x="5970588" y="3498850"/>
                        <a:ext cx="1527175" cy="446088"/>
                      </a:xfrm>
                      <a:prstGeom prst="rect">
                        <a:avLst/>
                      </a:prstGeom>
                      <a:noFill/>
                    </p:spPr>
                  </p:pic>
                </p:oleObj>
              </mc:Fallback>
            </mc:AlternateContent>
          </a:graphicData>
        </a:graphic>
      </p:graphicFrame>
      <p:sp>
        <p:nvSpPr>
          <p:cNvPr id="10"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2342783864"/>
              </p:ext>
            </p:extLst>
          </p:nvPr>
        </p:nvGraphicFramePr>
        <p:xfrm>
          <a:off x="2635250" y="4172786"/>
          <a:ext cx="2005013" cy="576262"/>
        </p:xfrm>
        <a:graphic>
          <a:graphicData uri="http://schemas.openxmlformats.org/presentationml/2006/ole">
            <mc:AlternateContent xmlns:mc="http://schemas.openxmlformats.org/markup-compatibility/2006">
              <mc:Choice xmlns:v="urn:schemas-microsoft-com:vml" Requires="v">
                <p:oleObj spid="_x0000_s63974" name="Equation" r:id="rId11" imgW="838080" imgH="241200" progId="Equation.DSMT4">
                  <p:embed/>
                </p:oleObj>
              </mc:Choice>
              <mc:Fallback>
                <p:oleObj name="Equation" r:id="rId11" imgW="838080" imgH="241200" progId="Equation.DSMT4">
                  <p:embed/>
                  <p:pic>
                    <p:nvPicPr>
                      <p:cNvPr id="0" name="Object 6"/>
                      <p:cNvPicPr>
                        <a:picLocks noChangeAspect="1" noChangeArrowheads="1"/>
                      </p:cNvPicPr>
                      <p:nvPr/>
                    </p:nvPicPr>
                    <p:blipFill>
                      <a:blip r:embed="rId12"/>
                      <a:srcRect/>
                      <a:stretch>
                        <a:fillRect/>
                      </a:stretch>
                    </p:blipFill>
                    <p:spPr bwMode="auto">
                      <a:xfrm>
                        <a:off x="2635250" y="4172786"/>
                        <a:ext cx="2005013" cy="576262"/>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597742718"/>
              </p:ext>
            </p:extLst>
          </p:nvPr>
        </p:nvGraphicFramePr>
        <p:xfrm>
          <a:off x="3481388" y="4897438"/>
          <a:ext cx="1974850" cy="576262"/>
        </p:xfrm>
        <a:graphic>
          <a:graphicData uri="http://schemas.openxmlformats.org/presentationml/2006/ole">
            <mc:AlternateContent xmlns:mc="http://schemas.openxmlformats.org/markup-compatibility/2006">
              <mc:Choice xmlns:v="urn:schemas-microsoft-com:vml" Requires="v">
                <p:oleObj spid="_x0000_s63975" name="Equation" r:id="rId13" imgW="825480" imgH="241200" progId="Equation.DSMT4">
                  <p:embed/>
                </p:oleObj>
              </mc:Choice>
              <mc:Fallback>
                <p:oleObj name="Equation" r:id="rId13" imgW="825480" imgH="241200" progId="Equation.DSMT4">
                  <p:embed/>
                  <p:pic>
                    <p:nvPicPr>
                      <p:cNvPr id="0" name=""/>
                      <p:cNvPicPr>
                        <a:picLocks noChangeAspect="1" noChangeArrowheads="1"/>
                      </p:cNvPicPr>
                      <p:nvPr/>
                    </p:nvPicPr>
                    <p:blipFill>
                      <a:blip r:embed="rId14"/>
                      <a:srcRect/>
                      <a:stretch>
                        <a:fillRect/>
                      </a:stretch>
                    </p:blipFill>
                    <p:spPr bwMode="auto">
                      <a:xfrm>
                        <a:off x="3481388" y="4897438"/>
                        <a:ext cx="1974850" cy="576262"/>
                      </a:xfrm>
                      <a:prstGeom prst="rect">
                        <a:avLst/>
                      </a:prstGeom>
                      <a:noFill/>
                    </p:spPr>
                  </p:pic>
                </p:oleObj>
              </mc:Fallback>
            </mc:AlternateContent>
          </a:graphicData>
        </a:graphic>
      </p:graphicFrame>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2618923049"/>
              </p:ext>
            </p:extLst>
          </p:nvPr>
        </p:nvGraphicFramePr>
        <p:xfrm>
          <a:off x="1428502" y="5466970"/>
          <a:ext cx="3822303" cy="920184"/>
        </p:xfrm>
        <a:graphic>
          <a:graphicData uri="http://schemas.openxmlformats.org/presentationml/2006/ole">
            <mc:AlternateContent xmlns:mc="http://schemas.openxmlformats.org/markup-compatibility/2006">
              <mc:Choice xmlns:v="urn:schemas-microsoft-com:vml" Requires="v">
                <p:oleObj spid="_x0000_s63976" name="Equation" r:id="rId15" imgW="2057400" imgH="495300" progId="Equation.DSMT4">
                  <p:embed/>
                </p:oleObj>
              </mc:Choice>
              <mc:Fallback>
                <p:oleObj name="Equation" r:id="rId15" imgW="2057400" imgH="49530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8502" y="5466970"/>
                        <a:ext cx="3822303" cy="920184"/>
                      </a:xfrm>
                      <a:prstGeom prst="rect">
                        <a:avLst/>
                      </a:prstGeom>
                      <a:no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297857208"/>
              </p:ext>
            </p:extLst>
          </p:nvPr>
        </p:nvGraphicFramePr>
        <p:xfrm>
          <a:off x="6405563" y="5435600"/>
          <a:ext cx="3916362" cy="919163"/>
        </p:xfrm>
        <a:graphic>
          <a:graphicData uri="http://schemas.openxmlformats.org/presentationml/2006/ole">
            <mc:AlternateContent xmlns:mc="http://schemas.openxmlformats.org/markup-compatibility/2006">
              <mc:Choice xmlns:v="urn:schemas-microsoft-com:vml" Requires="v">
                <p:oleObj spid="_x0000_s63977" name="Equation" r:id="rId17" imgW="2108160" imgH="495000" progId="Equation.DSMT4">
                  <p:embed/>
                </p:oleObj>
              </mc:Choice>
              <mc:Fallback>
                <p:oleObj name="Equation" r:id="rId17" imgW="2108160" imgH="495000" progId="Equation.DSMT4">
                  <p:embed/>
                  <p:pic>
                    <p:nvPicPr>
                      <p:cNvPr id="0" name=""/>
                      <p:cNvPicPr>
                        <a:picLocks noChangeAspect="1" noChangeArrowheads="1"/>
                      </p:cNvPicPr>
                      <p:nvPr/>
                    </p:nvPicPr>
                    <p:blipFill>
                      <a:blip r:embed="rId18"/>
                      <a:srcRect/>
                      <a:stretch>
                        <a:fillRect/>
                      </a:stretch>
                    </p:blipFill>
                    <p:spPr bwMode="auto">
                      <a:xfrm>
                        <a:off x="6405563" y="5435600"/>
                        <a:ext cx="3916362" cy="919163"/>
                      </a:xfrm>
                      <a:prstGeom prst="rect">
                        <a:avLst/>
                      </a:prstGeom>
                      <a:noFill/>
                    </p:spPr>
                  </p:pic>
                </p:oleObj>
              </mc:Fallback>
            </mc:AlternateContent>
          </a:graphicData>
        </a:graphic>
      </p:graphicFrame>
    </p:spTree>
    <p:extLst>
      <p:ext uri="{BB962C8B-B14F-4D97-AF65-F5344CB8AC3E}">
        <p14:creationId xmlns:p14="http://schemas.microsoft.com/office/powerpoint/2010/main" val="336144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194" y="1050878"/>
            <a:ext cx="11505062" cy="526297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Since             , the test statistic under null hypothesis is:</a:t>
            </a:r>
          </a:p>
          <a:p>
            <a:r>
              <a:rPr lang="en-US" sz="2400" dirty="0" smtClean="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which follows F-distribution with (15,2) </a:t>
            </a:r>
            <a:r>
              <a:rPr lang="en-US" sz="2400" dirty="0" err="1" smtClean="0">
                <a:latin typeface="Times New Roman" panose="02020603050405020304" pitchFamily="18" charset="0"/>
                <a:cs typeface="Times New Roman" panose="02020603050405020304" pitchFamily="18" charset="0"/>
              </a:rPr>
              <a:t>d.f.</a:t>
            </a:r>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Tabulated                                  </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Since calculated </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 is less than tabulated </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 the hypothesis of equal variability may be accepted at 5% level of significance.</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82753598"/>
              </p:ext>
            </p:extLst>
          </p:nvPr>
        </p:nvGraphicFramePr>
        <p:xfrm>
          <a:off x="1187115" y="1075844"/>
          <a:ext cx="919163" cy="447675"/>
        </p:xfrm>
        <a:graphic>
          <a:graphicData uri="http://schemas.openxmlformats.org/presentationml/2006/ole">
            <mc:AlternateContent xmlns:mc="http://schemas.openxmlformats.org/markup-compatibility/2006">
              <mc:Choice xmlns:v="urn:schemas-microsoft-com:vml" Requires="v">
                <p:oleObj spid="_x0000_s64734" name="Equation" r:id="rId3" imgW="495000" imgH="241200" progId="Equation.DSMT4">
                  <p:embed/>
                </p:oleObj>
              </mc:Choice>
              <mc:Fallback>
                <p:oleObj name="Equation" r:id="rId3" imgW="495000" imgH="241200" progId="Equation.DSMT4">
                  <p:embed/>
                  <p:pic>
                    <p:nvPicPr>
                      <p:cNvPr id="0" name=""/>
                      <p:cNvPicPr>
                        <a:picLocks noChangeAspect="1" noChangeArrowheads="1"/>
                      </p:cNvPicPr>
                      <p:nvPr/>
                    </p:nvPicPr>
                    <p:blipFill>
                      <a:blip r:embed="rId4"/>
                      <a:srcRect/>
                      <a:stretch>
                        <a:fillRect/>
                      </a:stretch>
                    </p:blipFill>
                    <p:spPr bwMode="auto">
                      <a:xfrm>
                        <a:off x="1187115" y="1075844"/>
                        <a:ext cx="919163" cy="447675"/>
                      </a:xfrm>
                      <a:prstGeom prst="rect">
                        <a:avLst/>
                      </a:prstGeom>
                      <a:noFill/>
                    </p:spPr>
                  </p:pic>
                </p:oleObj>
              </mc:Fallback>
            </mc:AlternateContent>
          </a:graphicData>
        </a:graphic>
      </p:graphicFrame>
      <p:sp>
        <p:nvSpPr>
          <p:cNvPr id="4" name="Rectangle 3"/>
          <p:cNvSpPr/>
          <p:nvPr/>
        </p:nvSpPr>
        <p:spPr>
          <a:xfrm>
            <a:off x="341194" y="364656"/>
            <a:ext cx="4817660"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EXAMPLE CONTINUED</a:t>
            </a:r>
          </a:p>
        </p:txBody>
      </p:sp>
      <p:graphicFrame>
        <p:nvGraphicFramePr>
          <p:cNvPr id="5" name="Object 4"/>
          <p:cNvGraphicFramePr>
            <a:graphicFrameLocks noChangeAspect="1"/>
          </p:cNvGraphicFramePr>
          <p:nvPr>
            <p:extLst>
              <p:ext uri="{D42A27DB-BD31-4B8C-83A1-F6EECF244321}">
                <p14:modId xmlns:p14="http://schemas.microsoft.com/office/powerpoint/2010/main" val="3254682373"/>
              </p:ext>
            </p:extLst>
          </p:nvPr>
        </p:nvGraphicFramePr>
        <p:xfrm>
          <a:off x="3508375" y="1392238"/>
          <a:ext cx="1486706" cy="1756346"/>
        </p:xfrm>
        <a:graphic>
          <a:graphicData uri="http://schemas.openxmlformats.org/presentationml/2006/ole">
            <mc:AlternateContent xmlns:mc="http://schemas.openxmlformats.org/markup-compatibility/2006">
              <mc:Choice xmlns:v="urn:schemas-microsoft-com:vml" Requires="v">
                <p:oleObj spid="_x0000_s64735" name="Equation" r:id="rId5" imgW="736560" imgH="863280" progId="Equation.DSMT4">
                  <p:embed/>
                </p:oleObj>
              </mc:Choice>
              <mc:Fallback>
                <p:oleObj name="Equation" r:id="rId5" imgW="736560" imgH="863280" progId="Equation.DSMT4">
                  <p:embed/>
                  <p:pic>
                    <p:nvPicPr>
                      <p:cNvPr id="0" name=""/>
                      <p:cNvPicPr>
                        <a:picLocks noChangeAspect="1" noChangeArrowheads="1"/>
                      </p:cNvPicPr>
                      <p:nvPr/>
                    </p:nvPicPr>
                    <p:blipFill>
                      <a:blip r:embed="rId6"/>
                      <a:srcRect/>
                      <a:stretch>
                        <a:fillRect/>
                      </a:stretch>
                    </p:blipFill>
                    <p:spPr bwMode="auto">
                      <a:xfrm>
                        <a:off x="3508375" y="1392238"/>
                        <a:ext cx="1486706" cy="1756346"/>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401309343"/>
              </p:ext>
            </p:extLst>
          </p:nvPr>
        </p:nvGraphicFramePr>
        <p:xfrm>
          <a:off x="3402273" y="3139609"/>
          <a:ext cx="1384300" cy="528638"/>
        </p:xfrm>
        <a:graphic>
          <a:graphicData uri="http://schemas.openxmlformats.org/presentationml/2006/ole">
            <mc:AlternateContent xmlns:mc="http://schemas.openxmlformats.org/markup-compatibility/2006">
              <mc:Choice xmlns:v="urn:schemas-microsoft-com:vml" Requires="v">
                <p:oleObj spid="_x0000_s64736" name="Equation" r:id="rId7" imgW="634680" imgH="241200" progId="Equation.DSMT4">
                  <p:embed/>
                </p:oleObj>
              </mc:Choice>
              <mc:Fallback>
                <p:oleObj name="Equation" r:id="rId7" imgW="634680" imgH="241200" progId="Equation.DSMT4">
                  <p:embed/>
                  <p:pic>
                    <p:nvPicPr>
                      <p:cNvPr id="0" name=""/>
                      <p:cNvPicPr>
                        <a:picLocks noChangeAspect="1" noChangeArrowheads="1"/>
                      </p:cNvPicPr>
                      <p:nvPr/>
                    </p:nvPicPr>
                    <p:blipFill>
                      <a:blip r:embed="rId8"/>
                      <a:srcRect/>
                      <a:stretch>
                        <a:fillRect/>
                      </a:stretch>
                    </p:blipFill>
                    <p:spPr bwMode="auto">
                      <a:xfrm>
                        <a:off x="3402273" y="3139609"/>
                        <a:ext cx="1384300" cy="528638"/>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51646133"/>
              </p:ext>
            </p:extLst>
          </p:nvPr>
        </p:nvGraphicFramePr>
        <p:xfrm>
          <a:off x="1691823" y="3986499"/>
          <a:ext cx="2519362" cy="501650"/>
        </p:xfrm>
        <a:graphic>
          <a:graphicData uri="http://schemas.openxmlformats.org/presentationml/2006/ole">
            <mc:AlternateContent xmlns:mc="http://schemas.openxmlformats.org/markup-compatibility/2006">
              <mc:Choice xmlns:v="urn:schemas-microsoft-com:vml" Requires="v">
                <p:oleObj spid="_x0000_s64737" name="Equation" r:id="rId9" imgW="1155600" imgH="228600" progId="Equation.DSMT4">
                  <p:embed/>
                </p:oleObj>
              </mc:Choice>
              <mc:Fallback>
                <p:oleObj name="Equation" r:id="rId9" imgW="1155600" imgH="228600" progId="Equation.DSMT4">
                  <p:embed/>
                  <p:pic>
                    <p:nvPicPr>
                      <p:cNvPr id="0" name=""/>
                      <p:cNvPicPr>
                        <a:picLocks noChangeAspect="1" noChangeArrowheads="1"/>
                      </p:cNvPicPr>
                      <p:nvPr/>
                    </p:nvPicPr>
                    <p:blipFill>
                      <a:blip r:embed="rId10"/>
                      <a:srcRect/>
                      <a:stretch>
                        <a:fillRect/>
                      </a:stretch>
                    </p:blipFill>
                    <p:spPr bwMode="auto">
                      <a:xfrm>
                        <a:off x="1691823" y="3986499"/>
                        <a:ext cx="2519362" cy="501650"/>
                      </a:xfrm>
                      <a:prstGeom prst="rect">
                        <a:avLst/>
                      </a:prstGeom>
                      <a:noFill/>
                    </p:spPr>
                  </p:pic>
                </p:oleObj>
              </mc:Fallback>
            </mc:AlternateContent>
          </a:graphicData>
        </a:graphic>
      </p:graphicFrame>
    </p:spTree>
    <p:extLst>
      <p:ext uri="{BB962C8B-B14F-4D97-AF65-F5344CB8AC3E}">
        <p14:creationId xmlns:p14="http://schemas.microsoft.com/office/powerpoint/2010/main" val="3194223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idx="4294967295"/>
          </p:nvPr>
        </p:nvSpPr>
        <p:spPr>
          <a:xfrm>
            <a:off x="605631" y="750732"/>
            <a:ext cx="9753020" cy="791465"/>
          </a:xfrm>
        </p:spPr>
        <p:txBody>
          <a:bodyPr>
            <a:noAutofit/>
          </a:bodyPr>
          <a:lstStyle/>
          <a:p>
            <a:r>
              <a:rPr lang="en-US" sz="2800" b="1" dirty="0" smtClean="0">
                <a:latin typeface="Times New Roman" panose="02020603050405020304" pitchFamily="18" charset="0"/>
                <a:cs typeface="Times New Roman" panose="02020603050405020304" pitchFamily="18" charset="0"/>
              </a:rPr>
              <a:t>F-TEST FOR EQUALITY OF SEVERAL MEANS</a:t>
            </a:r>
            <a:endParaRPr lang="en-US" sz="2800" b="1" dirty="0">
              <a:latin typeface="Times New Roman" panose="02020603050405020304" pitchFamily="18" charset="0"/>
              <a:cs typeface="Times New Roman" panose="02020603050405020304" pitchFamily="18" charset="0"/>
            </a:endParaRPr>
          </a:p>
        </p:txBody>
      </p:sp>
      <p:sp>
        <p:nvSpPr>
          <p:cNvPr id="968707" name="Rectangle 3"/>
          <p:cNvSpPr>
            <a:spLocks noGrp="1" noChangeArrowheads="1"/>
          </p:cNvSpPr>
          <p:nvPr>
            <p:ph idx="4294967295"/>
          </p:nvPr>
        </p:nvSpPr>
        <p:spPr>
          <a:xfrm>
            <a:off x="646113" y="1716088"/>
            <a:ext cx="11545887" cy="4725987"/>
          </a:xfrm>
        </p:spPr>
        <p:txBody>
          <a:bodyPr>
            <a:noAutofit/>
          </a:bodyPr>
          <a:lstStyle/>
          <a:p>
            <a:pPr>
              <a:lnSpc>
                <a:spcPct val="110000"/>
              </a:lnSpc>
            </a:pPr>
            <a:r>
              <a:rPr lang="en-US" sz="2800" dirty="0">
                <a:latin typeface="Times New Roman" panose="02020603050405020304" pitchFamily="18" charset="0"/>
                <a:cs typeface="Times New Roman" panose="02020603050405020304" pitchFamily="18" charset="0"/>
              </a:rPr>
              <a:t> </a:t>
            </a:r>
          </a:p>
          <a:p>
            <a:pPr marL="201168" lvl="1" indent="0">
              <a:lnSpc>
                <a:spcPct val="110000"/>
              </a:lnSpc>
              <a:buNone/>
            </a:pPr>
            <a:endParaRPr lang="en-US" sz="2800" dirty="0">
              <a:latin typeface="Times New Roman" panose="02020603050405020304" pitchFamily="18" charset="0"/>
              <a:cs typeface="Times New Roman" panose="02020603050405020304" pitchFamily="18" charset="0"/>
            </a:endParaRPr>
          </a:p>
        </p:txBody>
      </p:sp>
      <p:graphicFrame>
        <p:nvGraphicFramePr>
          <p:cNvPr id="968708" name="Object 4"/>
          <p:cNvGraphicFramePr>
            <a:graphicFrameLocks noChangeAspect="1"/>
          </p:cNvGraphicFramePr>
          <p:nvPr>
            <p:extLst>
              <p:ext uri="{D42A27DB-BD31-4B8C-83A1-F6EECF244321}">
                <p14:modId xmlns:p14="http://schemas.microsoft.com/office/powerpoint/2010/main" val="1218623462"/>
              </p:ext>
            </p:extLst>
          </p:nvPr>
        </p:nvGraphicFramePr>
        <p:xfrm>
          <a:off x="679450" y="1776727"/>
          <a:ext cx="3822700" cy="554037"/>
        </p:xfrm>
        <a:graphic>
          <a:graphicData uri="http://schemas.openxmlformats.org/presentationml/2006/ole">
            <mc:AlternateContent xmlns:mc="http://schemas.openxmlformats.org/markup-compatibility/2006">
              <mc:Choice xmlns:v="urn:schemas-microsoft-com:vml" Requires="v">
                <p:oleObj spid="_x0000_s37508" name="Equation" r:id="rId3" imgW="1574640" imgH="228600" progId="Equation.DSMT4">
                  <p:embed/>
                </p:oleObj>
              </mc:Choice>
              <mc:Fallback>
                <p:oleObj name="Equation" r:id="rId3" imgW="1574640" imgH="228600" progId="Equation.DSMT4">
                  <p:embed/>
                  <p:pic>
                    <p:nvPicPr>
                      <p:cNvPr id="0" name=""/>
                      <p:cNvPicPr>
                        <a:picLocks noChangeAspect="1" noChangeArrowheads="1"/>
                      </p:cNvPicPr>
                      <p:nvPr/>
                    </p:nvPicPr>
                    <p:blipFill>
                      <a:blip r:embed="rId4"/>
                      <a:srcRect/>
                      <a:stretch>
                        <a:fillRect/>
                      </a:stretch>
                    </p:blipFill>
                    <p:spPr bwMode="auto">
                      <a:xfrm>
                        <a:off x="679450" y="1776727"/>
                        <a:ext cx="3822700" cy="554037"/>
                      </a:xfrm>
                      <a:prstGeom prst="rect">
                        <a:avLst/>
                      </a:prstGeom>
                      <a:noFill/>
                      <a:ln>
                        <a:noFill/>
                      </a:ln>
                      <a:effectLst/>
                    </p:spPr>
                  </p:pic>
                </p:oleObj>
              </mc:Fallback>
            </mc:AlternateContent>
          </a:graphicData>
        </a:graphic>
      </p:graphicFrame>
      <p:graphicFrame>
        <p:nvGraphicFramePr>
          <p:cNvPr id="968709" name="Object 5"/>
          <p:cNvGraphicFramePr>
            <a:graphicFrameLocks noChangeAspect="1"/>
          </p:cNvGraphicFramePr>
          <p:nvPr>
            <p:extLst>
              <p:ext uri="{D42A27DB-BD31-4B8C-83A1-F6EECF244321}">
                <p14:modId xmlns:p14="http://schemas.microsoft.com/office/powerpoint/2010/main" val="2320341127"/>
              </p:ext>
            </p:extLst>
          </p:nvPr>
        </p:nvGraphicFramePr>
        <p:xfrm>
          <a:off x="605631" y="2504655"/>
          <a:ext cx="8302625" cy="525462"/>
        </p:xfrm>
        <a:graphic>
          <a:graphicData uri="http://schemas.openxmlformats.org/presentationml/2006/ole">
            <mc:AlternateContent xmlns:mc="http://schemas.openxmlformats.org/markup-compatibility/2006">
              <mc:Choice xmlns:v="urn:schemas-microsoft-com:vml" Requires="v">
                <p:oleObj spid="_x0000_s37509" name="Equation" r:id="rId5" imgW="3530520" imgH="228600" progId="Equation.DSMT4">
                  <p:embed/>
                </p:oleObj>
              </mc:Choice>
              <mc:Fallback>
                <p:oleObj name="Equation" r:id="rId5" imgW="3530520" imgH="228600" progId="Equation.DSMT4">
                  <p:embed/>
                  <p:pic>
                    <p:nvPicPr>
                      <p:cNvPr id="0" name=""/>
                      <p:cNvPicPr>
                        <a:picLocks noChangeAspect="1" noChangeArrowheads="1"/>
                      </p:cNvPicPr>
                      <p:nvPr/>
                    </p:nvPicPr>
                    <p:blipFill>
                      <a:blip r:embed="rId6"/>
                      <a:srcRect/>
                      <a:stretch>
                        <a:fillRect/>
                      </a:stretch>
                    </p:blipFill>
                    <p:spPr bwMode="auto">
                      <a:xfrm>
                        <a:off x="605631" y="2504655"/>
                        <a:ext cx="8302625" cy="5254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28671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6306" y="700642"/>
            <a:ext cx="9685362" cy="5792355"/>
          </a:xfrm>
          <a:prstGeom prst="rect">
            <a:avLst/>
          </a:prstGeom>
        </p:spPr>
        <p:txBody>
          <a:bodyPr wrap="square">
            <a:spAutoFit/>
          </a:bodyPr>
          <a:lstStyle/>
          <a:p>
            <a:pPr>
              <a:spcBef>
                <a:spcPct val="20000"/>
              </a:spcBef>
              <a:buClr>
                <a:srgbClr val="66FFFF"/>
              </a:buClr>
              <a:buSzPct val="75000"/>
            </a:pPr>
            <a:r>
              <a:rPr lang="en-US" sz="2800" dirty="0">
                <a:latin typeface="Times New Roman" panose="02020603050405020304" pitchFamily="18" charset="0"/>
                <a:cs typeface="Times New Roman" panose="02020603050405020304" pitchFamily="18" charset="0"/>
              </a:rPr>
              <a:t>The equality part of the hypotheses always </a:t>
            </a:r>
            <a:r>
              <a:rPr lang="en-US" sz="2800" dirty="0" smtClean="0">
                <a:latin typeface="Times New Roman" panose="02020603050405020304" pitchFamily="18" charset="0"/>
                <a:cs typeface="Times New Roman" panose="02020603050405020304" pitchFamily="18" charset="0"/>
              </a:rPr>
              <a:t>appears in </a:t>
            </a:r>
            <a:r>
              <a:rPr lang="en-US" sz="2800" dirty="0">
                <a:latin typeface="Times New Roman" panose="02020603050405020304" pitchFamily="18" charset="0"/>
                <a:cs typeface="Times New Roman" panose="02020603050405020304" pitchFamily="18" charset="0"/>
              </a:rPr>
              <a:t>the null hypothesis</a:t>
            </a:r>
            <a:r>
              <a:rPr lang="en-US" sz="2800" dirty="0" smtClean="0">
                <a:latin typeface="Times New Roman" panose="02020603050405020304" pitchFamily="18" charset="0"/>
                <a:cs typeface="Times New Roman" panose="02020603050405020304" pitchFamily="18" charset="0"/>
              </a:rPr>
              <a:t>.</a:t>
            </a:r>
          </a:p>
          <a:p>
            <a:pPr>
              <a:buClr>
                <a:srgbClr val="66FFFF"/>
              </a:buCl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general, a hypothesis test about the value of </a:t>
            </a: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population </a:t>
            </a:r>
            <a:r>
              <a:rPr lang="en-US" sz="2800" dirty="0" smtClean="0">
                <a:latin typeface="Times New Roman" panose="02020603050405020304" pitchFamily="18" charset="0"/>
                <a:cs typeface="Times New Roman" panose="02020603050405020304" pitchFamily="18" charset="0"/>
              </a:rPr>
              <a:t>mean </a:t>
            </a:r>
            <a:r>
              <a:rPr lang="en-US" sz="2800" i="1" dirty="0">
                <a:latin typeface="Symbol" panose="05050102010706020507" pitchFamily="18" charset="2"/>
              </a:rPr>
              <a:t></a:t>
            </a:r>
            <a:r>
              <a:rPr lang="en-US" sz="2800" dirty="0" smtClean="0">
                <a:latin typeface="Times New Roman" panose="02020603050405020304" pitchFamily="18" charset="0"/>
                <a:cs typeface="Times New Roman" panose="02020603050405020304" pitchFamily="18" charset="0"/>
              </a:rPr>
              <a:t> must </a:t>
            </a:r>
            <a:r>
              <a:rPr lang="en-US" sz="2800" dirty="0">
                <a:latin typeface="Times New Roman" panose="02020603050405020304" pitchFamily="18" charset="0"/>
                <a:cs typeface="Times New Roman" panose="02020603050405020304" pitchFamily="18" charset="0"/>
              </a:rPr>
              <a:t>take one of the </a:t>
            </a:r>
            <a:r>
              <a:rPr lang="en-US" sz="2800" dirty="0" smtClean="0">
                <a:latin typeface="Times New Roman" panose="02020603050405020304" pitchFamily="18" charset="0"/>
                <a:cs typeface="Times New Roman" panose="02020603050405020304" pitchFamily="18" charset="0"/>
              </a:rPr>
              <a:t>following three </a:t>
            </a:r>
            <a:r>
              <a:rPr lang="en-US" sz="2800" dirty="0">
                <a:latin typeface="Times New Roman" panose="02020603050405020304" pitchFamily="18" charset="0"/>
                <a:cs typeface="Times New Roman" panose="02020603050405020304" pitchFamily="18" charset="0"/>
              </a:rPr>
              <a:t>forms (where </a:t>
            </a:r>
            <a:r>
              <a:rPr lang="en-US" sz="2800" i="1" dirty="0">
                <a:latin typeface="Symbol" panose="05050102010706020507" pitchFamily="18" charset="2"/>
              </a:rPr>
              <a:t></a:t>
            </a:r>
            <a:r>
              <a:rPr lang="en-US" sz="2800" baseline="-25000" dirty="0">
                <a:latin typeface="Book Antiqua" panose="02040602050305030304" pitchFamily="18" charset="0"/>
              </a:rPr>
              <a:t>0</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the hypothesized value </a:t>
            </a:r>
            <a:r>
              <a:rPr lang="en-US" sz="2800" dirty="0" smtClean="0">
                <a:latin typeface="Times New Roman" panose="02020603050405020304" pitchFamily="18" charset="0"/>
                <a:cs typeface="Times New Roman" panose="02020603050405020304" pitchFamily="18" charset="0"/>
              </a:rPr>
              <a:t>of the </a:t>
            </a:r>
            <a:r>
              <a:rPr lang="en-US" sz="2800" dirty="0">
                <a:latin typeface="Times New Roman" panose="02020603050405020304" pitchFamily="18" charset="0"/>
                <a:cs typeface="Times New Roman" panose="02020603050405020304" pitchFamily="18" charset="0"/>
              </a:rPr>
              <a:t>population mean).</a:t>
            </a:r>
          </a:p>
          <a:p>
            <a:pPr>
              <a:spcBef>
                <a:spcPct val="20000"/>
              </a:spcBef>
              <a:buClr>
                <a:srgbClr val="66FFFF"/>
              </a:buClr>
              <a:buSzPct val="75000"/>
            </a:pPr>
            <a:endParaRPr lang="en-US" sz="2400" dirty="0" smtClean="0">
              <a:latin typeface="Times New Roman" panose="02020603050405020304" pitchFamily="18" charset="0"/>
              <a:cs typeface="Times New Roman" panose="02020603050405020304" pitchFamily="18" charset="0"/>
            </a:endParaRPr>
          </a:p>
          <a:p>
            <a:pPr>
              <a:spcBef>
                <a:spcPct val="20000"/>
              </a:spcBef>
              <a:buClr>
                <a:srgbClr val="66FFFF"/>
              </a:buClr>
              <a:buSzPct val="75000"/>
            </a:pPr>
            <a:endParaRPr lang="en-US" sz="2400" dirty="0">
              <a:latin typeface="Times New Roman" panose="02020603050405020304" pitchFamily="18" charset="0"/>
              <a:cs typeface="Times New Roman" panose="02020603050405020304" pitchFamily="18" charset="0"/>
            </a:endParaRPr>
          </a:p>
          <a:p>
            <a:pPr>
              <a:spcBef>
                <a:spcPct val="20000"/>
              </a:spcBef>
              <a:buClr>
                <a:srgbClr val="66FFFF"/>
              </a:buClr>
              <a:buSzPct val="75000"/>
            </a:pPr>
            <a:endParaRPr lang="en-US" sz="2400" dirty="0" smtClean="0">
              <a:latin typeface="Times New Roman" panose="02020603050405020304" pitchFamily="18" charset="0"/>
              <a:cs typeface="Times New Roman" panose="02020603050405020304" pitchFamily="18" charset="0"/>
            </a:endParaRPr>
          </a:p>
          <a:p>
            <a:pPr>
              <a:spcBef>
                <a:spcPct val="20000"/>
              </a:spcBef>
              <a:buClr>
                <a:srgbClr val="66FFFF"/>
              </a:buClr>
              <a:buSzPct val="75000"/>
            </a:pPr>
            <a:endParaRPr lang="en-US" sz="2400" dirty="0">
              <a:latin typeface="Times New Roman" panose="02020603050405020304" pitchFamily="18" charset="0"/>
              <a:cs typeface="Times New Roman" panose="02020603050405020304" pitchFamily="18" charset="0"/>
            </a:endParaRPr>
          </a:p>
          <a:p>
            <a:pPr>
              <a:spcBef>
                <a:spcPct val="20000"/>
              </a:spcBef>
              <a:buClr>
                <a:srgbClr val="66FFFF"/>
              </a:buClr>
              <a:buSzPct val="75000"/>
            </a:pPr>
            <a:endParaRPr lang="en-US" sz="2400" dirty="0" smtClean="0">
              <a:latin typeface="Times New Roman" panose="02020603050405020304" pitchFamily="18" charset="0"/>
              <a:cs typeface="Times New Roman" panose="02020603050405020304" pitchFamily="18" charset="0"/>
            </a:endParaRPr>
          </a:p>
          <a:p>
            <a:pPr>
              <a:spcBef>
                <a:spcPct val="20000"/>
              </a:spcBef>
              <a:buClr>
                <a:srgbClr val="66FFFF"/>
              </a:buClr>
              <a:buSzPct val="75000"/>
            </a:pPr>
            <a:endParaRPr lang="en-US" sz="2400" dirty="0">
              <a:latin typeface="Times New Roman" panose="02020603050405020304" pitchFamily="18" charset="0"/>
              <a:cs typeface="Times New Roman" panose="02020603050405020304" pitchFamily="18" charset="0"/>
            </a:endParaRPr>
          </a:p>
          <a:p>
            <a:pPr>
              <a:spcBef>
                <a:spcPct val="20000"/>
              </a:spcBef>
              <a:buClr>
                <a:srgbClr val="66FFFF"/>
              </a:buClr>
              <a:buSzPct val="75000"/>
            </a:pPr>
            <a:endParaRPr lang="en-US" sz="2400" dirty="0" smtClean="0">
              <a:latin typeface="Times New Roman" panose="02020603050405020304" pitchFamily="18" charset="0"/>
              <a:cs typeface="Times New Roman" panose="02020603050405020304" pitchFamily="18" charset="0"/>
            </a:endParaRPr>
          </a:p>
          <a:p>
            <a:pPr>
              <a:spcBef>
                <a:spcPct val="20000"/>
              </a:spcBef>
              <a:buClr>
                <a:srgbClr val="66FFFF"/>
              </a:buClr>
              <a:buSzPct val="75000"/>
            </a:pPr>
            <a:endParaRPr lang="en-US" sz="24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1346116" y="0"/>
            <a:ext cx="9045742"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ONE AND TWO TAILED TESTS</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1568497" y="3471326"/>
            <a:ext cx="1822450" cy="1189038"/>
          </a:xfrm>
          <a:prstGeom prst="rect">
            <a:avLst/>
          </a:prstGeom>
          <a:solidFill>
            <a:schemeClr val="tx2">
              <a:lumMod val="20000"/>
              <a:lumOff val="80000"/>
            </a:schemeClr>
          </a:solidFill>
          <a:ln w="6350">
            <a:solidFill>
              <a:schemeClr val="tx1"/>
            </a:solidFill>
            <a:miter lim="800000"/>
            <a:headEnd/>
            <a:tailEnd/>
          </a:ln>
          <a:effectLst>
            <a:outerShdw dist="71842" dir="2700000" algn="ctr" rotWithShape="0">
              <a:srgbClr val="000000"/>
            </a:outerShdw>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grpSp>
        <p:nvGrpSpPr>
          <p:cNvPr id="7" name="Group 28"/>
          <p:cNvGrpSpPr>
            <a:grpSpLocks/>
          </p:cNvGrpSpPr>
          <p:nvPr/>
        </p:nvGrpSpPr>
        <p:grpSpPr bwMode="auto">
          <a:xfrm>
            <a:off x="1641236" y="3493993"/>
            <a:ext cx="1691054" cy="1146001"/>
            <a:chOff x="1024" y="2016"/>
            <a:chExt cx="936" cy="572"/>
          </a:xfrm>
        </p:grpSpPr>
        <p:graphicFrame>
          <p:nvGraphicFramePr>
            <p:cNvPr id="8" name="Object 8"/>
            <p:cNvGraphicFramePr>
              <a:graphicFrameLocks noChangeAspect="1"/>
            </p:cNvGraphicFramePr>
            <p:nvPr>
              <p:extLst>
                <p:ext uri="{D42A27DB-BD31-4B8C-83A1-F6EECF244321}">
                  <p14:modId xmlns:p14="http://schemas.microsoft.com/office/powerpoint/2010/main" val="1592825088"/>
                </p:ext>
              </p:extLst>
            </p:nvPr>
          </p:nvGraphicFramePr>
          <p:xfrm>
            <a:off x="1024" y="2016"/>
            <a:ext cx="936" cy="259"/>
          </p:xfrm>
          <a:graphic>
            <a:graphicData uri="http://schemas.openxmlformats.org/presentationml/2006/ole">
              <mc:AlternateContent xmlns:mc="http://schemas.openxmlformats.org/markup-compatibility/2006">
                <mc:Choice xmlns:v="urn:schemas-microsoft-com:vml" Requires="v">
                  <p:oleObj spid="_x0000_s65850" name="Equation" r:id="rId3" imgW="1562040" imgH="431640" progId="Equation.DSMT4">
                    <p:embed/>
                  </p:oleObj>
                </mc:Choice>
                <mc:Fallback>
                  <p:oleObj name="Equation" r:id="rId3" imgW="1562040" imgH="431640" progId="Equation.DSMT4">
                    <p:embed/>
                    <p:pic>
                      <p:nvPicPr>
                        <p:cNvPr id="0" name=""/>
                        <p:cNvPicPr>
                          <a:picLocks noChangeAspect="1" noChangeArrowheads="1"/>
                        </p:cNvPicPr>
                        <p:nvPr/>
                      </p:nvPicPr>
                      <p:blipFill>
                        <a:blip r:embed="rId4"/>
                        <a:srcRect/>
                        <a:stretch>
                          <a:fillRect/>
                        </a:stretch>
                      </p:blipFill>
                      <p:spPr bwMode="auto">
                        <a:xfrm>
                          <a:off x="1024" y="2016"/>
                          <a:ext cx="936" cy="25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4"/>
            <p:cNvGraphicFramePr>
              <a:graphicFrameLocks noChangeAspect="1"/>
            </p:cNvGraphicFramePr>
            <p:nvPr>
              <p:extLst>
                <p:ext uri="{D42A27DB-BD31-4B8C-83A1-F6EECF244321}">
                  <p14:modId xmlns:p14="http://schemas.microsoft.com/office/powerpoint/2010/main" val="3654937564"/>
                </p:ext>
              </p:extLst>
            </p:nvPr>
          </p:nvGraphicFramePr>
          <p:xfrm>
            <a:off x="1032" y="2330"/>
            <a:ext cx="928" cy="258"/>
          </p:xfrm>
          <a:graphic>
            <a:graphicData uri="http://schemas.openxmlformats.org/presentationml/2006/ole">
              <mc:AlternateContent xmlns:mc="http://schemas.openxmlformats.org/markup-compatibility/2006">
                <mc:Choice xmlns:v="urn:schemas-microsoft-com:vml" Requires="v">
                  <p:oleObj spid="_x0000_s65851" name="Equation" r:id="rId5" imgW="1549080" imgH="431640" progId="Equation.DSMT4">
                    <p:embed/>
                  </p:oleObj>
                </mc:Choice>
                <mc:Fallback>
                  <p:oleObj name="Equation" r:id="rId5" imgW="1549080" imgH="431640" progId="Equation.DSMT4">
                    <p:embed/>
                    <p:pic>
                      <p:nvPicPr>
                        <p:cNvPr id="0" name=""/>
                        <p:cNvPicPr>
                          <a:picLocks noChangeAspect="1" noChangeArrowheads="1"/>
                        </p:cNvPicPr>
                        <p:nvPr/>
                      </p:nvPicPr>
                      <p:blipFill>
                        <a:blip r:embed="rId6"/>
                        <a:srcRect/>
                        <a:stretch>
                          <a:fillRect/>
                        </a:stretch>
                      </p:blipFill>
                      <p:spPr bwMode="auto">
                        <a:xfrm>
                          <a:off x="1032" y="2330"/>
                          <a:ext cx="928" cy="25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 name="Rectangle 9"/>
          <p:cNvSpPr/>
          <p:nvPr/>
        </p:nvSpPr>
        <p:spPr>
          <a:xfrm>
            <a:off x="1736772" y="4776474"/>
            <a:ext cx="1387522"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One-tailed</a:t>
            </a:r>
          </a:p>
          <a:p>
            <a:r>
              <a:rPr lang="en-US" sz="2000" dirty="0" smtClean="0">
                <a:latin typeface="Times New Roman" panose="02020603050405020304" pitchFamily="18" charset="0"/>
                <a:cs typeface="Times New Roman" panose="02020603050405020304" pitchFamily="18" charset="0"/>
              </a:rPr>
              <a:t>(left-tail</a:t>
            </a:r>
            <a:r>
              <a:rPr lang="en-US" sz="2000" dirty="0">
                <a:latin typeface="Times New Roman" panose="02020603050405020304" pitchFamily="18" charset="0"/>
                <a:cs typeface="Times New Roman" panose="02020603050405020304" pitchFamily="18" charset="0"/>
              </a:rPr>
              <a:t>)</a:t>
            </a:r>
          </a:p>
        </p:txBody>
      </p:sp>
      <p:sp>
        <p:nvSpPr>
          <p:cNvPr id="14" name="Rectangle 2"/>
          <p:cNvSpPr>
            <a:spLocks noChangeArrowheads="1"/>
          </p:cNvSpPr>
          <p:nvPr/>
        </p:nvSpPr>
        <p:spPr bwMode="auto">
          <a:xfrm>
            <a:off x="4227026" y="3472858"/>
            <a:ext cx="1822450" cy="1192213"/>
          </a:xfrm>
          <a:prstGeom prst="rect">
            <a:avLst/>
          </a:prstGeom>
          <a:solidFill>
            <a:schemeClr val="tx2">
              <a:lumMod val="20000"/>
              <a:lumOff val="80000"/>
            </a:schemeClr>
          </a:solidFill>
          <a:ln w="6350">
            <a:solidFill>
              <a:schemeClr val="tx1"/>
            </a:solidFill>
            <a:miter lim="800000"/>
            <a:headEnd/>
            <a:tailEnd/>
          </a:ln>
          <a:effectLst>
            <a:outerShdw dist="71842" dir="2700000" algn="ctr" rotWithShape="0">
              <a:srgbClr val="000000"/>
            </a:outerShdw>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grpSp>
        <p:nvGrpSpPr>
          <p:cNvPr id="21" name="Group 29"/>
          <p:cNvGrpSpPr>
            <a:grpSpLocks/>
          </p:cNvGrpSpPr>
          <p:nvPr/>
        </p:nvGrpSpPr>
        <p:grpSpPr bwMode="auto">
          <a:xfrm>
            <a:off x="4326267" y="3526939"/>
            <a:ext cx="1654969" cy="1088807"/>
            <a:chOff x="2442" y="2474"/>
            <a:chExt cx="937" cy="571"/>
          </a:xfrm>
        </p:grpSpPr>
        <p:graphicFrame>
          <p:nvGraphicFramePr>
            <p:cNvPr id="22" name="Object 15"/>
            <p:cNvGraphicFramePr>
              <a:graphicFrameLocks noChangeAspect="1"/>
            </p:cNvGraphicFramePr>
            <p:nvPr>
              <p:extLst>
                <p:ext uri="{D42A27DB-BD31-4B8C-83A1-F6EECF244321}">
                  <p14:modId xmlns:p14="http://schemas.microsoft.com/office/powerpoint/2010/main" val="2311939192"/>
                </p:ext>
              </p:extLst>
            </p:nvPr>
          </p:nvGraphicFramePr>
          <p:xfrm>
            <a:off x="2442" y="2474"/>
            <a:ext cx="937" cy="259"/>
          </p:xfrm>
          <a:graphic>
            <a:graphicData uri="http://schemas.openxmlformats.org/presentationml/2006/ole">
              <mc:AlternateContent xmlns:mc="http://schemas.openxmlformats.org/markup-compatibility/2006">
                <mc:Choice xmlns:v="urn:schemas-microsoft-com:vml" Requires="v">
                  <p:oleObj spid="_x0000_s65852" name="Equation" r:id="rId7" imgW="1562040" imgH="431640" progId="Equation.DSMT4">
                    <p:embed/>
                  </p:oleObj>
                </mc:Choice>
                <mc:Fallback>
                  <p:oleObj name="Equation" r:id="rId7" imgW="1562040" imgH="431640" progId="Equation.DSMT4">
                    <p:embed/>
                    <p:pic>
                      <p:nvPicPr>
                        <p:cNvPr id="0" name=""/>
                        <p:cNvPicPr>
                          <a:picLocks noChangeAspect="1" noChangeArrowheads="1"/>
                        </p:cNvPicPr>
                        <p:nvPr/>
                      </p:nvPicPr>
                      <p:blipFill>
                        <a:blip r:embed="rId8"/>
                        <a:srcRect/>
                        <a:stretch>
                          <a:fillRect/>
                        </a:stretch>
                      </p:blipFill>
                      <p:spPr bwMode="auto">
                        <a:xfrm>
                          <a:off x="2442" y="2474"/>
                          <a:ext cx="937" cy="25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16"/>
            <p:cNvGraphicFramePr>
              <a:graphicFrameLocks noChangeAspect="1"/>
            </p:cNvGraphicFramePr>
            <p:nvPr>
              <p:extLst>
                <p:ext uri="{D42A27DB-BD31-4B8C-83A1-F6EECF244321}">
                  <p14:modId xmlns:p14="http://schemas.microsoft.com/office/powerpoint/2010/main" val="3580254595"/>
                </p:ext>
              </p:extLst>
            </p:nvPr>
          </p:nvGraphicFramePr>
          <p:xfrm>
            <a:off x="2443" y="2787"/>
            <a:ext cx="936" cy="258"/>
          </p:xfrm>
          <a:graphic>
            <a:graphicData uri="http://schemas.openxmlformats.org/presentationml/2006/ole">
              <mc:AlternateContent xmlns:mc="http://schemas.openxmlformats.org/markup-compatibility/2006">
                <mc:Choice xmlns:v="urn:schemas-microsoft-com:vml" Requires="v">
                  <p:oleObj spid="_x0000_s65853" name="Equation" r:id="rId9" imgW="1562040" imgH="431640" progId="Equation.DSMT4">
                    <p:embed/>
                  </p:oleObj>
                </mc:Choice>
                <mc:Fallback>
                  <p:oleObj name="Equation" r:id="rId9" imgW="1562040" imgH="431640" progId="Equation.DSMT4">
                    <p:embed/>
                    <p:pic>
                      <p:nvPicPr>
                        <p:cNvPr id="0" name=""/>
                        <p:cNvPicPr>
                          <a:picLocks noChangeAspect="1" noChangeArrowheads="1"/>
                        </p:cNvPicPr>
                        <p:nvPr/>
                      </p:nvPicPr>
                      <p:blipFill>
                        <a:blip r:embed="rId10"/>
                        <a:srcRect/>
                        <a:stretch>
                          <a:fillRect/>
                        </a:stretch>
                      </p:blipFill>
                      <p:spPr bwMode="auto">
                        <a:xfrm>
                          <a:off x="2443" y="2787"/>
                          <a:ext cx="936" cy="25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 name="Rectangle 27"/>
          <p:cNvSpPr/>
          <p:nvPr/>
        </p:nvSpPr>
        <p:spPr>
          <a:xfrm>
            <a:off x="4481465" y="4738578"/>
            <a:ext cx="1387522"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One-tailed</a:t>
            </a:r>
          </a:p>
          <a:p>
            <a:r>
              <a:rPr lang="en-US" sz="2000" dirty="0" smtClean="0">
                <a:latin typeface="Times New Roman" panose="02020603050405020304" pitchFamily="18" charset="0"/>
                <a:cs typeface="Times New Roman" panose="02020603050405020304" pitchFamily="18" charset="0"/>
              </a:rPr>
              <a:t>(right-tail</a:t>
            </a:r>
            <a:r>
              <a:rPr lang="en-US" sz="2000" dirty="0">
                <a:latin typeface="Times New Roman" panose="02020603050405020304" pitchFamily="18" charset="0"/>
                <a:cs typeface="Times New Roman" panose="02020603050405020304" pitchFamily="18" charset="0"/>
              </a:rPr>
              <a:t>)</a:t>
            </a:r>
          </a:p>
        </p:txBody>
      </p:sp>
      <p:sp>
        <p:nvSpPr>
          <p:cNvPr id="29" name="Rectangle 3"/>
          <p:cNvSpPr>
            <a:spLocks noChangeArrowheads="1"/>
          </p:cNvSpPr>
          <p:nvPr/>
        </p:nvSpPr>
        <p:spPr bwMode="auto">
          <a:xfrm>
            <a:off x="6848676" y="3472857"/>
            <a:ext cx="1822450" cy="1192213"/>
          </a:xfrm>
          <a:prstGeom prst="rect">
            <a:avLst/>
          </a:prstGeom>
          <a:solidFill>
            <a:schemeClr val="tx2">
              <a:lumMod val="20000"/>
              <a:lumOff val="80000"/>
            </a:schemeClr>
          </a:solidFill>
          <a:ln w="6350">
            <a:solidFill>
              <a:schemeClr val="tx1"/>
            </a:solidFill>
            <a:miter lim="800000"/>
            <a:headEnd/>
            <a:tailEnd/>
          </a:ln>
          <a:effectLst>
            <a:outerShdw dist="71842" dir="2700000" algn="ctr" rotWithShape="0">
              <a:srgbClr val="000000"/>
            </a:outerShdw>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grpSp>
        <p:nvGrpSpPr>
          <p:cNvPr id="30" name="Group 30"/>
          <p:cNvGrpSpPr>
            <a:grpSpLocks/>
          </p:cNvGrpSpPr>
          <p:nvPr/>
        </p:nvGrpSpPr>
        <p:grpSpPr bwMode="auto">
          <a:xfrm>
            <a:off x="6961565" y="3526939"/>
            <a:ext cx="1654969" cy="1126703"/>
            <a:chOff x="3648" y="2474"/>
            <a:chExt cx="937" cy="571"/>
          </a:xfrm>
        </p:grpSpPr>
        <p:graphicFrame>
          <p:nvGraphicFramePr>
            <p:cNvPr id="31" name="Object 17"/>
            <p:cNvGraphicFramePr>
              <a:graphicFrameLocks noChangeAspect="1"/>
            </p:cNvGraphicFramePr>
            <p:nvPr>
              <p:extLst>
                <p:ext uri="{D42A27DB-BD31-4B8C-83A1-F6EECF244321}">
                  <p14:modId xmlns:p14="http://schemas.microsoft.com/office/powerpoint/2010/main" val="4012552506"/>
                </p:ext>
              </p:extLst>
            </p:nvPr>
          </p:nvGraphicFramePr>
          <p:xfrm>
            <a:off x="3648" y="2474"/>
            <a:ext cx="937" cy="259"/>
          </p:xfrm>
          <a:graphic>
            <a:graphicData uri="http://schemas.openxmlformats.org/presentationml/2006/ole">
              <mc:AlternateContent xmlns:mc="http://schemas.openxmlformats.org/markup-compatibility/2006">
                <mc:Choice xmlns:v="urn:schemas-microsoft-com:vml" Requires="v">
                  <p:oleObj spid="_x0000_s65854" name="Equation" r:id="rId11" imgW="1562040" imgH="431640" progId="Equation.DSMT4">
                    <p:embed/>
                  </p:oleObj>
                </mc:Choice>
                <mc:Fallback>
                  <p:oleObj name="Equation" r:id="rId11" imgW="1562040" imgH="431640" progId="Equation.DSMT4">
                    <p:embed/>
                    <p:pic>
                      <p:nvPicPr>
                        <p:cNvPr id="0" name=""/>
                        <p:cNvPicPr>
                          <a:picLocks noChangeAspect="1" noChangeArrowheads="1"/>
                        </p:cNvPicPr>
                        <p:nvPr/>
                      </p:nvPicPr>
                      <p:blipFill>
                        <a:blip r:embed="rId12"/>
                        <a:srcRect/>
                        <a:stretch>
                          <a:fillRect/>
                        </a:stretch>
                      </p:blipFill>
                      <p:spPr bwMode="auto">
                        <a:xfrm>
                          <a:off x="3648" y="2474"/>
                          <a:ext cx="937" cy="25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18"/>
            <p:cNvGraphicFramePr>
              <a:graphicFrameLocks noChangeAspect="1"/>
            </p:cNvGraphicFramePr>
            <p:nvPr>
              <p:extLst>
                <p:ext uri="{D42A27DB-BD31-4B8C-83A1-F6EECF244321}">
                  <p14:modId xmlns:p14="http://schemas.microsoft.com/office/powerpoint/2010/main" val="3977786673"/>
                </p:ext>
              </p:extLst>
            </p:nvPr>
          </p:nvGraphicFramePr>
          <p:xfrm>
            <a:off x="3648" y="2787"/>
            <a:ext cx="937" cy="258"/>
          </p:xfrm>
          <a:graphic>
            <a:graphicData uri="http://schemas.openxmlformats.org/presentationml/2006/ole">
              <mc:AlternateContent xmlns:mc="http://schemas.openxmlformats.org/markup-compatibility/2006">
                <mc:Choice xmlns:v="urn:schemas-microsoft-com:vml" Requires="v">
                  <p:oleObj spid="_x0000_s65855" name="Equation" r:id="rId13" imgW="1562040" imgH="431640" progId="Equation.DSMT4">
                    <p:embed/>
                  </p:oleObj>
                </mc:Choice>
                <mc:Fallback>
                  <p:oleObj name="Equation" r:id="rId13" imgW="1562040" imgH="431640" progId="Equation.DSMT4">
                    <p:embed/>
                    <p:pic>
                      <p:nvPicPr>
                        <p:cNvPr id="0" name=""/>
                        <p:cNvPicPr>
                          <a:picLocks noChangeAspect="1" noChangeArrowheads="1"/>
                        </p:cNvPicPr>
                        <p:nvPr/>
                      </p:nvPicPr>
                      <p:blipFill>
                        <a:blip r:embed="rId14"/>
                        <a:srcRect/>
                        <a:stretch>
                          <a:fillRect/>
                        </a:stretch>
                      </p:blipFill>
                      <p:spPr bwMode="auto">
                        <a:xfrm>
                          <a:off x="3648" y="2787"/>
                          <a:ext cx="937" cy="25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 name="Rectangle 32"/>
          <p:cNvSpPr/>
          <p:nvPr/>
        </p:nvSpPr>
        <p:spPr>
          <a:xfrm>
            <a:off x="7154486" y="4776474"/>
            <a:ext cx="1290481"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Two-tailed</a:t>
            </a:r>
          </a:p>
        </p:txBody>
      </p:sp>
    </p:spTree>
    <p:extLst>
      <p:ext uri="{BB962C8B-B14F-4D97-AF65-F5344CB8AC3E}">
        <p14:creationId xmlns:p14="http://schemas.microsoft.com/office/powerpoint/2010/main" val="4201608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ChangeArrowheads="1"/>
          </p:cNvSpPr>
          <p:nvPr/>
        </p:nvSpPr>
        <p:spPr bwMode="auto">
          <a:xfrm>
            <a:off x="7010400" y="2895600"/>
            <a:ext cx="990600" cy="685800"/>
          </a:xfrm>
          <a:prstGeom prst="rect">
            <a:avLst/>
          </a:prstGeom>
          <a:noFill/>
          <a:ln w="9525">
            <a:noFill/>
            <a:miter lim="800000"/>
            <a:headEnd/>
            <a:tailEnd/>
          </a:ln>
          <a:effectLst/>
        </p:spPr>
        <p:txBody>
          <a:bodyPr wrap="none" bIns="0" anchor="ctr"/>
          <a:lstStyle/>
          <a:p>
            <a:endParaRPr lang="en-US">
              <a:latin typeface="Times New Roman" panose="02020603050405020304" pitchFamily="18" charset="0"/>
              <a:cs typeface="Times New Roman" panose="02020603050405020304" pitchFamily="18" charset="0"/>
            </a:endParaRPr>
          </a:p>
        </p:txBody>
      </p:sp>
      <p:sp>
        <p:nvSpPr>
          <p:cNvPr id="998403" name="Rectangle 3"/>
          <p:cNvSpPr>
            <a:spLocks noGrp="1" noChangeArrowheads="1"/>
          </p:cNvSpPr>
          <p:nvPr>
            <p:ph type="title" idx="4294967295"/>
          </p:nvPr>
        </p:nvSpPr>
        <p:spPr>
          <a:xfrm>
            <a:off x="0" y="152400"/>
            <a:ext cx="9069388" cy="547688"/>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ANOVA TABLE</a:t>
            </a:r>
            <a:endParaRPr lang="en-US" sz="3200" b="1" dirty="0">
              <a:latin typeface="Times New Roman" panose="02020603050405020304" pitchFamily="18" charset="0"/>
              <a:cs typeface="Times New Roman" panose="02020603050405020304" pitchFamily="18" charset="0"/>
            </a:endParaRPr>
          </a:p>
        </p:txBody>
      </p:sp>
      <p:grpSp>
        <p:nvGrpSpPr>
          <p:cNvPr id="998404" name="Group 4"/>
          <p:cNvGrpSpPr>
            <a:grpSpLocks/>
          </p:cNvGrpSpPr>
          <p:nvPr/>
        </p:nvGrpSpPr>
        <p:grpSpPr bwMode="auto">
          <a:xfrm>
            <a:off x="487546" y="944607"/>
            <a:ext cx="10145924" cy="5238751"/>
            <a:chOff x="185" y="1104"/>
            <a:chExt cx="5182" cy="3300"/>
          </a:xfrm>
        </p:grpSpPr>
        <p:sp>
          <p:nvSpPr>
            <p:cNvPr id="998405" name="Rectangle 5"/>
            <p:cNvSpPr>
              <a:spLocks noChangeArrowheads="1"/>
            </p:cNvSpPr>
            <p:nvPr/>
          </p:nvSpPr>
          <p:spPr bwMode="auto">
            <a:xfrm>
              <a:off x="208" y="1858"/>
              <a:ext cx="846" cy="42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r>
                <a:rPr lang="en-US" dirty="0" smtClean="0">
                  <a:latin typeface="Times New Roman" panose="02020603050405020304" pitchFamily="18" charset="0"/>
                  <a:cs typeface="Times New Roman" panose="02020603050405020304" pitchFamily="18" charset="0"/>
                </a:rPr>
                <a:t>Treatments</a:t>
              </a:r>
            </a:p>
            <a:p>
              <a:pPr algn="ctr" eaLnBrk="1" hangingPunct="1"/>
              <a:r>
                <a:rPr lang="en-US" dirty="0" smtClean="0">
                  <a:latin typeface="Times New Roman" panose="02020603050405020304" pitchFamily="18" charset="0"/>
                  <a:cs typeface="Times New Roman" panose="02020603050405020304" pitchFamily="18" charset="0"/>
                </a:rPr>
                <a:t>(Between classes)</a:t>
              </a:r>
              <a:endParaRPr lang="en-US" dirty="0">
                <a:latin typeface="Times New Roman" panose="02020603050405020304" pitchFamily="18" charset="0"/>
                <a:cs typeface="Times New Roman" panose="02020603050405020304" pitchFamily="18" charset="0"/>
              </a:endParaRPr>
            </a:p>
          </p:txBody>
        </p:sp>
        <p:sp>
          <p:nvSpPr>
            <p:cNvPr id="998406" name="Rectangle 6"/>
            <p:cNvSpPr>
              <a:spLocks noChangeArrowheads="1"/>
            </p:cNvSpPr>
            <p:nvPr/>
          </p:nvSpPr>
          <p:spPr bwMode="auto">
            <a:xfrm>
              <a:off x="1209" y="1970"/>
              <a:ext cx="330" cy="31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r>
                <a:rPr lang="en-US" sz="2400" dirty="0">
                  <a:latin typeface="Times New Roman" panose="02020603050405020304" pitchFamily="18" charset="0"/>
                  <a:cs typeface="Times New Roman" panose="02020603050405020304" pitchFamily="18" charset="0"/>
                </a:rPr>
                <a:t>k-1</a:t>
              </a:r>
              <a:r>
                <a:rPr lang="en-US" dirty="0">
                  <a:latin typeface="Times New Roman" panose="02020603050405020304" pitchFamily="18" charset="0"/>
                  <a:cs typeface="Times New Roman" panose="02020603050405020304" pitchFamily="18" charset="0"/>
                </a:rPr>
                <a:t> </a:t>
              </a:r>
            </a:p>
          </p:txBody>
        </p:sp>
        <p:sp>
          <p:nvSpPr>
            <p:cNvPr id="998407" name="Rectangle 7"/>
            <p:cNvSpPr>
              <a:spLocks noChangeArrowheads="1"/>
            </p:cNvSpPr>
            <p:nvPr/>
          </p:nvSpPr>
          <p:spPr bwMode="auto">
            <a:xfrm>
              <a:off x="1825" y="1681"/>
              <a:ext cx="944" cy="95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eaLnBrk="1" hangingPunct="1"/>
              <a:r>
                <a:rPr lang="en-US" b="1" dirty="0">
                  <a:latin typeface="Times New Roman" panose="02020603050405020304" pitchFamily="18" charset="0"/>
                  <a:cs typeface="Times New Roman" panose="02020603050405020304" pitchFamily="18" charset="0"/>
                </a:rPr>
                <a:t>SSB</a:t>
              </a:r>
              <a:endParaRPr lang="en-US" b="1" u="sng" dirty="0">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rPr>
                <a:t>(sum of squared deviations of group means from grand mean) </a:t>
              </a:r>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998408" name="Rectangle 8"/>
            <p:cNvSpPr>
              <a:spLocks noChangeArrowheads="1"/>
            </p:cNvSpPr>
            <p:nvPr/>
          </p:nvSpPr>
          <p:spPr bwMode="auto">
            <a:xfrm>
              <a:off x="1965" y="1776"/>
              <a:ext cx="483" cy="91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998409" name="Rectangle 9"/>
            <p:cNvSpPr>
              <a:spLocks noChangeArrowheads="1" noTextEdit="1"/>
            </p:cNvSpPr>
            <p:nvPr/>
          </p:nvSpPr>
          <p:spPr bwMode="auto">
            <a:xfrm>
              <a:off x="2784" y="1776"/>
              <a:ext cx="1355" cy="22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spAutoFit/>
            </a:bodyPr>
            <a:lstStyle/>
            <a:p>
              <a:endParaRPr lang="en-US">
                <a:latin typeface="Times New Roman" panose="02020603050405020304" pitchFamily="18" charset="0"/>
                <a:cs typeface="Times New Roman" panose="02020603050405020304" pitchFamily="18" charset="0"/>
              </a:endParaRPr>
            </a:p>
          </p:txBody>
        </p:sp>
        <p:grpSp>
          <p:nvGrpSpPr>
            <p:cNvPr id="998410" name="Group 10"/>
            <p:cNvGrpSpPr>
              <a:grpSpLocks/>
            </p:cNvGrpSpPr>
            <p:nvPr/>
          </p:nvGrpSpPr>
          <p:grpSpPr bwMode="auto">
            <a:xfrm>
              <a:off x="4560" y="1726"/>
              <a:ext cx="496" cy="425"/>
              <a:chOff x="0" y="6057"/>
              <a:chExt cx="511" cy="829"/>
            </a:xfrm>
          </p:grpSpPr>
          <p:sp>
            <p:nvSpPr>
              <p:cNvPr id="998411" name="Rectangle 11"/>
              <p:cNvSpPr>
                <a:spLocks noChangeArrowheads="1"/>
              </p:cNvSpPr>
              <p:nvPr/>
            </p:nvSpPr>
            <p:spPr bwMode="auto">
              <a:xfrm>
                <a:off x="0" y="6057"/>
                <a:ext cx="511" cy="43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spAutoFit/>
              </a:bodyPr>
              <a:lstStyle/>
              <a:p>
                <a:pPr eaLnBrk="1" hangingPunct="1"/>
                <a:endParaRPr lang="en-US" dirty="0">
                  <a:latin typeface="Times New Roman" panose="02020603050405020304" pitchFamily="18" charset="0"/>
                  <a:cs typeface="Times New Roman" panose="02020603050405020304" pitchFamily="18" charset="0"/>
                </a:endParaRPr>
              </a:p>
            </p:txBody>
          </p:sp>
          <p:sp>
            <p:nvSpPr>
              <p:cNvPr id="998412" name="Rectangle 12"/>
              <p:cNvSpPr>
                <a:spLocks noChangeArrowheads="1"/>
              </p:cNvSpPr>
              <p:nvPr/>
            </p:nvSpPr>
            <p:spPr bwMode="auto">
              <a:xfrm>
                <a:off x="0" y="6451"/>
                <a:ext cx="511" cy="43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spAutoFit/>
              </a:bodyPr>
              <a:lstStyle/>
              <a:p>
                <a:pPr eaLnBrk="1" hangingPunct="1"/>
                <a:endParaRPr lang="en-US" dirty="0">
                  <a:latin typeface="Times New Roman" panose="02020603050405020304" pitchFamily="18" charset="0"/>
                  <a:cs typeface="Times New Roman" panose="02020603050405020304" pitchFamily="18" charset="0"/>
                </a:endParaRPr>
              </a:p>
            </p:txBody>
          </p:sp>
        </p:grpSp>
        <p:sp>
          <p:nvSpPr>
            <p:cNvPr id="998413" name="Rectangle 13"/>
            <p:cNvSpPr>
              <a:spLocks noChangeArrowheads="1"/>
            </p:cNvSpPr>
            <p:nvPr/>
          </p:nvSpPr>
          <p:spPr bwMode="auto">
            <a:xfrm>
              <a:off x="392" y="3813"/>
              <a:ext cx="516" cy="37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r>
                <a:rPr lang="en-US" dirty="0">
                  <a:latin typeface="Times New Roman" panose="02020603050405020304" pitchFamily="18" charset="0"/>
                  <a:cs typeface="Times New Roman" panose="02020603050405020304" pitchFamily="18" charset="0"/>
                </a:rPr>
                <a:t>Total variation</a:t>
              </a:r>
              <a:endParaRPr lang="en-US" u="sng"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998414" name="Rectangle 14"/>
            <p:cNvSpPr>
              <a:spLocks noChangeArrowheads="1"/>
            </p:cNvSpPr>
            <p:nvPr/>
          </p:nvSpPr>
          <p:spPr bwMode="auto">
            <a:xfrm>
              <a:off x="1169" y="3834"/>
              <a:ext cx="330" cy="28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r>
                <a:rPr lang="en-US" sz="2400" dirty="0" smtClean="0">
                  <a:latin typeface="Times New Roman" panose="02020603050405020304" pitchFamily="18" charset="0"/>
                  <a:cs typeface="Times New Roman" panose="02020603050405020304" pitchFamily="18" charset="0"/>
                </a:rPr>
                <a:t>n-1</a:t>
              </a:r>
              <a:r>
                <a:rPr lang="en-US" u="sng" dirty="0" smtClean="0">
                  <a:latin typeface="Times New Roman" panose="02020603050405020304" pitchFamily="18" charset="0"/>
                  <a:cs typeface="Times New Roman" panose="02020603050405020304" pitchFamily="18" charset="0"/>
                </a:rPr>
                <a:t> </a:t>
              </a:r>
              <a:endParaRPr lang="en-US" u="sng" dirty="0">
                <a:latin typeface="Times New Roman" panose="02020603050405020304" pitchFamily="18" charset="0"/>
                <a:cs typeface="Times New Roman" panose="02020603050405020304" pitchFamily="18" charset="0"/>
              </a:endParaRPr>
            </a:p>
          </p:txBody>
        </p:sp>
        <p:sp>
          <p:nvSpPr>
            <p:cNvPr id="998415" name="Rectangle 15"/>
            <p:cNvSpPr>
              <a:spLocks noChangeArrowheads="1"/>
            </p:cNvSpPr>
            <p:nvPr/>
          </p:nvSpPr>
          <p:spPr bwMode="auto">
            <a:xfrm>
              <a:off x="1773" y="3695"/>
              <a:ext cx="1272" cy="70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eaLnBrk="1" hangingPunct="1"/>
              <a:endParaRPr lang="en-US" u="sng" dirty="0">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rPr>
                <a:t>(sum of squared deviations of observations from grand mean) </a:t>
              </a:r>
              <a:r>
                <a:rPr lang="en-US" dirty="0">
                  <a:latin typeface="Times New Roman" panose="02020603050405020304" pitchFamily="18" charset="0"/>
                  <a:ea typeface="Arial Unicode MS" panose="020B0604020202020204" pitchFamily="34" charset="-128"/>
                  <a:cs typeface="Times New Roman" panose="02020603050405020304" pitchFamily="18" charset="0"/>
                </a:rPr>
                <a:t> </a:t>
              </a:r>
            </a:p>
            <a:p>
              <a:pPr algn="ctr"/>
              <a:endParaRPr lang="en-US" dirty="0">
                <a:latin typeface="Times New Roman" panose="02020603050405020304" pitchFamily="18" charset="0"/>
                <a:cs typeface="Times New Roman" panose="02020603050405020304" pitchFamily="18" charset="0"/>
              </a:endParaRPr>
            </a:p>
          </p:txBody>
        </p:sp>
        <p:sp>
          <p:nvSpPr>
            <p:cNvPr id="998416" name="Rectangle 16"/>
            <p:cNvSpPr>
              <a:spLocks noChangeArrowheads="1"/>
            </p:cNvSpPr>
            <p:nvPr/>
          </p:nvSpPr>
          <p:spPr bwMode="auto">
            <a:xfrm>
              <a:off x="2294" y="3611"/>
              <a:ext cx="483" cy="37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a:endParaRPr lang="en-US">
                <a:latin typeface="Times New Roman" panose="02020603050405020304" pitchFamily="18" charset="0"/>
                <a:cs typeface="Times New Roman" panose="02020603050405020304" pitchFamily="18" charset="0"/>
              </a:endParaRPr>
            </a:p>
          </p:txBody>
        </p:sp>
        <p:sp>
          <p:nvSpPr>
            <p:cNvPr id="998417" name="Rectangle 17"/>
            <p:cNvSpPr>
              <a:spLocks noChangeArrowheads="1"/>
            </p:cNvSpPr>
            <p:nvPr/>
          </p:nvSpPr>
          <p:spPr bwMode="auto">
            <a:xfrm>
              <a:off x="2777" y="3611"/>
              <a:ext cx="1355" cy="37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a:endParaRPr lang="en-US" dirty="0">
                <a:latin typeface="Times New Roman" panose="02020603050405020304" pitchFamily="18" charset="0"/>
                <a:cs typeface="Times New Roman" panose="02020603050405020304" pitchFamily="18" charset="0"/>
              </a:endParaRPr>
            </a:p>
          </p:txBody>
        </p:sp>
        <p:sp>
          <p:nvSpPr>
            <p:cNvPr id="998418" name="Rectangle 18"/>
            <p:cNvSpPr>
              <a:spLocks noChangeArrowheads="1"/>
            </p:cNvSpPr>
            <p:nvPr/>
          </p:nvSpPr>
          <p:spPr bwMode="auto">
            <a:xfrm>
              <a:off x="4132" y="3611"/>
              <a:ext cx="496" cy="37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a:endParaRPr lang="en-US">
                <a:latin typeface="Times New Roman" panose="02020603050405020304" pitchFamily="18" charset="0"/>
                <a:cs typeface="Times New Roman" panose="02020603050405020304" pitchFamily="18" charset="0"/>
              </a:endParaRPr>
            </a:p>
          </p:txBody>
        </p:sp>
        <p:grpSp>
          <p:nvGrpSpPr>
            <p:cNvPr id="998419" name="Group 19"/>
            <p:cNvGrpSpPr>
              <a:grpSpLocks/>
            </p:cNvGrpSpPr>
            <p:nvPr/>
          </p:nvGrpSpPr>
          <p:grpSpPr bwMode="auto">
            <a:xfrm>
              <a:off x="381" y="1104"/>
              <a:ext cx="1083" cy="685"/>
              <a:chOff x="-496" y="0"/>
              <a:chExt cx="1113" cy="1095"/>
            </a:xfrm>
          </p:grpSpPr>
          <p:grpSp>
            <p:nvGrpSpPr>
              <p:cNvPr id="998420" name="Group 20"/>
              <p:cNvGrpSpPr>
                <a:grpSpLocks/>
              </p:cNvGrpSpPr>
              <p:nvPr/>
            </p:nvGrpSpPr>
            <p:grpSpPr bwMode="auto">
              <a:xfrm>
                <a:off x="-496" y="0"/>
                <a:ext cx="1070" cy="1095"/>
                <a:chOff x="-539" y="0"/>
                <a:chExt cx="1070" cy="1095"/>
              </a:xfrm>
            </p:grpSpPr>
            <p:sp>
              <p:nvSpPr>
                <p:cNvPr id="998421" name="Rectangle 21"/>
                <p:cNvSpPr>
                  <a:spLocks noChangeArrowheads="1"/>
                </p:cNvSpPr>
                <p:nvPr/>
              </p:nvSpPr>
              <p:spPr bwMode="auto">
                <a:xfrm>
                  <a:off x="0" y="0"/>
                  <a:ext cx="531" cy="55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r>
                    <a:rPr lang="en-US">
                      <a:latin typeface="Times New Roman" panose="02020603050405020304" pitchFamily="18" charset="0"/>
                      <a:cs typeface="Times New Roman" panose="02020603050405020304" pitchFamily="18" charset="0"/>
                    </a:rPr>
                    <a:t> </a:t>
                  </a:r>
                  <a:endParaRPr lang="en-US" u="sng">
                    <a:latin typeface="Times New Roman" panose="02020603050405020304" pitchFamily="18" charset="0"/>
                    <a:cs typeface="Times New Roman" panose="02020603050405020304" pitchFamily="18" charset="0"/>
                  </a:endParaRPr>
                </a:p>
                <a:p>
                  <a:pPr algn="ctr"/>
                  <a:endParaRPr lang="en-US">
                    <a:latin typeface="Times New Roman" panose="02020603050405020304" pitchFamily="18" charset="0"/>
                    <a:cs typeface="Times New Roman" panose="02020603050405020304" pitchFamily="18" charset="0"/>
                  </a:endParaRPr>
                </a:p>
              </p:txBody>
            </p:sp>
            <p:sp>
              <p:nvSpPr>
                <p:cNvPr id="998422" name="Rectangle 22"/>
                <p:cNvSpPr>
                  <a:spLocks noChangeArrowheads="1"/>
                </p:cNvSpPr>
                <p:nvPr/>
              </p:nvSpPr>
              <p:spPr bwMode="auto">
                <a:xfrm>
                  <a:off x="-539" y="258"/>
                  <a:ext cx="531" cy="83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r>
                    <a:rPr lang="en-US" dirty="0">
                      <a:latin typeface="Times New Roman" panose="02020603050405020304" pitchFamily="18" charset="0"/>
                      <a:cs typeface="Times New Roman" panose="02020603050405020304" pitchFamily="18" charset="0"/>
                    </a:rPr>
                    <a:t>Source of variation</a:t>
                  </a:r>
                  <a:endParaRPr lang="en-US" u="sng"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grpSp>
          <p:sp>
            <p:nvSpPr>
              <p:cNvPr id="998423" name="Rectangle 23"/>
              <p:cNvSpPr>
                <a:spLocks noChangeArrowheads="1"/>
              </p:cNvSpPr>
              <p:nvPr/>
            </p:nvSpPr>
            <p:spPr bwMode="auto">
              <a:xfrm>
                <a:off x="0" y="0"/>
                <a:ext cx="617"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998424" name="Group 24"/>
            <p:cNvGrpSpPr>
              <a:grpSpLocks/>
            </p:cNvGrpSpPr>
            <p:nvPr/>
          </p:nvGrpSpPr>
          <p:grpSpPr bwMode="auto">
            <a:xfrm>
              <a:off x="1290" y="1104"/>
              <a:ext cx="588" cy="672"/>
              <a:chOff x="438" y="0"/>
              <a:chExt cx="605" cy="939"/>
            </a:xfrm>
          </p:grpSpPr>
          <p:grpSp>
            <p:nvGrpSpPr>
              <p:cNvPr id="998425" name="Group 25"/>
              <p:cNvGrpSpPr>
                <a:grpSpLocks/>
              </p:cNvGrpSpPr>
              <p:nvPr/>
            </p:nvGrpSpPr>
            <p:grpSpPr bwMode="auto">
              <a:xfrm>
                <a:off x="438" y="0"/>
                <a:ext cx="562" cy="939"/>
                <a:chOff x="-222" y="920"/>
                <a:chExt cx="562" cy="939"/>
              </a:xfrm>
            </p:grpSpPr>
            <p:sp>
              <p:nvSpPr>
                <p:cNvPr id="998426" name="Rectangle 26"/>
                <p:cNvSpPr>
                  <a:spLocks noChangeArrowheads="1"/>
                </p:cNvSpPr>
                <p:nvPr/>
              </p:nvSpPr>
              <p:spPr bwMode="auto">
                <a:xfrm>
                  <a:off x="1" y="920"/>
                  <a:ext cx="339" cy="48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r>
                    <a:rPr lang="en-US" dirty="0">
                      <a:latin typeface="Times New Roman" panose="02020603050405020304" pitchFamily="18" charset="0"/>
                      <a:cs typeface="Times New Roman" panose="02020603050405020304" pitchFamily="18" charset="0"/>
                    </a:rPr>
                    <a:t> </a:t>
                  </a:r>
                  <a:endParaRPr lang="en-US" u="sng"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998427" name="Rectangle 27"/>
                <p:cNvSpPr>
                  <a:spLocks noChangeArrowheads="1"/>
                </p:cNvSpPr>
                <p:nvPr/>
              </p:nvSpPr>
              <p:spPr bwMode="auto">
                <a:xfrm>
                  <a:off x="-222" y="1127"/>
                  <a:ext cx="339" cy="73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endParaRPr lang="en-US" dirty="0">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rPr>
                    <a:t>d.f.</a:t>
                  </a:r>
                  <a:endParaRPr lang="en-US" u="sng"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grpSp>
          <p:sp>
            <p:nvSpPr>
              <p:cNvPr id="998428" name="Rectangle 28"/>
              <p:cNvSpPr>
                <a:spLocks noChangeArrowheads="1"/>
              </p:cNvSpPr>
              <p:nvPr/>
            </p:nvSpPr>
            <p:spPr bwMode="auto">
              <a:xfrm>
                <a:off x="617" y="0"/>
                <a:ext cx="426" cy="8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998429" name="Group 29"/>
            <p:cNvGrpSpPr>
              <a:grpSpLocks/>
            </p:cNvGrpSpPr>
            <p:nvPr/>
          </p:nvGrpSpPr>
          <p:grpSpPr bwMode="auto">
            <a:xfrm>
              <a:off x="1821" y="1104"/>
              <a:ext cx="893" cy="580"/>
              <a:chOff x="991" y="0"/>
              <a:chExt cx="920" cy="920"/>
            </a:xfrm>
          </p:grpSpPr>
          <p:grpSp>
            <p:nvGrpSpPr>
              <p:cNvPr id="998430" name="Group 30"/>
              <p:cNvGrpSpPr>
                <a:grpSpLocks/>
              </p:cNvGrpSpPr>
              <p:nvPr/>
            </p:nvGrpSpPr>
            <p:grpSpPr bwMode="auto">
              <a:xfrm>
                <a:off x="991" y="0"/>
                <a:ext cx="920" cy="805"/>
                <a:chOff x="-95" y="1725"/>
                <a:chExt cx="920" cy="805"/>
              </a:xfrm>
            </p:grpSpPr>
            <p:sp>
              <p:nvSpPr>
                <p:cNvPr id="998431" name="Rectangle 31"/>
                <p:cNvSpPr>
                  <a:spLocks noChangeArrowheads="1"/>
                </p:cNvSpPr>
                <p:nvPr/>
              </p:nvSpPr>
              <p:spPr bwMode="auto">
                <a:xfrm>
                  <a:off x="1" y="1725"/>
                  <a:ext cx="556" cy="55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r>
                    <a:rPr lang="en-US">
                      <a:latin typeface="Times New Roman" panose="02020603050405020304" pitchFamily="18" charset="0"/>
                      <a:cs typeface="Times New Roman" panose="02020603050405020304" pitchFamily="18" charset="0"/>
                    </a:rPr>
                    <a:t> </a:t>
                  </a:r>
                  <a:endParaRPr lang="en-US" u="sng">
                    <a:latin typeface="Times New Roman" panose="02020603050405020304" pitchFamily="18" charset="0"/>
                    <a:cs typeface="Times New Roman" panose="02020603050405020304" pitchFamily="18" charset="0"/>
                  </a:endParaRPr>
                </a:p>
                <a:p>
                  <a:pPr algn="ctr"/>
                  <a:endParaRPr lang="en-US">
                    <a:latin typeface="Times New Roman" panose="02020603050405020304" pitchFamily="18" charset="0"/>
                    <a:cs typeface="Times New Roman" panose="02020603050405020304" pitchFamily="18" charset="0"/>
                  </a:endParaRPr>
                </a:p>
              </p:txBody>
            </p:sp>
            <p:sp>
              <p:nvSpPr>
                <p:cNvPr id="998432" name="Rectangle 32"/>
                <p:cNvSpPr>
                  <a:spLocks noChangeArrowheads="1"/>
                </p:cNvSpPr>
                <p:nvPr/>
              </p:nvSpPr>
              <p:spPr bwMode="auto">
                <a:xfrm>
                  <a:off x="-95" y="2253"/>
                  <a:ext cx="920" cy="27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r>
                    <a:rPr lang="en-US" dirty="0">
                      <a:latin typeface="Times New Roman" panose="02020603050405020304" pitchFamily="18" charset="0"/>
                      <a:cs typeface="Times New Roman" panose="02020603050405020304" pitchFamily="18" charset="0"/>
                    </a:rPr>
                    <a:t>Sum of </a:t>
                  </a:r>
                  <a:r>
                    <a:rPr lang="en-US" dirty="0" smtClean="0">
                      <a:latin typeface="Times New Roman" panose="02020603050405020304" pitchFamily="18" charset="0"/>
                      <a:cs typeface="Times New Roman" panose="02020603050405020304" pitchFamily="18" charset="0"/>
                    </a:rPr>
                    <a:t>squares</a:t>
                  </a:r>
                  <a:endParaRPr lang="en-US" dirty="0">
                    <a:latin typeface="Times New Roman" panose="02020603050405020304" pitchFamily="18" charset="0"/>
                    <a:cs typeface="Times New Roman" panose="02020603050405020304" pitchFamily="18" charset="0"/>
                  </a:endParaRPr>
                </a:p>
              </p:txBody>
            </p:sp>
          </p:grpSp>
          <p:sp>
            <p:nvSpPr>
              <p:cNvPr id="998433" name="Rectangle 33"/>
              <p:cNvSpPr>
                <a:spLocks noChangeArrowheads="1"/>
              </p:cNvSpPr>
              <p:nvPr/>
            </p:nvSpPr>
            <p:spPr bwMode="auto">
              <a:xfrm>
                <a:off x="1043" y="0"/>
                <a:ext cx="643"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998434" name="Group 34"/>
            <p:cNvGrpSpPr>
              <a:grpSpLocks/>
            </p:cNvGrpSpPr>
            <p:nvPr/>
          </p:nvGrpSpPr>
          <p:grpSpPr bwMode="auto">
            <a:xfrm>
              <a:off x="2505" y="1104"/>
              <a:ext cx="1609" cy="576"/>
              <a:chOff x="1686" y="0"/>
              <a:chExt cx="1656" cy="920"/>
            </a:xfrm>
          </p:grpSpPr>
          <p:sp>
            <p:nvSpPr>
              <p:cNvPr id="998435" name="Rectangle 35"/>
              <p:cNvSpPr>
                <a:spLocks noChangeArrowheads="1"/>
              </p:cNvSpPr>
              <p:nvPr/>
            </p:nvSpPr>
            <p:spPr bwMode="auto">
              <a:xfrm>
                <a:off x="2634" y="336"/>
                <a:ext cx="708" cy="52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eaLnBrk="1" hangingPunct="1"/>
                <a:r>
                  <a:rPr lang="en-US" dirty="0" smtClean="0">
                    <a:latin typeface="Times New Roman" panose="02020603050405020304" pitchFamily="18" charset="0"/>
                    <a:cs typeface="Times New Roman" panose="02020603050405020304" pitchFamily="18" charset="0"/>
                  </a:rPr>
                  <a:t>Mean </a:t>
                </a:r>
                <a:r>
                  <a:rPr lang="en-US" dirty="0">
                    <a:latin typeface="Times New Roman" panose="02020603050405020304" pitchFamily="18" charset="0"/>
                    <a:cs typeface="Times New Roman" panose="02020603050405020304" pitchFamily="18" charset="0"/>
                  </a:rPr>
                  <a:t>Sum of </a:t>
                </a:r>
                <a:r>
                  <a:rPr lang="en-US" dirty="0" smtClean="0">
                    <a:latin typeface="Times New Roman" panose="02020603050405020304" pitchFamily="18" charset="0"/>
                    <a:cs typeface="Times New Roman" panose="02020603050405020304" pitchFamily="18" charset="0"/>
                  </a:rPr>
                  <a:t>Squares</a:t>
                </a:r>
                <a:endParaRPr lang="en-US" dirty="0">
                  <a:latin typeface="Times New Roman" panose="02020603050405020304" pitchFamily="18" charset="0"/>
                  <a:cs typeface="Times New Roman" panose="02020603050405020304" pitchFamily="18" charset="0"/>
                </a:endParaRPr>
              </a:p>
            </p:txBody>
          </p:sp>
          <p:sp>
            <p:nvSpPr>
              <p:cNvPr id="998436" name="Rectangle 36"/>
              <p:cNvSpPr>
                <a:spLocks noChangeArrowheads="1"/>
              </p:cNvSpPr>
              <p:nvPr/>
            </p:nvSpPr>
            <p:spPr bwMode="auto">
              <a:xfrm>
                <a:off x="1686" y="0"/>
                <a:ext cx="583"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998437" name="Group 37"/>
            <p:cNvGrpSpPr>
              <a:grpSpLocks/>
            </p:cNvGrpSpPr>
            <p:nvPr/>
          </p:nvGrpSpPr>
          <p:grpSpPr bwMode="auto">
            <a:xfrm>
              <a:off x="3069" y="1104"/>
              <a:ext cx="2298" cy="612"/>
              <a:chOff x="2269" y="0"/>
              <a:chExt cx="2364" cy="977"/>
            </a:xfrm>
          </p:grpSpPr>
          <p:sp>
            <p:nvSpPr>
              <p:cNvPr id="998438" name="Rectangle 38"/>
              <p:cNvSpPr>
                <a:spLocks noChangeArrowheads="1"/>
              </p:cNvSpPr>
              <p:nvPr/>
            </p:nvSpPr>
            <p:spPr bwMode="auto">
              <a:xfrm>
                <a:off x="3239" y="57"/>
                <a:ext cx="1394"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1" hangingPunct="1"/>
                <a:endParaRPr lang="en-US" dirty="0">
                  <a:latin typeface="Times New Roman" panose="02020603050405020304" pitchFamily="18" charset="0"/>
                  <a:cs typeface="Times New Roman" panose="02020603050405020304" pitchFamily="18" charset="0"/>
                </a:endParaRPr>
              </a:p>
              <a:p>
                <a:pPr algn="ctr" eaLnBrk="1" hangingPunct="1"/>
                <a:r>
                  <a:rPr lang="en-US" dirty="0" smtClean="0">
                    <a:latin typeface="Times New Roman" panose="02020603050405020304" pitchFamily="18" charset="0"/>
                    <a:cs typeface="Times New Roman" panose="02020603050405020304" pitchFamily="18" charset="0"/>
                  </a:rPr>
                  <a:t>F-statistic</a:t>
                </a:r>
                <a:endParaRPr lang="en-US" u="sng"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998439" name="Rectangle 39"/>
              <p:cNvSpPr>
                <a:spLocks noChangeArrowheads="1"/>
              </p:cNvSpPr>
              <p:nvPr/>
            </p:nvSpPr>
            <p:spPr bwMode="auto">
              <a:xfrm>
                <a:off x="2269" y="0"/>
                <a:ext cx="1480"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998440" name="Group 40"/>
            <p:cNvGrpSpPr>
              <a:grpSpLocks/>
            </p:cNvGrpSpPr>
            <p:nvPr/>
          </p:nvGrpSpPr>
          <p:grpSpPr bwMode="auto">
            <a:xfrm>
              <a:off x="4508" y="1104"/>
              <a:ext cx="580" cy="576"/>
              <a:chOff x="3749" y="0"/>
              <a:chExt cx="597" cy="920"/>
            </a:xfrm>
          </p:grpSpPr>
          <p:sp>
            <p:nvSpPr>
              <p:cNvPr id="998441" name="Rectangle 41"/>
              <p:cNvSpPr>
                <a:spLocks noChangeArrowheads="1"/>
              </p:cNvSpPr>
              <p:nvPr/>
            </p:nvSpPr>
            <p:spPr bwMode="auto">
              <a:xfrm>
                <a:off x="3792" y="0"/>
                <a:ext cx="511"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1" hangingPunct="1"/>
                <a:endParaRPr lang="en-US" dirty="0">
                  <a:latin typeface="Times New Roman" panose="02020603050405020304" pitchFamily="18" charset="0"/>
                  <a:cs typeface="Times New Roman" panose="02020603050405020304" pitchFamily="18" charset="0"/>
                </a:endParaRPr>
              </a:p>
              <a:p>
                <a:pPr algn="ctr" eaLnBrk="1" hangingPunct="1"/>
                <a:endParaRPr lang="en-US" dirty="0">
                  <a:latin typeface="Times New Roman" panose="02020603050405020304" pitchFamily="18" charset="0"/>
                  <a:cs typeface="Times New Roman" panose="02020603050405020304" pitchFamily="18" charset="0"/>
                </a:endParaRPr>
              </a:p>
              <a:p>
                <a:pPr algn="ctr" eaLnBrk="1" hangingPunct="1"/>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998442" name="Rectangle 42"/>
              <p:cNvSpPr>
                <a:spLocks noChangeArrowheads="1"/>
              </p:cNvSpPr>
              <p:nvPr/>
            </p:nvSpPr>
            <p:spPr bwMode="auto">
              <a:xfrm>
                <a:off x="3749" y="0"/>
                <a:ext cx="597"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998443" name="Group 43"/>
            <p:cNvGrpSpPr>
              <a:grpSpLocks/>
            </p:cNvGrpSpPr>
            <p:nvPr/>
          </p:nvGrpSpPr>
          <p:grpSpPr bwMode="auto">
            <a:xfrm>
              <a:off x="185" y="2695"/>
              <a:ext cx="1279" cy="916"/>
              <a:chOff x="185" y="2695"/>
              <a:chExt cx="1279" cy="916"/>
            </a:xfrm>
          </p:grpSpPr>
          <p:sp>
            <p:nvSpPr>
              <p:cNvPr id="998444" name="Rectangle 44"/>
              <p:cNvSpPr>
                <a:spLocks noChangeArrowheads="1"/>
              </p:cNvSpPr>
              <p:nvPr/>
            </p:nvSpPr>
            <p:spPr bwMode="auto">
              <a:xfrm>
                <a:off x="185" y="2729"/>
                <a:ext cx="782" cy="65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r>
                  <a:rPr lang="en-US" dirty="0" smtClean="0">
                    <a:latin typeface="Times New Roman" panose="02020603050405020304" pitchFamily="18" charset="0"/>
                    <a:cs typeface="Times New Roman" panose="02020603050405020304" pitchFamily="18" charset="0"/>
                  </a:rPr>
                  <a:t>Error</a:t>
                </a:r>
              </a:p>
              <a:p>
                <a:pPr algn="ctr" eaLnBrk="1" hangingPunct="1"/>
                <a:r>
                  <a:rPr lang="en-US" dirty="0" smtClean="0">
                    <a:latin typeface="Times New Roman" panose="02020603050405020304" pitchFamily="18" charset="0"/>
                    <a:cs typeface="Times New Roman" panose="02020603050405020304" pitchFamily="18" charset="0"/>
                  </a:rPr>
                  <a:t>(Within classes)</a:t>
                </a:r>
                <a:endParaRPr lang="en-US" dirty="0">
                  <a:latin typeface="Times New Roman" panose="02020603050405020304" pitchFamily="18" charset="0"/>
                  <a:cs typeface="Times New Roman" panose="02020603050405020304" pitchFamily="18" charset="0"/>
                </a:endParaRPr>
              </a:p>
              <a:p>
                <a:pPr algn="ctr" eaLnBrk="1" hangingPunct="1"/>
                <a:endParaRPr lang="en-US" dirty="0">
                  <a:latin typeface="Times New Roman" panose="02020603050405020304" pitchFamily="18" charset="0"/>
                  <a:cs typeface="Times New Roman" panose="02020603050405020304" pitchFamily="18" charset="0"/>
                </a:endParaRPr>
              </a:p>
              <a:p>
                <a:pPr algn="ctr" eaLnBrk="1" hangingPunct="1"/>
                <a:endParaRPr lang="en-US" dirty="0">
                  <a:latin typeface="Times New Roman" panose="02020603050405020304" pitchFamily="18" charset="0"/>
                  <a:cs typeface="Times New Roman" panose="02020603050405020304" pitchFamily="18" charset="0"/>
                </a:endParaRPr>
              </a:p>
            </p:txBody>
          </p:sp>
          <p:sp>
            <p:nvSpPr>
              <p:cNvPr id="998445" name="Rectangle 45"/>
              <p:cNvSpPr>
                <a:spLocks noChangeArrowheads="1"/>
              </p:cNvSpPr>
              <p:nvPr/>
            </p:nvSpPr>
            <p:spPr bwMode="auto">
              <a:xfrm>
                <a:off x="864" y="2695"/>
                <a:ext cx="600" cy="91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998446" name="Group 46"/>
            <p:cNvGrpSpPr>
              <a:grpSpLocks/>
            </p:cNvGrpSpPr>
            <p:nvPr/>
          </p:nvGrpSpPr>
          <p:grpSpPr bwMode="auto">
            <a:xfrm>
              <a:off x="1271" y="2695"/>
              <a:ext cx="607" cy="916"/>
              <a:chOff x="418" y="2166"/>
              <a:chExt cx="625" cy="1247"/>
            </a:xfrm>
          </p:grpSpPr>
          <p:sp>
            <p:nvSpPr>
              <p:cNvPr id="998447" name="Rectangle 47"/>
              <p:cNvSpPr>
                <a:spLocks noChangeArrowheads="1"/>
              </p:cNvSpPr>
              <p:nvPr/>
            </p:nvSpPr>
            <p:spPr bwMode="auto">
              <a:xfrm>
                <a:off x="418" y="2239"/>
                <a:ext cx="340" cy="45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eaLnBrk="1" hangingPunct="1"/>
                <a:r>
                  <a:rPr lang="en-US" sz="2400" dirty="0" smtClean="0">
                    <a:latin typeface="Times New Roman" panose="02020603050405020304" pitchFamily="18" charset="0"/>
                    <a:cs typeface="Times New Roman" panose="02020603050405020304" pitchFamily="18" charset="0"/>
                  </a:rPr>
                  <a:t>n-k</a:t>
                </a:r>
                <a:endParaRPr lang="en-US" sz="2400" u="sng"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998448" name="Rectangle 48"/>
              <p:cNvSpPr>
                <a:spLocks noChangeArrowheads="1"/>
              </p:cNvSpPr>
              <p:nvPr/>
            </p:nvSpPr>
            <p:spPr bwMode="auto">
              <a:xfrm>
                <a:off x="617" y="2166"/>
                <a:ext cx="426" cy="12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998449" name="Group 49"/>
            <p:cNvGrpSpPr>
              <a:grpSpLocks/>
            </p:cNvGrpSpPr>
            <p:nvPr/>
          </p:nvGrpSpPr>
          <p:grpSpPr bwMode="auto">
            <a:xfrm>
              <a:off x="1803" y="2680"/>
              <a:ext cx="960" cy="932"/>
              <a:chOff x="1803" y="2680"/>
              <a:chExt cx="960" cy="932"/>
            </a:xfrm>
          </p:grpSpPr>
          <p:grpSp>
            <p:nvGrpSpPr>
              <p:cNvPr id="998450" name="Group 50"/>
              <p:cNvGrpSpPr>
                <a:grpSpLocks/>
              </p:cNvGrpSpPr>
              <p:nvPr/>
            </p:nvGrpSpPr>
            <p:grpSpPr bwMode="auto">
              <a:xfrm>
                <a:off x="1803" y="2680"/>
                <a:ext cx="960" cy="921"/>
                <a:chOff x="1803" y="2680"/>
                <a:chExt cx="960" cy="921"/>
              </a:xfrm>
            </p:grpSpPr>
            <p:sp>
              <p:nvSpPr>
                <p:cNvPr id="998451" name="Rectangle 51"/>
                <p:cNvSpPr>
                  <a:spLocks noChangeArrowheads="1"/>
                </p:cNvSpPr>
                <p:nvPr/>
              </p:nvSpPr>
              <p:spPr bwMode="auto">
                <a:xfrm>
                  <a:off x="1803" y="2680"/>
                  <a:ext cx="960" cy="92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76176" rIns="0" bIns="0">
                  <a:spAutoFit/>
                </a:bodyPr>
                <a:lstStyle/>
                <a:p>
                  <a:pPr eaLnBrk="1" hangingPunct="1"/>
                  <a:r>
                    <a:rPr lang="en-US" b="1" dirty="0">
                      <a:latin typeface="Times New Roman" panose="02020603050405020304" pitchFamily="18" charset="0"/>
                      <a:cs typeface="Times New Roman" panose="02020603050405020304" pitchFamily="18" charset="0"/>
                    </a:rPr>
                    <a:t>SSW</a:t>
                  </a:r>
                  <a:r>
                    <a:rPr lang="en-US" dirty="0">
                      <a:latin typeface="Times New Roman" panose="02020603050405020304" pitchFamily="18" charset="0"/>
                      <a:cs typeface="Times New Roman" panose="02020603050405020304" pitchFamily="18" charset="0"/>
                    </a:rPr>
                    <a:t> </a:t>
                  </a:r>
                  <a:endParaRPr lang="en-US" u="sng" dirty="0">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rPr>
                    <a:t> (sum of squared deviations of observations from their group mean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998452" name="Rectangle 52"/>
                <p:cNvSpPr>
                  <a:spLocks noChangeArrowheads="1"/>
                </p:cNvSpPr>
                <p:nvPr/>
              </p:nvSpPr>
              <p:spPr bwMode="auto">
                <a:xfrm>
                  <a:off x="1921" y="2984"/>
                  <a:ext cx="540" cy="22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spAutoFit/>
                </a:bodyPr>
                <a:lstStyle/>
                <a:p>
                  <a:pPr algn="ctr" eaLnBrk="1" hangingPunct="1"/>
                  <a:endParaRPr lang="en-US" u="sng">
                    <a:latin typeface="Times New Roman" panose="02020603050405020304" pitchFamily="18" charset="0"/>
                    <a:cs typeface="Times New Roman" panose="02020603050405020304" pitchFamily="18" charset="0"/>
                    <a:sym typeface="Wingdings" panose="05000000000000000000" pitchFamily="2" charset="2"/>
                  </a:endParaRPr>
                </a:p>
              </p:txBody>
            </p:sp>
          </p:grpSp>
          <p:sp>
            <p:nvSpPr>
              <p:cNvPr id="998453" name="Rectangle 53"/>
              <p:cNvSpPr>
                <a:spLocks noChangeArrowheads="1"/>
              </p:cNvSpPr>
              <p:nvPr/>
            </p:nvSpPr>
            <p:spPr bwMode="auto">
              <a:xfrm>
                <a:off x="1878" y="2695"/>
                <a:ext cx="625" cy="91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998454" name="Group 54"/>
            <p:cNvGrpSpPr>
              <a:grpSpLocks/>
            </p:cNvGrpSpPr>
            <p:nvPr/>
          </p:nvGrpSpPr>
          <p:grpSpPr bwMode="auto">
            <a:xfrm>
              <a:off x="2640" y="2688"/>
              <a:ext cx="912" cy="916"/>
              <a:chOff x="2640" y="2688"/>
              <a:chExt cx="912" cy="916"/>
            </a:xfrm>
          </p:grpSpPr>
          <p:sp>
            <p:nvSpPr>
              <p:cNvPr id="998455" name="Rectangle 55"/>
              <p:cNvSpPr>
                <a:spLocks noChangeArrowheads="1"/>
              </p:cNvSpPr>
              <p:nvPr/>
            </p:nvSpPr>
            <p:spPr bwMode="auto">
              <a:xfrm>
                <a:off x="2682" y="2688"/>
                <a:ext cx="870" cy="91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eaLnBrk="1" hangingPunct="1"/>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998456" name="Rectangle 56"/>
              <p:cNvSpPr>
                <a:spLocks noChangeArrowheads="1"/>
              </p:cNvSpPr>
              <p:nvPr/>
            </p:nvSpPr>
            <p:spPr bwMode="auto">
              <a:xfrm>
                <a:off x="2640" y="2688"/>
                <a:ext cx="566" cy="91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998457" name="Group 57"/>
            <p:cNvGrpSpPr>
              <a:grpSpLocks/>
            </p:cNvGrpSpPr>
            <p:nvPr/>
          </p:nvGrpSpPr>
          <p:grpSpPr bwMode="auto">
            <a:xfrm>
              <a:off x="4508" y="2928"/>
              <a:ext cx="580" cy="683"/>
              <a:chOff x="3749" y="2166"/>
              <a:chExt cx="597" cy="1247"/>
            </a:xfrm>
          </p:grpSpPr>
          <p:sp>
            <p:nvSpPr>
              <p:cNvPr id="998458" name="Rectangle 58"/>
              <p:cNvSpPr>
                <a:spLocks noChangeArrowheads="1"/>
              </p:cNvSpPr>
              <p:nvPr/>
            </p:nvSpPr>
            <p:spPr bwMode="auto">
              <a:xfrm>
                <a:off x="3792" y="2166"/>
                <a:ext cx="511" cy="12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endParaRPr lang="en-US" u="sng">
                  <a:latin typeface="Times New Roman" panose="02020603050405020304" pitchFamily="18" charset="0"/>
                  <a:cs typeface="Times New Roman" panose="02020603050405020304" pitchFamily="18" charset="0"/>
                </a:endParaRPr>
              </a:p>
            </p:txBody>
          </p:sp>
          <p:sp>
            <p:nvSpPr>
              <p:cNvPr id="998459" name="Rectangle 59"/>
              <p:cNvSpPr>
                <a:spLocks noChangeArrowheads="1"/>
              </p:cNvSpPr>
              <p:nvPr/>
            </p:nvSpPr>
            <p:spPr bwMode="auto">
              <a:xfrm>
                <a:off x="3749" y="2166"/>
                <a:ext cx="597" cy="12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sp>
        <p:nvSpPr>
          <p:cNvPr id="998460" name="Line 60"/>
          <p:cNvSpPr>
            <a:spLocks noChangeShapeType="1"/>
          </p:cNvSpPr>
          <p:nvPr/>
        </p:nvSpPr>
        <p:spPr bwMode="auto">
          <a:xfrm flipV="1">
            <a:off x="573206" y="1870485"/>
            <a:ext cx="9657198" cy="227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sp>
        <p:nvSpPr>
          <p:cNvPr id="998461" name="Line 61"/>
          <p:cNvSpPr>
            <a:spLocks noChangeShapeType="1"/>
          </p:cNvSpPr>
          <p:nvPr/>
        </p:nvSpPr>
        <p:spPr bwMode="auto">
          <a:xfrm>
            <a:off x="695022" y="5111937"/>
            <a:ext cx="9703559" cy="548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sp>
        <p:nvSpPr>
          <p:cNvPr id="998462" name="Rectangle 62"/>
          <p:cNvSpPr>
            <a:spLocks noChangeArrowheads="1"/>
          </p:cNvSpPr>
          <p:nvPr/>
        </p:nvSpPr>
        <p:spPr bwMode="auto">
          <a:xfrm>
            <a:off x="5734050" y="3157539"/>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latin typeface="Times New Roman" panose="02020603050405020304" pitchFamily="18" charset="0"/>
              <a:cs typeface="Times New Roman" panose="02020603050405020304" pitchFamily="18" charset="0"/>
            </a:endParaRPr>
          </a:p>
        </p:txBody>
      </p:sp>
      <p:sp>
        <p:nvSpPr>
          <p:cNvPr id="998464" name="Text Box 64"/>
          <p:cNvSpPr txBox="1">
            <a:spLocks noChangeArrowheads="1"/>
          </p:cNvSpPr>
          <p:nvPr/>
        </p:nvSpPr>
        <p:spPr bwMode="auto">
          <a:xfrm>
            <a:off x="3649907" y="5111936"/>
            <a:ext cx="2074822" cy="327025"/>
          </a:xfrm>
          <a:prstGeom prst="rect">
            <a:avLst/>
          </a:prstGeom>
          <a:solidFill>
            <a:srgbClr val="FFFFFF"/>
          </a:solidFill>
          <a:ln w="9525">
            <a:solidFill>
              <a:srgbClr val="000000"/>
            </a:solidFill>
            <a:miter lim="800000"/>
            <a:headEnd/>
            <a:tailEnd/>
          </a:ln>
        </p:spPr>
        <p:txBody>
          <a:bodyPr/>
          <a:lstStyle/>
          <a:p>
            <a:r>
              <a:rPr lang="en-US" dirty="0">
                <a:solidFill>
                  <a:srgbClr val="000000"/>
                </a:solidFill>
                <a:latin typeface="Times New Roman" panose="02020603050405020304" pitchFamily="18" charset="0"/>
                <a:cs typeface="Times New Roman" panose="02020603050405020304" pitchFamily="18" charset="0"/>
              </a:rPr>
              <a:t>TSS=SSB + SSW</a:t>
            </a:r>
          </a:p>
        </p:txBody>
      </p:sp>
      <p:sp>
        <p:nvSpPr>
          <p:cNvPr id="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158795556"/>
              </p:ext>
            </p:extLst>
          </p:nvPr>
        </p:nvGraphicFramePr>
        <p:xfrm>
          <a:off x="6544574" y="2180850"/>
          <a:ext cx="1670869" cy="1028227"/>
        </p:xfrm>
        <a:graphic>
          <a:graphicData uri="http://schemas.openxmlformats.org/presentationml/2006/ole">
            <mc:AlternateContent xmlns:mc="http://schemas.openxmlformats.org/markup-compatibility/2006">
              <mc:Choice xmlns:v="urn:schemas-microsoft-com:vml" Requires="v">
                <p:oleObj spid="_x0000_s40913" name="Equation" r:id="rId3" imgW="990170" imgH="609336" progId="Equation.DSMT4">
                  <p:embed/>
                </p:oleObj>
              </mc:Choice>
              <mc:Fallback>
                <p:oleObj name="Equation" r:id="rId3" imgW="990170" imgH="60933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4574" y="2180850"/>
                        <a:ext cx="1670869" cy="1028227"/>
                      </a:xfrm>
                      <a:prstGeom prst="rect">
                        <a:avLst/>
                      </a:prstGeom>
                      <a:noFill/>
                    </p:spPr>
                  </p:pic>
                </p:oleObj>
              </mc:Fallback>
            </mc:AlternateContent>
          </a:graphicData>
        </a:graphic>
      </p:graphicFrame>
      <p:sp>
        <p:nvSpPr>
          <p:cNvPr id="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59204627"/>
              </p:ext>
            </p:extLst>
          </p:nvPr>
        </p:nvGraphicFramePr>
        <p:xfrm>
          <a:off x="6290185" y="3717880"/>
          <a:ext cx="2157264" cy="1246165"/>
        </p:xfrm>
        <a:graphic>
          <a:graphicData uri="http://schemas.openxmlformats.org/presentationml/2006/ole">
            <mc:AlternateContent xmlns:mc="http://schemas.openxmlformats.org/markup-compatibility/2006">
              <mc:Choice xmlns:v="urn:schemas-microsoft-com:vml" Requires="v">
                <p:oleObj spid="_x0000_s40914" name="Equation" r:id="rId5" imgW="1104840" imgH="634680" progId="Equation.DSMT4">
                  <p:embed/>
                </p:oleObj>
              </mc:Choice>
              <mc:Fallback>
                <p:oleObj name="Equation" r:id="rId5" imgW="1104840" imgH="634680" progId="Equation.DSMT4">
                  <p:embed/>
                  <p:pic>
                    <p:nvPicPr>
                      <p:cNvPr id="0" name="Object 7"/>
                      <p:cNvPicPr>
                        <a:picLocks noChangeAspect="1" noChangeArrowheads="1"/>
                      </p:cNvPicPr>
                      <p:nvPr/>
                    </p:nvPicPr>
                    <p:blipFill>
                      <a:blip r:embed="rId6"/>
                      <a:srcRect/>
                      <a:stretch>
                        <a:fillRect/>
                      </a:stretch>
                    </p:blipFill>
                    <p:spPr bwMode="auto">
                      <a:xfrm>
                        <a:off x="6290185" y="3717880"/>
                        <a:ext cx="2157264" cy="1246165"/>
                      </a:xfrm>
                      <a:prstGeom prst="rect">
                        <a:avLst/>
                      </a:prstGeom>
                      <a:noFill/>
                    </p:spPr>
                  </p:pic>
                </p:oleObj>
              </mc:Fallback>
            </mc:AlternateContent>
          </a:graphicData>
        </a:graphic>
      </p:graphicFrame>
      <p:sp>
        <p:nvSpPr>
          <p:cNvPr id="6" name="Rectangle 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540254579"/>
              </p:ext>
            </p:extLst>
          </p:nvPr>
        </p:nvGraphicFramePr>
        <p:xfrm>
          <a:off x="8836627" y="2311577"/>
          <a:ext cx="1337742" cy="1133365"/>
        </p:xfrm>
        <a:graphic>
          <a:graphicData uri="http://schemas.openxmlformats.org/presentationml/2006/ole">
            <mc:AlternateContent xmlns:mc="http://schemas.openxmlformats.org/markup-compatibility/2006">
              <mc:Choice xmlns:v="urn:schemas-microsoft-com:vml" Requires="v">
                <p:oleObj spid="_x0000_s40915" name="Equation" r:id="rId7" imgW="685502" imgH="583947" progId="Equation.DSMT4">
                  <p:embed/>
                </p:oleObj>
              </mc:Choice>
              <mc:Fallback>
                <p:oleObj name="Equation" r:id="rId7" imgW="685502" imgH="583947" progId="Equation.DSMT4">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6627" y="2311577"/>
                        <a:ext cx="1337742" cy="1133365"/>
                      </a:xfrm>
                      <a:prstGeom prst="rect">
                        <a:avLst/>
                      </a:prstGeom>
                      <a:noFill/>
                    </p:spPr>
                  </p:pic>
                </p:oleObj>
              </mc:Fallback>
            </mc:AlternateContent>
          </a:graphicData>
        </a:graphic>
      </p:graphicFrame>
    </p:spTree>
    <p:extLst>
      <p:ext uri="{BB962C8B-B14F-4D97-AF65-F5344CB8AC3E}">
        <p14:creationId xmlns:p14="http://schemas.microsoft.com/office/powerpoint/2010/main" val="33380921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8802" y="269121"/>
            <a:ext cx="3212446"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EXAMPLE</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58802" y="941696"/>
            <a:ext cx="11278273"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 manufacturing company has purchased three new machines of different makes and wishes to determine whether one of them is faster than the others in producing a certain output. Five, hourly production figures are observed at random from each machine and the results are given below. </a:t>
            </a:r>
          </a:p>
          <a:p>
            <a:r>
              <a:rPr lang="en-US" sz="2400" dirty="0" smtClean="0">
                <a:latin typeface="Times New Roman" panose="02020603050405020304" pitchFamily="18" charset="0"/>
                <a:cs typeface="Times New Roman" panose="02020603050405020304" pitchFamily="18" charset="0"/>
              </a:rPr>
              <a:t>Test whether the machines are significantly different in their mean speeds.</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95267055"/>
              </p:ext>
            </p:extLst>
          </p:nvPr>
        </p:nvGraphicFramePr>
        <p:xfrm>
          <a:off x="2811438" y="3179928"/>
          <a:ext cx="6527902" cy="2552132"/>
        </p:xfrm>
        <a:graphic>
          <a:graphicData uri="http://schemas.openxmlformats.org/presentationml/2006/ole">
            <mc:AlternateContent xmlns:mc="http://schemas.openxmlformats.org/markup-compatibility/2006">
              <mc:Choice xmlns:v="urn:schemas-microsoft-com:vml" Requires="v">
                <p:oleObj spid="_x0000_s67628" name="Equation" r:id="rId3" imgW="3581400" imgH="1397000" progId="Equation.DSMT4">
                  <p:embed/>
                </p:oleObj>
              </mc:Choice>
              <mc:Fallback>
                <p:oleObj name="Equation" r:id="rId3" imgW="3581400" imgH="1397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1438" y="3179928"/>
                        <a:ext cx="6527902" cy="2552132"/>
                      </a:xfrm>
                      <a:prstGeom prst="rect">
                        <a:avLst/>
                      </a:prstGeom>
                      <a:noFill/>
                    </p:spPr>
                  </p:pic>
                </p:oleObj>
              </mc:Fallback>
            </mc:AlternateContent>
          </a:graphicData>
        </a:graphic>
      </p:graphicFrame>
    </p:spTree>
    <p:extLst>
      <p:ext uri="{BB962C8B-B14F-4D97-AF65-F5344CB8AC3E}">
        <p14:creationId xmlns:p14="http://schemas.microsoft.com/office/powerpoint/2010/main" val="1713052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660" y="214531"/>
            <a:ext cx="5379639"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EXAMPLE CONTINUED</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2263" y="737751"/>
            <a:ext cx="11177516" cy="452431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Here, the factor of variation is machines (               ).</a:t>
            </a:r>
          </a:p>
          <a:p>
            <a:r>
              <a:rPr lang="en-US" sz="2400" dirty="0" smtClean="0">
                <a:latin typeface="Times New Roman" panose="02020603050405020304" pitchFamily="18" charset="0"/>
                <a:cs typeface="Times New Roman" panose="02020603050405020304" pitchFamily="18" charset="0"/>
              </a:rPr>
              <a:t>We set up the hypotheses:</a:t>
            </a:r>
          </a:p>
          <a:p>
            <a:r>
              <a:rPr lang="en-US" sz="2400" dirty="0" smtClean="0">
                <a:latin typeface="Times New Roman" panose="02020603050405020304" pitchFamily="18" charset="0"/>
                <a:cs typeface="Times New Roman" panose="02020603050405020304" pitchFamily="18" charset="0"/>
              </a:rPr>
              <a:t>Null Hypothesis :                          i.e., all machines are equally effective.</a:t>
            </a:r>
          </a:p>
          <a:p>
            <a:r>
              <a:rPr lang="en-US" sz="2400" dirty="0" smtClean="0">
                <a:latin typeface="Times New Roman" panose="02020603050405020304" pitchFamily="18" charset="0"/>
                <a:cs typeface="Times New Roman" panose="02020603050405020304" pitchFamily="18" charset="0"/>
              </a:rPr>
              <a:t>Alternative Hypothesis : At least two of the means are not equal.</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have,                                ;               ; </a:t>
            </a:r>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181800097"/>
              </p:ext>
            </p:extLst>
          </p:nvPr>
        </p:nvGraphicFramePr>
        <p:xfrm>
          <a:off x="5600129" y="753986"/>
          <a:ext cx="1262943" cy="493337"/>
        </p:xfrm>
        <a:graphic>
          <a:graphicData uri="http://schemas.openxmlformats.org/presentationml/2006/ole">
            <mc:AlternateContent xmlns:mc="http://schemas.openxmlformats.org/markup-compatibility/2006">
              <mc:Choice xmlns:v="urn:schemas-microsoft-com:vml" Requires="v">
                <p:oleObj spid="_x0000_s68916" name="Equation" r:id="rId3" imgW="609336" imgH="241195" progId="Equation.DSMT4">
                  <p:embed/>
                </p:oleObj>
              </mc:Choice>
              <mc:Fallback>
                <p:oleObj name="Equation" r:id="rId3" imgW="609336" imgH="24119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129" y="753986"/>
                        <a:ext cx="1262943" cy="493337"/>
                      </a:xfrm>
                      <a:prstGeom prst="rect">
                        <a:avLst/>
                      </a:prstGeom>
                      <a:noFill/>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603907426"/>
              </p:ext>
            </p:extLst>
          </p:nvPr>
        </p:nvGraphicFramePr>
        <p:xfrm>
          <a:off x="2893586" y="1407261"/>
          <a:ext cx="1849437" cy="554037"/>
        </p:xfrm>
        <a:graphic>
          <a:graphicData uri="http://schemas.openxmlformats.org/presentationml/2006/ole">
            <mc:AlternateContent xmlns:mc="http://schemas.openxmlformats.org/markup-compatibility/2006">
              <mc:Choice xmlns:v="urn:schemas-microsoft-com:vml" Requires="v">
                <p:oleObj spid="_x0000_s68917" name="Equation" r:id="rId5" imgW="761760" imgH="228600" progId="Equation.DSMT4">
                  <p:embed/>
                </p:oleObj>
              </mc:Choice>
              <mc:Fallback>
                <p:oleObj name="Equation" r:id="rId5" imgW="761760" imgH="228600" progId="Equation.DSMT4">
                  <p:embed/>
                  <p:pic>
                    <p:nvPicPr>
                      <p:cNvPr id="0" name=""/>
                      <p:cNvPicPr>
                        <a:picLocks noChangeAspect="1" noChangeArrowheads="1"/>
                      </p:cNvPicPr>
                      <p:nvPr/>
                    </p:nvPicPr>
                    <p:blipFill>
                      <a:blip r:embed="rId6"/>
                      <a:srcRect/>
                      <a:stretch>
                        <a:fillRect/>
                      </a:stretch>
                    </p:blipFill>
                    <p:spPr bwMode="auto">
                      <a:xfrm>
                        <a:off x="2893586" y="1407261"/>
                        <a:ext cx="1849437" cy="554037"/>
                      </a:xfrm>
                      <a:prstGeom prst="rect">
                        <a:avLst/>
                      </a:prstGeom>
                      <a:noFill/>
                      <a:ln>
                        <a:noFill/>
                      </a:ln>
                      <a:effec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33600905"/>
              </p:ext>
            </p:extLst>
          </p:nvPr>
        </p:nvGraphicFramePr>
        <p:xfrm>
          <a:off x="1826903" y="2548644"/>
          <a:ext cx="2288023" cy="549396"/>
        </p:xfrm>
        <a:graphic>
          <a:graphicData uri="http://schemas.openxmlformats.org/presentationml/2006/ole">
            <mc:AlternateContent xmlns:mc="http://schemas.openxmlformats.org/markup-compatibility/2006">
              <mc:Choice xmlns:v="urn:schemas-microsoft-com:vml" Requires="v">
                <p:oleObj spid="_x0000_s68918" name="Equation" r:id="rId7" imgW="952200" imgH="228600" progId="Equation.DSMT4">
                  <p:embed/>
                </p:oleObj>
              </mc:Choice>
              <mc:Fallback>
                <p:oleObj name="Equation" r:id="rId7" imgW="952200" imgH="228600" progId="Equation.DSMT4">
                  <p:embed/>
                  <p:pic>
                    <p:nvPicPr>
                      <p:cNvPr id="0" name=""/>
                      <p:cNvPicPr>
                        <a:picLocks noChangeAspect="1" noChangeArrowheads="1"/>
                      </p:cNvPicPr>
                      <p:nvPr/>
                    </p:nvPicPr>
                    <p:blipFill>
                      <a:blip r:embed="rId8"/>
                      <a:srcRect/>
                      <a:stretch>
                        <a:fillRect/>
                      </a:stretch>
                    </p:blipFill>
                    <p:spPr bwMode="auto">
                      <a:xfrm>
                        <a:off x="1826903" y="2548644"/>
                        <a:ext cx="2288023" cy="549396"/>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5523380"/>
              </p:ext>
            </p:extLst>
          </p:nvPr>
        </p:nvGraphicFramePr>
        <p:xfrm>
          <a:off x="4478264" y="2608263"/>
          <a:ext cx="822325" cy="428625"/>
        </p:xfrm>
        <a:graphic>
          <a:graphicData uri="http://schemas.openxmlformats.org/presentationml/2006/ole">
            <mc:AlternateContent xmlns:mc="http://schemas.openxmlformats.org/markup-compatibility/2006">
              <mc:Choice xmlns:v="urn:schemas-microsoft-com:vml" Requires="v">
                <p:oleObj spid="_x0000_s68919" name="Equation" r:id="rId9" imgW="342720" imgH="177480" progId="Equation.DSMT4">
                  <p:embed/>
                </p:oleObj>
              </mc:Choice>
              <mc:Fallback>
                <p:oleObj name="Equation" r:id="rId9" imgW="342720" imgH="177480" progId="Equation.DSMT4">
                  <p:embed/>
                  <p:pic>
                    <p:nvPicPr>
                      <p:cNvPr id="0" name=""/>
                      <p:cNvPicPr>
                        <a:picLocks noChangeAspect="1" noChangeArrowheads="1"/>
                      </p:cNvPicPr>
                      <p:nvPr/>
                    </p:nvPicPr>
                    <p:blipFill>
                      <a:blip r:embed="rId10"/>
                      <a:srcRect/>
                      <a:stretch>
                        <a:fillRect/>
                      </a:stretch>
                    </p:blipFill>
                    <p:spPr bwMode="auto">
                      <a:xfrm>
                        <a:off x="4478264" y="2608263"/>
                        <a:ext cx="822325" cy="428625"/>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47416354"/>
              </p:ext>
            </p:extLst>
          </p:nvPr>
        </p:nvGraphicFramePr>
        <p:xfrm>
          <a:off x="5718411" y="2551160"/>
          <a:ext cx="2928937" cy="549275"/>
        </p:xfrm>
        <a:graphic>
          <a:graphicData uri="http://schemas.openxmlformats.org/presentationml/2006/ole">
            <mc:AlternateContent xmlns:mc="http://schemas.openxmlformats.org/markup-compatibility/2006">
              <mc:Choice xmlns:v="urn:schemas-microsoft-com:vml" Requires="v">
                <p:oleObj spid="_x0000_s68920" name="Equation" r:id="rId11" imgW="1218960" imgH="228600" progId="Equation.DSMT4">
                  <p:embed/>
                </p:oleObj>
              </mc:Choice>
              <mc:Fallback>
                <p:oleObj name="Equation" r:id="rId11" imgW="1218960" imgH="228600" progId="Equation.DSMT4">
                  <p:embed/>
                  <p:pic>
                    <p:nvPicPr>
                      <p:cNvPr id="0" name=""/>
                      <p:cNvPicPr>
                        <a:picLocks noChangeAspect="1" noChangeArrowheads="1"/>
                      </p:cNvPicPr>
                      <p:nvPr/>
                    </p:nvPicPr>
                    <p:blipFill>
                      <a:blip r:embed="rId12"/>
                      <a:srcRect/>
                      <a:stretch>
                        <a:fillRect/>
                      </a:stretch>
                    </p:blipFill>
                    <p:spPr bwMode="auto">
                      <a:xfrm>
                        <a:off x="5718411" y="2551160"/>
                        <a:ext cx="2928937" cy="549275"/>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89869292"/>
              </p:ext>
            </p:extLst>
          </p:nvPr>
        </p:nvGraphicFramePr>
        <p:xfrm>
          <a:off x="684283" y="3098040"/>
          <a:ext cx="3401533" cy="838960"/>
        </p:xfrm>
        <a:graphic>
          <a:graphicData uri="http://schemas.openxmlformats.org/presentationml/2006/ole">
            <mc:AlternateContent xmlns:mc="http://schemas.openxmlformats.org/markup-compatibility/2006">
              <mc:Choice xmlns:v="urn:schemas-microsoft-com:vml" Requires="v">
                <p:oleObj spid="_x0000_s68921" name="Equation" r:id="rId13" imgW="1752480" imgH="431640" progId="Equation.DSMT4">
                  <p:embed/>
                </p:oleObj>
              </mc:Choice>
              <mc:Fallback>
                <p:oleObj name="Equation" r:id="rId13" imgW="1752480" imgH="431640" progId="Equation.DSMT4">
                  <p:embed/>
                  <p:pic>
                    <p:nvPicPr>
                      <p:cNvPr id="0" name=""/>
                      <p:cNvPicPr>
                        <a:picLocks noChangeAspect="1" noChangeArrowheads="1"/>
                      </p:cNvPicPr>
                      <p:nvPr/>
                    </p:nvPicPr>
                    <p:blipFill>
                      <a:blip r:embed="rId14"/>
                      <a:srcRect/>
                      <a:stretch>
                        <a:fillRect/>
                      </a:stretch>
                    </p:blipFill>
                    <p:spPr bwMode="auto">
                      <a:xfrm>
                        <a:off x="684283" y="3098040"/>
                        <a:ext cx="3401533" cy="838960"/>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540397056"/>
              </p:ext>
            </p:extLst>
          </p:nvPr>
        </p:nvGraphicFramePr>
        <p:xfrm>
          <a:off x="600692" y="3937000"/>
          <a:ext cx="3485124" cy="831911"/>
        </p:xfrm>
        <a:graphic>
          <a:graphicData uri="http://schemas.openxmlformats.org/presentationml/2006/ole">
            <mc:AlternateContent xmlns:mc="http://schemas.openxmlformats.org/markup-compatibility/2006">
              <mc:Choice xmlns:v="urn:schemas-microsoft-com:vml" Requires="v">
                <p:oleObj spid="_x0000_s68922" name="Equation" r:id="rId15" imgW="1917360" imgH="457200" progId="Equation.DSMT4">
                  <p:embed/>
                </p:oleObj>
              </mc:Choice>
              <mc:Fallback>
                <p:oleObj name="Equation" r:id="rId15" imgW="1917360" imgH="457200" progId="Equation.DSMT4">
                  <p:embed/>
                  <p:pic>
                    <p:nvPicPr>
                      <p:cNvPr id="0" name=""/>
                      <p:cNvPicPr>
                        <a:picLocks noChangeAspect="1" noChangeArrowheads="1"/>
                      </p:cNvPicPr>
                      <p:nvPr/>
                    </p:nvPicPr>
                    <p:blipFill>
                      <a:blip r:embed="rId16"/>
                      <a:srcRect/>
                      <a:stretch>
                        <a:fillRect/>
                      </a:stretch>
                    </p:blipFill>
                    <p:spPr bwMode="auto">
                      <a:xfrm>
                        <a:off x="600692" y="3937000"/>
                        <a:ext cx="3485124" cy="831911"/>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679699109"/>
              </p:ext>
            </p:extLst>
          </p:nvPr>
        </p:nvGraphicFramePr>
        <p:xfrm>
          <a:off x="684284" y="4931708"/>
          <a:ext cx="3401532" cy="400804"/>
        </p:xfrm>
        <a:graphic>
          <a:graphicData uri="http://schemas.openxmlformats.org/presentationml/2006/ole">
            <mc:AlternateContent xmlns:mc="http://schemas.openxmlformats.org/markup-compatibility/2006">
              <mc:Choice xmlns:v="urn:schemas-microsoft-com:vml" Requires="v">
                <p:oleObj spid="_x0000_s68923" name="Equation" r:id="rId17" imgW="1511280" imgH="177480" progId="Equation.DSMT4">
                  <p:embed/>
                </p:oleObj>
              </mc:Choice>
              <mc:Fallback>
                <p:oleObj name="Equation" r:id="rId17" imgW="1511280" imgH="177480" progId="Equation.DSMT4">
                  <p:embed/>
                  <p:pic>
                    <p:nvPicPr>
                      <p:cNvPr id="0" name=""/>
                      <p:cNvPicPr>
                        <a:picLocks noChangeAspect="1" noChangeArrowheads="1"/>
                      </p:cNvPicPr>
                      <p:nvPr/>
                    </p:nvPicPr>
                    <p:blipFill>
                      <a:blip r:embed="rId18"/>
                      <a:srcRect/>
                      <a:stretch>
                        <a:fillRect/>
                      </a:stretch>
                    </p:blipFill>
                    <p:spPr bwMode="auto">
                      <a:xfrm>
                        <a:off x="684284" y="4931708"/>
                        <a:ext cx="3401532" cy="400804"/>
                      </a:xfrm>
                      <a:prstGeom prst="rect">
                        <a:avLst/>
                      </a:prstGeom>
                      <a:noFill/>
                    </p:spPr>
                  </p:pic>
                </p:oleObj>
              </mc:Fallback>
            </mc:AlternateContent>
          </a:graphicData>
        </a:graphic>
      </p:graphicFrame>
    </p:spTree>
    <p:extLst>
      <p:ext uri="{BB962C8B-B14F-4D97-AF65-F5344CB8AC3E}">
        <p14:creationId xmlns:p14="http://schemas.microsoft.com/office/powerpoint/2010/main" val="2268361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069" y="214530"/>
            <a:ext cx="4369704"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EXAMPLE CONTINUED</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66070" y="1009933"/>
            <a:ext cx="11560264" cy="6001643"/>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ANOVA TABLE</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critical value of </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 for (2,12) d.f. and 5% level of significance is </a:t>
            </a:r>
            <a:r>
              <a:rPr lang="en-US" sz="2400" b="1" dirty="0" smtClean="0">
                <a:latin typeface="Times New Roman" panose="02020603050405020304" pitchFamily="18" charset="0"/>
                <a:cs typeface="Times New Roman" panose="02020603050405020304" pitchFamily="18" charset="0"/>
              </a:rPr>
              <a:t>3.89</a:t>
            </a:r>
            <a:r>
              <a:rPr lang="en-US" sz="2400" dirty="0" smtClean="0">
                <a:latin typeface="Times New Roman" panose="02020603050405020304" pitchFamily="18" charset="0"/>
                <a:cs typeface="Times New Roman" panose="02020603050405020304" pitchFamily="18" charset="0"/>
              </a:rPr>
              <a:t>. Since the computed value of test statistic is greater than the critical value, we reject the null hypothesis at 5% level of significance. Thus, we conclude with 95% confidence that the machines </a:t>
            </a:r>
          </a:p>
          <a:p>
            <a:r>
              <a:rPr lang="en-US" sz="2400" dirty="0" smtClean="0">
                <a:latin typeface="Times New Roman" panose="02020603050405020304" pitchFamily="18" charset="0"/>
                <a:cs typeface="Times New Roman" panose="02020603050405020304" pitchFamily="18" charset="0"/>
              </a:rPr>
              <a:t>                differ significantly.</a:t>
            </a:r>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417357517"/>
              </p:ext>
            </p:extLst>
          </p:nvPr>
        </p:nvGraphicFramePr>
        <p:xfrm>
          <a:off x="310107" y="1479732"/>
          <a:ext cx="11616227" cy="3064972"/>
        </p:xfrm>
        <a:graphic>
          <a:graphicData uri="http://schemas.openxmlformats.org/presentationml/2006/ole">
            <mc:AlternateContent xmlns:mc="http://schemas.openxmlformats.org/markup-compatibility/2006">
              <mc:Choice xmlns:v="urn:schemas-microsoft-com:vml" Requires="v">
                <p:oleObj spid="_x0000_s69697" name="Equation" r:id="rId3" imgW="6794280" imgH="1625400" progId="Equation.DSMT4">
                  <p:embed/>
                </p:oleObj>
              </mc:Choice>
              <mc:Fallback>
                <p:oleObj name="Equation" r:id="rId3" imgW="6794280" imgH="1625400" progId="Equation.DSMT4">
                  <p:embed/>
                  <p:pic>
                    <p:nvPicPr>
                      <p:cNvPr id="0" name="Object 1"/>
                      <p:cNvPicPr>
                        <a:picLocks noChangeAspect="1" noChangeArrowheads="1"/>
                      </p:cNvPicPr>
                      <p:nvPr/>
                    </p:nvPicPr>
                    <p:blipFill>
                      <a:blip r:embed="rId4"/>
                      <a:srcRect/>
                      <a:stretch>
                        <a:fillRect/>
                      </a:stretch>
                    </p:blipFill>
                    <p:spPr bwMode="auto">
                      <a:xfrm>
                        <a:off x="310107" y="1479732"/>
                        <a:ext cx="11616227" cy="3064972"/>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993151913"/>
              </p:ext>
            </p:extLst>
          </p:nvPr>
        </p:nvGraphicFramePr>
        <p:xfrm>
          <a:off x="366069" y="5737351"/>
          <a:ext cx="1262943" cy="493337"/>
        </p:xfrm>
        <a:graphic>
          <a:graphicData uri="http://schemas.openxmlformats.org/presentationml/2006/ole">
            <mc:AlternateContent xmlns:mc="http://schemas.openxmlformats.org/markup-compatibility/2006">
              <mc:Choice xmlns:v="urn:schemas-microsoft-com:vml" Requires="v">
                <p:oleObj spid="_x0000_s69698" name="Equation" r:id="rId5" imgW="609336" imgH="241195" progId="Equation.DSMT4">
                  <p:embed/>
                </p:oleObj>
              </mc:Choice>
              <mc:Fallback>
                <p:oleObj name="Equation" r:id="rId5" imgW="609336"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069" y="5737351"/>
                        <a:ext cx="1262943" cy="493337"/>
                      </a:xfrm>
                      <a:prstGeom prst="rect">
                        <a:avLst/>
                      </a:prstGeom>
                      <a:noFill/>
                    </p:spPr>
                  </p:pic>
                </p:oleObj>
              </mc:Fallback>
            </mc:AlternateContent>
          </a:graphicData>
        </a:graphic>
      </p:graphicFrame>
    </p:spTree>
    <p:extLst>
      <p:ext uri="{BB962C8B-B14F-4D97-AF65-F5344CB8AC3E}">
        <p14:creationId xmlns:p14="http://schemas.microsoft.com/office/powerpoint/2010/main" val="2374994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005" y="1470124"/>
            <a:ext cx="6305771" cy="523220"/>
          </a:xfrm>
          <a:prstGeom prst="rect">
            <a:avLst/>
          </a:prstGeom>
        </p:spPr>
        <p:txBody>
          <a:bodyPr wrap="square">
            <a:spAutoFit/>
          </a:bodyPr>
          <a:lstStyle/>
          <a:p>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Applications :</a:t>
            </a:r>
            <a:endParaRPr lang="en-US"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014483" y="2257803"/>
            <a:ext cx="8770961" cy="2397451"/>
          </a:xfrm>
          <a:prstGeom prst="rect">
            <a:avLst/>
          </a:prstGeom>
        </p:spPr>
        <p:txBody>
          <a:bodyPr wrap="square">
            <a:spAutoFit/>
          </a:bodyPr>
          <a:lstStyle/>
          <a:p>
            <a:pPr marL="285750" marR="0" lvl="0" indent="-285750">
              <a:lnSpc>
                <a:spcPct val="107000"/>
              </a:lnSpc>
              <a:spcBef>
                <a:spcPts val="0"/>
              </a:spcBef>
              <a:spcAft>
                <a:spcPts val="0"/>
              </a:spcAft>
              <a:buFont typeface="Wingdings" panose="05000000000000000000" pitchFamily="2" charset="2"/>
              <a:buChar char="§"/>
            </a:pPr>
            <a:r>
              <a:rPr lang="en-US" sz="2800" dirty="0">
                <a:latin typeface="Georgia" panose="02040502050405020303" pitchFamily="18" charset="0"/>
                <a:ea typeface="Calibri" panose="020F0502020204030204" pitchFamily="34" charset="0"/>
                <a:cs typeface="Times New Roman" panose="02020603050405020304" pitchFamily="18" charset="0"/>
              </a:rPr>
              <a:t>To test if the </a:t>
            </a:r>
            <a:r>
              <a:rPr lang="en-US" sz="2800" dirty="0" smtClean="0">
                <a:latin typeface="Georgia" panose="02040502050405020303" pitchFamily="18" charset="0"/>
                <a:ea typeface="Calibri" panose="020F0502020204030204" pitchFamily="34" charset="0"/>
                <a:cs typeface="Times New Roman" panose="02020603050405020304" pitchFamily="18" charset="0"/>
              </a:rPr>
              <a:t>population has a specified value of the variance       .</a:t>
            </a:r>
          </a:p>
          <a:p>
            <a:pPr marL="285750" marR="0" lvl="0" indent="-285750">
              <a:lnSpc>
                <a:spcPct val="107000"/>
              </a:lnSpc>
              <a:spcBef>
                <a:spcPts val="0"/>
              </a:spcBef>
              <a:spcAft>
                <a:spcPts val="0"/>
              </a:spcAft>
              <a:buFont typeface="Wingdings" panose="05000000000000000000" pitchFamily="2" charset="2"/>
              <a:buChar char="§"/>
            </a:pPr>
            <a:r>
              <a:rPr lang="en-US" sz="2800" dirty="0" smtClean="0">
                <a:latin typeface="Georgia" panose="02040502050405020303" pitchFamily="18" charset="0"/>
                <a:ea typeface="Calibri" panose="020F0502020204030204" pitchFamily="34" charset="0"/>
                <a:cs typeface="Times New Roman" panose="02020603050405020304" pitchFamily="18" charset="0"/>
              </a:rPr>
              <a:t>To </a:t>
            </a:r>
            <a:r>
              <a:rPr lang="en-US" sz="2800" dirty="0">
                <a:latin typeface="Georgia" panose="02040502050405020303" pitchFamily="18" charset="0"/>
                <a:ea typeface="Calibri" panose="020F0502020204030204" pitchFamily="34" charset="0"/>
                <a:cs typeface="Times New Roman" panose="02020603050405020304" pitchFamily="18" charset="0"/>
              </a:rPr>
              <a:t>test the goodness of fit</a:t>
            </a:r>
            <a:r>
              <a:rPr lang="en-US" sz="2800" dirty="0" smtClean="0">
                <a:latin typeface="Georgia" panose="02040502050405020303" pitchFamily="18" charset="0"/>
                <a:ea typeface="Calibri" panose="020F0502020204030204" pitchFamily="34" charset="0"/>
                <a:cs typeface="Times New Roman" panose="02020603050405020304" pitchFamily="18" charset="0"/>
              </a:rPr>
              <a:t>.</a:t>
            </a:r>
          </a:p>
          <a:p>
            <a:pPr marL="285750" marR="0" lvl="0" indent="-285750">
              <a:lnSpc>
                <a:spcPct val="107000"/>
              </a:lnSpc>
              <a:spcBef>
                <a:spcPts val="0"/>
              </a:spcBef>
              <a:spcAft>
                <a:spcPts val="0"/>
              </a:spcAft>
              <a:buFont typeface="Wingdings" panose="05000000000000000000" pitchFamily="2" charset="2"/>
              <a:buChar char="§"/>
            </a:pPr>
            <a:r>
              <a:rPr lang="en-US" sz="2800" dirty="0" smtClean="0">
                <a:latin typeface="Georgia" panose="02040502050405020303" pitchFamily="18" charset="0"/>
                <a:ea typeface="Calibri" panose="020F0502020204030204" pitchFamily="34" charset="0"/>
                <a:cs typeface="Times New Roman" panose="02020603050405020304" pitchFamily="18" charset="0"/>
              </a:rPr>
              <a:t>To </a:t>
            </a:r>
            <a:r>
              <a:rPr lang="en-US" sz="2800" dirty="0">
                <a:latin typeface="Georgia" panose="02040502050405020303" pitchFamily="18" charset="0"/>
                <a:ea typeface="Calibri" panose="020F0502020204030204" pitchFamily="34" charset="0"/>
                <a:cs typeface="Times New Roman" panose="02020603050405020304" pitchFamily="18" charset="0"/>
              </a:rPr>
              <a:t>test the independence of attributes</a:t>
            </a:r>
            <a:r>
              <a:rPr lang="en-US" sz="2800" dirty="0" smtClean="0">
                <a:latin typeface="Georgia" panose="02040502050405020303" pitchFamily="18" charset="0"/>
                <a:ea typeface="Calibri" panose="020F0502020204030204" pitchFamily="34" charset="0"/>
                <a:cs typeface="Times New Roman" panose="02020603050405020304" pitchFamily="18" charset="0"/>
              </a:rPr>
              <a:t>.</a:t>
            </a:r>
          </a:p>
          <a:p>
            <a:pPr marR="0" lvl="0">
              <a:lnSpc>
                <a:spcPct val="107000"/>
              </a:lnSpc>
              <a:spcBef>
                <a:spcPts val="0"/>
              </a:spcBef>
              <a:spcAft>
                <a:spcPts val="0"/>
              </a:spcAft>
            </a:pPr>
            <a:endParaRPr lang="en-US" sz="2800" dirty="0" smtClean="0">
              <a:latin typeface="Georgia" panose="02040502050405020303" pitchFamily="18" charset="0"/>
              <a:ea typeface="Calibri" panose="020F0502020204030204" pitchFamily="34" charset="0"/>
              <a:cs typeface="Times New Roman" panose="02020603050405020304" pitchFamily="18" charset="0"/>
            </a:endParaRPr>
          </a:p>
        </p:txBody>
      </p:sp>
      <p:sp>
        <p:nvSpPr>
          <p:cNvPr id="4" name="Rectangle 3"/>
          <p:cNvSpPr/>
          <p:nvPr/>
        </p:nvSpPr>
        <p:spPr>
          <a:xfrm>
            <a:off x="3293182" y="141139"/>
            <a:ext cx="5523272"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CHI-SQUARE TEST</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890417919"/>
              </p:ext>
            </p:extLst>
          </p:nvPr>
        </p:nvGraphicFramePr>
        <p:xfrm>
          <a:off x="2825088" y="2675998"/>
          <a:ext cx="549982" cy="549982"/>
        </p:xfrm>
        <a:graphic>
          <a:graphicData uri="http://schemas.openxmlformats.org/presentationml/2006/ole">
            <mc:AlternateContent xmlns:mc="http://schemas.openxmlformats.org/markup-compatibility/2006">
              <mc:Choice xmlns:v="urn:schemas-microsoft-com:vml" Requires="v">
                <p:oleObj spid="_x0000_s52399" name="Equation" r:id="rId3" imgW="203024" imgH="203024" progId="Equation.DSMT4">
                  <p:embed/>
                </p:oleObj>
              </mc:Choice>
              <mc:Fallback>
                <p:oleObj name="Equation" r:id="rId3" imgW="203024" imgH="203024"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088" y="2675998"/>
                        <a:ext cx="549982" cy="549982"/>
                      </a:xfrm>
                      <a:prstGeom prst="rect">
                        <a:avLst/>
                      </a:prstGeom>
                      <a:noFill/>
                    </p:spPr>
                  </p:pic>
                </p:oleObj>
              </mc:Fallback>
            </mc:AlternateContent>
          </a:graphicData>
        </a:graphic>
      </p:graphicFrame>
    </p:spTree>
    <p:extLst>
      <p:ext uri="{BB962C8B-B14F-4D97-AF65-F5344CB8AC3E}">
        <p14:creationId xmlns:p14="http://schemas.microsoft.com/office/powerpoint/2010/main" val="3550455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09309185"/>
              </p:ext>
            </p:extLst>
          </p:nvPr>
        </p:nvGraphicFramePr>
        <p:xfrm>
          <a:off x="1" y="2"/>
          <a:ext cx="12192000" cy="6858000"/>
        </p:xfrm>
        <a:graphic>
          <a:graphicData uri="http://schemas.openxmlformats.org/drawingml/2006/table">
            <a:tbl>
              <a:tblPr firstRow="1" bandRow="1">
                <a:tableStyleId>{5C22544A-7EE6-4342-B048-85BDC9FD1C3A}</a:tableStyleId>
              </a:tblPr>
              <a:tblGrid>
                <a:gridCol w="4064000"/>
                <a:gridCol w="4064000"/>
                <a:gridCol w="4064000"/>
              </a:tblGrid>
              <a:tr h="1714500">
                <a:tc>
                  <a:txBody>
                    <a:bodyPr/>
                    <a:lstStyle/>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Test</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Test Statistic</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Degrees of Freedom</a:t>
                      </a:r>
                      <a:endParaRPr lang="en-US" dirty="0">
                        <a:latin typeface="Times New Roman" panose="02020603050405020304" pitchFamily="18" charset="0"/>
                        <a:cs typeface="Times New Roman" panose="02020603050405020304" pitchFamily="18" charset="0"/>
                      </a:endParaRPr>
                    </a:p>
                  </a:txBody>
                  <a:tcPr/>
                </a:tc>
              </a:tr>
              <a:tr h="1714500">
                <a:tc>
                  <a:txBody>
                    <a:bodyPr/>
                    <a:lstStyle/>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Test</a:t>
                      </a:r>
                      <a:r>
                        <a:rPr lang="en-US" baseline="0" dirty="0" smtClean="0">
                          <a:latin typeface="Times New Roman" panose="02020603050405020304" pitchFamily="18" charset="0"/>
                          <a:cs typeface="Times New Roman" panose="02020603050405020304" pitchFamily="18" charset="0"/>
                        </a:rPr>
                        <a:t> for population variance</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Where </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r>
              <a:tr h="1714500">
                <a:tc>
                  <a:txBody>
                    <a:bodyPr/>
                    <a:lstStyle/>
                    <a:p>
                      <a:r>
                        <a:rPr lang="en-US" dirty="0" smtClean="0">
                          <a:latin typeface="Times New Roman" panose="02020603050405020304" pitchFamily="18" charset="0"/>
                          <a:cs typeface="Times New Roman" panose="02020603050405020304" pitchFamily="18" charset="0"/>
                        </a:rPr>
                        <a:t>Test for goodness of fit</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r>
              <a:tr h="1714500">
                <a:tc>
                  <a:txBody>
                    <a:bodyPr/>
                    <a:lstStyle/>
                    <a:p>
                      <a:r>
                        <a:rPr lang="en-US" dirty="0" smtClean="0">
                          <a:latin typeface="Times New Roman" panose="02020603050405020304" pitchFamily="18" charset="0"/>
                          <a:cs typeface="Times New Roman" panose="02020603050405020304" pitchFamily="18" charset="0"/>
                        </a:rPr>
                        <a:t>Test for independence of attributes</a:t>
                      </a:r>
                    </a:p>
                    <a:p>
                      <a:r>
                        <a:rPr lang="en-US" dirty="0" smtClean="0">
                          <a:latin typeface="Times New Roman" panose="02020603050405020304" pitchFamily="18" charset="0"/>
                          <a:cs typeface="Times New Roman" panose="02020603050405020304" pitchFamily="18" charset="0"/>
                        </a:rPr>
                        <a:t>2 X 2 contingency table</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3" name="TextBox 2"/>
          <p:cNvSpPr txBox="1"/>
          <p:nvPr/>
        </p:nvSpPr>
        <p:spPr>
          <a:xfrm>
            <a:off x="0" y="0"/>
            <a:ext cx="12192000" cy="523220"/>
          </a:xfrm>
          <a:prstGeom prst="rect">
            <a:avLst/>
          </a:prstGeom>
          <a:pattFill prst="pct80">
            <a:fgClr>
              <a:srgbClr val="00B050"/>
            </a:fgClr>
            <a:bgClr>
              <a:schemeClr val="bg1"/>
            </a:bgClr>
          </a:pattFill>
        </p:spPr>
        <p:txBody>
          <a:bodyPr wrap="square" rtlCol="0">
            <a:spAutoFit/>
          </a:bodyPr>
          <a:lstStyle/>
          <a:p>
            <a:pPr algn="ct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CHI-SQUARE TEST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670671197"/>
              </p:ext>
            </p:extLst>
          </p:nvPr>
        </p:nvGraphicFramePr>
        <p:xfrm>
          <a:off x="5076967" y="1760561"/>
          <a:ext cx="955343" cy="727881"/>
        </p:xfrm>
        <a:graphic>
          <a:graphicData uri="http://schemas.openxmlformats.org/presentationml/2006/ole">
            <mc:AlternateContent xmlns:mc="http://schemas.openxmlformats.org/markup-compatibility/2006">
              <mc:Choice xmlns:v="urn:schemas-microsoft-com:vml" Requires="v">
                <p:oleObj spid="_x0000_s66990" name="Equation" r:id="rId3" imgW="596900" imgH="457200" progId="Equation.DSMT4">
                  <p:embed/>
                </p:oleObj>
              </mc:Choice>
              <mc:Fallback>
                <p:oleObj name="Equation" r:id="rId3" imgW="5969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967" y="1760561"/>
                        <a:ext cx="955343" cy="727881"/>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698654697"/>
              </p:ext>
            </p:extLst>
          </p:nvPr>
        </p:nvGraphicFramePr>
        <p:xfrm>
          <a:off x="5114925" y="2620059"/>
          <a:ext cx="1859081" cy="696515"/>
        </p:xfrm>
        <a:graphic>
          <a:graphicData uri="http://schemas.openxmlformats.org/presentationml/2006/ole">
            <mc:AlternateContent xmlns:mc="http://schemas.openxmlformats.org/markup-compatibility/2006">
              <mc:Choice xmlns:v="urn:schemas-microsoft-com:vml" Requires="v">
                <p:oleObj spid="_x0000_s66991" name="Equation" r:id="rId5" imgW="1155600" imgH="431640" progId="Equation.DSMT4">
                  <p:embed/>
                </p:oleObj>
              </mc:Choice>
              <mc:Fallback>
                <p:oleObj name="Equation" r:id="rId5" imgW="1155600" imgH="431640" progId="Equation.DSMT4">
                  <p:embed/>
                  <p:pic>
                    <p:nvPicPr>
                      <p:cNvPr id="0" name="Object 3"/>
                      <p:cNvPicPr>
                        <a:picLocks noChangeAspect="1" noChangeArrowheads="1"/>
                      </p:cNvPicPr>
                      <p:nvPr/>
                    </p:nvPicPr>
                    <p:blipFill>
                      <a:blip r:embed="rId6"/>
                      <a:srcRect/>
                      <a:stretch>
                        <a:fillRect/>
                      </a:stretch>
                    </p:blipFill>
                    <p:spPr bwMode="auto">
                      <a:xfrm>
                        <a:off x="5114925" y="2620059"/>
                        <a:ext cx="1859081" cy="696515"/>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27830792"/>
              </p:ext>
            </p:extLst>
          </p:nvPr>
        </p:nvGraphicFramePr>
        <p:xfrm>
          <a:off x="9704672" y="2207309"/>
          <a:ext cx="706437" cy="412750"/>
        </p:xfrm>
        <a:graphic>
          <a:graphicData uri="http://schemas.openxmlformats.org/presentationml/2006/ole">
            <mc:AlternateContent xmlns:mc="http://schemas.openxmlformats.org/markup-compatibility/2006">
              <mc:Choice xmlns:v="urn:schemas-microsoft-com:vml" Requires="v">
                <p:oleObj spid="_x0000_s66992" name="Equation" r:id="rId7" imgW="304560" imgH="177480" progId="Equation.DSMT4">
                  <p:embed/>
                </p:oleObj>
              </mc:Choice>
              <mc:Fallback>
                <p:oleObj name="Equation" r:id="rId7" imgW="304560" imgH="177480" progId="Equation.DSMT4">
                  <p:embed/>
                  <p:pic>
                    <p:nvPicPr>
                      <p:cNvPr id="0" name=""/>
                      <p:cNvPicPr>
                        <a:picLocks noChangeAspect="1" noChangeArrowheads="1"/>
                      </p:cNvPicPr>
                      <p:nvPr/>
                    </p:nvPicPr>
                    <p:blipFill>
                      <a:blip r:embed="rId8"/>
                      <a:srcRect/>
                      <a:stretch>
                        <a:fillRect/>
                      </a:stretch>
                    </p:blipFill>
                    <p:spPr bwMode="auto">
                      <a:xfrm>
                        <a:off x="9704672" y="2207309"/>
                        <a:ext cx="706437" cy="412750"/>
                      </a:xfrm>
                      <a:prstGeom prst="rect">
                        <a:avLst/>
                      </a:prstGeom>
                      <a:noFill/>
                    </p:spPr>
                  </p:pic>
                </p:oleObj>
              </mc:Fallback>
            </mc:AlternateContent>
          </a:graphicData>
        </a:graphic>
      </p:graphicFrame>
      <p:sp>
        <p:nvSpPr>
          <p:cNvPr id="9"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276781923"/>
              </p:ext>
            </p:extLst>
          </p:nvPr>
        </p:nvGraphicFramePr>
        <p:xfrm>
          <a:off x="4940487" y="3862317"/>
          <a:ext cx="2103459" cy="859808"/>
        </p:xfrm>
        <a:graphic>
          <a:graphicData uri="http://schemas.openxmlformats.org/presentationml/2006/ole">
            <mc:AlternateContent xmlns:mc="http://schemas.openxmlformats.org/markup-compatibility/2006">
              <mc:Choice xmlns:v="urn:schemas-microsoft-com:vml" Requires="v">
                <p:oleObj spid="_x0000_s66993" name="Equation" r:id="rId9" imgW="1307532" imgH="533169" progId="Equation.DSMT4">
                  <p:embed/>
                </p:oleObj>
              </mc:Choice>
              <mc:Fallback>
                <p:oleObj name="Equation" r:id="rId9" imgW="1307532" imgH="533169"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0487" y="3862317"/>
                        <a:ext cx="2103459" cy="859808"/>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09894891"/>
              </p:ext>
            </p:extLst>
          </p:nvPr>
        </p:nvGraphicFramePr>
        <p:xfrm>
          <a:off x="9704672" y="3932030"/>
          <a:ext cx="706437" cy="412750"/>
        </p:xfrm>
        <a:graphic>
          <a:graphicData uri="http://schemas.openxmlformats.org/presentationml/2006/ole">
            <mc:AlternateContent xmlns:mc="http://schemas.openxmlformats.org/markup-compatibility/2006">
              <mc:Choice xmlns:v="urn:schemas-microsoft-com:vml" Requires="v">
                <p:oleObj spid="_x0000_s66994" name="Equation" r:id="rId11" imgW="304560" imgH="177480" progId="Equation.DSMT4">
                  <p:embed/>
                </p:oleObj>
              </mc:Choice>
              <mc:Fallback>
                <p:oleObj name="Equation" r:id="rId11" imgW="304560" imgH="177480" progId="Equation.DSMT4">
                  <p:embed/>
                  <p:pic>
                    <p:nvPicPr>
                      <p:cNvPr id="0" name=""/>
                      <p:cNvPicPr>
                        <a:picLocks noChangeAspect="1" noChangeArrowheads="1"/>
                      </p:cNvPicPr>
                      <p:nvPr/>
                    </p:nvPicPr>
                    <p:blipFill>
                      <a:blip r:embed="rId8"/>
                      <a:srcRect/>
                      <a:stretch>
                        <a:fillRect/>
                      </a:stretch>
                    </p:blipFill>
                    <p:spPr bwMode="auto">
                      <a:xfrm>
                        <a:off x="9704672" y="3932030"/>
                        <a:ext cx="706437" cy="412750"/>
                      </a:xfrm>
                      <a:prstGeom prst="rect">
                        <a:avLst/>
                      </a:prstGeom>
                      <a:noFill/>
                    </p:spPr>
                  </p:pic>
                </p:oleObj>
              </mc:Fallback>
            </mc:AlternateContent>
          </a:graphicData>
        </a:graphic>
      </p:graphicFrame>
      <p:sp>
        <p:nvSpPr>
          <p:cNvPr id="12"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2163131325"/>
              </p:ext>
            </p:extLst>
          </p:nvPr>
        </p:nvGraphicFramePr>
        <p:xfrm>
          <a:off x="1405719" y="5704764"/>
          <a:ext cx="1050877" cy="1012663"/>
        </p:xfrm>
        <a:graphic>
          <a:graphicData uri="http://schemas.openxmlformats.org/presentationml/2006/ole">
            <mc:AlternateContent xmlns:mc="http://schemas.openxmlformats.org/markup-compatibility/2006">
              <mc:Choice xmlns:v="urn:schemas-microsoft-com:vml" Requires="v">
                <p:oleObj spid="_x0000_s66995" name="Equation" r:id="rId12" imgW="520700" imgH="508000" progId="Equation.DSMT4">
                  <p:embed/>
                </p:oleObj>
              </mc:Choice>
              <mc:Fallback>
                <p:oleObj name="Equation" r:id="rId12" imgW="520700" imgH="50800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5719" y="5704764"/>
                        <a:ext cx="1050877" cy="1012663"/>
                      </a:xfrm>
                      <a:prstGeom prst="rect">
                        <a:avLst/>
                      </a:prstGeom>
                      <a:noFill/>
                    </p:spPr>
                  </p:pic>
                </p:oleObj>
              </mc:Fallback>
            </mc:AlternateContent>
          </a:graphicData>
        </a:graphic>
      </p:graphicFrame>
      <p:sp>
        <p:nvSpPr>
          <p:cNvPr id="14" name="Rectangle 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2540848052"/>
              </p:ext>
            </p:extLst>
          </p:nvPr>
        </p:nvGraphicFramePr>
        <p:xfrm>
          <a:off x="4421188" y="5599113"/>
          <a:ext cx="3341687" cy="804862"/>
        </p:xfrm>
        <a:graphic>
          <a:graphicData uri="http://schemas.openxmlformats.org/presentationml/2006/ole">
            <mc:AlternateContent xmlns:mc="http://schemas.openxmlformats.org/markup-compatibility/2006">
              <mc:Choice xmlns:v="urn:schemas-microsoft-com:vml" Requires="v">
                <p:oleObj spid="_x0000_s66996" name="Equation" r:id="rId14" imgW="2095200" imgH="507960" progId="Equation.DSMT4">
                  <p:embed/>
                </p:oleObj>
              </mc:Choice>
              <mc:Fallback>
                <p:oleObj name="Equation" r:id="rId14" imgW="2095200" imgH="507960" progId="Equation.DSMT4">
                  <p:embed/>
                  <p:pic>
                    <p:nvPicPr>
                      <p:cNvPr id="0" name="Object 18"/>
                      <p:cNvPicPr>
                        <a:picLocks noChangeAspect="1" noChangeArrowheads="1"/>
                      </p:cNvPicPr>
                      <p:nvPr/>
                    </p:nvPicPr>
                    <p:blipFill>
                      <a:blip r:embed="rId15"/>
                      <a:srcRect/>
                      <a:stretch>
                        <a:fillRect/>
                      </a:stretch>
                    </p:blipFill>
                    <p:spPr bwMode="auto">
                      <a:xfrm>
                        <a:off x="4421188" y="5599113"/>
                        <a:ext cx="3341687" cy="804862"/>
                      </a:xfrm>
                      <a:prstGeom prst="rect">
                        <a:avLst/>
                      </a:prstGeom>
                      <a:noFill/>
                    </p:spPr>
                  </p:pic>
                </p:oleObj>
              </mc:Fallback>
            </mc:AlternateContent>
          </a:graphicData>
        </a:graphic>
      </p:graphicFrame>
      <p:sp>
        <p:nvSpPr>
          <p:cNvPr id="16"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1816910360"/>
              </p:ext>
            </p:extLst>
          </p:nvPr>
        </p:nvGraphicFramePr>
        <p:xfrm>
          <a:off x="9121059" y="5668825"/>
          <a:ext cx="2029168" cy="517322"/>
        </p:xfrm>
        <a:graphic>
          <a:graphicData uri="http://schemas.openxmlformats.org/presentationml/2006/ole">
            <mc:AlternateContent xmlns:mc="http://schemas.openxmlformats.org/markup-compatibility/2006">
              <mc:Choice xmlns:v="urn:schemas-microsoft-com:vml" Requires="v">
                <p:oleObj spid="_x0000_s66997" name="Equation" r:id="rId16" imgW="1015920" imgH="253800" progId="Equation.DSMT4">
                  <p:embed/>
                </p:oleObj>
              </mc:Choice>
              <mc:Fallback>
                <p:oleObj name="Equation" r:id="rId16" imgW="1015920" imgH="253800" progId="Equation.DSMT4">
                  <p:embed/>
                  <p:pic>
                    <p:nvPicPr>
                      <p:cNvPr id="0" name="Object 20"/>
                      <p:cNvPicPr>
                        <a:picLocks noChangeAspect="1" noChangeArrowheads="1"/>
                      </p:cNvPicPr>
                      <p:nvPr/>
                    </p:nvPicPr>
                    <p:blipFill>
                      <a:blip r:embed="rId17"/>
                      <a:srcRect/>
                      <a:stretch>
                        <a:fillRect/>
                      </a:stretch>
                    </p:blipFill>
                    <p:spPr bwMode="auto">
                      <a:xfrm>
                        <a:off x="9121059" y="5668825"/>
                        <a:ext cx="2029168" cy="517322"/>
                      </a:xfrm>
                      <a:prstGeom prst="rect">
                        <a:avLst/>
                      </a:prstGeom>
                      <a:noFill/>
                    </p:spPr>
                  </p:pic>
                </p:oleObj>
              </mc:Fallback>
            </mc:AlternateContent>
          </a:graphicData>
        </a:graphic>
      </p:graphicFrame>
    </p:spTree>
    <p:extLst>
      <p:ext uri="{BB962C8B-B14F-4D97-AF65-F5344CB8AC3E}">
        <p14:creationId xmlns:p14="http://schemas.microsoft.com/office/powerpoint/2010/main" val="32099732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5827" y="0"/>
            <a:ext cx="10078042" cy="646331"/>
          </a:xfrm>
          <a:prstGeom prst="rect">
            <a:avLst/>
          </a:prstGeom>
        </p:spPr>
        <p:txBody>
          <a:bodyPr wrap="square">
            <a:spAutoFit/>
          </a:bodyPr>
          <a:lstStyle/>
          <a:p>
            <a:r>
              <a:rPr lang="en-US" sz="3600" b="1" dirty="0" smtClean="0">
                <a:latin typeface="Times New Roman" panose="02020603050405020304" pitchFamily="18" charset="0"/>
                <a:cs typeface="Times New Roman" panose="02020603050405020304" pitchFamily="18" charset="0"/>
              </a:rPr>
              <a:t>CHI-SQUARE TEST FOR GOODNESS OF FIT</a:t>
            </a:r>
            <a:endParaRPr lang="en-US" sz="36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23081" y="968991"/>
            <a:ext cx="2456597"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EXAMPLE</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23081" y="1774209"/>
            <a:ext cx="11286698" cy="1815882"/>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theory predicts the proportion of beans, in the four groups </a:t>
            </a:r>
            <a:r>
              <a:rPr lang="en-US" sz="2800" b="1" i="1" dirty="0" smtClean="0">
                <a:latin typeface="Times New Roman" panose="02020603050405020304" pitchFamily="18" charset="0"/>
                <a:cs typeface="Times New Roman" panose="02020603050405020304" pitchFamily="18" charset="0"/>
              </a:rPr>
              <a:t>A</a:t>
            </a:r>
            <a:r>
              <a:rPr lang="en-US" sz="2800" i="1" dirty="0" smtClean="0">
                <a:latin typeface="Times New Roman" panose="02020603050405020304" pitchFamily="18" charset="0"/>
                <a:cs typeface="Times New Roman" panose="02020603050405020304" pitchFamily="18" charset="0"/>
              </a:rPr>
              <a:t>, </a:t>
            </a:r>
            <a:r>
              <a:rPr lang="en-US" sz="2800" b="1" i="1" dirty="0" smtClean="0">
                <a:latin typeface="Times New Roman" panose="02020603050405020304" pitchFamily="18" charset="0"/>
                <a:cs typeface="Times New Roman" panose="02020603050405020304" pitchFamily="18" charset="0"/>
              </a:rPr>
              <a:t>B</a:t>
            </a:r>
            <a:r>
              <a:rPr lang="en-US" sz="2800" i="1" dirty="0" smtClean="0">
                <a:latin typeface="Times New Roman" panose="02020603050405020304" pitchFamily="18" charset="0"/>
                <a:cs typeface="Times New Roman" panose="02020603050405020304" pitchFamily="18" charset="0"/>
              </a:rPr>
              <a:t>, </a:t>
            </a:r>
            <a:r>
              <a:rPr lang="en-US" sz="2800" b="1" i="1" dirty="0" smtClean="0">
                <a:latin typeface="Times New Roman" panose="02020603050405020304" pitchFamily="18" charset="0"/>
                <a:cs typeface="Times New Roman" panose="02020603050405020304" pitchFamily="18" charset="0"/>
              </a:rPr>
              <a:t>C</a:t>
            </a:r>
            <a:r>
              <a:rPr lang="en-US" sz="2800" i="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and </a:t>
            </a:r>
            <a:r>
              <a:rPr lang="en-US" sz="2800" b="1" i="1" dirty="0" smtClean="0">
                <a:latin typeface="Times New Roman" panose="02020603050405020304" pitchFamily="18" charset="0"/>
                <a:cs typeface="Times New Roman" panose="02020603050405020304" pitchFamily="18" charset="0"/>
              </a:rPr>
              <a:t>D</a:t>
            </a:r>
            <a:r>
              <a:rPr lang="en-US" sz="2800" dirty="0" smtClean="0">
                <a:latin typeface="Times New Roman" panose="02020603050405020304" pitchFamily="18" charset="0"/>
                <a:cs typeface="Times New Roman" panose="02020603050405020304" pitchFamily="18" charset="0"/>
              </a:rPr>
              <a:t> should be </a:t>
            </a:r>
            <a:r>
              <a:rPr lang="en-US" sz="2800" b="1" dirty="0" smtClean="0">
                <a:latin typeface="Times New Roman" panose="02020603050405020304" pitchFamily="18" charset="0"/>
                <a:cs typeface="Times New Roman" panose="02020603050405020304" pitchFamily="18" charset="0"/>
              </a:rPr>
              <a:t>9 : 3 : 3 : 1 </a:t>
            </a:r>
            <a:r>
              <a:rPr lang="en-US" sz="2800" dirty="0" smtClean="0">
                <a:latin typeface="Times New Roman" panose="02020603050405020304" pitchFamily="18" charset="0"/>
                <a:cs typeface="Times New Roman" panose="02020603050405020304" pitchFamily="18" charset="0"/>
              </a:rPr>
              <a:t>. In an experiment among </a:t>
            </a:r>
            <a:r>
              <a:rPr lang="en-US" sz="2800" b="1" dirty="0" smtClean="0">
                <a:latin typeface="Times New Roman" panose="02020603050405020304" pitchFamily="18" charset="0"/>
                <a:cs typeface="Times New Roman" panose="02020603050405020304" pitchFamily="18" charset="0"/>
              </a:rPr>
              <a:t>1600</a:t>
            </a:r>
            <a:r>
              <a:rPr lang="en-US" sz="2800" dirty="0" smtClean="0">
                <a:latin typeface="Times New Roman" panose="02020603050405020304" pitchFamily="18" charset="0"/>
                <a:cs typeface="Times New Roman" panose="02020603050405020304" pitchFamily="18" charset="0"/>
              </a:rPr>
              <a:t> beans, the numbers in the four groups were </a:t>
            </a:r>
            <a:r>
              <a:rPr lang="en-US" sz="2800" b="1" dirty="0" smtClean="0">
                <a:latin typeface="Times New Roman" panose="02020603050405020304" pitchFamily="18" charset="0"/>
                <a:cs typeface="Times New Roman" panose="02020603050405020304" pitchFamily="18" charset="0"/>
              </a:rPr>
              <a:t>882, 313, 287</a:t>
            </a:r>
            <a:r>
              <a:rPr lang="en-US" sz="2800" dirty="0" smtClean="0">
                <a:latin typeface="Times New Roman" panose="02020603050405020304" pitchFamily="18" charset="0"/>
                <a:cs typeface="Times New Roman" panose="02020603050405020304" pitchFamily="18" charset="0"/>
              </a:rPr>
              <a:t> and </a:t>
            </a:r>
            <a:r>
              <a:rPr lang="en-US" sz="2800" b="1" dirty="0" smtClean="0">
                <a:latin typeface="Times New Roman" panose="02020603050405020304" pitchFamily="18" charset="0"/>
                <a:cs typeface="Times New Roman" panose="02020603050405020304" pitchFamily="18" charset="0"/>
              </a:rPr>
              <a:t>118</a:t>
            </a:r>
            <a:r>
              <a:rPr lang="en-US" sz="2800" dirty="0" smtClean="0">
                <a:latin typeface="Times New Roman" panose="02020603050405020304" pitchFamily="18" charset="0"/>
                <a:cs typeface="Times New Roman" panose="02020603050405020304" pitchFamily="18" charset="0"/>
              </a:rPr>
              <a:t>. Does the experimental result support the theory?</a:t>
            </a:r>
          </a:p>
        </p:txBody>
      </p:sp>
      <p:sp>
        <p:nvSpPr>
          <p:cNvPr id="5" name="TextBox 4"/>
          <p:cNvSpPr txBox="1"/>
          <p:nvPr/>
        </p:nvSpPr>
        <p:spPr>
          <a:xfrm>
            <a:off x="423081" y="3848668"/>
            <a:ext cx="11273050" cy="1815882"/>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Null Hypothesis</a:t>
            </a:r>
            <a:r>
              <a:rPr lang="en-US" sz="2800" dirty="0" smtClean="0">
                <a:latin typeface="Times New Roman" panose="02020603050405020304" pitchFamily="18" charset="0"/>
                <a:cs typeface="Times New Roman" panose="02020603050405020304" pitchFamily="18" charset="0"/>
              </a:rPr>
              <a:t>: There is no significant difference between the experimental values and theory.</a:t>
            </a:r>
          </a:p>
          <a:p>
            <a:r>
              <a:rPr lang="en-US" sz="2800" b="1" dirty="0" smtClean="0">
                <a:latin typeface="Times New Roman" panose="02020603050405020304" pitchFamily="18" charset="0"/>
                <a:cs typeface="Times New Roman" panose="02020603050405020304" pitchFamily="18" charset="0"/>
              </a:rPr>
              <a:t>Alternative Hypothesis</a:t>
            </a:r>
            <a:r>
              <a:rPr lang="en-US" sz="2800" dirty="0" smtClean="0">
                <a:latin typeface="Times New Roman" panose="02020603050405020304" pitchFamily="18" charset="0"/>
                <a:cs typeface="Times New Roman" panose="02020603050405020304" pitchFamily="18" charset="0"/>
              </a:rPr>
              <a:t>: There is a significant difference between the observed and theoretical values.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675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899" y="341194"/>
            <a:ext cx="11409528" cy="6555641"/>
          </a:xfrm>
          <a:prstGeom prst="rect">
            <a:avLst/>
          </a:prstGeom>
          <a:noFill/>
          <a:ln w="9525">
            <a:noFill/>
          </a:ln>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Under the theory, the proportion of beans in four groups </a:t>
            </a:r>
            <a:r>
              <a:rPr lang="en-US" sz="2800" i="1" dirty="0" smtClean="0">
                <a:latin typeface="Times New Roman" panose="02020603050405020304" pitchFamily="18" charset="0"/>
                <a:cs typeface="Times New Roman" panose="02020603050405020304" pitchFamily="18" charset="0"/>
              </a:rPr>
              <a:t>A, B, C </a:t>
            </a:r>
            <a:r>
              <a:rPr lang="en-US" sz="2800" dirty="0" smtClean="0">
                <a:latin typeface="Times New Roman" panose="02020603050405020304" pitchFamily="18" charset="0"/>
                <a:cs typeface="Times New Roman" panose="02020603050405020304" pitchFamily="18" charset="0"/>
              </a:rPr>
              <a:t>and </a:t>
            </a:r>
            <a:r>
              <a:rPr lang="en-US" sz="2800" i="1" dirty="0" smtClean="0">
                <a:latin typeface="Times New Roman" panose="02020603050405020304" pitchFamily="18" charset="0"/>
                <a:cs typeface="Times New Roman" panose="02020603050405020304" pitchFamily="18" charset="0"/>
              </a:rPr>
              <a:t>D</a:t>
            </a:r>
            <a:r>
              <a:rPr lang="en-US" sz="2800" dirty="0" smtClean="0">
                <a:latin typeface="Times New Roman" panose="02020603050405020304" pitchFamily="18" charset="0"/>
                <a:cs typeface="Times New Roman" panose="02020603050405020304" pitchFamily="18" charset="0"/>
              </a:rPr>
              <a:t> should be 9 : 3 : 3 : 1. Hence their expected frequencies for various categories are:</a:t>
            </a: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0967745"/>
              </p:ext>
            </p:extLst>
          </p:nvPr>
        </p:nvGraphicFramePr>
        <p:xfrm>
          <a:off x="1674054" y="1617784"/>
          <a:ext cx="8299940" cy="4389120"/>
        </p:xfrm>
        <a:graphic>
          <a:graphicData uri="http://schemas.openxmlformats.org/drawingml/2006/table">
            <a:tbl>
              <a:tblPr firstRow="1" bandRow="1">
                <a:tableStyleId>{5C22544A-7EE6-4342-B048-85BDC9FD1C3A}</a:tableStyleId>
              </a:tblPr>
              <a:tblGrid>
                <a:gridCol w="4149970"/>
                <a:gridCol w="4149970"/>
              </a:tblGrid>
              <a:tr h="877824">
                <a:tc>
                  <a:txBody>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Category</a:t>
                      </a:r>
                      <a:endParaRPr 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latin typeface="Times New Roman" panose="02020603050405020304" pitchFamily="18" charset="0"/>
                          <a:cs typeface="Times New Roman" panose="02020603050405020304" pitchFamily="18" charset="0"/>
                        </a:rPr>
                        <a:t>Expected</a:t>
                      </a:r>
                      <a:r>
                        <a:rPr lang="en-US" sz="2800" baseline="0" dirty="0" smtClean="0">
                          <a:solidFill>
                            <a:schemeClr val="tx1"/>
                          </a:solidFill>
                          <a:latin typeface="Times New Roman" panose="02020603050405020304" pitchFamily="18" charset="0"/>
                          <a:cs typeface="Times New Roman" panose="02020603050405020304" pitchFamily="18" charset="0"/>
                        </a:rPr>
                        <a:t> Frequency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7824">
                <a:tc>
                  <a:txBody>
                    <a:bodyPr/>
                    <a:lstStyle/>
                    <a:p>
                      <a:pPr algn="ctr"/>
                      <a:r>
                        <a:rPr lang="en-US" sz="2800" i="1" dirty="0" smtClean="0">
                          <a:solidFill>
                            <a:schemeClr val="tx1"/>
                          </a:solidFill>
                          <a:latin typeface="Times New Roman" panose="02020603050405020304" pitchFamily="18" charset="0"/>
                          <a:cs typeface="Times New Roman" panose="02020603050405020304" pitchFamily="18" charset="0"/>
                        </a:rPr>
                        <a:t>A</a:t>
                      </a:r>
                      <a:endParaRPr lang="en-US" sz="2800"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7824">
                <a:tc>
                  <a:txBody>
                    <a:bodyPr/>
                    <a:lstStyle/>
                    <a:p>
                      <a:pPr algn="ctr"/>
                      <a:r>
                        <a:rPr lang="en-US" sz="2800" i="1" dirty="0" smtClean="0">
                          <a:solidFill>
                            <a:schemeClr val="tx1"/>
                          </a:solidFill>
                          <a:latin typeface="Times New Roman" panose="02020603050405020304" pitchFamily="18" charset="0"/>
                          <a:cs typeface="Times New Roman" panose="02020603050405020304" pitchFamily="18" charset="0"/>
                        </a:rPr>
                        <a:t>B</a:t>
                      </a:r>
                      <a:endParaRPr lang="en-US" sz="2800"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7824">
                <a:tc>
                  <a:txBody>
                    <a:bodyPr/>
                    <a:lstStyle/>
                    <a:p>
                      <a:pPr algn="ctr"/>
                      <a:r>
                        <a:rPr lang="en-US" sz="2800" i="1" dirty="0" smtClean="0">
                          <a:solidFill>
                            <a:schemeClr val="tx1"/>
                          </a:solidFill>
                          <a:latin typeface="Times New Roman" panose="02020603050405020304" pitchFamily="18" charset="0"/>
                          <a:cs typeface="Times New Roman" panose="02020603050405020304" pitchFamily="18" charset="0"/>
                        </a:rPr>
                        <a:t>C</a:t>
                      </a:r>
                      <a:endParaRPr lang="en-US" sz="2800"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7824">
                <a:tc>
                  <a:txBody>
                    <a:bodyPr/>
                    <a:lstStyle/>
                    <a:p>
                      <a:pPr algn="ctr"/>
                      <a:r>
                        <a:rPr lang="en-US" sz="2800" i="1" dirty="0" smtClean="0">
                          <a:solidFill>
                            <a:schemeClr val="tx1"/>
                          </a:solidFill>
                          <a:latin typeface="Times New Roman" panose="02020603050405020304" pitchFamily="18" charset="0"/>
                          <a:cs typeface="Times New Roman" panose="02020603050405020304" pitchFamily="18" charset="0"/>
                        </a:rPr>
                        <a:t>D</a:t>
                      </a:r>
                      <a:endParaRPr lang="en-US" sz="2800"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43137144"/>
              </p:ext>
            </p:extLst>
          </p:nvPr>
        </p:nvGraphicFramePr>
        <p:xfrm>
          <a:off x="6907234" y="2560318"/>
          <a:ext cx="1855563" cy="731520"/>
        </p:xfrm>
        <a:graphic>
          <a:graphicData uri="http://schemas.openxmlformats.org/presentationml/2006/ole">
            <mc:AlternateContent xmlns:mc="http://schemas.openxmlformats.org/markup-compatibility/2006">
              <mc:Choice xmlns:v="urn:schemas-microsoft-com:vml" Requires="v">
                <p:oleObj spid="_x0000_s53899" name="Equation" r:id="rId3" imgW="990170" imgH="393529" progId="Equation.DSMT4">
                  <p:embed/>
                </p:oleObj>
              </mc:Choice>
              <mc:Fallback>
                <p:oleObj name="Equation" r:id="rId3" imgW="990170"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234" y="2560318"/>
                        <a:ext cx="1855563" cy="73152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90991154"/>
              </p:ext>
            </p:extLst>
          </p:nvPr>
        </p:nvGraphicFramePr>
        <p:xfrm>
          <a:off x="6862688" y="3446582"/>
          <a:ext cx="1855563" cy="731520"/>
        </p:xfrm>
        <a:graphic>
          <a:graphicData uri="http://schemas.openxmlformats.org/presentationml/2006/ole">
            <mc:AlternateContent xmlns:mc="http://schemas.openxmlformats.org/markup-compatibility/2006">
              <mc:Choice xmlns:v="urn:schemas-microsoft-com:vml" Requires="v">
                <p:oleObj spid="_x0000_s53900" name="Equation" r:id="rId5" imgW="990360" imgH="393480" progId="Equation.DSMT4">
                  <p:embed/>
                </p:oleObj>
              </mc:Choice>
              <mc:Fallback>
                <p:oleObj name="Equation" r:id="rId5" imgW="990360" imgH="393480" progId="Equation.DSMT4">
                  <p:embed/>
                  <p:pic>
                    <p:nvPicPr>
                      <p:cNvPr id="0" name=""/>
                      <p:cNvPicPr>
                        <a:picLocks noChangeAspect="1" noChangeArrowheads="1"/>
                      </p:cNvPicPr>
                      <p:nvPr/>
                    </p:nvPicPr>
                    <p:blipFill>
                      <a:blip r:embed="rId6"/>
                      <a:srcRect/>
                      <a:stretch>
                        <a:fillRect/>
                      </a:stretch>
                    </p:blipFill>
                    <p:spPr bwMode="auto">
                      <a:xfrm>
                        <a:off x="6862688" y="3446582"/>
                        <a:ext cx="1855563" cy="731520"/>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17320853"/>
              </p:ext>
            </p:extLst>
          </p:nvPr>
        </p:nvGraphicFramePr>
        <p:xfrm>
          <a:off x="6865029" y="4332846"/>
          <a:ext cx="1855563" cy="731520"/>
        </p:xfrm>
        <a:graphic>
          <a:graphicData uri="http://schemas.openxmlformats.org/presentationml/2006/ole">
            <mc:AlternateContent xmlns:mc="http://schemas.openxmlformats.org/markup-compatibility/2006">
              <mc:Choice xmlns:v="urn:schemas-microsoft-com:vml" Requires="v">
                <p:oleObj spid="_x0000_s53901" name="Equation" r:id="rId7" imgW="990360" imgH="393480" progId="Equation.DSMT4">
                  <p:embed/>
                </p:oleObj>
              </mc:Choice>
              <mc:Fallback>
                <p:oleObj name="Equation" r:id="rId7" imgW="990360" imgH="393480" progId="Equation.DSMT4">
                  <p:embed/>
                  <p:pic>
                    <p:nvPicPr>
                      <p:cNvPr id="0" name=""/>
                      <p:cNvPicPr>
                        <a:picLocks noChangeAspect="1" noChangeArrowheads="1"/>
                      </p:cNvPicPr>
                      <p:nvPr/>
                    </p:nvPicPr>
                    <p:blipFill>
                      <a:blip r:embed="rId6"/>
                      <a:srcRect/>
                      <a:stretch>
                        <a:fillRect/>
                      </a:stretch>
                    </p:blipFill>
                    <p:spPr bwMode="auto">
                      <a:xfrm>
                        <a:off x="6865029" y="4332846"/>
                        <a:ext cx="1855563" cy="731520"/>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2162642"/>
              </p:ext>
            </p:extLst>
          </p:nvPr>
        </p:nvGraphicFramePr>
        <p:xfrm>
          <a:off x="6873875" y="5178425"/>
          <a:ext cx="1831975" cy="731838"/>
        </p:xfrm>
        <a:graphic>
          <a:graphicData uri="http://schemas.openxmlformats.org/presentationml/2006/ole">
            <mc:AlternateContent xmlns:mc="http://schemas.openxmlformats.org/markup-compatibility/2006">
              <mc:Choice xmlns:v="urn:schemas-microsoft-com:vml" Requires="v">
                <p:oleObj spid="_x0000_s53902" name="Equation" r:id="rId8" imgW="977760" imgH="393480" progId="Equation.DSMT4">
                  <p:embed/>
                </p:oleObj>
              </mc:Choice>
              <mc:Fallback>
                <p:oleObj name="Equation" r:id="rId8" imgW="977760" imgH="393480" progId="Equation.DSMT4">
                  <p:embed/>
                  <p:pic>
                    <p:nvPicPr>
                      <p:cNvPr id="0" name=""/>
                      <p:cNvPicPr>
                        <a:picLocks noChangeAspect="1" noChangeArrowheads="1"/>
                      </p:cNvPicPr>
                      <p:nvPr/>
                    </p:nvPicPr>
                    <p:blipFill>
                      <a:blip r:embed="rId9"/>
                      <a:srcRect/>
                      <a:stretch>
                        <a:fillRect/>
                      </a:stretch>
                    </p:blipFill>
                    <p:spPr bwMode="auto">
                      <a:xfrm>
                        <a:off x="6873875" y="5178425"/>
                        <a:ext cx="1831975" cy="731838"/>
                      </a:xfrm>
                      <a:prstGeom prst="rect">
                        <a:avLst/>
                      </a:prstGeom>
                      <a:noFill/>
                    </p:spPr>
                  </p:pic>
                </p:oleObj>
              </mc:Fallback>
            </mc:AlternateContent>
          </a:graphicData>
        </a:graphic>
      </p:graphicFrame>
    </p:spTree>
    <p:extLst>
      <p:ext uri="{BB962C8B-B14F-4D97-AF65-F5344CB8AC3E}">
        <p14:creationId xmlns:p14="http://schemas.microsoft.com/office/powerpoint/2010/main" val="846172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658936062"/>
              </p:ext>
            </p:extLst>
          </p:nvPr>
        </p:nvGraphicFramePr>
        <p:xfrm>
          <a:off x="1578308" y="443867"/>
          <a:ext cx="3697880" cy="1511542"/>
        </p:xfrm>
        <a:graphic>
          <a:graphicData uri="http://schemas.openxmlformats.org/presentationml/2006/ole">
            <mc:AlternateContent xmlns:mc="http://schemas.openxmlformats.org/markup-compatibility/2006">
              <mc:Choice xmlns:v="urn:schemas-microsoft-com:vml" Requires="v">
                <p:oleObj spid="_x0000_s54923" name="Equation" r:id="rId3" imgW="1307532" imgH="533169" progId="Equation.DSMT4">
                  <p:embed/>
                </p:oleObj>
              </mc:Choice>
              <mc:Fallback>
                <p:oleObj name="Equation" r:id="rId3" imgW="1307532" imgH="53316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8308" y="443867"/>
                        <a:ext cx="3697880" cy="1511542"/>
                      </a:xfrm>
                      <a:prstGeom prst="rect">
                        <a:avLst/>
                      </a:prstGeom>
                      <a:noFill/>
                    </p:spPr>
                  </p:pic>
                </p:oleObj>
              </mc:Fallback>
            </mc:AlternateContent>
          </a:graphicData>
        </a:graphic>
      </p:graphicFrame>
      <p:sp>
        <p:nvSpPr>
          <p:cNvPr id="4" name="Rectangle 3"/>
          <p:cNvSpPr/>
          <p:nvPr/>
        </p:nvSpPr>
        <p:spPr>
          <a:xfrm>
            <a:off x="7820167" y="1319763"/>
            <a:ext cx="2361063" cy="824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820167" y="1319763"/>
            <a:ext cx="236834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Degrees of Freedom</a:t>
            </a:r>
            <a:endParaRPr lang="en-US" sz="2000" dirty="0"/>
          </a:p>
        </p:txBody>
      </p:sp>
      <p:graphicFrame>
        <p:nvGraphicFramePr>
          <p:cNvPr id="6" name="Object 5"/>
          <p:cNvGraphicFramePr>
            <a:graphicFrameLocks noChangeAspect="1"/>
          </p:cNvGraphicFramePr>
          <p:nvPr>
            <p:extLst>
              <p:ext uri="{D42A27DB-BD31-4B8C-83A1-F6EECF244321}">
                <p14:modId xmlns:p14="http://schemas.microsoft.com/office/powerpoint/2010/main" val="3457364812"/>
              </p:ext>
            </p:extLst>
          </p:nvPr>
        </p:nvGraphicFramePr>
        <p:xfrm>
          <a:off x="8647479" y="1719873"/>
          <a:ext cx="706437" cy="412750"/>
        </p:xfrm>
        <a:graphic>
          <a:graphicData uri="http://schemas.openxmlformats.org/presentationml/2006/ole">
            <mc:AlternateContent xmlns:mc="http://schemas.openxmlformats.org/markup-compatibility/2006">
              <mc:Choice xmlns:v="urn:schemas-microsoft-com:vml" Requires="v">
                <p:oleObj spid="_x0000_s54924" name="Equation" r:id="rId5" imgW="304560" imgH="177480" progId="Equation.DSMT4">
                  <p:embed/>
                </p:oleObj>
              </mc:Choice>
              <mc:Fallback>
                <p:oleObj name="Equation" r:id="rId5" imgW="304560" imgH="177480" progId="Equation.DSMT4">
                  <p:embed/>
                  <p:pic>
                    <p:nvPicPr>
                      <p:cNvPr id="0" name=""/>
                      <p:cNvPicPr>
                        <a:picLocks noChangeAspect="1" noChangeArrowheads="1"/>
                      </p:cNvPicPr>
                      <p:nvPr/>
                    </p:nvPicPr>
                    <p:blipFill>
                      <a:blip r:embed="rId6"/>
                      <a:srcRect/>
                      <a:stretch>
                        <a:fillRect/>
                      </a:stretch>
                    </p:blipFill>
                    <p:spPr bwMode="auto">
                      <a:xfrm>
                        <a:off x="8647479" y="1719873"/>
                        <a:ext cx="706437" cy="412750"/>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23059798"/>
              </p:ext>
            </p:extLst>
          </p:nvPr>
        </p:nvGraphicFramePr>
        <p:xfrm>
          <a:off x="1470611" y="1955409"/>
          <a:ext cx="2190750" cy="865187"/>
        </p:xfrm>
        <a:graphic>
          <a:graphicData uri="http://schemas.openxmlformats.org/presentationml/2006/ole">
            <mc:AlternateContent xmlns:mc="http://schemas.openxmlformats.org/markup-compatibility/2006">
              <mc:Choice xmlns:v="urn:schemas-microsoft-com:vml" Requires="v">
                <p:oleObj spid="_x0000_s54925" name="Equation" r:id="rId7" imgW="774360" imgH="304560" progId="Equation.DSMT4">
                  <p:embed/>
                </p:oleObj>
              </mc:Choice>
              <mc:Fallback>
                <p:oleObj name="Equation" r:id="rId7" imgW="774360" imgH="304560" progId="Equation.DSMT4">
                  <p:embed/>
                  <p:pic>
                    <p:nvPicPr>
                      <p:cNvPr id="0" name=""/>
                      <p:cNvPicPr>
                        <a:picLocks noChangeAspect="1" noChangeArrowheads="1"/>
                      </p:cNvPicPr>
                      <p:nvPr/>
                    </p:nvPicPr>
                    <p:blipFill>
                      <a:blip r:embed="rId8"/>
                      <a:srcRect/>
                      <a:stretch>
                        <a:fillRect/>
                      </a:stretch>
                    </p:blipFill>
                    <p:spPr bwMode="auto">
                      <a:xfrm>
                        <a:off x="1470611" y="1955409"/>
                        <a:ext cx="2190750" cy="865187"/>
                      </a:xfrm>
                      <a:prstGeom prst="rect">
                        <a:avLst/>
                      </a:prstGeom>
                      <a:noFill/>
                    </p:spPr>
                  </p:pic>
                </p:oleObj>
              </mc:Fallback>
            </mc:AlternateContent>
          </a:graphicData>
        </a:graphic>
      </p:graphicFrame>
      <p:sp>
        <p:nvSpPr>
          <p:cNvPr id="9" name="TextBox 8"/>
          <p:cNvSpPr txBox="1"/>
          <p:nvPr/>
        </p:nvSpPr>
        <p:spPr>
          <a:xfrm>
            <a:off x="829994" y="3151163"/>
            <a:ext cx="699017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Tabulated           for 3 </a:t>
            </a:r>
            <a:r>
              <a:rPr lang="en-US" sz="2800" dirty="0" err="1" smtClean="0">
                <a:latin typeface="Times New Roman" panose="02020603050405020304" pitchFamily="18" charset="0"/>
                <a:cs typeface="Times New Roman" panose="02020603050405020304" pitchFamily="18" charset="0"/>
              </a:rPr>
              <a:t>d.f.</a:t>
            </a:r>
            <a:r>
              <a:rPr lang="en-US" sz="2800" dirty="0" smtClean="0">
                <a:latin typeface="Times New Roman" panose="02020603050405020304" pitchFamily="18" charset="0"/>
                <a:cs typeface="Times New Roman" panose="02020603050405020304" pitchFamily="18" charset="0"/>
              </a:rPr>
              <a:t> is 7.81 </a:t>
            </a:r>
            <a:endParaRPr lang="en-US" sz="2800" dirty="0">
              <a:latin typeface="Times New Roman" panose="02020603050405020304" pitchFamily="18" charset="0"/>
              <a:cs typeface="Times New Roman" panose="02020603050405020304" pitchFamily="18"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486114673"/>
              </p:ext>
            </p:extLst>
          </p:nvPr>
        </p:nvGraphicFramePr>
        <p:xfrm>
          <a:off x="2390212" y="2971334"/>
          <a:ext cx="845357" cy="681740"/>
        </p:xfrm>
        <a:graphic>
          <a:graphicData uri="http://schemas.openxmlformats.org/presentationml/2006/ole">
            <mc:AlternateContent xmlns:mc="http://schemas.openxmlformats.org/markup-compatibility/2006">
              <mc:Choice xmlns:v="urn:schemas-microsoft-com:vml" Requires="v">
                <p:oleObj spid="_x0000_s54926" name="Equation" r:id="rId9" imgW="291973" imgH="241195" progId="Equation.DSMT4">
                  <p:embed/>
                </p:oleObj>
              </mc:Choice>
              <mc:Fallback>
                <p:oleObj name="Equation" r:id="rId9" imgW="291973" imgH="241195" progId="Equation.DSMT4">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0212" y="2971334"/>
                        <a:ext cx="845357" cy="681740"/>
                      </a:xfrm>
                      <a:prstGeom prst="rect">
                        <a:avLst/>
                      </a:prstGeom>
                      <a:noFill/>
                    </p:spPr>
                  </p:pic>
                </p:oleObj>
              </mc:Fallback>
            </mc:AlternateContent>
          </a:graphicData>
        </a:graphic>
      </p:graphicFrame>
      <p:sp>
        <p:nvSpPr>
          <p:cNvPr id="12" name="TextBox 11"/>
          <p:cNvSpPr txBox="1"/>
          <p:nvPr/>
        </p:nvSpPr>
        <p:spPr>
          <a:xfrm>
            <a:off x="829994" y="3803812"/>
            <a:ext cx="10044332" cy="138499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Since calculated value of chi-square is less than the tabulated value, the null hypothesis may be accepted at 5% level of significance.</a:t>
            </a:r>
          </a:p>
          <a:p>
            <a:r>
              <a:rPr lang="en-US" sz="2800" b="1" dirty="0" smtClean="0">
                <a:latin typeface="Times New Roman" panose="02020603050405020304" pitchFamily="18" charset="0"/>
                <a:cs typeface="Times New Roman" panose="02020603050405020304" pitchFamily="18" charset="0"/>
              </a:rPr>
              <a:t>Conclusion:</a:t>
            </a:r>
            <a:r>
              <a:rPr lang="en-US" sz="2800" dirty="0" smtClean="0">
                <a:latin typeface="Times New Roman" panose="02020603050405020304" pitchFamily="18" charset="0"/>
                <a:cs typeface="Times New Roman" panose="02020603050405020304" pitchFamily="18" charset="0"/>
              </a:rPr>
              <a:t> Experimental results support the theory.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45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003" y="0"/>
            <a:ext cx="11313994"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CHI-SQUARE TEST FOR INDEPENDENCE OF ATTRIBUTES</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6603" y="523220"/>
            <a:ext cx="5104263"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EXAMPLE</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86603" y="1046439"/>
            <a:ext cx="11423176" cy="5632311"/>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In a certain sample of 2000 families 1400 families are consumers of tea. Out of 1800 Hindu families, 1236 families consume tea. Test whether there is any significant difference between consumption of tea among Hindu and non-Hindu families.</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above information can be arranged in a 2×2 contingency table as given below:</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Null Hypothesis: The two attributes viz., ‘consumption of tea’ and the ‘community’ are independent. In other words, there is no significant difference between the consumption of tea among Hindu and non-Hindu families.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817452149"/>
              </p:ext>
            </p:extLst>
          </p:nvPr>
        </p:nvGraphicFramePr>
        <p:xfrm>
          <a:off x="1603612" y="3016154"/>
          <a:ext cx="7574508" cy="1936773"/>
        </p:xfrm>
        <a:graphic>
          <a:graphicData uri="http://schemas.openxmlformats.org/presentationml/2006/ole">
            <mc:AlternateContent xmlns:mc="http://schemas.openxmlformats.org/markup-compatibility/2006">
              <mc:Choice xmlns:v="urn:schemas-microsoft-com:vml" Requires="v">
                <p:oleObj spid="_x0000_s70687" name="Equation" r:id="rId3" imgW="3759200" imgH="965200" progId="Equation.DSMT4">
                  <p:embed/>
                </p:oleObj>
              </mc:Choice>
              <mc:Fallback>
                <p:oleObj name="Equation" r:id="rId3" imgW="3759200" imgH="965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612" y="3016154"/>
                        <a:ext cx="7574508" cy="1936773"/>
                      </a:xfrm>
                      <a:prstGeom prst="rect">
                        <a:avLst/>
                      </a:prstGeom>
                      <a:noFill/>
                    </p:spPr>
                  </p:pic>
                </p:oleObj>
              </mc:Fallback>
            </mc:AlternateContent>
          </a:graphicData>
        </a:graphic>
      </p:graphicFrame>
    </p:spTree>
    <p:extLst>
      <p:ext uri="{BB962C8B-B14F-4D97-AF65-F5344CB8AC3E}">
        <p14:creationId xmlns:p14="http://schemas.microsoft.com/office/powerpoint/2010/main" val="165221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77661" y="261984"/>
            <a:ext cx="7496860" cy="707886"/>
          </a:xfrm>
          <a:prstGeom prst="rect">
            <a:avLst/>
          </a:prstGeom>
        </p:spPr>
        <p:txBody>
          <a:bodyPr wrap="none">
            <a:spAutoFit/>
          </a:bodyPr>
          <a:lstStyle/>
          <a:p>
            <a:r>
              <a:rPr lang="en-US" sz="4000" b="1" dirty="0" smtClean="0">
                <a:latin typeface="Times New Roman" panose="02020603050405020304" pitchFamily="18" charset="0"/>
                <a:cs typeface="Times New Roman" panose="02020603050405020304" pitchFamily="18" charset="0"/>
              </a:rPr>
              <a:t>TYPE I  AND TYPE II ERRORS</a:t>
            </a:r>
            <a:endParaRPr lang="en-US" sz="4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162928" y="1473983"/>
            <a:ext cx="9852075" cy="4487382"/>
          </a:xfrm>
          <a:prstGeom prst="rect">
            <a:avLst/>
          </a:prstGeom>
        </p:spPr>
        <p:txBody>
          <a:bodyPr wrap="square">
            <a:spAutoFit/>
          </a:bodyPr>
          <a:lstStyle/>
          <a:p>
            <a:pPr marL="285750" indent="-285750">
              <a:buClr>
                <a:schemeClr val="tx1"/>
              </a:buCl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Type I error is rejecting </a:t>
            </a:r>
            <a:r>
              <a:rPr lang="en-US" sz="2800" i="1" dirty="0">
                <a:latin typeface="Times New Roman" panose="02020603050405020304" pitchFamily="18" charset="0"/>
                <a:cs typeface="Times New Roman" panose="02020603050405020304" pitchFamily="18" charset="0"/>
              </a:rPr>
              <a:t>H</a:t>
            </a:r>
            <a:r>
              <a:rPr lang="en-US" sz="2800" baseline="-25000"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when it is </a:t>
            </a:r>
            <a:r>
              <a:rPr lang="en-US" sz="2800" dirty="0" smtClean="0">
                <a:latin typeface="Times New Roman" panose="02020603050405020304" pitchFamily="18" charset="0"/>
                <a:cs typeface="Times New Roman" panose="02020603050405020304" pitchFamily="18" charset="0"/>
              </a:rPr>
              <a:t>true.</a:t>
            </a:r>
            <a:endParaRPr lang="en-US" sz="2800" dirty="0">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probability of making a Type I </a:t>
            </a:r>
            <a:r>
              <a:rPr lang="en-US" sz="2800" dirty="0" smtClean="0">
                <a:latin typeface="Times New Roman" panose="02020603050405020304" pitchFamily="18" charset="0"/>
                <a:cs typeface="Times New Roman" panose="02020603050405020304" pitchFamily="18" charset="0"/>
              </a:rPr>
              <a:t>error is called the level </a:t>
            </a:r>
            <a:r>
              <a:rPr lang="en-US" sz="2800" dirty="0">
                <a:latin typeface="Times New Roman" panose="02020603050405020304" pitchFamily="18" charset="0"/>
                <a:cs typeface="Times New Roman" panose="02020603050405020304" pitchFamily="18" charset="0"/>
              </a:rPr>
              <a:t>of </a:t>
            </a:r>
            <a:r>
              <a:rPr lang="en-US" sz="2800" dirty="0" smtClean="0">
                <a:latin typeface="Times New Roman" panose="02020603050405020304" pitchFamily="18" charset="0"/>
                <a:cs typeface="Times New Roman" panose="02020603050405020304" pitchFamily="18" charset="0"/>
              </a:rPr>
              <a:t>significance.</a:t>
            </a:r>
          </a:p>
          <a:p>
            <a:pPr marL="285750" indent="-285750">
              <a:buClr>
                <a:schemeClr val="tx1"/>
              </a:buCl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 Type II error is accepting </a:t>
            </a:r>
            <a:r>
              <a:rPr lang="en-US" sz="2800" i="1" dirty="0">
                <a:latin typeface="Times New Roman" panose="02020603050405020304" pitchFamily="18" charset="0"/>
                <a:cs typeface="Times New Roman" panose="02020603050405020304" pitchFamily="18" charset="0"/>
              </a:rPr>
              <a:t>H</a:t>
            </a:r>
            <a:r>
              <a:rPr lang="en-US" sz="2800" baseline="-25000"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when it is false</a:t>
            </a:r>
            <a:r>
              <a:rPr lang="en-US" sz="2800" dirty="0" smtClean="0">
                <a:latin typeface="Times New Roman" panose="02020603050405020304" pitchFamily="18" charset="0"/>
                <a:cs typeface="Times New Roman" panose="02020603050405020304" pitchFamily="18" charset="0"/>
              </a:rPr>
              <a:t>.</a:t>
            </a:r>
          </a:p>
          <a:p>
            <a:pPr marL="285750" indent="-285750">
              <a:buClr>
                <a:schemeClr val="tx1"/>
              </a:buCl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The probability of accepting a true alternative hypothesis is called the power of the test.</a:t>
            </a:r>
            <a:endParaRPr lang="en-US" sz="2800" dirty="0">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a:spcBef>
                <a:spcPct val="20000"/>
              </a:spcBef>
              <a:buClr>
                <a:schemeClr val="tx1"/>
              </a:buClr>
              <a:buSzPct val="75000"/>
            </a:pPr>
            <a:endParaRPr lang="en-US" sz="2800" dirty="0">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buClr>
                <a:srgbClr val="66FFFF"/>
              </a:buCl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98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630" y="116975"/>
            <a:ext cx="11145672" cy="7478970"/>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Alternative Hypothesis: There is a significant </a:t>
            </a:r>
            <a:r>
              <a:rPr lang="en-US" sz="2400" dirty="0">
                <a:latin typeface="Times New Roman" panose="02020603050405020304" pitchFamily="18" charset="0"/>
                <a:cs typeface="Times New Roman" panose="02020603050405020304" pitchFamily="18" charset="0"/>
              </a:rPr>
              <a:t>difference between the consumption of tea among Hindu and non-Hindu </a:t>
            </a:r>
            <a:r>
              <a:rPr lang="en-US" sz="2400" dirty="0" smtClean="0">
                <a:latin typeface="Times New Roman" panose="02020603050405020304" pitchFamily="18" charset="0"/>
                <a:cs typeface="Times New Roman" panose="02020603050405020304" pitchFamily="18" charset="0"/>
              </a:rPr>
              <a:t>families.</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test statistic is</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Tabulated          for 1 d.f. is </a:t>
            </a:r>
            <a:r>
              <a:rPr lang="en-US" sz="2400" b="1" dirty="0" smtClean="0">
                <a:latin typeface="Times New Roman" panose="02020603050405020304" pitchFamily="18" charset="0"/>
                <a:cs typeface="Times New Roman" panose="02020603050405020304" pitchFamily="18" charset="0"/>
              </a:rPr>
              <a:t>3.841</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Since the calculated value of       is much greater than the tabulated value of        at 5% level of significance, reject the null hypothesis and conclude with 95% confidence that the two communities (Hindus and non-Hindus) differ significantly as regards the consumption of tea among them.</a:t>
            </a:r>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2188290168"/>
              </p:ext>
            </p:extLst>
          </p:nvPr>
        </p:nvGraphicFramePr>
        <p:xfrm>
          <a:off x="1320018" y="1696863"/>
          <a:ext cx="4412041" cy="2414135"/>
        </p:xfrm>
        <a:graphic>
          <a:graphicData uri="http://schemas.openxmlformats.org/presentationml/2006/ole">
            <mc:AlternateContent xmlns:mc="http://schemas.openxmlformats.org/markup-compatibility/2006">
              <mc:Choice xmlns:v="urn:schemas-microsoft-com:vml" Requires="v">
                <p:oleObj spid="_x0000_s71787" name="Equation" r:id="rId3" imgW="2374560" imgH="1307880" progId="Equation.DSMT4">
                  <p:embed/>
                </p:oleObj>
              </mc:Choice>
              <mc:Fallback>
                <p:oleObj name="Equation" r:id="rId3" imgW="2374560" imgH="1307880" progId="Equation.DSMT4">
                  <p:embed/>
                  <p:pic>
                    <p:nvPicPr>
                      <p:cNvPr id="0" name=""/>
                      <p:cNvPicPr>
                        <a:picLocks noChangeAspect="1" noChangeArrowheads="1"/>
                      </p:cNvPicPr>
                      <p:nvPr/>
                    </p:nvPicPr>
                    <p:blipFill>
                      <a:blip r:embed="rId4"/>
                      <a:srcRect/>
                      <a:stretch>
                        <a:fillRect/>
                      </a:stretch>
                    </p:blipFill>
                    <p:spPr bwMode="auto">
                      <a:xfrm>
                        <a:off x="1320018" y="1696863"/>
                        <a:ext cx="4412041" cy="2414135"/>
                      </a:xfrm>
                      <a:prstGeom prst="rect">
                        <a:avLst/>
                      </a:prstGeom>
                      <a:no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266114562"/>
              </p:ext>
            </p:extLst>
          </p:nvPr>
        </p:nvGraphicFramePr>
        <p:xfrm>
          <a:off x="1741129" y="4388061"/>
          <a:ext cx="674521" cy="552239"/>
        </p:xfrm>
        <a:graphic>
          <a:graphicData uri="http://schemas.openxmlformats.org/presentationml/2006/ole">
            <mc:AlternateContent xmlns:mc="http://schemas.openxmlformats.org/markup-compatibility/2006">
              <mc:Choice xmlns:v="urn:schemas-microsoft-com:vml" Requires="v">
                <p:oleObj spid="_x0000_s71788" name="Equation" r:id="rId5" imgW="291960" imgH="241200" progId="Equation.DSMT4">
                  <p:embed/>
                </p:oleObj>
              </mc:Choice>
              <mc:Fallback>
                <p:oleObj name="Equation" r:id="rId5" imgW="291960" imgH="241200" progId="Equation.DSMT4">
                  <p:embed/>
                  <p:pic>
                    <p:nvPicPr>
                      <p:cNvPr id="0" name=""/>
                      <p:cNvPicPr>
                        <a:picLocks noChangeAspect="1" noChangeArrowheads="1"/>
                      </p:cNvPicPr>
                      <p:nvPr/>
                    </p:nvPicPr>
                    <p:blipFill>
                      <a:blip r:embed="rId6"/>
                      <a:srcRect/>
                      <a:stretch>
                        <a:fillRect/>
                      </a:stretch>
                    </p:blipFill>
                    <p:spPr bwMode="auto">
                      <a:xfrm>
                        <a:off x="1741129" y="4388061"/>
                        <a:ext cx="674521" cy="552239"/>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78758057"/>
              </p:ext>
            </p:extLst>
          </p:nvPr>
        </p:nvGraphicFramePr>
        <p:xfrm>
          <a:off x="4109752" y="4776524"/>
          <a:ext cx="469900" cy="522288"/>
        </p:xfrm>
        <a:graphic>
          <a:graphicData uri="http://schemas.openxmlformats.org/presentationml/2006/ole">
            <mc:AlternateContent xmlns:mc="http://schemas.openxmlformats.org/markup-compatibility/2006">
              <mc:Choice xmlns:v="urn:schemas-microsoft-com:vml" Requires="v">
                <p:oleObj spid="_x0000_s71789" name="Equation" r:id="rId7" imgW="203040" imgH="228600" progId="Equation.DSMT4">
                  <p:embed/>
                </p:oleObj>
              </mc:Choice>
              <mc:Fallback>
                <p:oleObj name="Equation" r:id="rId7" imgW="203040" imgH="228600" progId="Equation.DSMT4">
                  <p:embed/>
                  <p:pic>
                    <p:nvPicPr>
                      <p:cNvPr id="0" name=""/>
                      <p:cNvPicPr>
                        <a:picLocks noChangeAspect="1" noChangeArrowheads="1"/>
                      </p:cNvPicPr>
                      <p:nvPr/>
                    </p:nvPicPr>
                    <p:blipFill>
                      <a:blip r:embed="rId8"/>
                      <a:srcRect/>
                      <a:stretch>
                        <a:fillRect/>
                      </a:stretch>
                    </p:blipFill>
                    <p:spPr bwMode="auto">
                      <a:xfrm>
                        <a:off x="4109752" y="4776524"/>
                        <a:ext cx="469900" cy="522288"/>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43910327"/>
              </p:ext>
            </p:extLst>
          </p:nvPr>
        </p:nvGraphicFramePr>
        <p:xfrm>
          <a:off x="9830441" y="4776524"/>
          <a:ext cx="469900" cy="522288"/>
        </p:xfrm>
        <a:graphic>
          <a:graphicData uri="http://schemas.openxmlformats.org/presentationml/2006/ole">
            <mc:AlternateContent xmlns:mc="http://schemas.openxmlformats.org/markup-compatibility/2006">
              <mc:Choice xmlns:v="urn:schemas-microsoft-com:vml" Requires="v">
                <p:oleObj spid="_x0000_s71790" name="Equation" r:id="rId9" imgW="203040" imgH="228600" progId="Equation.DSMT4">
                  <p:embed/>
                </p:oleObj>
              </mc:Choice>
              <mc:Fallback>
                <p:oleObj name="Equation" r:id="rId9" imgW="203040" imgH="228600" progId="Equation.DSMT4">
                  <p:embed/>
                  <p:pic>
                    <p:nvPicPr>
                      <p:cNvPr id="0" name=""/>
                      <p:cNvPicPr>
                        <a:picLocks noChangeAspect="1" noChangeArrowheads="1"/>
                      </p:cNvPicPr>
                      <p:nvPr/>
                    </p:nvPicPr>
                    <p:blipFill>
                      <a:blip r:embed="rId8"/>
                      <a:srcRect/>
                      <a:stretch>
                        <a:fillRect/>
                      </a:stretch>
                    </p:blipFill>
                    <p:spPr bwMode="auto">
                      <a:xfrm>
                        <a:off x="9830441" y="4776524"/>
                        <a:ext cx="469900" cy="522288"/>
                      </a:xfrm>
                      <a:prstGeom prst="rect">
                        <a:avLst/>
                      </a:prstGeom>
                      <a:noFill/>
                    </p:spPr>
                  </p:pic>
                </p:oleObj>
              </mc:Fallback>
            </mc:AlternateContent>
          </a:graphicData>
        </a:graphic>
      </p:graphicFrame>
    </p:spTree>
    <p:extLst>
      <p:ext uri="{BB962C8B-B14F-4D97-AF65-F5344CB8AC3E}">
        <p14:creationId xmlns:p14="http://schemas.microsoft.com/office/powerpoint/2010/main" val="235192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2209800" y="79375"/>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4000" dirty="0">
                <a:effectLst>
                  <a:outerShdw blurRad="38100" dist="38100" dir="2700000" algn="tl">
                    <a:srgbClr val="000000"/>
                  </a:outerShdw>
                </a:effectLst>
                <a:latin typeface="Book Antiqua" panose="02040602050305030304" pitchFamily="18" charset="0"/>
              </a:rPr>
              <a:t>Type I and Type II Errors</a:t>
            </a:r>
          </a:p>
        </p:txBody>
      </p:sp>
      <p:sp>
        <p:nvSpPr>
          <p:cNvPr id="172035" name="Rectangle 3"/>
          <p:cNvSpPr>
            <a:spLocks noChangeArrowheads="1"/>
          </p:cNvSpPr>
          <p:nvPr/>
        </p:nvSpPr>
        <p:spPr bwMode="auto">
          <a:xfrm>
            <a:off x="4756150" y="3214688"/>
            <a:ext cx="2667000" cy="1244600"/>
          </a:xfrm>
          <a:prstGeom prst="rect">
            <a:avLst/>
          </a:prstGeom>
          <a:noFill/>
          <a:ln w="28575">
            <a:solidFill>
              <a:schemeClr val="tx1"/>
            </a:solidFill>
            <a:miter lim="800000"/>
            <a:headEnd/>
            <a:tailEnd/>
          </a:ln>
          <a:effectLst/>
          <a:extLst/>
        </p:spPr>
        <p:txBody>
          <a:bodyPr wrap="none" anchor="ctr"/>
          <a:lstStyle/>
          <a:p>
            <a:pPr algn="ctr"/>
            <a:r>
              <a:rPr lang="en-US" sz="2400" dirty="0">
                <a:effectLst>
                  <a:outerShdw blurRad="38100" dist="38100" dir="2700000" algn="tl">
                    <a:srgbClr val="000000"/>
                  </a:outerShdw>
                </a:effectLst>
                <a:latin typeface="Book Antiqua" panose="02040602050305030304" pitchFamily="18" charset="0"/>
              </a:rPr>
              <a:t>Correct</a:t>
            </a:r>
          </a:p>
          <a:p>
            <a:pPr algn="ctr"/>
            <a:r>
              <a:rPr lang="en-US" sz="2400" dirty="0">
                <a:effectLst>
                  <a:outerShdw blurRad="38100" dist="38100" dir="2700000" algn="tl">
                    <a:srgbClr val="000000"/>
                  </a:outerShdw>
                </a:effectLst>
                <a:latin typeface="Book Antiqua" panose="02040602050305030304" pitchFamily="18" charset="0"/>
              </a:rPr>
              <a:t>Decision</a:t>
            </a:r>
          </a:p>
        </p:txBody>
      </p:sp>
      <p:sp>
        <p:nvSpPr>
          <p:cNvPr id="172036" name="Rectangle 4"/>
          <p:cNvSpPr>
            <a:spLocks noChangeArrowheads="1"/>
          </p:cNvSpPr>
          <p:nvPr/>
        </p:nvSpPr>
        <p:spPr bwMode="auto">
          <a:xfrm>
            <a:off x="7448550" y="3214688"/>
            <a:ext cx="2660650" cy="1244600"/>
          </a:xfrm>
          <a:prstGeom prst="rect">
            <a:avLst/>
          </a:prstGeom>
          <a:noFill/>
          <a:ln w="28575">
            <a:solidFill>
              <a:schemeClr val="tx1"/>
            </a:solidFill>
            <a:miter lim="800000"/>
            <a:headEnd/>
            <a:tailEnd/>
          </a:ln>
          <a:effectLst/>
          <a:extLst/>
        </p:spPr>
        <p:txBody>
          <a:bodyPr wrap="none" anchor="ctr"/>
          <a:lstStyle/>
          <a:p>
            <a:pPr algn="ctr"/>
            <a:r>
              <a:rPr lang="en-US" sz="2400" dirty="0">
                <a:effectLst>
                  <a:outerShdw blurRad="38100" dist="38100" dir="2700000" algn="tl">
                    <a:srgbClr val="000000"/>
                  </a:outerShdw>
                </a:effectLst>
                <a:latin typeface="Book Antiqua" panose="02040602050305030304" pitchFamily="18" charset="0"/>
              </a:rPr>
              <a:t>Type II Error</a:t>
            </a:r>
          </a:p>
        </p:txBody>
      </p:sp>
      <p:sp>
        <p:nvSpPr>
          <p:cNvPr id="172037" name="Rectangle 5"/>
          <p:cNvSpPr>
            <a:spLocks noChangeArrowheads="1"/>
          </p:cNvSpPr>
          <p:nvPr/>
        </p:nvSpPr>
        <p:spPr bwMode="auto">
          <a:xfrm>
            <a:off x="7407424" y="4464051"/>
            <a:ext cx="2660650" cy="1266825"/>
          </a:xfrm>
          <a:prstGeom prst="rect">
            <a:avLst/>
          </a:prstGeom>
          <a:noFill/>
          <a:ln w="28575">
            <a:solidFill>
              <a:schemeClr val="tx1"/>
            </a:solidFill>
            <a:miter lim="800000"/>
            <a:headEnd/>
            <a:tailEnd/>
          </a:ln>
          <a:effectLst/>
          <a:extLst/>
        </p:spPr>
        <p:txBody>
          <a:bodyPr wrap="none" anchor="ctr"/>
          <a:lstStyle/>
          <a:p>
            <a:pPr algn="ctr">
              <a:lnSpc>
                <a:spcPct val="80000"/>
              </a:lnSpc>
              <a:spcBef>
                <a:spcPct val="20000"/>
              </a:spcBef>
            </a:pPr>
            <a:r>
              <a:rPr lang="en-US" sz="2400" dirty="0">
                <a:effectLst>
                  <a:outerShdw blurRad="38100" dist="38100" dir="2700000" algn="tl">
                    <a:srgbClr val="000000"/>
                  </a:outerShdw>
                </a:effectLst>
                <a:latin typeface="Book Antiqua" panose="02040602050305030304" pitchFamily="18" charset="0"/>
              </a:rPr>
              <a:t>Correct</a:t>
            </a:r>
          </a:p>
          <a:p>
            <a:pPr algn="ctr">
              <a:lnSpc>
                <a:spcPct val="80000"/>
              </a:lnSpc>
              <a:spcBef>
                <a:spcPct val="20000"/>
              </a:spcBef>
            </a:pPr>
            <a:r>
              <a:rPr lang="en-US" sz="2400" dirty="0">
                <a:effectLst>
                  <a:outerShdw blurRad="38100" dist="38100" dir="2700000" algn="tl">
                    <a:srgbClr val="000000"/>
                  </a:outerShdw>
                </a:effectLst>
                <a:latin typeface="Book Antiqua" panose="02040602050305030304" pitchFamily="18" charset="0"/>
              </a:rPr>
              <a:t>Decision</a:t>
            </a:r>
          </a:p>
        </p:txBody>
      </p:sp>
      <p:sp>
        <p:nvSpPr>
          <p:cNvPr id="172038" name="Rectangle 6"/>
          <p:cNvSpPr>
            <a:spLocks noChangeArrowheads="1"/>
          </p:cNvSpPr>
          <p:nvPr/>
        </p:nvSpPr>
        <p:spPr bwMode="auto">
          <a:xfrm>
            <a:off x="4764088" y="4479926"/>
            <a:ext cx="2660650" cy="1266825"/>
          </a:xfrm>
          <a:prstGeom prst="rect">
            <a:avLst/>
          </a:prstGeom>
          <a:noFill/>
          <a:ln w="28575">
            <a:solidFill>
              <a:schemeClr val="tx1"/>
            </a:solidFill>
            <a:miter lim="800000"/>
            <a:headEnd/>
            <a:tailEnd/>
          </a:ln>
          <a:effectLst/>
          <a:extLst/>
        </p:spPr>
        <p:txBody>
          <a:bodyPr wrap="none" anchor="ctr"/>
          <a:lstStyle/>
          <a:p>
            <a:pPr algn="ctr"/>
            <a:r>
              <a:rPr lang="en-US" sz="2400" dirty="0">
                <a:effectLst>
                  <a:outerShdw blurRad="38100" dist="38100" dir="2700000" algn="tl">
                    <a:srgbClr val="000000"/>
                  </a:outerShdw>
                </a:effectLst>
                <a:latin typeface="Book Antiqua" panose="02040602050305030304" pitchFamily="18" charset="0"/>
              </a:rPr>
              <a:t>Type I Error</a:t>
            </a:r>
          </a:p>
        </p:txBody>
      </p:sp>
      <p:sp>
        <p:nvSpPr>
          <p:cNvPr id="172039" name="Rectangle 7"/>
          <p:cNvSpPr>
            <a:spLocks noChangeArrowheads="1"/>
          </p:cNvSpPr>
          <p:nvPr/>
        </p:nvSpPr>
        <p:spPr bwMode="auto">
          <a:xfrm>
            <a:off x="1555845" y="4484688"/>
            <a:ext cx="3222531" cy="1263650"/>
          </a:xfrm>
          <a:prstGeom prst="rect">
            <a:avLst/>
          </a:prstGeom>
          <a:noFill/>
          <a:ln w="28575">
            <a:solidFill>
              <a:schemeClr val="tx1"/>
            </a:solidFill>
            <a:miter lim="800000"/>
            <a:headEnd/>
            <a:tailEnd/>
          </a:ln>
          <a:effectLst/>
          <a:extLst/>
        </p:spPr>
        <p:txBody>
          <a:bodyPr wrap="none" anchor="ctr"/>
          <a:lstStyle/>
          <a:p>
            <a:endParaRPr lang="en-US" sz="2400" b="1" dirty="0" smtClean="0">
              <a:effectLst>
                <a:outerShdw blurRad="38100" dist="38100" dir="2700000" algn="tl">
                  <a:srgbClr val="000000"/>
                </a:outerShdw>
              </a:effectLst>
              <a:latin typeface="Book Antiqua" panose="02040602050305030304" pitchFamily="18" charset="0"/>
            </a:endParaRPr>
          </a:p>
          <a:p>
            <a:pPr algn="ctr"/>
            <a:r>
              <a:rPr lang="en-US" sz="2400" b="1" dirty="0" smtClean="0">
                <a:effectLst>
                  <a:outerShdw blurRad="38100" dist="38100" dir="2700000" algn="tl">
                    <a:srgbClr val="000000"/>
                  </a:outerShdw>
                </a:effectLst>
                <a:latin typeface="Book Antiqua" panose="02040602050305030304" pitchFamily="18" charset="0"/>
              </a:rPr>
              <a:t>Reject</a:t>
            </a:r>
            <a:r>
              <a:rPr lang="en-US" sz="2400" dirty="0" smtClean="0">
                <a:solidFill>
                  <a:schemeClr val="tx2"/>
                </a:solidFill>
                <a:effectLst>
                  <a:outerShdw blurRad="38100" dist="38100" dir="2700000" algn="tl">
                    <a:srgbClr val="000000"/>
                  </a:outerShdw>
                </a:effectLst>
                <a:latin typeface="Book Antiqua" panose="02040602050305030304" pitchFamily="18" charset="0"/>
              </a:rPr>
              <a:t> </a:t>
            </a:r>
            <a:r>
              <a:rPr lang="en-US" sz="2400" b="1" i="1" dirty="0">
                <a:effectLst>
                  <a:outerShdw blurRad="38100" dist="38100" dir="2700000" algn="tl">
                    <a:srgbClr val="000000"/>
                  </a:outerShdw>
                </a:effectLst>
                <a:latin typeface="Book Antiqua" panose="02040602050305030304" pitchFamily="18" charset="0"/>
              </a:rPr>
              <a:t>H</a:t>
            </a:r>
            <a:r>
              <a:rPr lang="en-US" sz="2400" b="1" baseline="-25000" dirty="0">
                <a:effectLst>
                  <a:outerShdw blurRad="38100" dist="38100" dir="2700000" algn="tl">
                    <a:srgbClr val="000000"/>
                  </a:outerShdw>
                </a:effectLst>
                <a:latin typeface="Book Antiqua" panose="02040602050305030304" pitchFamily="18" charset="0"/>
              </a:rPr>
              <a:t>0</a:t>
            </a:r>
          </a:p>
          <a:p>
            <a:endParaRPr lang="en-US" sz="2400" baseline="-25000" dirty="0">
              <a:effectLst>
                <a:outerShdw blurRad="38100" dist="38100" dir="2700000" algn="tl">
                  <a:srgbClr val="000000"/>
                </a:outerShdw>
              </a:effectLst>
              <a:latin typeface="Book Antiqua" panose="02040602050305030304" pitchFamily="18" charset="0"/>
            </a:endParaRPr>
          </a:p>
        </p:txBody>
      </p:sp>
      <p:sp>
        <p:nvSpPr>
          <p:cNvPr id="172040" name="Rectangle 8"/>
          <p:cNvSpPr>
            <a:spLocks noChangeArrowheads="1"/>
          </p:cNvSpPr>
          <p:nvPr/>
        </p:nvSpPr>
        <p:spPr bwMode="auto">
          <a:xfrm>
            <a:off x="1571276" y="3214688"/>
            <a:ext cx="3180112" cy="1244600"/>
          </a:xfrm>
          <a:prstGeom prst="rect">
            <a:avLst/>
          </a:prstGeom>
          <a:noFill/>
          <a:ln w="28575">
            <a:solidFill>
              <a:schemeClr val="tx1"/>
            </a:solidFill>
            <a:miter lim="800000"/>
            <a:headEnd/>
            <a:tailEnd/>
          </a:ln>
          <a:effectLst/>
          <a:extLst/>
        </p:spPr>
        <p:txBody>
          <a:bodyPr wrap="none" anchor="ctr"/>
          <a:lstStyle/>
          <a:p>
            <a:endParaRPr lang="en-US" sz="2400" b="1" dirty="0" smtClean="0">
              <a:effectLst>
                <a:outerShdw blurRad="38100" dist="38100" dir="2700000" algn="tl">
                  <a:srgbClr val="000000"/>
                </a:outerShdw>
              </a:effectLst>
              <a:latin typeface="Book Antiqua" panose="02040602050305030304" pitchFamily="18" charset="0"/>
            </a:endParaRPr>
          </a:p>
          <a:p>
            <a:pPr algn="ctr"/>
            <a:r>
              <a:rPr lang="en-US" sz="2400" b="1" dirty="0" smtClean="0">
                <a:effectLst>
                  <a:outerShdw blurRad="38100" dist="38100" dir="2700000" algn="tl">
                    <a:srgbClr val="000000"/>
                  </a:outerShdw>
                </a:effectLst>
                <a:latin typeface="Book Antiqua" panose="02040602050305030304" pitchFamily="18" charset="0"/>
              </a:rPr>
              <a:t>Accept</a:t>
            </a:r>
            <a:r>
              <a:rPr lang="en-US" sz="2400" dirty="0" smtClean="0">
                <a:solidFill>
                  <a:schemeClr val="tx2"/>
                </a:solidFill>
                <a:effectLst>
                  <a:outerShdw blurRad="38100" dist="38100" dir="2700000" algn="tl">
                    <a:srgbClr val="000000"/>
                  </a:outerShdw>
                </a:effectLst>
                <a:latin typeface="Book Antiqua" panose="02040602050305030304" pitchFamily="18" charset="0"/>
              </a:rPr>
              <a:t> </a:t>
            </a:r>
            <a:r>
              <a:rPr lang="en-US" sz="2400" b="1" i="1" dirty="0">
                <a:effectLst>
                  <a:outerShdw blurRad="38100" dist="38100" dir="2700000" algn="tl">
                    <a:srgbClr val="000000"/>
                  </a:outerShdw>
                </a:effectLst>
                <a:latin typeface="Book Antiqua" panose="02040602050305030304" pitchFamily="18" charset="0"/>
              </a:rPr>
              <a:t>H</a:t>
            </a:r>
            <a:r>
              <a:rPr lang="en-US" sz="2400" b="1" baseline="-25000" dirty="0">
                <a:effectLst>
                  <a:outerShdw blurRad="38100" dist="38100" dir="2700000" algn="tl">
                    <a:srgbClr val="000000"/>
                  </a:outerShdw>
                </a:effectLst>
                <a:latin typeface="Book Antiqua" panose="02040602050305030304" pitchFamily="18" charset="0"/>
              </a:rPr>
              <a:t>0</a:t>
            </a:r>
          </a:p>
          <a:p>
            <a:endParaRPr lang="en-US" sz="2400" dirty="0">
              <a:effectLst>
                <a:outerShdw blurRad="38100" dist="38100" dir="2700000" algn="tl">
                  <a:srgbClr val="000000"/>
                </a:outerShdw>
              </a:effectLst>
              <a:latin typeface="Book Antiqua" panose="02040602050305030304" pitchFamily="18" charset="0"/>
            </a:endParaRPr>
          </a:p>
        </p:txBody>
      </p:sp>
      <p:sp>
        <p:nvSpPr>
          <p:cNvPr id="172041" name="Rectangle 9"/>
          <p:cNvSpPr>
            <a:spLocks noChangeArrowheads="1"/>
          </p:cNvSpPr>
          <p:nvPr/>
        </p:nvSpPr>
        <p:spPr bwMode="auto">
          <a:xfrm>
            <a:off x="4762500" y="2117725"/>
            <a:ext cx="2660650" cy="1092200"/>
          </a:xfrm>
          <a:prstGeom prst="rect">
            <a:avLst/>
          </a:prstGeom>
          <a:noFill/>
          <a:ln w="28575">
            <a:solidFill>
              <a:schemeClr val="tx1"/>
            </a:solidFill>
            <a:miter lim="800000"/>
            <a:headEnd/>
            <a:tailEnd/>
          </a:ln>
          <a:effectLst/>
          <a:extLst/>
        </p:spPr>
        <p:txBody>
          <a:bodyPr wrap="none" anchor="ctr"/>
          <a:lstStyle/>
          <a:p>
            <a:endParaRPr lang="en-US" sz="2400" b="1" i="1" dirty="0" smtClean="0">
              <a:effectLst>
                <a:outerShdw blurRad="38100" dist="38100" dir="2700000" algn="tl">
                  <a:srgbClr val="000000"/>
                </a:outerShdw>
              </a:effectLst>
              <a:latin typeface="Book Antiqua" panose="02040602050305030304" pitchFamily="18" charset="0"/>
            </a:endParaRPr>
          </a:p>
          <a:p>
            <a:pPr algn="ctr"/>
            <a:r>
              <a:rPr lang="en-US" sz="2400" b="1" i="1" dirty="0" smtClean="0">
                <a:effectLst>
                  <a:outerShdw blurRad="38100" dist="38100" dir="2700000" algn="tl">
                    <a:srgbClr val="000000"/>
                  </a:outerShdw>
                </a:effectLst>
                <a:latin typeface="Book Antiqua" panose="02040602050305030304" pitchFamily="18" charset="0"/>
              </a:rPr>
              <a:t>H</a:t>
            </a:r>
            <a:r>
              <a:rPr lang="en-US" sz="2400" b="1" baseline="-25000" dirty="0" smtClean="0">
                <a:effectLst>
                  <a:outerShdw blurRad="38100" dist="38100" dir="2700000" algn="tl">
                    <a:srgbClr val="000000"/>
                  </a:outerShdw>
                </a:effectLst>
                <a:latin typeface="Book Antiqua" panose="02040602050305030304" pitchFamily="18" charset="0"/>
              </a:rPr>
              <a:t>0 </a:t>
            </a:r>
            <a:r>
              <a:rPr lang="en-US" sz="2400" b="1" dirty="0">
                <a:effectLst>
                  <a:outerShdw blurRad="38100" dist="38100" dir="2700000" algn="tl">
                    <a:srgbClr val="000000"/>
                  </a:outerShdw>
                </a:effectLst>
                <a:latin typeface="Book Antiqua" panose="02040602050305030304" pitchFamily="18" charset="0"/>
              </a:rPr>
              <a:t>True</a:t>
            </a:r>
          </a:p>
          <a:p>
            <a:endParaRPr lang="en-US" sz="2400" dirty="0">
              <a:effectLst>
                <a:outerShdw blurRad="38100" dist="38100" dir="2700000" algn="tl">
                  <a:srgbClr val="000000"/>
                </a:outerShdw>
              </a:effectLst>
              <a:latin typeface="Book Antiqua" panose="02040602050305030304" pitchFamily="18" charset="0"/>
            </a:endParaRPr>
          </a:p>
        </p:txBody>
      </p:sp>
      <p:sp>
        <p:nvSpPr>
          <p:cNvPr id="172042" name="Rectangle 10"/>
          <p:cNvSpPr>
            <a:spLocks noChangeArrowheads="1"/>
          </p:cNvSpPr>
          <p:nvPr/>
        </p:nvSpPr>
        <p:spPr bwMode="auto">
          <a:xfrm>
            <a:off x="7448550" y="2117725"/>
            <a:ext cx="2660650" cy="1092200"/>
          </a:xfrm>
          <a:prstGeom prst="rect">
            <a:avLst/>
          </a:prstGeom>
          <a:noFill/>
          <a:ln w="28575">
            <a:solidFill>
              <a:schemeClr val="tx1"/>
            </a:solidFill>
            <a:miter lim="800000"/>
            <a:headEnd/>
            <a:tailEnd/>
          </a:ln>
          <a:effectLst/>
          <a:extLst/>
        </p:spPr>
        <p:txBody>
          <a:bodyPr wrap="none" anchor="ctr"/>
          <a:lstStyle/>
          <a:p>
            <a:endParaRPr lang="en-US" sz="2400" b="1" i="1" dirty="0" smtClean="0">
              <a:effectLst>
                <a:outerShdw blurRad="38100" dist="38100" dir="2700000" algn="tl">
                  <a:srgbClr val="000000"/>
                </a:outerShdw>
              </a:effectLst>
              <a:latin typeface="Book Antiqua" panose="02040602050305030304" pitchFamily="18" charset="0"/>
            </a:endParaRPr>
          </a:p>
          <a:p>
            <a:pPr algn="ctr"/>
            <a:r>
              <a:rPr lang="en-US" sz="2400" b="1" i="1" dirty="0" smtClean="0">
                <a:effectLst>
                  <a:outerShdw blurRad="38100" dist="38100" dir="2700000" algn="tl">
                    <a:srgbClr val="000000"/>
                  </a:outerShdw>
                </a:effectLst>
                <a:latin typeface="Book Antiqua" panose="02040602050305030304" pitchFamily="18" charset="0"/>
              </a:rPr>
              <a:t>H</a:t>
            </a:r>
            <a:r>
              <a:rPr lang="en-US" sz="2400" b="1" baseline="-25000" dirty="0" smtClean="0">
                <a:effectLst>
                  <a:outerShdw blurRad="38100" dist="38100" dir="2700000" algn="tl">
                    <a:srgbClr val="000000"/>
                  </a:outerShdw>
                </a:effectLst>
                <a:latin typeface="Book Antiqua" panose="02040602050305030304" pitchFamily="18" charset="0"/>
              </a:rPr>
              <a:t>0 </a:t>
            </a:r>
            <a:r>
              <a:rPr lang="en-US" sz="2400" b="1" dirty="0">
                <a:effectLst>
                  <a:outerShdw blurRad="38100" dist="38100" dir="2700000" algn="tl">
                    <a:srgbClr val="000000"/>
                  </a:outerShdw>
                </a:effectLst>
                <a:latin typeface="Book Antiqua" panose="02040602050305030304" pitchFamily="18" charset="0"/>
              </a:rPr>
              <a:t>False</a:t>
            </a:r>
          </a:p>
          <a:p>
            <a:endParaRPr lang="en-US" sz="2400" dirty="0">
              <a:effectLst>
                <a:outerShdw blurRad="38100" dist="38100" dir="2700000" algn="tl">
                  <a:srgbClr val="000000"/>
                </a:outerShdw>
              </a:effectLst>
              <a:latin typeface="Book Antiqua" panose="02040602050305030304" pitchFamily="18" charset="0"/>
            </a:endParaRPr>
          </a:p>
        </p:txBody>
      </p:sp>
      <p:sp>
        <p:nvSpPr>
          <p:cNvPr id="172043" name="Rectangle 11"/>
          <p:cNvSpPr>
            <a:spLocks noChangeArrowheads="1"/>
          </p:cNvSpPr>
          <p:nvPr/>
        </p:nvSpPr>
        <p:spPr bwMode="auto">
          <a:xfrm>
            <a:off x="1528552" y="2710502"/>
            <a:ext cx="3233754" cy="476250"/>
          </a:xfrm>
          <a:prstGeom prst="rect">
            <a:avLst/>
          </a:prstGeom>
          <a:solidFill>
            <a:schemeClr val="tx2">
              <a:lumMod val="20000"/>
              <a:lumOff val="80000"/>
            </a:schemeClr>
          </a:solidFill>
          <a:ln w="12700">
            <a:solidFill>
              <a:srgbClr val="B2B2B2"/>
            </a:solidFill>
            <a:miter lim="800000"/>
            <a:headEnd/>
            <a:tailEnd/>
          </a:ln>
          <a:effectLst/>
          <a:extLst/>
        </p:spPr>
        <p:txBody>
          <a:bodyPr wrap="none" anchor="ctr"/>
          <a:lstStyle/>
          <a:p>
            <a:pPr algn="ctr"/>
            <a:r>
              <a:rPr lang="en-US" sz="2400" b="1" dirty="0" smtClean="0">
                <a:effectLst>
                  <a:outerShdw blurRad="38100" dist="38100" dir="2700000" algn="tl">
                    <a:srgbClr val="000000"/>
                  </a:outerShdw>
                </a:effectLst>
                <a:latin typeface="Book Antiqua" panose="02040602050305030304" pitchFamily="18" charset="0"/>
              </a:rPr>
              <a:t>Decision from sample</a:t>
            </a:r>
            <a:endParaRPr lang="en-US" sz="2400" b="1" dirty="0">
              <a:effectLst>
                <a:outerShdw blurRad="38100" dist="38100" dir="2700000" algn="tl">
                  <a:srgbClr val="000000"/>
                </a:outerShdw>
              </a:effectLst>
              <a:latin typeface="Book Antiqua" panose="02040602050305030304" pitchFamily="18" charset="0"/>
            </a:endParaRPr>
          </a:p>
        </p:txBody>
      </p:sp>
      <p:sp>
        <p:nvSpPr>
          <p:cNvPr id="172044" name="Rectangle 12"/>
          <p:cNvSpPr>
            <a:spLocks noChangeArrowheads="1"/>
          </p:cNvSpPr>
          <p:nvPr/>
        </p:nvSpPr>
        <p:spPr bwMode="auto">
          <a:xfrm>
            <a:off x="4743450" y="1562100"/>
            <a:ext cx="5391150" cy="495300"/>
          </a:xfrm>
          <a:prstGeom prst="rect">
            <a:avLst/>
          </a:prstGeom>
          <a:solidFill>
            <a:schemeClr val="tx2">
              <a:lumMod val="20000"/>
              <a:lumOff val="80000"/>
            </a:schemeClr>
          </a:solidFill>
          <a:ln w="12700">
            <a:solidFill>
              <a:srgbClr val="B2B2B2"/>
            </a:solidFill>
            <a:miter lim="800000"/>
            <a:headEnd/>
            <a:tailEnd/>
          </a:ln>
          <a:effectLst/>
          <a:extLst/>
        </p:spPr>
        <p:txBody>
          <a:bodyPr wrap="none" anchor="ctr"/>
          <a:lstStyle/>
          <a:p>
            <a:pPr algn="ctr"/>
            <a:r>
              <a:rPr lang="en-US" sz="2400" b="1" dirty="0" smtClean="0">
                <a:effectLst>
                  <a:outerShdw blurRad="38100" dist="38100" dir="2700000" algn="tl">
                    <a:srgbClr val="000000"/>
                  </a:outerShdw>
                </a:effectLst>
                <a:latin typeface="Book Antiqua" panose="02040602050305030304" pitchFamily="18" charset="0"/>
              </a:rPr>
              <a:t>True State</a:t>
            </a:r>
            <a:endParaRPr lang="en-US" sz="2400" b="1" dirty="0">
              <a:effectLst>
                <a:outerShdw blurRad="38100" dist="38100" dir="2700000" algn="tl">
                  <a:srgbClr val="000000"/>
                </a:outerShdw>
              </a:effectLst>
              <a:latin typeface="Book Antiqua" panose="02040602050305030304" pitchFamily="18" charset="0"/>
            </a:endParaRPr>
          </a:p>
        </p:txBody>
      </p:sp>
      <p:grpSp>
        <p:nvGrpSpPr>
          <p:cNvPr id="172046" name="Group 14"/>
          <p:cNvGrpSpPr>
            <a:grpSpLocks/>
          </p:cNvGrpSpPr>
          <p:nvPr/>
        </p:nvGrpSpPr>
        <p:grpSpPr bwMode="auto">
          <a:xfrm>
            <a:off x="1555845" y="2095500"/>
            <a:ext cx="8559705" cy="3657600"/>
            <a:chOff x="420" y="1464"/>
            <a:chExt cx="4992" cy="2304"/>
          </a:xfrm>
        </p:grpSpPr>
        <p:sp>
          <p:nvSpPr>
            <p:cNvPr id="172047" name="Line 15"/>
            <p:cNvSpPr>
              <a:spLocks noChangeShapeType="1"/>
            </p:cNvSpPr>
            <p:nvPr/>
          </p:nvSpPr>
          <p:spPr bwMode="auto">
            <a:xfrm>
              <a:off x="3842" y="1478"/>
              <a:ext cx="0" cy="2286"/>
            </a:xfrm>
            <a:prstGeom prst="line">
              <a:avLst/>
            </a:prstGeom>
            <a:noFill/>
            <a:ln w="5715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72048" name="Rectangle 16"/>
            <p:cNvSpPr>
              <a:spLocks noChangeArrowheads="1"/>
            </p:cNvSpPr>
            <p:nvPr/>
          </p:nvSpPr>
          <p:spPr bwMode="auto">
            <a:xfrm>
              <a:off x="2290" y="1464"/>
              <a:ext cx="3122" cy="2304"/>
            </a:xfrm>
            <a:prstGeom prst="rect">
              <a:avLst/>
            </a:prstGeom>
            <a:noFill/>
            <a:ln w="57150">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72049" name="Line 17"/>
            <p:cNvSpPr>
              <a:spLocks noChangeShapeType="1"/>
            </p:cNvSpPr>
            <p:nvPr/>
          </p:nvSpPr>
          <p:spPr bwMode="auto">
            <a:xfrm rot="-5400000">
              <a:off x="3720" y="480"/>
              <a:ext cx="0" cy="3372"/>
            </a:xfrm>
            <a:prstGeom prst="line">
              <a:avLst/>
            </a:prstGeom>
            <a:noFill/>
            <a:ln w="5715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72050" name="Rectangle 18"/>
            <p:cNvSpPr>
              <a:spLocks noChangeArrowheads="1"/>
            </p:cNvSpPr>
            <p:nvPr/>
          </p:nvSpPr>
          <p:spPr bwMode="auto">
            <a:xfrm>
              <a:off x="420" y="2172"/>
              <a:ext cx="1870" cy="1596"/>
            </a:xfrm>
            <a:prstGeom prst="rect">
              <a:avLst/>
            </a:prstGeom>
            <a:noFill/>
            <a:ln w="57150">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72051" name="Line 19"/>
            <p:cNvSpPr>
              <a:spLocks noChangeShapeType="1"/>
            </p:cNvSpPr>
            <p:nvPr/>
          </p:nvSpPr>
          <p:spPr bwMode="auto">
            <a:xfrm rot="-5400000">
              <a:off x="1233" y="2154"/>
              <a:ext cx="0" cy="1608"/>
            </a:xfrm>
            <a:prstGeom prst="line">
              <a:avLst/>
            </a:prstGeom>
            <a:noFill/>
            <a:ln w="5715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72052" name="Line 20"/>
            <p:cNvSpPr>
              <a:spLocks noChangeShapeType="1"/>
            </p:cNvSpPr>
            <p:nvPr/>
          </p:nvSpPr>
          <p:spPr bwMode="auto">
            <a:xfrm rot="-5400000">
              <a:off x="3720" y="1272"/>
              <a:ext cx="0" cy="3372"/>
            </a:xfrm>
            <a:prstGeom prst="line">
              <a:avLst/>
            </a:prstGeom>
            <a:noFill/>
            <a:ln w="5715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Tree>
    <p:extLst>
      <p:ext uri="{BB962C8B-B14F-4D97-AF65-F5344CB8AC3E}">
        <p14:creationId xmlns:p14="http://schemas.microsoft.com/office/powerpoint/2010/main" val="3200697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599728"/>
            <a:ext cx="9794543" cy="4797724"/>
          </a:xfrm>
          <a:prstGeom prst="rect">
            <a:avLst/>
          </a:prstGeom>
        </p:spPr>
        <p:txBody>
          <a:bodyPr wrap="square">
            <a:spAutoFit/>
          </a:bodyPr>
          <a:lstStyle/>
          <a:p>
            <a:pPr>
              <a:lnSpc>
                <a:spcPct val="110000"/>
              </a:lnSpc>
              <a:buClr>
                <a:srgbClr val="66FFFF"/>
              </a:buClr>
            </a:pP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test statistic</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is a </a:t>
            </a:r>
            <a:r>
              <a:rPr lang="en-US" sz="2800" dirty="0">
                <a:latin typeface="Times New Roman" panose="02020603050405020304" pitchFamily="18" charset="0"/>
                <a:cs typeface="Times New Roman" panose="02020603050405020304" pitchFamily="18" charset="0"/>
              </a:rPr>
              <a:t>function of the sample data on which the decision is to be based.</a:t>
            </a:r>
          </a:p>
          <a:p>
            <a:pPr>
              <a:lnSpc>
                <a:spcPct val="110000"/>
              </a:lnSpc>
              <a:buClr>
                <a:srgbClr val="66FFFF"/>
              </a:buClr>
            </a:pPr>
            <a:endParaRPr lang="en-US" sz="2800" dirty="0">
              <a:latin typeface="Times New Roman" panose="02020603050405020304" pitchFamily="18" charset="0"/>
              <a:cs typeface="Times New Roman" panose="02020603050405020304" pitchFamily="18" charset="0"/>
            </a:endParaRPr>
          </a:p>
          <a:p>
            <a:pPr>
              <a:lnSpc>
                <a:spcPct val="110000"/>
              </a:lnSpc>
              <a:buClr>
                <a:srgbClr val="66FFFF"/>
              </a:buClr>
            </a:pPr>
            <a:r>
              <a:rPr lang="en-US" sz="2800" dirty="0" smtClean="0">
                <a:latin typeface="Times New Roman" panose="02020603050405020304" pitchFamily="18" charset="0"/>
                <a:cs typeface="Times New Roman" panose="02020603050405020304" pitchFamily="18" charset="0"/>
              </a:rPr>
              <a:t>The </a:t>
            </a:r>
            <a:r>
              <a:rPr lang="en-US" sz="2800" b="1" i="1" dirty="0">
                <a:latin typeface="Times New Roman" panose="02020603050405020304" pitchFamily="18" charset="0"/>
                <a:cs typeface="Times New Roman" panose="02020603050405020304" pitchFamily="18" charset="0"/>
              </a:rPr>
              <a:t>p</a:t>
            </a:r>
            <a:r>
              <a:rPr lang="en-US" sz="2800" b="1" dirty="0">
                <a:latin typeface="Times New Roman" panose="02020603050405020304" pitchFamily="18" charset="0"/>
                <a:cs typeface="Times New Roman" panose="02020603050405020304" pitchFamily="18" charset="0"/>
              </a:rPr>
              <a:t>-value </a:t>
            </a:r>
            <a:r>
              <a:rPr lang="en-US" sz="2800" dirty="0">
                <a:latin typeface="Times New Roman" panose="02020603050405020304" pitchFamily="18" charset="0"/>
                <a:cs typeface="Times New Roman" panose="02020603050405020304" pitchFamily="18" charset="0"/>
              </a:rPr>
              <a:t>is the </a:t>
            </a:r>
            <a:r>
              <a:rPr lang="en-US" sz="2800" dirty="0" smtClean="0">
                <a:latin typeface="Times New Roman" panose="02020603050405020304" pitchFamily="18" charset="0"/>
                <a:cs typeface="Times New Roman" panose="02020603050405020304" pitchFamily="18" charset="0"/>
              </a:rPr>
              <a:t>probability that the value of test statistic is at least as extreme as its computed value on the basis of the sample data under      .</a:t>
            </a:r>
          </a:p>
          <a:p>
            <a:pPr>
              <a:lnSpc>
                <a:spcPct val="110000"/>
              </a:lnSpc>
              <a:buClr>
                <a:srgbClr val="66FFFF"/>
              </a:buClr>
            </a:pPr>
            <a:endParaRPr lang="en-US" sz="2800" dirty="0" smtClean="0">
              <a:latin typeface="Times New Roman" panose="02020603050405020304" pitchFamily="18" charset="0"/>
              <a:cs typeface="Times New Roman" panose="02020603050405020304" pitchFamily="18" charset="0"/>
            </a:endParaRPr>
          </a:p>
          <a:p>
            <a:pPr>
              <a:lnSpc>
                <a:spcPct val="110000"/>
              </a:lnSpc>
              <a:buClr>
                <a:srgbClr val="66FFFF"/>
              </a:buClr>
            </a:pPr>
            <a:r>
              <a:rPr lang="en-US" sz="2800" dirty="0" smtClean="0">
                <a:latin typeface="Times New Roman" panose="02020603050405020304" pitchFamily="18" charset="0"/>
                <a:cs typeface="Times New Roman" panose="02020603050405020304" pitchFamily="18" charset="0"/>
              </a:rPr>
              <a:t>The value of test statistic which separates the critical region and the acceptance region is called the </a:t>
            </a:r>
            <a:r>
              <a:rPr lang="en-US" sz="2800" b="1" dirty="0" smtClean="0">
                <a:latin typeface="Times New Roman" panose="02020603050405020304" pitchFamily="18" charset="0"/>
                <a:cs typeface="Times New Roman" panose="02020603050405020304" pitchFamily="18" charset="0"/>
              </a:rPr>
              <a:t>critical value</a:t>
            </a:r>
            <a:r>
              <a:rPr lang="en-US" sz="2800" dirty="0" smtClean="0">
                <a:latin typeface="Times New Roman" panose="02020603050405020304" pitchFamily="18" charset="0"/>
                <a:cs typeface="Times New Roman" panose="02020603050405020304" pitchFamily="18" charset="0"/>
              </a:rPr>
              <a:t> or significant value.</a:t>
            </a:r>
            <a:endParaRPr lang="en-US" sz="2800" dirty="0">
              <a:latin typeface="Times New Roman" panose="02020603050405020304" pitchFamily="18" charset="0"/>
              <a:cs typeface="Times New Roman" panose="02020603050405020304" pitchFamily="18" charset="0"/>
            </a:endParaRPr>
          </a:p>
          <a:p>
            <a:pPr>
              <a:lnSpc>
                <a:spcPct val="110000"/>
              </a:lnSpc>
              <a:buClr>
                <a:srgbClr val="66FFFF"/>
              </a:buClr>
            </a:pPr>
            <a:endParaRPr lang="en-US" sz="2800"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045204199"/>
              </p:ext>
            </p:extLst>
          </p:nvPr>
        </p:nvGraphicFramePr>
        <p:xfrm>
          <a:off x="2852381" y="3998590"/>
          <a:ext cx="491319" cy="512681"/>
        </p:xfrm>
        <a:graphic>
          <a:graphicData uri="http://schemas.openxmlformats.org/presentationml/2006/ole">
            <mc:AlternateContent xmlns:mc="http://schemas.openxmlformats.org/markup-compatibility/2006">
              <mc:Choice xmlns:v="urn:schemas-microsoft-com:vml" Requires="v">
                <p:oleObj spid="_x0000_s42257" name="Equation" r:id="rId3" imgW="215806" imgH="228501" progId="Equation.DSMT4">
                  <p:embed/>
                </p:oleObj>
              </mc:Choice>
              <mc:Fallback>
                <p:oleObj name="Equation" r:id="rId3" imgW="215806" imgH="22850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381" y="3998590"/>
                        <a:ext cx="491319" cy="512681"/>
                      </a:xfrm>
                      <a:prstGeom prst="rect">
                        <a:avLst/>
                      </a:prstGeom>
                      <a:noFill/>
                    </p:spPr>
                  </p:pic>
                </p:oleObj>
              </mc:Fallback>
            </mc:AlternateContent>
          </a:graphicData>
        </a:graphic>
      </p:graphicFrame>
    </p:spTree>
    <p:extLst>
      <p:ext uri="{BB962C8B-B14F-4D97-AF65-F5344CB8AC3E}">
        <p14:creationId xmlns:p14="http://schemas.microsoft.com/office/powerpoint/2010/main" val="1659934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2208213" y="87314"/>
            <a:ext cx="77724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8D0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4000" b="1" dirty="0">
                <a:effectLst>
                  <a:outerShdw blurRad="38100" dist="38100" dir="2700000" algn="tl">
                    <a:srgbClr val="000000">
                      <a:alpha val="43137"/>
                    </a:srgbClr>
                  </a:outerShdw>
                </a:effectLst>
                <a:cs typeface="Times New Roman" panose="02020603050405020304" pitchFamily="18" charset="0"/>
              </a:rPr>
              <a:t>Steps of Hypothesis Testing</a:t>
            </a:r>
          </a:p>
        </p:txBody>
      </p:sp>
      <p:sp>
        <p:nvSpPr>
          <p:cNvPr id="253955" name="Text Box 3"/>
          <p:cNvSpPr txBox="1">
            <a:spLocks noChangeArrowheads="1"/>
          </p:cNvSpPr>
          <p:nvPr/>
        </p:nvSpPr>
        <p:spPr bwMode="auto">
          <a:xfrm>
            <a:off x="2320926" y="1165225"/>
            <a:ext cx="7733207"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sz="2400">
                <a:solidFill>
                  <a:schemeClr val="tx1"/>
                </a:solidFill>
                <a:latin typeface="Times New Roman" panose="02020603050405020304" pitchFamily="18" charset="0"/>
              </a:defRPr>
            </a:lvl1pPr>
            <a:lvl2pPr marL="914400" indent="-457200" algn="l">
              <a:defRPr sz="2400">
                <a:solidFill>
                  <a:schemeClr val="tx1"/>
                </a:solidFill>
                <a:latin typeface="Times New Roman" panose="02020603050405020304" pitchFamily="18" charset="0"/>
              </a:defRPr>
            </a:lvl2pPr>
            <a:lvl3pPr marL="1371600" indent="-457200" algn="l">
              <a:defRPr sz="2400">
                <a:solidFill>
                  <a:schemeClr val="tx1"/>
                </a:solidFill>
                <a:latin typeface="Times New Roman" panose="02020603050405020304" pitchFamily="18" charset="0"/>
              </a:defRPr>
            </a:lvl3pPr>
            <a:lvl4pPr marL="1828800" indent="-457200" algn="l">
              <a:defRPr sz="2400">
                <a:solidFill>
                  <a:schemeClr val="tx1"/>
                </a:solidFill>
                <a:latin typeface="Times New Roman" panose="02020603050405020304" pitchFamily="18" charset="0"/>
              </a:defRPr>
            </a:lvl4pPr>
            <a:lvl5pPr marL="2286000" indent="-457200" algn="l">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rgbClr val="66FFFF"/>
              </a:buClr>
              <a:buFont typeface="Monotype Sorts" pitchFamily="2" charset="2"/>
              <a:buNone/>
            </a:pPr>
            <a:r>
              <a:rPr lang="en-US" sz="2800" dirty="0">
                <a:cs typeface="Times New Roman" panose="02020603050405020304" pitchFamily="18" charset="0"/>
              </a:rPr>
              <a:t>Step 1.  Develop the null and alternative hypotheses.</a:t>
            </a:r>
          </a:p>
        </p:txBody>
      </p:sp>
      <p:sp>
        <p:nvSpPr>
          <p:cNvPr id="253956" name="Text Box 4"/>
          <p:cNvSpPr txBox="1">
            <a:spLocks noChangeArrowheads="1"/>
          </p:cNvSpPr>
          <p:nvPr/>
        </p:nvSpPr>
        <p:spPr bwMode="auto">
          <a:xfrm>
            <a:off x="2335214" y="1611313"/>
            <a:ext cx="65197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latin typeface="Times New Roman" panose="02020603050405020304" pitchFamily="18" charset="0"/>
                <a:cs typeface="Times New Roman" panose="02020603050405020304" pitchFamily="18" charset="0"/>
              </a:rPr>
              <a:t>Step 2.  Specify the level of </a:t>
            </a:r>
            <a:r>
              <a:rPr lang="en-US" sz="2800" dirty="0" smtClean="0">
                <a:latin typeface="Times New Roman" panose="02020603050405020304" pitchFamily="18" charset="0"/>
                <a:cs typeface="Times New Roman" panose="02020603050405020304" pitchFamily="18" charset="0"/>
              </a:rPr>
              <a:t>significance     .</a:t>
            </a:r>
            <a:endParaRPr lang="en-US" sz="2800" dirty="0">
              <a:latin typeface="Times New Roman" panose="02020603050405020304" pitchFamily="18" charset="0"/>
              <a:cs typeface="Times New Roman" panose="02020603050405020304" pitchFamily="18" charset="0"/>
            </a:endParaRPr>
          </a:p>
        </p:txBody>
      </p:sp>
      <p:sp>
        <p:nvSpPr>
          <p:cNvPr id="253957" name="Text Box 5"/>
          <p:cNvSpPr txBox="1">
            <a:spLocks noChangeArrowheads="1"/>
          </p:cNvSpPr>
          <p:nvPr/>
        </p:nvSpPr>
        <p:spPr bwMode="auto">
          <a:xfrm>
            <a:off x="2335213" y="2109789"/>
            <a:ext cx="74612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28700" indent="-1028700" algn="l">
              <a:defRPr sz="2400">
                <a:solidFill>
                  <a:schemeClr val="tx1"/>
                </a:solidFill>
                <a:latin typeface="Times New Roman" panose="02020603050405020304" pitchFamily="18" charset="0"/>
              </a:defRPr>
            </a:lvl1pPr>
            <a:lvl2pPr marL="1143000" algn="l">
              <a:defRPr sz="2400">
                <a:solidFill>
                  <a:schemeClr val="tx1"/>
                </a:solidFill>
                <a:latin typeface="Times New Roman" panose="02020603050405020304" pitchFamily="18" charset="0"/>
              </a:defRPr>
            </a:lvl2pPr>
            <a:lvl3pPr marL="1257300"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800" dirty="0">
                <a:cs typeface="Times New Roman" panose="02020603050405020304" pitchFamily="18" charset="0"/>
              </a:rPr>
              <a:t>Step 3.  Collect the sample data and compute the test   statistic.</a:t>
            </a:r>
          </a:p>
        </p:txBody>
      </p:sp>
      <p:sp>
        <p:nvSpPr>
          <p:cNvPr id="253968" name="Text Box 16"/>
          <p:cNvSpPr txBox="1">
            <a:spLocks noChangeArrowheads="1"/>
          </p:cNvSpPr>
          <p:nvPr/>
        </p:nvSpPr>
        <p:spPr bwMode="auto">
          <a:xfrm>
            <a:off x="2316163" y="3138488"/>
            <a:ext cx="27860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800" i="1" u="sng" dirty="0">
                <a:latin typeface="Times New Roman" panose="02020603050405020304" pitchFamily="18" charset="0"/>
                <a:cs typeface="Times New Roman" panose="02020603050405020304" pitchFamily="18" charset="0"/>
              </a:rPr>
              <a:t>p</a:t>
            </a:r>
            <a:r>
              <a:rPr lang="en-US" sz="2800" u="sng" dirty="0">
                <a:latin typeface="Times New Roman" panose="02020603050405020304" pitchFamily="18" charset="0"/>
                <a:cs typeface="Times New Roman" panose="02020603050405020304" pitchFamily="18" charset="0"/>
              </a:rPr>
              <a:t>-Value Approach</a:t>
            </a:r>
          </a:p>
        </p:txBody>
      </p:sp>
      <p:sp>
        <p:nvSpPr>
          <p:cNvPr id="253969" name="Text Box 17"/>
          <p:cNvSpPr txBox="1">
            <a:spLocks noChangeArrowheads="1"/>
          </p:cNvSpPr>
          <p:nvPr/>
        </p:nvSpPr>
        <p:spPr bwMode="auto">
          <a:xfrm>
            <a:off x="2335213" y="3671889"/>
            <a:ext cx="821891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028700" indent="-1028700" algn="l">
              <a:defRPr sz="2400">
                <a:solidFill>
                  <a:schemeClr val="tx1"/>
                </a:solidFill>
                <a:latin typeface="Times New Roman" panose="02020603050405020304" pitchFamily="18" charset="0"/>
              </a:defRPr>
            </a:lvl1pPr>
            <a:lvl2pPr marL="1600200" indent="-457200" algn="l">
              <a:defRPr sz="2400">
                <a:solidFill>
                  <a:schemeClr val="tx1"/>
                </a:solidFill>
                <a:latin typeface="Times New Roman" panose="02020603050405020304" pitchFamily="18" charset="0"/>
              </a:defRPr>
            </a:lvl2pPr>
            <a:lvl3pPr marL="2171700" indent="-457200" algn="l">
              <a:defRPr sz="2400">
                <a:solidFill>
                  <a:schemeClr val="tx1"/>
                </a:solidFill>
                <a:latin typeface="Times New Roman" panose="02020603050405020304" pitchFamily="18" charset="0"/>
              </a:defRPr>
            </a:lvl3pPr>
            <a:lvl4pPr marL="2743200" indent="-457200" algn="l">
              <a:defRPr sz="2400">
                <a:solidFill>
                  <a:schemeClr val="tx1"/>
                </a:solidFill>
                <a:latin typeface="Times New Roman" panose="02020603050405020304" pitchFamily="18" charset="0"/>
              </a:defRPr>
            </a:lvl4pPr>
            <a:lvl5pPr marL="3314700" indent="-457200" algn="l">
              <a:defRPr sz="2400">
                <a:solidFill>
                  <a:schemeClr val="tx1"/>
                </a:solidFill>
                <a:latin typeface="Times New Roman" panose="02020603050405020304" pitchFamily="18" charset="0"/>
              </a:defRPr>
            </a:lvl5pPr>
            <a:lvl6pPr marL="3771900" indent="-457200" eaLnBrk="0" fontAlgn="base" hangingPunct="0">
              <a:spcBef>
                <a:spcPct val="0"/>
              </a:spcBef>
              <a:spcAft>
                <a:spcPct val="0"/>
              </a:spcAft>
              <a:defRPr sz="2400">
                <a:solidFill>
                  <a:schemeClr val="tx1"/>
                </a:solidFill>
                <a:latin typeface="Times New Roman" panose="02020603050405020304" pitchFamily="18" charset="0"/>
              </a:defRPr>
            </a:lvl6pPr>
            <a:lvl7pPr marL="4229100" indent="-457200" eaLnBrk="0" fontAlgn="base" hangingPunct="0">
              <a:spcBef>
                <a:spcPct val="0"/>
              </a:spcBef>
              <a:spcAft>
                <a:spcPct val="0"/>
              </a:spcAft>
              <a:defRPr sz="2400">
                <a:solidFill>
                  <a:schemeClr val="tx1"/>
                </a:solidFill>
                <a:latin typeface="Times New Roman" panose="02020603050405020304" pitchFamily="18" charset="0"/>
              </a:defRPr>
            </a:lvl7pPr>
            <a:lvl8pPr marL="4686300" indent="-457200" eaLnBrk="0" fontAlgn="base" hangingPunct="0">
              <a:spcBef>
                <a:spcPct val="0"/>
              </a:spcBef>
              <a:spcAft>
                <a:spcPct val="0"/>
              </a:spcAft>
              <a:defRPr sz="2400">
                <a:solidFill>
                  <a:schemeClr val="tx1"/>
                </a:solidFill>
                <a:latin typeface="Times New Roman" panose="02020603050405020304" pitchFamily="18" charset="0"/>
              </a:defRPr>
            </a:lvl8pPr>
            <a:lvl9pPr marL="51435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800" dirty="0">
                <a:cs typeface="Times New Roman" panose="02020603050405020304" pitchFamily="18" charset="0"/>
              </a:rPr>
              <a:t>Step 4.  Use the value of the test statistic to compute the</a:t>
            </a:r>
          </a:p>
          <a:p>
            <a:r>
              <a:rPr lang="en-US" sz="2800" dirty="0">
                <a:cs typeface="Times New Roman" panose="02020603050405020304" pitchFamily="18" charset="0"/>
              </a:rPr>
              <a:t>      	</a:t>
            </a:r>
            <a:r>
              <a:rPr lang="en-US" sz="2800" i="1" dirty="0">
                <a:cs typeface="Times New Roman" panose="02020603050405020304" pitchFamily="18" charset="0"/>
              </a:rPr>
              <a:t>p</a:t>
            </a:r>
            <a:r>
              <a:rPr lang="en-US" sz="2800" dirty="0">
                <a:cs typeface="Times New Roman" panose="02020603050405020304" pitchFamily="18" charset="0"/>
              </a:rPr>
              <a:t>-value.</a:t>
            </a:r>
          </a:p>
        </p:txBody>
      </p:sp>
      <p:sp>
        <p:nvSpPr>
          <p:cNvPr id="253970" name="Text Box 18"/>
          <p:cNvSpPr txBox="1">
            <a:spLocks noChangeArrowheads="1"/>
          </p:cNvSpPr>
          <p:nvPr/>
        </p:nvSpPr>
        <p:spPr bwMode="auto">
          <a:xfrm>
            <a:off x="2335213" y="4567238"/>
            <a:ext cx="7213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800" dirty="0">
                <a:latin typeface="Times New Roman" panose="02020603050405020304" pitchFamily="18" charset="0"/>
                <a:cs typeface="Times New Roman" panose="02020603050405020304" pitchFamily="18" charset="0"/>
              </a:rPr>
              <a:t>Step 5.  Reject </a:t>
            </a:r>
            <a:r>
              <a:rPr lang="en-US" sz="2800" i="1" dirty="0">
                <a:latin typeface="Times New Roman" panose="02020603050405020304" pitchFamily="18" charset="0"/>
                <a:cs typeface="Times New Roman" panose="02020603050405020304" pitchFamily="18" charset="0"/>
              </a:rPr>
              <a:t>H</a:t>
            </a:r>
            <a:r>
              <a:rPr lang="en-US" sz="2800" baseline="-25000"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if </a:t>
            </a:r>
            <a:r>
              <a:rPr lang="en-US" sz="2800" i="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-value </a:t>
            </a:r>
            <a:r>
              <a:rPr lang="en-US" sz="2800" dirty="0" smtClean="0">
                <a:latin typeface="Times New Roman" panose="02020603050405020304" pitchFamily="18" charset="0"/>
                <a:cs typeface="Times New Roman" panose="02020603050405020304" pitchFamily="18" charset="0"/>
              </a:rPr>
              <a:t>&lt;     .</a:t>
            </a:r>
            <a:endParaRPr lang="en-US" sz="2800"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800"/>
          </a:p>
        </p:txBody>
      </p:sp>
      <p:graphicFrame>
        <p:nvGraphicFramePr>
          <p:cNvPr id="3" name="Object 2"/>
          <p:cNvGraphicFramePr>
            <a:graphicFrameLocks noChangeAspect="1"/>
          </p:cNvGraphicFramePr>
          <p:nvPr>
            <p:extLst>
              <p:ext uri="{D42A27DB-BD31-4B8C-83A1-F6EECF244321}">
                <p14:modId xmlns:p14="http://schemas.microsoft.com/office/powerpoint/2010/main" val="2531332585"/>
              </p:ext>
            </p:extLst>
          </p:nvPr>
        </p:nvGraphicFramePr>
        <p:xfrm>
          <a:off x="6755633" y="4649825"/>
          <a:ext cx="462106" cy="398367"/>
        </p:xfrm>
        <a:graphic>
          <a:graphicData uri="http://schemas.openxmlformats.org/presentationml/2006/ole">
            <mc:AlternateContent xmlns:mc="http://schemas.openxmlformats.org/markup-compatibility/2006">
              <mc:Choice xmlns:v="urn:schemas-microsoft-com:vml" Requires="v">
                <p:oleObj spid="_x0000_s43545" name="Equation" r:id="rId4" imgW="152334" imgH="139639" progId="Equation.DSMT4">
                  <p:embed/>
                </p:oleObj>
              </mc:Choice>
              <mc:Fallback>
                <p:oleObj name="Equation" r:id="rId4" imgW="152334" imgH="139639"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5633" y="4649825"/>
                        <a:ext cx="462106" cy="398367"/>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472826897"/>
              </p:ext>
            </p:extLst>
          </p:nvPr>
        </p:nvGraphicFramePr>
        <p:xfrm>
          <a:off x="8233140" y="1706725"/>
          <a:ext cx="462106" cy="398367"/>
        </p:xfrm>
        <a:graphic>
          <a:graphicData uri="http://schemas.openxmlformats.org/presentationml/2006/ole">
            <mc:AlternateContent xmlns:mc="http://schemas.openxmlformats.org/markup-compatibility/2006">
              <mc:Choice xmlns:v="urn:schemas-microsoft-com:vml" Requires="v">
                <p:oleObj spid="_x0000_s43546" name="Equation" r:id="rId6" imgW="152334" imgH="139639" progId="Equation.DSMT4">
                  <p:embed/>
                </p:oleObj>
              </mc:Choice>
              <mc:Fallback>
                <p:oleObj name="Equation" r:id="rId6" imgW="152334" imgH="13963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3140" y="1706725"/>
                        <a:ext cx="462106" cy="398367"/>
                      </a:xfrm>
                      <a:prstGeom prst="rect">
                        <a:avLst/>
                      </a:prstGeom>
                      <a:noFill/>
                    </p:spPr>
                  </p:pic>
                </p:oleObj>
              </mc:Fallback>
            </mc:AlternateContent>
          </a:graphicData>
        </a:graphic>
      </p:graphicFrame>
    </p:spTree>
    <p:extLst>
      <p:ext uri="{BB962C8B-B14F-4D97-AF65-F5344CB8AC3E}">
        <p14:creationId xmlns:p14="http://schemas.microsoft.com/office/powerpoint/2010/main" val="1466275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2335213" y="1138238"/>
            <a:ext cx="3643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800" u="sng" dirty="0">
                <a:latin typeface="Times New Roman" panose="02020603050405020304" pitchFamily="18" charset="0"/>
                <a:cs typeface="Times New Roman" panose="02020603050405020304" pitchFamily="18" charset="0"/>
              </a:rPr>
              <a:t>Critical Value Approach</a:t>
            </a:r>
          </a:p>
        </p:txBody>
      </p:sp>
      <p:sp>
        <p:nvSpPr>
          <p:cNvPr id="256003" name="Text Box 3"/>
          <p:cNvSpPr txBox="1">
            <a:spLocks noChangeArrowheads="1"/>
          </p:cNvSpPr>
          <p:nvPr/>
        </p:nvSpPr>
        <p:spPr bwMode="auto">
          <a:xfrm>
            <a:off x="2319339" y="1611314"/>
            <a:ext cx="73437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28700" indent="-1028700" algn="l">
              <a:defRPr sz="2400">
                <a:solidFill>
                  <a:schemeClr val="tx1"/>
                </a:solidFill>
                <a:latin typeface="Times New Roman" panose="02020603050405020304" pitchFamily="18" charset="0"/>
              </a:defRPr>
            </a:lvl1pPr>
            <a:lvl2pPr marL="1143000" algn="l">
              <a:defRPr sz="2400">
                <a:solidFill>
                  <a:schemeClr val="tx1"/>
                </a:solidFill>
                <a:latin typeface="Times New Roman" panose="02020603050405020304" pitchFamily="18" charset="0"/>
              </a:defRPr>
            </a:lvl2pPr>
            <a:lvl3pPr marL="1257300"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800" dirty="0">
                <a:cs typeface="Times New Roman" panose="02020603050405020304" pitchFamily="18" charset="0"/>
              </a:rPr>
              <a:t>Step 4.  Use the level of </a:t>
            </a:r>
            <a:r>
              <a:rPr lang="en-US" sz="2800" dirty="0" smtClean="0">
                <a:cs typeface="Times New Roman" panose="02020603050405020304" pitchFamily="18" charset="0"/>
              </a:rPr>
              <a:t>significance to </a:t>
            </a:r>
            <a:r>
              <a:rPr lang="en-US" sz="2800" dirty="0">
                <a:cs typeface="Times New Roman" panose="02020603050405020304" pitchFamily="18" charset="0"/>
              </a:rPr>
              <a:t>determine the critical </a:t>
            </a:r>
            <a:r>
              <a:rPr lang="en-US" sz="2800" dirty="0" smtClean="0">
                <a:cs typeface="Times New Roman" panose="02020603050405020304" pitchFamily="18" charset="0"/>
              </a:rPr>
              <a:t>value.</a:t>
            </a:r>
            <a:endParaRPr lang="en-US" sz="2800" dirty="0">
              <a:cs typeface="Times New Roman" panose="02020603050405020304" pitchFamily="18" charset="0"/>
            </a:endParaRPr>
          </a:p>
        </p:txBody>
      </p:sp>
      <p:sp>
        <p:nvSpPr>
          <p:cNvPr id="256004" name="Text Box 4"/>
          <p:cNvSpPr txBox="1">
            <a:spLocks noChangeArrowheads="1"/>
          </p:cNvSpPr>
          <p:nvPr/>
        </p:nvSpPr>
        <p:spPr bwMode="auto">
          <a:xfrm>
            <a:off x="2324100" y="2509839"/>
            <a:ext cx="79517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28700" indent="-1028700" algn="l">
              <a:defRPr sz="2400">
                <a:solidFill>
                  <a:schemeClr val="tx1"/>
                </a:solidFill>
                <a:latin typeface="Times New Roman" panose="02020603050405020304" pitchFamily="18" charset="0"/>
              </a:defRPr>
            </a:lvl1pPr>
            <a:lvl2pPr marL="1428750" algn="l">
              <a:defRPr sz="2400">
                <a:solidFill>
                  <a:schemeClr val="tx1"/>
                </a:solidFill>
                <a:latin typeface="Times New Roman" panose="02020603050405020304" pitchFamily="18" charset="0"/>
              </a:defRPr>
            </a:lvl2pPr>
            <a:lvl3pPr marL="1543050" algn="l">
              <a:defRPr sz="2400">
                <a:solidFill>
                  <a:schemeClr val="tx1"/>
                </a:solidFill>
                <a:latin typeface="Times New Roman" panose="02020603050405020304" pitchFamily="18" charset="0"/>
              </a:defRPr>
            </a:lvl3pPr>
            <a:lvl4pPr marL="1657350"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800" dirty="0">
                <a:cs typeface="Times New Roman" panose="02020603050405020304" pitchFamily="18" charset="0"/>
              </a:rPr>
              <a:t>Step 5.  </a:t>
            </a:r>
            <a:r>
              <a:rPr lang="en-US" sz="2800" dirty="0" smtClean="0">
                <a:cs typeface="Times New Roman" panose="02020603050405020304" pitchFamily="18" charset="0"/>
              </a:rPr>
              <a:t>If the computed value of the test statistic lies in the rejection region, reject </a:t>
            </a:r>
            <a:r>
              <a:rPr lang="en-US" sz="2800" i="1" dirty="0" smtClean="0">
                <a:cs typeface="Times New Roman" panose="02020603050405020304" pitchFamily="18" charset="0"/>
              </a:rPr>
              <a:t>H</a:t>
            </a:r>
            <a:r>
              <a:rPr lang="en-US" sz="2800" baseline="-25000" dirty="0" smtClean="0">
                <a:cs typeface="Times New Roman" panose="02020603050405020304" pitchFamily="18" charset="0"/>
              </a:rPr>
              <a:t>0 </a:t>
            </a:r>
            <a:r>
              <a:rPr lang="en-US" sz="2800" dirty="0" smtClean="0">
                <a:cs typeface="Times New Roman" panose="02020603050405020304" pitchFamily="18" charset="0"/>
              </a:rPr>
              <a:t>at level of significance     .  </a:t>
            </a:r>
            <a:endParaRPr lang="en-US" sz="2800" dirty="0">
              <a:cs typeface="Times New Roman" panose="02020603050405020304" pitchFamily="18" charset="0"/>
            </a:endParaRPr>
          </a:p>
        </p:txBody>
      </p:sp>
      <p:sp>
        <p:nvSpPr>
          <p:cNvPr id="256007" name="Rectangle 7"/>
          <p:cNvSpPr>
            <a:spLocks noChangeArrowheads="1"/>
          </p:cNvSpPr>
          <p:nvPr/>
        </p:nvSpPr>
        <p:spPr bwMode="auto">
          <a:xfrm>
            <a:off x="2208213" y="87314"/>
            <a:ext cx="77724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8D00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4000" b="1" dirty="0">
                <a:effectLst>
                  <a:outerShdw blurRad="38100" dist="38100" dir="2700000" algn="tl">
                    <a:srgbClr val="000000">
                      <a:alpha val="43137"/>
                    </a:srgbClr>
                  </a:outerShdw>
                </a:effectLst>
                <a:cs typeface="Times New Roman" panose="02020603050405020304" pitchFamily="18" charset="0"/>
              </a:rPr>
              <a:t>Steps of Hypothesis Testing</a:t>
            </a:r>
          </a:p>
        </p:txBody>
      </p:sp>
      <p:graphicFrame>
        <p:nvGraphicFramePr>
          <p:cNvPr id="6" name="Object 5"/>
          <p:cNvGraphicFramePr>
            <a:graphicFrameLocks noChangeAspect="1"/>
          </p:cNvGraphicFramePr>
          <p:nvPr>
            <p:extLst>
              <p:ext uri="{D42A27DB-BD31-4B8C-83A1-F6EECF244321}">
                <p14:modId xmlns:p14="http://schemas.microsoft.com/office/powerpoint/2010/main" val="3543317067"/>
              </p:ext>
            </p:extLst>
          </p:nvPr>
        </p:nvGraphicFramePr>
        <p:xfrm>
          <a:off x="5255847" y="3477594"/>
          <a:ext cx="462106" cy="398367"/>
        </p:xfrm>
        <a:graphic>
          <a:graphicData uri="http://schemas.openxmlformats.org/presentationml/2006/ole">
            <mc:AlternateContent xmlns:mc="http://schemas.openxmlformats.org/markup-compatibility/2006">
              <mc:Choice xmlns:v="urn:schemas-microsoft-com:vml" Requires="v">
                <p:oleObj spid="_x0000_s44299" name="Equation" r:id="rId4" imgW="152334" imgH="139639" progId="Equation.DSMT4">
                  <p:embed/>
                </p:oleObj>
              </mc:Choice>
              <mc:Fallback>
                <p:oleObj name="Equation" r:id="rId4" imgW="152334" imgH="13963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5847" y="3477594"/>
                        <a:ext cx="462106" cy="398367"/>
                      </a:xfrm>
                      <a:prstGeom prst="rect">
                        <a:avLst/>
                      </a:prstGeom>
                      <a:noFill/>
                    </p:spPr>
                  </p:pic>
                </p:oleObj>
              </mc:Fallback>
            </mc:AlternateContent>
          </a:graphicData>
        </a:graphic>
      </p:graphicFrame>
    </p:spTree>
    <p:extLst>
      <p:ext uri="{BB962C8B-B14F-4D97-AF65-F5344CB8AC3E}">
        <p14:creationId xmlns:p14="http://schemas.microsoft.com/office/powerpoint/2010/main" val="1318626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1399384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2028</TotalTime>
  <Words>2056</Words>
  <Application>Microsoft Office PowerPoint</Application>
  <PresentationFormat>Widescreen</PresentationFormat>
  <Paragraphs>383</Paragraphs>
  <Slides>40</Slides>
  <Notes>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4" baseType="lpstr">
      <vt:lpstr>Arial Unicode MS</vt:lpstr>
      <vt:lpstr>Arial</vt:lpstr>
      <vt:lpstr>Arial Narrow</vt:lpstr>
      <vt:lpstr>Book Antiqua</vt:lpstr>
      <vt:lpstr>Calibri</vt:lpstr>
      <vt:lpstr>Calibri Light</vt:lpstr>
      <vt:lpstr>Georgia</vt:lpstr>
      <vt:lpstr>Monotype Sorts</vt:lpstr>
      <vt:lpstr>Symbol</vt:lpstr>
      <vt:lpstr>Times New Roman</vt:lpstr>
      <vt:lpstr>Wingdings</vt:lpstr>
      <vt:lpstr>Retrospect</vt:lpstr>
      <vt:lpstr>Equation</vt:lpstr>
      <vt:lpstr>MathType 6.0 Equation</vt:lpstr>
      <vt:lpstr>Hypothesis testing</vt:lpstr>
      <vt:lpstr>Basic terminologies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F-TEST FOR EQUALITY OF SEVERAL MEANS</vt:lpstr>
      <vt:lpstr>ANOVA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BHAVYA</dc:creator>
  <cp:lastModifiedBy>Sanjeev</cp:lastModifiedBy>
  <cp:revision>234</cp:revision>
  <dcterms:created xsi:type="dcterms:W3CDTF">2016-10-09T18:16:44Z</dcterms:created>
  <dcterms:modified xsi:type="dcterms:W3CDTF">2016-10-19T18:17:34Z</dcterms:modified>
</cp:coreProperties>
</file>