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notesMasterIdLst>
    <p:notesMasterId r:id="rId12"/>
  </p:notesMasterIdLst>
  <p:sldIdLst>
    <p:sldId id="270" r:id="rId2"/>
    <p:sldId id="265" r:id="rId3"/>
    <p:sldId id="272" r:id="rId4"/>
    <p:sldId id="273" r:id="rId5"/>
    <p:sldId id="274" r:id="rId6"/>
    <p:sldId id="275" r:id="rId7"/>
    <p:sldId id="276" r:id="rId8"/>
    <p:sldId id="277" r:id="rId9"/>
    <p:sldId id="278" r:id="rId10"/>
    <p:sldId id="27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gression Analysis" id="{7748A3DE-F33A-4516-8A2C-1EC6142D1DCC}">
          <p14:sldIdLst>
            <p14:sldId id="270"/>
            <p14:sldId id="265"/>
            <p14:sldId id="272"/>
            <p14:sldId id="273"/>
            <p14:sldId id="274"/>
            <p14:sldId id="275"/>
            <p14:sldId id="276"/>
            <p14:sldId id="277"/>
            <p14:sldId id="278"/>
            <p14:sldId id="27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9" autoAdjust="0"/>
    <p:restoredTop sz="94660"/>
  </p:normalViewPr>
  <p:slideViewPr>
    <p:cSldViewPr snapToGrid="0">
      <p:cViewPr varScale="1">
        <p:scale>
          <a:sx n="74" d="100"/>
          <a:sy n="74" d="100"/>
        </p:scale>
        <p:origin x="492" y="72"/>
      </p:cViewPr>
      <p:guideLst>
        <p:guide orient="horz" pos="2160"/>
        <p:guide pos="3840"/>
      </p:guideLst>
    </p:cSldViewPr>
  </p:slideViewPr>
  <p:notesTextViewPr>
    <p:cViewPr>
      <p:scale>
        <a:sx n="1" d="1"/>
        <a:sy n="1" d="1"/>
      </p:scale>
      <p:origin x="0" y="0"/>
    </p:cViewPr>
  </p:notesTextViewPr>
  <p:sorterViewPr>
    <p:cViewPr>
      <p:scale>
        <a:sx n="100" d="100"/>
        <a:sy n="100" d="100"/>
      </p:scale>
      <p:origin x="0" y="-2664"/>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12" Type="http://schemas.openxmlformats.org/officeDocument/2006/relationships/image" Target="../media/image14.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098CD1-A783-4DA1-9620-F9F887BEFF23}" type="datetimeFigureOut">
              <a:rPr lang="en-US" smtClean="0"/>
              <a:t>10/25/2016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4C105-1548-40C2-BD95-94D42D6ECCDE}" type="slidenum">
              <a:rPr lang="en-US" smtClean="0"/>
              <a:t>‹#›</a:t>
            </a:fld>
            <a:endParaRPr lang="en-US"/>
          </a:p>
        </p:txBody>
      </p:sp>
    </p:spTree>
    <p:extLst>
      <p:ext uri="{BB962C8B-B14F-4D97-AF65-F5344CB8AC3E}">
        <p14:creationId xmlns:p14="http://schemas.microsoft.com/office/powerpoint/2010/main" val="149452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358190" y="6347893"/>
            <a:ext cx="2743200" cy="365125"/>
          </a:xfrm>
        </p:spPr>
        <p:txBody>
          <a:bodyPr/>
          <a:lstStyle/>
          <a:p>
            <a:fld id="{536E1AD3-584A-48D9-B0A5-520ECCD347E6}" type="datetimeFigureOut">
              <a:rPr lang="en-US" smtClean="0"/>
              <a:t>10/25/2016</a:t>
            </a:fld>
            <a:endParaRPr lang="en-US"/>
          </a:p>
        </p:txBody>
      </p:sp>
      <p:sp>
        <p:nvSpPr>
          <p:cNvPr id="5" name="Footer Placeholder 4"/>
          <p:cNvSpPr>
            <a:spLocks noGrp="1"/>
          </p:cNvSpPr>
          <p:nvPr>
            <p:ph type="ftr" sz="quarter" idx="11"/>
          </p:nvPr>
        </p:nvSpPr>
        <p:spPr>
          <a:xfrm>
            <a:off x="2902635" y="6342855"/>
            <a:ext cx="5124886" cy="365125"/>
          </a:xfrm>
        </p:spPr>
        <p:txBody>
          <a:bodyPr/>
          <a:lstStyle/>
          <a:p>
            <a:endParaRPr lang="en-US"/>
          </a:p>
        </p:txBody>
      </p:sp>
      <p:sp>
        <p:nvSpPr>
          <p:cNvPr id="6" name="Slide Number Placeholder 5"/>
          <p:cNvSpPr>
            <a:spLocks noGrp="1"/>
          </p:cNvSpPr>
          <p:nvPr>
            <p:ph type="sldNum" sz="quarter" idx="12"/>
          </p:nvPr>
        </p:nvSpPr>
        <p:spPr>
          <a:xfrm>
            <a:off x="11316357" y="6342856"/>
            <a:ext cx="771089" cy="365125"/>
          </a:xfrm>
        </p:spPr>
        <p:txBody>
          <a:bodyPr/>
          <a:lstStyle/>
          <a:p>
            <a:fld id="{FA2512F8-A40C-4686-9C92-AF088D3EF284}" type="slidenum">
              <a:rPr lang="en-US" smtClean="0"/>
              <a:t>‹#›</a:t>
            </a:fld>
            <a:endParaRPr lang="en-US"/>
          </a:p>
        </p:txBody>
      </p:sp>
      <p:sp>
        <p:nvSpPr>
          <p:cNvPr id="7" name="Rectangle 6"/>
          <p:cNvSpPr/>
          <p:nvPr/>
        </p:nvSpPr>
        <p:spPr>
          <a:xfrm>
            <a:off x="2890621" y="6174822"/>
            <a:ext cx="9315669" cy="91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1188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6E1AD3-584A-48D9-B0A5-520ECCD347E6}"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3318159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6E1AD3-584A-48D9-B0A5-520ECCD347E6}"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75980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6E1AD3-584A-48D9-B0A5-520ECCD347E6}"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12F8-A40C-4686-9C92-AF088D3EF28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12477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6E1AD3-584A-48D9-B0A5-520ECCD347E6}"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3657515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36E1AD3-584A-48D9-B0A5-520ECCD347E6}" type="datetimeFigureOut">
              <a:rPr lang="en-US" smtClean="0"/>
              <a:t>10/25/2016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1255597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36E1AD3-584A-48D9-B0A5-520ECCD347E6}" type="datetimeFigureOut">
              <a:rPr lang="en-US" smtClean="0"/>
              <a:t>10/25/2016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2020324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6E1AD3-584A-48D9-B0A5-520ECCD347E6}"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2176303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6E1AD3-584A-48D9-B0A5-520ECCD347E6}"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24716172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6197600" y="1981200"/>
            <a:ext cx="5080000" cy="4114800"/>
          </a:xfrm>
        </p:spPr>
        <p:txBody>
          <a:bodyPr/>
          <a:lstStyle/>
          <a:p>
            <a:endParaRPr lang="en-US"/>
          </a:p>
        </p:txBody>
      </p:sp>
      <p:sp>
        <p:nvSpPr>
          <p:cNvPr id="5" name="Date Placeholder 4"/>
          <p:cNvSpPr>
            <a:spLocks noGrp="1"/>
          </p:cNvSpPr>
          <p:nvPr>
            <p:ph type="dt" sz="half" idx="10"/>
          </p:nvPr>
        </p:nvSpPr>
        <p:spPr>
          <a:xfrm>
            <a:off x="914400" y="6248400"/>
            <a:ext cx="2540000" cy="457200"/>
          </a:xfrm>
        </p:spPr>
        <p:txBody>
          <a:bodyPr/>
          <a:lstStyle>
            <a:lvl1pPr>
              <a:defRPr/>
            </a:lvl1pPr>
          </a:lstStyle>
          <a:p>
            <a:fld id="{536E1AD3-584A-48D9-B0A5-520ECCD347E6}" type="datetimeFigureOut">
              <a:rPr lang="en-US" smtClean="0"/>
              <a:t>10/25/2016</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540000" cy="457200"/>
          </a:xfrm>
        </p:spPr>
        <p:txBody>
          <a:bodyPr/>
          <a:lstStyle>
            <a:lvl1pPr>
              <a:defRPr/>
            </a:lvl1pPr>
          </a:lstStyle>
          <a:p>
            <a:fld id="{FA2512F8-A40C-4686-9C92-AF088D3EF284}" type="slidenum">
              <a:rPr lang="en-US" smtClean="0"/>
              <a:t>‹#›</a:t>
            </a:fld>
            <a:endParaRPr lang="en-US"/>
          </a:p>
        </p:txBody>
      </p:sp>
    </p:spTree>
    <p:extLst>
      <p:ext uri="{BB962C8B-B14F-4D97-AF65-F5344CB8AC3E}">
        <p14:creationId xmlns:p14="http://schemas.microsoft.com/office/powerpoint/2010/main" val="469781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6E1AD3-584A-48D9-B0A5-520ECCD347E6}"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45678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6E1AD3-584A-48D9-B0A5-520ECCD347E6}"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2431721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6E1AD3-584A-48D9-B0A5-520ECCD347E6}"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3977301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6E1AD3-584A-48D9-B0A5-520ECCD347E6}" type="datetimeFigureOut">
              <a:rPr lang="en-US" smtClean="0"/>
              <a:t>10/25/2016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3742922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6E1AD3-584A-48D9-B0A5-520ECCD347E6}" type="datetimeFigureOut">
              <a:rPr lang="en-US" smtClean="0"/>
              <a:t>10/25/2016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397587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6E1AD3-584A-48D9-B0A5-520ECCD347E6}" type="datetimeFigureOut">
              <a:rPr lang="en-US" smtClean="0"/>
              <a:t>10/25/2016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3804375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6E1AD3-584A-48D9-B0A5-520ECCD347E6}"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84791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6E1AD3-584A-48D9-B0A5-520ECCD347E6}"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276412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36E1AD3-584A-48D9-B0A5-520ECCD347E6}" type="datetimeFigureOut">
              <a:rPr lang="en-US" smtClean="0"/>
              <a:t>10/25/2016</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2512F8-A40C-4686-9C92-AF088D3EF284}" type="slidenum">
              <a:rPr lang="en-US" smtClean="0"/>
              <a:t>‹#›</a:t>
            </a:fld>
            <a:endParaRPr lang="en-US"/>
          </a:p>
        </p:txBody>
      </p:sp>
    </p:spTree>
    <p:extLst>
      <p:ext uri="{BB962C8B-B14F-4D97-AF65-F5344CB8AC3E}">
        <p14:creationId xmlns:p14="http://schemas.microsoft.com/office/powerpoint/2010/main" val="1805364726"/>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 id="2147483888"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hyperlink" Target="mailto:Bhavya.nova@gmail.com" TargetMode="External"/><Relationship Id="rId2" Type="http://schemas.openxmlformats.org/officeDocument/2006/relationships/hyperlink" Target="mailto:yashwanth8890@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wmf"/><Relationship Id="rId18" Type="http://schemas.openxmlformats.org/officeDocument/2006/relationships/oleObject" Target="../embeddings/oleObject8.bin"/><Relationship Id="rId26" Type="http://schemas.openxmlformats.org/officeDocument/2006/relationships/oleObject" Target="../embeddings/oleObject14.bin"/><Relationship Id="rId3" Type="http://schemas.openxmlformats.org/officeDocument/2006/relationships/slideLayout" Target="../slideLayouts/slideLayout2.xml"/><Relationship Id="rId21" Type="http://schemas.openxmlformats.org/officeDocument/2006/relationships/oleObject" Target="../embeddings/oleObject11.bin"/><Relationship Id="rId7" Type="http://schemas.openxmlformats.org/officeDocument/2006/relationships/image" Target="../media/image4.wmf"/><Relationship Id="rId12" Type="http://schemas.openxmlformats.org/officeDocument/2006/relationships/oleObject" Target="../embeddings/oleObject5.bin"/><Relationship Id="rId17" Type="http://schemas.openxmlformats.org/officeDocument/2006/relationships/image" Target="../media/image9.wmf"/><Relationship Id="rId25" Type="http://schemas.openxmlformats.org/officeDocument/2006/relationships/image" Target="../media/image11.wmf"/><Relationship Id="rId2" Type="http://schemas.openxmlformats.org/officeDocument/2006/relationships/vmlDrawing" Target="../drawings/vmlDrawing1.vml"/><Relationship Id="rId16" Type="http://schemas.openxmlformats.org/officeDocument/2006/relationships/oleObject" Target="../embeddings/oleObject7.bin"/><Relationship Id="rId20" Type="http://schemas.openxmlformats.org/officeDocument/2006/relationships/oleObject" Target="../embeddings/oleObject10.bin"/><Relationship Id="rId29" Type="http://schemas.openxmlformats.org/officeDocument/2006/relationships/oleObject" Target="../embeddings/oleObject16.bin"/><Relationship Id="rId1" Type="http://schemas.openxmlformats.org/officeDocument/2006/relationships/themeOverride" Target="../theme/themeOverride7.xml"/><Relationship Id="rId6" Type="http://schemas.openxmlformats.org/officeDocument/2006/relationships/oleObject" Target="../embeddings/oleObject2.bin"/><Relationship Id="rId11" Type="http://schemas.openxmlformats.org/officeDocument/2006/relationships/image" Target="../media/image6.wmf"/><Relationship Id="rId24" Type="http://schemas.openxmlformats.org/officeDocument/2006/relationships/oleObject" Target="../embeddings/oleObject13.bin"/><Relationship Id="rId32" Type="http://schemas.openxmlformats.org/officeDocument/2006/relationships/image" Target="../media/image14.wmf"/><Relationship Id="rId5" Type="http://schemas.openxmlformats.org/officeDocument/2006/relationships/image" Target="../media/image3.wmf"/><Relationship Id="rId15" Type="http://schemas.openxmlformats.org/officeDocument/2006/relationships/image" Target="../media/image8.wmf"/><Relationship Id="rId23" Type="http://schemas.openxmlformats.org/officeDocument/2006/relationships/image" Target="../media/image10.wmf"/><Relationship Id="rId28" Type="http://schemas.openxmlformats.org/officeDocument/2006/relationships/image" Target="../media/image12.wmf"/><Relationship Id="rId10" Type="http://schemas.openxmlformats.org/officeDocument/2006/relationships/oleObject" Target="../embeddings/oleObject4.bin"/><Relationship Id="rId19" Type="http://schemas.openxmlformats.org/officeDocument/2006/relationships/oleObject" Target="../embeddings/oleObject9.bin"/><Relationship Id="rId31" Type="http://schemas.openxmlformats.org/officeDocument/2006/relationships/oleObject" Target="../embeddings/oleObject17.bin"/><Relationship Id="rId4" Type="http://schemas.openxmlformats.org/officeDocument/2006/relationships/oleObject" Target="../embeddings/oleObject1.bin"/><Relationship Id="rId9" Type="http://schemas.openxmlformats.org/officeDocument/2006/relationships/image" Target="../media/image5.wmf"/><Relationship Id="rId14" Type="http://schemas.openxmlformats.org/officeDocument/2006/relationships/oleObject" Target="../embeddings/oleObject6.bin"/><Relationship Id="rId22" Type="http://schemas.openxmlformats.org/officeDocument/2006/relationships/oleObject" Target="../embeddings/oleObject12.bin"/><Relationship Id="rId27" Type="http://schemas.openxmlformats.org/officeDocument/2006/relationships/oleObject" Target="../embeddings/oleObject15.bin"/><Relationship Id="rId30" Type="http://schemas.openxmlformats.org/officeDocument/2006/relationships/image" Target="../media/image13.wm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slideLayout" Target="../slideLayouts/slideLayout2.xml"/><Relationship Id="rId7" Type="http://schemas.openxmlformats.org/officeDocument/2006/relationships/image" Target="../media/image16.wmf"/><Relationship Id="rId2" Type="http://schemas.openxmlformats.org/officeDocument/2006/relationships/vmlDrawing" Target="../drawings/vmlDrawing2.vml"/><Relationship Id="rId1" Type="http://schemas.openxmlformats.org/officeDocument/2006/relationships/themeOverride" Target="../theme/themeOverride9.xml"/><Relationship Id="rId6" Type="http://schemas.openxmlformats.org/officeDocument/2006/relationships/oleObject" Target="../embeddings/oleObject19.bin"/><Relationship Id="rId5" Type="http://schemas.openxmlformats.org/officeDocument/2006/relationships/image" Target="../media/image15.wmf"/><Relationship Id="rId4" Type="http://schemas.openxmlformats.org/officeDocument/2006/relationships/oleObject" Target="../embeddings/oleObject18.bin"/><Relationship Id="rId9"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12" y="3010642"/>
            <a:ext cx="12192011" cy="660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b="1" dirty="0" smtClean="0">
                <a:solidFill>
                  <a:schemeClr val="tx1"/>
                </a:solidFill>
                <a:latin typeface="Calibri" panose="020F0502020204030204" pitchFamily="34" charset="0"/>
              </a:rPr>
              <a:t>REGRESSION ANALYSIS</a:t>
            </a:r>
            <a:endParaRPr lang="en-US" sz="4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335795395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74" y="1555846"/>
            <a:ext cx="10363826" cy="4235354"/>
          </a:xfrm>
        </p:spPr>
        <p:txBody>
          <a:bodyPr>
            <a:normAutofit/>
          </a:bodyPr>
          <a:lstStyle/>
          <a:p>
            <a:endParaRPr lang="en-US" cap="none" dirty="0" smtClean="0"/>
          </a:p>
          <a:p>
            <a:pPr marL="0" indent="0" algn="ctr">
              <a:buNone/>
            </a:pPr>
            <a:r>
              <a:rPr lang="en-US" sz="4000" cap="none" dirty="0" smtClean="0">
                <a:solidFill>
                  <a:prstClr val="black"/>
                </a:solidFill>
                <a:latin typeface="Kokila" panose="020B0604020202020204" pitchFamily="34" charset="0"/>
                <a:cs typeface="Kokila" panose="020B0604020202020204" pitchFamily="34" charset="0"/>
                <a:hlinkClick r:id="rId2"/>
              </a:rPr>
              <a:t>yashwanth8890@gmail.com</a:t>
            </a:r>
            <a:endParaRPr lang="en-US" sz="4000" cap="none" dirty="0" smtClean="0">
              <a:solidFill>
                <a:prstClr val="black"/>
              </a:solidFill>
              <a:latin typeface="Kokila" panose="020B0604020202020204" pitchFamily="34" charset="0"/>
              <a:cs typeface="Kokila" panose="020B0604020202020204" pitchFamily="34" charset="0"/>
            </a:endParaRPr>
          </a:p>
          <a:p>
            <a:pPr marL="0" indent="0" algn="ctr">
              <a:buNone/>
            </a:pPr>
            <a:r>
              <a:rPr lang="en-US" sz="4000" dirty="0" smtClean="0">
                <a:solidFill>
                  <a:prstClr val="black"/>
                </a:solidFill>
                <a:latin typeface="Kokila" panose="020B0604020202020204" pitchFamily="34" charset="0"/>
                <a:cs typeface="Kokila" panose="020B0604020202020204" pitchFamily="34" charset="0"/>
                <a:hlinkClick r:id="rId3"/>
              </a:rPr>
              <a:t>bhavya.nova@gmail.com</a:t>
            </a:r>
            <a:endParaRPr lang="en-US" sz="4000" dirty="0" smtClean="0">
              <a:solidFill>
                <a:prstClr val="black"/>
              </a:solidFill>
              <a:latin typeface="Kokila" panose="020B0604020202020204" pitchFamily="34" charset="0"/>
              <a:cs typeface="Kokila" panose="020B0604020202020204" pitchFamily="34" charset="0"/>
            </a:endParaRPr>
          </a:p>
          <a:p>
            <a:endParaRPr lang="en-US" cap="none" dirty="0">
              <a:solidFill>
                <a:prstClr val="black"/>
              </a:solidFill>
              <a:latin typeface="Kokila" panose="020B0604020202020204" pitchFamily="34" charset="0"/>
              <a:cs typeface="Kokila" panose="020B0604020202020204" pitchFamily="34" charset="0"/>
            </a:endParaRPr>
          </a:p>
        </p:txBody>
      </p:sp>
      <p:sp>
        <p:nvSpPr>
          <p:cNvPr id="4" name="Rectangle 3"/>
          <p:cNvSpPr/>
          <p:nvPr/>
        </p:nvSpPr>
        <p:spPr>
          <a:xfrm>
            <a:off x="1041780" y="1261710"/>
            <a:ext cx="10340454" cy="923330"/>
          </a:xfrm>
          <a:prstGeom prst="rect">
            <a:avLst/>
          </a:prstGeom>
        </p:spPr>
        <p:txBody>
          <a:bodyPr wrap="square">
            <a:spAutoFit/>
          </a:bodyPr>
          <a:lstStyle/>
          <a:p>
            <a:endParaRPr lang="en-US" dirty="0"/>
          </a:p>
          <a:p>
            <a:pPr lvl="0"/>
            <a:endParaRPr lang="en-US" dirty="0" smtClean="0"/>
          </a:p>
          <a:p>
            <a:r>
              <a:rPr lang="en-US" cap="none" dirty="0" smtClean="0"/>
              <a:t> </a:t>
            </a:r>
          </a:p>
        </p:txBody>
      </p:sp>
      <p:sp>
        <p:nvSpPr>
          <p:cNvPr id="8" name="Title 1"/>
          <p:cNvSpPr txBox="1">
            <a:spLocks/>
          </p:cNvSpPr>
          <p:nvPr/>
        </p:nvSpPr>
        <p:spPr>
          <a:xfrm>
            <a:off x="913774" y="0"/>
            <a:ext cx="10364451" cy="15558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u="sng" dirty="0" smtClean="0">
                <a:latin typeface="Calibri" panose="020F0502020204030204" pitchFamily="34" charset="0"/>
              </a:rPr>
              <a:t>Thank you</a:t>
            </a:r>
            <a:endParaRPr lang="en-US" b="1" u="sng" dirty="0">
              <a:latin typeface="Calibri" panose="020F0502020204030204" pitchFamily="34" charset="0"/>
            </a:endParaRPr>
          </a:p>
        </p:txBody>
      </p:sp>
    </p:spTree>
    <p:extLst>
      <p:ext uri="{BB962C8B-B14F-4D97-AF65-F5344CB8AC3E}">
        <p14:creationId xmlns:p14="http://schemas.microsoft.com/office/powerpoint/2010/main" val="659009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399" y="1684704"/>
            <a:ext cx="10363826" cy="3647150"/>
          </a:xfrm>
        </p:spPr>
        <p:txBody>
          <a:bodyPr>
            <a:normAutofit/>
          </a:bodyPr>
          <a:lstStyle/>
          <a:p>
            <a:pPr>
              <a:buFont typeface="Wingdings" panose="05000000000000000000" pitchFamily="2" charset="2"/>
              <a:buChar char="Ø"/>
            </a:pPr>
            <a:r>
              <a:rPr lang="en-US" sz="1800" cap="none" dirty="0">
                <a:solidFill>
                  <a:prstClr val="black"/>
                </a:solidFill>
                <a:latin typeface="Kokila" panose="020B0604020202020204" pitchFamily="34" charset="0"/>
                <a:cs typeface="Kokila" panose="020B0604020202020204" pitchFamily="34" charset="0"/>
              </a:rPr>
              <a:t>Regression analysis is the study of relationships between variables. </a:t>
            </a:r>
            <a:endParaRPr lang="en-US" sz="1800" cap="none" dirty="0" smtClean="0">
              <a:solidFill>
                <a:prstClr val="black"/>
              </a:solidFill>
              <a:latin typeface="Kokila" panose="020B0604020202020204" pitchFamily="34" charset="0"/>
              <a:cs typeface="Kokila" panose="020B0604020202020204" pitchFamily="34" charset="0"/>
            </a:endParaRPr>
          </a:p>
          <a:p>
            <a:pPr>
              <a:buFont typeface="Wingdings" panose="05000000000000000000" pitchFamily="2" charset="2"/>
              <a:buChar char="Ø"/>
            </a:pPr>
            <a:r>
              <a:rPr lang="en-US" sz="1800" cap="none" dirty="0" smtClean="0">
                <a:solidFill>
                  <a:prstClr val="black"/>
                </a:solidFill>
                <a:latin typeface="Kokila" panose="020B0604020202020204" pitchFamily="34" charset="0"/>
                <a:cs typeface="Kokila" panose="020B0604020202020204" pitchFamily="34" charset="0"/>
              </a:rPr>
              <a:t>It </a:t>
            </a:r>
            <a:r>
              <a:rPr lang="en-US" sz="1800" cap="none" dirty="0">
                <a:solidFill>
                  <a:prstClr val="black"/>
                </a:solidFill>
                <a:latin typeface="Kokila" panose="020B0604020202020204" pitchFamily="34" charset="0"/>
                <a:cs typeface="Kokila" panose="020B0604020202020204" pitchFamily="34" charset="0"/>
              </a:rPr>
              <a:t>is a statistical technique in which we use observed data to relate a variable of interest, which is called the dependent (or response) variable, to one or more independent (or predictor) variables. </a:t>
            </a:r>
            <a:endParaRPr lang="en-US" sz="1800" cap="none" dirty="0" smtClean="0">
              <a:solidFill>
                <a:prstClr val="black"/>
              </a:solidFill>
              <a:latin typeface="Kokila" panose="020B0604020202020204" pitchFamily="34" charset="0"/>
              <a:cs typeface="Kokila" panose="020B0604020202020204" pitchFamily="34" charset="0"/>
            </a:endParaRPr>
          </a:p>
          <a:p>
            <a:pPr>
              <a:buFont typeface="Wingdings" panose="05000000000000000000" pitchFamily="2" charset="2"/>
              <a:buChar char="Ø"/>
            </a:pPr>
            <a:r>
              <a:rPr lang="en-US" sz="1800" cap="none" dirty="0" smtClean="0">
                <a:solidFill>
                  <a:prstClr val="black"/>
                </a:solidFill>
                <a:latin typeface="Kokila" panose="020B0604020202020204" pitchFamily="34" charset="0"/>
                <a:cs typeface="Kokila" panose="020B0604020202020204" pitchFamily="34" charset="0"/>
              </a:rPr>
              <a:t>The </a:t>
            </a:r>
            <a:r>
              <a:rPr lang="en-US" sz="1800" cap="none" dirty="0">
                <a:solidFill>
                  <a:prstClr val="black"/>
                </a:solidFill>
                <a:latin typeface="Kokila" panose="020B0604020202020204" pitchFamily="34" charset="0"/>
                <a:cs typeface="Kokila" panose="020B0604020202020204" pitchFamily="34" charset="0"/>
              </a:rPr>
              <a:t>objective is to build a regression model, or prediction equation, that can be used to describe, predict, and control the dependent variable on the basis of the independent variables. </a:t>
            </a:r>
          </a:p>
          <a:p>
            <a:pPr marL="0" indent="0">
              <a:buNone/>
            </a:pPr>
            <a:endParaRPr lang="en-US" cap="none" dirty="0">
              <a:solidFill>
                <a:prstClr val="black"/>
              </a:solidFill>
              <a:latin typeface="Kokila" panose="020B0604020202020204" pitchFamily="34" charset="0"/>
              <a:cs typeface="Kokila" panose="020B0604020202020204" pitchFamily="34" charset="0"/>
            </a:endParaRPr>
          </a:p>
        </p:txBody>
      </p:sp>
      <p:sp>
        <p:nvSpPr>
          <p:cNvPr id="4" name="Title 3"/>
          <p:cNvSpPr>
            <a:spLocks noGrp="1"/>
          </p:cNvSpPr>
          <p:nvPr>
            <p:ph type="title"/>
          </p:nvPr>
        </p:nvSpPr>
        <p:spPr/>
        <p:txBody>
          <a:bodyPr/>
          <a:lstStyle/>
          <a:p>
            <a:endParaRPr lang="en-US"/>
          </a:p>
        </p:txBody>
      </p:sp>
      <p:sp>
        <p:nvSpPr>
          <p:cNvPr id="5" name="Title 1"/>
          <p:cNvSpPr txBox="1">
            <a:spLocks/>
          </p:cNvSpPr>
          <p:nvPr/>
        </p:nvSpPr>
        <p:spPr>
          <a:xfrm>
            <a:off x="913774" y="0"/>
            <a:ext cx="10364451" cy="15558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u="sng" dirty="0" smtClean="0">
                <a:latin typeface="Calibri" panose="020F0502020204030204" pitchFamily="34" charset="0"/>
              </a:rPr>
              <a:t>Regression analysis</a:t>
            </a:r>
            <a:endParaRPr lang="en-US" b="1" u="sng" dirty="0">
              <a:latin typeface="Calibri" panose="020F0502020204030204" pitchFamily="34" charset="0"/>
            </a:endParaRPr>
          </a:p>
        </p:txBody>
      </p:sp>
    </p:spTree>
    <p:extLst>
      <p:ext uri="{BB962C8B-B14F-4D97-AF65-F5344CB8AC3E}">
        <p14:creationId xmlns:p14="http://schemas.microsoft.com/office/powerpoint/2010/main" val="49789621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399" y="1555845"/>
            <a:ext cx="10363826" cy="4226769"/>
          </a:xfrm>
        </p:spPr>
        <p:txBody>
          <a:bodyPr>
            <a:normAutofit fontScale="77500" lnSpcReduction="20000"/>
          </a:bodyPr>
          <a:lstStyle/>
          <a:p>
            <a:pPr>
              <a:buFont typeface="Wingdings" panose="05000000000000000000" pitchFamily="2" charset="2"/>
              <a:buChar char="Ø"/>
            </a:pPr>
            <a:r>
              <a:rPr lang="en-US" sz="2300" cap="none" dirty="0">
                <a:solidFill>
                  <a:prstClr val="black"/>
                </a:solidFill>
                <a:latin typeface="Kokila" panose="020B0604020202020204" pitchFamily="34" charset="0"/>
                <a:cs typeface="Kokila" panose="020B0604020202020204" pitchFamily="34" charset="0"/>
              </a:rPr>
              <a:t>A good </a:t>
            </a:r>
            <a:r>
              <a:rPr lang="en-US" sz="2300" cap="none" dirty="0" smtClean="0">
                <a:solidFill>
                  <a:prstClr val="black"/>
                </a:solidFill>
                <a:latin typeface="Kokila" panose="020B0604020202020204" pitchFamily="34" charset="0"/>
                <a:cs typeface="Kokila" panose="020B0604020202020204" pitchFamily="34" charset="0"/>
              </a:rPr>
              <a:t>example, is </a:t>
            </a:r>
            <a:r>
              <a:rPr lang="en-US" sz="2300" cap="none" dirty="0">
                <a:solidFill>
                  <a:prstClr val="black"/>
                </a:solidFill>
                <a:latin typeface="Kokila" panose="020B0604020202020204" pitchFamily="34" charset="0"/>
                <a:cs typeface="Kokila" panose="020B0604020202020204" pitchFamily="34" charset="0"/>
              </a:rPr>
              <a:t>when the variable in question is company sales, and variables such as advertising and past sales levels are used as explanatory variables. In this case it is certainly important for the company to know how the relevant variables impact its sales. But the company’s primary objective is probably to predict future sales levels, given current and past values of the explanatory variables. A company could even </a:t>
            </a:r>
            <a:r>
              <a:rPr lang="en-US" sz="2300" cap="none" dirty="0" smtClean="0">
                <a:solidFill>
                  <a:prstClr val="black"/>
                </a:solidFill>
                <a:latin typeface="Kokila" panose="020B0604020202020204" pitchFamily="34" charset="0"/>
                <a:cs typeface="Kokila" panose="020B0604020202020204" pitchFamily="34" charset="0"/>
              </a:rPr>
              <a:t>use what-if </a:t>
            </a:r>
            <a:r>
              <a:rPr lang="en-US" sz="2300" cap="none" dirty="0">
                <a:solidFill>
                  <a:prstClr val="black"/>
                </a:solidFill>
                <a:latin typeface="Kokila" panose="020B0604020202020204" pitchFamily="34" charset="0"/>
                <a:cs typeface="Kokila" panose="020B0604020202020204" pitchFamily="34" charset="0"/>
              </a:rPr>
              <a:t>analysis, where it predicts future sales for many conceivable patterns of advertising and then selects its advertising level on the basis of these predictions</a:t>
            </a:r>
            <a:r>
              <a:rPr lang="en-US" sz="2300" cap="none" dirty="0" smtClean="0">
                <a:solidFill>
                  <a:prstClr val="black"/>
                </a:solidFill>
                <a:latin typeface="Kokila" panose="020B0604020202020204" pitchFamily="34" charset="0"/>
                <a:cs typeface="Kokila" panose="020B0604020202020204" pitchFamily="34" charset="0"/>
              </a:rPr>
              <a:t>.</a:t>
            </a:r>
          </a:p>
          <a:p>
            <a:pPr>
              <a:buFont typeface="Wingdings" panose="05000000000000000000" pitchFamily="2" charset="2"/>
              <a:buChar char="Ø"/>
            </a:pPr>
            <a:r>
              <a:rPr lang="en-US" sz="2300" dirty="0" smtClean="0">
                <a:solidFill>
                  <a:prstClr val="black"/>
                </a:solidFill>
                <a:latin typeface="Kokila" panose="020B0604020202020204" pitchFamily="34" charset="0"/>
                <a:cs typeface="Kokila" panose="020B0604020202020204" pitchFamily="34" charset="0"/>
              </a:rPr>
              <a:t>Scores of a test were calculated based on the training given to set of students who have attended some Workshops to learn different set of statistical software. Scores were re-calculated post the Workshop in order to identify the progress in the test-scores.</a:t>
            </a:r>
          </a:p>
          <a:p>
            <a:pPr marL="0" indent="0">
              <a:buNone/>
            </a:pPr>
            <a:r>
              <a:rPr lang="en-US" sz="2300" dirty="0" smtClean="0">
                <a:solidFill>
                  <a:prstClr val="black"/>
                </a:solidFill>
                <a:latin typeface="Kokila" panose="020B0604020202020204" pitchFamily="34" charset="0"/>
                <a:cs typeface="Kokila" panose="020B0604020202020204" pitchFamily="34" charset="0"/>
              </a:rPr>
              <a:t>		q1 </a:t>
            </a:r>
            <a:r>
              <a:rPr lang="en-US" sz="2300" dirty="0">
                <a:solidFill>
                  <a:prstClr val="black"/>
                </a:solidFill>
                <a:latin typeface="Kokila" panose="020B0604020202020204" pitchFamily="34" charset="0"/>
                <a:cs typeface="Kokila" panose="020B0604020202020204" pitchFamily="34" charset="0"/>
              </a:rPr>
              <a:t>— The instructor was well prepared.</a:t>
            </a:r>
          </a:p>
          <a:p>
            <a:pPr marL="0" indent="0">
              <a:buNone/>
            </a:pPr>
            <a:r>
              <a:rPr lang="en-US" sz="2300" dirty="0" smtClean="0">
                <a:solidFill>
                  <a:prstClr val="black"/>
                </a:solidFill>
                <a:latin typeface="Kokila" panose="020B0604020202020204" pitchFamily="34" charset="0"/>
                <a:cs typeface="Kokila" panose="020B0604020202020204" pitchFamily="34" charset="0"/>
              </a:rPr>
              <a:t>		q2 </a:t>
            </a:r>
            <a:r>
              <a:rPr lang="en-US" sz="2300" dirty="0">
                <a:solidFill>
                  <a:prstClr val="black"/>
                </a:solidFill>
                <a:latin typeface="Kokila" panose="020B0604020202020204" pitchFamily="34" charset="0"/>
                <a:cs typeface="Kokila" panose="020B0604020202020204" pitchFamily="34" charset="0"/>
              </a:rPr>
              <a:t>— The instructor communicated well.</a:t>
            </a:r>
          </a:p>
          <a:p>
            <a:pPr marL="0" indent="0">
              <a:buNone/>
            </a:pPr>
            <a:r>
              <a:rPr lang="en-US" sz="2300" dirty="0" smtClean="0">
                <a:solidFill>
                  <a:prstClr val="black"/>
                </a:solidFill>
                <a:latin typeface="Kokila" panose="020B0604020202020204" pitchFamily="34" charset="0"/>
                <a:cs typeface="Kokila" panose="020B0604020202020204" pitchFamily="34" charset="0"/>
              </a:rPr>
              <a:t>		q3 </a:t>
            </a:r>
            <a:r>
              <a:rPr lang="en-US" sz="2300" dirty="0">
                <a:solidFill>
                  <a:prstClr val="black"/>
                </a:solidFill>
                <a:latin typeface="Kokila" panose="020B0604020202020204" pitchFamily="34" charset="0"/>
                <a:cs typeface="Kokila" panose="020B0604020202020204" pitchFamily="34" charset="0"/>
              </a:rPr>
              <a:t>— The course materials were helpful.</a:t>
            </a:r>
          </a:p>
          <a:p>
            <a:pPr marL="0" indent="0">
              <a:buNone/>
            </a:pPr>
            <a:r>
              <a:rPr lang="en-US" sz="2300" dirty="0" smtClean="0">
                <a:solidFill>
                  <a:prstClr val="black"/>
                </a:solidFill>
                <a:latin typeface="Kokila" panose="020B0604020202020204" pitchFamily="34" charset="0"/>
                <a:cs typeface="Kokila" panose="020B0604020202020204" pitchFamily="34" charset="0"/>
              </a:rPr>
              <a:t>		q4 </a:t>
            </a:r>
            <a:r>
              <a:rPr lang="en-US" sz="2300" dirty="0">
                <a:solidFill>
                  <a:prstClr val="black"/>
                </a:solidFill>
                <a:latin typeface="Kokila" panose="020B0604020202020204" pitchFamily="34" charset="0"/>
                <a:cs typeface="Kokila" panose="020B0604020202020204" pitchFamily="34" charset="0"/>
              </a:rPr>
              <a:t>— Overall, I found this workshop useful.</a:t>
            </a:r>
            <a:endParaRPr lang="en-US" sz="2300" cap="none" dirty="0" smtClean="0">
              <a:solidFill>
                <a:prstClr val="black"/>
              </a:solidFill>
              <a:latin typeface="Kokila" panose="020B0604020202020204" pitchFamily="34" charset="0"/>
              <a:cs typeface="Kokila" panose="020B0604020202020204" pitchFamily="34" charset="0"/>
            </a:endParaRPr>
          </a:p>
          <a:p>
            <a:pPr>
              <a:buFont typeface="Wingdings" panose="05000000000000000000" pitchFamily="2" charset="2"/>
              <a:buChar char="Ø"/>
            </a:pPr>
            <a:endParaRPr lang="en-US" cap="none" dirty="0">
              <a:solidFill>
                <a:prstClr val="black"/>
              </a:solidFill>
              <a:latin typeface="Kokila" panose="020B0604020202020204" pitchFamily="34" charset="0"/>
              <a:cs typeface="Kokila" panose="020B0604020202020204" pitchFamily="34" charset="0"/>
            </a:endParaRPr>
          </a:p>
          <a:p>
            <a:pPr marL="0" indent="0">
              <a:buNone/>
            </a:pPr>
            <a:endParaRPr lang="en-US" cap="none" dirty="0">
              <a:solidFill>
                <a:prstClr val="black"/>
              </a:solidFill>
              <a:latin typeface="Kokila" panose="020B0604020202020204" pitchFamily="34" charset="0"/>
              <a:cs typeface="Kokila" panose="020B0604020202020204" pitchFamily="34" charset="0"/>
            </a:endParaRPr>
          </a:p>
        </p:txBody>
      </p:sp>
      <p:sp>
        <p:nvSpPr>
          <p:cNvPr id="4" name="Title 3"/>
          <p:cNvSpPr>
            <a:spLocks noGrp="1"/>
          </p:cNvSpPr>
          <p:nvPr>
            <p:ph type="title"/>
          </p:nvPr>
        </p:nvSpPr>
        <p:spPr/>
        <p:txBody>
          <a:bodyPr/>
          <a:lstStyle/>
          <a:p>
            <a:endParaRPr lang="en-US"/>
          </a:p>
        </p:txBody>
      </p:sp>
      <p:sp>
        <p:nvSpPr>
          <p:cNvPr id="5" name="Title 1"/>
          <p:cNvSpPr txBox="1">
            <a:spLocks/>
          </p:cNvSpPr>
          <p:nvPr/>
        </p:nvSpPr>
        <p:spPr>
          <a:xfrm>
            <a:off x="913774" y="0"/>
            <a:ext cx="10364451" cy="15558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u="sng" dirty="0" smtClean="0">
                <a:latin typeface="Calibri" panose="020F0502020204030204" pitchFamily="34" charset="0"/>
              </a:rPr>
              <a:t>Regression analysis</a:t>
            </a:r>
            <a:endParaRPr lang="en-US" b="1" u="sng" dirty="0">
              <a:latin typeface="Calibri" panose="020F0502020204030204" pitchFamily="34" charset="0"/>
            </a:endParaRPr>
          </a:p>
        </p:txBody>
      </p:sp>
    </p:spTree>
    <p:extLst>
      <p:ext uri="{BB962C8B-B14F-4D97-AF65-F5344CB8AC3E}">
        <p14:creationId xmlns:p14="http://schemas.microsoft.com/office/powerpoint/2010/main" val="4153092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3900" y="1555845"/>
            <a:ext cx="10363826" cy="3424107"/>
          </a:xfrm>
        </p:spPr>
        <p:txBody>
          <a:bodyPr>
            <a:normAutofit/>
          </a:bodyPr>
          <a:lstStyle/>
          <a:p>
            <a:pPr>
              <a:buFont typeface="Wingdings" panose="05000000000000000000" pitchFamily="2" charset="2"/>
              <a:buChar char="Ø"/>
            </a:pPr>
            <a:r>
              <a:rPr lang="en-US" sz="1900" cap="none" dirty="0">
                <a:solidFill>
                  <a:prstClr val="black"/>
                </a:solidFill>
                <a:latin typeface="Kokila" panose="020B0604020202020204" pitchFamily="34" charset="0"/>
                <a:cs typeface="Kokila" panose="020B0604020202020204" pitchFamily="34" charset="0"/>
              </a:rPr>
              <a:t>First we need to introduce some terms. In every regression study there is a single variable that we are trying to explain or predict, called the dependent variable (also called the response variable or the target variable or </a:t>
            </a:r>
            <a:r>
              <a:rPr lang="en-US" sz="1900" cap="none" dirty="0" err="1">
                <a:solidFill>
                  <a:prstClr val="black"/>
                </a:solidFill>
                <a:latin typeface="Kokila" panose="020B0604020202020204" pitchFamily="34" charset="0"/>
                <a:cs typeface="Kokila" panose="020B0604020202020204" pitchFamily="34" charset="0"/>
              </a:rPr>
              <a:t>regressand</a:t>
            </a:r>
            <a:r>
              <a:rPr lang="en-US" sz="1900" cap="none" dirty="0">
                <a:solidFill>
                  <a:prstClr val="black"/>
                </a:solidFill>
                <a:latin typeface="Kokila" panose="020B0604020202020204" pitchFamily="34" charset="0"/>
                <a:cs typeface="Kokila" panose="020B0604020202020204" pitchFamily="34" charset="0"/>
              </a:rPr>
              <a:t>). </a:t>
            </a:r>
            <a:endParaRPr lang="en-US" sz="1900" cap="none" dirty="0" smtClean="0">
              <a:solidFill>
                <a:prstClr val="black"/>
              </a:solidFill>
              <a:latin typeface="Kokila" panose="020B0604020202020204" pitchFamily="34" charset="0"/>
              <a:cs typeface="Kokila" panose="020B0604020202020204" pitchFamily="34" charset="0"/>
            </a:endParaRPr>
          </a:p>
          <a:p>
            <a:pPr>
              <a:buFont typeface="Wingdings" panose="05000000000000000000" pitchFamily="2" charset="2"/>
              <a:buChar char="Ø"/>
            </a:pPr>
            <a:r>
              <a:rPr lang="en-US" sz="1900" cap="none" dirty="0" smtClean="0">
                <a:solidFill>
                  <a:prstClr val="black"/>
                </a:solidFill>
                <a:latin typeface="Kokila" panose="020B0604020202020204" pitchFamily="34" charset="0"/>
                <a:cs typeface="Kokila" panose="020B0604020202020204" pitchFamily="34" charset="0"/>
              </a:rPr>
              <a:t>To </a:t>
            </a:r>
            <a:r>
              <a:rPr lang="en-US" sz="1900" cap="none" dirty="0">
                <a:solidFill>
                  <a:prstClr val="black"/>
                </a:solidFill>
                <a:latin typeface="Kokila" panose="020B0604020202020204" pitchFamily="34" charset="0"/>
                <a:cs typeface="Kokila" panose="020B0604020202020204" pitchFamily="34" charset="0"/>
              </a:rPr>
              <a:t>help explain or predict the dependent variable, we use one or more explanatory variables (also called independent variables or predictor variables or regressors). </a:t>
            </a:r>
            <a:endParaRPr lang="en-US" sz="1900" cap="none" dirty="0" smtClean="0">
              <a:solidFill>
                <a:prstClr val="black"/>
              </a:solidFill>
              <a:latin typeface="Kokila" panose="020B0604020202020204" pitchFamily="34" charset="0"/>
              <a:cs typeface="Kokila" panose="020B0604020202020204" pitchFamily="34" charset="0"/>
            </a:endParaRPr>
          </a:p>
          <a:p>
            <a:pPr>
              <a:buFont typeface="Wingdings" panose="05000000000000000000" pitchFamily="2" charset="2"/>
              <a:buChar char="Ø"/>
            </a:pPr>
            <a:r>
              <a:rPr lang="en-US" sz="1900" cap="none" dirty="0" smtClean="0">
                <a:solidFill>
                  <a:prstClr val="black"/>
                </a:solidFill>
                <a:latin typeface="Kokila" panose="020B0604020202020204" pitchFamily="34" charset="0"/>
                <a:cs typeface="Kokila" panose="020B0604020202020204" pitchFamily="34" charset="0"/>
              </a:rPr>
              <a:t>If </a:t>
            </a:r>
            <a:r>
              <a:rPr lang="en-US" sz="1900" cap="none" dirty="0">
                <a:solidFill>
                  <a:prstClr val="black"/>
                </a:solidFill>
                <a:latin typeface="Kokila" panose="020B0604020202020204" pitchFamily="34" charset="0"/>
                <a:cs typeface="Kokila" panose="020B0604020202020204" pitchFamily="34" charset="0"/>
              </a:rPr>
              <a:t>there is a single explanatory variable, the analysis is called simple regression. If there are several explanatory variables, it is called multiple regression. We can say Simple regression is really just a special case of multiple regression.  </a:t>
            </a:r>
          </a:p>
          <a:p>
            <a:pPr marL="0" indent="0">
              <a:buNone/>
            </a:pPr>
            <a:endParaRPr lang="en-US" cap="none" dirty="0">
              <a:solidFill>
                <a:prstClr val="black"/>
              </a:solidFill>
              <a:latin typeface="Kokila" panose="020B0604020202020204" pitchFamily="34" charset="0"/>
              <a:cs typeface="Kokila" panose="020B0604020202020204" pitchFamily="34" charset="0"/>
            </a:endParaRPr>
          </a:p>
        </p:txBody>
      </p:sp>
      <p:sp>
        <p:nvSpPr>
          <p:cNvPr id="4" name="Title 1"/>
          <p:cNvSpPr txBox="1">
            <a:spLocks/>
          </p:cNvSpPr>
          <p:nvPr/>
        </p:nvSpPr>
        <p:spPr>
          <a:xfrm>
            <a:off x="913774" y="0"/>
            <a:ext cx="10364451" cy="15558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u="sng" dirty="0" smtClean="0">
                <a:latin typeface="Calibri" panose="020F0502020204030204" pitchFamily="34" charset="0"/>
              </a:rPr>
              <a:t>Regression analysis</a:t>
            </a:r>
            <a:endParaRPr lang="en-US" b="1" u="sng" dirty="0">
              <a:latin typeface="Calibri" panose="020F0502020204030204" pitchFamily="34" charset="0"/>
            </a:endParaRPr>
          </a:p>
        </p:txBody>
      </p:sp>
    </p:spTree>
    <p:extLst>
      <p:ext uri="{BB962C8B-B14F-4D97-AF65-F5344CB8AC3E}">
        <p14:creationId xmlns:p14="http://schemas.microsoft.com/office/powerpoint/2010/main" val="3480683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0251" y="1555845"/>
            <a:ext cx="10363826" cy="3424107"/>
          </a:xfrm>
        </p:spPr>
        <p:txBody>
          <a:bodyPr>
            <a:normAutofit fontScale="70000" lnSpcReduction="20000"/>
          </a:bodyPr>
          <a:lstStyle/>
          <a:p>
            <a:pPr>
              <a:lnSpc>
                <a:spcPct val="140000"/>
              </a:lnSpc>
              <a:buFont typeface="Wingdings" panose="05000000000000000000" pitchFamily="2" charset="2"/>
              <a:buChar char="Ø"/>
            </a:pPr>
            <a:r>
              <a:rPr lang="en-US" sz="2600" cap="none" dirty="0">
                <a:solidFill>
                  <a:prstClr val="black"/>
                </a:solidFill>
                <a:latin typeface="Kokila" panose="020B0604020202020204" pitchFamily="34" charset="0"/>
                <a:cs typeface="Kokila" panose="020B0604020202020204" pitchFamily="34" charset="0"/>
              </a:rPr>
              <a:t>It is difficult to generalize about the treatment of outliers, but the following points are worth noting:</a:t>
            </a:r>
          </a:p>
          <a:p>
            <a:pPr lvl="0">
              <a:lnSpc>
                <a:spcPct val="140000"/>
              </a:lnSpc>
              <a:buFont typeface="Wingdings" panose="05000000000000000000" pitchFamily="2" charset="2"/>
              <a:buChar char="q"/>
            </a:pPr>
            <a:r>
              <a:rPr lang="en-US" sz="2600" cap="none" dirty="0">
                <a:solidFill>
                  <a:prstClr val="black"/>
                </a:solidFill>
                <a:latin typeface="Kokila" panose="020B0604020202020204" pitchFamily="34" charset="0"/>
                <a:cs typeface="Kokila" panose="020B0604020202020204" pitchFamily="34" charset="0"/>
              </a:rPr>
              <a:t>If an outlier is clearly not a member of the population of interest, then it is probably best to delete it from the analysis. For example, </a:t>
            </a:r>
            <a:r>
              <a:rPr lang="en-US" sz="2600" cap="none" dirty="0" smtClean="0">
                <a:solidFill>
                  <a:prstClr val="black"/>
                </a:solidFill>
                <a:latin typeface="Kokila" panose="020B0604020202020204" pitchFamily="34" charset="0"/>
                <a:cs typeface="Kokila" panose="020B0604020202020204" pitchFamily="34" charset="0"/>
              </a:rPr>
              <a:t>If </a:t>
            </a:r>
            <a:r>
              <a:rPr lang="en-US" sz="2600" cap="none" dirty="0">
                <a:solidFill>
                  <a:prstClr val="black"/>
                </a:solidFill>
                <a:latin typeface="Kokila" panose="020B0604020202020204" pitchFamily="34" charset="0"/>
                <a:cs typeface="Kokila" panose="020B0604020202020204" pitchFamily="34" charset="0"/>
              </a:rPr>
              <a:t>you are attempting to investigate the salary structure for typical employees at a company, then you should probably not include the company CEO. First, the CEO’s salary is not determined in the same way as the salaries for typical employees. Second, if you do include the CEO in the analysis, it can greatly distort the results for the mass of typical employees.</a:t>
            </a:r>
          </a:p>
          <a:p>
            <a:pPr lvl="0">
              <a:lnSpc>
                <a:spcPct val="140000"/>
              </a:lnSpc>
              <a:buFont typeface="Wingdings" panose="05000000000000000000" pitchFamily="2" charset="2"/>
              <a:buChar char="q"/>
            </a:pPr>
            <a:r>
              <a:rPr lang="en-US" sz="2600" cap="none" dirty="0">
                <a:solidFill>
                  <a:prstClr val="black"/>
                </a:solidFill>
                <a:latin typeface="Kokila" panose="020B0604020202020204" pitchFamily="34" charset="0"/>
                <a:cs typeface="Kokila" panose="020B0604020202020204" pitchFamily="34" charset="0"/>
              </a:rPr>
              <a:t>If it isn’t clear whether outliers are members of the relevant population, you can run the regression analysis with them and again without them. If the results are practically the same in both cases, then it is probably best to report with the outliers included. Otherwise, you can report both sets of results with a verbal explanation of the outliers.</a:t>
            </a:r>
          </a:p>
          <a:p>
            <a:pPr marL="0" indent="0">
              <a:buNone/>
            </a:pPr>
            <a:endParaRPr lang="en-US" cap="none" dirty="0">
              <a:solidFill>
                <a:prstClr val="black"/>
              </a:solidFill>
              <a:latin typeface="Kokila" panose="020B0604020202020204" pitchFamily="34" charset="0"/>
              <a:cs typeface="Kokila" panose="020B0604020202020204" pitchFamily="34" charset="0"/>
            </a:endParaRPr>
          </a:p>
        </p:txBody>
      </p:sp>
      <p:sp>
        <p:nvSpPr>
          <p:cNvPr id="4" name="Title 1"/>
          <p:cNvSpPr txBox="1">
            <a:spLocks/>
          </p:cNvSpPr>
          <p:nvPr/>
        </p:nvSpPr>
        <p:spPr>
          <a:xfrm>
            <a:off x="913774" y="0"/>
            <a:ext cx="10364451" cy="15558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u="sng" smtClean="0">
                <a:latin typeface="Calibri" panose="020F0502020204030204" pitchFamily="34" charset="0"/>
              </a:rPr>
              <a:t>Regression analysis</a:t>
            </a:r>
            <a:endParaRPr lang="en-US" b="1" u="sng" dirty="0">
              <a:latin typeface="Calibri" panose="020F0502020204030204" pitchFamily="34" charset="0"/>
            </a:endParaRPr>
          </a:p>
        </p:txBody>
      </p:sp>
    </p:spTree>
    <p:extLst>
      <p:ext uri="{BB962C8B-B14F-4D97-AF65-F5344CB8AC3E}">
        <p14:creationId xmlns:p14="http://schemas.microsoft.com/office/powerpoint/2010/main" val="38420727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74" y="1657409"/>
            <a:ext cx="10363826" cy="3910878"/>
          </a:xfrm>
        </p:spPr>
        <p:txBody>
          <a:bodyPr>
            <a:noAutofit/>
          </a:bodyPr>
          <a:lstStyle/>
          <a:p>
            <a:pPr>
              <a:lnSpc>
                <a:spcPct val="140000"/>
              </a:lnSpc>
              <a:buFont typeface="Wingdings" panose="05000000000000000000" pitchFamily="2" charset="2"/>
              <a:buChar char="Ø"/>
            </a:pPr>
            <a:r>
              <a:rPr lang="en-US" sz="1800" cap="none" dirty="0">
                <a:solidFill>
                  <a:prstClr val="black"/>
                </a:solidFill>
                <a:latin typeface="Kokila" panose="020B0604020202020204" pitchFamily="34" charset="0"/>
                <a:cs typeface="Kokila" panose="020B0604020202020204" pitchFamily="34" charset="0"/>
              </a:rPr>
              <a:t>All correlation are between -1 and +1, inclusive. The sign of a correlation, plus or minus, determines whether the linear relationship between two variables is positive or negative. However, the strength of the linear relationship between the variables is measured by the absolute value, or magnitude, of the correlation. The closer this magnitude is to 1, the stronger the linear relationship is.</a:t>
            </a:r>
          </a:p>
          <a:p>
            <a:pPr>
              <a:lnSpc>
                <a:spcPct val="140000"/>
              </a:lnSpc>
              <a:buFont typeface="Wingdings" panose="05000000000000000000" pitchFamily="2" charset="2"/>
              <a:buChar char="Ø"/>
            </a:pPr>
            <a:r>
              <a:rPr lang="en-US" sz="1800" cap="none" dirty="0">
                <a:solidFill>
                  <a:prstClr val="black"/>
                </a:solidFill>
                <a:latin typeface="Kokila" panose="020B0604020202020204" pitchFamily="34" charset="0"/>
                <a:cs typeface="Kokila" panose="020B0604020202020204" pitchFamily="34" charset="0"/>
              </a:rPr>
              <a:t>A correlation equal to 0 or near 0 indicates practically no linear relationship. A correlation with magnitude close to 1, on the other hand, indicates a strong linear relationship. At the extreme, a correlation equal to -1 or +1 occurs only when the linear relationship is perfect- that is, when all the points in the scatterplot lie on a straight line. Although such extremes practically never occur, large correlations greater than 0.9, say, are not uncommon.</a:t>
            </a:r>
          </a:p>
        </p:txBody>
      </p:sp>
      <p:sp>
        <p:nvSpPr>
          <p:cNvPr id="4" name="Title 1"/>
          <p:cNvSpPr txBox="1">
            <a:spLocks/>
          </p:cNvSpPr>
          <p:nvPr/>
        </p:nvSpPr>
        <p:spPr>
          <a:xfrm>
            <a:off x="913774" y="0"/>
            <a:ext cx="10364451" cy="15558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u="sng" smtClean="0">
                <a:latin typeface="Calibri" panose="020F0502020204030204" pitchFamily="34" charset="0"/>
              </a:rPr>
              <a:t>Regression analysis</a:t>
            </a:r>
            <a:endParaRPr lang="en-US" b="1" u="sng" dirty="0">
              <a:latin typeface="Calibri" panose="020F0502020204030204" pitchFamily="34" charset="0"/>
            </a:endParaRPr>
          </a:p>
        </p:txBody>
      </p:sp>
    </p:spTree>
    <p:extLst>
      <p:ext uri="{BB962C8B-B14F-4D97-AF65-F5344CB8AC3E}">
        <p14:creationId xmlns:p14="http://schemas.microsoft.com/office/powerpoint/2010/main" val="20956544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74" y="1555846"/>
            <a:ext cx="10363826" cy="5090614"/>
          </a:xfrm>
        </p:spPr>
        <p:txBody>
          <a:bodyPr>
            <a:normAutofit fontScale="32500" lnSpcReduction="20000"/>
          </a:bodyPr>
          <a:lstStyle/>
          <a:p>
            <a:pPr marL="0" indent="0">
              <a:lnSpc>
                <a:spcPct val="160000"/>
              </a:lnSpc>
              <a:buNone/>
            </a:pPr>
            <a:r>
              <a:rPr lang="en-US" sz="5200" cap="none" dirty="0" smtClean="0">
                <a:solidFill>
                  <a:prstClr val="black"/>
                </a:solidFill>
                <a:latin typeface="Kokila" panose="020B0604020202020204" pitchFamily="34" charset="0"/>
                <a:cs typeface="Kokila" panose="020B0604020202020204" pitchFamily="34" charset="0"/>
              </a:rPr>
              <a:t>The </a:t>
            </a:r>
            <a:r>
              <a:rPr lang="en-US" sz="5200" cap="none" dirty="0">
                <a:solidFill>
                  <a:prstClr val="black"/>
                </a:solidFill>
                <a:latin typeface="Kokila" panose="020B0604020202020204" pitchFamily="34" charset="0"/>
                <a:cs typeface="Kokila" panose="020B0604020202020204" pitchFamily="34" charset="0"/>
              </a:rPr>
              <a:t>simple linear regression model </a:t>
            </a:r>
            <a:r>
              <a:rPr lang="en-US" sz="5200" cap="none" dirty="0" smtClean="0">
                <a:solidFill>
                  <a:prstClr val="black"/>
                </a:solidFill>
                <a:latin typeface="Kokila" panose="020B0604020202020204" pitchFamily="34" charset="0"/>
                <a:cs typeface="Kokila" panose="020B0604020202020204" pitchFamily="34" charset="0"/>
              </a:rPr>
              <a:t>is : </a:t>
            </a:r>
            <a:endParaRPr lang="en-US" sz="5200" cap="none" dirty="0">
              <a:solidFill>
                <a:prstClr val="black"/>
              </a:solidFill>
              <a:latin typeface="Kokila" panose="020B0604020202020204" pitchFamily="34" charset="0"/>
              <a:cs typeface="Kokila" panose="020B0604020202020204" pitchFamily="34" charset="0"/>
            </a:endParaRPr>
          </a:p>
          <a:p>
            <a:pPr marL="0" indent="0">
              <a:lnSpc>
                <a:spcPct val="160000"/>
              </a:lnSpc>
              <a:buNone/>
            </a:pPr>
            <a:r>
              <a:rPr lang="en-US" sz="5200" cap="none" dirty="0" smtClean="0">
                <a:solidFill>
                  <a:prstClr val="black"/>
                </a:solidFill>
                <a:latin typeface="Kokila" panose="020B0604020202020204" pitchFamily="34" charset="0"/>
                <a:cs typeface="Kokila" panose="020B0604020202020204" pitchFamily="34" charset="0"/>
              </a:rPr>
              <a:t>     is </a:t>
            </a:r>
            <a:r>
              <a:rPr lang="en-US" sz="5200" cap="none" dirty="0">
                <a:solidFill>
                  <a:prstClr val="black"/>
                </a:solidFill>
                <a:latin typeface="Kokila" panose="020B0604020202020204" pitchFamily="34" charset="0"/>
                <a:cs typeface="Kokila" panose="020B0604020202020204" pitchFamily="34" charset="0"/>
              </a:rPr>
              <a:t>the value of the dependent variable</a:t>
            </a:r>
          </a:p>
          <a:p>
            <a:pPr marL="0" indent="0">
              <a:lnSpc>
                <a:spcPct val="160000"/>
              </a:lnSpc>
              <a:buNone/>
            </a:pPr>
            <a:r>
              <a:rPr lang="en-US" sz="5200" cap="none" dirty="0" smtClean="0">
                <a:solidFill>
                  <a:prstClr val="black"/>
                </a:solidFill>
                <a:latin typeface="Kokila" panose="020B0604020202020204" pitchFamily="34" charset="0"/>
                <a:cs typeface="Kokila" panose="020B0604020202020204" pitchFamily="34" charset="0"/>
              </a:rPr>
              <a:t>     is </a:t>
            </a:r>
            <a:r>
              <a:rPr lang="en-US" sz="5200" cap="none" dirty="0">
                <a:solidFill>
                  <a:prstClr val="black"/>
                </a:solidFill>
                <a:latin typeface="Kokila" panose="020B0604020202020204" pitchFamily="34" charset="0"/>
                <a:cs typeface="Kokila" panose="020B0604020202020204" pitchFamily="34" charset="0"/>
              </a:rPr>
              <a:t>the value of the independent variable</a:t>
            </a:r>
          </a:p>
          <a:p>
            <a:pPr marL="0" indent="0">
              <a:lnSpc>
                <a:spcPct val="160000"/>
              </a:lnSpc>
              <a:buNone/>
            </a:pPr>
            <a:r>
              <a:rPr lang="en-US" sz="5200" cap="none" dirty="0" smtClean="0">
                <a:solidFill>
                  <a:prstClr val="black"/>
                </a:solidFill>
                <a:latin typeface="Kokila" panose="020B0604020202020204" pitchFamily="34" charset="0"/>
                <a:cs typeface="Kokila" panose="020B0604020202020204" pitchFamily="34" charset="0"/>
              </a:rPr>
              <a:t>      is the      intercept</a:t>
            </a:r>
            <a:r>
              <a:rPr lang="en-US" sz="5200" cap="none" dirty="0">
                <a:solidFill>
                  <a:prstClr val="black"/>
                </a:solidFill>
                <a:latin typeface="Kokila" panose="020B0604020202020204" pitchFamily="34" charset="0"/>
                <a:cs typeface="Kokila" panose="020B0604020202020204" pitchFamily="34" charset="0"/>
              </a:rPr>
              <a:t>, interpretation: if the range of data </a:t>
            </a:r>
            <a:r>
              <a:rPr lang="en-US" sz="5200" cap="none" dirty="0" smtClean="0">
                <a:solidFill>
                  <a:prstClr val="black"/>
                </a:solidFill>
                <a:latin typeface="Kokila" panose="020B0604020202020204" pitchFamily="34" charset="0"/>
                <a:cs typeface="Kokila" panose="020B0604020202020204" pitchFamily="34" charset="0"/>
              </a:rPr>
              <a:t>on    includes              then </a:t>
            </a:r>
            <a:r>
              <a:rPr lang="en-US" sz="5200" cap="none" dirty="0">
                <a:solidFill>
                  <a:prstClr val="black"/>
                </a:solidFill>
                <a:latin typeface="Kokila" panose="020B0604020202020204" pitchFamily="34" charset="0"/>
                <a:cs typeface="Kokila" panose="020B0604020202020204" pitchFamily="34" charset="0"/>
              </a:rPr>
              <a:t>the intercept </a:t>
            </a:r>
            <a:r>
              <a:rPr lang="en-US" sz="5200" cap="none" dirty="0" smtClean="0">
                <a:solidFill>
                  <a:prstClr val="black"/>
                </a:solidFill>
                <a:latin typeface="Kokila" panose="020B0604020202020204" pitchFamily="34" charset="0"/>
                <a:cs typeface="Kokila" panose="020B0604020202020204" pitchFamily="34" charset="0"/>
              </a:rPr>
              <a:t>       is </a:t>
            </a:r>
            <a:r>
              <a:rPr lang="en-US" sz="5200" cap="none" dirty="0">
                <a:solidFill>
                  <a:prstClr val="black"/>
                </a:solidFill>
                <a:latin typeface="Kokila" panose="020B0604020202020204" pitchFamily="34" charset="0"/>
                <a:cs typeface="Kokila" panose="020B0604020202020204" pitchFamily="34" charset="0"/>
              </a:rPr>
              <a:t>the mean value of when If the range of does not include zero, then has no practical </a:t>
            </a:r>
            <a:r>
              <a:rPr lang="en-US" sz="5200" cap="none" dirty="0" smtClean="0">
                <a:solidFill>
                  <a:prstClr val="black"/>
                </a:solidFill>
                <a:latin typeface="Kokila" panose="020B0604020202020204" pitchFamily="34" charset="0"/>
                <a:cs typeface="Kokila" panose="020B0604020202020204" pitchFamily="34" charset="0"/>
              </a:rPr>
              <a:t>interpretation.</a:t>
            </a:r>
            <a:endParaRPr lang="en-US" sz="5200" cap="none" dirty="0">
              <a:solidFill>
                <a:prstClr val="black"/>
              </a:solidFill>
              <a:latin typeface="Kokila" panose="020B0604020202020204" pitchFamily="34" charset="0"/>
              <a:cs typeface="Kokila" panose="020B0604020202020204" pitchFamily="34" charset="0"/>
            </a:endParaRPr>
          </a:p>
          <a:p>
            <a:pPr marL="0" indent="0">
              <a:lnSpc>
                <a:spcPct val="160000"/>
              </a:lnSpc>
              <a:buNone/>
            </a:pPr>
            <a:r>
              <a:rPr lang="en-US" sz="5200" cap="none" dirty="0" smtClean="0">
                <a:solidFill>
                  <a:prstClr val="black"/>
                </a:solidFill>
                <a:latin typeface="Kokila" panose="020B0604020202020204" pitchFamily="34" charset="0"/>
                <a:cs typeface="Kokila" panose="020B0604020202020204" pitchFamily="34" charset="0"/>
              </a:rPr>
              <a:t>     is </a:t>
            </a:r>
            <a:r>
              <a:rPr lang="en-US" sz="5200" cap="none" dirty="0">
                <a:solidFill>
                  <a:prstClr val="black"/>
                </a:solidFill>
                <a:latin typeface="Kokila" panose="020B0604020202020204" pitchFamily="34" charset="0"/>
                <a:cs typeface="Kokila" panose="020B0604020202020204" pitchFamily="34" charset="0"/>
              </a:rPr>
              <a:t>the slope, interpretation: </a:t>
            </a:r>
            <a:r>
              <a:rPr lang="en-US" sz="5200" cap="none" dirty="0" smtClean="0">
                <a:solidFill>
                  <a:prstClr val="black"/>
                </a:solidFill>
                <a:latin typeface="Kokila" panose="020B0604020202020204" pitchFamily="34" charset="0"/>
                <a:cs typeface="Kokila" panose="020B0604020202020204" pitchFamily="34" charset="0"/>
              </a:rPr>
              <a:t>     measures </a:t>
            </a:r>
            <a:r>
              <a:rPr lang="en-US" sz="5200" cap="none" dirty="0">
                <a:solidFill>
                  <a:prstClr val="black"/>
                </a:solidFill>
                <a:latin typeface="Kokila" panose="020B0604020202020204" pitchFamily="34" charset="0"/>
                <a:cs typeface="Kokila" panose="020B0604020202020204" pitchFamily="34" charset="0"/>
              </a:rPr>
              <a:t>the average change in the value of the dependent variable </a:t>
            </a:r>
            <a:r>
              <a:rPr lang="en-US" sz="5200" cap="none" dirty="0" smtClean="0">
                <a:solidFill>
                  <a:prstClr val="black"/>
                </a:solidFill>
                <a:latin typeface="Kokila" panose="020B0604020202020204" pitchFamily="34" charset="0"/>
                <a:cs typeface="Kokila" panose="020B0604020202020204" pitchFamily="34" charset="0"/>
              </a:rPr>
              <a:t>y for </a:t>
            </a:r>
            <a:r>
              <a:rPr lang="en-US" sz="5200" cap="none" dirty="0">
                <a:solidFill>
                  <a:prstClr val="black"/>
                </a:solidFill>
                <a:latin typeface="Kokila" panose="020B0604020202020204" pitchFamily="34" charset="0"/>
                <a:cs typeface="Kokila" panose="020B0604020202020204" pitchFamily="34" charset="0"/>
              </a:rPr>
              <a:t>each unit change in </a:t>
            </a:r>
            <a:r>
              <a:rPr lang="en-US" sz="5200" cap="none" dirty="0" smtClean="0">
                <a:solidFill>
                  <a:prstClr val="black"/>
                </a:solidFill>
                <a:latin typeface="Kokila" panose="020B0604020202020204" pitchFamily="34" charset="0"/>
                <a:cs typeface="Kokila" panose="020B0604020202020204" pitchFamily="34" charset="0"/>
              </a:rPr>
              <a:t>x.      can </a:t>
            </a:r>
            <a:r>
              <a:rPr lang="en-US" sz="5200" cap="none" dirty="0">
                <a:solidFill>
                  <a:prstClr val="black"/>
                </a:solidFill>
                <a:latin typeface="Kokila" panose="020B0604020202020204" pitchFamily="34" charset="0"/>
                <a:cs typeface="Kokila" panose="020B0604020202020204" pitchFamily="34" charset="0"/>
              </a:rPr>
              <a:t>be either positive, zero, or negative depending on the relationship between and For example, a positive slope of </a:t>
            </a:r>
            <a:r>
              <a:rPr lang="en-US" sz="5200" cap="none" dirty="0" smtClean="0">
                <a:solidFill>
                  <a:prstClr val="black"/>
                </a:solidFill>
                <a:latin typeface="Kokila" panose="020B0604020202020204" pitchFamily="34" charset="0"/>
                <a:cs typeface="Kokila" panose="020B0604020202020204" pitchFamily="34" charset="0"/>
              </a:rPr>
              <a:t>12(               ) means </a:t>
            </a:r>
            <a:r>
              <a:rPr lang="en-US" sz="5200" cap="none" dirty="0">
                <a:solidFill>
                  <a:prstClr val="black"/>
                </a:solidFill>
                <a:latin typeface="Kokila" panose="020B0604020202020204" pitchFamily="34" charset="0"/>
                <a:cs typeface="Kokila" panose="020B0604020202020204" pitchFamily="34" charset="0"/>
              </a:rPr>
              <a:t>that for a 1-unit </a:t>
            </a:r>
            <a:r>
              <a:rPr lang="en-US" sz="5200" cap="none" dirty="0" smtClean="0">
                <a:solidFill>
                  <a:prstClr val="black"/>
                </a:solidFill>
                <a:latin typeface="Kokila" panose="020B0604020202020204" pitchFamily="34" charset="0"/>
                <a:cs typeface="Kokila" panose="020B0604020202020204" pitchFamily="34" charset="0"/>
              </a:rPr>
              <a:t>increase in     we </a:t>
            </a:r>
            <a:r>
              <a:rPr lang="en-US" sz="5200" cap="none" dirty="0">
                <a:solidFill>
                  <a:prstClr val="black"/>
                </a:solidFill>
                <a:latin typeface="Kokila" panose="020B0604020202020204" pitchFamily="34" charset="0"/>
                <a:cs typeface="Kokila" panose="020B0604020202020204" pitchFamily="34" charset="0"/>
              </a:rPr>
              <a:t>can expect an average 12-unit increase in</a:t>
            </a:r>
          </a:p>
          <a:p>
            <a:pPr marL="0" indent="0">
              <a:lnSpc>
                <a:spcPct val="160000"/>
              </a:lnSpc>
              <a:buNone/>
            </a:pPr>
            <a:r>
              <a:rPr lang="en-US" sz="5200" cap="none" dirty="0" smtClean="0">
                <a:solidFill>
                  <a:prstClr val="black"/>
                </a:solidFill>
                <a:latin typeface="Kokila" panose="020B0604020202020204" pitchFamily="34" charset="0"/>
                <a:cs typeface="Kokila" panose="020B0604020202020204" pitchFamily="34" charset="0"/>
              </a:rPr>
              <a:t>    is </a:t>
            </a:r>
            <a:r>
              <a:rPr lang="en-US" sz="5200" cap="none" dirty="0">
                <a:solidFill>
                  <a:prstClr val="black"/>
                </a:solidFill>
                <a:latin typeface="Kokila" panose="020B0604020202020204" pitchFamily="34" charset="0"/>
                <a:cs typeface="Kokila" panose="020B0604020202020204" pitchFamily="34" charset="0"/>
              </a:rPr>
              <a:t>the error term that describes the effects on of all factors other than the value of the independent variable</a:t>
            </a:r>
          </a:p>
          <a:p>
            <a:pPr marL="0" indent="0">
              <a:lnSpc>
                <a:spcPct val="160000"/>
              </a:lnSpc>
              <a:buNone/>
            </a:pPr>
            <a:r>
              <a:rPr lang="en-US" sz="5200" cap="none" dirty="0">
                <a:solidFill>
                  <a:prstClr val="black"/>
                </a:solidFill>
                <a:latin typeface="Kokila" panose="020B0604020202020204" pitchFamily="34" charset="0"/>
                <a:cs typeface="Kokila" panose="020B0604020202020204" pitchFamily="34" charset="0"/>
              </a:rPr>
              <a:t>The parameters </a:t>
            </a:r>
            <a:r>
              <a:rPr lang="en-US" sz="5200" cap="none" dirty="0" smtClean="0">
                <a:solidFill>
                  <a:prstClr val="black"/>
                </a:solidFill>
                <a:latin typeface="Kokila" panose="020B0604020202020204" pitchFamily="34" charset="0"/>
                <a:cs typeface="Kokila" panose="020B0604020202020204" pitchFamily="34" charset="0"/>
              </a:rPr>
              <a:t>     and       are </a:t>
            </a:r>
            <a:r>
              <a:rPr lang="en-US" sz="5200" cap="none" dirty="0">
                <a:solidFill>
                  <a:prstClr val="black"/>
                </a:solidFill>
                <a:latin typeface="Kokila" panose="020B0604020202020204" pitchFamily="34" charset="0"/>
                <a:cs typeface="Kokila" panose="020B0604020202020204" pitchFamily="34" charset="0"/>
              </a:rPr>
              <a:t>usually called regression coefficients.</a:t>
            </a:r>
          </a:p>
          <a:p>
            <a:endParaRPr lang="en-US" cap="none" dirty="0" smtClean="0"/>
          </a:p>
          <a:p>
            <a:endParaRPr lang="en-US" cap="none" dirty="0">
              <a:solidFill>
                <a:prstClr val="black"/>
              </a:solidFill>
              <a:latin typeface="Kokila" panose="020B0604020202020204" pitchFamily="34" charset="0"/>
              <a:cs typeface="Kokila" panose="020B0604020202020204" pitchFamily="34" charset="0"/>
            </a:endParaRPr>
          </a:p>
        </p:txBody>
      </p:sp>
      <p:sp>
        <p:nvSpPr>
          <p:cNvPr id="151" name="Title 1"/>
          <p:cNvSpPr txBox="1">
            <a:spLocks/>
          </p:cNvSpPr>
          <p:nvPr/>
        </p:nvSpPr>
        <p:spPr>
          <a:xfrm>
            <a:off x="913774" y="0"/>
            <a:ext cx="10364451" cy="15558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u="sng" smtClean="0">
                <a:latin typeface="Calibri" panose="020F0502020204030204" pitchFamily="34" charset="0"/>
              </a:rPr>
              <a:t>Regression analysis</a:t>
            </a:r>
            <a:endParaRPr lang="en-US" b="1" u="sng" dirty="0">
              <a:latin typeface="Calibri" panose="020F0502020204030204"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34240907"/>
              </p:ext>
            </p:extLst>
          </p:nvPr>
        </p:nvGraphicFramePr>
        <p:xfrm>
          <a:off x="3752671" y="1620240"/>
          <a:ext cx="1326218" cy="388865"/>
        </p:xfrm>
        <a:graphic>
          <a:graphicData uri="http://schemas.openxmlformats.org/presentationml/2006/ole">
            <mc:AlternateContent xmlns:mc="http://schemas.openxmlformats.org/markup-compatibility/2006">
              <mc:Choice xmlns:v="urn:schemas-microsoft-com:vml" Requires="v">
                <p:oleObj spid="_x0000_s9347" name="Equation" r:id="rId4" imgW="1002960" imgH="228600" progId="Equation.3">
                  <p:embed/>
                </p:oleObj>
              </mc:Choice>
              <mc:Fallback>
                <p:oleObj name="Equation" r:id="rId4" imgW="1002960" imgH="228600" progId="Equation.3">
                  <p:embed/>
                  <p:pic>
                    <p:nvPicPr>
                      <p:cNvPr id="0" name=""/>
                      <p:cNvPicPr/>
                      <p:nvPr/>
                    </p:nvPicPr>
                    <p:blipFill>
                      <a:blip r:embed="rId5"/>
                      <a:stretch>
                        <a:fillRect/>
                      </a:stretch>
                    </p:blipFill>
                    <p:spPr>
                      <a:xfrm>
                        <a:off x="3752671" y="1620240"/>
                        <a:ext cx="1326218" cy="388865"/>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647322365"/>
              </p:ext>
            </p:extLst>
          </p:nvPr>
        </p:nvGraphicFramePr>
        <p:xfrm>
          <a:off x="977544" y="2228044"/>
          <a:ext cx="258828" cy="187215"/>
        </p:xfrm>
        <a:graphic>
          <a:graphicData uri="http://schemas.openxmlformats.org/presentationml/2006/ole">
            <mc:AlternateContent xmlns:mc="http://schemas.openxmlformats.org/markup-compatibility/2006">
              <mc:Choice xmlns:v="urn:schemas-microsoft-com:vml" Requires="v">
                <p:oleObj spid="_x0000_s9348" name="Equation" r:id="rId6" imgW="139680" imgH="164880" progId="Equation.3">
                  <p:embed/>
                </p:oleObj>
              </mc:Choice>
              <mc:Fallback>
                <p:oleObj name="Equation" r:id="rId6" imgW="139680" imgH="164880" progId="Equation.3">
                  <p:embed/>
                  <p:pic>
                    <p:nvPicPr>
                      <p:cNvPr id="0" name=""/>
                      <p:cNvPicPr/>
                      <p:nvPr/>
                    </p:nvPicPr>
                    <p:blipFill>
                      <a:blip r:embed="rId7"/>
                      <a:stretch>
                        <a:fillRect/>
                      </a:stretch>
                    </p:blipFill>
                    <p:spPr>
                      <a:xfrm>
                        <a:off x="977544" y="2228044"/>
                        <a:ext cx="258828" cy="18721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669142334"/>
              </p:ext>
            </p:extLst>
          </p:nvPr>
        </p:nvGraphicFramePr>
        <p:xfrm>
          <a:off x="965559" y="2699415"/>
          <a:ext cx="219297" cy="211209"/>
        </p:xfrm>
        <a:graphic>
          <a:graphicData uri="http://schemas.openxmlformats.org/presentationml/2006/ole">
            <mc:AlternateContent xmlns:mc="http://schemas.openxmlformats.org/markup-compatibility/2006">
              <mc:Choice xmlns:v="urn:schemas-microsoft-com:vml" Requires="v">
                <p:oleObj spid="_x0000_s9349" name="Equation" r:id="rId8" imgW="126720" imgH="139680" progId="Equation.3">
                  <p:embed/>
                </p:oleObj>
              </mc:Choice>
              <mc:Fallback>
                <p:oleObj name="Equation" r:id="rId8" imgW="126720" imgH="139680" progId="Equation.3">
                  <p:embed/>
                  <p:pic>
                    <p:nvPicPr>
                      <p:cNvPr id="0" name=""/>
                      <p:cNvPicPr/>
                      <p:nvPr/>
                    </p:nvPicPr>
                    <p:blipFill>
                      <a:blip r:embed="rId9"/>
                      <a:stretch>
                        <a:fillRect/>
                      </a:stretch>
                    </p:blipFill>
                    <p:spPr>
                      <a:xfrm>
                        <a:off x="965559" y="2699415"/>
                        <a:ext cx="219297" cy="211209"/>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037653327"/>
              </p:ext>
            </p:extLst>
          </p:nvPr>
        </p:nvGraphicFramePr>
        <p:xfrm>
          <a:off x="951785" y="3168203"/>
          <a:ext cx="271707" cy="255177"/>
        </p:xfrm>
        <a:graphic>
          <a:graphicData uri="http://schemas.openxmlformats.org/presentationml/2006/ole">
            <mc:AlternateContent xmlns:mc="http://schemas.openxmlformats.org/markup-compatibility/2006">
              <mc:Choice xmlns:v="urn:schemas-microsoft-com:vml" Requires="v">
                <p:oleObj spid="_x0000_s9350" name="Equation" r:id="rId10" imgW="190440" imgH="228600" progId="Equation.3">
                  <p:embed/>
                </p:oleObj>
              </mc:Choice>
              <mc:Fallback>
                <p:oleObj name="Equation" r:id="rId10" imgW="190440" imgH="228600" progId="Equation.3">
                  <p:embed/>
                  <p:pic>
                    <p:nvPicPr>
                      <p:cNvPr id="0" name=""/>
                      <p:cNvPicPr/>
                      <p:nvPr/>
                    </p:nvPicPr>
                    <p:blipFill>
                      <a:blip r:embed="rId11"/>
                      <a:stretch>
                        <a:fillRect/>
                      </a:stretch>
                    </p:blipFill>
                    <p:spPr>
                      <a:xfrm>
                        <a:off x="951785" y="3168203"/>
                        <a:ext cx="271707" cy="255177"/>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456802024"/>
              </p:ext>
            </p:extLst>
          </p:nvPr>
        </p:nvGraphicFramePr>
        <p:xfrm>
          <a:off x="7479240" y="3166055"/>
          <a:ext cx="271707" cy="255177"/>
        </p:xfrm>
        <a:graphic>
          <a:graphicData uri="http://schemas.openxmlformats.org/presentationml/2006/ole">
            <mc:AlternateContent xmlns:mc="http://schemas.openxmlformats.org/markup-compatibility/2006">
              <mc:Choice xmlns:v="urn:schemas-microsoft-com:vml" Requires="v">
                <p:oleObj spid="_x0000_s9351" name="Equation" r:id="rId12" imgW="190440" imgH="228600" progId="Equation.3">
                  <p:embed/>
                </p:oleObj>
              </mc:Choice>
              <mc:Fallback>
                <p:oleObj name="Equation" r:id="rId12" imgW="190440" imgH="228600" progId="Equation.3">
                  <p:embed/>
                  <p:pic>
                    <p:nvPicPr>
                      <p:cNvPr id="0" name=""/>
                      <p:cNvPicPr/>
                      <p:nvPr/>
                    </p:nvPicPr>
                    <p:blipFill>
                      <a:blip r:embed="rId13"/>
                      <a:stretch>
                        <a:fillRect/>
                      </a:stretch>
                    </p:blipFill>
                    <p:spPr>
                      <a:xfrm>
                        <a:off x="7479240" y="3166055"/>
                        <a:ext cx="271707" cy="255177"/>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520355653"/>
              </p:ext>
            </p:extLst>
          </p:nvPr>
        </p:nvGraphicFramePr>
        <p:xfrm>
          <a:off x="971550" y="4010025"/>
          <a:ext cx="252413" cy="239713"/>
        </p:xfrm>
        <a:graphic>
          <a:graphicData uri="http://schemas.openxmlformats.org/presentationml/2006/ole">
            <mc:AlternateContent xmlns:mc="http://schemas.openxmlformats.org/markup-compatibility/2006">
              <mc:Choice xmlns:v="urn:schemas-microsoft-com:vml" Requires="v">
                <p:oleObj spid="_x0000_s9352" name="Equation" r:id="rId14" imgW="177480" imgH="215640" progId="Equation.3">
                  <p:embed/>
                </p:oleObj>
              </mc:Choice>
              <mc:Fallback>
                <p:oleObj name="Equation" r:id="rId14" imgW="177480" imgH="215640" progId="Equation.3">
                  <p:embed/>
                  <p:pic>
                    <p:nvPicPr>
                      <p:cNvPr id="0" name=""/>
                      <p:cNvPicPr/>
                      <p:nvPr/>
                    </p:nvPicPr>
                    <p:blipFill>
                      <a:blip r:embed="rId15"/>
                      <a:stretch>
                        <a:fillRect/>
                      </a:stretch>
                    </p:blipFill>
                    <p:spPr>
                      <a:xfrm>
                        <a:off x="971550" y="4010025"/>
                        <a:ext cx="252413" cy="23971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213685689"/>
              </p:ext>
            </p:extLst>
          </p:nvPr>
        </p:nvGraphicFramePr>
        <p:xfrm>
          <a:off x="3004267" y="4020756"/>
          <a:ext cx="252413" cy="239713"/>
        </p:xfrm>
        <a:graphic>
          <a:graphicData uri="http://schemas.openxmlformats.org/presentationml/2006/ole">
            <mc:AlternateContent xmlns:mc="http://schemas.openxmlformats.org/markup-compatibility/2006">
              <mc:Choice xmlns:v="urn:schemas-microsoft-com:vml" Requires="v">
                <p:oleObj spid="_x0000_s9353" name="Equation" r:id="rId16" imgW="177480" imgH="215640" progId="Equation.3">
                  <p:embed/>
                </p:oleObj>
              </mc:Choice>
              <mc:Fallback>
                <p:oleObj name="Equation" r:id="rId16" imgW="177480" imgH="215640" progId="Equation.3">
                  <p:embed/>
                  <p:pic>
                    <p:nvPicPr>
                      <p:cNvPr id="0" name=""/>
                      <p:cNvPicPr/>
                      <p:nvPr/>
                    </p:nvPicPr>
                    <p:blipFill>
                      <a:blip r:embed="rId17"/>
                      <a:stretch>
                        <a:fillRect/>
                      </a:stretch>
                    </p:blipFill>
                    <p:spPr>
                      <a:xfrm>
                        <a:off x="3004267" y="4020756"/>
                        <a:ext cx="252413" cy="239713"/>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704625222"/>
              </p:ext>
            </p:extLst>
          </p:nvPr>
        </p:nvGraphicFramePr>
        <p:xfrm>
          <a:off x="9598249" y="4011446"/>
          <a:ext cx="252413" cy="239713"/>
        </p:xfrm>
        <a:graphic>
          <a:graphicData uri="http://schemas.openxmlformats.org/presentationml/2006/ole">
            <mc:AlternateContent xmlns:mc="http://schemas.openxmlformats.org/markup-compatibility/2006">
              <mc:Choice xmlns:v="urn:schemas-microsoft-com:vml" Requires="v">
                <p:oleObj spid="_x0000_s9354" name="Equation" r:id="rId18" imgW="177480" imgH="215640" progId="Equation.3">
                  <p:embed/>
                </p:oleObj>
              </mc:Choice>
              <mc:Fallback>
                <p:oleObj name="Equation" r:id="rId18" imgW="177480" imgH="215640" progId="Equation.3">
                  <p:embed/>
                  <p:pic>
                    <p:nvPicPr>
                      <p:cNvPr id="0" name=""/>
                      <p:cNvPicPr/>
                      <p:nvPr/>
                    </p:nvPicPr>
                    <p:blipFill>
                      <a:blip r:embed="rId17"/>
                      <a:stretch>
                        <a:fillRect/>
                      </a:stretch>
                    </p:blipFill>
                    <p:spPr>
                      <a:xfrm>
                        <a:off x="9598249" y="4011446"/>
                        <a:ext cx="252413" cy="239713"/>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117670567"/>
              </p:ext>
            </p:extLst>
          </p:nvPr>
        </p:nvGraphicFramePr>
        <p:xfrm>
          <a:off x="1645096" y="3204691"/>
          <a:ext cx="258828" cy="187215"/>
        </p:xfrm>
        <a:graphic>
          <a:graphicData uri="http://schemas.openxmlformats.org/presentationml/2006/ole">
            <mc:AlternateContent xmlns:mc="http://schemas.openxmlformats.org/markup-compatibility/2006">
              <mc:Choice xmlns:v="urn:schemas-microsoft-com:vml" Requires="v">
                <p:oleObj spid="_x0000_s9355" name="Equation" r:id="rId19" imgW="139680" imgH="164880" progId="Equation.3">
                  <p:embed/>
                </p:oleObj>
              </mc:Choice>
              <mc:Fallback>
                <p:oleObj name="Equation" r:id="rId19" imgW="139680" imgH="164880" progId="Equation.3">
                  <p:embed/>
                  <p:pic>
                    <p:nvPicPr>
                      <p:cNvPr id="0" name=""/>
                      <p:cNvPicPr/>
                      <p:nvPr/>
                    </p:nvPicPr>
                    <p:blipFill>
                      <a:blip r:embed="rId7"/>
                      <a:stretch>
                        <a:fillRect/>
                      </a:stretch>
                    </p:blipFill>
                    <p:spPr>
                      <a:xfrm>
                        <a:off x="1645096" y="3204691"/>
                        <a:ext cx="258828" cy="187215"/>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956273221"/>
              </p:ext>
            </p:extLst>
          </p:nvPr>
        </p:nvGraphicFramePr>
        <p:xfrm>
          <a:off x="11047589" y="4397282"/>
          <a:ext cx="219297" cy="211209"/>
        </p:xfrm>
        <a:graphic>
          <a:graphicData uri="http://schemas.openxmlformats.org/presentationml/2006/ole">
            <mc:AlternateContent xmlns:mc="http://schemas.openxmlformats.org/markup-compatibility/2006">
              <mc:Choice xmlns:v="urn:schemas-microsoft-com:vml" Requires="v">
                <p:oleObj spid="_x0000_s9356" name="Equation" r:id="rId20" imgW="126720" imgH="139680" progId="Equation.3">
                  <p:embed/>
                </p:oleObj>
              </mc:Choice>
              <mc:Fallback>
                <p:oleObj name="Equation" r:id="rId20" imgW="126720" imgH="139680" progId="Equation.3">
                  <p:embed/>
                  <p:pic>
                    <p:nvPicPr>
                      <p:cNvPr id="0" name=""/>
                      <p:cNvPicPr/>
                      <p:nvPr/>
                    </p:nvPicPr>
                    <p:blipFill>
                      <a:blip r:embed="rId9"/>
                      <a:stretch>
                        <a:fillRect/>
                      </a:stretch>
                    </p:blipFill>
                    <p:spPr>
                      <a:xfrm>
                        <a:off x="11047589" y="4397282"/>
                        <a:ext cx="219297" cy="211209"/>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767394509"/>
              </p:ext>
            </p:extLst>
          </p:nvPr>
        </p:nvGraphicFramePr>
        <p:xfrm>
          <a:off x="4968748" y="3186669"/>
          <a:ext cx="219297" cy="211209"/>
        </p:xfrm>
        <a:graphic>
          <a:graphicData uri="http://schemas.openxmlformats.org/presentationml/2006/ole">
            <mc:AlternateContent xmlns:mc="http://schemas.openxmlformats.org/markup-compatibility/2006">
              <mc:Choice xmlns:v="urn:schemas-microsoft-com:vml" Requires="v">
                <p:oleObj spid="_x0000_s9357" name="Equation" r:id="rId21" imgW="126720" imgH="139680" progId="Equation.3">
                  <p:embed/>
                </p:oleObj>
              </mc:Choice>
              <mc:Fallback>
                <p:oleObj name="Equation" r:id="rId21" imgW="126720" imgH="139680" progId="Equation.3">
                  <p:embed/>
                  <p:pic>
                    <p:nvPicPr>
                      <p:cNvPr id="0" name=""/>
                      <p:cNvPicPr/>
                      <p:nvPr/>
                    </p:nvPicPr>
                    <p:blipFill>
                      <a:blip r:embed="rId9"/>
                      <a:stretch>
                        <a:fillRect/>
                      </a:stretch>
                    </p:blipFill>
                    <p:spPr>
                      <a:xfrm>
                        <a:off x="4968748" y="3186669"/>
                        <a:ext cx="219297" cy="211209"/>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326777131"/>
              </p:ext>
            </p:extLst>
          </p:nvPr>
        </p:nvGraphicFramePr>
        <p:xfrm>
          <a:off x="5686986" y="3131959"/>
          <a:ext cx="614362" cy="268287"/>
        </p:xfrm>
        <a:graphic>
          <a:graphicData uri="http://schemas.openxmlformats.org/presentationml/2006/ole">
            <mc:AlternateContent xmlns:mc="http://schemas.openxmlformats.org/markup-compatibility/2006">
              <mc:Choice xmlns:v="urn:schemas-microsoft-com:vml" Requires="v">
                <p:oleObj spid="_x0000_s9358" name="Equation" r:id="rId22" imgW="355320" imgH="177480" progId="Equation.3">
                  <p:embed/>
                </p:oleObj>
              </mc:Choice>
              <mc:Fallback>
                <p:oleObj name="Equation" r:id="rId22" imgW="355320" imgH="177480" progId="Equation.3">
                  <p:embed/>
                  <p:pic>
                    <p:nvPicPr>
                      <p:cNvPr id="0" name=""/>
                      <p:cNvPicPr/>
                      <p:nvPr/>
                    </p:nvPicPr>
                    <p:blipFill>
                      <a:blip r:embed="rId23"/>
                      <a:stretch>
                        <a:fillRect/>
                      </a:stretch>
                    </p:blipFill>
                    <p:spPr>
                      <a:xfrm>
                        <a:off x="5686986" y="3131959"/>
                        <a:ext cx="614362" cy="268287"/>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2429970998"/>
              </p:ext>
            </p:extLst>
          </p:nvPr>
        </p:nvGraphicFramePr>
        <p:xfrm>
          <a:off x="8074271" y="4370077"/>
          <a:ext cx="668337" cy="239712"/>
        </p:xfrm>
        <a:graphic>
          <a:graphicData uri="http://schemas.openxmlformats.org/presentationml/2006/ole">
            <mc:AlternateContent xmlns:mc="http://schemas.openxmlformats.org/markup-compatibility/2006">
              <mc:Choice xmlns:v="urn:schemas-microsoft-com:vml" Requires="v">
                <p:oleObj spid="_x0000_s9359" name="Equation" r:id="rId24" imgW="469800" imgH="215640" progId="Equation.3">
                  <p:embed/>
                </p:oleObj>
              </mc:Choice>
              <mc:Fallback>
                <p:oleObj name="Equation" r:id="rId24" imgW="469800" imgH="215640" progId="Equation.3">
                  <p:embed/>
                  <p:pic>
                    <p:nvPicPr>
                      <p:cNvPr id="0" name=""/>
                      <p:cNvPicPr/>
                      <p:nvPr/>
                    </p:nvPicPr>
                    <p:blipFill>
                      <a:blip r:embed="rId25"/>
                      <a:stretch>
                        <a:fillRect/>
                      </a:stretch>
                    </p:blipFill>
                    <p:spPr>
                      <a:xfrm>
                        <a:off x="8074271" y="4370077"/>
                        <a:ext cx="668337" cy="239712"/>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474050420"/>
              </p:ext>
            </p:extLst>
          </p:nvPr>
        </p:nvGraphicFramePr>
        <p:xfrm>
          <a:off x="3986904" y="4773765"/>
          <a:ext cx="258828" cy="187215"/>
        </p:xfrm>
        <a:graphic>
          <a:graphicData uri="http://schemas.openxmlformats.org/presentationml/2006/ole">
            <mc:AlternateContent xmlns:mc="http://schemas.openxmlformats.org/markup-compatibility/2006">
              <mc:Choice xmlns:v="urn:schemas-microsoft-com:vml" Requires="v">
                <p:oleObj spid="_x0000_s9360" name="Equation" r:id="rId26" imgW="139680" imgH="164880" progId="Equation.3">
                  <p:embed/>
                </p:oleObj>
              </mc:Choice>
              <mc:Fallback>
                <p:oleObj name="Equation" r:id="rId26" imgW="139680" imgH="164880" progId="Equation.3">
                  <p:embed/>
                  <p:pic>
                    <p:nvPicPr>
                      <p:cNvPr id="0" name=""/>
                      <p:cNvPicPr/>
                      <p:nvPr/>
                    </p:nvPicPr>
                    <p:blipFill>
                      <a:blip r:embed="rId7"/>
                      <a:stretch>
                        <a:fillRect/>
                      </a:stretch>
                    </p:blipFill>
                    <p:spPr>
                      <a:xfrm>
                        <a:off x="3986904" y="4773765"/>
                        <a:ext cx="258828" cy="18721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39243305"/>
              </p:ext>
            </p:extLst>
          </p:nvPr>
        </p:nvGraphicFramePr>
        <p:xfrm>
          <a:off x="945340" y="5224999"/>
          <a:ext cx="213760" cy="235136"/>
        </p:xfrm>
        <a:graphic>
          <a:graphicData uri="http://schemas.openxmlformats.org/presentationml/2006/ole">
            <mc:AlternateContent xmlns:mc="http://schemas.openxmlformats.org/markup-compatibility/2006">
              <mc:Choice xmlns:v="urn:schemas-microsoft-com:vml" Requires="v">
                <p:oleObj spid="_x0000_s9361" name="Equation" r:id="rId27" imgW="126720" imgH="139680" progId="Equation.3">
                  <p:embed/>
                </p:oleObj>
              </mc:Choice>
              <mc:Fallback>
                <p:oleObj name="Equation" r:id="rId27" imgW="126720" imgH="139680" progId="Equation.3">
                  <p:embed/>
                  <p:pic>
                    <p:nvPicPr>
                      <p:cNvPr id="0" name=""/>
                      <p:cNvPicPr/>
                      <p:nvPr/>
                    </p:nvPicPr>
                    <p:blipFill>
                      <a:blip r:embed="rId28"/>
                      <a:stretch>
                        <a:fillRect/>
                      </a:stretch>
                    </p:blipFill>
                    <p:spPr>
                      <a:xfrm>
                        <a:off x="945340" y="5224999"/>
                        <a:ext cx="213760" cy="235136"/>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625072919"/>
              </p:ext>
            </p:extLst>
          </p:nvPr>
        </p:nvGraphicFramePr>
        <p:xfrm>
          <a:off x="2044344" y="5703196"/>
          <a:ext cx="271707" cy="255177"/>
        </p:xfrm>
        <a:graphic>
          <a:graphicData uri="http://schemas.openxmlformats.org/presentationml/2006/ole">
            <mc:AlternateContent xmlns:mc="http://schemas.openxmlformats.org/markup-compatibility/2006">
              <mc:Choice xmlns:v="urn:schemas-microsoft-com:vml" Requires="v">
                <p:oleObj spid="_x0000_s9362" name="Equation" r:id="rId29" imgW="190440" imgH="228600" progId="Equation.3">
                  <p:embed/>
                </p:oleObj>
              </mc:Choice>
              <mc:Fallback>
                <p:oleObj name="Equation" r:id="rId29" imgW="190440" imgH="228600" progId="Equation.3">
                  <p:embed/>
                  <p:pic>
                    <p:nvPicPr>
                      <p:cNvPr id="0" name=""/>
                      <p:cNvPicPr/>
                      <p:nvPr/>
                    </p:nvPicPr>
                    <p:blipFill>
                      <a:blip r:embed="rId30"/>
                      <a:stretch>
                        <a:fillRect/>
                      </a:stretch>
                    </p:blipFill>
                    <p:spPr>
                      <a:xfrm>
                        <a:off x="2044344" y="5703196"/>
                        <a:ext cx="271707" cy="255177"/>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82844860"/>
              </p:ext>
            </p:extLst>
          </p:nvPr>
        </p:nvGraphicFramePr>
        <p:xfrm>
          <a:off x="2552700" y="5707063"/>
          <a:ext cx="254000" cy="241300"/>
        </p:xfrm>
        <a:graphic>
          <a:graphicData uri="http://schemas.openxmlformats.org/presentationml/2006/ole">
            <mc:AlternateContent xmlns:mc="http://schemas.openxmlformats.org/markup-compatibility/2006">
              <mc:Choice xmlns:v="urn:schemas-microsoft-com:vml" Requires="v">
                <p:oleObj spid="_x0000_s9363" name="Equation" r:id="rId31" imgW="177480" imgH="215640" progId="Equation.3">
                  <p:embed/>
                </p:oleObj>
              </mc:Choice>
              <mc:Fallback>
                <p:oleObj name="Equation" r:id="rId31" imgW="177480" imgH="215640" progId="Equation.3">
                  <p:embed/>
                  <p:pic>
                    <p:nvPicPr>
                      <p:cNvPr id="0" name=""/>
                      <p:cNvPicPr/>
                      <p:nvPr/>
                    </p:nvPicPr>
                    <p:blipFill>
                      <a:blip r:embed="rId32"/>
                      <a:stretch>
                        <a:fillRect/>
                      </a:stretch>
                    </p:blipFill>
                    <p:spPr>
                      <a:xfrm>
                        <a:off x="2552700" y="5707063"/>
                        <a:ext cx="254000" cy="241300"/>
                      </a:xfrm>
                      <a:prstGeom prst="rect">
                        <a:avLst/>
                      </a:prstGeom>
                    </p:spPr>
                  </p:pic>
                </p:oleObj>
              </mc:Fallback>
            </mc:AlternateContent>
          </a:graphicData>
        </a:graphic>
      </p:graphicFrame>
    </p:spTree>
    <p:extLst>
      <p:ext uri="{BB962C8B-B14F-4D97-AF65-F5344CB8AC3E}">
        <p14:creationId xmlns:p14="http://schemas.microsoft.com/office/powerpoint/2010/main" val="26559345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74" y="1375540"/>
            <a:ext cx="10363826" cy="4235354"/>
          </a:xfrm>
        </p:spPr>
        <p:txBody>
          <a:bodyPr>
            <a:normAutofit/>
          </a:bodyPr>
          <a:lstStyle/>
          <a:p>
            <a:endParaRPr lang="en-US" cap="none" dirty="0" smtClean="0"/>
          </a:p>
          <a:p>
            <a:endParaRPr lang="en-US" cap="none" dirty="0">
              <a:solidFill>
                <a:prstClr val="black"/>
              </a:solidFill>
              <a:latin typeface="Kokila" panose="020B0604020202020204" pitchFamily="34" charset="0"/>
              <a:cs typeface="Kokila" panose="020B0604020202020204" pitchFamily="34" charset="0"/>
            </a:endParaRPr>
          </a:p>
        </p:txBody>
      </p:sp>
      <p:sp>
        <p:nvSpPr>
          <p:cNvPr id="4" name="Rectangle 3"/>
          <p:cNvSpPr/>
          <p:nvPr/>
        </p:nvSpPr>
        <p:spPr>
          <a:xfrm>
            <a:off x="1055427" y="1298265"/>
            <a:ext cx="10340454" cy="5681555"/>
          </a:xfrm>
          <a:prstGeom prst="rect">
            <a:avLst/>
          </a:prstGeom>
        </p:spPr>
        <p:txBody>
          <a:bodyPr wrap="square">
            <a:spAutoFit/>
          </a:bodyPr>
          <a:lstStyle/>
          <a:p>
            <a:pPr>
              <a:lnSpc>
                <a:spcPct val="140000"/>
              </a:lnSpc>
              <a:spcBef>
                <a:spcPts val="1000"/>
              </a:spcBef>
              <a:buClr>
                <a:schemeClr val="tx1"/>
              </a:buClr>
            </a:pPr>
            <a:r>
              <a:rPr lang="en-US" dirty="0">
                <a:solidFill>
                  <a:prstClr val="black"/>
                </a:solidFill>
                <a:latin typeface="Kokila" panose="020B0604020202020204" pitchFamily="34" charset="0"/>
                <a:cs typeface="Kokila" panose="020B0604020202020204" pitchFamily="34" charset="0"/>
              </a:rPr>
              <a:t>The major assumptions that we make in our study of regression analysis are as follows :</a:t>
            </a:r>
          </a:p>
          <a:p>
            <a:pPr marL="285750" lvl="0" indent="-285750">
              <a:lnSpc>
                <a:spcPct val="140000"/>
              </a:lnSpc>
              <a:spcBef>
                <a:spcPts val="1000"/>
              </a:spcBef>
              <a:buClr>
                <a:schemeClr val="tx1"/>
              </a:buClr>
              <a:buFont typeface="Wingdings" panose="05000000000000000000" pitchFamily="2" charset="2"/>
              <a:buChar char="§"/>
            </a:pPr>
            <a:r>
              <a:rPr lang="en-US" dirty="0" smtClean="0">
                <a:solidFill>
                  <a:prstClr val="black"/>
                </a:solidFill>
                <a:latin typeface="Kokila" panose="020B0604020202020204" pitchFamily="34" charset="0"/>
                <a:cs typeface="Kokila" panose="020B0604020202020204" pitchFamily="34" charset="0"/>
              </a:rPr>
              <a:t>The </a:t>
            </a:r>
            <a:r>
              <a:rPr lang="en-US" dirty="0">
                <a:solidFill>
                  <a:prstClr val="black"/>
                </a:solidFill>
                <a:latin typeface="Kokila" panose="020B0604020202020204" pitchFamily="34" charset="0"/>
                <a:cs typeface="Kokila" panose="020B0604020202020204" pitchFamily="34" charset="0"/>
              </a:rPr>
              <a:t>relationship between the response and the regressors is linear, at least </a:t>
            </a:r>
            <a:r>
              <a:rPr lang="en-US" dirty="0" smtClean="0">
                <a:solidFill>
                  <a:prstClr val="black"/>
                </a:solidFill>
                <a:latin typeface="Kokila" panose="020B0604020202020204" pitchFamily="34" charset="0"/>
                <a:cs typeface="Kokila" panose="020B0604020202020204" pitchFamily="34" charset="0"/>
              </a:rPr>
              <a:t>approximately.</a:t>
            </a:r>
          </a:p>
          <a:p>
            <a:pPr marL="285750" lvl="0" indent="-285750">
              <a:lnSpc>
                <a:spcPct val="140000"/>
              </a:lnSpc>
              <a:spcBef>
                <a:spcPts val="1000"/>
              </a:spcBef>
              <a:buClr>
                <a:schemeClr val="tx1"/>
              </a:buClr>
              <a:buFont typeface="Wingdings" panose="05000000000000000000" pitchFamily="2" charset="2"/>
              <a:buChar char="§"/>
            </a:pPr>
            <a:r>
              <a:rPr lang="en-US" dirty="0" smtClean="0">
                <a:solidFill>
                  <a:prstClr val="black"/>
                </a:solidFill>
                <a:latin typeface="Kokila" panose="020B0604020202020204" pitchFamily="34" charset="0"/>
                <a:cs typeface="Kokila" panose="020B0604020202020204" pitchFamily="34" charset="0"/>
              </a:rPr>
              <a:t>The </a:t>
            </a:r>
            <a:r>
              <a:rPr lang="en-US" dirty="0">
                <a:solidFill>
                  <a:prstClr val="black"/>
                </a:solidFill>
                <a:latin typeface="Kokila" panose="020B0604020202020204" pitchFamily="34" charset="0"/>
                <a:cs typeface="Kokila" panose="020B0604020202020204" pitchFamily="34" charset="0"/>
              </a:rPr>
              <a:t>error term has zero mean and constant variance (a technical term for this property is homoscedasticity</a:t>
            </a:r>
            <a:r>
              <a:rPr lang="en-US" dirty="0" smtClean="0">
                <a:solidFill>
                  <a:prstClr val="black"/>
                </a:solidFill>
                <a:latin typeface="Kokila" panose="020B0604020202020204" pitchFamily="34" charset="0"/>
                <a:cs typeface="Kokila" panose="020B0604020202020204" pitchFamily="34" charset="0"/>
              </a:rPr>
              <a:t>).</a:t>
            </a:r>
          </a:p>
          <a:p>
            <a:pPr marL="285750" lvl="0" indent="-285750">
              <a:lnSpc>
                <a:spcPct val="140000"/>
              </a:lnSpc>
              <a:spcBef>
                <a:spcPts val="1000"/>
              </a:spcBef>
              <a:buClr>
                <a:schemeClr val="tx1"/>
              </a:buClr>
              <a:buFont typeface="Wingdings" panose="05000000000000000000" pitchFamily="2" charset="2"/>
              <a:buChar char="§"/>
            </a:pPr>
            <a:r>
              <a:rPr lang="en-US" dirty="0" smtClean="0">
                <a:solidFill>
                  <a:prstClr val="black"/>
                </a:solidFill>
                <a:latin typeface="Kokila" panose="020B0604020202020204" pitchFamily="34" charset="0"/>
                <a:cs typeface="Kokila" panose="020B0604020202020204" pitchFamily="34" charset="0"/>
              </a:rPr>
              <a:t>The </a:t>
            </a:r>
            <a:r>
              <a:rPr lang="en-US" dirty="0">
                <a:solidFill>
                  <a:prstClr val="black"/>
                </a:solidFill>
                <a:latin typeface="Kokila" panose="020B0604020202020204" pitchFamily="34" charset="0"/>
                <a:cs typeface="Kokila" panose="020B0604020202020204" pitchFamily="34" charset="0"/>
              </a:rPr>
              <a:t>errors are </a:t>
            </a:r>
            <a:r>
              <a:rPr lang="en-US" dirty="0" smtClean="0">
                <a:solidFill>
                  <a:prstClr val="black"/>
                </a:solidFill>
                <a:latin typeface="Kokila" panose="020B0604020202020204" pitchFamily="34" charset="0"/>
                <a:cs typeface="Kokila" panose="020B0604020202020204" pitchFamily="34" charset="0"/>
              </a:rPr>
              <a:t>uncorrelated.</a:t>
            </a:r>
          </a:p>
          <a:p>
            <a:pPr marL="285750" lvl="0" indent="-285750">
              <a:lnSpc>
                <a:spcPct val="140000"/>
              </a:lnSpc>
              <a:spcBef>
                <a:spcPts val="1000"/>
              </a:spcBef>
              <a:buClr>
                <a:schemeClr val="tx1"/>
              </a:buClr>
              <a:buFont typeface="Wingdings" panose="05000000000000000000" pitchFamily="2" charset="2"/>
              <a:buChar char="§"/>
            </a:pPr>
            <a:r>
              <a:rPr lang="en-US" dirty="0" smtClean="0">
                <a:solidFill>
                  <a:prstClr val="black"/>
                </a:solidFill>
                <a:latin typeface="Kokila" panose="020B0604020202020204" pitchFamily="34" charset="0"/>
                <a:cs typeface="Kokila" panose="020B0604020202020204" pitchFamily="34" charset="0"/>
              </a:rPr>
              <a:t>The </a:t>
            </a:r>
            <a:r>
              <a:rPr lang="en-US" dirty="0">
                <a:solidFill>
                  <a:prstClr val="black"/>
                </a:solidFill>
                <a:latin typeface="Kokila" panose="020B0604020202020204" pitchFamily="34" charset="0"/>
                <a:cs typeface="Kokila" panose="020B0604020202020204" pitchFamily="34" charset="0"/>
              </a:rPr>
              <a:t>errors are normally distributed</a:t>
            </a:r>
            <a:r>
              <a:rPr lang="en-US" dirty="0" smtClean="0">
                <a:solidFill>
                  <a:prstClr val="black"/>
                </a:solidFill>
                <a:latin typeface="Kokila" panose="020B0604020202020204" pitchFamily="34" charset="0"/>
                <a:cs typeface="Kokila" panose="020B0604020202020204" pitchFamily="34" charset="0"/>
              </a:rPr>
              <a:t>.</a:t>
            </a:r>
            <a:endParaRPr lang="en-US" dirty="0">
              <a:solidFill>
                <a:prstClr val="black"/>
              </a:solidFill>
              <a:latin typeface="Kokila" panose="020B0604020202020204" pitchFamily="34" charset="0"/>
              <a:cs typeface="Kokila" panose="020B0604020202020204" pitchFamily="34" charset="0"/>
            </a:endParaRPr>
          </a:p>
          <a:p>
            <a:pPr lvl="0">
              <a:lnSpc>
                <a:spcPct val="140000"/>
              </a:lnSpc>
              <a:spcBef>
                <a:spcPts val="1000"/>
              </a:spcBef>
              <a:buClr>
                <a:schemeClr val="tx1"/>
              </a:buClr>
            </a:pPr>
            <a:r>
              <a:rPr lang="en-US" dirty="0">
                <a:solidFill>
                  <a:prstClr val="black"/>
                </a:solidFill>
                <a:latin typeface="Kokila" panose="020B0604020202020204" pitchFamily="34" charset="0"/>
                <a:cs typeface="Kokila" panose="020B0604020202020204" pitchFamily="34" charset="0"/>
              </a:rPr>
              <a:t>Note that an error is not quite same as residual. An error is the vertical distance from a point to the (unobservable) population regression line. A residual is the vertical distance from a point to the estimated regression line. Residuals can be calculated from the observed data: errors cannot</a:t>
            </a:r>
            <a:r>
              <a:rPr lang="en-US" dirty="0" smtClean="0">
                <a:solidFill>
                  <a:prstClr val="black"/>
                </a:solidFill>
                <a:latin typeface="Kokila" panose="020B0604020202020204" pitchFamily="34" charset="0"/>
                <a:cs typeface="Kokila" panose="020B0604020202020204" pitchFamily="34" charset="0"/>
              </a:rPr>
              <a:t>.</a:t>
            </a:r>
            <a:endParaRPr lang="en-US" dirty="0">
              <a:solidFill>
                <a:prstClr val="black"/>
              </a:solidFill>
              <a:latin typeface="Kokila" panose="020B0604020202020204" pitchFamily="34" charset="0"/>
              <a:cs typeface="Kokila" panose="020B0604020202020204" pitchFamily="34" charset="0"/>
            </a:endParaRPr>
          </a:p>
          <a:p>
            <a:pPr>
              <a:lnSpc>
                <a:spcPct val="140000"/>
              </a:lnSpc>
              <a:spcBef>
                <a:spcPts val="1000"/>
              </a:spcBef>
              <a:buClr>
                <a:schemeClr val="tx1"/>
              </a:buClr>
            </a:pPr>
            <a:r>
              <a:rPr lang="en-US" b="1" u="sng" dirty="0">
                <a:solidFill>
                  <a:prstClr val="black"/>
                </a:solidFill>
                <a:latin typeface="Kokila" panose="020B0604020202020204" pitchFamily="34" charset="0"/>
                <a:cs typeface="Kokila" panose="020B0604020202020204" pitchFamily="34" charset="0"/>
              </a:rPr>
              <a:t>Method of least </a:t>
            </a:r>
            <a:r>
              <a:rPr lang="en-US" b="1" u="sng" dirty="0" smtClean="0">
                <a:solidFill>
                  <a:prstClr val="black"/>
                </a:solidFill>
                <a:latin typeface="Kokila" panose="020B0604020202020204" pitchFamily="34" charset="0"/>
                <a:cs typeface="Kokila" panose="020B0604020202020204" pitchFamily="34" charset="0"/>
              </a:rPr>
              <a:t>squares:</a:t>
            </a:r>
            <a:r>
              <a:rPr lang="en-US" b="1" dirty="0" smtClean="0">
                <a:solidFill>
                  <a:prstClr val="black"/>
                </a:solidFill>
                <a:latin typeface="Kokila" panose="020B0604020202020204" pitchFamily="34" charset="0"/>
                <a:cs typeface="Kokila" panose="020B0604020202020204" pitchFamily="34" charset="0"/>
              </a:rPr>
              <a:t> </a:t>
            </a:r>
            <a:r>
              <a:rPr lang="en-US" dirty="0" smtClean="0">
                <a:solidFill>
                  <a:prstClr val="black"/>
                </a:solidFill>
                <a:latin typeface="Kokila" panose="020B0604020202020204" pitchFamily="34" charset="0"/>
                <a:cs typeface="Kokila" panose="020B0604020202020204" pitchFamily="34" charset="0"/>
              </a:rPr>
              <a:t>The </a:t>
            </a:r>
            <a:r>
              <a:rPr lang="en-US" dirty="0">
                <a:solidFill>
                  <a:prstClr val="black"/>
                </a:solidFill>
                <a:latin typeface="Kokila" panose="020B0604020202020204" pitchFamily="34" charset="0"/>
                <a:cs typeface="Kokila" panose="020B0604020202020204" pitchFamily="34" charset="0"/>
              </a:rPr>
              <a:t>scatterplot hints a linear relationship between two variables. It would not be difficult to draw a straight line through these points to produce a reasonably good fit. But we proceed more systematically than simply drawing lines freehand. Specifically, we choose the line that makes the vertical distances from the points to the line as small as possible. </a:t>
            </a:r>
          </a:p>
          <a:p>
            <a:pPr lvl="0"/>
            <a:endParaRPr lang="en-US" dirty="0" smtClean="0"/>
          </a:p>
          <a:p>
            <a:r>
              <a:rPr lang="en-US" cap="none" dirty="0" smtClean="0"/>
              <a:t> </a:t>
            </a:r>
          </a:p>
        </p:txBody>
      </p:sp>
      <p:sp>
        <p:nvSpPr>
          <p:cNvPr id="5" name="Title 1"/>
          <p:cNvSpPr txBox="1">
            <a:spLocks/>
          </p:cNvSpPr>
          <p:nvPr/>
        </p:nvSpPr>
        <p:spPr>
          <a:xfrm>
            <a:off x="913774" y="0"/>
            <a:ext cx="10364451" cy="15558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u="sng" dirty="0" smtClean="0">
                <a:latin typeface="Calibri" panose="020F0502020204030204" pitchFamily="34" charset="0"/>
              </a:rPr>
              <a:t>Regression analysis</a:t>
            </a:r>
            <a:endParaRPr lang="en-US" b="1" u="sng" dirty="0">
              <a:latin typeface="Calibri" panose="020F0502020204030204" pitchFamily="34" charset="0"/>
            </a:endParaRPr>
          </a:p>
        </p:txBody>
      </p:sp>
    </p:spTree>
    <p:extLst>
      <p:ext uri="{BB962C8B-B14F-4D97-AF65-F5344CB8AC3E}">
        <p14:creationId xmlns:p14="http://schemas.microsoft.com/office/powerpoint/2010/main" val="9810918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74" y="1555846"/>
            <a:ext cx="10363826" cy="4235354"/>
          </a:xfrm>
        </p:spPr>
        <p:txBody>
          <a:bodyPr>
            <a:normAutofit/>
          </a:bodyPr>
          <a:lstStyle/>
          <a:p>
            <a:endParaRPr lang="en-US" cap="none" dirty="0" smtClean="0"/>
          </a:p>
          <a:p>
            <a:endParaRPr lang="en-US" cap="none" dirty="0">
              <a:solidFill>
                <a:prstClr val="black"/>
              </a:solidFill>
              <a:latin typeface="Kokila" panose="020B0604020202020204" pitchFamily="34" charset="0"/>
              <a:cs typeface="Kokila" panose="020B0604020202020204" pitchFamily="34" charset="0"/>
            </a:endParaRPr>
          </a:p>
        </p:txBody>
      </p:sp>
      <p:sp>
        <p:nvSpPr>
          <p:cNvPr id="4" name="Rectangle 3"/>
          <p:cNvSpPr/>
          <p:nvPr/>
        </p:nvSpPr>
        <p:spPr>
          <a:xfrm>
            <a:off x="1041780" y="1261710"/>
            <a:ext cx="10340454" cy="5442516"/>
          </a:xfrm>
          <a:prstGeom prst="rect">
            <a:avLst/>
          </a:prstGeom>
        </p:spPr>
        <p:txBody>
          <a:bodyPr wrap="square">
            <a:spAutoFit/>
          </a:bodyPr>
          <a:lstStyle/>
          <a:p>
            <a:pPr>
              <a:lnSpc>
                <a:spcPct val="140000"/>
              </a:lnSpc>
              <a:spcBef>
                <a:spcPts val="1000"/>
              </a:spcBef>
              <a:buClr>
                <a:schemeClr val="tx1"/>
              </a:buClr>
            </a:pPr>
            <a:r>
              <a:rPr lang="en-US" dirty="0">
                <a:solidFill>
                  <a:prstClr val="black"/>
                </a:solidFill>
                <a:latin typeface="Kokila" panose="020B0604020202020204" pitchFamily="34" charset="0"/>
                <a:cs typeface="Kokila" panose="020B0604020202020204" pitchFamily="34" charset="0"/>
              </a:rPr>
              <a:t>So how to choose the best-fitting line through the points? It is the line with the smallest sum of squared residuals. The resulting line is called the least squares line. It has the property that the sum of the residuals is always exactly zero. To adjust for this, we could minimize the sum of the absolute values of the residuals, and this is a perfectly reasonable procedure.</a:t>
            </a:r>
          </a:p>
          <a:p>
            <a:pPr>
              <a:lnSpc>
                <a:spcPct val="140000"/>
              </a:lnSpc>
              <a:spcBef>
                <a:spcPts val="1000"/>
              </a:spcBef>
              <a:buClr>
                <a:schemeClr val="tx1"/>
              </a:buClr>
            </a:pPr>
            <a:r>
              <a:rPr lang="en-US" dirty="0" smtClean="0">
                <a:solidFill>
                  <a:prstClr val="black"/>
                </a:solidFill>
                <a:latin typeface="Kokila" panose="020B0604020202020204" pitchFamily="34" charset="0"/>
                <a:cs typeface="Kokila" panose="020B0604020202020204" pitchFamily="34" charset="0"/>
              </a:rPr>
              <a:t>The </a:t>
            </a:r>
            <a:r>
              <a:rPr lang="en-US" dirty="0">
                <a:solidFill>
                  <a:prstClr val="black"/>
                </a:solidFill>
                <a:latin typeface="Kokila" panose="020B0604020202020204" pitchFamily="34" charset="0"/>
                <a:cs typeface="Kokila" panose="020B0604020202020204" pitchFamily="34" charset="0"/>
              </a:rPr>
              <a:t>least square line is the line that minimizes the sum of squared residuals. It is the line that quoted in regression outputs.</a:t>
            </a:r>
          </a:p>
          <a:p>
            <a:pPr>
              <a:lnSpc>
                <a:spcPct val="140000"/>
              </a:lnSpc>
              <a:spcBef>
                <a:spcPts val="1000"/>
              </a:spcBef>
              <a:buClr>
                <a:schemeClr val="tx1"/>
              </a:buClr>
            </a:pPr>
            <a:r>
              <a:rPr lang="en-US" dirty="0" smtClean="0">
                <a:solidFill>
                  <a:prstClr val="black"/>
                </a:solidFill>
                <a:latin typeface="Kokila" panose="020B0604020202020204" pitchFamily="34" charset="0"/>
                <a:cs typeface="Kokila" panose="020B0604020202020204" pitchFamily="34" charset="0"/>
              </a:rPr>
              <a:t>                                                 ,</a:t>
            </a:r>
          </a:p>
          <a:p>
            <a:pPr>
              <a:lnSpc>
                <a:spcPct val="140000"/>
              </a:lnSpc>
              <a:spcBef>
                <a:spcPts val="1000"/>
              </a:spcBef>
              <a:buClr>
                <a:schemeClr val="tx1"/>
              </a:buClr>
            </a:pPr>
            <a:r>
              <a:rPr lang="en-US" dirty="0">
                <a:solidFill>
                  <a:prstClr val="black"/>
                </a:solidFill>
                <a:latin typeface="Kokila" panose="020B0604020202020204" pitchFamily="34" charset="0"/>
                <a:cs typeface="Kokila" panose="020B0604020202020204" pitchFamily="34" charset="0"/>
              </a:rPr>
              <a:t> </a:t>
            </a:r>
          </a:p>
          <a:p>
            <a:pPr>
              <a:lnSpc>
                <a:spcPct val="140000"/>
              </a:lnSpc>
              <a:spcBef>
                <a:spcPts val="1000"/>
              </a:spcBef>
              <a:buClr>
                <a:schemeClr val="tx1"/>
              </a:buClr>
            </a:pPr>
            <a:r>
              <a:rPr lang="en-US" dirty="0" smtClean="0">
                <a:solidFill>
                  <a:prstClr val="black"/>
                </a:solidFill>
                <a:latin typeface="Kokila" panose="020B0604020202020204" pitchFamily="34" charset="0"/>
                <a:cs typeface="Kokila" panose="020B0604020202020204" pitchFamily="34" charset="0"/>
              </a:rPr>
              <a:t>So </a:t>
            </a:r>
            <a:r>
              <a:rPr lang="en-US" dirty="0">
                <a:solidFill>
                  <a:prstClr val="black"/>
                </a:solidFill>
                <a:latin typeface="Kokila" panose="020B0604020202020204" pitchFamily="34" charset="0"/>
                <a:cs typeface="Kokila" panose="020B0604020202020204" pitchFamily="34" charset="0"/>
              </a:rPr>
              <a:t>the estimated regression model will be </a:t>
            </a:r>
          </a:p>
          <a:p>
            <a:pPr>
              <a:lnSpc>
                <a:spcPct val="140000"/>
              </a:lnSpc>
              <a:spcBef>
                <a:spcPts val="1000"/>
              </a:spcBef>
              <a:buClr>
                <a:schemeClr val="tx1"/>
              </a:buClr>
            </a:pPr>
            <a:r>
              <a:rPr lang="en-US" dirty="0">
                <a:solidFill>
                  <a:prstClr val="black"/>
                </a:solidFill>
                <a:latin typeface="Kokila" panose="020B0604020202020204" pitchFamily="34" charset="0"/>
                <a:cs typeface="Kokila" panose="020B0604020202020204" pitchFamily="34" charset="0"/>
              </a:rPr>
              <a:t>The method of least squares can be used to estimate the parameters in a linear regression model regardless of the form of the distribution of the errors ε.  </a:t>
            </a:r>
            <a:r>
              <a:rPr lang="en-US" dirty="0" smtClean="0">
                <a:solidFill>
                  <a:prstClr val="black"/>
                </a:solidFill>
                <a:latin typeface="Kokila" panose="020B0604020202020204" pitchFamily="34" charset="0"/>
                <a:cs typeface="Kokila" panose="020B0604020202020204" pitchFamily="34" charset="0"/>
              </a:rPr>
              <a:t>If </a:t>
            </a:r>
            <a:r>
              <a:rPr lang="en-US" dirty="0">
                <a:solidFill>
                  <a:prstClr val="black"/>
                </a:solidFill>
                <a:latin typeface="Kokila" panose="020B0604020202020204" pitchFamily="34" charset="0"/>
                <a:cs typeface="Kokila" panose="020B0604020202020204" pitchFamily="34" charset="0"/>
              </a:rPr>
              <a:t>the form of the distribution of errors is known, an alternative method of parameter estimation, the method of maximum likelihood, can be used.</a:t>
            </a:r>
          </a:p>
          <a:p>
            <a:endParaRPr lang="en-US" dirty="0"/>
          </a:p>
          <a:p>
            <a:pPr lvl="0"/>
            <a:endParaRPr lang="en-US" dirty="0" smtClean="0"/>
          </a:p>
          <a:p>
            <a:r>
              <a:rPr lang="en-US" cap="none" dirty="0" smtClean="0"/>
              <a:t> </a:t>
            </a:r>
          </a:p>
        </p:txBody>
      </p:sp>
      <p:graphicFrame>
        <p:nvGraphicFramePr>
          <p:cNvPr id="5" name="Object 4"/>
          <p:cNvGraphicFramePr>
            <a:graphicFrameLocks noChangeAspect="1"/>
          </p:cNvGraphicFramePr>
          <p:nvPr>
            <p:extLst>
              <p:ext uri="{D42A27DB-BD31-4B8C-83A1-F6EECF244321}">
                <p14:modId xmlns:p14="http://schemas.microsoft.com/office/powerpoint/2010/main" val="1465280448"/>
              </p:ext>
            </p:extLst>
          </p:nvPr>
        </p:nvGraphicFramePr>
        <p:xfrm>
          <a:off x="1074738" y="2938463"/>
          <a:ext cx="1787525" cy="993775"/>
        </p:xfrm>
        <a:graphic>
          <a:graphicData uri="http://schemas.openxmlformats.org/presentationml/2006/ole">
            <mc:AlternateContent xmlns:mc="http://schemas.openxmlformats.org/markup-compatibility/2006">
              <mc:Choice xmlns:v="urn:schemas-microsoft-com:vml" Requires="v">
                <p:oleObj spid="_x0000_s2508" name="Equation" r:id="rId4" imgW="1511280" imgH="838080" progId="Equation.3">
                  <p:embed/>
                </p:oleObj>
              </mc:Choice>
              <mc:Fallback>
                <p:oleObj name="Equation" r:id="rId4" imgW="1511280" imgH="838080" progId="Equation.3">
                  <p:embed/>
                  <p:pic>
                    <p:nvPicPr>
                      <p:cNvPr id="0" name=""/>
                      <p:cNvPicPr/>
                      <p:nvPr/>
                    </p:nvPicPr>
                    <p:blipFill>
                      <a:blip r:embed="rId5"/>
                      <a:stretch>
                        <a:fillRect/>
                      </a:stretch>
                    </p:blipFill>
                    <p:spPr>
                      <a:xfrm>
                        <a:off x="1074738" y="2938463"/>
                        <a:ext cx="1787525" cy="99377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954361968"/>
              </p:ext>
            </p:extLst>
          </p:nvPr>
        </p:nvGraphicFramePr>
        <p:xfrm>
          <a:off x="4135663" y="3143139"/>
          <a:ext cx="1387475" cy="449262"/>
        </p:xfrm>
        <a:graphic>
          <a:graphicData uri="http://schemas.openxmlformats.org/presentationml/2006/ole">
            <mc:AlternateContent xmlns:mc="http://schemas.openxmlformats.org/markup-compatibility/2006">
              <mc:Choice xmlns:v="urn:schemas-microsoft-com:vml" Requires="v">
                <p:oleObj spid="_x0000_s2509" name="Equation" r:id="rId6" imgW="812520" imgH="317160" progId="Equation.3">
                  <p:embed/>
                </p:oleObj>
              </mc:Choice>
              <mc:Fallback>
                <p:oleObj name="Equation" r:id="rId6" imgW="812520" imgH="317160" progId="Equation.3">
                  <p:embed/>
                  <p:pic>
                    <p:nvPicPr>
                      <p:cNvPr id="0" name=""/>
                      <p:cNvPicPr/>
                      <p:nvPr/>
                    </p:nvPicPr>
                    <p:blipFill>
                      <a:blip r:embed="rId7"/>
                      <a:stretch>
                        <a:fillRect/>
                      </a:stretch>
                    </p:blipFill>
                    <p:spPr>
                      <a:xfrm>
                        <a:off x="4135663" y="3143139"/>
                        <a:ext cx="1387475" cy="449262"/>
                      </a:xfrm>
                      <a:prstGeom prst="rect">
                        <a:avLst/>
                      </a:prstGeom>
                    </p:spPr>
                  </p:pic>
                </p:oleObj>
              </mc:Fallback>
            </mc:AlternateContent>
          </a:graphicData>
        </a:graphic>
      </p:graphicFrame>
      <p:sp>
        <p:nvSpPr>
          <p:cNvPr id="8" name="Title 1"/>
          <p:cNvSpPr txBox="1">
            <a:spLocks/>
          </p:cNvSpPr>
          <p:nvPr/>
        </p:nvSpPr>
        <p:spPr>
          <a:xfrm>
            <a:off x="913774" y="0"/>
            <a:ext cx="10364451" cy="15558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u="sng" dirty="0" smtClean="0">
                <a:latin typeface="Calibri" panose="020F0502020204030204" pitchFamily="34" charset="0"/>
              </a:rPr>
              <a:t>Regression analysis</a:t>
            </a:r>
            <a:endParaRPr lang="en-US" b="1" u="sng" dirty="0">
              <a:latin typeface="Calibri" panose="020F0502020204030204" pitchFamily="34"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1879840381"/>
              </p:ext>
            </p:extLst>
          </p:nvPr>
        </p:nvGraphicFramePr>
        <p:xfrm>
          <a:off x="4221410" y="4018210"/>
          <a:ext cx="1303627" cy="463640"/>
        </p:xfrm>
        <a:graphic>
          <a:graphicData uri="http://schemas.openxmlformats.org/presentationml/2006/ole">
            <mc:AlternateContent xmlns:mc="http://schemas.openxmlformats.org/markup-compatibility/2006">
              <mc:Choice xmlns:v="urn:schemas-microsoft-com:vml" Requires="v">
                <p:oleObj spid="_x0000_s2510" name="Equation" r:id="rId8" imgW="812520" imgH="406080" progId="Equation.3">
                  <p:embed/>
                </p:oleObj>
              </mc:Choice>
              <mc:Fallback>
                <p:oleObj name="Equation" r:id="rId8" imgW="812520" imgH="406080" progId="Equation.3">
                  <p:embed/>
                  <p:pic>
                    <p:nvPicPr>
                      <p:cNvPr id="0" name=""/>
                      <p:cNvPicPr/>
                      <p:nvPr/>
                    </p:nvPicPr>
                    <p:blipFill>
                      <a:blip r:embed="rId9"/>
                      <a:stretch>
                        <a:fillRect/>
                      </a:stretch>
                    </p:blipFill>
                    <p:spPr>
                      <a:xfrm>
                        <a:off x="4221410" y="4018210"/>
                        <a:ext cx="1303627" cy="463640"/>
                      </a:xfrm>
                      <a:prstGeom prst="rect">
                        <a:avLst/>
                      </a:prstGeom>
                    </p:spPr>
                  </p:pic>
                </p:oleObj>
              </mc:Fallback>
            </mc:AlternateContent>
          </a:graphicData>
        </a:graphic>
      </p:graphicFrame>
    </p:spTree>
    <p:extLst>
      <p:ext uri="{BB962C8B-B14F-4D97-AF65-F5344CB8AC3E}">
        <p14:creationId xmlns:p14="http://schemas.microsoft.com/office/powerpoint/2010/main" val="21558533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2.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3.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4.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5.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6.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7.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8.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9.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7989</TotalTime>
  <Words>1227</Words>
  <Application>Microsoft Office PowerPoint</Application>
  <PresentationFormat>Widescreen</PresentationFormat>
  <Paragraphs>58</Paragraphs>
  <Slides>10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8" baseType="lpstr">
      <vt:lpstr>Arial</vt:lpstr>
      <vt:lpstr>Calibri</vt:lpstr>
      <vt:lpstr>Kokila</vt:lpstr>
      <vt:lpstr>Trebuchet MS</vt:lpstr>
      <vt:lpstr>Tw Cen MT</vt:lpstr>
      <vt:lpstr>Wingdings</vt:lpstr>
      <vt:lpstr>Circuit</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Lowe's Companies,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 Yashwanth - Yashwanth M</dc:creator>
  <cp:lastModifiedBy>R, Yashwanth - Yashwanth M</cp:lastModifiedBy>
  <cp:revision>245</cp:revision>
  <dcterms:created xsi:type="dcterms:W3CDTF">2016-10-08T04:34:00Z</dcterms:created>
  <dcterms:modified xsi:type="dcterms:W3CDTF">2016-10-25T11:01:40Z</dcterms:modified>
</cp:coreProperties>
</file>