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3"/>
  </p:notesMasterIdLst>
  <p:sldIdLst>
    <p:sldId id="256" r:id="rId2"/>
    <p:sldId id="270" r:id="rId3"/>
    <p:sldId id="265"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1CD41BDD-1AE8-46B5-9F93-ACFFF4D1527C}">
          <p14:sldIdLst>
            <p14:sldId id="256"/>
          </p14:sldIdLst>
        </p14:section>
        <p14:section name="Regression Analysis" id="{7748A3DE-F33A-4516-8A2C-1EC6142D1DCC}">
          <p14:sldIdLst>
            <p14:sldId id="270"/>
            <p14:sldId id="265"/>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4" d="100"/>
          <a:sy n="74" d="100"/>
        </p:scale>
        <p:origin x="492" y="90"/>
      </p:cViewPr>
      <p:guideLst>
        <p:guide orient="horz" pos="2160"/>
        <p:guide pos="3840"/>
      </p:guideLst>
    </p:cSldViewPr>
  </p:slideViewPr>
  <p:notesTextViewPr>
    <p:cViewPr>
      <p:scale>
        <a:sx n="1" d="1"/>
        <a:sy n="1" d="1"/>
      </p:scale>
      <p:origin x="0" y="0"/>
    </p:cViewPr>
  </p:notesTextViewPr>
  <p:sorterViewPr>
    <p:cViewPr>
      <p:scale>
        <a:sx n="100" d="100"/>
        <a:sy n="100" d="100"/>
      </p:scale>
      <p:origin x="0" y="-266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98CD1-A783-4DA1-9620-F9F887BEFF23}" type="datetimeFigureOut">
              <a:rPr lang="en-US" smtClean="0"/>
              <a:t>10/11/2016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4C105-1548-40C2-BD95-94D42D6ECCDE}" type="slidenum">
              <a:rPr lang="en-US" smtClean="0"/>
              <a:t>‹#›</a:t>
            </a:fld>
            <a:endParaRPr lang="en-US"/>
          </a:p>
        </p:txBody>
      </p:sp>
    </p:spTree>
    <p:extLst>
      <p:ext uri="{BB962C8B-B14F-4D97-AF65-F5344CB8AC3E}">
        <p14:creationId xmlns:p14="http://schemas.microsoft.com/office/powerpoint/2010/main" val="1494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36E1AD3-584A-48D9-B0A5-520ECCD347E6}" type="datetimeFigureOut">
              <a:rPr lang="en-US" smtClean="0"/>
              <a:t>10/11/2016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2512F8-A40C-4686-9C92-AF088D3EF28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55352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88165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24509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28026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6E1AD3-584A-48D9-B0A5-520ECCD347E6}" type="datetimeFigureOut">
              <a:rPr lang="en-US" smtClean="0"/>
              <a:t>10/11/2016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2512F8-A40C-4686-9C92-AF088D3EF28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79962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E1AD3-584A-48D9-B0A5-520ECCD347E6}"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25455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E1AD3-584A-48D9-B0A5-520ECCD347E6}"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65979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E1AD3-584A-48D9-B0A5-520ECCD347E6}"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23259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E1AD3-584A-48D9-B0A5-520ECCD347E6}"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28254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6E1AD3-584A-48D9-B0A5-520ECCD347E6}" type="datetimeFigureOut">
              <a:rPr lang="en-US" smtClean="0"/>
              <a:t>10/11/2016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2512F8-A40C-4686-9C92-AF088D3EF28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14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6E1AD3-584A-48D9-B0A5-520ECCD347E6}" type="datetimeFigureOut">
              <a:rPr lang="en-US" smtClean="0"/>
              <a:t>10/11/2016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2512F8-A40C-4686-9C92-AF088D3EF28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11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6E1AD3-584A-48D9-B0A5-520ECCD347E6}" type="datetimeFigureOut">
              <a:rPr lang="en-US" smtClean="0"/>
              <a:t>10/11/2016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2512F8-A40C-4686-9C92-AF088D3EF28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713543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19.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22.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25.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oleObject" Target="../embeddings/oleObject15.bin"/><Relationship Id="rId3" Type="http://schemas.openxmlformats.org/officeDocument/2006/relationships/oleObject" Target="../embeddings/oleObject1.bin"/><Relationship Id="rId21" Type="http://schemas.openxmlformats.org/officeDocument/2006/relationships/oleObject" Target="../embeddings/oleObject12.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oleObject" Target="../embeddings/oleObject11.bin"/><Relationship Id="rId29"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9.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3.bin"/><Relationship Id="rId28" Type="http://schemas.openxmlformats.org/officeDocument/2006/relationships/oleObject" Target="../embeddings/oleObject16.bin"/><Relationship Id="rId10" Type="http://schemas.openxmlformats.org/officeDocument/2006/relationships/image" Target="../media/image4.wmf"/><Relationship Id="rId19" Type="http://schemas.openxmlformats.org/officeDocument/2006/relationships/oleObject" Target="../embeddings/oleObject10.bin"/><Relationship Id="rId31" Type="http://schemas.openxmlformats.org/officeDocument/2006/relationships/image" Target="../media/image12.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8.wmf"/><Relationship Id="rId27" Type="http://schemas.openxmlformats.org/officeDocument/2006/relationships/image" Target="../media/image10.wmf"/><Relationship Id="rId30"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59340"/>
            <a:ext cx="8689976" cy="2509213"/>
          </a:xfrm>
        </p:spPr>
        <p:txBody>
          <a:bodyPr/>
          <a:lstStyle/>
          <a:p>
            <a:r>
              <a:rPr lang="en-US" sz="2800" dirty="0" smtClean="0">
                <a:latin typeface="Arial Rounded MT Bold" panose="020F0704030504030204" pitchFamily="34" charset="0"/>
              </a:rPr>
              <a:t>Workshop on </a:t>
            </a:r>
            <a:r>
              <a:rPr lang="en-US" dirty="0" smtClean="0"/>
              <a:t/>
            </a:r>
            <a:br>
              <a:rPr lang="en-US" dirty="0" smtClean="0"/>
            </a:br>
            <a:r>
              <a:rPr lang="en-US" dirty="0" smtClean="0"/>
              <a:t>Statistics &amp; Probability</a:t>
            </a:r>
            <a:endParaRPr lang="en-US" dirty="0"/>
          </a:p>
        </p:txBody>
      </p:sp>
      <p:sp>
        <p:nvSpPr>
          <p:cNvPr id="3" name="Subtitle 2"/>
          <p:cNvSpPr>
            <a:spLocks noGrp="1"/>
          </p:cNvSpPr>
          <p:nvPr>
            <p:ph type="subTitle" idx="1"/>
          </p:nvPr>
        </p:nvSpPr>
        <p:spPr>
          <a:xfrm>
            <a:off x="1751012" y="3736075"/>
            <a:ext cx="8689976" cy="1371599"/>
          </a:xfrm>
        </p:spPr>
        <p:txBody>
          <a:bodyPr>
            <a:normAutofit/>
          </a:bodyPr>
          <a:lstStyle/>
          <a:p>
            <a:r>
              <a:rPr lang="en-US" dirty="0" err="1" smtClean="0">
                <a:latin typeface="Cambria Math" panose="02040503050406030204" pitchFamily="18" charset="0"/>
                <a:ea typeface="Cambria Math" panose="02040503050406030204" pitchFamily="18" charset="0"/>
              </a:rPr>
              <a:t>Dept</a:t>
            </a:r>
            <a:r>
              <a:rPr lang="en-US" dirty="0" smtClean="0">
                <a:latin typeface="Cambria Math" panose="02040503050406030204" pitchFamily="18" charset="0"/>
                <a:ea typeface="Cambria Math" panose="02040503050406030204" pitchFamily="18" charset="0"/>
              </a:rPr>
              <a:t> of Electronics &amp; communications </a:t>
            </a:r>
            <a:r>
              <a:rPr lang="en-US" dirty="0" err="1" smtClean="0">
                <a:latin typeface="Cambria Math" panose="02040503050406030204" pitchFamily="18" charset="0"/>
                <a:ea typeface="Cambria Math" panose="02040503050406030204" pitchFamily="18" charset="0"/>
              </a:rPr>
              <a:t>engg</a:t>
            </a:r>
            <a:r>
              <a:rPr lang="en-US" dirty="0" smtClean="0">
                <a:latin typeface="Cambria Math" panose="02040503050406030204" pitchFamily="18" charset="0"/>
                <a:ea typeface="Cambria Math" panose="02040503050406030204" pitchFamily="18" charset="0"/>
              </a:rPr>
              <a:t>.</a:t>
            </a:r>
          </a:p>
          <a:p>
            <a:r>
              <a:rPr lang="en-US" dirty="0" smtClean="0">
                <a:latin typeface="Cambria Math" panose="02040503050406030204" pitchFamily="18" charset="0"/>
                <a:ea typeface="Cambria Math" panose="02040503050406030204" pitchFamily="18" charset="0"/>
              </a:rPr>
              <a:t>Maharaja institute of technology</a:t>
            </a:r>
          </a:p>
          <a:p>
            <a:r>
              <a:rPr lang="en-US" dirty="0" smtClean="0">
                <a:latin typeface="Cambria Math" panose="02040503050406030204" pitchFamily="18" charset="0"/>
                <a:ea typeface="Cambria Math" panose="02040503050406030204" pitchFamily="18" charset="0"/>
              </a:rPr>
              <a:t>15, 16 </a:t>
            </a:r>
            <a:r>
              <a:rPr lang="en-US" dirty="0" err="1" smtClean="0">
                <a:latin typeface="Cambria Math" panose="02040503050406030204" pitchFamily="18" charset="0"/>
                <a:ea typeface="Cambria Math" panose="02040503050406030204" pitchFamily="18" charset="0"/>
              </a:rPr>
              <a:t>oct</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2016</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44719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5442516"/>
          </a:xfrm>
          <a:prstGeom prst="rect">
            <a:avLst/>
          </a:prstGeom>
        </p:spPr>
        <p:txBody>
          <a:bodyPr wrap="square">
            <a:spAutoFit/>
          </a:bodyPr>
          <a:lstStyle/>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So how to choose the best-fitting line through the points? It is the line with the smallest sum of squared residuals. The resulting line is called the least squares line. It has the property that the sum of the residuals is always exactly zero. To adjust for this, we could minimize the sum of the absolute values of the residuals, and this is a perfectly reasonable procedure.</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least square line is the line that minimizes the sum of squared residuals. It is the line that quoted in regression outputs.</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                                                 ,</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 </a:t>
            </a:r>
            <a:endParaRPr lang="en-US" dirty="0">
              <a:solidFill>
                <a:prstClr val="black"/>
              </a:solidFill>
              <a:latin typeface="Kokila" panose="020B0604020202020204" pitchFamily="34" charset="0"/>
              <a:cs typeface="Kokila" panose="020B0604020202020204" pitchFamily="34" charset="0"/>
            </a:endParaRP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So </a:t>
            </a:r>
            <a:r>
              <a:rPr lang="en-US" dirty="0">
                <a:solidFill>
                  <a:prstClr val="black"/>
                </a:solidFill>
                <a:latin typeface="Kokila" panose="020B0604020202020204" pitchFamily="34" charset="0"/>
                <a:cs typeface="Kokila" panose="020B0604020202020204" pitchFamily="34" charset="0"/>
              </a:rPr>
              <a:t>the estimated regression model will be </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The method of least squares can be used to estimate the parameters in a linear regression model regardless of the form of the distribution of the errors ε.  </a:t>
            </a:r>
            <a:r>
              <a:rPr lang="en-US" dirty="0" smtClean="0">
                <a:solidFill>
                  <a:prstClr val="black"/>
                </a:solidFill>
                <a:latin typeface="Kokila" panose="020B0604020202020204" pitchFamily="34" charset="0"/>
                <a:cs typeface="Kokila" panose="020B0604020202020204" pitchFamily="34" charset="0"/>
              </a:rPr>
              <a:t>If </a:t>
            </a:r>
            <a:r>
              <a:rPr lang="en-US" dirty="0">
                <a:solidFill>
                  <a:prstClr val="black"/>
                </a:solidFill>
                <a:latin typeface="Kokila" panose="020B0604020202020204" pitchFamily="34" charset="0"/>
                <a:cs typeface="Kokila" panose="020B0604020202020204" pitchFamily="34" charset="0"/>
              </a:rPr>
              <a:t>the form of the distribution of errors is known, an alternative method of parameter estimation, the method of maximum likelihood, can be used.</a:t>
            </a:r>
          </a:p>
          <a:p>
            <a:endParaRPr lang="en-US" dirty="0"/>
          </a:p>
          <a:p>
            <a:pPr lvl="0"/>
            <a:endParaRPr lang="en-US" dirty="0" smtClean="0"/>
          </a:p>
          <a:p>
            <a:r>
              <a:rPr lang="en-US" cap="none"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1465280448"/>
              </p:ext>
            </p:extLst>
          </p:nvPr>
        </p:nvGraphicFramePr>
        <p:xfrm>
          <a:off x="1074738" y="2938463"/>
          <a:ext cx="1787525" cy="993775"/>
        </p:xfrm>
        <a:graphic>
          <a:graphicData uri="http://schemas.openxmlformats.org/presentationml/2006/ole">
            <mc:AlternateContent xmlns:mc="http://schemas.openxmlformats.org/markup-compatibility/2006">
              <mc:Choice xmlns:v="urn:schemas-microsoft-com:vml" Requires="v">
                <p:oleObj spid="_x0000_s2448" name="Equation" r:id="rId3" imgW="1511280" imgH="838080" progId="Equation.3">
                  <p:embed/>
                </p:oleObj>
              </mc:Choice>
              <mc:Fallback>
                <p:oleObj name="Equation" r:id="rId3" imgW="1511280" imgH="838080" progId="Equation.3">
                  <p:embed/>
                  <p:pic>
                    <p:nvPicPr>
                      <p:cNvPr id="0" name=""/>
                      <p:cNvPicPr/>
                      <p:nvPr/>
                    </p:nvPicPr>
                    <p:blipFill>
                      <a:blip r:embed="rId4"/>
                      <a:stretch>
                        <a:fillRect/>
                      </a:stretch>
                    </p:blipFill>
                    <p:spPr>
                      <a:xfrm>
                        <a:off x="1074738" y="2938463"/>
                        <a:ext cx="1787525" cy="9937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54361968"/>
              </p:ext>
            </p:extLst>
          </p:nvPr>
        </p:nvGraphicFramePr>
        <p:xfrm>
          <a:off x="4135663" y="3143139"/>
          <a:ext cx="1387475" cy="449262"/>
        </p:xfrm>
        <a:graphic>
          <a:graphicData uri="http://schemas.openxmlformats.org/presentationml/2006/ole">
            <mc:AlternateContent xmlns:mc="http://schemas.openxmlformats.org/markup-compatibility/2006">
              <mc:Choice xmlns:v="urn:schemas-microsoft-com:vml" Requires="v">
                <p:oleObj spid="_x0000_s2449" name="Equation" r:id="rId5" imgW="812520" imgH="317160" progId="Equation.3">
                  <p:embed/>
                </p:oleObj>
              </mc:Choice>
              <mc:Fallback>
                <p:oleObj name="Equation" r:id="rId5" imgW="812520" imgH="317160" progId="Equation.3">
                  <p:embed/>
                  <p:pic>
                    <p:nvPicPr>
                      <p:cNvPr id="0" name=""/>
                      <p:cNvPicPr/>
                      <p:nvPr/>
                    </p:nvPicPr>
                    <p:blipFill>
                      <a:blip r:embed="rId6"/>
                      <a:stretch>
                        <a:fillRect/>
                      </a:stretch>
                    </p:blipFill>
                    <p:spPr>
                      <a:xfrm>
                        <a:off x="4135663" y="3143139"/>
                        <a:ext cx="1387475" cy="449262"/>
                      </a:xfrm>
                      <a:prstGeom prst="rect">
                        <a:avLst/>
                      </a:prstGeom>
                    </p:spPr>
                  </p:pic>
                </p:oleObj>
              </mc:Fallback>
            </mc:AlternateContent>
          </a:graphicData>
        </a:graphic>
      </p:graphicFrame>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879840381"/>
              </p:ext>
            </p:extLst>
          </p:nvPr>
        </p:nvGraphicFramePr>
        <p:xfrm>
          <a:off x="4221410" y="4018210"/>
          <a:ext cx="1303627" cy="463640"/>
        </p:xfrm>
        <a:graphic>
          <a:graphicData uri="http://schemas.openxmlformats.org/presentationml/2006/ole">
            <mc:AlternateContent xmlns:mc="http://schemas.openxmlformats.org/markup-compatibility/2006">
              <mc:Choice xmlns:v="urn:schemas-microsoft-com:vml" Requires="v">
                <p:oleObj spid="_x0000_s2450" name="Equation" r:id="rId7" imgW="812520" imgH="406080" progId="Equation.3">
                  <p:embed/>
                </p:oleObj>
              </mc:Choice>
              <mc:Fallback>
                <p:oleObj name="Equation" r:id="rId7" imgW="812520" imgH="406080" progId="Equation.3">
                  <p:embed/>
                  <p:pic>
                    <p:nvPicPr>
                      <p:cNvPr id="0" name=""/>
                      <p:cNvPicPr/>
                      <p:nvPr/>
                    </p:nvPicPr>
                    <p:blipFill>
                      <a:blip r:embed="rId8"/>
                      <a:stretch>
                        <a:fillRect/>
                      </a:stretch>
                    </p:blipFill>
                    <p:spPr>
                      <a:xfrm>
                        <a:off x="4221410" y="4018210"/>
                        <a:ext cx="1303627" cy="463640"/>
                      </a:xfrm>
                      <a:prstGeom prst="rect">
                        <a:avLst/>
                      </a:prstGeom>
                    </p:spPr>
                  </p:pic>
                </p:oleObj>
              </mc:Fallback>
            </mc:AlternateContent>
          </a:graphicData>
        </a:graphic>
      </p:graphicFrame>
    </p:spTree>
    <p:extLst>
      <p:ext uri="{BB962C8B-B14F-4D97-AF65-F5344CB8AC3E}">
        <p14:creationId xmlns:p14="http://schemas.microsoft.com/office/powerpoint/2010/main" val="2155853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K-Nearest Neighbors and K-means Clustering</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820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K-nearest neighbors</a:t>
            </a:r>
            <a:endParaRPr lang="en-US" b="1" u="sng" dirty="0">
              <a:latin typeface="Calibri" panose="020F0502020204030204" pitchFamily="34" charset="0"/>
            </a:endParaRPr>
          </a:p>
        </p:txBody>
      </p:sp>
      <p:sp>
        <p:nvSpPr>
          <p:cNvPr id="2" name="Rectangle 1"/>
          <p:cNvSpPr/>
          <p:nvPr/>
        </p:nvSpPr>
        <p:spPr>
          <a:xfrm>
            <a:off x="656822" y="1555845"/>
            <a:ext cx="10882647" cy="4867999"/>
          </a:xfrm>
          <a:prstGeom prst="rect">
            <a:avLst/>
          </a:prstGeom>
        </p:spPr>
        <p:txBody>
          <a:bodyPr wrap="square">
            <a:spAutoFit/>
          </a:bodyPr>
          <a:lstStyle/>
          <a:p>
            <a:pPr marL="285750" indent="-285750">
              <a:lnSpc>
                <a:spcPct val="140000"/>
              </a:lnSpc>
              <a:spcBef>
                <a:spcPts val="1000"/>
              </a:spcBef>
              <a:buClr>
                <a:schemeClr val="tx1"/>
              </a:buClr>
              <a:buFont typeface="Wingdings" panose="05000000000000000000" pitchFamily="2" charset="2"/>
              <a:buChar char="Ø"/>
            </a:pPr>
            <a:r>
              <a:rPr lang="en-US" dirty="0">
                <a:solidFill>
                  <a:prstClr val="black"/>
                </a:solidFill>
                <a:latin typeface="Kokila" panose="020B0604020202020204" pitchFamily="34" charset="0"/>
                <a:cs typeface="Kokila" panose="020B0604020202020204" pitchFamily="34" charset="0"/>
              </a:rPr>
              <a:t>K nearest neighbors is a simple algorithm that stores all available cases and classifies new cases based on a similarity measure (e.g., distance functions</a:t>
            </a:r>
            <a:r>
              <a:rPr lang="en-US" dirty="0" smtClean="0">
                <a:solidFill>
                  <a:prstClr val="black"/>
                </a:solidFill>
                <a:latin typeface="Kokila" panose="020B0604020202020204" pitchFamily="34" charset="0"/>
                <a:cs typeface="Kokila" panose="020B0604020202020204" pitchFamily="34" charset="0"/>
              </a:rPr>
              <a:t>).</a:t>
            </a:r>
          </a:p>
          <a:p>
            <a:pPr marL="285750" indent="-285750">
              <a:lnSpc>
                <a:spcPct val="140000"/>
              </a:lnSpc>
              <a:spcBef>
                <a:spcPts val="1000"/>
              </a:spcBef>
              <a:buClr>
                <a:schemeClr val="tx1"/>
              </a:buClr>
              <a:buFont typeface="Wingdings" panose="05000000000000000000" pitchFamily="2" charset="2"/>
              <a:buChar char="Ø"/>
            </a:pPr>
            <a:r>
              <a:rPr lang="en-US" dirty="0">
                <a:solidFill>
                  <a:prstClr val="black"/>
                </a:solidFill>
                <a:latin typeface="Kokila" panose="020B0604020202020204" pitchFamily="34" charset="0"/>
                <a:cs typeface="Kokila" panose="020B0604020202020204" pitchFamily="34" charset="0"/>
              </a:rPr>
              <a:t>The k-NN algorithm is among the simplest of all machine learning algorithms.</a:t>
            </a:r>
            <a:endParaRPr lang="en-US" dirty="0" smtClean="0">
              <a:solidFill>
                <a:prstClr val="black"/>
              </a:solidFill>
              <a:latin typeface="Kokila" panose="020B0604020202020204" pitchFamily="34" charset="0"/>
              <a:cs typeface="Kokila" panose="020B0604020202020204" pitchFamily="34" charset="0"/>
            </a:endParaRPr>
          </a:p>
          <a:p>
            <a:pPr marL="285750" indent="-285750">
              <a:lnSpc>
                <a:spcPct val="140000"/>
              </a:lnSpc>
              <a:spcBef>
                <a:spcPts val="1000"/>
              </a:spcBef>
              <a:buClr>
                <a:schemeClr val="tx1"/>
              </a:buClr>
              <a:buFont typeface="Wingdings" panose="05000000000000000000" pitchFamily="2" charset="2"/>
              <a:buChar char="Ø"/>
            </a:pPr>
            <a:r>
              <a:rPr lang="en-US" dirty="0">
                <a:solidFill>
                  <a:prstClr val="black"/>
                </a:solidFill>
                <a:latin typeface="Kokila" panose="020B0604020202020204" pitchFamily="34" charset="0"/>
                <a:cs typeface="Kokila" panose="020B0604020202020204" pitchFamily="34" charset="0"/>
              </a:rPr>
              <a:t>A shortcoming of the k-NN algorithm is that it is sensitive to the local structure of the </a:t>
            </a:r>
            <a:r>
              <a:rPr lang="en-US" dirty="0" smtClean="0">
                <a:solidFill>
                  <a:prstClr val="black"/>
                </a:solidFill>
                <a:latin typeface="Kokila" panose="020B0604020202020204" pitchFamily="34" charset="0"/>
                <a:cs typeface="Kokila" panose="020B0604020202020204" pitchFamily="34" charset="0"/>
              </a:rPr>
              <a:t>data.</a:t>
            </a:r>
            <a:endParaRPr lang="en-US" b="1" u="sng" dirty="0" smtClean="0">
              <a:solidFill>
                <a:prstClr val="black"/>
              </a:solidFill>
              <a:latin typeface="Kokila" panose="020B0604020202020204" pitchFamily="34" charset="0"/>
              <a:cs typeface="Kokila" panose="020B0604020202020204" pitchFamily="34" charset="0"/>
            </a:endParaRPr>
          </a:p>
          <a:p>
            <a:pPr>
              <a:lnSpc>
                <a:spcPct val="140000"/>
              </a:lnSpc>
              <a:spcBef>
                <a:spcPts val="1000"/>
              </a:spcBef>
              <a:buClr>
                <a:schemeClr val="tx1"/>
              </a:buClr>
            </a:pPr>
            <a:r>
              <a:rPr lang="en-US" b="1" u="sng" dirty="0" smtClean="0">
                <a:solidFill>
                  <a:prstClr val="black"/>
                </a:solidFill>
                <a:latin typeface="Kokila" panose="020B0604020202020204" pitchFamily="34" charset="0"/>
                <a:cs typeface="Kokila" panose="020B0604020202020204" pitchFamily="34" charset="0"/>
              </a:rPr>
              <a:t>Algorithm</a:t>
            </a:r>
            <a:endParaRPr lang="en-US" b="1" u="sng" dirty="0">
              <a:solidFill>
                <a:prstClr val="black"/>
              </a:solidFill>
              <a:latin typeface="Kokila" panose="020B0604020202020204" pitchFamily="34" charset="0"/>
              <a:cs typeface="Kokila" panose="020B0604020202020204" pitchFamily="34" charset="0"/>
            </a:endParaRP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A case is classified by a majority vote of its neighbors, with the case being assigned to the class most common amongst its K nearest neighbors measured by a distance function. </a:t>
            </a:r>
            <a:r>
              <a:rPr lang="en-US" dirty="0">
                <a:solidFill>
                  <a:prstClr val="black"/>
                </a:solidFill>
                <a:latin typeface="Kokila" panose="020B0604020202020204" pitchFamily="34" charset="0"/>
                <a:cs typeface="Kokila" panose="020B0604020202020204" pitchFamily="34" charset="0"/>
              </a:rPr>
              <a:t>If K = 1, then the case is simply assigned to the class of its nearest neighbor</a:t>
            </a:r>
            <a:r>
              <a:rPr lang="en-US" dirty="0" smtClean="0">
                <a:solidFill>
                  <a:prstClr val="black"/>
                </a:solidFill>
                <a:latin typeface="Kokila" panose="020B0604020202020204" pitchFamily="34" charset="0"/>
                <a:cs typeface="Kokila" panose="020B0604020202020204" pitchFamily="34" charset="0"/>
              </a:rPr>
              <a:t>.</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			Euclidean</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	</a:t>
            </a:r>
            <a:r>
              <a:rPr lang="en-US" dirty="0" smtClean="0">
                <a:solidFill>
                  <a:prstClr val="black"/>
                </a:solidFill>
                <a:latin typeface="Kokila" panose="020B0604020202020204" pitchFamily="34" charset="0"/>
                <a:cs typeface="Kokila" panose="020B0604020202020204" pitchFamily="34" charset="0"/>
              </a:rPr>
              <a:t>		Manhattan</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	</a:t>
            </a:r>
            <a:r>
              <a:rPr lang="en-US" dirty="0" smtClean="0">
                <a:solidFill>
                  <a:prstClr val="black"/>
                </a:solidFill>
                <a:latin typeface="Kokila" panose="020B0604020202020204" pitchFamily="34" charset="0"/>
                <a:cs typeface="Kokila" panose="020B0604020202020204" pitchFamily="34" charset="0"/>
              </a:rPr>
              <a:t>		Minkowski	</a:t>
            </a:r>
            <a:endParaRPr lang="en-US" dirty="0">
              <a:solidFill>
                <a:prstClr val="black"/>
              </a:solidFill>
              <a:latin typeface="Kokila" panose="020B0604020202020204" pitchFamily="34" charset="0"/>
              <a:cs typeface="Kokila"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966649369"/>
              </p:ext>
            </p:extLst>
          </p:nvPr>
        </p:nvGraphicFramePr>
        <p:xfrm>
          <a:off x="4743628" y="4757366"/>
          <a:ext cx="1798839" cy="603874"/>
        </p:xfrm>
        <a:graphic>
          <a:graphicData uri="http://schemas.openxmlformats.org/presentationml/2006/ole">
            <mc:AlternateContent xmlns:mc="http://schemas.openxmlformats.org/markup-compatibility/2006">
              <mc:Choice xmlns:v="urn:schemas-microsoft-com:vml" Requires="v">
                <p:oleObj spid="_x0000_s4389" name="Equation" r:id="rId3" imgW="901440" imgH="482400" progId="Equation.3">
                  <p:embed/>
                </p:oleObj>
              </mc:Choice>
              <mc:Fallback>
                <p:oleObj name="Equation" r:id="rId3" imgW="901440" imgH="482400" progId="Equation.3">
                  <p:embed/>
                  <p:pic>
                    <p:nvPicPr>
                      <p:cNvPr id="0" name=""/>
                      <p:cNvPicPr/>
                      <p:nvPr/>
                    </p:nvPicPr>
                    <p:blipFill>
                      <a:blip r:embed="rId4"/>
                      <a:stretch>
                        <a:fillRect/>
                      </a:stretch>
                    </p:blipFill>
                    <p:spPr>
                      <a:xfrm>
                        <a:off x="4743628" y="4757366"/>
                        <a:ext cx="1798839" cy="60387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3389"/>
              </p:ext>
            </p:extLst>
          </p:nvPr>
        </p:nvGraphicFramePr>
        <p:xfrm>
          <a:off x="4935025" y="5370137"/>
          <a:ext cx="1336988" cy="493122"/>
        </p:xfrm>
        <a:graphic>
          <a:graphicData uri="http://schemas.openxmlformats.org/presentationml/2006/ole">
            <mc:AlternateContent xmlns:mc="http://schemas.openxmlformats.org/markup-compatibility/2006">
              <mc:Choice xmlns:v="urn:schemas-microsoft-com:vml" Requires="v">
                <p:oleObj spid="_x0000_s4390" name="Equation" r:id="rId5" imgW="647640" imgH="431640" progId="Equation.3">
                  <p:embed/>
                </p:oleObj>
              </mc:Choice>
              <mc:Fallback>
                <p:oleObj name="Equation" r:id="rId5" imgW="647640" imgH="431640" progId="Equation.3">
                  <p:embed/>
                  <p:pic>
                    <p:nvPicPr>
                      <p:cNvPr id="0" name=""/>
                      <p:cNvPicPr/>
                      <p:nvPr/>
                    </p:nvPicPr>
                    <p:blipFill>
                      <a:blip r:embed="rId6"/>
                      <a:stretch>
                        <a:fillRect/>
                      </a:stretch>
                    </p:blipFill>
                    <p:spPr>
                      <a:xfrm>
                        <a:off x="4935025" y="5370137"/>
                        <a:ext cx="1336988" cy="49312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03170472"/>
              </p:ext>
            </p:extLst>
          </p:nvPr>
        </p:nvGraphicFramePr>
        <p:xfrm>
          <a:off x="4886325" y="5889636"/>
          <a:ext cx="1533525" cy="546100"/>
        </p:xfrm>
        <a:graphic>
          <a:graphicData uri="http://schemas.openxmlformats.org/presentationml/2006/ole">
            <mc:AlternateContent xmlns:mc="http://schemas.openxmlformats.org/markup-compatibility/2006">
              <mc:Choice xmlns:v="urn:schemas-microsoft-com:vml" Requires="v">
                <p:oleObj spid="_x0000_s4391" name="Equation" r:id="rId7" imgW="1015920" imgH="545760" progId="Equation.3">
                  <p:embed/>
                </p:oleObj>
              </mc:Choice>
              <mc:Fallback>
                <p:oleObj name="Equation" r:id="rId7" imgW="1015920" imgH="545760" progId="Equation.3">
                  <p:embed/>
                  <p:pic>
                    <p:nvPicPr>
                      <p:cNvPr id="0" name=""/>
                      <p:cNvPicPr/>
                      <p:nvPr/>
                    </p:nvPicPr>
                    <p:blipFill>
                      <a:blip r:embed="rId8"/>
                      <a:stretch>
                        <a:fillRect/>
                      </a:stretch>
                    </p:blipFill>
                    <p:spPr>
                      <a:xfrm>
                        <a:off x="4886325" y="5889636"/>
                        <a:ext cx="1533525" cy="546100"/>
                      </a:xfrm>
                      <a:prstGeom prst="rect">
                        <a:avLst/>
                      </a:prstGeom>
                    </p:spPr>
                  </p:pic>
                </p:oleObj>
              </mc:Fallback>
            </mc:AlternateContent>
          </a:graphicData>
        </a:graphic>
      </p:graphicFrame>
    </p:spTree>
    <p:extLst>
      <p:ext uri="{BB962C8B-B14F-4D97-AF65-F5344CB8AC3E}">
        <p14:creationId xmlns:p14="http://schemas.microsoft.com/office/powerpoint/2010/main" val="346967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pPr>
              <a:lnSpc>
                <a:spcPct val="140000"/>
              </a:lnSpc>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It should also be noted that all three distance measures are only valid for continuous variables. in the instance of categorical variables the hamming distance must be used. It also brings up the issue of standardization of the numerical variables between 0 and 1 when there is a mixture of numerical and categorical variables in the dataset.</a:t>
            </a:r>
          </a:p>
          <a:p>
            <a:pPr marL="0" indent="0" algn="ctr">
              <a:lnSpc>
                <a:spcPct val="140000"/>
              </a:lnSpc>
              <a:buNone/>
            </a:pPr>
            <a:r>
              <a:rPr lang="en-US" b="1" u="sng" cap="none" dirty="0" smtClean="0">
                <a:solidFill>
                  <a:prstClr val="black"/>
                </a:solidFill>
                <a:latin typeface="Kokila" panose="020B0604020202020204" pitchFamily="34" charset="0"/>
                <a:cs typeface="Kokila" panose="020B0604020202020204" pitchFamily="34" charset="0"/>
              </a:rPr>
              <a:t>Hamming Distance</a:t>
            </a:r>
          </a:p>
          <a:p>
            <a:pPr marL="0" indent="0" algn="ctr">
              <a:lnSpc>
                <a:spcPct val="140000"/>
              </a:lnSpc>
              <a:buNone/>
            </a:pPr>
            <a:endParaRPr lang="en-US" b="1" u="sng" cap="none" dirty="0">
              <a:solidFill>
                <a:prstClr val="black"/>
              </a:solidFill>
              <a:latin typeface="Kokila" panose="020B0604020202020204" pitchFamily="34" charset="0"/>
              <a:cs typeface="Kokila" panose="020B0604020202020204" pitchFamily="34" charset="0"/>
            </a:endParaRPr>
          </a:p>
          <a:p>
            <a:pPr marL="0" indent="0" algn="ctr">
              <a:lnSpc>
                <a:spcPct val="140000"/>
              </a:lnSpc>
              <a:buNone/>
            </a:pPr>
            <a:endParaRPr lang="en-US" b="1" u="sng" cap="none" dirty="0" smtClean="0">
              <a:solidFill>
                <a:prstClr val="black"/>
              </a:solidFill>
              <a:latin typeface="Kokila" panose="020B0604020202020204" pitchFamily="34" charset="0"/>
              <a:cs typeface="Kokila" panose="020B0604020202020204" pitchFamily="34" charset="0"/>
            </a:endParaRPr>
          </a:p>
          <a:p>
            <a:pPr marL="0" indent="0" algn="ctr">
              <a:lnSpc>
                <a:spcPct val="140000"/>
              </a:lnSpc>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K-nearest neighbors</a:t>
            </a:r>
            <a:endParaRPr lang="en-US" b="1" u="sng" dirty="0">
              <a:latin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43161616"/>
              </p:ext>
            </p:extLst>
          </p:nvPr>
        </p:nvGraphicFramePr>
        <p:xfrm>
          <a:off x="5330419" y="3288787"/>
          <a:ext cx="1595073" cy="677906"/>
        </p:xfrm>
        <a:graphic>
          <a:graphicData uri="http://schemas.openxmlformats.org/presentationml/2006/ole">
            <mc:AlternateContent xmlns:mc="http://schemas.openxmlformats.org/markup-compatibility/2006">
              <mc:Choice xmlns:v="urn:schemas-microsoft-com:vml" Requires="v">
                <p:oleObj spid="_x0000_s5278" name="Equation" r:id="rId3" imgW="1015920" imgH="431640" progId="Equation.3">
                  <p:embed/>
                </p:oleObj>
              </mc:Choice>
              <mc:Fallback>
                <p:oleObj name="Equation" r:id="rId3" imgW="1015920" imgH="431640" progId="Equation.3">
                  <p:embed/>
                  <p:pic>
                    <p:nvPicPr>
                      <p:cNvPr id="0" name=""/>
                      <p:cNvPicPr/>
                      <p:nvPr/>
                    </p:nvPicPr>
                    <p:blipFill>
                      <a:blip r:embed="rId4"/>
                      <a:stretch>
                        <a:fillRect/>
                      </a:stretch>
                    </p:blipFill>
                    <p:spPr>
                      <a:xfrm>
                        <a:off x="5330419" y="3288787"/>
                        <a:ext cx="1595073" cy="67790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7438932"/>
              </p:ext>
            </p:extLst>
          </p:nvPr>
        </p:nvGraphicFramePr>
        <p:xfrm>
          <a:off x="5426385" y="4010008"/>
          <a:ext cx="1344887" cy="626386"/>
        </p:xfrm>
        <a:graphic>
          <a:graphicData uri="http://schemas.openxmlformats.org/presentationml/2006/ole">
            <mc:AlternateContent xmlns:mc="http://schemas.openxmlformats.org/markup-compatibility/2006">
              <mc:Choice xmlns:v="urn:schemas-microsoft-com:vml" Requires="v">
                <p:oleObj spid="_x0000_s5279" name="Equation" r:id="rId5" imgW="927000" imgH="431640" progId="Equation.3">
                  <p:embed/>
                </p:oleObj>
              </mc:Choice>
              <mc:Fallback>
                <p:oleObj name="Equation" r:id="rId5" imgW="927000" imgH="431640" progId="Equation.3">
                  <p:embed/>
                  <p:pic>
                    <p:nvPicPr>
                      <p:cNvPr id="0" name=""/>
                      <p:cNvPicPr/>
                      <p:nvPr/>
                    </p:nvPicPr>
                    <p:blipFill>
                      <a:blip r:embed="rId6"/>
                      <a:stretch>
                        <a:fillRect/>
                      </a:stretch>
                    </p:blipFill>
                    <p:spPr>
                      <a:xfrm>
                        <a:off x="5426385" y="4010008"/>
                        <a:ext cx="1344887" cy="626386"/>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15284179"/>
              </p:ext>
            </p:extLst>
          </p:nvPr>
        </p:nvGraphicFramePr>
        <p:xfrm>
          <a:off x="4675028" y="4721995"/>
          <a:ext cx="3116688" cy="1112520"/>
        </p:xfrm>
        <a:graphic>
          <a:graphicData uri="http://schemas.openxmlformats.org/drawingml/2006/table">
            <a:tbl>
              <a:tblPr firstRow="1" bandRow="1">
                <a:tableStyleId>{5C22544A-7EE6-4342-B048-85BDC9FD1C3A}</a:tableStyleId>
              </a:tblPr>
              <a:tblGrid>
                <a:gridCol w="1038896"/>
                <a:gridCol w="1038896"/>
                <a:gridCol w="1038896"/>
              </a:tblGrid>
              <a:tr h="370840">
                <a:tc>
                  <a:txBody>
                    <a:bodyPr/>
                    <a:lstStyle/>
                    <a:p>
                      <a:pPr algn="ctr"/>
                      <a:r>
                        <a:rPr lang="en-US" dirty="0" smtClean="0">
                          <a:solidFill>
                            <a:schemeClr val="tx1"/>
                          </a:solidFill>
                          <a:latin typeface="Kokila" panose="020B0604020202020204" pitchFamily="34" charset="0"/>
                          <a:cs typeface="Kokila" panose="020B0604020202020204" pitchFamily="34" charset="0"/>
                        </a:rPr>
                        <a:t>X</a:t>
                      </a:r>
                      <a:endParaRPr lang="en-US"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dirty="0" smtClean="0">
                          <a:solidFill>
                            <a:schemeClr val="tx1"/>
                          </a:solidFill>
                          <a:latin typeface="Kokila" panose="020B0604020202020204" pitchFamily="34" charset="0"/>
                          <a:cs typeface="Kokila" panose="020B0604020202020204" pitchFamily="34" charset="0"/>
                        </a:rPr>
                        <a:t>Y</a:t>
                      </a:r>
                      <a:endParaRPr lang="en-US"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dirty="0" smtClean="0">
                          <a:solidFill>
                            <a:schemeClr val="tx1"/>
                          </a:solidFill>
                          <a:latin typeface="Kokila" panose="020B0604020202020204" pitchFamily="34" charset="0"/>
                          <a:cs typeface="Kokila" panose="020B0604020202020204" pitchFamily="34" charset="0"/>
                        </a:rPr>
                        <a:t>Distance</a:t>
                      </a:r>
                      <a:endParaRPr lang="en-US"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370840">
                <a:tc>
                  <a:txBody>
                    <a:bodyPr/>
                    <a:lstStyle/>
                    <a:p>
                      <a:pPr algn="ctr"/>
                      <a:r>
                        <a:rPr lang="en-US" dirty="0" smtClean="0">
                          <a:latin typeface="Kokila" panose="020B0604020202020204" pitchFamily="34" charset="0"/>
                          <a:cs typeface="Kokila" panose="020B0604020202020204" pitchFamily="34" charset="0"/>
                        </a:rPr>
                        <a:t>Male</a:t>
                      </a:r>
                      <a:endParaRPr lang="en-US" dirty="0">
                        <a:latin typeface="Kokila" panose="020B0604020202020204" pitchFamily="34" charset="0"/>
                        <a:cs typeface="Kokila" panose="020B0604020202020204" pitchFamily="34" charset="0"/>
                      </a:endParaRPr>
                    </a:p>
                  </a:txBody>
                  <a:tcPr>
                    <a:noFill/>
                  </a:tcPr>
                </a:tc>
                <a:tc>
                  <a:txBody>
                    <a:bodyPr/>
                    <a:lstStyle/>
                    <a:p>
                      <a:pPr algn="ctr"/>
                      <a:r>
                        <a:rPr lang="en-US" dirty="0" smtClean="0">
                          <a:latin typeface="Kokila" panose="020B0604020202020204" pitchFamily="34" charset="0"/>
                          <a:cs typeface="Kokila" panose="020B0604020202020204" pitchFamily="34" charset="0"/>
                        </a:rPr>
                        <a:t>Male</a:t>
                      </a:r>
                      <a:endParaRPr lang="en-US" dirty="0">
                        <a:latin typeface="Kokila" panose="020B0604020202020204" pitchFamily="34" charset="0"/>
                        <a:cs typeface="Kokila" panose="020B0604020202020204" pitchFamily="34" charset="0"/>
                      </a:endParaRPr>
                    </a:p>
                  </a:txBody>
                  <a:tcPr>
                    <a:noFill/>
                  </a:tcPr>
                </a:tc>
                <a:tc>
                  <a:txBody>
                    <a:bodyPr/>
                    <a:lstStyle/>
                    <a:p>
                      <a:pPr algn="ctr"/>
                      <a:r>
                        <a:rPr lang="en-US" dirty="0" smtClean="0">
                          <a:latin typeface="Kokila" panose="020B0604020202020204" pitchFamily="34" charset="0"/>
                          <a:cs typeface="Kokila" panose="020B0604020202020204" pitchFamily="34" charset="0"/>
                        </a:rPr>
                        <a:t>0</a:t>
                      </a:r>
                      <a:endParaRPr lang="en-US" dirty="0">
                        <a:latin typeface="Kokila" panose="020B0604020202020204" pitchFamily="34" charset="0"/>
                        <a:cs typeface="Kokila" panose="020B0604020202020204" pitchFamily="34" charset="0"/>
                      </a:endParaRPr>
                    </a:p>
                  </a:txBody>
                  <a:tcPr>
                    <a:noFill/>
                  </a:tcPr>
                </a:tc>
              </a:tr>
              <a:tr h="370840">
                <a:tc>
                  <a:txBody>
                    <a:bodyPr/>
                    <a:lstStyle/>
                    <a:p>
                      <a:pPr algn="ctr"/>
                      <a:r>
                        <a:rPr lang="en-US" dirty="0" smtClean="0">
                          <a:latin typeface="Kokila" panose="020B0604020202020204" pitchFamily="34" charset="0"/>
                          <a:cs typeface="Kokila" panose="020B0604020202020204" pitchFamily="34" charset="0"/>
                        </a:rPr>
                        <a:t>Male</a:t>
                      </a:r>
                      <a:endParaRPr lang="en-US" dirty="0">
                        <a:latin typeface="Kokila" panose="020B0604020202020204" pitchFamily="34" charset="0"/>
                        <a:cs typeface="Kokila" panose="020B0604020202020204" pitchFamily="34" charset="0"/>
                      </a:endParaRPr>
                    </a:p>
                  </a:txBody>
                  <a:tcPr>
                    <a:noFill/>
                  </a:tcPr>
                </a:tc>
                <a:tc>
                  <a:txBody>
                    <a:bodyPr/>
                    <a:lstStyle/>
                    <a:p>
                      <a:pPr algn="ctr"/>
                      <a:r>
                        <a:rPr lang="en-US" dirty="0" smtClean="0">
                          <a:latin typeface="Kokila" panose="020B0604020202020204" pitchFamily="34" charset="0"/>
                          <a:cs typeface="Kokila" panose="020B0604020202020204" pitchFamily="34" charset="0"/>
                        </a:rPr>
                        <a:t>Female</a:t>
                      </a:r>
                      <a:endParaRPr lang="en-US" dirty="0">
                        <a:latin typeface="Kokila" panose="020B0604020202020204" pitchFamily="34" charset="0"/>
                        <a:cs typeface="Kokila" panose="020B0604020202020204" pitchFamily="34" charset="0"/>
                      </a:endParaRPr>
                    </a:p>
                  </a:txBody>
                  <a:tcPr>
                    <a:noFill/>
                  </a:tcPr>
                </a:tc>
                <a:tc>
                  <a:txBody>
                    <a:bodyPr/>
                    <a:lstStyle/>
                    <a:p>
                      <a:pPr algn="ctr"/>
                      <a:r>
                        <a:rPr lang="en-US" dirty="0" smtClean="0">
                          <a:latin typeface="Kokila" panose="020B0604020202020204" pitchFamily="34" charset="0"/>
                          <a:cs typeface="Kokila" panose="020B0604020202020204" pitchFamily="34" charset="0"/>
                        </a:rPr>
                        <a:t>1</a:t>
                      </a:r>
                      <a:endParaRPr lang="en-US"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139395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pPr>
              <a:lnSpc>
                <a:spcPct val="140000"/>
              </a:lnSpc>
              <a:buFont typeface="Wingdings" panose="05000000000000000000" pitchFamily="2" charset="2"/>
              <a:buChar char="Ø"/>
            </a:pPr>
            <a:endParaRPr lang="en-US" sz="1800" cap="none" dirty="0" smtClean="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Choosing </a:t>
            </a:r>
            <a:r>
              <a:rPr lang="en-US" sz="1800" cap="none" dirty="0">
                <a:solidFill>
                  <a:prstClr val="black"/>
                </a:solidFill>
                <a:latin typeface="Kokila" panose="020B0604020202020204" pitchFamily="34" charset="0"/>
                <a:cs typeface="Kokila" panose="020B0604020202020204" pitchFamily="34" charset="0"/>
              </a:rPr>
              <a:t>the optimal value for K is best done by first inspecting the data. In general, a large K value is more precise as it reduces the overall noise but there is no guarantee. </a:t>
            </a:r>
            <a:endParaRPr lang="en-US" sz="1800" cap="none" dirty="0" smtClean="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Cross-validation </a:t>
            </a:r>
            <a:r>
              <a:rPr lang="en-US" sz="1800" cap="none" dirty="0">
                <a:solidFill>
                  <a:prstClr val="black"/>
                </a:solidFill>
                <a:latin typeface="Kokila" panose="020B0604020202020204" pitchFamily="34" charset="0"/>
                <a:cs typeface="Kokila" panose="020B0604020202020204" pitchFamily="34" charset="0"/>
              </a:rPr>
              <a:t>is another way to retrospectively determine a good K value by using an independent dataset to validate the K value. </a:t>
            </a:r>
            <a:endParaRPr lang="en-US" sz="1800" cap="none" dirty="0" smtClean="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Historically</a:t>
            </a:r>
            <a:r>
              <a:rPr lang="en-US" sz="1800" cap="none" dirty="0">
                <a:solidFill>
                  <a:prstClr val="black"/>
                </a:solidFill>
                <a:latin typeface="Kokila" panose="020B0604020202020204" pitchFamily="34" charset="0"/>
                <a:cs typeface="Kokila" panose="020B0604020202020204" pitchFamily="34" charset="0"/>
              </a:rPr>
              <a:t>, the optimal K for most datasets has been between 3-10. That produces much better results than 1NN.</a:t>
            </a:r>
            <a:endParaRPr lang="en-US" b="1" u="sng" cap="none" dirty="0" smtClean="0">
              <a:solidFill>
                <a:prstClr val="black"/>
              </a:solidFill>
              <a:latin typeface="Kokila" panose="020B0604020202020204" pitchFamily="34" charset="0"/>
              <a:cs typeface="Kokila" panose="020B0604020202020204" pitchFamily="34" charset="0"/>
            </a:endParaRPr>
          </a:p>
          <a:p>
            <a:pPr marL="0" indent="0" algn="ctr">
              <a:lnSpc>
                <a:spcPct val="140000"/>
              </a:lnSpc>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K-nearest neighbors</a:t>
            </a:r>
            <a:endParaRPr lang="en-US" b="1" u="sng" dirty="0">
              <a:latin typeface="Calibri" panose="020F0502020204030204" pitchFamily="34" charset="0"/>
            </a:endParaRPr>
          </a:p>
        </p:txBody>
      </p:sp>
    </p:spTree>
    <p:extLst>
      <p:ext uri="{BB962C8B-B14F-4D97-AF65-F5344CB8AC3E}">
        <p14:creationId xmlns:p14="http://schemas.microsoft.com/office/powerpoint/2010/main" val="57097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6" name="Rectangle 5"/>
          <p:cNvSpPr/>
          <p:nvPr/>
        </p:nvSpPr>
        <p:spPr>
          <a:xfrm>
            <a:off x="700088" y="1997839"/>
            <a:ext cx="10810152" cy="3939540"/>
          </a:xfrm>
          <a:prstGeom prst="rect">
            <a:avLst/>
          </a:prstGeom>
        </p:spPr>
        <p:txBody>
          <a:bodyPr wrap="square">
            <a:spAutoFit/>
          </a:bodyPr>
          <a:lstStyle/>
          <a:p>
            <a:pPr>
              <a:lnSpc>
                <a:spcPct val="150000"/>
              </a:lnSpc>
            </a:pPr>
            <a:r>
              <a:rPr lang="en-US" sz="2000" dirty="0" smtClean="0">
                <a:solidFill>
                  <a:srgbClr val="414B56"/>
                </a:solidFill>
                <a:latin typeface="Kokila" panose="020B0604020202020204" pitchFamily="34" charset="0"/>
                <a:cs typeface="Kokila" panose="020B0604020202020204" pitchFamily="34" charset="0"/>
              </a:rPr>
              <a:t>K-Means </a:t>
            </a:r>
            <a:r>
              <a:rPr lang="en-US" sz="2000" dirty="0">
                <a:solidFill>
                  <a:srgbClr val="414B56"/>
                </a:solidFill>
                <a:latin typeface="Kokila" panose="020B0604020202020204" pitchFamily="34" charset="0"/>
                <a:cs typeface="Kokila" panose="020B0604020202020204" pitchFamily="34" charset="0"/>
              </a:rPr>
              <a:t>is  one of  the simplest unsupervised  learning  algorithms  that  solve  the well  known clustering problem. The procedure follows a simple and  easy  way  to classify a given data set  through a certain number of  clusters (assume k clusters) fixed </a:t>
            </a:r>
            <a:r>
              <a:rPr lang="en-US" sz="2000" dirty="0" err="1">
                <a:solidFill>
                  <a:srgbClr val="414B56"/>
                </a:solidFill>
                <a:latin typeface="Kokila" panose="020B0604020202020204" pitchFamily="34" charset="0"/>
                <a:cs typeface="Kokila" panose="020B0604020202020204" pitchFamily="34" charset="0"/>
              </a:rPr>
              <a:t>apriori</a:t>
            </a:r>
            <a:r>
              <a:rPr lang="en-US" sz="2000" dirty="0">
                <a:solidFill>
                  <a:srgbClr val="414B56"/>
                </a:solidFill>
                <a:latin typeface="Kokila" panose="020B0604020202020204" pitchFamily="34" charset="0"/>
                <a:cs typeface="Kokila" panose="020B0604020202020204" pitchFamily="34" charset="0"/>
              </a:rPr>
              <a:t>. The  main  idea  is to define k centers, one for each cluster. These centers  should  be placed in a cunning  way  </a:t>
            </a:r>
            <a:r>
              <a:rPr lang="en-US" sz="2000" dirty="0" smtClean="0">
                <a:solidFill>
                  <a:srgbClr val="414B56"/>
                </a:solidFill>
                <a:latin typeface="Kokila" panose="020B0604020202020204" pitchFamily="34" charset="0"/>
                <a:cs typeface="Kokila" panose="020B0604020202020204" pitchFamily="34" charset="0"/>
              </a:rPr>
              <a:t>because of</a:t>
            </a:r>
            <a:r>
              <a:rPr lang="en-US" sz="2000" dirty="0">
                <a:solidFill>
                  <a:srgbClr val="414B56"/>
                </a:solidFill>
                <a:latin typeface="Kokila" panose="020B0604020202020204" pitchFamily="34" charset="0"/>
                <a:cs typeface="Kokila" panose="020B0604020202020204" pitchFamily="34" charset="0"/>
              </a:rPr>
              <a:t>  different  location  causes different  result. So, the better  choice  is  to place them  as  much as possible  far away from each other</a:t>
            </a:r>
            <a:r>
              <a:rPr lang="en-US" sz="2000" dirty="0" smtClean="0">
                <a:solidFill>
                  <a:srgbClr val="414B56"/>
                </a:solidFill>
                <a:latin typeface="Kokila" panose="020B0604020202020204" pitchFamily="34" charset="0"/>
                <a:cs typeface="Kokila" panose="020B0604020202020204" pitchFamily="34" charset="0"/>
              </a:rPr>
              <a:t>.</a:t>
            </a:r>
          </a:p>
          <a:p>
            <a:pPr>
              <a:lnSpc>
                <a:spcPct val="150000"/>
              </a:lnSpc>
            </a:pPr>
            <a:endParaRPr lang="en-US" sz="2000" dirty="0">
              <a:solidFill>
                <a:srgbClr val="414B56"/>
              </a:solidFill>
              <a:latin typeface="Kokila" panose="020B0604020202020204" pitchFamily="34" charset="0"/>
              <a:cs typeface="Kokila" panose="020B0604020202020204" pitchFamily="34" charset="0"/>
            </a:endParaRPr>
          </a:p>
          <a:p>
            <a:r>
              <a:rPr lang="en-US" sz="2000" b="1" u="sng" dirty="0">
                <a:solidFill>
                  <a:srgbClr val="414B56"/>
                </a:solidFill>
                <a:latin typeface="Kokila" panose="020B0604020202020204" pitchFamily="34" charset="0"/>
                <a:cs typeface="Kokila" panose="020B0604020202020204" pitchFamily="34" charset="0"/>
              </a:rPr>
              <a:t>Advantages</a:t>
            </a:r>
          </a:p>
          <a:p>
            <a:pPr marL="342900" indent="-342900">
              <a:buFont typeface="Wingdings" panose="05000000000000000000" pitchFamily="2" charset="2"/>
              <a:buChar char="§"/>
            </a:pPr>
            <a:r>
              <a:rPr lang="en-US" sz="2000" dirty="0" smtClean="0">
                <a:solidFill>
                  <a:srgbClr val="414B56"/>
                </a:solidFill>
                <a:latin typeface="Kokila" panose="020B0604020202020204" pitchFamily="34" charset="0"/>
                <a:cs typeface="Kokila" panose="020B0604020202020204" pitchFamily="34" charset="0"/>
              </a:rPr>
              <a:t>Fast</a:t>
            </a:r>
            <a:r>
              <a:rPr lang="en-US" sz="2000" dirty="0">
                <a:solidFill>
                  <a:srgbClr val="414B56"/>
                </a:solidFill>
                <a:latin typeface="Kokila" panose="020B0604020202020204" pitchFamily="34" charset="0"/>
                <a:cs typeface="Kokila" panose="020B0604020202020204" pitchFamily="34" charset="0"/>
              </a:rPr>
              <a:t>, robust and easier to </a:t>
            </a:r>
            <a:r>
              <a:rPr lang="en-US" sz="2000" dirty="0" smtClean="0">
                <a:solidFill>
                  <a:srgbClr val="414B56"/>
                </a:solidFill>
                <a:latin typeface="Kokila" panose="020B0604020202020204" pitchFamily="34" charset="0"/>
                <a:cs typeface="Kokila" panose="020B0604020202020204" pitchFamily="34" charset="0"/>
              </a:rPr>
              <a:t>understand.</a:t>
            </a:r>
          </a:p>
          <a:p>
            <a:pPr marL="342900" indent="-342900">
              <a:buFont typeface="Wingdings" panose="05000000000000000000" pitchFamily="2" charset="2"/>
              <a:buChar char="§"/>
            </a:pPr>
            <a:r>
              <a:rPr lang="en-US" sz="2000" dirty="0" smtClean="0">
                <a:solidFill>
                  <a:srgbClr val="414B56"/>
                </a:solidFill>
                <a:latin typeface="Kokila" panose="020B0604020202020204" pitchFamily="34" charset="0"/>
                <a:cs typeface="Kokila" panose="020B0604020202020204" pitchFamily="34" charset="0"/>
              </a:rPr>
              <a:t>Relatively </a:t>
            </a:r>
            <a:r>
              <a:rPr lang="en-US" sz="2000" dirty="0">
                <a:solidFill>
                  <a:srgbClr val="414B56"/>
                </a:solidFill>
                <a:latin typeface="Kokila" panose="020B0604020202020204" pitchFamily="34" charset="0"/>
                <a:cs typeface="Kokila" panose="020B0604020202020204" pitchFamily="34" charset="0"/>
              </a:rPr>
              <a:t>efficient: O(</a:t>
            </a:r>
            <a:r>
              <a:rPr lang="en-US" sz="2000" dirty="0" err="1">
                <a:solidFill>
                  <a:srgbClr val="414B56"/>
                </a:solidFill>
                <a:latin typeface="Kokila" panose="020B0604020202020204" pitchFamily="34" charset="0"/>
                <a:cs typeface="Kokila" panose="020B0604020202020204" pitchFamily="34" charset="0"/>
              </a:rPr>
              <a:t>tknd</a:t>
            </a:r>
            <a:r>
              <a:rPr lang="en-US" sz="2000" dirty="0">
                <a:solidFill>
                  <a:srgbClr val="414B56"/>
                </a:solidFill>
                <a:latin typeface="Kokila" panose="020B0604020202020204" pitchFamily="34" charset="0"/>
                <a:cs typeface="Kokila" panose="020B0604020202020204" pitchFamily="34" charset="0"/>
              </a:rPr>
              <a:t>), where n is # objects, k is # clusters, d is # dimension of each object, and t  is # iterations. Normally, k, t, d &lt;&lt; </a:t>
            </a:r>
            <a:r>
              <a:rPr lang="en-US" sz="2000" dirty="0" smtClean="0">
                <a:solidFill>
                  <a:srgbClr val="414B56"/>
                </a:solidFill>
                <a:latin typeface="Kokila" panose="020B0604020202020204" pitchFamily="34" charset="0"/>
                <a:cs typeface="Kokila" panose="020B0604020202020204" pitchFamily="34" charset="0"/>
              </a:rPr>
              <a:t>n.</a:t>
            </a:r>
          </a:p>
          <a:p>
            <a:pPr marL="342900" indent="-342900">
              <a:buFont typeface="Wingdings" panose="05000000000000000000" pitchFamily="2" charset="2"/>
              <a:buChar char="§"/>
            </a:pPr>
            <a:r>
              <a:rPr lang="en-US" sz="2000" dirty="0" smtClean="0">
                <a:solidFill>
                  <a:srgbClr val="414B56"/>
                </a:solidFill>
                <a:latin typeface="Kokila" panose="020B0604020202020204" pitchFamily="34" charset="0"/>
                <a:cs typeface="Kokila" panose="020B0604020202020204" pitchFamily="34" charset="0"/>
              </a:rPr>
              <a:t>Gives </a:t>
            </a:r>
            <a:r>
              <a:rPr lang="en-US" sz="2000" dirty="0">
                <a:solidFill>
                  <a:srgbClr val="414B56"/>
                </a:solidFill>
                <a:latin typeface="Kokila" panose="020B0604020202020204" pitchFamily="34" charset="0"/>
                <a:cs typeface="Kokila" panose="020B0604020202020204" pitchFamily="34" charset="0"/>
              </a:rPr>
              <a:t>best result when data set are distinct or well separated from each other. </a:t>
            </a:r>
            <a:endParaRPr lang="en-US" sz="2000" dirty="0">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330893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As a simple illustration of a k-means algorithm, consider the following data set consisting of the scores of two variables on each of seven individuals:</a:t>
            </a:r>
          </a:p>
        </p:txBody>
      </p:sp>
      <p:graphicFrame>
        <p:nvGraphicFramePr>
          <p:cNvPr id="5" name="Table 4"/>
          <p:cNvGraphicFramePr>
            <a:graphicFrameLocks noGrp="1"/>
          </p:cNvGraphicFramePr>
          <p:nvPr/>
        </p:nvGraphicFramePr>
        <p:xfrm>
          <a:off x="4043367" y="2479175"/>
          <a:ext cx="3614739" cy="2926080"/>
        </p:xfrm>
        <a:graphic>
          <a:graphicData uri="http://schemas.openxmlformats.org/drawingml/2006/table">
            <a:tbl>
              <a:tblPr firstRow="1" bandRow="1">
                <a:tableStyleId>{5C22544A-7EE6-4342-B048-85BDC9FD1C3A}</a:tableStyleId>
              </a:tblPr>
              <a:tblGrid>
                <a:gridCol w="1204913"/>
                <a:gridCol w="1204913"/>
                <a:gridCol w="1204913"/>
              </a:tblGrid>
              <a:tr h="274105">
                <a:tc>
                  <a:txBody>
                    <a:bodyPr/>
                    <a:lstStyle/>
                    <a:p>
                      <a:pPr algn="ctr"/>
                      <a:r>
                        <a:rPr lang="en-US" b="1" dirty="0" smtClean="0">
                          <a:solidFill>
                            <a:schemeClr val="tx1"/>
                          </a:solidFill>
                          <a:latin typeface="Kokila" panose="020B0604020202020204" pitchFamily="34" charset="0"/>
                          <a:cs typeface="Kokila" panose="020B0604020202020204" pitchFamily="34" charset="0"/>
                        </a:rPr>
                        <a:t>Subject</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A</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B</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274105">
                <a:tc>
                  <a:txBody>
                    <a:bodyPr/>
                    <a:lstStyle/>
                    <a:p>
                      <a:pPr algn="ctr"/>
                      <a:r>
                        <a:rPr lang="en-US" b="1" dirty="0" smtClean="0">
                          <a:latin typeface="Kokila" panose="020B0604020202020204" pitchFamily="34" charset="0"/>
                          <a:cs typeface="Kokila" panose="020B0604020202020204" pitchFamily="34" charset="0"/>
                        </a:rPr>
                        <a:t>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1.0</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2.0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3</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3.0</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4</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5.0</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7.0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6</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7</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4.5</a:t>
                      </a:r>
                      <a:endParaRPr lang="en-US" b="1"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88593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This data set is to be grouped into two clusters.  As a first step in finding a sensible initial partition, let the A &amp; B values of the two individuals furthest apart (using the Euclidean distance measure), define the initial cluster means, giving:</a:t>
            </a:r>
          </a:p>
          <a:p>
            <a:pPr marL="0" indent="0">
              <a:lnSpc>
                <a:spcPct val="140000"/>
              </a:lnSpc>
              <a:buNone/>
            </a:pPr>
            <a:endParaRPr lang="en-US" sz="1800" cap="none" dirty="0">
              <a:solidFill>
                <a:prstClr val="black"/>
              </a:solidFill>
              <a:latin typeface="Kokila" panose="020B0604020202020204" pitchFamily="34" charset="0"/>
              <a:cs typeface="Kokila"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3516879"/>
              </p:ext>
            </p:extLst>
          </p:nvPr>
        </p:nvGraphicFramePr>
        <p:xfrm>
          <a:off x="4043367" y="3064969"/>
          <a:ext cx="3614739" cy="1371600"/>
        </p:xfrm>
        <a:graphic>
          <a:graphicData uri="http://schemas.openxmlformats.org/drawingml/2006/table">
            <a:tbl>
              <a:tblPr firstRow="1" bandRow="1">
                <a:tableStyleId>{5C22544A-7EE6-4342-B048-85BDC9FD1C3A}</a:tableStyleId>
              </a:tblPr>
              <a:tblGrid>
                <a:gridCol w="1204913"/>
                <a:gridCol w="1204913"/>
                <a:gridCol w="1204913"/>
              </a:tblGrid>
              <a:tr h="274105">
                <a:tc>
                  <a:txBody>
                    <a:bodyPr/>
                    <a:lstStyle/>
                    <a:p>
                      <a:pPr algn="ct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Individual</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Mean</a:t>
                      </a:r>
                      <a:r>
                        <a:rPr lang="en-US" b="1" baseline="0" dirty="0" smtClean="0">
                          <a:solidFill>
                            <a:schemeClr val="tx1"/>
                          </a:solidFill>
                          <a:latin typeface="Kokila" panose="020B0604020202020204" pitchFamily="34" charset="0"/>
                          <a:cs typeface="Kokila" panose="020B0604020202020204" pitchFamily="34" charset="0"/>
                        </a:rPr>
                        <a:t> Vector (Centroid)</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274105">
                <a:tc>
                  <a:txBody>
                    <a:bodyPr/>
                    <a:lstStyle/>
                    <a:p>
                      <a:pPr algn="ctr"/>
                      <a:r>
                        <a:rPr lang="en-US" b="1" dirty="0" smtClean="0">
                          <a:latin typeface="Kokila" panose="020B0604020202020204" pitchFamily="34" charset="0"/>
                          <a:cs typeface="Kokila" panose="020B0604020202020204" pitchFamily="34" charset="0"/>
                        </a:rPr>
                        <a:t>Group 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(1.0</a:t>
                      </a:r>
                      <a:r>
                        <a:rPr lang="en-US" b="1" baseline="0" dirty="0" smtClean="0">
                          <a:latin typeface="Kokila" panose="020B0604020202020204" pitchFamily="34" charset="0"/>
                          <a:cs typeface="Kokila" panose="020B0604020202020204" pitchFamily="34" charset="0"/>
                        </a:rPr>
                        <a:t> , </a:t>
                      </a:r>
                      <a:r>
                        <a:rPr lang="en-US" b="1" dirty="0" smtClean="0">
                          <a:latin typeface="Kokila" panose="020B0604020202020204" pitchFamily="34" charset="0"/>
                          <a:cs typeface="Kokila" panose="020B0604020202020204" pitchFamily="34" charset="0"/>
                        </a:rPr>
                        <a:t>1.0)</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Group 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(5.0 , 7.0)</a:t>
                      </a:r>
                      <a:endParaRPr lang="en-US" b="1"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2055601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The remaining individuals are now examined in sequence and allocated to the cluster to which they are closest, in terms of Euclidean distance to the cluster mean. The mean vector is recalculated each time a new member is added. This leads to the following series of steps:</a:t>
            </a:r>
          </a:p>
        </p:txBody>
      </p:sp>
      <p:graphicFrame>
        <p:nvGraphicFramePr>
          <p:cNvPr id="6" name="Table 5"/>
          <p:cNvGraphicFramePr>
            <a:graphicFrameLocks noGrp="1"/>
          </p:cNvGraphicFramePr>
          <p:nvPr>
            <p:extLst>
              <p:ext uri="{D42A27DB-BD31-4B8C-83A1-F6EECF244321}">
                <p14:modId xmlns:p14="http://schemas.microsoft.com/office/powerpoint/2010/main" val="3637982708"/>
              </p:ext>
            </p:extLst>
          </p:nvPr>
        </p:nvGraphicFramePr>
        <p:xfrm>
          <a:off x="2032000" y="2662774"/>
          <a:ext cx="8128000" cy="32359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ctr"/>
                      <a:endParaRPr lang="en-US" dirty="0">
                        <a:solidFill>
                          <a:schemeClr val="tx1"/>
                        </a:solidFill>
                      </a:endParaRPr>
                    </a:p>
                  </a:txBody>
                  <a:tcPr>
                    <a:solidFill>
                      <a:schemeClr val="bg1">
                        <a:lumMod val="65000"/>
                      </a:schemeClr>
                    </a:solidFill>
                  </a:tcPr>
                </a:tc>
                <a:tc gridSpan="2">
                  <a:txBody>
                    <a:bodyPr/>
                    <a:lstStyle/>
                    <a:p>
                      <a:pPr algn="ctr"/>
                      <a:r>
                        <a:rPr lang="en-US" dirty="0" smtClean="0">
                          <a:solidFill>
                            <a:schemeClr val="tx1"/>
                          </a:solidFill>
                        </a:rPr>
                        <a:t>Cluster 1</a:t>
                      </a:r>
                      <a:endParaRPr lang="en-US" dirty="0">
                        <a:solidFill>
                          <a:schemeClr val="tx1"/>
                        </a:solidFill>
                      </a:endParaRPr>
                    </a:p>
                  </a:txBody>
                  <a:tcPr>
                    <a:solidFill>
                      <a:schemeClr val="bg1">
                        <a:lumMod val="65000"/>
                      </a:schemeClr>
                    </a:solidFill>
                  </a:tcPr>
                </a:tc>
                <a:tc hMerge="1">
                  <a:txBody>
                    <a:bodyPr/>
                    <a:lstStyle/>
                    <a:p>
                      <a:endParaRPr lang="en-US" dirty="0"/>
                    </a:p>
                  </a:txBody>
                  <a:tcPr>
                    <a:solidFill>
                      <a:schemeClr val="bg1">
                        <a:lumMod val="65000"/>
                      </a:schemeClr>
                    </a:solidFill>
                  </a:tcPr>
                </a:tc>
                <a:tc gridSpan="2">
                  <a:txBody>
                    <a:bodyPr/>
                    <a:lstStyle/>
                    <a:p>
                      <a:pPr algn="ctr"/>
                      <a:r>
                        <a:rPr lang="en-US" dirty="0" smtClean="0">
                          <a:solidFill>
                            <a:schemeClr val="tx1"/>
                          </a:solidFill>
                        </a:rPr>
                        <a:t>Cluster 2</a:t>
                      </a:r>
                      <a:endParaRPr lang="en-US" dirty="0">
                        <a:solidFill>
                          <a:schemeClr val="tx1"/>
                        </a:solidFill>
                      </a:endParaRPr>
                    </a:p>
                  </a:txBody>
                  <a:tcPr>
                    <a:solidFill>
                      <a:schemeClr val="bg1">
                        <a:lumMod val="65000"/>
                      </a:schemeClr>
                    </a:solidFill>
                  </a:tcPr>
                </a:tc>
                <a:tc hMerge="1">
                  <a:txBody>
                    <a:bodyPr/>
                    <a:lstStyle/>
                    <a:p>
                      <a:endParaRPr lang="en-US" dirty="0"/>
                    </a:p>
                  </a:txBody>
                  <a:tcPr>
                    <a:solidFill>
                      <a:schemeClr val="bg1">
                        <a:lumMod val="65000"/>
                      </a:schemeClr>
                    </a:solidFill>
                  </a:tcPr>
                </a:tc>
              </a:tr>
              <a:tr h="370840">
                <a:tc>
                  <a:txBody>
                    <a:bodyPr/>
                    <a:lstStyle/>
                    <a:p>
                      <a:pPr marL="0" algn="ctr" defTabSz="914400" rtl="0" eaLnBrk="1" latinLnBrk="0" hangingPunct="1"/>
                      <a:r>
                        <a:rPr lang="en-US" sz="1800" b="1" kern="1200" dirty="0" smtClean="0">
                          <a:solidFill>
                            <a:schemeClr val="tx1"/>
                          </a:solidFill>
                          <a:latin typeface="+mn-lt"/>
                          <a:ea typeface="+mn-ea"/>
                          <a:cs typeface="+mn-cs"/>
                        </a:rPr>
                        <a:t>Step</a:t>
                      </a:r>
                      <a:endParaRPr lang="en-US" sz="1800" b="1" kern="1200" dirty="0">
                        <a:solidFill>
                          <a:schemeClr val="tx1"/>
                        </a:solidFill>
                        <a:latin typeface="+mn-lt"/>
                        <a:ea typeface="+mn-ea"/>
                        <a:cs typeface="+mn-cs"/>
                      </a:endParaRPr>
                    </a:p>
                  </a:txBody>
                  <a:tcPr>
                    <a:solidFill>
                      <a:schemeClr val="bg1">
                        <a:lumMod val="65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Individual</a:t>
                      </a:r>
                      <a:endParaRPr lang="en-US" sz="1800" b="1" kern="1200" dirty="0">
                        <a:solidFill>
                          <a:schemeClr val="tx1"/>
                        </a:solidFill>
                        <a:latin typeface="+mn-lt"/>
                        <a:ea typeface="+mn-ea"/>
                        <a:cs typeface="+mn-cs"/>
                      </a:endParaRPr>
                    </a:p>
                  </a:txBody>
                  <a:tcPr>
                    <a:solidFill>
                      <a:schemeClr val="bg1">
                        <a:lumMod val="65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Mean Vector (Centroid)</a:t>
                      </a:r>
                      <a:endParaRPr lang="en-US" sz="1800" b="1" kern="1200" dirty="0">
                        <a:solidFill>
                          <a:schemeClr val="tx1"/>
                        </a:solidFill>
                        <a:latin typeface="+mn-lt"/>
                        <a:ea typeface="+mn-ea"/>
                        <a:cs typeface="+mn-cs"/>
                      </a:endParaRPr>
                    </a:p>
                  </a:txBody>
                  <a:tcPr>
                    <a:solidFill>
                      <a:schemeClr val="bg1">
                        <a:lumMod val="65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Individual</a:t>
                      </a:r>
                      <a:endParaRPr lang="en-US" sz="1800" b="1" kern="1200" dirty="0">
                        <a:solidFill>
                          <a:schemeClr val="tx1"/>
                        </a:solidFill>
                        <a:latin typeface="+mn-lt"/>
                        <a:ea typeface="+mn-ea"/>
                        <a:cs typeface="+mn-cs"/>
                      </a:endParaRPr>
                    </a:p>
                  </a:txBody>
                  <a:tcPr>
                    <a:solidFill>
                      <a:schemeClr val="bg1">
                        <a:lumMod val="65000"/>
                      </a:schemeClr>
                    </a:solidFill>
                  </a:tcPr>
                </a:tc>
                <a:tc>
                  <a:txBody>
                    <a:bodyPr/>
                    <a:lstStyle/>
                    <a:p>
                      <a:pPr marL="0" algn="ctr" defTabSz="914400" rtl="0" eaLnBrk="1" latinLnBrk="0" hangingPunct="1"/>
                      <a:r>
                        <a:rPr lang="en-US" sz="1800" b="1" kern="1200" dirty="0" smtClean="0">
                          <a:solidFill>
                            <a:schemeClr val="tx1"/>
                          </a:solidFill>
                          <a:latin typeface="+mn-lt"/>
                          <a:ea typeface="+mn-ea"/>
                          <a:cs typeface="+mn-cs"/>
                        </a:rPr>
                        <a:t>Mean Vector (</a:t>
                      </a:r>
                      <a:r>
                        <a:rPr lang="en-US" sz="1800" b="1" kern="1200" dirty="0" smtClean="0">
                          <a:solidFill>
                            <a:schemeClr val="tx1"/>
                          </a:solidFill>
                          <a:latin typeface="+mn-lt"/>
                          <a:ea typeface="+mn-ea"/>
                          <a:cs typeface="+mn-cs"/>
                        </a:rPr>
                        <a:t>Centroid</a:t>
                      </a:r>
                      <a:r>
                        <a:rPr lang="en-US" sz="1800" b="1" kern="1200" dirty="0" smtClean="0">
                          <a:solidFill>
                            <a:schemeClr val="tx1"/>
                          </a:solidFill>
                          <a:latin typeface="+mn-lt"/>
                          <a:ea typeface="+mn-ea"/>
                          <a:cs typeface="+mn-cs"/>
                        </a:rPr>
                        <a:t>)</a:t>
                      </a:r>
                      <a:endParaRPr lang="en-US" sz="1800" b="1" kern="1200" dirty="0">
                        <a:solidFill>
                          <a:schemeClr val="tx1"/>
                        </a:solidFill>
                        <a:latin typeface="+mn-lt"/>
                        <a:ea typeface="+mn-ea"/>
                        <a:cs typeface="+mn-cs"/>
                      </a:endParaRPr>
                    </a:p>
                  </a:txBody>
                  <a:tcPr>
                    <a:solidFill>
                      <a:schemeClr val="bg1">
                        <a:lumMod val="65000"/>
                      </a:schemeClr>
                    </a:solid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(1.0 , 1.0)</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(5.0, 7.0)</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2</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1,2</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(1.2 , 1.5)</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(5.0, 7.0)</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(1.8 , 2.3)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(5.0, 7.0)</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(1.8 , 2.3)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4,5</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(4.2 , 6.0)</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5</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Kokila" panose="020B0604020202020204" pitchFamily="34" charset="0"/>
                          <a:ea typeface="+mn-ea"/>
                          <a:cs typeface="Kokila" panose="020B0604020202020204" pitchFamily="34" charset="0"/>
                        </a:rPr>
                        <a:t>1,2,3</a:t>
                      </a: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(1.8 , 2.3)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4,5,6</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(4.3 , 5.7)</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r h="370840">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6</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Kokila" panose="020B0604020202020204" pitchFamily="34" charset="0"/>
                          <a:ea typeface="+mn-ea"/>
                          <a:cs typeface="Kokila" panose="020B0604020202020204" pitchFamily="34" charset="0"/>
                        </a:rPr>
                        <a:t>1,2,3</a:t>
                      </a: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(1.8 , 2.3)</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4,5,6,7</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c>
                  <a:txBody>
                    <a:bodyPr/>
                    <a:lstStyle/>
                    <a:p>
                      <a:pPr marL="0" algn="ctr" defTabSz="914400" rtl="0" eaLnBrk="1" latinLnBrk="0" hangingPunct="1"/>
                      <a:r>
                        <a:rPr lang="en-US" sz="1800" b="1" kern="1200" dirty="0" smtClean="0">
                          <a:solidFill>
                            <a:schemeClr val="dk1"/>
                          </a:solidFill>
                          <a:latin typeface="Kokila" panose="020B0604020202020204" pitchFamily="34" charset="0"/>
                          <a:ea typeface="+mn-ea"/>
                          <a:cs typeface="Kokila" panose="020B0604020202020204" pitchFamily="34" charset="0"/>
                        </a:rPr>
                        <a:t>(4.1 , 5.4)</a:t>
                      </a:r>
                      <a:endParaRPr lang="en-US" sz="1800" b="1" kern="1200" dirty="0">
                        <a:solidFill>
                          <a:schemeClr val="dk1"/>
                        </a:solidFill>
                        <a:latin typeface="Kokila" panose="020B0604020202020204" pitchFamily="34" charset="0"/>
                        <a:ea typeface="+mn-ea"/>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540532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Now the initial partition has changed, and the two clusters at this stage having the following characteristics:</a:t>
            </a:r>
          </a:p>
        </p:txBody>
      </p:sp>
      <p:graphicFrame>
        <p:nvGraphicFramePr>
          <p:cNvPr id="5" name="Table 4"/>
          <p:cNvGraphicFramePr>
            <a:graphicFrameLocks noGrp="1"/>
          </p:cNvGraphicFramePr>
          <p:nvPr>
            <p:extLst>
              <p:ext uri="{D42A27DB-BD31-4B8C-83A1-F6EECF244321}">
                <p14:modId xmlns:p14="http://schemas.microsoft.com/office/powerpoint/2010/main" val="4244814783"/>
              </p:ext>
            </p:extLst>
          </p:nvPr>
        </p:nvGraphicFramePr>
        <p:xfrm>
          <a:off x="4043367" y="2936380"/>
          <a:ext cx="3614739" cy="1371600"/>
        </p:xfrm>
        <a:graphic>
          <a:graphicData uri="http://schemas.openxmlformats.org/drawingml/2006/table">
            <a:tbl>
              <a:tblPr firstRow="1" bandRow="1">
                <a:tableStyleId>{5C22544A-7EE6-4342-B048-85BDC9FD1C3A}</a:tableStyleId>
              </a:tblPr>
              <a:tblGrid>
                <a:gridCol w="1204913"/>
                <a:gridCol w="1204913"/>
                <a:gridCol w="1204913"/>
              </a:tblGrid>
              <a:tr h="274105">
                <a:tc>
                  <a:txBody>
                    <a:bodyPr/>
                    <a:lstStyle/>
                    <a:p>
                      <a:pPr algn="ct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Individual</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Mean</a:t>
                      </a:r>
                      <a:r>
                        <a:rPr lang="en-US" b="1" baseline="0" dirty="0" smtClean="0">
                          <a:solidFill>
                            <a:schemeClr val="tx1"/>
                          </a:solidFill>
                          <a:latin typeface="Kokila" panose="020B0604020202020204" pitchFamily="34" charset="0"/>
                          <a:cs typeface="Kokila" panose="020B0604020202020204" pitchFamily="34" charset="0"/>
                        </a:rPr>
                        <a:t> Vector (Centroid)</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274105">
                <a:tc>
                  <a:txBody>
                    <a:bodyPr/>
                    <a:lstStyle/>
                    <a:p>
                      <a:pPr algn="ctr"/>
                      <a:r>
                        <a:rPr lang="en-US" b="1" dirty="0" smtClean="0">
                          <a:latin typeface="Kokila" panose="020B0604020202020204" pitchFamily="34" charset="0"/>
                          <a:cs typeface="Kokila" panose="020B0604020202020204" pitchFamily="34" charset="0"/>
                        </a:rPr>
                        <a:t>Cluster 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1,2,3</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(1.8</a:t>
                      </a:r>
                      <a:r>
                        <a:rPr lang="en-US" b="1" baseline="0" dirty="0" smtClean="0">
                          <a:latin typeface="Kokila" panose="020B0604020202020204" pitchFamily="34" charset="0"/>
                          <a:cs typeface="Kokila" panose="020B0604020202020204" pitchFamily="34" charset="0"/>
                        </a:rPr>
                        <a:t> , 2.3</a:t>
                      </a:r>
                      <a:r>
                        <a:rPr lang="en-US" b="1" dirty="0" smtClean="0">
                          <a:latin typeface="Kokila" panose="020B0604020202020204" pitchFamily="34" charset="0"/>
                          <a:cs typeface="Kokila" panose="020B0604020202020204" pitchFamily="34" charset="0"/>
                        </a:rPr>
                        <a:t>)</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Cluster 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4,5,6,7</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(4.1 , 5.4)</a:t>
                      </a:r>
                      <a:endParaRPr lang="en-US" b="1"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179539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REGRESSION ANALYSIS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35795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But we cannot yet be sure that each individual has been assigned to the right cluster.  So, we compare each individual’s distance to its own cluster mean and </a:t>
            </a:r>
            <a:r>
              <a:rPr lang="en-US" sz="1800" cap="none" dirty="0" smtClean="0">
                <a:solidFill>
                  <a:prstClr val="black"/>
                </a:solidFill>
                <a:latin typeface="Kokila" panose="020B0604020202020204" pitchFamily="34" charset="0"/>
                <a:cs typeface="Kokila" panose="020B0604020202020204" pitchFamily="34" charset="0"/>
              </a:rPr>
              <a:t>to that </a:t>
            </a:r>
            <a:r>
              <a:rPr lang="en-US" sz="1800" cap="none" dirty="0">
                <a:solidFill>
                  <a:prstClr val="black"/>
                </a:solidFill>
                <a:latin typeface="Kokila" panose="020B0604020202020204" pitchFamily="34" charset="0"/>
                <a:cs typeface="Kokila" panose="020B0604020202020204" pitchFamily="34" charset="0"/>
              </a:rPr>
              <a:t>of the opposite cluster. And we find:</a:t>
            </a:r>
          </a:p>
        </p:txBody>
      </p:sp>
      <p:graphicFrame>
        <p:nvGraphicFramePr>
          <p:cNvPr id="5" name="Table 4"/>
          <p:cNvGraphicFramePr>
            <a:graphicFrameLocks noGrp="1"/>
          </p:cNvGraphicFramePr>
          <p:nvPr>
            <p:extLst>
              <p:ext uri="{D42A27DB-BD31-4B8C-83A1-F6EECF244321}">
                <p14:modId xmlns:p14="http://schemas.microsoft.com/office/powerpoint/2010/main" val="252194914"/>
              </p:ext>
            </p:extLst>
          </p:nvPr>
        </p:nvGraphicFramePr>
        <p:xfrm>
          <a:off x="3500438" y="2936380"/>
          <a:ext cx="5643561" cy="3200400"/>
        </p:xfrm>
        <a:graphic>
          <a:graphicData uri="http://schemas.openxmlformats.org/drawingml/2006/table">
            <a:tbl>
              <a:tblPr firstRow="1" bandRow="1">
                <a:tableStyleId>{5C22544A-7EE6-4342-B048-85BDC9FD1C3A}</a:tableStyleId>
              </a:tblPr>
              <a:tblGrid>
                <a:gridCol w="1881187"/>
                <a:gridCol w="1881187"/>
                <a:gridCol w="1881187"/>
              </a:tblGrid>
              <a:tr h="274105">
                <a:tc>
                  <a:txBody>
                    <a:bodyPr/>
                    <a:lstStyle/>
                    <a:p>
                      <a:pPr algn="ctr"/>
                      <a:r>
                        <a:rPr lang="en-US" b="1" dirty="0" smtClean="0">
                          <a:solidFill>
                            <a:schemeClr val="tx1"/>
                          </a:solidFill>
                          <a:latin typeface="Kokila" panose="020B0604020202020204" pitchFamily="34" charset="0"/>
                          <a:cs typeface="Kokila" panose="020B0604020202020204" pitchFamily="34" charset="0"/>
                        </a:rPr>
                        <a:t>Individual</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Distance to mean         (centroid) of cluster 1</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Distance to mean         (centroid) of cluster 2</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274105">
                <a:tc>
                  <a:txBody>
                    <a:bodyPr/>
                    <a:lstStyle/>
                    <a:p>
                      <a:pPr algn="ctr"/>
                      <a:r>
                        <a:rPr lang="en-US" b="1" dirty="0" smtClean="0">
                          <a:latin typeface="Kokila" panose="020B0604020202020204" pitchFamily="34" charset="0"/>
                          <a:cs typeface="Kokila" panose="020B0604020202020204" pitchFamily="34" charset="0"/>
                        </a:rPr>
                        <a:t>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5.4</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0.4</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4.3</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3</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2.1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1.8</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4</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5.7</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1.8</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5</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0.7</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6</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3.8</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0.6</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7</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2.8</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1.1</a:t>
                      </a:r>
                      <a:endParaRPr lang="en-US" b="1"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3306982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K-Means Clustering</a:t>
            </a:r>
            <a:endParaRPr lang="en-US" b="1" u="sng" dirty="0">
              <a:latin typeface="Calibri" panose="020F0502020204030204" pitchFamily="34" charset="0"/>
            </a:endParaRPr>
          </a:p>
        </p:txBody>
      </p:sp>
      <p:sp>
        <p:nvSpPr>
          <p:cNvPr id="2" name="Content Placeholder 1"/>
          <p:cNvSpPr>
            <a:spLocks noGrp="1"/>
          </p:cNvSpPr>
          <p:nvPr>
            <p:ph idx="1"/>
          </p:nvPr>
        </p:nvSpPr>
        <p:spPr>
          <a:xfrm>
            <a:off x="1018408" y="1555845"/>
            <a:ext cx="10363826" cy="4830668"/>
          </a:xfrm>
        </p:spPr>
        <p:txBody>
          <a:bodyPr>
            <a:norm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Thus, individual 3 is relocated to Cluster 2 resulting in the new partition</a:t>
            </a:r>
            <a:r>
              <a:rPr lang="en-US" sz="1800" cap="none" dirty="0" smtClean="0">
                <a:solidFill>
                  <a:prstClr val="black"/>
                </a:solidFill>
                <a:latin typeface="Kokila" panose="020B0604020202020204" pitchFamily="34" charset="0"/>
                <a:cs typeface="Kokila" panose="020B0604020202020204" pitchFamily="34" charset="0"/>
              </a:rPr>
              <a:t>:</a:t>
            </a:r>
          </a:p>
          <a:p>
            <a:pPr>
              <a:lnSpc>
                <a:spcPct val="140000"/>
              </a:lnSpc>
              <a:buFont typeface="Wingdings" panose="05000000000000000000" pitchFamily="2" charset="2"/>
              <a:buChar char="Ø"/>
            </a:pPr>
            <a:endParaRPr lang="en-US" sz="1800" cap="none" dirty="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endParaRPr lang="en-US" sz="1800" cap="none" dirty="0" smtClean="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endParaRPr lang="en-US" sz="1800" cap="none" dirty="0">
              <a:solidFill>
                <a:prstClr val="black"/>
              </a:solidFill>
              <a:latin typeface="Kokila" panose="020B0604020202020204" pitchFamily="34" charset="0"/>
              <a:cs typeface="Kokila" panose="020B0604020202020204" pitchFamily="34" charset="0"/>
            </a:endParaRPr>
          </a:p>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p:txBody>
      </p:sp>
      <p:graphicFrame>
        <p:nvGraphicFramePr>
          <p:cNvPr id="6" name="Table 5"/>
          <p:cNvGraphicFramePr>
            <a:graphicFrameLocks noGrp="1"/>
          </p:cNvGraphicFramePr>
          <p:nvPr>
            <p:extLst>
              <p:ext uri="{D42A27DB-BD31-4B8C-83A1-F6EECF244321}">
                <p14:modId xmlns:p14="http://schemas.microsoft.com/office/powerpoint/2010/main" val="3160507329"/>
              </p:ext>
            </p:extLst>
          </p:nvPr>
        </p:nvGraphicFramePr>
        <p:xfrm>
          <a:off x="4043367" y="2936380"/>
          <a:ext cx="3614739" cy="1371600"/>
        </p:xfrm>
        <a:graphic>
          <a:graphicData uri="http://schemas.openxmlformats.org/drawingml/2006/table">
            <a:tbl>
              <a:tblPr firstRow="1" bandRow="1">
                <a:tableStyleId>{5C22544A-7EE6-4342-B048-85BDC9FD1C3A}</a:tableStyleId>
              </a:tblPr>
              <a:tblGrid>
                <a:gridCol w="1204913"/>
                <a:gridCol w="1204913"/>
                <a:gridCol w="1204913"/>
              </a:tblGrid>
              <a:tr h="274105">
                <a:tc>
                  <a:txBody>
                    <a:bodyPr/>
                    <a:lstStyle/>
                    <a:p>
                      <a:pPr algn="ct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Individual</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a:txBody>
                    <a:bodyPr/>
                    <a:lstStyle/>
                    <a:p>
                      <a:pPr algn="ctr"/>
                      <a:r>
                        <a:rPr lang="en-US" b="1" dirty="0" smtClean="0">
                          <a:solidFill>
                            <a:schemeClr val="tx1"/>
                          </a:solidFill>
                          <a:latin typeface="Kokila" panose="020B0604020202020204" pitchFamily="34" charset="0"/>
                          <a:cs typeface="Kokila" panose="020B0604020202020204" pitchFamily="34" charset="0"/>
                        </a:rPr>
                        <a:t>Mean</a:t>
                      </a:r>
                      <a:r>
                        <a:rPr lang="en-US" b="1" baseline="0" dirty="0" smtClean="0">
                          <a:solidFill>
                            <a:schemeClr val="tx1"/>
                          </a:solidFill>
                          <a:latin typeface="Kokila" panose="020B0604020202020204" pitchFamily="34" charset="0"/>
                          <a:cs typeface="Kokila" panose="020B0604020202020204" pitchFamily="34" charset="0"/>
                        </a:rPr>
                        <a:t> Vector (Centroid)</a:t>
                      </a:r>
                      <a:endParaRPr lang="en-US" b="1"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r>
              <a:tr h="274105">
                <a:tc>
                  <a:txBody>
                    <a:bodyPr/>
                    <a:lstStyle/>
                    <a:p>
                      <a:pPr algn="ctr"/>
                      <a:r>
                        <a:rPr lang="en-US" b="1" dirty="0" smtClean="0">
                          <a:latin typeface="Kokila" panose="020B0604020202020204" pitchFamily="34" charset="0"/>
                          <a:cs typeface="Kokila" panose="020B0604020202020204" pitchFamily="34" charset="0"/>
                        </a:rPr>
                        <a:t>Cluster 1</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(1.3</a:t>
                      </a:r>
                      <a:r>
                        <a:rPr lang="en-US" b="1" baseline="0" dirty="0" smtClean="0">
                          <a:latin typeface="Kokila" panose="020B0604020202020204" pitchFamily="34" charset="0"/>
                          <a:cs typeface="Kokila" panose="020B0604020202020204" pitchFamily="34" charset="0"/>
                        </a:rPr>
                        <a:t> , 1.5</a:t>
                      </a:r>
                      <a:r>
                        <a:rPr lang="en-US" b="1" dirty="0" smtClean="0">
                          <a:latin typeface="Kokila" panose="020B0604020202020204" pitchFamily="34" charset="0"/>
                          <a:cs typeface="Kokila" panose="020B0604020202020204" pitchFamily="34" charset="0"/>
                        </a:rPr>
                        <a:t>)</a:t>
                      </a:r>
                      <a:endParaRPr lang="en-US" b="1" dirty="0">
                        <a:latin typeface="Kokila" panose="020B0604020202020204" pitchFamily="34" charset="0"/>
                        <a:cs typeface="Kokila" panose="020B0604020202020204" pitchFamily="34" charset="0"/>
                      </a:endParaRPr>
                    </a:p>
                  </a:txBody>
                  <a:tcPr>
                    <a:noFill/>
                  </a:tcPr>
                </a:tc>
              </a:tr>
              <a:tr h="274105">
                <a:tc>
                  <a:txBody>
                    <a:bodyPr/>
                    <a:lstStyle/>
                    <a:p>
                      <a:pPr algn="ctr"/>
                      <a:r>
                        <a:rPr lang="en-US" b="1" dirty="0" smtClean="0">
                          <a:latin typeface="Kokila" panose="020B0604020202020204" pitchFamily="34" charset="0"/>
                          <a:cs typeface="Kokila" panose="020B0604020202020204" pitchFamily="34" charset="0"/>
                        </a:rPr>
                        <a:t>Cluster 2</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3,4,5,6,7</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(3.9 , 5.1)</a:t>
                      </a:r>
                      <a:endParaRPr lang="en-US" b="1" dirty="0">
                        <a:latin typeface="Kokila" panose="020B0604020202020204" pitchFamily="34" charset="0"/>
                        <a:cs typeface="Kokila" panose="020B0604020202020204" pitchFamily="34" charset="0"/>
                      </a:endParaRPr>
                    </a:p>
                  </a:txBody>
                  <a:tcPr>
                    <a:noFill/>
                  </a:tcPr>
                </a:tc>
              </a:tr>
            </a:tbl>
          </a:graphicData>
        </a:graphic>
      </p:graphicFrame>
    </p:spTree>
    <p:extLst>
      <p:ext uri="{BB962C8B-B14F-4D97-AF65-F5344CB8AC3E}">
        <p14:creationId xmlns:p14="http://schemas.microsoft.com/office/powerpoint/2010/main" val="400258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508"/>
            <a:ext cx="10364451" cy="1483238"/>
          </a:xfrm>
        </p:spPr>
        <p:txBody>
          <a:bodyPr>
            <a:normAutofit/>
          </a:body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
        <p:nvSpPr>
          <p:cNvPr id="3" name="Content Placeholder 2"/>
          <p:cNvSpPr>
            <a:spLocks noGrp="1"/>
          </p:cNvSpPr>
          <p:nvPr>
            <p:ph idx="1"/>
          </p:nvPr>
        </p:nvSpPr>
        <p:spPr>
          <a:xfrm>
            <a:off x="914399" y="1684704"/>
            <a:ext cx="10363826" cy="3424107"/>
          </a:xfrm>
        </p:spPr>
        <p:txBody>
          <a:bodyPr>
            <a:normAutofit/>
          </a:bodyPr>
          <a:lstStyle/>
          <a:p>
            <a:pPr>
              <a:buFont typeface="Wingdings" panose="05000000000000000000" pitchFamily="2" charset="2"/>
              <a:buChar char="Ø"/>
            </a:pPr>
            <a:r>
              <a:rPr lang="en-US" cap="none" dirty="0">
                <a:solidFill>
                  <a:prstClr val="black"/>
                </a:solidFill>
                <a:latin typeface="Kokila" panose="020B0604020202020204" pitchFamily="34" charset="0"/>
                <a:cs typeface="Kokila" panose="020B0604020202020204" pitchFamily="34" charset="0"/>
              </a:rPr>
              <a:t>Regression analysis is the study of relationships between variables. </a:t>
            </a:r>
            <a:endParaRPr lang="en-US"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cap="none" dirty="0" smtClean="0">
                <a:solidFill>
                  <a:prstClr val="black"/>
                </a:solidFill>
                <a:latin typeface="Kokila" panose="020B0604020202020204" pitchFamily="34" charset="0"/>
                <a:cs typeface="Kokila" panose="020B0604020202020204" pitchFamily="34" charset="0"/>
              </a:rPr>
              <a:t>It </a:t>
            </a:r>
            <a:r>
              <a:rPr lang="en-US" cap="none" dirty="0">
                <a:solidFill>
                  <a:prstClr val="black"/>
                </a:solidFill>
                <a:latin typeface="Kokila" panose="020B0604020202020204" pitchFamily="34" charset="0"/>
                <a:cs typeface="Kokila" panose="020B0604020202020204" pitchFamily="34" charset="0"/>
              </a:rPr>
              <a:t>is a statistical technique in which we use observed data to relate a variable of interest, which is called the dependent (or response) variable, to one or more independent (or predictor) variables. </a:t>
            </a:r>
            <a:endParaRPr lang="en-US"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cap="none" dirty="0" smtClean="0">
                <a:solidFill>
                  <a:prstClr val="black"/>
                </a:solidFill>
                <a:latin typeface="Kokila" panose="020B0604020202020204" pitchFamily="34" charset="0"/>
                <a:cs typeface="Kokila" panose="020B0604020202020204" pitchFamily="34" charset="0"/>
              </a:rPr>
              <a:t>The </a:t>
            </a:r>
            <a:r>
              <a:rPr lang="en-US" cap="none" dirty="0">
                <a:solidFill>
                  <a:prstClr val="black"/>
                </a:solidFill>
                <a:latin typeface="Kokila" panose="020B0604020202020204" pitchFamily="34" charset="0"/>
                <a:cs typeface="Kokila" panose="020B0604020202020204" pitchFamily="34" charset="0"/>
              </a:rPr>
              <a:t>objective is to build a regression model, or prediction equation, that can be used to describe, predict, and control the dependent variable on the basis of the independent variables. </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49789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1555845"/>
          </a:xfrm>
        </p:spPr>
        <p:txBody>
          <a:bodyPr>
            <a:normAutofit/>
          </a:body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
        <p:nvSpPr>
          <p:cNvPr id="3" name="Content Placeholder 2"/>
          <p:cNvSpPr>
            <a:spLocks noGrp="1"/>
          </p:cNvSpPr>
          <p:nvPr>
            <p:ph idx="1"/>
          </p:nvPr>
        </p:nvSpPr>
        <p:spPr>
          <a:xfrm>
            <a:off x="914399" y="1555845"/>
            <a:ext cx="10363826" cy="3660099"/>
          </a:xfrm>
        </p:spPr>
        <p:txBody>
          <a:bodyPr>
            <a:normAutofit fontScale="92500" lnSpcReduction="10000"/>
          </a:bodyPr>
          <a:lstStyle/>
          <a:p>
            <a:pPr>
              <a:buFont typeface="Wingdings" panose="05000000000000000000" pitchFamily="2" charset="2"/>
              <a:buChar char="Ø"/>
            </a:pPr>
            <a:r>
              <a:rPr lang="en-US" sz="2100" cap="none" dirty="0">
                <a:solidFill>
                  <a:prstClr val="black"/>
                </a:solidFill>
                <a:latin typeface="Kokila" panose="020B0604020202020204" pitchFamily="34" charset="0"/>
                <a:cs typeface="Kokila" panose="020B0604020202020204" pitchFamily="34" charset="0"/>
              </a:rPr>
              <a:t>A good </a:t>
            </a:r>
            <a:r>
              <a:rPr lang="en-US" sz="2100" cap="none" dirty="0" smtClean="0">
                <a:solidFill>
                  <a:prstClr val="black"/>
                </a:solidFill>
                <a:latin typeface="Kokila" panose="020B0604020202020204" pitchFamily="34" charset="0"/>
                <a:cs typeface="Kokila" panose="020B0604020202020204" pitchFamily="34" charset="0"/>
              </a:rPr>
              <a:t>example, is </a:t>
            </a:r>
            <a:r>
              <a:rPr lang="en-US" sz="2100" cap="none" dirty="0">
                <a:solidFill>
                  <a:prstClr val="black"/>
                </a:solidFill>
                <a:latin typeface="Kokila" panose="020B0604020202020204" pitchFamily="34" charset="0"/>
                <a:cs typeface="Kokila" panose="020B0604020202020204" pitchFamily="34" charset="0"/>
              </a:rPr>
              <a:t>when the variable in question is company sales, and variables such as advertising and past sales levels are used as explanatory variables. In this case it is certainly important for the company to know how the relevant variables impact its sales. But the company’s primary objective is probably to predict future sales levels, given current and past values of the explanatory variables. A company could even </a:t>
            </a:r>
            <a:r>
              <a:rPr lang="en-US" sz="2100" cap="none" dirty="0" smtClean="0">
                <a:solidFill>
                  <a:prstClr val="black"/>
                </a:solidFill>
                <a:latin typeface="Kokila" panose="020B0604020202020204" pitchFamily="34" charset="0"/>
                <a:cs typeface="Kokila" panose="020B0604020202020204" pitchFamily="34" charset="0"/>
              </a:rPr>
              <a:t>use what-if </a:t>
            </a:r>
            <a:r>
              <a:rPr lang="en-US" sz="2100" cap="none" dirty="0">
                <a:solidFill>
                  <a:prstClr val="black"/>
                </a:solidFill>
                <a:latin typeface="Kokila" panose="020B0604020202020204" pitchFamily="34" charset="0"/>
                <a:cs typeface="Kokila" panose="020B0604020202020204" pitchFamily="34" charset="0"/>
              </a:rPr>
              <a:t>analysis, where it predicts future sales for many conceivable patterns of advertising and then selects its advertising level on the basis of these predictions</a:t>
            </a:r>
            <a:r>
              <a:rPr lang="en-US" sz="2100" cap="none" dirty="0" smtClean="0">
                <a:solidFill>
                  <a:prstClr val="black"/>
                </a:solidFill>
                <a:latin typeface="Kokila" panose="020B0604020202020204" pitchFamily="34" charset="0"/>
                <a:cs typeface="Kokila" panose="020B0604020202020204" pitchFamily="34" charset="0"/>
              </a:rPr>
              <a:t>.</a:t>
            </a:r>
          </a:p>
          <a:p>
            <a:pPr>
              <a:buFont typeface="Wingdings" panose="05000000000000000000" pitchFamily="2" charset="2"/>
              <a:buChar char="Ø"/>
            </a:pPr>
            <a:r>
              <a:rPr lang="en-US" sz="2100" dirty="0" smtClean="0">
                <a:solidFill>
                  <a:prstClr val="black"/>
                </a:solidFill>
                <a:latin typeface="Kokila" panose="020B0604020202020204" pitchFamily="34" charset="0"/>
                <a:cs typeface="Kokila" panose="020B0604020202020204" pitchFamily="34" charset="0"/>
              </a:rPr>
              <a:t>Scores of a test were calculated based on the training given to set of students who have attended some Workshops to learn different set of statistical software. Scores were re-calculated post the Workshop in order to identify the progress in the test-scores.</a:t>
            </a:r>
          </a:p>
          <a:p>
            <a:pPr marL="0" indent="0">
              <a:buNone/>
            </a:pPr>
            <a:r>
              <a:rPr lang="en-US" sz="2100" dirty="0" smtClean="0">
                <a:solidFill>
                  <a:prstClr val="black"/>
                </a:solidFill>
                <a:latin typeface="Kokila" panose="020B0604020202020204" pitchFamily="34" charset="0"/>
                <a:cs typeface="Kokila" panose="020B0604020202020204" pitchFamily="34" charset="0"/>
              </a:rPr>
              <a:t>		q1 </a:t>
            </a:r>
            <a:r>
              <a:rPr lang="en-US" sz="2100" dirty="0">
                <a:solidFill>
                  <a:prstClr val="black"/>
                </a:solidFill>
                <a:latin typeface="Kokila" panose="020B0604020202020204" pitchFamily="34" charset="0"/>
                <a:cs typeface="Kokila" panose="020B0604020202020204" pitchFamily="34" charset="0"/>
              </a:rPr>
              <a:t>— The instructor was well prepared.</a:t>
            </a:r>
          </a:p>
          <a:p>
            <a:pPr marL="0" indent="0">
              <a:buNone/>
            </a:pPr>
            <a:r>
              <a:rPr lang="en-US" sz="2100" dirty="0" smtClean="0">
                <a:solidFill>
                  <a:prstClr val="black"/>
                </a:solidFill>
                <a:latin typeface="Kokila" panose="020B0604020202020204" pitchFamily="34" charset="0"/>
                <a:cs typeface="Kokila" panose="020B0604020202020204" pitchFamily="34" charset="0"/>
              </a:rPr>
              <a:t>		q2 </a:t>
            </a:r>
            <a:r>
              <a:rPr lang="en-US" sz="2100" dirty="0">
                <a:solidFill>
                  <a:prstClr val="black"/>
                </a:solidFill>
                <a:latin typeface="Kokila" panose="020B0604020202020204" pitchFamily="34" charset="0"/>
                <a:cs typeface="Kokila" panose="020B0604020202020204" pitchFamily="34" charset="0"/>
              </a:rPr>
              <a:t>— The instructor communicated well.</a:t>
            </a:r>
          </a:p>
          <a:p>
            <a:pPr marL="0" indent="0">
              <a:buNone/>
            </a:pPr>
            <a:r>
              <a:rPr lang="en-US" sz="2100" dirty="0" smtClean="0">
                <a:solidFill>
                  <a:prstClr val="black"/>
                </a:solidFill>
                <a:latin typeface="Kokila" panose="020B0604020202020204" pitchFamily="34" charset="0"/>
                <a:cs typeface="Kokila" panose="020B0604020202020204" pitchFamily="34" charset="0"/>
              </a:rPr>
              <a:t>		q3 </a:t>
            </a:r>
            <a:r>
              <a:rPr lang="en-US" sz="2100" dirty="0">
                <a:solidFill>
                  <a:prstClr val="black"/>
                </a:solidFill>
                <a:latin typeface="Kokila" panose="020B0604020202020204" pitchFamily="34" charset="0"/>
                <a:cs typeface="Kokila" panose="020B0604020202020204" pitchFamily="34" charset="0"/>
              </a:rPr>
              <a:t>— The course materials were helpful.</a:t>
            </a:r>
          </a:p>
          <a:p>
            <a:pPr marL="0" indent="0">
              <a:buNone/>
            </a:pPr>
            <a:r>
              <a:rPr lang="en-US" sz="2100" smtClean="0">
                <a:solidFill>
                  <a:prstClr val="black"/>
                </a:solidFill>
                <a:latin typeface="Kokila" panose="020B0604020202020204" pitchFamily="34" charset="0"/>
                <a:cs typeface="Kokila" panose="020B0604020202020204" pitchFamily="34" charset="0"/>
              </a:rPr>
              <a:t>	</a:t>
            </a:r>
            <a:r>
              <a:rPr lang="en-US" sz="2100" dirty="0" smtClean="0">
                <a:solidFill>
                  <a:prstClr val="black"/>
                </a:solidFill>
                <a:latin typeface="Kokila" panose="020B0604020202020204" pitchFamily="34" charset="0"/>
                <a:cs typeface="Kokila" panose="020B0604020202020204" pitchFamily="34" charset="0"/>
              </a:rPr>
              <a:t>	q4 </a:t>
            </a:r>
            <a:r>
              <a:rPr lang="en-US" sz="2100" dirty="0">
                <a:solidFill>
                  <a:prstClr val="black"/>
                </a:solidFill>
                <a:latin typeface="Kokila" panose="020B0604020202020204" pitchFamily="34" charset="0"/>
                <a:cs typeface="Kokila" panose="020B0604020202020204" pitchFamily="34" charset="0"/>
              </a:rPr>
              <a:t>— Overall, I found this workshop useful.</a:t>
            </a:r>
            <a:endParaRPr lang="en-US" sz="21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endParaRPr lang="en-US" cap="none" dirty="0">
              <a:solidFill>
                <a:prstClr val="black"/>
              </a:solidFill>
              <a:latin typeface="Kokila" panose="020B0604020202020204" pitchFamily="34" charset="0"/>
              <a:cs typeface="Kokila" panose="020B0604020202020204" pitchFamily="34" charset="0"/>
            </a:endParaRP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415309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900" y="1555845"/>
            <a:ext cx="10363826" cy="3424107"/>
          </a:xfrm>
        </p:spPr>
        <p:txBody>
          <a:bodyPr>
            <a:normAutofit/>
          </a:bodyPr>
          <a:lstStyle/>
          <a:p>
            <a:pPr>
              <a:buFont typeface="Wingdings" panose="05000000000000000000" pitchFamily="2" charset="2"/>
              <a:buChar char="Ø"/>
            </a:pPr>
            <a:r>
              <a:rPr lang="en-US" cap="none" dirty="0">
                <a:solidFill>
                  <a:prstClr val="black"/>
                </a:solidFill>
                <a:latin typeface="Kokila" panose="020B0604020202020204" pitchFamily="34" charset="0"/>
                <a:cs typeface="Kokila" panose="020B0604020202020204" pitchFamily="34" charset="0"/>
              </a:rPr>
              <a:t>First we need to introduce some terms. In every regression study there is a single variable that we are trying to explain or predict, called the dependent variable (also called the response variable or the target variable or </a:t>
            </a:r>
            <a:r>
              <a:rPr lang="en-US" cap="none" dirty="0" err="1">
                <a:solidFill>
                  <a:prstClr val="black"/>
                </a:solidFill>
                <a:latin typeface="Kokila" panose="020B0604020202020204" pitchFamily="34" charset="0"/>
                <a:cs typeface="Kokila" panose="020B0604020202020204" pitchFamily="34" charset="0"/>
              </a:rPr>
              <a:t>regressand</a:t>
            </a:r>
            <a:r>
              <a:rPr lang="en-US" cap="none" dirty="0">
                <a:solidFill>
                  <a:prstClr val="black"/>
                </a:solidFill>
                <a:latin typeface="Kokila" panose="020B0604020202020204" pitchFamily="34" charset="0"/>
                <a:cs typeface="Kokila" panose="020B0604020202020204" pitchFamily="34" charset="0"/>
              </a:rPr>
              <a:t>). </a:t>
            </a:r>
            <a:endParaRPr lang="en-US"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cap="none" dirty="0" smtClean="0">
                <a:solidFill>
                  <a:prstClr val="black"/>
                </a:solidFill>
                <a:latin typeface="Kokila" panose="020B0604020202020204" pitchFamily="34" charset="0"/>
                <a:cs typeface="Kokila" panose="020B0604020202020204" pitchFamily="34" charset="0"/>
              </a:rPr>
              <a:t>To </a:t>
            </a:r>
            <a:r>
              <a:rPr lang="en-US" cap="none" dirty="0">
                <a:solidFill>
                  <a:prstClr val="black"/>
                </a:solidFill>
                <a:latin typeface="Kokila" panose="020B0604020202020204" pitchFamily="34" charset="0"/>
                <a:cs typeface="Kokila" panose="020B0604020202020204" pitchFamily="34" charset="0"/>
              </a:rPr>
              <a:t>help explain or predict the dependent variable, we use one or more explanatory variables (also called independent variables or predictor variables or regressors). </a:t>
            </a:r>
            <a:endParaRPr lang="en-US"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cap="none" dirty="0" smtClean="0">
                <a:solidFill>
                  <a:prstClr val="black"/>
                </a:solidFill>
                <a:latin typeface="Kokila" panose="020B0604020202020204" pitchFamily="34" charset="0"/>
                <a:cs typeface="Kokila" panose="020B0604020202020204" pitchFamily="34" charset="0"/>
              </a:rPr>
              <a:t>If </a:t>
            </a:r>
            <a:r>
              <a:rPr lang="en-US" cap="none" dirty="0">
                <a:solidFill>
                  <a:prstClr val="black"/>
                </a:solidFill>
                <a:latin typeface="Kokila" panose="020B0604020202020204" pitchFamily="34" charset="0"/>
                <a:cs typeface="Kokila" panose="020B0604020202020204" pitchFamily="34" charset="0"/>
              </a:rPr>
              <a:t>there is a single explanatory variable, the analysis is called simple regression. If there are several explanatory variables, it is called multiple regression. We can say Simple regression is really just a special case of multiple regression.  </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34806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251" y="1555845"/>
            <a:ext cx="10363826" cy="3424107"/>
          </a:xfrm>
        </p:spPr>
        <p:txBody>
          <a:bodyPr>
            <a:normAutofit fontScale="70000" lnSpcReduction="20000"/>
          </a:bodyPr>
          <a:lstStyle/>
          <a:p>
            <a:pPr>
              <a:lnSpc>
                <a:spcPct val="140000"/>
              </a:lnSpc>
              <a:buFont typeface="Wingdings" panose="05000000000000000000" pitchFamily="2" charset="2"/>
              <a:buChar char="Ø"/>
            </a:pPr>
            <a:r>
              <a:rPr lang="en-US" sz="2600" cap="none" dirty="0">
                <a:solidFill>
                  <a:prstClr val="black"/>
                </a:solidFill>
                <a:latin typeface="Kokila" panose="020B0604020202020204" pitchFamily="34" charset="0"/>
                <a:cs typeface="Kokila" panose="020B0604020202020204" pitchFamily="34" charset="0"/>
              </a:rPr>
              <a:t>It is difficult to generalize about the treatment of outliers, but the following points are worth noting:</a:t>
            </a:r>
          </a:p>
          <a:p>
            <a:pPr lvl="0">
              <a:lnSpc>
                <a:spcPct val="140000"/>
              </a:lnSpc>
              <a:buFont typeface="Wingdings" panose="05000000000000000000" pitchFamily="2" charset="2"/>
              <a:buChar char="q"/>
            </a:pPr>
            <a:r>
              <a:rPr lang="en-US" sz="2600" cap="none" dirty="0">
                <a:solidFill>
                  <a:prstClr val="black"/>
                </a:solidFill>
                <a:latin typeface="Kokila" panose="020B0604020202020204" pitchFamily="34" charset="0"/>
                <a:cs typeface="Kokila" panose="020B0604020202020204" pitchFamily="34" charset="0"/>
              </a:rPr>
              <a:t>If an outlier is clearly not a member of the population of interest, then it is probably best to delete it from the analysis. For example, </a:t>
            </a:r>
            <a:r>
              <a:rPr lang="en-US" sz="2600" cap="none" dirty="0" smtClean="0">
                <a:solidFill>
                  <a:prstClr val="black"/>
                </a:solidFill>
                <a:latin typeface="Kokila" panose="020B0604020202020204" pitchFamily="34" charset="0"/>
                <a:cs typeface="Kokila" panose="020B0604020202020204" pitchFamily="34" charset="0"/>
              </a:rPr>
              <a:t>If </a:t>
            </a:r>
            <a:r>
              <a:rPr lang="en-US" sz="2600" cap="none" dirty="0">
                <a:solidFill>
                  <a:prstClr val="black"/>
                </a:solidFill>
                <a:latin typeface="Kokila" panose="020B0604020202020204" pitchFamily="34" charset="0"/>
                <a:cs typeface="Kokila" panose="020B0604020202020204" pitchFamily="34" charset="0"/>
              </a:rPr>
              <a:t>you are attempting to investigate the salary structure for typical employees at a company, then you should probably not include the company CEO. First, the CEO’s salary is not determined in the same way as the salaries for typical employees. Second, if you do include the CEO in the analysis, it can greatly distort the results for the mass of typical employees.</a:t>
            </a:r>
          </a:p>
          <a:p>
            <a:pPr lvl="0">
              <a:lnSpc>
                <a:spcPct val="140000"/>
              </a:lnSpc>
              <a:buFont typeface="Wingdings" panose="05000000000000000000" pitchFamily="2" charset="2"/>
              <a:buChar char="q"/>
            </a:pPr>
            <a:r>
              <a:rPr lang="en-US" sz="2600" cap="none" dirty="0">
                <a:solidFill>
                  <a:prstClr val="black"/>
                </a:solidFill>
                <a:latin typeface="Kokila" panose="020B0604020202020204" pitchFamily="34" charset="0"/>
                <a:cs typeface="Kokila" panose="020B0604020202020204" pitchFamily="34" charset="0"/>
              </a:rPr>
              <a:t>If it isn’t clear whether outliers are members of the relevant population, you can run the regression analysis with them and again without them. If the results are practically the same in both cases, then it is probably best to report with the outliers included. Otherwise, you can report both sets of results with a verbal explanation of the outliers.</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384207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657409"/>
            <a:ext cx="10363826" cy="3910878"/>
          </a:xfrm>
        </p:spPr>
        <p:txBody>
          <a:bodyPr>
            <a:noAutofit/>
          </a:bodyPr>
          <a:lstStyle/>
          <a:p>
            <a:pPr>
              <a:lnSpc>
                <a:spcPct val="140000"/>
              </a:lnSpc>
              <a:buFont typeface="Wingdings" panose="05000000000000000000" pitchFamily="2" charset="2"/>
              <a:buChar char="Ø"/>
            </a:pPr>
            <a:r>
              <a:rPr lang="en-US" cap="none" dirty="0">
                <a:solidFill>
                  <a:prstClr val="black"/>
                </a:solidFill>
                <a:latin typeface="Kokila" panose="020B0604020202020204" pitchFamily="34" charset="0"/>
                <a:cs typeface="Kokila" panose="020B0604020202020204" pitchFamily="34" charset="0"/>
              </a:rPr>
              <a:t>All correlation are between -1 and +1, inclusive. The sign of a correlation, plus or minus, determines whether the linear relationship between two variables is positive or negative. However, the strength of the linear relationship between the variables is measured by the absolute value, or magnitude, of the correlation. The closer this magnitude is to 1, the stronger the linear relationship is.</a:t>
            </a:r>
          </a:p>
          <a:p>
            <a:pPr>
              <a:lnSpc>
                <a:spcPct val="140000"/>
              </a:lnSpc>
              <a:buFont typeface="Wingdings" panose="05000000000000000000" pitchFamily="2" charset="2"/>
              <a:buChar char="Ø"/>
            </a:pPr>
            <a:r>
              <a:rPr lang="en-US" cap="none" dirty="0">
                <a:solidFill>
                  <a:prstClr val="black"/>
                </a:solidFill>
                <a:latin typeface="Kokila" panose="020B0604020202020204" pitchFamily="34" charset="0"/>
                <a:cs typeface="Kokila" panose="020B0604020202020204" pitchFamily="34" charset="0"/>
              </a:rPr>
              <a:t>A correlation equal to 0 or near 0 indicates practically no linear relationship. A correlation with magnitude close to 1, on the other hand, indicates a strong linear relationship. At the extreme, a correlation equal to -1 or +1 occurs only when the linear relationship is perfect- that is, when all the points in the scatterplot lie on a straight line. Although such extremes practically never occur, large correlations greater than 0.9, say, are not uncommon.</a:t>
            </a: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2095654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5090614"/>
          </a:xfrm>
        </p:spPr>
        <p:txBody>
          <a:bodyPr>
            <a:normAutofit fontScale="32500" lnSpcReduction="20000"/>
          </a:bodyPr>
          <a:lstStyle/>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The </a:t>
            </a:r>
            <a:r>
              <a:rPr lang="en-US" sz="5200" cap="none" dirty="0">
                <a:solidFill>
                  <a:prstClr val="black"/>
                </a:solidFill>
                <a:latin typeface="Kokila" panose="020B0604020202020204" pitchFamily="34" charset="0"/>
                <a:cs typeface="Kokila" panose="020B0604020202020204" pitchFamily="34" charset="0"/>
              </a:rPr>
              <a:t>simple linear regression model </a:t>
            </a:r>
            <a:r>
              <a:rPr lang="en-US" sz="5200" cap="none" dirty="0" smtClean="0">
                <a:solidFill>
                  <a:prstClr val="black"/>
                </a:solidFill>
                <a:latin typeface="Kokila" panose="020B0604020202020204" pitchFamily="34" charset="0"/>
                <a:cs typeface="Kokila" panose="020B0604020202020204" pitchFamily="34" charset="0"/>
              </a:rPr>
              <a:t>is : </a:t>
            </a:r>
            <a:endParaRPr lang="en-US" sz="5200" cap="none" dirty="0">
              <a:solidFill>
                <a:prstClr val="black"/>
              </a:solidFill>
              <a:latin typeface="Kokila" panose="020B0604020202020204" pitchFamily="34" charset="0"/>
              <a:cs typeface="Kokila" panose="020B0604020202020204" pitchFamily="34" charset="0"/>
            </a:endParaRP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value of the dependent variable</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value of the independent variable</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the      intercept</a:t>
            </a:r>
            <a:r>
              <a:rPr lang="en-US" sz="5200" cap="none" dirty="0">
                <a:solidFill>
                  <a:prstClr val="black"/>
                </a:solidFill>
                <a:latin typeface="Kokila" panose="020B0604020202020204" pitchFamily="34" charset="0"/>
                <a:cs typeface="Kokila" panose="020B0604020202020204" pitchFamily="34" charset="0"/>
              </a:rPr>
              <a:t>, interpretation: if the range of data </a:t>
            </a:r>
            <a:r>
              <a:rPr lang="en-US" sz="5200" cap="none" dirty="0" smtClean="0">
                <a:solidFill>
                  <a:prstClr val="black"/>
                </a:solidFill>
                <a:latin typeface="Kokila" panose="020B0604020202020204" pitchFamily="34" charset="0"/>
                <a:cs typeface="Kokila" panose="020B0604020202020204" pitchFamily="34" charset="0"/>
              </a:rPr>
              <a:t>on    includes              then </a:t>
            </a:r>
            <a:r>
              <a:rPr lang="en-US" sz="5200" cap="none" dirty="0">
                <a:solidFill>
                  <a:prstClr val="black"/>
                </a:solidFill>
                <a:latin typeface="Kokila" panose="020B0604020202020204" pitchFamily="34" charset="0"/>
                <a:cs typeface="Kokila" panose="020B0604020202020204" pitchFamily="34" charset="0"/>
              </a:rPr>
              <a:t>the intercept </a:t>
            </a: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mean value of when If the range of does not include zero, then has no practical </a:t>
            </a:r>
            <a:r>
              <a:rPr lang="en-US" sz="5200" cap="none" dirty="0" smtClean="0">
                <a:solidFill>
                  <a:prstClr val="black"/>
                </a:solidFill>
                <a:latin typeface="Kokila" panose="020B0604020202020204" pitchFamily="34" charset="0"/>
                <a:cs typeface="Kokila" panose="020B0604020202020204" pitchFamily="34" charset="0"/>
              </a:rPr>
              <a:t>interpretation.</a:t>
            </a:r>
            <a:endParaRPr lang="en-US" sz="5200" cap="none" dirty="0">
              <a:solidFill>
                <a:prstClr val="black"/>
              </a:solidFill>
              <a:latin typeface="Kokila" panose="020B0604020202020204" pitchFamily="34" charset="0"/>
              <a:cs typeface="Kokila" panose="020B0604020202020204" pitchFamily="34" charset="0"/>
            </a:endParaRP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slope, interpretation: </a:t>
            </a:r>
            <a:r>
              <a:rPr lang="en-US" sz="5200" cap="none" dirty="0" smtClean="0">
                <a:solidFill>
                  <a:prstClr val="black"/>
                </a:solidFill>
                <a:latin typeface="Kokila" panose="020B0604020202020204" pitchFamily="34" charset="0"/>
                <a:cs typeface="Kokila" panose="020B0604020202020204" pitchFamily="34" charset="0"/>
              </a:rPr>
              <a:t>     measures </a:t>
            </a:r>
            <a:r>
              <a:rPr lang="en-US" sz="5200" cap="none" dirty="0">
                <a:solidFill>
                  <a:prstClr val="black"/>
                </a:solidFill>
                <a:latin typeface="Kokila" panose="020B0604020202020204" pitchFamily="34" charset="0"/>
                <a:cs typeface="Kokila" panose="020B0604020202020204" pitchFamily="34" charset="0"/>
              </a:rPr>
              <a:t>the average change in the value of the dependent variable </a:t>
            </a:r>
            <a:r>
              <a:rPr lang="en-US" sz="5200" cap="none" dirty="0" smtClean="0">
                <a:solidFill>
                  <a:prstClr val="black"/>
                </a:solidFill>
                <a:latin typeface="Kokila" panose="020B0604020202020204" pitchFamily="34" charset="0"/>
                <a:cs typeface="Kokila" panose="020B0604020202020204" pitchFamily="34" charset="0"/>
              </a:rPr>
              <a:t>y for </a:t>
            </a:r>
            <a:r>
              <a:rPr lang="en-US" sz="5200" cap="none" dirty="0">
                <a:solidFill>
                  <a:prstClr val="black"/>
                </a:solidFill>
                <a:latin typeface="Kokila" panose="020B0604020202020204" pitchFamily="34" charset="0"/>
                <a:cs typeface="Kokila" panose="020B0604020202020204" pitchFamily="34" charset="0"/>
              </a:rPr>
              <a:t>each unit change in </a:t>
            </a:r>
            <a:r>
              <a:rPr lang="en-US" sz="5200" cap="none" dirty="0" smtClean="0">
                <a:solidFill>
                  <a:prstClr val="black"/>
                </a:solidFill>
                <a:latin typeface="Kokila" panose="020B0604020202020204" pitchFamily="34" charset="0"/>
                <a:cs typeface="Kokila" panose="020B0604020202020204" pitchFamily="34" charset="0"/>
              </a:rPr>
              <a:t>x.      can </a:t>
            </a:r>
            <a:r>
              <a:rPr lang="en-US" sz="5200" cap="none" dirty="0">
                <a:solidFill>
                  <a:prstClr val="black"/>
                </a:solidFill>
                <a:latin typeface="Kokila" panose="020B0604020202020204" pitchFamily="34" charset="0"/>
                <a:cs typeface="Kokila" panose="020B0604020202020204" pitchFamily="34" charset="0"/>
              </a:rPr>
              <a:t>be either positive, zero, or negative depending on the relationship between and For example, a positive slope of </a:t>
            </a:r>
            <a:r>
              <a:rPr lang="en-US" sz="5200" cap="none" dirty="0" smtClean="0">
                <a:solidFill>
                  <a:prstClr val="black"/>
                </a:solidFill>
                <a:latin typeface="Kokila" panose="020B0604020202020204" pitchFamily="34" charset="0"/>
                <a:cs typeface="Kokila" panose="020B0604020202020204" pitchFamily="34" charset="0"/>
              </a:rPr>
              <a:t>12(               ) means </a:t>
            </a:r>
            <a:r>
              <a:rPr lang="en-US" sz="5200" cap="none" dirty="0">
                <a:solidFill>
                  <a:prstClr val="black"/>
                </a:solidFill>
                <a:latin typeface="Kokila" panose="020B0604020202020204" pitchFamily="34" charset="0"/>
                <a:cs typeface="Kokila" panose="020B0604020202020204" pitchFamily="34" charset="0"/>
              </a:rPr>
              <a:t>that for a 1-unit </a:t>
            </a:r>
            <a:r>
              <a:rPr lang="en-US" sz="5200" cap="none" dirty="0" smtClean="0">
                <a:solidFill>
                  <a:prstClr val="black"/>
                </a:solidFill>
                <a:latin typeface="Kokila" panose="020B0604020202020204" pitchFamily="34" charset="0"/>
                <a:cs typeface="Kokila" panose="020B0604020202020204" pitchFamily="34" charset="0"/>
              </a:rPr>
              <a:t>increase in     we </a:t>
            </a:r>
            <a:r>
              <a:rPr lang="en-US" sz="5200" cap="none" dirty="0">
                <a:solidFill>
                  <a:prstClr val="black"/>
                </a:solidFill>
                <a:latin typeface="Kokila" panose="020B0604020202020204" pitchFamily="34" charset="0"/>
                <a:cs typeface="Kokila" panose="020B0604020202020204" pitchFamily="34" charset="0"/>
              </a:rPr>
              <a:t>can expect an average 12-unit increase in</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error term that describes the effects on of all factors other than the value of the independent variable</a:t>
            </a:r>
          </a:p>
          <a:p>
            <a:pPr marL="0" indent="0">
              <a:lnSpc>
                <a:spcPct val="160000"/>
              </a:lnSpc>
              <a:buNone/>
            </a:pPr>
            <a:r>
              <a:rPr lang="en-US" sz="5200" cap="none" dirty="0">
                <a:solidFill>
                  <a:prstClr val="black"/>
                </a:solidFill>
                <a:latin typeface="Kokila" panose="020B0604020202020204" pitchFamily="34" charset="0"/>
                <a:cs typeface="Kokila" panose="020B0604020202020204" pitchFamily="34" charset="0"/>
              </a:rPr>
              <a:t>The parameters </a:t>
            </a:r>
            <a:r>
              <a:rPr lang="en-US" sz="5200" cap="none" dirty="0" smtClean="0">
                <a:solidFill>
                  <a:prstClr val="black"/>
                </a:solidFill>
                <a:latin typeface="Kokila" panose="020B0604020202020204" pitchFamily="34" charset="0"/>
                <a:cs typeface="Kokila" panose="020B0604020202020204" pitchFamily="34" charset="0"/>
              </a:rPr>
              <a:t>     and       are </a:t>
            </a:r>
            <a:r>
              <a:rPr lang="en-US" sz="5200" cap="none" dirty="0">
                <a:solidFill>
                  <a:prstClr val="black"/>
                </a:solidFill>
                <a:latin typeface="Kokila" panose="020B0604020202020204" pitchFamily="34" charset="0"/>
                <a:cs typeface="Kokila" panose="020B0604020202020204" pitchFamily="34" charset="0"/>
              </a:rPr>
              <a:t>usually called regression coefficients.</a:t>
            </a:r>
          </a:p>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151"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4240907"/>
              </p:ext>
            </p:extLst>
          </p:nvPr>
        </p:nvGraphicFramePr>
        <p:xfrm>
          <a:off x="3752671" y="1620240"/>
          <a:ext cx="1326218" cy="388865"/>
        </p:xfrm>
        <a:graphic>
          <a:graphicData uri="http://schemas.openxmlformats.org/presentationml/2006/ole">
            <mc:AlternateContent xmlns:mc="http://schemas.openxmlformats.org/markup-compatibility/2006">
              <mc:Choice xmlns:v="urn:schemas-microsoft-com:vml" Requires="v">
                <p:oleObj spid="_x0000_s9007" name="Equation" r:id="rId3" imgW="1002960" imgH="228600" progId="Equation.3">
                  <p:embed/>
                </p:oleObj>
              </mc:Choice>
              <mc:Fallback>
                <p:oleObj name="Equation" r:id="rId3" imgW="1002960" imgH="228600" progId="Equation.3">
                  <p:embed/>
                  <p:pic>
                    <p:nvPicPr>
                      <p:cNvPr id="0" name=""/>
                      <p:cNvPicPr/>
                      <p:nvPr/>
                    </p:nvPicPr>
                    <p:blipFill>
                      <a:blip r:embed="rId4"/>
                      <a:stretch>
                        <a:fillRect/>
                      </a:stretch>
                    </p:blipFill>
                    <p:spPr>
                      <a:xfrm>
                        <a:off x="3752671" y="1620240"/>
                        <a:ext cx="1326218" cy="38886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47322365"/>
              </p:ext>
            </p:extLst>
          </p:nvPr>
        </p:nvGraphicFramePr>
        <p:xfrm>
          <a:off x="977544" y="2228044"/>
          <a:ext cx="258828" cy="187215"/>
        </p:xfrm>
        <a:graphic>
          <a:graphicData uri="http://schemas.openxmlformats.org/presentationml/2006/ole">
            <mc:AlternateContent xmlns:mc="http://schemas.openxmlformats.org/markup-compatibility/2006">
              <mc:Choice xmlns:v="urn:schemas-microsoft-com:vml" Requires="v">
                <p:oleObj spid="_x0000_s9008" name="Equation" r:id="rId5" imgW="139680" imgH="164880" progId="Equation.3">
                  <p:embed/>
                </p:oleObj>
              </mc:Choice>
              <mc:Fallback>
                <p:oleObj name="Equation" r:id="rId5" imgW="139680" imgH="164880" progId="Equation.3">
                  <p:embed/>
                  <p:pic>
                    <p:nvPicPr>
                      <p:cNvPr id="0" name=""/>
                      <p:cNvPicPr/>
                      <p:nvPr/>
                    </p:nvPicPr>
                    <p:blipFill>
                      <a:blip r:embed="rId6"/>
                      <a:stretch>
                        <a:fillRect/>
                      </a:stretch>
                    </p:blipFill>
                    <p:spPr>
                      <a:xfrm>
                        <a:off x="977544" y="2228044"/>
                        <a:ext cx="258828" cy="1872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9142334"/>
              </p:ext>
            </p:extLst>
          </p:nvPr>
        </p:nvGraphicFramePr>
        <p:xfrm>
          <a:off x="965559" y="2699415"/>
          <a:ext cx="219297" cy="211209"/>
        </p:xfrm>
        <a:graphic>
          <a:graphicData uri="http://schemas.openxmlformats.org/presentationml/2006/ole">
            <mc:AlternateContent xmlns:mc="http://schemas.openxmlformats.org/markup-compatibility/2006">
              <mc:Choice xmlns:v="urn:schemas-microsoft-com:vml" Requires="v">
                <p:oleObj spid="_x0000_s9009" name="Equation" r:id="rId7" imgW="126720" imgH="139680" progId="Equation.3">
                  <p:embed/>
                </p:oleObj>
              </mc:Choice>
              <mc:Fallback>
                <p:oleObj name="Equation" r:id="rId7" imgW="126720" imgH="139680" progId="Equation.3">
                  <p:embed/>
                  <p:pic>
                    <p:nvPicPr>
                      <p:cNvPr id="0" name=""/>
                      <p:cNvPicPr/>
                      <p:nvPr/>
                    </p:nvPicPr>
                    <p:blipFill>
                      <a:blip r:embed="rId8"/>
                      <a:stretch>
                        <a:fillRect/>
                      </a:stretch>
                    </p:blipFill>
                    <p:spPr>
                      <a:xfrm>
                        <a:off x="965559" y="2699415"/>
                        <a:ext cx="219297" cy="21120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7653327"/>
              </p:ext>
            </p:extLst>
          </p:nvPr>
        </p:nvGraphicFramePr>
        <p:xfrm>
          <a:off x="951785" y="3168203"/>
          <a:ext cx="271707" cy="255177"/>
        </p:xfrm>
        <a:graphic>
          <a:graphicData uri="http://schemas.openxmlformats.org/presentationml/2006/ole">
            <mc:AlternateContent xmlns:mc="http://schemas.openxmlformats.org/markup-compatibility/2006">
              <mc:Choice xmlns:v="urn:schemas-microsoft-com:vml" Requires="v">
                <p:oleObj spid="_x0000_s9010" name="Equation" r:id="rId9" imgW="190440" imgH="228600" progId="Equation.3">
                  <p:embed/>
                </p:oleObj>
              </mc:Choice>
              <mc:Fallback>
                <p:oleObj name="Equation" r:id="rId9" imgW="190440" imgH="228600" progId="Equation.3">
                  <p:embed/>
                  <p:pic>
                    <p:nvPicPr>
                      <p:cNvPr id="0" name=""/>
                      <p:cNvPicPr/>
                      <p:nvPr/>
                    </p:nvPicPr>
                    <p:blipFill>
                      <a:blip r:embed="rId10"/>
                      <a:stretch>
                        <a:fillRect/>
                      </a:stretch>
                    </p:blipFill>
                    <p:spPr>
                      <a:xfrm>
                        <a:off x="951785" y="3168203"/>
                        <a:ext cx="271707" cy="2551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56802024"/>
              </p:ext>
            </p:extLst>
          </p:nvPr>
        </p:nvGraphicFramePr>
        <p:xfrm>
          <a:off x="7479240" y="3166055"/>
          <a:ext cx="271707" cy="255177"/>
        </p:xfrm>
        <a:graphic>
          <a:graphicData uri="http://schemas.openxmlformats.org/presentationml/2006/ole">
            <mc:AlternateContent xmlns:mc="http://schemas.openxmlformats.org/markup-compatibility/2006">
              <mc:Choice xmlns:v="urn:schemas-microsoft-com:vml" Requires="v">
                <p:oleObj spid="_x0000_s9011" name="Equation" r:id="rId11" imgW="190440" imgH="228600" progId="Equation.3">
                  <p:embed/>
                </p:oleObj>
              </mc:Choice>
              <mc:Fallback>
                <p:oleObj name="Equation" r:id="rId11" imgW="190440" imgH="228600" progId="Equation.3">
                  <p:embed/>
                  <p:pic>
                    <p:nvPicPr>
                      <p:cNvPr id="0" name=""/>
                      <p:cNvPicPr/>
                      <p:nvPr/>
                    </p:nvPicPr>
                    <p:blipFill>
                      <a:blip r:embed="rId12"/>
                      <a:stretch>
                        <a:fillRect/>
                      </a:stretch>
                    </p:blipFill>
                    <p:spPr>
                      <a:xfrm>
                        <a:off x="7479240" y="3166055"/>
                        <a:ext cx="271707" cy="2551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20355653"/>
              </p:ext>
            </p:extLst>
          </p:nvPr>
        </p:nvGraphicFramePr>
        <p:xfrm>
          <a:off x="971550" y="4010025"/>
          <a:ext cx="252413" cy="239713"/>
        </p:xfrm>
        <a:graphic>
          <a:graphicData uri="http://schemas.openxmlformats.org/presentationml/2006/ole">
            <mc:AlternateContent xmlns:mc="http://schemas.openxmlformats.org/markup-compatibility/2006">
              <mc:Choice xmlns:v="urn:schemas-microsoft-com:vml" Requires="v">
                <p:oleObj spid="_x0000_s9012" name="Equation" r:id="rId13" imgW="177480" imgH="215640" progId="Equation.3">
                  <p:embed/>
                </p:oleObj>
              </mc:Choice>
              <mc:Fallback>
                <p:oleObj name="Equation" r:id="rId13" imgW="177480" imgH="215640" progId="Equation.3">
                  <p:embed/>
                  <p:pic>
                    <p:nvPicPr>
                      <p:cNvPr id="0" name=""/>
                      <p:cNvPicPr/>
                      <p:nvPr/>
                    </p:nvPicPr>
                    <p:blipFill>
                      <a:blip r:embed="rId14"/>
                      <a:stretch>
                        <a:fillRect/>
                      </a:stretch>
                    </p:blipFill>
                    <p:spPr>
                      <a:xfrm>
                        <a:off x="971550" y="4010025"/>
                        <a:ext cx="252413"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13685689"/>
              </p:ext>
            </p:extLst>
          </p:nvPr>
        </p:nvGraphicFramePr>
        <p:xfrm>
          <a:off x="3004267" y="4020756"/>
          <a:ext cx="252413" cy="239713"/>
        </p:xfrm>
        <a:graphic>
          <a:graphicData uri="http://schemas.openxmlformats.org/presentationml/2006/ole">
            <mc:AlternateContent xmlns:mc="http://schemas.openxmlformats.org/markup-compatibility/2006">
              <mc:Choice xmlns:v="urn:schemas-microsoft-com:vml" Requires="v">
                <p:oleObj spid="_x0000_s9013" name="Equation" r:id="rId15" imgW="177480" imgH="215640" progId="Equation.3">
                  <p:embed/>
                </p:oleObj>
              </mc:Choice>
              <mc:Fallback>
                <p:oleObj name="Equation" r:id="rId15" imgW="177480" imgH="215640" progId="Equation.3">
                  <p:embed/>
                  <p:pic>
                    <p:nvPicPr>
                      <p:cNvPr id="0" name=""/>
                      <p:cNvPicPr/>
                      <p:nvPr/>
                    </p:nvPicPr>
                    <p:blipFill>
                      <a:blip r:embed="rId16"/>
                      <a:stretch>
                        <a:fillRect/>
                      </a:stretch>
                    </p:blipFill>
                    <p:spPr>
                      <a:xfrm>
                        <a:off x="3004267" y="4020756"/>
                        <a:ext cx="252413" cy="2397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04625222"/>
              </p:ext>
            </p:extLst>
          </p:nvPr>
        </p:nvGraphicFramePr>
        <p:xfrm>
          <a:off x="9598249" y="4011446"/>
          <a:ext cx="252413" cy="239713"/>
        </p:xfrm>
        <a:graphic>
          <a:graphicData uri="http://schemas.openxmlformats.org/presentationml/2006/ole">
            <mc:AlternateContent xmlns:mc="http://schemas.openxmlformats.org/markup-compatibility/2006">
              <mc:Choice xmlns:v="urn:schemas-microsoft-com:vml" Requires="v">
                <p:oleObj spid="_x0000_s9014" name="Equation" r:id="rId17" imgW="177480" imgH="215640" progId="Equation.3">
                  <p:embed/>
                </p:oleObj>
              </mc:Choice>
              <mc:Fallback>
                <p:oleObj name="Equation" r:id="rId17" imgW="177480" imgH="215640" progId="Equation.3">
                  <p:embed/>
                  <p:pic>
                    <p:nvPicPr>
                      <p:cNvPr id="0" name=""/>
                      <p:cNvPicPr/>
                      <p:nvPr/>
                    </p:nvPicPr>
                    <p:blipFill>
                      <a:blip r:embed="rId16"/>
                      <a:stretch>
                        <a:fillRect/>
                      </a:stretch>
                    </p:blipFill>
                    <p:spPr>
                      <a:xfrm>
                        <a:off x="9598249" y="4011446"/>
                        <a:ext cx="252413" cy="23971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117670567"/>
              </p:ext>
            </p:extLst>
          </p:nvPr>
        </p:nvGraphicFramePr>
        <p:xfrm>
          <a:off x="1645096" y="3204691"/>
          <a:ext cx="258828" cy="187215"/>
        </p:xfrm>
        <a:graphic>
          <a:graphicData uri="http://schemas.openxmlformats.org/presentationml/2006/ole">
            <mc:AlternateContent xmlns:mc="http://schemas.openxmlformats.org/markup-compatibility/2006">
              <mc:Choice xmlns:v="urn:schemas-microsoft-com:vml" Requires="v">
                <p:oleObj spid="_x0000_s9015" name="Equation" r:id="rId18" imgW="139680" imgH="164880" progId="Equation.3">
                  <p:embed/>
                </p:oleObj>
              </mc:Choice>
              <mc:Fallback>
                <p:oleObj name="Equation" r:id="rId18" imgW="139680" imgH="164880" progId="Equation.3">
                  <p:embed/>
                  <p:pic>
                    <p:nvPicPr>
                      <p:cNvPr id="0" name=""/>
                      <p:cNvPicPr/>
                      <p:nvPr/>
                    </p:nvPicPr>
                    <p:blipFill>
                      <a:blip r:embed="rId6"/>
                      <a:stretch>
                        <a:fillRect/>
                      </a:stretch>
                    </p:blipFill>
                    <p:spPr>
                      <a:xfrm>
                        <a:off x="1645096" y="3204691"/>
                        <a:ext cx="258828" cy="18721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956273221"/>
              </p:ext>
            </p:extLst>
          </p:nvPr>
        </p:nvGraphicFramePr>
        <p:xfrm>
          <a:off x="11047589" y="4397282"/>
          <a:ext cx="219297" cy="211209"/>
        </p:xfrm>
        <a:graphic>
          <a:graphicData uri="http://schemas.openxmlformats.org/presentationml/2006/ole">
            <mc:AlternateContent xmlns:mc="http://schemas.openxmlformats.org/markup-compatibility/2006">
              <mc:Choice xmlns:v="urn:schemas-microsoft-com:vml" Requires="v">
                <p:oleObj spid="_x0000_s9016" name="Equation" r:id="rId19" imgW="126720" imgH="139680" progId="Equation.3">
                  <p:embed/>
                </p:oleObj>
              </mc:Choice>
              <mc:Fallback>
                <p:oleObj name="Equation" r:id="rId19" imgW="126720" imgH="139680" progId="Equation.3">
                  <p:embed/>
                  <p:pic>
                    <p:nvPicPr>
                      <p:cNvPr id="0" name=""/>
                      <p:cNvPicPr/>
                      <p:nvPr/>
                    </p:nvPicPr>
                    <p:blipFill>
                      <a:blip r:embed="rId8"/>
                      <a:stretch>
                        <a:fillRect/>
                      </a:stretch>
                    </p:blipFill>
                    <p:spPr>
                      <a:xfrm>
                        <a:off x="11047589" y="4397282"/>
                        <a:ext cx="219297" cy="21120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767394509"/>
              </p:ext>
            </p:extLst>
          </p:nvPr>
        </p:nvGraphicFramePr>
        <p:xfrm>
          <a:off x="4968748" y="3186669"/>
          <a:ext cx="219297" cy="211209"/>
        </p:xfrm>
        <a:graphic>
          <a:graphicData uri="http://schemas.openxmlformats.org/presentationml/2006/ole">
            <mc:AlternateContent xmlns:mc="http://schemas.openxmlformats.org/markup-compatibility/2006">
              <mc:Choice xmlns:v="urn:schemas-microsoft-com:vml" Requires="v">
                <p:oleObj spid="_x0000_s9017" name="Equation" r:id="rId20" imgW="126720" imgH="139680" progId="Equation.3">
                  <p:embed/>
                </p:oleObj>
              </mc:Choice>
              <mc:Fallback>
                <p:oleObj name="Equation" r:id="rId20" imgW="126720" imgH="139680" progId="Equation.3">
                  <p:embed/>
                  <p:pic>
                    <p:nvPicPr>
                      <p:cNvPr id="0" name=""/>
                      <p:cNvPicPr/>
                      <p:nvPr/>
                    </p:nvPicPr>
                    <p:blipFill>
                      <a:blip r:embed="rId8"/>
                      <a:stretch>
                        <a:fillRect/>
                      </a:stretch>
                    </p:blipFill>
                    <p:spPr>
                      <a:xfrm>
                        <a:off x="4968748" y="3186669"/>
                        <a:ext cx="219297" cy="21120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326777131"/>
              </p:ext>
            </p:extLst>
          </p:nvPr>
        </p:nvGraphicFramePr>
        <p:xfrm>
          <a:off x="5686986" y="3131959"/>
          <a:ext cx="614362" cy="268287"/>
        </p:xfrm>
        <a:graphic>
          <a:graphicData uri="http://schemas.openxmlformats.org/presentationml/2006/ole">
            <mc:AlternateContent xmlns:mc="http://schemas.openxmlformats.org/markup-compatibility/2006">
              <mc:Choice xmlns:v="urn:schemas-microsoft-com:vml" Requires="v">
                <p:oleObj spid="_x0000_s9018" name="Equation" r:id="rId21" imgW="355320" imgH="177480" progId="Equation.3">
                  <p:embed/>
                </p:oleObj>
              </mc:Choice>
              <mc:Fallback>
                <p:oleObj name="Equation" r:id="rId21" imgW="355320" imgH="177480" progId="Equation.3">
                  <p:embed/>
                  <p:pic>
                    <p:nvPicPr>
                      <p:cNvPr id="0" name=""/>
                      <p:cNvPicPr/>
                      <p:nvPr/>
                    </p:nvPicPr>
                    <p:blipFill>
                      <a:blip r:embed="rId22"/>
                      <a:stretch>
                        <a:fillRect/>
                      </a:stretch>
                    </p:blipFill>
                    <p:spPr>
                      <a:xfrm>
                        <a:off x="5686986" y="3131959"/>
                        <a:ext cx="614362" cy="26828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429970998"/>
              </p:ext>
            </p:extLst>
          </p:nvPr>
        </p:nvGraphicFramePr>
        <p:xfrm>
          <a:off x="8074271" y="4370077"/>
          <a:ext cx="668337" cy="239712"/>
        </p:xfrm>
        <a:graphic>
          <a:graphicData uri="http://schemas.openxmlformats.org/presentationml/2006/ole">
            <mc:AlternateContent xmlns:mc="http://schemas.openxmlformats.org/markup-compatibility/2006">
              <mc:Choice xmlns:v="urn:schemas-microsoft-com:vml" Requires="v">
                <p:oleObj spid="_x0000_s9019" name="Equation" r:id="rId23" imgW="469800" imgH="215640" progId="Equation.3">
                  <p:embed/>
                </p:oleObj>
              </mc:Choice>
              <mc:Fallback>
                <p:oleObj name="Equation" r:id="rId23" imgW="469800" imgH="215640" progId="Equation.3">
                  <p:embed/>
                  <p:pic>
                    <p:nvPicPr>
                      <p:cNvPr id="0" name=""/>
                      <p:cNvPicPr/>
                      <p:nvPr/>
                    </p:nvPicPr>
                    <p:blipFill>
                      <a:blip r:embed="rId24"/>
                      <a:stretch>
                        <a:fillRect/>
                      </a:stretch>
                    </p:blipFill>
                    <p:spPr>
                      <a:xfrm>
                        <a:off x="8074271" y="4370077"/>
                        <a:ext cx="668337" cy="239712"/>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74050420"/>
              </p:ext>
            </p:extLst>
          </p:nvPr>
        </p:nvGraphicFramePr>
        <p:xfrm>
          <a:off x="3986904" y="4773765"/>
          <a:ext cx="258828" cy="187215"/>
        </p:xfrm>
        <a:graphic>
          <a:graphicData uri="http://schemas.openxmlformats.org/presentationml/2006/ole">
            <mc:AlternateContent xmlns:mc="http://schemas.openxmlformats.org/markup-compatibility/2006">
              <mc:Choice xmlns:v="urn:schemas-microsoft-com:vml" Requires="v">
                <p:oleObj spid="_x0000_s9020" name="Equation" r:id="rId25" imgW="139680" imgH="164880" progId="Equation.3">
                  <p:embed/>
                </p:oleObj>
              </mc:Choice>
              <mc:Fallback>
                <p:oleObj name="Equation" r:id="rId25" imgW="139680" imgH="164880" progId="Equation.3">
                  <p:embed/>
                  <p:pic>
                    <p:nvPicPr>
                      <p:cNvPr id="0" name=""/>
                      <p:cNvPicPr/>
                      <p:nvPr/>
                    </p:nvPicPr>
                    <p:blipFill>
                      <a:blip r:embed="rId6"/>
                      <a:stretch>
                        <a:fillRect/>
                      </a:stretch>
                    </p:blipFill>
                    <p:spPr>
                      <a:xfrm>
                        <a:off x="3986904" y="4773765"/>
                        <a:ext cx="258828" cy="18721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39243305"/>
              </p:ext>
            </p:extLst>
          </p:nvPr>
        </p:nvGraphicFramePr>
        <p:xfrm>
          <a:off x="945340" y="5224999"/>
          <a:ext cx="213760" cy="235136"/>
        </p:xfrm>
        <a:graphic>
          <a:graphicData uri="http://schemas.openxmlformats.org/presentationml/2006/ole">
            <mc:AlternateContent xmlns:mc="http://schemas.openxmlformats.org/markup-compatibility/2006">
              <mc:Choice xmlns:v="urn:schemas-microsoft-com:vml" Requires="v">
                <p:oleObj spid="_x0000_s9021" name="Equation" r:id="rId26" imgW="126720" imgH="139680" progId="Equation.3">
                  <p:embed/>
                </p:oleObj>
              </mc:Choice>
              <mc:Fallback>
                <p:oleObj name="Equation" r:id="rId26" imgW="126720" imgH="139680" progId="Equation.3">
                  <p:embed/>
                  <p:pic>
                    <p:nvPicPr>
                      <p:cNvPr id="0" name=""/>
                      <p:cNvPicPr/>
                      <p:nvPr/>
                    </p:nvPicPr>
                    <p:blipFill>
                      <a:blip r:embed="rId27"/>
                      <a:stretch>
                        <a:fillRect/>
                      </a:stretch>
                    </p:blipFill>
                    <p:spPr>
                      <a:xfrm>
                        <a:off x="945340" y="5224999"/>
                        <a:ext cx="213760" cy="235136"/>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625072919"/>
              </p:ext>
            </p:extLst>
          </p:nvPr>
        </p:nvGraphicFramePr>
        <p:xfrm>
          <a:off x="2044344" y="5703196"/>
          <a:ext cx="271707" cy="255177"/>
        </p:xfrm>
        <a:graphic>
          <a:graphicData uri="http://schemas.openxmlformats.org/presentationml/2006/ole">
            <mc:AlternateContent xmlns:mc="http://schemas.openxmlformats.org/markup-compatibility/2006">
              <mc:Choice xmlns:v="urn:schemas-microsoft-com:vml" Requires="v">
                <p:oleObj spid="_x0000_s9022" name="Equation" r:id="rId28" imgW="190440" imgH="228600" progId="Equation.3">
                  <p:embed/>
                </p:oleObj>
              </mc:Choice>
              <mc:Fallback>
                <p:oleObj name="Equation" r:id="rId28" imgW="190440" imgH="228600" progId="Equation.3">
                  <p:embed/>
                  <p:pic>
                    <p:nvPicPr>
                      <p:cNvPr id="0" name=""/>
                      <p:cNvPicPr/>
                      <p:nvPr/>
                    </p:nvPicPr>
                    <p:blipFill>
                      <a:blip r:embed="rId29"/>
                      <a:stretch>
                        <a:fillRect/>
                      </a:stretch>
                    </p:blipFill>
                    <p:spPr>
                      <a:xfrm>
                        <a:off x="2044344" y="5703196"/>
                        <a:ext cx="271707" cy="255177"/>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82844860"/>
              </p:ext>
            </p:extLst>
          </p:nvPr>
        </p:nvGraphicFramePr>
        <p:xfrm>
          <a:off x="2552700" y="5707063"/>
          <a:ext cx="254000" cy="241300"/>
        </p:xfrm>
        <a:graphic>
          <a:graphicData uri="http://schemas.openxmlformats.org/presentationml/2006/ole">
            <mc:AlternateContent xmlns:mc="http://schemas.openxmlformats.org/markup-compatibility/2006">
              <mc:Choice xmlns:v="urn:schemas-microsoft-com:vml" Requires="v">
                <p:oleObj spid="_x0000_s9023" name="Equation" r:id="rId30" imgW="177480" imgH="215640" progId="Equation.3">
                  <p:embed/>
                </p:oleObj>
              </mc:Choice>
              <mc:Fallback>
                <p:oleObj name="Equation" r:id="rId30" imgW="177480" imgH="215640" progId="Equation.3">
                  <p:embed/>
                  <p:pic>
                    <p:nvPicPr>
                      <p:cNvPr id="0" name=""/>
                      <p:cNvPicPr/>
                      <p:nvPr/>
                    </p:nvPicPr>
                    <p:blipFill>
                      <a:blip r:embed="rId31"/>
                      <a:stretch>
                        <a:fillRect/>
                      </a:stretch>
                    </p:blipFill>
                    <p:spPr>
                      <a:xfrm>
                        <a:off x="2552700" y="5707063"/>
                        <a:ext cx="254000" cy="241300"/>
                      </a:xfrm>
                      <a:prstGeom prst="rect">
                        <a:avLst/>
                      </a:prstGeom>
                    </p:spPr>
                  </p:pic>
                </p:oleObj>
              </mc:Fallback>
            </mc:AlternateContent>
          </a:graphicData>
        </a:graphic>
      </p:graphicFrame>
    </p:spTree>
    <p:extLst>
      <p:ext uri="{BB962C8B-B14F-4D97-AF65-F5344CB8AC3E}">
        <p14:creationId xmlns:p14="http://schemas.microsoft.com/office/powerpoint/2010/main" val="265593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375540"/>
            <a:ext cx="10363826" cy="4235354"/>
          </a:xfrm>
        </p:spPr>
        <p:txBody>
          <a:bodyPr>
            <a:normAutofit/>
          </a:bodyPr>
          <a:lstStyle/>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55427" y="1298265"/>
            <a:ext cx="10340454" cy="5681555"/>
          </a:xfrm>
          <a:prstGeom prst="rect">
            <a:avLst/>
          </a:prstGeom>
        </p:spPr>
        <p:txBody>
          <a:bodyPr wrap="square">
            <a:spAutoFit/>
          </a:bodyPr>
          <a:lstStyle/>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The major assumptions that we make in our study of regression analysis are as follows :</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relationship between the response and the regressors is linear, at least </a:t>
            </a:r>
            <a:r>
              <a:rPr lang="en-US" dirty="0" smtClean="0">
                <a:solidFill>
                  <a:prstClr val="black"/>
                </a:solidFill>
                <a:latin typeface="Kokila" panose="020B0604020202020204" pitchFamily="34" charset="0"/>
                <a:cs typeface="Kokila" panose="020B0604020202020204" pitchFamily="34" charset="0"/>
              </a:rPr>
              <a:t>approximately.</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 term has zero mean and constant variance (a technical term for this property is homoscedasticity</a:t>
            </a:r>
            <a:r>
              <a:rPr lang="en-US" dirty="0" smtClean="0">
                <a:solidFill>
                  <a:prstClr val="black"/>
                </a:solidFill>
                <a:latin typeface="Kokila" panose="020B0604020202020204" pitchFamily="34" charset="0"/>
                <a:cs typeface="Kokila" panose="020B0604020202020204" pitchFamily="34" charset="0"/>
              </a:rPr>
              <a:t>).</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errors are </a:t>
            </a:r>
            <a:r>
              <a:rPr lang="en-US" dirty="0" smtClean="0">
                <a:solidFill>
                  <a:prstClr val="black"/>
                </a:solidFill>
                <a:latin typeface="Kokila" panose="020B0604020202020204" pitchFamily="34" charset="0"/>
                <a:cs typeface="Kokila" panose="020B0604020202020204" pitchFamily="34" charset="0"/>
              </a:rPr>
              <a:t>uncorrelated.</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errors are normally distributed</a:t>
            </a:r>
            <a:r>
              <a:rPr lang="en-US" dirty="0" smtClean="0">
                <a:solidFill>
                  <a:prstClr val="black"/>
                </a:solidFill>
                <a:latin typeface="Kokila" panose="020B0604020202020204" pitchFamily="34" charset="0"/>
                <a:cs typeface="Kokila" panose="020B0604020202020204" pitchFamily="34" charset="0"/>
              </a:rPr>
              <a:t>.</a:t>
            </a:r>
            <a:endParaRPr lang="en-US" dirty="0">
              <a:solidFill>
                <a:prstClr val="black"/>
              </a:solidFill>
              <a:latin typeface="Kokila" panose="020B0604020202020204" pitchFamily="34" charset="0"/>
              <a:cs typeface="Kokila" panose="020B0604020202020204" pitchFamily="34" charset="0"/>
            </a:endParaRPr>
          </a:p>
          <a:p>
            <a:pPr lvl="0">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Note that an error is not quite same as residual. An error is the vertical distance from a point to the (unobservable) population regression line. A residual is the vertical distance from a point to the estimated regression line. Residuals can be calculated from the observed data: errors cannot</a:t>
            </a:r>
            <a:r>
              <a:rPr lang="en-US" dirty="0" smtClean="0">
                <a:solidFill>
                  <a:prstClr val="black"/>
                </a:solidFill>
                <a:latin typeface="Kokila" panose="020B0604020202020204" pitchFamily="34" charset="0"/>
                <a:cs typeface="Kokila" panose="020B0604020202020204" pitchFamily="34" charset="0"/>
              </a:rPr>
              <a:t>.</a:t>
            </a:r>
            <a:endParaRPr lang="en-US" dirty="0">
              <a:solidFill>
                <a:prstClr val="black"/>
              </a:solidFill>
              <a:latin typeface="Kokila" panose="020B0604020202020204" pitchFamily="34" charset="0"/>
              <a:cs typeface="Kokila" panose="020B0604020202020204" pitchFamily="34" charset="0"/>
            </a:endParaRPr>
          </a:p>
          <a:p>
            <a:pPr>
              <a:lnSpc>
                <a:spcPct val="140000"/>
              </a:lnSpc>
              <a:spcBef>
                <a:spcPts val="1000"/>
              </a:spcBef>
              <a:buClr>
                <a:schemeClr val="tx1"/>
              </a:buClr>
            </a:pPr>
            <a:r>
              <a:rPr lang="en-US" b="1" u="sng" dirty="0">
                <a:solidFill>
                  <a:prstClr val="black"/>
                </a:solidFill>
                <a:latin typeface="Kokila" panose="020B0604020202020204" pitchFamily="34" charset="0"/>
                <a:cs typeface="Kokila" panose="020B0604020202020204" pitchFamily="34" charset="0"/>
              </a:rPr>
              <a:t>Method of least </a:t>
            </a:r>
            <a:r>
              <a:rPr lang="en-US" b="1" u="sng" dirty="0" smtClean="0">
                <a:solidFill>
                  <a:prstClr val="black"/>
                </a:solidFill>
                <a:latin typeface="Kokila" panose="020B0604020202020204" pitchFamily="34" charset="0"/>
                <a:cs typeface="Kokila" panose="020B0604020202020204" pitchFamily="34" charset="0"/>
              </a:rPr>
              <a:t>squares:</a:t>
            </a:r>
            <a:r>
              <a:rPr lang="en-US" b="1" dirty="0" smtClean="0">
                <a:solidFill>
                  <a:prstClr val="black"/>
                </a:solidFill>
                <a:latin typeface="Kokila" panose="020B0604020202020204" pitchFamily="34" charset="0"/>
                <a:cs typeface="Kokila" panose="020B0604020202020204" pitchFamily="34" charset="0"/>
              </a:rPr>
              <a:t> </a:t>
            </a: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scatterplot hints a linear relationship between two variables. It would not be difficult to draw a straight line through these points to produce a reasonably good fit. But we proceed more systematically than simply drawing lines freehand. Specifically, we choose the line that makes the vertical distances from the points to the line as small as possible. </a:t>
            </a:r>
          </a:p>
          <a:p>
            <a:pPr lvl="0"/>
            <a:endParaRPr lang="en-US" dirty="0" smtClean="0"/>
          </a:p>
          <a:p>
            <a:r>
              <a:rPr lang="en-US" cap="none" dirty="0" smtClean="0"/>
              <a:t> </a:t>
            </a:r>
          </a:p>
        </p:txBody>
      </p:sp>
      <p:sp>
        <p:nvSpPr>
          <p:cNvPr id="5"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98109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7968</TotalTime>
  <Words>2074</Words>
  <Application>Microsoft Office PowerPoint</Application>
  <PresentationFormat>Widescreen</PresentationFormat>
  <Paragraphs>245</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1" baseType="lpstr">
      <vt:lpstr>Arial</vt:lpstr>
      <vt:lpstr>Arial Rounded MT Bold</vt:lpstr>
      <vt:lpstr>Calibri</vt:lpstr>
      <vt:lpstr>Cambria Math</vt:lpstr>
      <vt:lpstr>Franklin Gothic Book</vt:lpstr>
      <vt:lpstr>Kokila</vt:lpstr>
      <vt:lpstr>Wingdings</vt:lpstr>
      <vt:lpstr>Crop</vt:lpstr>
      <vt:lpstr>Equation</vt:lpstr>
      <vt:lpstr>Microsoft Equation 3.0</vt:lpstr>
      <vt:lpstr>Workshop on  Statistics &amp; Probability</vt:lpstr>
      <vt:lpstr>PowerPoint Presentation</vt:lpstr>
      <vt:lpstr>Regression analysis</vt:lpstr>
      <vt:lpstr>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Yashwanth - Yashwanth M</dc:creator>
  <cp:lastModifiedBy>R, Yashwanth - Yashwanth M</cp:lastModifiedBy>
  <cp:revision>237</cp:revision>
  <dcterms:created xsi:type="dcterms:W3CDTF">2016-10-08T04:34:00Z</dcterms:created>
  <dcterms:modified xsi:type="dcterms:W3CDTF">2016-10-13T17:23:41Z</dcterms:modified>
</cp:coreProperties>
</file>