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0"/>
  </p:notesMasterIdLst>
  <p:sldIdLst>
    <p:sldId id="256" r:id="rId2"/>
    <p:sldId id="268" r:id="rId3"/>
    <p:sldId id="261" r:id="rId4"/>
    <p:sldId id="262" r:id="rId5"/>
    <p:sldId id="263" r:id="rId6"/>
    <p:sldId id="269" r:id="rId7"/>
    <p:sldId id="264"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1CD41BDD-1AE8-46B5-9F93-ACFFF4D1527C}">
          <p14:sldIdLst>
            <p14:sldId id="256"/>
          </p14:sldIdLst>
        </p14:section>
        <p14:section name="Foundations of Probability" id="{93ED59FE-AD07-407F-86D7-C8E250E9C2C0}">
          <p14:sldIdLst/>
        </p14:section>
        <p14:section name="Limit Theorems" id="{BE7BFC1C-1F0A-4ED9-A446-2F57A73558ED}">
          <p14:sldIdLst>
            <p14:sldId id="268"/>
            <p14:sldId id="261"/>
            <p14:sldId id="262"/>
            <p14:sldId id="263"/>
          </p14:sldIdLst>
        </p14:section>
        <p14:section name="Basic Statistics" id="{BBF6D399-2A28-4688-BB2E-BF51C3E42A55}">
          <p14:sldIdLst>
            <p14:sldId id="269"/>
            <p14:sldId id="264"/>
          </p14:sldIdLst>
        </p14:section>
        <p14:section name="Regression Analysis" id="{7748A3DE-F33A-4516-8A2C-1EC6142D1DCC}">
          <p14:sldIdLst>
            <p14:sldId id="2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74" d="100"/>
          <a:sy n="74" d="100"/>
        </p:scale>
        <p:origin x="492" y="7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98CD1-A783-4DA1-9620-F9F887BEFF23}" type="datetimeFigureOut">
              <a:rPr lang="en-US" smtClean="0"/>
              <a:t>10/15/2016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4C105-1548-40C2-BD95-94D42D6ECCDE}" type="slidenum">
              <a:rPr lang="en-US" smtClean="0"/>
              <a:t>‹#›</a:t>
            </a:fld>
            <a:endParaRPr lang="en-US"/>
          </a:p>
        </p:txBody>
      </p:sp>
    </p:spTree>
    <p:extLst>
      <p:ext uri="{BB962C8B-B14F-4D97-AF65-F5344CB8AC3E}">
        <p14:creationId xmlns:p14="http://schemas.microsoft.com/office/powerpoint/2010/main" val="14945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60797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6486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466347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866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864553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6E1AD3-584A-48D9-B0A5-520ECCD347E6}"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33903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6E1AD3-584A-48D9-B0A5-520ECCD347E6}"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138588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648086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34083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42106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412555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37168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6E1AD3-584A-48D9-B0A5-520ECCD347E6}" type="datetimeFigureOut">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410772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6E1AD3-584A-48D9-B0A5-520ECCD347E6}"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06609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36E1AD3-584A-48D9-B0A5-520ECCD347E6}" type="datetimeFigureOut">
              <a:rPr lang="en-US" smtClean="0"/>
              <a:t>10/15/2016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74350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5490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37165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36E1AD3-584A-48D9-B0A5-520ECCD347E6}" type="datetimeFigureOut">
              <a:rPr lang="en-US" smtClean="0"/>
              <a:t>10/15/2016</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A2512F8-A40C-4686-9C92-AF088D3EF284}" type="slidenum">
              <a:rPr lang="en-US" smtClean="0"/>
              <a:t>‹#›</a:t>
            </a:fld>
            <a:endParaRPr lang="en-US"/>
          </a:p>
        </p:txBody>
      </p:sp>
    </p:spTree>
    <p:extLst>
      <p:ext uri="{BB962C8B-B14F-4D97-AF65-F5344CB8AC3E}">
        <p14:creationId xmlns:p14="http://schemas.microsoft.com/office/powerpoint/2010/main" val="275013674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59340"/>
            <a:ext cx="8689976" cy="2509213"/>
          </a:xfrm>
        </p:spPr>
        <p:txBody>
          <a:bodyPr/>
          <a:lstStyle/>
          <a:p>
            <a:r>
              <a:rPr lang="en-US" sz="2800" dirty="0" smtClean="0">
                <a:latin typeface="Arial Rounded MT Bold" panose="020F0704030504030204" pitchFamily="34" charset="0"/>
              </a:rPr>
              <a:t>Workshop on </a:t>
            </a:r>
            <a:r>
              <a:rPr lang="en-US" dirty="0" smtClean="0"/>
              <a:t/>
            </a:r>
            <a:br>
              <a:rPr lang="en-US" dirty="0" smtClean="0"/>
            </a:br>
            <a:r>
              <a:rPr lang="en-US" dirty="0" smtClean="0"/>
              <a:t>Statistics &amp; Probability</a:t>
            </a:r>
            <a:endParaRPr lang="en-US" dirty="0"/>
          </a:p>
        </p:txBody>
      </p:sp>
      <p:sp>
        <p:nvSpPr>
          <p:cNvPr id="3" name="Subtitle 2"/>
          <p:cNvSpPr>
            <a:spLocks noGrp="1"/>
          </p:cNvSpPr>
          <p:nvPr>
            <p:ph type="subTitle" idx="1"/>
          </p:nvPr>
        </p:nvSpPr>
        <p:spPr>
          <a:xfrm>
            <a:off x="1751012" y="3736075"/>
            <a:ext cx="8689976" cy="1371599"/>
          </a:xfrm>
        </p:spPr>
        <p:txBody>
          <a:bodyPr>
            <a:normAutofit fontScale="92500" lnSpcReduction="10000"/>
          </a:bodyPr>
          <a:lstStyle/>
          <a:p>
            <a:r>
              <a:rPr lang="en-US" dirty="0" err="1" smtClean="0">
                <a:latin typeface="Cambria Math" panose="02040503050406030204" pitchFamily="18" charset="0"/>
                <a:ea typeface="Cambria Math" panose="02040503050406030204" pitchFamily="18" charset="0"/>
              </a:rPr>
              <a:t>Dept</a:t>
            </a:r>
            <a:r>
              <a:rPr lang="en-US" dirty="0" smtClean="0">
                <a:latin typeface="Cambria Math" panose="02040503050406030204" pitchFamily="18" charset="0"/>
                <a:ea typeface="Cambria Math" panose="02040503050406030204" pitchFamily="18" charset="0"/>
              </a:rPr>
              <a:t> of Electronics &amp; communications </a:t>
            </a:r>
            <a:r>
              <a:rPr lang="en-US" dirty="0" err="1" smtClean="0">
                <a:latin typeface="Cambria Math" panose="02040503050406030204" pitchFamily="18" charset="0"/>
                <a:ea typeface="Cambria Math" panose="02040503050406030204" pitchFamily="18" charset="0"/>
              </a:rPr>
              <a:t>engg</a:t>
            </a:r>
            <a:r>
              <a:rPr lang="en-US" dirty="0" smtClean="0">
                <a:latin typeface="Cambria Math" panose="02040503050406030204" pitchFamily="18" charset="0"/>
                <a:ea typeface="Cambria Math" panose="02040503050406030204" pitchFamily="18" charset="0"/>
              </a:rPr>
              <a:t>.</a:t>
            </a:r>
          </a:p>
          <a:p>
            <a:r>
              <a:rPr lang="en-US" dirty="0" smtClean="0">
                <a:latin typeface="Cambria Math" panose="02040503050406030204" pitchFamily="18" charset="0"/>
                <a:ea typeface="Cambria Math" panose="02040503050406030204" pitchFamily="18" charset="0"/>
              </a:rPr>
              <a:t>Maharaja institute of technology</a:t>
            </a:r>
          </a:p>
          <a:p>
            <a:r>
              <a:rPr lang="en-US" dirty="0" smtClean="0">
                <a:latin typeface="Cambria Math" panose="02040503050406030204" pitchFamily="18" charset="0"/>
                <a:ea typeface="Cambria Math" panose="02040503050406030204" pitchFamily="18" charset="0"/>
              </a:rPr>
              <a:t>15, 16 </a:t>
            </a:r>
            <a:r>
              <a:rPr lang="en-US" dirty="0" err="1" smtClean="0">
                <a:latin typeface="Cambria Math" panose="02040503050406030204" pitchFamily="18" charset="0"/>
                <a:ea typeface="Cambria Math" panose="02040503050406030204" pitchFamily="18" charset="0"/>
              </a:rPr>
              <a:t>oct</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2016</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44719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 y="3010642"/>
            <a:ext cx="12192011" cy="6606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Calibri" panose="020F0502020204030204" pitchFamily="34" charset="0"/>
              </a:rPr>
              <a:t>LIMIT THEOREMS</a:t>
            </a:r>
            <a:endParaRPr lang="en-US" sz="4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050135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854" y="96145"/>
            <a:ext cx="10364451" cy="1596177"/>
          </a:xfrm>
        </p:spPr>
        <p:txBody>
          <a:bodyPr/>
          <a:lstStyle/>
          <a:p>
            <a:r>
              <a:rPr lang="en-US" b="1" u="sng" dirty="0" smtClean="0">
                <a:latin typeface="Calibri" panose="020F0502020204030204" pitchFamily="34" charset="0"/>
                <a:cs typeface="Kokila" panose="020B0604020202020204" pitchFamily="34" charset="0"/>
              </a:rPr>
              <a:t>Law of large numbers</a:t>
            </a:r>
            <a:endParaRPr lang="en-US" b="1" u="sng" dirty="0">
              <a:latin typeface="Calibri" panose="020F0502020204030204" pitchFamily="34" charset="0"/>
              <a:cs typeface="Kokila" panose="020B0604020202020204" pitchFamily="34" charset="0"/>
            </a:endParaRPr>
          </a:p>
        </p:txBody>
      </p:sp>
      <p:pic>
        <p:nvPicPr>
          <p:cNvPr id="2050" name="Picture 2" descr="https://upload.wikimedia.org/wikipedia/commons/thumb/f/f9/Largenumbers.svg/400px-Largenumbers.svg.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79939" y="1140073"/>
            <a:ext cx="4926842" cy="35274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761326022"/>
              </p:ext>
            </p:extLst>
          </p:nvPr>
        </p:nvGraphicFramePr>
        <p:xfrm>
          <a:off x="238836" y="4790365"/>
          <a:ext cx="6646461" cy="1869745"/>
        </p:xfrm>
        <a:graphic>
          <a:graphicData uri="http://schemas.openxmlformats.org/drawingml/2006/table">
            <a:tbl>
              <a:tblPr firstRow="1" bandRow="1">
                <a:tableStyleId>{5C22544A-7EE6-4342-B048-85BDC9FD1C3A}</a:tableStyleId>
              </a:tblPr>
              <a:tblGrid>
                <a:gridCol w="2215487"/>
                <a:gridCol w="2215487"/>
                <a:gridCol w="2215487"/>
              </a:tblGrid>
              <a:tr h="373949">
                <a:tc>
                  <a:txBody>
                    <a:bodyPr/>
                    <a:lstStyle/>
                    <a:p>
                      <a:r>
                        <a:rPr lang="en-US" b="1" dirty="0" smtClean="0">
                          <a:solidFill>
                            <a:schemeClr val="tx1"/>
                          </a:solidFill>
                        </a:rPr>
                        <a:t>Number of</a:t>
                      </a:r>
                      <a:r>
                        <a:rPr lang="en-US" b="1" baseline="0" dirty="0" smtClean="0">
                          <a:solidFill>
                            <a:schemeClr val="tx1"/>
                          </a:solidFill>
                        </a:rPr>
                        <a:t> Tosses</a:t>
                      </a:r>
                      <a:endParaRPr lang="en-US" b="1" dirty="0">
                        <a:solidFill>
                          <a:schemeClr val="tx1"/>
                        </a:solidFill>
                      </a:endParaRPr>
                    </a:p>
                  </a:txBody>
                  <a:tcPr>
                    <a:solidFill>
                      <a:schemeClr val="bg1">
                        <a:lumMod val="85000"/>
                      </a:schemeClr>
                    </a:solidFill>
                  </a:tcPr>
                </a:tc>
                <a:tc>
                  <a:txBody>
                    <a:bodyPr/>
                    <a:lstStyle/>
                    <a:p>
                      <a:r>
                        <a:rPr lang="en-US" b="1" dirty="0" smtClean="0">
                          <a:solidFill>
                            <a:schemeClr val="tx1"/>
                          </a:solidFill>
                        </a:rPr>
                        <a:t>Number of Heads</a:t>
                      </a:r>
                      <a:endParaRPr lang="en-US" b="1" dirty="0">
                        <a:solidFill>
                          <a:schemeClr val="tx1"/>
                        </a:solidFill>
                      </a:endParaRPr>
                    </a:p>
                  </a:txBody>
                  <a:tcPr>
                    <a:solidFill>
                      <a:schemeClr val="bg1">
                        <a:lumMod val="85000"/>
                      </a:schemeClr>
                    </a:solidFill>
                  </a:tcPr>
                </a:tc>
                <a:tc>
                  <a:txBody>
                    <a:bodyPr/>
                    <a:lstStyle/>
                    <a:p>
                      <a:r>
                        <a:rPr lang="en-US" b="1" dirty="0" smtClean="0">
                          <a:solidFill>
                            <a:schemeClr val="tx1"/>
                          </a:solidFill>
                        </a:rPr>
                        <a:t>Probability</a:t>
                      </a:r>
                      <a:r>
                        <a:rPr lang="en-US" b="1" baseline="0" dirty="0" smtClean="0">
                          <a:solidFill>
                            <a:schemeClr val="tx1"/>
                          </a:solidFill>
                        </a:rPr>
                        <a:t> of Heads</a:t>
                      </a:r>
                      <a:endParaRPr lang="en-US" b="1" dirty="0">
                        <a:solidFill>
                          <a:schemeClr val="tx1"/>
                        </a:solidFill>
                      </a:endParaRPr>
                    </a:p>
                  </a:txBody>
                  <a:tcPr>
                    <a:solidFill>
                      <a:schemeClr val="bg1">
                        <a:lumMod val="85000"/>
                      </a:schemeClr>
                    </a:solidFill>
                  </a:tcPr>
                </a:tc>
              </a:tr>
              <a:tr h="373949">
                <a:tc>
                  <a:txBody>
                    <a:bodyPr/>
                    <a:lstStyle/>
                    <a:p>
                      <a:pPr algn="ctr"/>
                      <a:r>
                        <a:rPr lang="en-US" dirty="0" smtClean="0"/>
                        <a:t>4</a:t>
                      </a:r>
                      <a:endParaRPr lang="en-US" dirty="0"/>
                    </a:p>
                  </a:txBody>
                  <a:tcPr>
                    <a:solidFill>
                      <a:schemeClr val="bg1">
                        <a:lumMod val="85000"/>
                      </a:schemeClr>
                    </a:solidFill>
                  </a:tcPr>
                </a:tc>
                <a:tc>
                  <a:txBody>
                    <a:bodyPr/>
                    <a:lstStyle/>
                    <a:p>
                      <a:pPr algn="ctr"/>
                      <a:r>
                        <a:rPr lang="en-US" dirty="0" smtClean="0"/>
                        <a:t>1</a:t>
                      </a:r>
                      <a:endParaRPr lang="en-US" dirty="0"/>
                    </a:p>
                  </a:txBody>
                  <a:tcPr>
                    <a:solidFill>
                      <a:schemeClr val="bg1">
                        <a:lumMod val="85000"/>
                      </a:schemeClr>
                    </a:solidFill>
                  </a:tcPr>
                </a:tc>
                <a:tc>
                  <a:txBody>
                    <a:bodyPr/>
                    <a:lstStyle/>
                    <a:p>
                      <a:pPr algn="ctr"/>
                      <a:r>
                        <a:rPr lang="en-US" dirty="0" smtClean="0"/>
                        <a:t>25%</a:t>
                      </a:r>
                      <a:endParaRPr lang="en-US" dirty="0"/>
                    </a:p>
                  </a:txBody>
                  <a:tcPr>
                    <a:solidFill>
                      <a:schemeClr val="bg1">
                        <a:lumMod val="85000"/>
                      </a:schemeClr>
                    </a:solidFill>
                  </a:tcPr>
                </a:tc>
              </a:tr>
              <a:tr h="373949">
                <a:tc>
                  <a:txBody>
                    <a:bodyPr/>
                    <a:lstStyle/>
                    <a:p>
                      <a:pPr algn="ctr"/>
                      <a:r>
                        <a:rPr lang="en-US" dirty="0" smtClean="0"/>
                        <a:t>100</a:t>
                      </a:r>
                      <a:endParaRPr lang="en-US" dirty="0"/>
                    </a:p>
                  </a:txBody>
                  <a:tcPr>
                    <a:solidFill>
                      <a:schemeClr val="bg1">
                        <a:lumMod val="85000"/>
                      </a:schemeClr>
                    </a:solidFill>
                  </a:tcPr>
                </a:tc>
                <a:tc>
                  <a:txBody>
                    <a:bodyPr/>
                    <a:lstStyle/>
                    <a:p>
                      <a:pPr algn="ctr"/>
                      <a:r>
                        <a:rPr lang="en-US" dirty="0" smtClean="0"/>
                        <a:t>64</a:t>
                      </a:r>
                      <a:endParaRPr lang="en-US" dirty="0"/>
                    </a:p>
                  </a:txBody>
                  <a:tcPr>
                    <a:solidFill>
                      <a:schemeClr val="bg1">
                        <a:lumMod val="85000"/>
                      </a:schemeClr>
                    </a:solidFill>
                  </a:tcPr>
                </a:tc>
                <a:tc>
                  <a:txBody>
                    <a:bodyPr/>
                    <a:lstStyle/>
                    <a:p>
                      <a:pPr algn="ctr"/>
                      <a:r>
                        <a:rPr lang="en-US" dirty="0" smtClean="0"/>
                        <a:t>64%</a:t>
                      </a:r>
                      <a:endParaRPr lang="en-US" dirty="0"/>
                    </a:p>
                  </a:txBody>
                  <a:tcPr>
                    <a:solidFill>
                      <a:schemeClr val="bg1">
                        <a:lumMod val="85000"/>
                      </a:schemeClr>
                    </a:solidFill>
                  </a:tcPr>
                </a:tc>
              </a:tr>
              <a:tr h="373949">
                <a:tc>
                  <a:txBody>
                    <a:bodyPr/>
                    <a:lstStyle/>
                    <a:p>
                      <a:pPr algn="ctr"/>
                      <a:r>
                        <a:rPr lang="en-US" dirty="0" smtClean="0"/>
                        <a:t>1000</a:t>
                      </a:r>
                      <a:endParaRPr lang="en-US" dirty="0"/>
                    </a:p>
                  </a:txBody>
                  <a:tcPr>
                    <a:solidFill>
                      <a:schemeClr val="bg1">
                        <a:lumMod val="85000"/>
                      </a:schemeClr>
                    </a:solidFill>
                  </a:tcPr>
                </a:tc>
                <a:tc>
                  <a:txBody>
                    <a:bodyPr/>
                    <a:lstStyle/>
                    <a:p>
                      <a:pPr algn="ctr"/>
                      <a:r>
                        <a:rPr lang="en-US" dirty="0" smtClean="0"/>
                        <a:t>582</a:t>
                      </a:r>
                      <a:endParaRPr lang="en-US" dirty="0"/>
                    </a:p>
                  </a:txBody>
                  <a:tcPr>
                    <a:solidFill>
                      <a:schemeClr val="bg1">
                        <a:lumMod val="85000"/>
                      </a:schemeClr>
                    </a:solidFill>
                  </a:tcPr>
                </a:tc>
                <a:tc>
                  <a:txBody>
                    <a:bodyPr/>
                    <a:lstStyle/>
                    <a:p>
                      <a:pPr algn="ctr"/>
                      <a:r>
                        <a:rPr lang="en-US" dirty="0" smtClean="0"/>
                        <a:t>58.2%</a:t>
                      </a:r>
                      <a:endParaRPr lang="en-US" dirty="0"/>
                    </a:p>
                  </a:txBody>
                  <a:tcPr>
                    <a:solidFill>
                      <a:schemeClr val="bg1">
                        <a:lumMod val="85000"/>
                      </a:schemeClr>
                    </a:solidFill>
                  </a:tcPr>
                </a:tc>
              </a:tr>
              <a:tr h="373949">
                <a:tc>
                  <a:txBody>
                    <a:bodyPr/>
                    <a:lstStyle/>
                    <a:p>
                      <a:pPr algn="ctr"/>
                      <a:r>
                        <a:rPr lang="en-US" dirty="0" smtClean="0"/>
                        <a:t>10000</a:t>
                      </a:r>
                      <a:endParaRPr lang="en-US" dirty="0"/>
                    </a:p>
                  </a:txBody>
                  <a:tcPr>
                    <a:solidFill>
                      <a:schemeClr val="bg1">
                        <a:lumMod val="85000"/>
                      </a:schemeClr>
                    </a:solidFill>
                  </a:tcPr>
                </a:tc>
                <a:tc>
                  <a:txBody>
                    <a:bodyPr/>
                    <a:lstStyle/>
                    <a:p>
                      <a:pPr algn="ctr"/>
                      <a:r>
                        <a:rPr lang="en-US" dirty="0" smtClean="0"/>
                        <a:t>4989</a:t>
                      </a:r>
                      <a:endParaRPr lang="en-US" dirty="0"/>
                    </a:p>
                  </a:txBody>
                  <a:tcPr>
                    <a:solidFill>
                      <a:schemeClr val="bg1">
                        <a:lumMod val="85000"/>
                      </a:schemeClr>
                    </a:solidFill>
                  </a:tcPr>
                </a:tc>
                <a:tc>
                  <a:txBody>
                    <a:bodyPr/>
                    <a:lstStyle/>
                    <a:p>
                      <a:pPr algn="ctr"/>
                      <a:r>
                        <a:rPr lang="en-US" dirty="0" smtClean="0"/>
                        <a:t>49.89%</a:t>
                      </a:r>
                      <a:endParaRPr lang="en-US" dirty="0"/>
                    </a:p>
                  </a:txBody>
                  <a:tcPr>
                    <a:solidFill>
                      <a:schemeClr val="bg1">
                        <a:lumMod val="85000"/>
                      </a:schemeClr>
                    </a:solidFill>
                  </a:tcPr>
                </a:tc>
              </a:tr>
            </a:tbl>
          </a:graphicData>
        </a:graphic>
      </p:graphicFrame>
      <p:sp>
        <p:nvSpPr>
          <p:cNvPr id="6" name="TextBox 5"/>
          <p:cNvSpPr txBox="1"/>
          <p:nvPr/>
        </p:nvSpPr>
        <p:spPr>
          <a:xfrm>
            <a:off x="7142334" y="1282890"/>
            <a:ext cx="4653886" cy="3693319"/>
          </a:xfrm>
          <a:prstGeom prst="rect">
            <a:avLst/>
          </a:prstGeom>
          <a:noFill/>
        </p:spPr>
        <p:txBody>
          <a:bodyPr wrap="square" rtlCol="0">
            <a:spAutoFit/>
          </a:bodyPr>
          <a:lstStyle/>
          <a:p>
            <a:r>
              <a:rPr lang="en-US" dirty="0">
                <a:latin typeface="Calibri" panose="020F0502020204030204" pitchFamily="34" charset="0"/>
              </a:rPr>
              <a:t>It is true that with each coin toss you have a 50/50 chance of getting heads; however, if you toss a coin repeatedly, you cannot be certain that 50% of the tosses will land on heads or vice versa unless you use the law of large numbers. This is because the law of large numbers dictates that as we increase the number of times we toss the coin, we get closer and closer to achieving a 50% probability of getting heads (or 50% for tails!). So, if you have the time to toss a coin thousands of times, you can be pretty sure that just about half of the tosses will land on heads!</a:t>
            </a:r>
          </a:p>
        </p:txBody>
      </p:sp>
    </p:spTree>
    <p:extLst>
      <p:ext uri="{BB962C8B-B14F-4D97-AF65-F5344CB8AC3E}">
        <p14:creationId xmlns:p14="http://schemas.microsoft.com/office/powerpoint/2010/main" val="3948549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Calibri" panose="020F0502020204030204" pitchFamily="34" charset="0"/>
                <a:cs typeface="Kokila" panose="020B0604020202020204" pitchFamily="34" charset="0"/>
              </a:rPr>
              <a:t>Law of large </a:t>
            </a:r>
            <a:r>
              <a:rPr lang="en-US" b="1" u="sng" dirty="0" smtClean="0">
                <a:latin typeface="Calibri" panose="020F0502020204030204" pitchFamily="34" charset="0"/>
                <a:cs typeface="Kokila" panose="020B0604020202020204" pitchFamily="34" charset="0"/>
              </a:rPr>
              <a:t>numbers(Conti…)</a:t>
            </a:r>
            <a:endParaRPr lang="en-US" dirty="0"/>
          </a:p>
        </p:txBody>
      </p:sp>
      <p:sp>
        <p:nvSpPr>
          <p:cNvPr id="3" name="Content Placeholder 2"/>
          <p:cNvSpPr>
            <a:spLocks noGrp="1"/>
          </p:cNvSpPr>
          <p:nvPr>
            <p:ph sz="quarter" idx="13"/>
          </p:nvPr>
        </p:nvSpPr>
        <p:spPr>
          <a:xfrm>
            <a:off x="914400" y="2012250"/>
            <a:ext cx="10363826" cy="3424107"/>
          </a:xfrm>
        </p:spPr>
        <p:txBody>
          <a:bodyPr/>
          <a:lstStyle/>
          <a:p>
            <a:pPr marL="0" indent="0">
              <a:buClr>
                <a:prstClr val="black"/>
              </a:buClr>
              <a:buNone/>
            </a:pPr>
            <a:r>
              <a:rPr lang="en-US" cap="none" dirty="0">
                <a:solidFill>
                  <a:prstClr val="black"/>
                </a:solidFill>
                <a:latin typeface="Kokila" panose="020B0604020202020204" pitchFamily="34" charset="0"/>
                <a:cs typeface="Kokila" panose="020B0604020202020204" pitchFamily="34" charset="0"/>
              </a:rPr>
              <a:t>Have you ever seen a contest where there is a jar full of jelly beans along with a prize for the person who guesses how many jelly beans there are inside? </a:t>
            </a:r>
          </a:p>
          <a:p>
            <a:pPr marL="0" lvl="0" indent="0">
              <a:buClr>
                <a:prstClr val="black"/>
              </a:buClr>
              <a:buNone/>
            </a:pPr>
            <a:r>
              <a:rPr lang="en-US" cap="none" dirty="0" smtClean="0">
                <a:solidFill>
                  <a:prstClr val="black"/>
                </a:solidFill>
                <a:latin typeface="Kokila" panose="020B0604020202020204" pitchFamily="34" charset="0"/>
                <a:cs typeface="Kokila" panose="020B0604020202020204" pitchFamily="34" charset="0"/>
              </a:rPr>
              <a:t>If </a:t>
            </a:r>
            <a:r>
              <a:rPr lang="en-US" cap="none" dirty="0">
                <a:solidFill>
                  <a:prstClr val="black"/>
                </a:solidFill>
                <a:latin typeface="Kokila" panose="020B0604020202020204" pitchFamily="34" charset="0"/>
                <a:cs typeface="Kokila" panose="020B0604020202020204" pitchFamily="34" charset="0"/>
              </a:rPr>
              <a:t>you try to guess, your answer may not come too close to the total number of jelly beans in the jar. The same may be true if you average the guesses of ten people who give it a try, but what happens if 1,000 people each take a guess and we average their guesses? Interestingly, that average will likely be a lot closer to the actual number of jelly beans in the jar. Which means the probability of guessing the correct amount of jelly beans is higher. As a matter of fact, as the number of guesses increases, the average of the guesses will come closer and closer to the actual number of jelly beans. This is the law of large numbers in action!</a:t>
            </a:r>
          </a:p>
          <a:p>
            <a:endParaRPr lang="en-US" dirty="0"/>
          </a:p>
        </p:txBody>
      </p:sp>
    </p:spTree>
    <p:extLst>
      <p:ext uri="{BB962C8B-B14F-4D97-AF65-F5344CB8AC3E}">
        <p14:creationId xmlns:p14="http://schemas.microsoft.com/office/powerpoint/2010/main" val="4210121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Central limit theorem</a:t>
            </a:r>
            <a:endParaRPr lang="en-US" b="1" u="sng" dirty="0"/>
          </a:p>
        </p:txBody>
      </p:sp>
      <p:sp>
        <p:nvSpPr>
          <p:cNvPr id="3" name="Content Placeholder 2"/>
          <p:cNvSpPr>
            <a:spLocks noGrp="1"/>
          </p:cNvSpPr>
          <p:nvPr>
            <p:ph sz="quarter" idx="13"/>
          </p:nvPr>
        </p:nvSpPr>
        <p:spPr>
          <a:xfrm>
            <a:off x="900895" y="2298852"/>
            <a:ext cx="10363826" cy="3424107"/>
          </a:xfrm>
        </p:spPr>
        <p:txBody>
          <a:bodyPr>
            <a:normAutofit/>
          </a:bodyPr>
          <a:lstStyle/>
          <a:p>
            <a:pPr marL="0" indent="0">
              <a:buNone/>
            </a:pPr>
            <a:r>
              <a:rPr lang="en-US" cap="none" dirty="0" smtClean="0">
                <a:solidFill>
                  <a:prstClr val="black"/>
                </a:solidFill>
                <a:latin typeface="Kokila" panose="020B0604020202020204" pitchFamily="34" charset="0"/>
                <a:cs typeface="Kokila" panose="020B0604020202020204" pitchFamily="34" charset="0"/>
              </a:rPr>
              <a:t>A </a:t>
            </a:r>
            <a:r>
              <a:rPr lang="en-US" cap="none" dirty="0">
                <a:solidFill>
                  <a:prstClr val="black"/>
                </a:solidFill>
                <a:latin typeface="Kokila" panose="020B0604020202020204" pitchFamily="34" charset="0"/>
                <a:cs typeface="Kokila" panose="020B0604020202020204" pitchFamily="34" charset="0"/>
              </a:rPr>
              <a:t>large freight elevator can transport a maximum of 9800 pounds. Suppose a load of cargo containing 49 boxes must be transported via the elevator. Experience has shown that the weight of boxes of this type of cargo follows a distribution with mean µ = 205 pounds and standard deviation σ = 15 pounds. Based on this information, what is the probability that all 49 boxes can be safely loaded onto the freight elevator and transported</a:t>
            </a:r>
            <a:r>
              <a:rPr lang="en-US" cap="none" dirty="0" smtClean="0">
                <a:solidFill>
                  <a:prstClr val="black"/>
                </a:solidFill>
                <a:latin typeface="Kokila" panose="020B0604020202020204" pitchFamily="34" charset="0"/>
                <a:cs typeface="Kokila" panose="020B0604020202020204" pitchFamily="34" charset="0"/>
              </a:rPr>
              <a:t>?</a:t>
            </a:r>
          </a:p>
          <a:p>
            <a:pPr>
              <a:buFont typeface="Symbol" panose="05050102010706020507" pitchFamily="18" charset="2"/>
              <a:buChar char="Þ"/>
            </a:pPr>
            <a:r>
              <a:rPr lang="en-US" cap="none" dirty="0" smtClean="0">
                <a:solidFill>
                  <a:prstClr val="black"/>
                </a:solidFill>
                <a:latin typeface="Kokila" panose="020B0604020202020204" pitchFamily="34" charset="0"/>
                <a:cs typeface="Kokila" panose="020B0604020202020204" pitchFamily="34" charset="0"/>
              </a:rPr>
              <a:t> n= 49, </a:t>
            </a:r>
            <a:r>
              <a:rPr lang="pl-PL" cap="none" dirty="0" smtClean="0">
                <a:solidFill>
                  <a:prstClr val="black"/>
                </a:solidFill>
                <a:latin typeface="Kokila" panose="020B0604020202020204" pitchFamily="34" charset="0"/>
                <a:cs typeface="Kokila" panose="020B0604020202020204" pitchFamily="34" charset="0"/>
              </a:rPr>
              <a:t>P(T </a:t>
            </a:r>
            <a:r>
              <a:rPr lang="pl-PL" cap="none" dirty="0">
                <a:solidFill>
                  <a:prstClr val="black"/>
                </a:solidFill>
                <a:latin typeface="Kokila" panose="020B0604020202020204" pitchFamily="34" charset="0"/>
                <a:cs typeface="Kokila" panose="020B0604020202020204" pitchFamily="34" charset="0"/>
              </a:rPr>
              <a:t>&lt; 9800) = P(z &lt; 9800−49(205) √ 4915 ) = P(z &lt; −2.33) = 1 − 0.9901 </a:t>
            </a:r>
            <a:r>
              <a:rPr lang="pl-PL" cap="none">
                <a:solidFill>
                  <a:prstClr val="black"/>
                </a:solidFill>
                <a:latin typeface="Kokila" panose="020B0604020202020204" pitchFamily="34" charset="0"/>
                <a:cs typeface="Kokila" panose="020B0604020202020204" pitchFamily="34" charset="0"/>
              </a:rPr>
              <a:t>= </a:t>
            </a:r>
            <a:r>
              <a:rPr lang="pl-PL" cap="none" smtClean="0">
                <a:solidFill>
                  <a:prstClr val="black"/>
                </a:solidFill>
                <a:latin typeface="Kokila" panose="020B0604020202020204" pitchFamily="34" charset="0"/>
                <a:cs typeface="Kokila" panose="020B0604020202020204" pitchFamily="34" charset="0"/>
              </a:rPr>
              <a:t>0.0099</a:t>
            </a:r>
            <a:endParaRPr lang="en-US" cap="none" dirty="0" smtClean="0">
              <a:solidFill>
                <a:prstClr val="black"/>
              </a:solidFill>
              <a:latin typeface="Kokila" panose="020B0604020202020204" pitchFamily="34" charset="0"/>
              <a:cs typeface="Kokila" panose="020B0604020202020204" pitchFamily="34" charset="0"/>
            </a:endParaRPr>
          </a:p>
        </p:txBody>
      </p:sp>
    </p:spTree>
    <p:extLst>
      <p:ext uri="{BB962C8B-B14F-4D97-AF65-F5344CB8AC3E}">
        <p14:creationId xmlns:p14="http://schemas.microsoft.com/office/powerpoint/2010/main" val="2795543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 y="3010642"/>
            <a:ext cx="12192011" cy="6606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Calibri" panose="020F0502020204030204" pitchFamily="34" charset="0"/>
              </a:rPr>
              <a:t>BASIC STATISTICS</a:t>
            </a:r>
            <a:endParaRPr lang="en-US" sz="4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69846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libri" panose="020F0502020204030204" pitchFamily="34" charset="0"/>
              </a:rPr>
              <a:t>Standard error(se)</a:t>
            </a:r>
            <a:endParaRPr lang="en-US" b="1" u="sng" dirty="0">
              <a:latin typeface="Calibri" panose="020F0502020204030204" pitchFamily="34" charset="0"/>
            </a:endParaRPr>
          </a:p>
        </p:txBody>
      </p:sp>
      <p:sp>
        <p:nvSpPr>
          <p:cNvPr id="3" name="Content Placeholder 2"/>
          <p:cNvSpPr>
            <a:spLocks noGrp="1"/>
          </p:cNvSpPr>
          <p:nvPr>
            <p:ph sz="quarter" idx="13"/>
          </p:nvPr>
        </p:nvSpPr>
        <p:spPr/>
        <p:txBody>
          <a:bodyPr>
            <a:normAutofit lnSpcReduction="10000"/>
          </a:bodyPr>
          <a:lstStyle/>
          <a:p>
            <a:pPr marL="0" indent="0">
              <a:buNone/>
            </a:pPr>
            <a:r>
              <a:rPr lang="en-US" cap="none" dirty="0">
                <a:solidFill>
                  <a:prstClr val="black"/>
                </a:solidFill>
                <a:latin typeface="Kokila" panose="020B0604020202020204" pitchFamily="34" charset="0"/>
                <a:cs typeface="Kokila" panose="020B0604020202020204" pitchFamily="34" charset="0"/>
              </a:rPr>
              <a:t>The standard error is a measure of dispersion similar to the standard deviation. However, while the standard deviation provides information on the dispersion of sample values, the standard error provides information on the dispersion of values in the sampling distribution associated with the population of interest from which the sample was drawn. Standard error statistics measure how accurate and precise the sample is as an estimate of the population parameter. It is particularly important to use the standard error to estimate an interval about the population parameter when an effect size statistic is not available</a:t>
            </a:r>
            <a:r>
              <a:rPr lang="en-US" cap="none" dirty="0" smtClean="0">
                <a:solidFill>
                  <a:prstClr val="black"/>
                </a:solidFill>
                <a:latin typeface="Kokila" panose="020B0604020202020204" pitchFamily="34" charset="0"/>
                <a:cs typeface="Kokila" panose="020B0604020202020204" pitchFamily="34" charset="0"/>
              </a:rPr>
              <a:t>.</a:t>
            </a:r>
          </a:p>
          <a:p>
            <a:pPr marL="0" indent="0">
              <a:buNone/>
            </a:pPr>
            <a:endParaRPr lang="en-US" cap="none" dirty="0">
              <a:solidFill>
                <a:prstClr val="black"/>
              </a:solidFill>
              <a:latin typeface="Kokila" panose="020B0604020202020204" pitchFamily="34" charset="0"/>
              <a:cs typeface="Kokila" panose="020B0604020202020204" pitchFamily="34" charset="0"/>
            </a:endParaRPr>
          </a:p>
          <a:p>
            <a:pPr marL="0" indent="0">
              <a:buNone/>
            </a:pPr>
            <a:r>
              <a:rPr lang="en-US" sz="2100" cap="none" dirty="0" smtClean="0">
                <a:solidFill>
                  <a:prstClr val="black"/>
                </a:solidFill>
                <a:latin typeface="Kokila" panose="020B0604020202020204" pitchFamily="34" charset="0"/>
                <a:cs typeface="Kokila" panose="020B0604020202020204" pitchFamily="34" charset="0"/>
              </a:rPr>
              <a:t>The</a:t>
            </a:r>
            <a:r>
              <a:rPr lang="en-US" sz="2100" cap="none" dirty="0">
                <a:solidFill>
                  <a:prstClr val="black"/>
                </a:solidFill>
                <a:latin typeface="Kokila" panose="020B0604020202020204" pitchFamily="34" charset="0"/>
                <a:cs typeface="Kokila" panose="020B0604020202020204" pitchFamily="34" charset="0"/>
              </a:rPr>
              <a:t> standard error of the sample mean is an estimate of how far the sample mean is likely to be from the population mean, whereas the standard deviation of the sample is the degree to which individuals within the sample differ from the sample mean. </a:t>
            </a:r>
          </a:p>
        </p:txBody>
      </p:sp>
    </p:spTree>
    <p:extLst>
      <p:ext uri="{BB962C8B-B14F-4D97-AF65-F5344CB8AC3E}">
        <p14:creationId xmlns:p14="http://schemas.microsoft.com/office/powerpoint/2010/main" val="336619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957" y="405457"/>
            <a:ext cx="10364452" cy="863786"/>
          </a:xfrm>
        </p:spPr>
        <p:txBody>
          <a:bodyPr>
            <a:normAutofit/>
          </a:bodyPr>
          <a:lstStyle/>
          <a:p>
            <a:r>
              <a:rPr lang="en-US" sz="3600" b="1" u="sng" dirty="0" smtClean="0">
                <a:latin typeface="Calibri" panose="020F0502020204030204" pitchFamily="34" charset="0"/>
              </a:rPr>
              <a:t>Type-1 &amp; type-2 errors</a:t>
            </a:r>
            <a:endParaRPr lang="en-US" sz="3600" b="1" u="sng" dirty="0">
              <a:latin typeface="Calibri" panose="020F0502020204030204" pitchFamily="34" charset="0"/>
            </a:endParaRPr>
          </a:p>
        </p:txBody>
      </p:sp>
      <p:sp>
        <p:nvSpPr>
          <p:cNvPr id="3" name="Text Placeholder 2"/>
          <p:cNvSpPr>
            <a:spLocks noGrp="1"/>
          </p:cNvSpPr>
          <p:nvPr>
            <p:ph type="body" sz="half" idx="2"/>
          </p:nvPr>
        </p:nvSpPr>
        <p:spPr>
          <a:xfrm>
            <a:off x="1022957" y="1269243"/>
            <a:ext cx="10364452" cy="5063320"/>
          </a:xfrm>
        </p:spPr>
        <p:txBody>
          <a:bodyPr>
            <a:normAutofit/>
          </a:bodyPr>
          <a:lstStyle/>
          <a:p>
            <a:pPr algn="l">
              <a:lnSpc>
                <a:spcPct val="100000"/>
              </a:lnSpc>
              <a:spcBef>
                <a:spcPts val="0"/>
              </a:spcBef>
            </a:pPr>
            <a:r>
              <a:rPr lang="en-US" sz="2000" b="1" u="sng" cap="none" dirty="0">
                <a:solidFill>
                  <a:prstClr val="black"/>
                </a:solidFill>
                <a:latin typeface="Kokila" panose="020B0604020202020204" pitchFamily="34" charset="0"/>
                <a:cs typeface="Kokila" panose="020B0604020202020204" pitchFamily="34" charset="0"/>
              </a:rPr>
              <a:t>Type I error</a:t>
            </a:r>
          </a:p>
          <a:p>
            <a:pPr algn="l">
              <a:lnSpc>
                <a:spcPct val="100000"/>
              </a:lnSpc>
              <a:spcBef>
                <a:spcPts val="0"/>
              </a:spcBef>
            </a:pPr>
            <a:r>
              <a:rPr lang="en-US" sz="2000" cap="none" dirty="0">
                <a:solidFill>
                  <a:prstClr val="black"/>
                </a:solidFill>
                <a:latin typeface="Kokila" panose="020B0604020202020204" pitchFamily="34" charset="0"/>
                <a:cs typeface="Kokila" panose="020B0604020202020204" pitchFamily="34" charset="0"/>
              </a:rPr>
              <a:t>When the null hypothesis is true and you reject it, you make a type I error. The probability of making a type I error is α, which is the level of significance you set for your hypothesis test. An α of 0.05 indicates that you are willing to accept a 5% chance that you are wrong when you reject the null hypothesis. To lower this risk, you must use a lower value for α. However, using a lower value for alpha means that you will be less likely to detect a true difference if one really exists</a:t>
            </a:r>
            <a:r>
              <a:rPr lang="en-US" sz="2000" cap="none" dirty="0" smtClean="0">
                <a:solidFill>
                  <a:prstClr val="black"/>
                </a:solidFill>
                <a:latin typeface="Kokila" panose="020B0604020202020204" pitchFamily="34" charset="0"/>
                <a:cs typeface="Kokila" panose="020B0604020202020204" pitchFamily="34" charset="0"/>
              </a:rPr>
              <a:t>.</a:t>
            </a:r>
          </a:p>
          <a:p>
            <a:pPr algn="l">
              <a:lnSpc>
                <a:spcPct val="100000"/>
              </a:lnSpc>
              <a:spcBef>
                <a:spcPts val="0"/>
              </a:spcBef>
            </a:pPr>
            <a:endParaRPr lang="en-US" sz="2000" cap="none" dirty="0">
              <a:solidFill>
                <a:prstClr val="black"/>
              </a:solidFill>
              <a:latin typeface="Kokila" panose="020B0604020202020204" pitchFamily="34" charset="0"/>
              <a:cs typeface="Kokila" panose="020B0604020202020204" pitchFamily="34" charset="0"/>
            </a:endParaRPr>
          </a:p>
          <a:p>
            <a:pPr algn="l">
              <a:lnSpc>
                <a:spcPct val="100000"/>
              </a:lnSpc>
              <a:spcBef>
                <a:spcPts val="0"/>
              </a:spcBef>
            </a:pPr>
            <a:r>
              <a:rPr lang="en-US" sz="2000" b="1" u="sng" cap="none" dirty="0">
                <a:solidFill>
                  <a:prstClr val="black"/>
                </a:solidFill>
                <a:latin typeface="Kokila" panose="020B0604020202020204" pitchFamily="34" charset="0"/>
                <a:cs typeface="Kokila" panose="020B0604020202020204" pitchFamily="34" charset="0"/>
              </a:rPr>
              <a:t>Type II error</a:t>
            </a:r>
          </a:p>
          <a:p>
            <a:pPr algn="l">
              <a:lnSpc>
                <a:spcPct val="100000"/>
              </a:lnSpc>
              <a:spcBef>
                <a:spcPts val="0"/>
              </a:spcBef>
            </a:pPr>
            <a:r>
              <a:rPr lang="en-US" sz="2000" cap="none" dirty="0">
                <a:solidFill>
                  <a:prstClr val="black"/>
                </a:solidFill>
                <a:latin typeface="Kokila" panose="020B0604020202020204" pitchFamily="34" charset="0"/>
                <a:cs typeface="Kokila" panose="020B0604020202020204" pitchFamily="34" charset="0"/>
              </a:rPr>
              <a:t>When the null hypothesis is false and you fail to reject it, you make a type II error. The probability of making a type II error is β, which depends on the power of the test. You can decrease your risk of committing a type II error by ensuring your test has enough power. You can do this by ensuring your sample size is large enough to detect a practical difference when one truly exists</a:t>
            </a:r>
            <a:r>
              <a:rPr lang="en-US" sz="2000" cap="none" dirty="0" smtClean="0">
                <a:solidFill>
                  <a:prstClr val="black"/>
                </a:solidFill>
                <a:latin typeface="Kokila" panose="020B0604020202020204" pitchFamily="34" charset="0"/>
                <a:cs typeface="Kokila" panose="020B0604020202020204" pitchFamily="34" charset="0"/>
              </a:rPr>
              <a:t>.</a:t>
            </a:r>
            <a:endParaRPr lang="en-US" sz="2000" cap="none" dirty="0">
              <a:solidFill>
                <a:prstClr val="black"/>
              </a:solidFill>
              <a:latin typeface="Kokila" panose="020B0604020202020204" pitchFamily="34" charset="0"/>
              <a:cs typeface="Kokila" panose="020B0604020202020204" pitchFamily="34" charset="0"/>
            </a:endParaRPr>
          </a:p>
          <a:p>
            <a:pPr algn="l">
              <a:lnSpc>
                <a:spcPct val="100000"/>
              </a:lnSpc>
              <a:spcBef>
                <a:spcPts val="0"/>
              </a:spcBef>
            </a:pPr>
            <a:r>
              <a:rPr lang="en-US" sz="2000" cap="none" dirty="0">
                <a:solidFill>
                  <a:prstClr val="black"/>
                </a:solidFill>
                <a:latin typeface="Kokila" panose="020B0604020202020204" pitchFamily="34" charset="0"/>
                <a:cs typeface="Kokila" panose="020B0604020202020204" pitchFamily="34" charset="0"/>
              </a:rPr>
              <a:t>The probability of rejecting the null hypothesis when it is false is equal to 1–β. This value is the power of the test.</a:t>
            </a:r>
          </a:p>
        </p:txBody>
      </p:sp>
      <p:graphicFrame>
        <p:nvGraphicFramePr>
          <p:cNvPr id="5" name="Table 4"/>
          <p:cNvGraphicFramePr>
            <a:graphicFrameLocks noGrp="1"/>
          </p:cNvGraphicFramePr>
          <p:nvPr>
            <p:extLst>
              <p:ext uri="{D42A27DB-BD31-4B8C-83A1-F6EECF244321}">
                <p14:modId xmlns:p14="http://schemas.microsoft.com/office/powerpoint/2010/main" val="3675538086"/>
              </p:ext>
            </p:extLst>
          </p:nvPr>
        </p:nvGraphicFramePr>
        <p:xfrm>
          <a:off x="1493948" y="5065547"/>
          <a:ext cx="9569004" cy="1561887"/>
        </p:xfrm>
        <a:graphic>
          <a:graphicData uri="http://schemas.openxmlformats.org/drawingml/2006/table">
            <a:tbl>
              <a:tblPr firstRow="1" bandRow="1">
                <a:tableStyleId>{5C22544A-7EE6-4342-B048-85BDC9FD1C3A}</a:tableStyleId>
              </a:tblPr>
              <a:tblGrid>
                <a:gridCol w="3189668"/>
                <a:gridCol w="3189668"/>
                <a:gridCol w="3189668"/>
              </a:tblGrid>
              <a:tr h="388549">
                <a:tc gridSpan="3">
                  <a:txBody>
                    <a:bodyPr/>
                    <a:lstStyle/>
                    <a:p>
                      <a:pPr algn="ctr"/>
                      <a:r>
                        <a:rPr lang="en-US" sz="2000" dirty="0" smtClean="0">
                          <a:solidFill>
                            <a:schemeClr val="tx1"/>
                          </a:solidFill>
                          <a:latin typeface="Kokila" panose="020B0604020202020204" pitchFamily="34" charset="0"/>
                          <a:cs typeface="Kokila" panose="020B0604020202020204" pitchFamily="34" charset="0"/>
                        </a:rPr>
                        <a:t>Null Hypothesis</a:t>
                      </a:r>
                      <a:endParaRPr lang="en-US" sz="2000" dirty="0">
                        <a:solidFill>
                          <a:schemeClr val="tx1"/>
                        </a:solidFill>
                        <a:latin typeface="Kokila" panose="020B0604020202020204" pitchFamily="34" charset="0"/>
                        <a:cs typeface="Kokila" panose="020B0604020202020204" pitchFamily="34" charset="0"/>
                      </a:endParaRPr>
                    </a:p>
                  </a:txBody>
                  <a:tcPr>
                    <a:solidFill>
                      <a:schemeClr val="bg1">
                        <a:lumMod val="75000"/>
                      </a:schemeClr>
                    </a:solidFill>
                  </a:tcPr>
                </a:tc>
                <a:tc hMerge="1">
                  <a:txBody>
                    <a:bodyPr/>
                    <a:lstStyle/>
                    <a:p>
                      <a:endParaRPr lang="en-US" dirty="0"/>
                    </a:p>
                  </a:txBody>
                  <a:tcPr>
                    <a:solidFill>
                      <a:schemeClr val="bg1">
                        <a:lumMod val="75000"/>
                      </a:schemeClr>
                    </a:solidFill>
                  </a:tcPr>
                </a:tc>
                <a:tc hMerge="1">
                  <a:txBody>
                    <a:bodyPr/>
                    <a:lstStyle/>
                    <a:p>
                      <a:endParaRPr lang="en-US" dirty="0"/>
                    </a:p>
                  </a:txBody>
                  <a:tcPr>
                    <a:solidFill>
                      <a:schemeClr val="bg1">
                        <a:lumMod val="75000"/>
                      </a:schemeClr>
                    </a:solidFill>
                  </a:tcPr>
                </a:tc>
              </a:tr>
              <a:tr h="388549">
                <a:tc>
                  <a:txBody>
                    <a:bodyPr/>
                    <a:lstStyle/>
                    <a:p>
                      <a:r>
                        <a:rPr lang="en-US" b="1" dirty="0" smtClean="0">
                          <a:latin typeface="Kokila" panose="020B0604020202020204" pitchFamily="34" charset="0"/>
                          <a:cs typeface="Kokila" panose="020B0604020202020204" pitchFamily="34" charset="0"/>
                        </a:rPr>
                        <a:t>Decision</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TRUE</a:t>
                      </a:r>
                      <a:endParaRPr lang="en-US" b="1" dirty="0">
                        <a:latin typeface="Kokila" panose="020B0604020202020204" pitchFamily="34" charset="0"/>
                        <a:cs typeface="Kokila" panose="020B0604020202020204" pitchFamily="34" charset="0"/>
                      </a:endParaRPr>
                    </a:p>
                  </a:txBody>
                  <a:tcPr>
                    <a:noFill/>
                  </a:tcPr>
                </a:tc>
                <a:tc>
                  <a:txBody>
                    <a:bodyPr/>
                    <a:lstStyle/>
                    <a:p>
                      <a:pPr algn="ctr"/>
                      <a:r>
                        <a:rPr lang="en-US" b="1" dirty="0" smtClean="0">
                          <a:latin typeface="Kokila" panose="020B0604020202020204" pitchFamily="34" charset="0"/>
                          <a:cs typeface="Kokila" panose="020B0604020202020204" pitchFamily="34" charset="0"/>
                        </a:rPr>
                        <a:t>FALSE</a:t>
                      </a:r>
                      <a:endParaRPr lang="en-US" b="1" dirty="0">
                        <a:latin typeface="Kokila" panose="020B0604020202020204" pitchFamily="34" charset="0"/>
                        <a:cs typeface="Kokila" panose="020B0604020202020204" pitchFamily="34" charset="0"/>
                      </a:endParaRPr>
                    </a:p>
                  </a:txBody>
                  <a:tcPr>
                    <a:noFill/>
                  </a:tcPr>
                </a:tc>
              </a:tr>
              <a:tr h="388549">
                <a:tc>
                  <a:txBody>
                    <a:bodyPr/>
                    <a:lstStyle/>
                    <a:p>
                      <a:r>
                        <a:rPr lang="en-US" dirty="0" smtClean="0">
                          <a:latin typeface="Kokila" panose="020B0604020202020204" pitchFamily="34" charset="0"/>
                          <a:cs typeface="Kokila" panose="020B0604020202020204" pitchFamily="34" charset="0"/>
                        </a:rPr>
                        <a:t>Fail to reject</a:t>
                      </a:r>
                      <a:endParaRPr lang="en-US" dirty="0">
                        <a:latin typeface="Kokila" panose="020B0604020202020204" pitchFamily="34" charset="0"/>
                        <a:cs typeface="Kokila" panose="020B0604020202020204" pitchFamily="34" charset="0"/>
                      </a:endParaRPr>
                    </a:p>
                  </a:txBody>
                  <a:tcPr>
                    <a:noFill/>
                  </a:tcPr>
                </a:tc>
                <a:tc>
                  <a:txBody>
                    <a:bodyPr/>
                    <a:lstStyle/>
                    <a:p>
                      <a:r>
                        <a:rPr lang="en-US" dirty="0" smtClean="0">
                          <a:latin typeface="Kokila" panose="020B0604020202020204" pitchFamily="34" charset="0"/>
                          <a:cs typeface="Kokila" panose="020B0604020202020204" pitchFamily="34" charset="0"/>
                        </a:rPr>
                        <a:t>Correct decision(p = 1 -    )</a:t>
                      </a:r>
                      <a:endParaRPr lang="en-US" dirty="0">
                        <a:latin typeface="Kokila" panose="020B0604020202020204" pitchFamily="34" charset="0"/>
                        <a:cs typeface="Kokila" panose="020B0604020202020204" pitchFamily="34" charset="0"/>
                      </a:endParaRPr>
                    </a:p>
                  </a:txBody>
                  <a:tcPr>
                    <a:noFill/>
                  </a:tcPr>
                </a:tc>
                <a:tc>
                  <a:txBody>
                    <a:bodyPr/>
                    <a:lstStyle/>
                    <a:p>
                      <a:r>
                        <a:rPr lang="en-US" dirty="0" smtClean="0">
                          <a:latin typeface="Kokila" panose="020B0604020202020204" pitchFamily="34" charset="0"/>
                          <a:cs typeface="Kokila" panose="020B0604020202020204" pitchFamily="34" charset="0"/>
                        </a:rPr>
                        <a:t>Type II Error(p =    )</a:t>
                      </a:r>
                      <a:endParaRPr lang="en-US" dirty="0">
                        <a:latin typeface="Kokila" panose="020B0604020202020204" pitchFamily="34" charset="0"/>
                        <a:cs typeface="Kokila" panose="020B0604020202020204" pitchFamily="34" charset="0"/>
                      </a:endParaRPr>
                    </a:p>
                  </a:txBody>
                  <a:tcPr>
                    <a:noFill/>
                  </a:tcPr>
                </a:tc>
              </a:tr>
              <a:tr h="388549">
                <a:tc>
                  <a:txBody>
                    <a:bodyPr/>
                    <a:lstStyle/>
                    <a:p>
                      <a:r>
                        <a:rPr lang="en-US" dirty="0" smtClean="0">
                          <a:latin typeface="Kokila" panose="020B0604020202020204" pitchFamily="34" charset="0"/>
                          <a:cs typeface="Kokila" panose="020B0604020202020204" pitchFamily="34" charset="0"/>
                        </a:rPr>
                        <a:t>Reject</a:t>
                      </a:r>
                      <a:endParaRPr lang="en-US" dirty="0">
                        <a:latin typeface="Kokila" panose="020B0604020202020204" pitchFamily="34" charset="0"/>
                        <a:cs typeface="Kokila" panose="020B060402020202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Kokila" panose="020B0604020202020204" pitchFamily="34" charset="0"/>
                          <a:cs typeface="Kokila" panose="020B0604020202020204" pitchFamily="34" charset="0"/>
                        </a:rPr>
                        <a:t>Type II Error(p =     )</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Kokila" panose="020B0604020202020204" pitchFamily="34" charset="0"/>
                          <a:cs typeface="Kokila" panose="020B0604020202020204" pitchFamily="34" charset="0"/>
                        </a:rPr>
                        <a:t>Correct decision(p = 1 -    )</a:t>
                      </a:r>
                    </a:p>
                  </a:txBody>
                  <a:tcPr>
                    <a:noFill/>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88626466"/>
              </p:ext>
            </p:extLst>
          </p:nvPr>
        </p:nvGraphicFramePr>
        <p:xfrm>
          <a:off x="9226636" y="5932797"/>
          <a:ext cx="152400" cy="249062"/>
        </p:xfrm>
        <a:graphic>
          <a:graphicData uri="http://schemas.openxmlformats.org/presentationml/2006/ole">
            <mc:AlternateContent xmlns:mc="http://schemas.openxmlformats.org/markup-compatibility/2006">
              <mc:Choice xmlns:v="urn:schemas-microsoft-com:vml" Requires="v">
                <p:oleObj spid="_x0000_s5188" name="Equation" r:id="rId3" imgW="152280" imgH="203040" progId="Equation.3">
                  <p:embed/>
                </p:oleObj>
              </mc:Choice>
              <mc:Fallback>
                <p:oleObj name="Equation" r:id="rId3" imgW="152280" imgH="203040" progId="Equation.3">
                  <p:embed/>
                  <p:pic>
                    <p:nvPicPr>
                      <p:cNvPr id="0" name=""/>
                      <p:cNvPicPr/>
                      <p:nvPr/>
                    </p:nvPicPr>
                    <p:blipFill>
                      <a:blip r:embed="rId4"/>
                      <a:stretch>
                        <a:fillRect/>
                      </a:stretch>
                    </p:blipFill>
                    <p:spPr>
                      <a:xfrm>
                        <a:off x="9226636" y="5932797"/>
                        <a:ext cx="152400" cy="24906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96651964"/>
              </p:ext>
            </p:extLst>
          </p:nvPr>
        </p:nvGraphicFramePr>
        <p:xfrm>
          <a:off x="6494020" y="5945676"/>
          <a:ext cx="152400" cy="169862"/>
        </p:xfrm>
        <a:graphic>
          <a:graphicData uri="http://schemas.openxmlformats.org/presentationml/2006/ole">
            <mc:AlternateContent xmlns:mc="http://schemas.openxmlformats.org/markup-compatibility/2006">
              <mc:Choice xmlns:v="urn:schemas-microsoft-com:vml" Requires="v">
                <p:oleObj spid="_x0000_s5189" name="Equation" r:id="rId5" imgW="152280" imgH="139680" progId="Equation.3">
                  <p:embed/>
                </p:oleObj>
              </mc:Choice>
              <mc:Fallback>
                <p:oleObj name="Equation" r:id="rId5" imgW="152280" imgH="139680" progId="Equation.3">
                  <p:embed/>
                  <p:pic>
                    <p:nvPicPr>
                      <p:cNvPr id="0" name=""/>
                      <p:cNvPicPr/>
                      <p:nvPr/>
                    </p:nvPicPr>
                    <p:blipFill>
                      <a:blip r:embed="rId6"/>
                      <a:stretch>
                        <a:fillRect/>
                      </a:stretch>
                    </p:blipFill>
                    <p:spPr>
                      <a:xfrm>
                        <a:off x="6494020" y="5945676"/>
                        <a:ext cx="152400" cy="16986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71824265"/>
              </p:ext>
            </p:extLst>
          </p:nvPr>
        </p:nvGraphicFramePr>
        <p:xfrm>
          <a:off x="6081308" y="6342063"/>
          <a:ext cx="152400" cy="171450"/>
        </p:xfrm>
        <a:graphic>
          <a:graphicData uri="http://schemas.openxmlformats.org/presentationml/2006/ole">
            <mc:AlternateContent xmlns:mc="http://schemas.openxmlformats.org/markup-compatibility/2006">
              <mc:Choice xmlns:v="urn:schemas-microsoft-com:vml" Requires="v">
                <p:oleObj spid="_x0000_s5190" name="Equation" r:id="rId7" imgW="152280" imgH="139680" progId="Equation.3">
                  <p:embed/>
                </p:oleObj>
              </mc:Choice>
              <mc:Fallback>
                <p:oleObj name="Equation" r:id="rId7" imgW="152280" imgH="139680" progId="Equation.3">
                  <p:embed/>
                  <p:pic>
                    <p:nvPicPr>
                      <p:cNvPr id="0" name=""/>
                      <p:cNvPicPr/>
                      <p:nvPr/>
                    </p:nvPicPr>
                    <p:blipFill>
                      <a:blip r:embed="rId8"/>
                      <a:stretch>
                        <a:fillRect/>
                      </a:stretch>
                    </p:blipFill>
                    <p:spPr>
                      <a:xfrm>
                        <a:off x="6081308" y="6342063"/>
                        <a:ext cx="152400" cy="1714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16803927"/>
              </p:ext>
            </p:extLst>
          </p:nvPr>
        </p:nvGraphicFramePr>
        <p:xfrm>
          <a:off x="9662371" y="6304140"/>
          <a:ext cx="152400" cy="249062"/>
        </p:xfrm>
        <a:graphic>
          <a:graphicData uri="http://schemas.openxmlformats.org/presentationml/2006/ole">
            <mc:AlternateContent xmlns:mc="http://schemas.openxmlformats.org/markup-compatibility/2006">
              <mc:Choice xmlns:v="urn:schemas-microsoft-com:vml" Requires="v">
                <p:oleObj spid="_x0000_s5191" name="Equation" r:id="rId9" imgW="152280" imgH="203040" progId="Equation.3">
                  <p:embed/>
                </p:oleObj>
              </mc:Choice>
              <mc:Fallback>
                <p:oleObj name="Equation" r:id="rId9" imgW="152280" imgH="203040" progId="Equation.3">
                  <p:embed/>
                  <p:pic>
                    <p:nvPicPr>
                      <p:cNvPr id="0" name=""/>
                      <p:cNvPicPr/>
                      <p:nvPr/>
                    </p:nvPicPr>
                    <p:blipFill>
                      <a:blip r:embed="rId4"/>
                      <a:stretch>
                        <a:fillRect/>
                      </a:stretch>
                    </p:blipFill>
                    <p:spPr>
                      <a:xfrm>
                        <a:off x="9662371" y="6304140"/>
                        <a:ext cx="152400" cy="249062"/>
                      </a:xfrm>
                      <a:prstGeom prst="rect">
                        <a:avLst/>
                      </a:prstGeom>
                    </p:spPr>
                  </p:pic>
                </p:oleObj>
              </mc:Fallback>
            </mc:AlternateContent>
          </a:graphicData>
        </a:graphic>
      </p:graphicFrame>
    </p:spTree>
    <p:extLst>
      <p:ext uri="{BB962C8B-B14F-4D97-AF65-F5344CB8AC3E}">
        <p14:creationId xmlns:p14="http://schemas.microsoft.com/office/powerpoint/2010/main" val="1970471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5828</TotalTime>
  <Words>825</Words>
  <Application>Microsoft Office PowerPoint</Application>
  <PresentationFormat>Widescreen</PresentationFormat>
  <Paragraphs>50</Paragraphs>
  <Slides>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7" baseType="lpstr">
      <vt:lpstr>Arial</vt:lpstr>
      <vt:lpstr>Arial Rounded MT Bold</vt:lpstr>
      <vt:lpstr>Calibri</vt:lpstr>
      <vt:lpstr>Cambria Math</vt:lpstr>
      <vt:lpstr>Kokila</vt:lpstr>
      <vt:lpstr>Symbol</vt:lpstr>
      <vt:lpstr>Tw Cen MT</vt:lpstr>
      <vt:lpstr>Droplet</vt:lpstr>
      <vt:lpstr>Equation</vt:lpstr>
      <vt:lpstr>Workshop on  Statistics &amp; Probability</vt:lpstr>
      <vt:lpstr>PowerPoint Presentation</vt:lpstr>
      <vt:lpstr>Law of large numbers</vt:lpstr>
      <vt:lpstr>Law of large numbers(Conti…)</vt:lpstr>
      <vt:lpstr>Central limit theorem</vt:lpstr>
      <vt:lpstr>PowerPoint Presentation</vt:lpstr>
      <vt:lpstr>Standard error(se)</vt:lpstr>
      <vt:lpstr>Type-1 &amp; type-2 errors</vt:lpstr>
    </vt:vector>
  </TitlesOfParts>
  <Company>Lowe's Companies,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Yashwanth - Yashwanth M</dc:creator>
  <cp:lastModifiedBy>R, Yashwanth - Yashwanth M</cp:lastModifiedBy>
  <cp:revision>109</cp:revision>
  <dcterms:created xsi:type="dcterms:W3CDTF">2016-10-08T04:34:00Z</dcterms:created>
  <dcterms:modified xsi:type="dcterms:W3CDTF">2016-10-15T06:18:19Z</dcterms:modified>
</cp:coreProperties>
</file>