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9" r:id="rId15"/>
    <p:sldId id="281" r:id="rId16"/>
    <p:sldId id="282" r:id="rId17"/>
    <p:sldId id="284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174"/>
            <a:ext cx="9144000" cy="685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8668" y="516254"/>
            <a:ext cx="6566662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174"/>
            <a:ext cx="9144000" cy="685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5279" y="3441191"/>
            <a:ext cx="8397240" cy="55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174"/>
            <a:ext cx="9144000" cy="6854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8668" y="516254"/>
            <a:ext cx="6566662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44" y="1521205"/>
            <a:ext cx="6219825" cy="249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hyperlink" Target="http://paulbutler.org/archives/visualizing-facebook-friend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xeranalytics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er.com/series/699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r-blogger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ts.ucla.edu/stat/r/" TargetMode="External"/><Relationship Id="rId5" Type="http://schemas.openxmlformats.org/officeDocument/2006/relationships/hyperlink" Target="http://stat.ethz.ch/mailman/listinfo/r-help" TargetMode="External"/><Relationship Id="rId4" Type="http://schemas.openxmlformats.org/officeDocument/2006/relationships/hyperlink" Target="http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48600" cy="1477328"/>
          </a:xfrm>
        </p:spPr>
        <p:txBody>
          <a:bodyPr/>
          <a:lstStyle/>
          <a:p>
            <a:r>
              <a:rPr lang="en-US" dirty="0" smtClean="0"/>
              <a:t>WORKSHOP ON STATISTICS &amp; PROBABILITIES</a:t>
            </a:r>
            <a:br>
              <a:rPr lang="en-US" dirty="0" smtClean="0"/>
            </a:br>
            <a:r>
              <a:rPr lang="en-US" dirty="0" smtClean="0"/>
              <a:t>15-16 OCT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048000"/>
            <a:ext cx="6219825" cy="553998"/>
          </a:xfrm>
        </p:spPr>
        <p:txBody>
          <a:bodyPr/>
          <a:lstStyle/>
          <a:p>
            <a:r>
              <a:rPr lang="en-US" sz="3600" b="1" dirty="0" smtClean="0"/>
              <a:t>INTRODUCTION TO </a:t>
            </a:r>
            <a:endParaRPr lang="en-US" sz="3600" b="1" dirty="0"/>
          </a:p>
        </p:txBody>
      </p:sp>
      <p:sp>
        <p:nvSpPr>
          <p:cNvPr id="4" name="AutoShape 2" descr="Image result for r software"/>
          <p:cNvSpPr>
            <a:spLocks noChangeAspect="1" noChangeArrowheads="1"/>
          </p:cNvSpPr>
          <p:nvPr/>
        </p:nvSpPr>
        <p:spPr bwMode="auto">
          <a:xfrm>
            <a:off x="5562600" y="3048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r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39223"/>
            <a:ext cx="12573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73098"/>
            <a:ext cx="371347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R</a:t>
            </a:r>
            <a:endParaRPr sz="2000" dirty="0" smtClean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564176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21640" indent="-34480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74" y="1946405"/>
            <a:ext cx="295402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R="437515" algn="ctr">
              <a:lnSpc>
                <a:spcPct val="100000"/>
              </a:lnSpc>
              <a:spcBef>
                <a:spcPts val="180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b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console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45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902" y="1719541"/>
            <a:ext cx="8148447" cy="436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0814" y="4149852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124" y="3704844"/>
            <a:ext cx="549275" cy="600075"/>
          </a:xfrm>
          <a:custGeom>
            <a:avLst/>
            <a:gdLst/>
            <a:ahLst/>
            <a:cxnLst/>
            <a:rect l="l" t="t" r="r" b="b"/>
            <a:pathLst>
              <a:path w="549275" h="600075">
                <a:moveTo>
                  <a:pt x="548690" y="599820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865" y="4181602"/>
            <a:ext cx="86677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desktop  shortcut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6268" y="2624454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4777" y="2931667"/>
            <a:ext cx="1261745" cy="300990"/>
          </a:xfrm>
          <a:custGeom>
            <a:avLst/>
            <a:gdLst/>
            <a:ahLst/>
            <a:cxnLst/>
            <a:rect l="l" t="t" r="r" b="b"/>
            <a:pathLst>
              <a:path w="1261745" h="300989">
                <a:moveTo>
                  <a:pt x="1261491" y="0"/>
                </a:moveTo>
                <a:lnTo>
                  <a:pt x="0" y="300736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4802" y="2655570"/>
            <a:ext cx="111696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RGui: 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basic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interface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8790" y="4572761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5315" y="5026786"/>
            <a:ext cx="1133475" cy="330200"/>
          </a:xfrm>
          <a:custGeom>
            <a:avLst/>
            <a:gdLst/>
            <a:ahLst/>
            <a:cxnLst/>
            <a:rect l="l" t="t" r="r" b="b"/>
            <a:pathLst>
              <a:path w="1133475" h="330200">
                <a:moveTo>
                  <a:pt x="1133475" y="0"/>
                </a:moveTo>
                <a:lnTo>
                  <a:pt x="0" y="32981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81698" y="4505070"/>
            <a:ext cx="114427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5" dirty="0">
                <a:latin typeface="Calibri"/>
                <a:cs typeface="Calibri"/>
              </a:rPr>
              <a:t>R command  </a:t>
            </a:r>
            <a:r>
              <a:rPr sz="1600" b="1" spc="-5" dirty="0">
                <a:latin typeface="Calibri"/>
                <a:cs typeface="Calibri"/>
              </a:rPr>
              <a:t>line </a:t>
            </a:r>
            <a:r>
              <a:rPr sz="1600" b="1" dirty="0">
                <a:latin typeface="Calibri"/>
                <a:cs typeface="Calibri"/>
              </a:rPr>
              <a:t>(space</a:t>
            </a:r>
            <a:r>
              <a:rPr sz="1600" b="1" spc="-10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  </a:t>
            </a:r>
            <a:r>
              <a:rPr sz="1600" b="1" spc="-10" dirty="0">
                <a:latin typeface="Calibri"/>
                <a:cs typeface="Calibri"/>
              </a:rPr>
              <a:t>write  </a:t>
            </a:r>
            <a:r>
              <a:rPr sz="1600" b="1" spc="-5" dirty="0">
                <a:latin typeface="Calibri"/>
                <a:cs typeface="Calibri"/>
              </a:rPr>
              <a:t>instructions)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85547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Using </a:t>
            </a:r>
            <a:r>
              <a:rPr sz="2400" b="1" spc="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command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line in R</a:t>
            </a:r>
            <a:r>
              <a:rPr sz="2400" b="1"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console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702" y="1773999"/>
            <a:ext cx="6840728" cy="4320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847" y="175260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6847" y="1946275"/>
            <a:ext cx="1146175" cy="1166495"/>
          </a:xfrm>
          <a:custGeom>
            <a:avLst/>
            <a:gdLst/>
            <a:ahLst/>
            <a:cxnLst/>
            <a:rect l="l" t="t" r="r" b="b"/>
            <a:pathLst>
              <a:path w="1146175" h="1166495">
                <a:moveTo>
                  <a:pt x="0" y="0"/>
                </a:moveTo>
                <a:lnTo>
                  <a:pt x="1145666" y="116636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6847" y="2710179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4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6847" y="2826385"/>
            <a:ext cx="765175" cy="793750"/>
          </a:xfrm>
          <a:custGeom>
            <a:avLst/>
            <a:gdLst/>
            <a:ahLst/>
            <a:cxnLst/>
            <a:rect l="l" t="t" r="r" b="b"/>
            <a:pathLst>
              <a:path w="765175" h="793750">
                <a:moveTo>
                  <a:pt x="0" y="0"/>
                </a:moveTo>
                <a:lnTo>
                  <a:pt x="764666" y="793750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6847" y="335826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847" y="3551809"/>
            <a:ext cx="727075" cy="534670"/>
          </a:xfrm>
          <a:custGeom>
            <a:avLst/>
            <a:gdLst/>
            <a:ahLst/>
            <a:cxnLst/>
            <a:rect l="l" t="t" r="r" b="b"/>
            <a:pathLst>
              <a:path w="727075" h="534670">
                <a:moveTo>
                  <a:pt x="0" y="0"/>
                </a:moveTo>
                <a:lnTo>
                  <a:pt x="726566" y="53466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6847" y="4294378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4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6847" y="4410455"/>
            <a:ext cx="612775" cy="19685"/>
          </a:xfrm>
          <a:custGeom>
            <a:avLst/>
            <a:gdLst/>
            <a:ahLst/>
            <a:cxnLst/>
            <a:rect l="l" t="t" r="r" b="b"/>
            <a:pathLst>
              <a:path w="612775" h="19685">
                <a:moveTo>
                  <a:pt x="0" y="0"/>
                </a:moveTo>
                <a:lnTo>
                  <a:pt x="612394" y="1917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6847" y="4907407"/>
            <a:ext cx="0" cy="1187450"/>
          </a:xfrm>
          <a:custGeom>
            <a:avLst/>
            <a:gdLst/>
            <a:ahLst/>
            <a:cxnLst/>
            <a:rect l="l" t="t" r="r" b="b"/>
            <a:pathLst>
              <a:path h="1187450">
                <a:moveTo>
                  <a:pt x="0" y="0"/>
                </a:moveTo>
                <a:lnTo>
                  <a:pt x="0" y="118713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6847" y="5215763"/>
            <a:ext cx="587375" cy="10795"/>
          </a:xfrm>
          <a:custGeom>
            <a:avLst/>
            <a:gdLst/>
            <a:ahLst/>
            <a:cxnLst/>
            <a:rect l="l" t="t" r="r" b="b"/>
            <a:pathLst>
              <a:path w="587375" h="10795">
                <a:moveTo>
                  <a:pt x="0" y="10794"/>
                </a:moveTo>
                <a:lnTo>
                  <a:pt x="586866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4609" y="1830070"/>
            <a:ext cx="1226185" cy="405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First </a:t>
            </a:r>
            <a:r>
              <a:rPr sz="1200" b="1" spc="-5" dirty="0">
                <a:latin typeface="Calibri"/>
                <a:cs typeface="Calibri"/>
              </a:rPr>
              <a:t>false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sentence  followed </a:t>
            </a:r>
            <a:r>
              <a:rPr sz="1200" b="1" dirty="0">
                <a:latin typeface="Calibri"/>
                <a:cs typeface="Calibri"/>
              </a:rPr>
              <a:t>by </a:t>
            </a:r>
            <a:r>
              <a:rPr sz="1200" b="1" spc="-25" dirty="0">
                <a:latin typeface="Calibri"/>
                <a:cs typeface="Calibri"/>
              </a:rPr>
              <a:t>R’s  </a:t>
            </a:r>
            <a:r>
              <a:rPr sz="1200" b="1" spc="-5" dirty="0">
                <a:latin typeface="Calibri"/>
                <a:cs typeface="Calibri"/>
              </a:rPr>
              <a:t>error</a:t>
            </a:r>
            <a:r>
              <a:rPr sz="1200" b="1" spc="-8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message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002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Second </a:t>
            </a:r>
            <a:r>
              <a:rPr sz="1200" b="1" spc="-10" dirty="0">
                <a:latin typeface="Calibri"/>
                <a:cs typeface="Calibri"/>
              </a:rPr>
              <a:t>correct  sentence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0025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Declaration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  </a:t>
            </a:r>
            <a:r>
              <a:rPr sz="1200" b="1" spc="-5" dirty="0">
                <a:latin typeface="Calibri"/>
                <a:cs typeface="Calibri"/>
              </a:rPr>
              <a:t>printing </a:t>
            </a:r>
            <a:r>
              <a:rPr sz="1200" b="1" dirty="0">
                <a:latin typeface="Calibri"/>
                <a:cs typeface="Calibri"/>
              </a:rPr>
              <a:t>of </a:t>
            </a:r>
            <a:r>
              <a:rPr sz="1200" b="1" spc="-5" dirty="0">
                <a:latin typeface="Calibri"/>
                <a:cs typeface="Calibri"/>
              </a:rPr>
              <a:t>the  </a:t>
            </a:r>
            <a:r>
              <a:rPr sz="1200" b="1" spc="-10" dirty="0">
                <a:latin typeface="Calibri"/>
                <a:cs typeface="Calibri"/>
              </a:rPr>
              <a:t>sentence </a:t>
            </a:r>
            <a:r>
              <a:rPr sz="1200" b="1" dirty="0">
                <a:latin typeface="Calibri"/>
                <a:cs typeface="Calibri"/>
              </a:rPr>
              <a:t>as a R  </a:t>
            </a:r>
            <a:r>
              <a:rPr sz="1200" b="1" spc="-5" dirty="0">
                <a:latin typeface="Calibri"/>
                <a:cs typeface="Calibri"/>
              </a:rPr>
              <a:t>object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9398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Simple </a:t>
            </a:r>
            <a:r>
              <a:rPr sz="1200" b="1" dirty="0">
                <a:latin typeface="Calibri"/>
                <a:cs typeface="Calibri"/>
              </a:rPr>
              <a:t>math  </a:t>
            </a:r>
            <a:r>
              <a:rPr sz="1200" b="1" spc="-5" dirty="0">
                <a:latin typeface="Calibri"/>
                <a:cs typeface="Calibri"/>
              </a:rPr>
              <a:t>computations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1115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Calibri"/>
                <a:cs typeface="Calibri"/>
              </a:rPr>
              <a:t>Basic information  </a:t>
            </a:r>
            <a:r>
              <a:rPr sz="1200" b="1" dirty="0">
                <a:latin typeface="Calibri"/>
                <a:cs typeface="Calibri"/>
              </a:rPr>
              <a:t>about </a:t>
            </a:r>
            <a:r>
              <a:rPr sz="1200" b="1" spc="-5" dirty="0">
                <a:latin typeface="Calibri"/>
                <a:cs typeface="Calibri"/>
              </a:rPr>
              <a:t>the 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object  containing the  </a:t>
            </a:r>
            <a:r>
              <a:rPr sz="1200" b="1" spc="-10" dirty="0">
                <a:latin typeface="Calibri"/>
                <a:cs typeface="Calibri"/>
              </a:rPr>
              <a:t>sentence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File</a:t>
            </a:r>
            <a:r>
              <a:rPr sz="2400" b="1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752549"/>
            <a:ext cx="5920359" cy="4692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4818" y="259080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76" y="2720339"/>
            <a:ext cx="4705350" cy="368935"/>
          </a:xfrm>
          <a:custGeom>
            <a:avLst/>
            <a:gdLst/>
            <a:ahLst/>
            <a:cxnLst/>
            <a:rect l="l" t="t" r="r" b="b"/>
            <a:pathLst>
              <a:path w="4705350" h="368935">
                <a:moveTo>
                  <a:pt x="4704842" y="368935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2081" y="2572003"/>
            <a:ext cx="169037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File tab: </a:t>
            </a:r>
            <a:r>
              <a:rPr sz="1600" b="1" spc="5" dirty="0">
                <a:latin typeface="Calibri"/>
                <a:cs typeface="Calibri"/>
              </a:rPr>
              <a:t>Usual</a:t>
            </a:r>
            <a:r>
              <a:rPr sz="1600" b="1" spc="-1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basic  </a:t>
            </a:r>
            <a:r>
              <a:rPr sz="1600" b="1" spc="5" dirty="0">
                <a:latin typeface="Calibri"/>
                <a:cs typeface="Calibri"/>
              </a:rPr>
              <a:t>and </a:t>
            </a:r>
            <a:r>
              <a:rPr sz="1600" b="1" spc="-5" dirty="0">
                <a:latin typeface="Calibri"/>
                <a:cs typeface="Calibri"/>
              </a:rPr>
              <a:t>general  operations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View</a:t>
            </a:r>
            <a:r>
              <a:rPr sz="24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752549"/>
            <a:ext cx="4244340" cy="431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2990" y="2590800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0"/>
                </a:moveTo>
                <a:lnTo>
                  <a:pt x="0" y="78917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5673" y="2516632"/>
            <a:ext cx="2917825" cy="620395"/>
          </a:xfrm>
          <a:custGeom>
            <a:avLst/>
            <a:gdLst/>
            <a:ahLst/>
            <a:cxnLst/>
            <a:rect l="l" t="t" r="r" b="b"/>
            <a:pathLst>
              <a:path w="2917825" h="620394">
                <a:moveTo>
                  <a:pt x="2917316" y="620394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9298" y="2656585"/>
            <a:ext cx="133159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Calibri"/>
                <a:cs typeface="Calibri"/>
              </a:rPr>
              <a:t>View </a:t>
            </a:r>
            <a:r>
              <a:rPr sz="1400" b="1" spc="-10" dirty="0">
                <a:latin typeface="Calibri"/>
                <a:cs typeface="Calibri"/>
              </a:rPr>
              <a:t>tab: </a:t>
            </a:r>
            <a:r>
              <a:rPr sz="1400" b="1" spc="-15" dirty="0">
                <a:latin typeface="Calibri"/>
                <a:cs typeface="Calibri"/>
              </a:rPr>
              <a:t>viewing  </a:t>
            </a:r>
            <a:r>
              <a:rPr sz="1400" b="1" spc="-25" dirty="0">
                <a:latin typeface="Calibri"/>
                <a:cs typeface="Calibri"/>
              </a:rPr>
              <a:t>Toolbar </a:t>
            </a:r>
            <a:r>
              <a:rPr sz="1400" b="1" spc="-15" dirty="0">
                <a:latin typeface="Calibri"/>
                <a:cs typeface="Calibri"/>
              </a:rPr>
              <a:t>and/or  Status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bar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29840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r>
              <a:rPr sz="24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976" y="1913508"/>
            <a:ext cx="2901823" cy="3231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5070" y="541020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7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722" y="2764027"/>
            <a:ext cx="498475" cy="3145155"/>
          </a:xfrm>
          <a:custGeom>
            <a:avLst/>
            <a:gdLst/>
            <a:ahLst/>
            <a:cxnLst/>
            <a:rect l="l" t="t" r="r" b="b"/>
            <a:pathLst>
              <a:path w="498475" h="3145154">
                <a:moveTo>
                  <a:pt x="498347" y="3144608"/>
                </a:moveTo>
                <a:lnTo>
                  <a:pt x="0" y="0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4554" y="5392623"/>
            <a:ext cx="143700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Packages </a:t>
            </a:r>
            <a:r>
              <a:rPr sz="1600" b="1" spc="-5" dirty="0">
                <a:latin typeface="Calibri"/>
                <a:cs typeface="Calibri"/>
              </a:rPr>
              <a:t>tab:  </a:t>
            </a:r>
            <a:r>
              <a:rPr sz="1600" b="1" dirty="0">
                <a:latin typeface="Calibri"/>
                <a:cs typeface="Calibri"/>
              </a:rPr>
              <a:t>adding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functions  </a:t>
            </a:r>
            <a:r>
              <a:rPr sz="1600" b="1" spc="-15" dirty="0">
                <a:latin typeface="Calibri"/>
                <a:cs typeface="Calibri"/>
              </a:rPr>
              <a:t>to 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foundation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874" y="2049017"/>
            <a:ext cx="2372995" cy="1296670"/>
          </a:xfrm>
          <a:custGeom>
            <a:avLst/>
            <a:gdLst/>
            <a:ahLst/>
            <a:cxnLst/>
            <a:rect l="l" t="t" r="r" b="b"/>
            <a:pathLst>
              <a:path w="2372995" h="1296670">
                <a:moveTo>
                  <a:pt x="0" y="216027"/>
                </a:moveTo>
                <a:lnTo>
                  <a:pt x="5705" y="166511"/>
                </a:lnTo>
                <a:lnTo>
                  <a:pt x="21955" y="121048"/>
                </a:lnTo>
                <a:lnTo>
                  <a:pt x="47456" y="80936"/>
                </a:lnTo>
                <a:lnTo>
                  <a:pt x="80909" y="47476"/>
                </a:lnTo>
                <a:lnTo>
                  <a:pt x="121020" y="21966"/>
                </a:lnTo>
                <a:lnTo>
                  <a:pt x="166491" y="5708"/>
                </a:lnTo>
                <a:lnTo>
                  <a:pt x="216027" y="0"/>
                </a:lnTo>
                <a:lnTo>
                  <a:pt x="2156599" y="0"/>
                </a:lnTo>
                <a:lnTo>
                  <a:pt x="2206115" y="5708"/>
                </a:lnTo>
                <a:lnTo>
                  <a:pt x="2251578" y="21966"/>
                </a:lnTo>
                <a:lnTo>
                  <a:pt x="2291690" y="47476"/>
                </a:lnTo>
                <a:lnTo>
                  <a:pt x="2325150" y="80936"/>
                </a:lnTo>
                <a:lnTo>
                  <a:pt x="2350659" y="121048"/>
                </a:lnTo>
                <a:lnTo>
                  <a:pt x="2366918" y="166511"/>
                </a:lnTo>
                <a:lnTo>
                  <a:pt x="2372626" y="216027"/>
                </a:lnTo>
                <a:lnTo>
                  <a:pt x="2372626" y="1080135"/>
                </a:lnTo>
                <a:lnTo>
                  <a:pt x="2366918" y="1129650"/>
                </a:lnTo>
                <a:lnTo>
                  <a:pt x="2350659" y="1175113"/>
                </a:lnTo>
                <a:lnTo>
                  <a:pt x="2325150" y="1215225"/>
                </a:lnTo>
                <a:lnTo>
                  <a:pt x="2291690" y="1248685"/>
                </a:lnTo>
                <a:lnTo>
                  <a:pt x="2251578" y="1274195"/>
                </a:lnTo>
                <a:lnTo>
                  <a:pt x="2206115" y="1290453"/>
                </a:lnTo>
                <a:lnTo>
                  <a:pt x="2156599" y="1296162"/>
                </a:lnTo>
                <a:lnTo>
                  <a:pt x="216027" y="1296162"/>
                </a:lnTo>
                <a:lnTo>
                  <a:pt x="166491" y="1290453"/>
                </a:lnTo>
                <a:lnTo>
                  <a:pt x="121020" y="1274195"/>
                </a:lnTo>
                <a:lnTo>
                  <a:pt x="80909" y="1248685"/>
                </a:lnTo>
                <a:lnTo>
                  <a:pt x="47456" y="1215225"/>
                </a:lnTo>
                <a:lnTo>
                  <a:pt x="21955" y="1175113"/>
                </a:lnTo>
                <a:lnTo>
                  <a:pt x="5705" y="1129650"/>
                </a:lnTo>
                <a:lnTo>
                  <a:pt x="0" y="1080135"/>
                </a:lnTo>
                <a:lnTo>
                  <a:pt x="0" y="216027"/>
                </a:lnTo>
                <a:close/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2590" y="1905000"/>
            <a:ext cx="1181303" cy="3110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0761" y="1905000"/>
            <a:ext cx="1224140" cy="324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5303" y="3201161"/>
            <a:ext cx="2376297" cy="1688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1789" y="1957197"/>
            <a:ext cx="2091055" cy="347980"/>
          </a:xfrm>
          <a:custGeom>
            <a:avLst/>
            <a:gdLst/>
            <a:ahLst/>
            <a:cxnLst/>
            <a:rect l="l" t="t" r="r" b="b"/>
            <a:pathLst>
              <a:path w="2091054" h="347980">
                <a:moveTo>
                  <a:pt x="1974978" y="37770"/>
                </a:moveTo>
                <a:lnTo>
                  <a:pt x="0" y="310133"/>
                </a:lnTo>
                <a:lnTo>
                  <a:pt x="5207" y="347979"/>
                </a:lnTo>
                <a:lnTo>
                  <a:pt x="1980179" y="75491"/>
                </a:lnTo>
                <a:lnTo>
                  <a:pt x="1974978" y="37770"/>
                </a:lnTo>
                <a:close/>
              </a:path>
              <a:path w="2091054" h="347980">
                <a:moveTo>
                  <a:pt x="2073564" y="35178"/>
                </a:moveTo>
                <a:lnTo>
                  <a:pt x="1993773" y="35178"/>
                </a:lnTo>
                <a:lnTo>
                  <a:pt x="1998980" y="72898"/>
                </a:lnTo>
                <a:lnTo>
                  <a:pt x="1980179" y="75491"/>
                </a:lnTo>
                <a:lnTo>
                  <a:pt x="1985390" y="113283"/>
                </a:lnTo>
                <a:lnTo>
                  <a:pt x="2090801" y="41020"/>
                </a:lnTo>
                <a:lnTo>
                  <a:pt x="2073564" y="35178"/>
                </a:lnTo>
                <a:close/>
              </a:path>
              <a:path w="2091054" h="347980">
                <a:moveTo>
                  <a:pt x="1993773" y="35178"/>
                </a:moveTo>
                <a:lnTo>
                  <a:pt x="1974978" y="37770"/>
                </a:lnTo>
                <a:lnTo>
                  <a:pt x="1980179" y="75491"/>
                </a:lnTo>
                <a:lnTo>
                  <a:pt x="1998980" y="72898"/>
                </a:lnTo>
                <a:lnTo>
                  <a:pt x="1993773" y="35178"/>
                </a:lnTo>
                <a:close/>
              </a:path>
              <a:path w="2091054" h="347980">
                <a:moveTo>
                  <a:pt x="1969770" y="0"/>
                </a:moveTo>
                <a:lnTo>
                  <a:pt x="1974978" y="37770"/>
                </a:lnTo>
                <a:lnTo>
                  <a:pt x="1993773" y="35178"/>
                </a:lnTo>
                <a:lnTo>
                  <a:pt x="2073564" y="35178"/>
                </a:lnTo>
                <a:lnTo>
                  <a:pt x="196977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3808" y="2146045"/>
            <a:ext cx="3307079" cy="354330"/>
          </a:xfrm>
          <a:custGeom>
            <a:avLst/>
            <a:gdLst/>
            <a:ahLst/>
            <a:cxnLst/>
            <a:rect l="l" t="t" r="r" b="b"/>
            <a:pathLst>
              <a:path w="3307079" h="354330">
                <a:moveTo>
                  <a:pt x="3191387" y="37981"/>
                </a:moveTo>
                <a:lnTo>
                  <a:pt x="0" y="316102"/>
                </a:lnTo>
                <a:lnTo>
                  <a:pt x="3302" y="353949"/>
                </a:lnTo>
                <a:lnTo>
                  <a:pt x="3194693" y="75953"/>
                </a:lnTo>
                <a:lnTo>
                  <a:pt x="3191387" y="37981"/>
                </a:lnTo>
                <a:close/>
              </a:path>
              <a:path w="3307079" h="354330">
                <a:moveTo>
                  <a:pt x="3279965" y="36321"/>
                </a:moveTo>
                <a:lnTo>
                  <a:pt x="3210433" y="36321"/>
                </a:lnTo>
                <a:lnTo>
                  <a:pt x="3213735" y="74294"/>
                </a:lnTo>
                <a:lnTo>
                  <a:pt x="3194693" y="75953"/>
                </a:lnTo>
                <a:lnTo>
                  <a:pt x="3197987" y="113791"/>
                </a:lnTo>
                <a:lnTo>
                  <a:pt x="3306953" y="46989"/>
                </a:lnTo>
                <a:lnTo>
                  <a:pt x="3279965" y="36321"/>
                </a:lnTo>
                <a:close/>
              </a:path>
              <a:path w="3307079" h="354330">
                <a:moveTo>
                  <a:pt x="3210433" y="36321"/>
                </a:moveTo>
                <a:lnTo>
                  <a:pt x="3191387" y="37981"/>
                </a:lnTo>
                <a:lnTo>
                  <a:pt x="3194693" y="75953"/>
                </a:lnTo>
                <a:lnTo>
                  <a:pt x="3213735" y="74294"/>
                </a:lnTo>
                <a:lnTo>
                  <a:pt x="3210433" y="36321"/>
                </a:lnTo>
                <a:close/>
              </a:path>
              <a:path w="3307079" h="354330">
                <a:moveTo>
                  <a:pt x="3188081" y="0"/>
                </a:moveTo>
                <a:lnTo>
                  <a:pt x="3191387" y="37981"/>
                </a:lnTo>
                <a:lnTo>
                  <a:pt x="3210433" y="36321"/>
                </a:lnTo>
                <a:lnTo>
                  <a:pt x="3279965" y="36321"/>
                </a:lnTo>
                <a:lnTo>
                  <a:pt x="3188081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2920" y="2678176"/>
            <a:ext cx="4842510" cy="708660"/>
          </a:xfrm>
          <a:custGeom>
            <a:avLst/>
            <a:gdLst/>
            <a:ahLst/>
            <a:cxnLst/>
            <a:rect l="l" t="t" r="r" b="b"/>
            <a:pathLst>
              <a:path w="4842509" h="708660">
                <a:moveTo>
                  <a:pt x="4726552" y="670692"/>
                </a:moveTo>
                <a:lnTo>
                  <a:pt x="4721479" y="708406"/>
                </a:lnTo>
                <a:lnTo>
                  <a:pt x="4824210" y="673226"/>
                </a:lnTo>
                <a:lnTo>
                  <a:pt x="4745482" y="673226"/>
                </a:lnTo>
                <a:lnTo>
                  <a:pt x="4726552" y="670692"/>
                </a:lnTo>
                <a:close/>
              </a:path>
              <a:path w="4842509" h="708660">
                <a:moveTo>
                  <a:pt x="4731627" y="632972"/>
                </a:moveTo>
                <a:lnTo>
                  <a:pt x="4726552" y="670692"/>
                </a:lnTo>
                <a:lnTo>
                  <a:pt x="4745482" y="673226"/>
                </a:lnTo>
                <a:lnTo>
                  <a:pt x="4750561" y="635508"/>
                </a:lnTo>
                <a:lnTo>
                  <a:pt x="4731627" y="632972"/>
                </a:lnTo>
                <a:close/>
              </a:path>
              <a:path w="4842509" h="708660">
                <a:moveTo>
                  <a:pt x="4736719" y="595122"/>
                </a:moveTo>
                <a:lnTo>
                  <a:pt x="4731627" y="632972"/>
                </a:lnTo>
                <a:lnTo>
                  <a:pt x="4750561" y="635508"/>
                </a:lnTo>
                <a:lnTo>
                  <a:pt x="4745482" y="673226"/>
                </a:lnTo>
                <a:lnTo>
                  <a:pt x="4824210" y="673226"/>
                </a:lnTo>
                <a:lnTo>
                  <a:pt x="4842383" y="667003"/>
                </a:lnTo>
                <a:lnTo>
                  <a:pt x="4736719" y="595122"/>
                </a:lnTo>
                <a:close/>
              </a:path>
              <a:path w="4842509" h="708660">
                <a:moveTo>
                  <a:pt x="5080" y="0"/>
                </a:moveTo>
                <a:lnTo>
                  <a:pt x="0" y="37846"/>
                </a:lnTo>
                <a:lnTo>
                  <a:pt x="4726552" y="670692"/>
                </a:lnTo>
                <a:lnTo>
                  <a:pt x="4731627" y="632972"/>
                </a:lnTo>
                <a:lnTo>
                  <a:pt x="50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68575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Windows</a:t>
            </a:r>
            <a:r>
              <a:rPr sz="2400" b="1" spc="-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787" y="1828749"/>
            <a:ext cx="3730752" cy="4326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7706" y="2870580"/>
            <a:ext cx="0" cy="814069"/>
          </a:xfrm>
          <a:custGeom>
            <a:avLst/>
            <a:gdLst/>
            <a:ahLst/>
            <a:cxnLst/>
            <a:rect l="l" t="t" r="r" b="b"/>
            <a:pathLst>
              <a:path h="814070">
                <a:moveTo>
                  <a:pt x="0" y="0"/>
                </a:moveTo>
                <a:lnTo>
                  <a:pt x="0" y="81356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715" y="3175380"/>
            <a:ext cx="3221990" cy="258445"/>
          </a:xfrm>
          <a:custGeom>
            <a:avLst/>
            <a:gdLst/>
            <a:ahLst/>
            <a:cxnLst/>
            <a:rect l="l" t="t" r="r" b="b"/>
            <a:pathLst>
              <a:path w="3221990" h="258445">
                <a:moveTo>
                  <a:pt x="3221990" y="258318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0298" y="2776854"/>
            <a:ext cx="1228725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Windows </a:t>
            </a:r>
            <a:r>
              <a:rPr sz="1400" b="1" spc="-10" dirty="0">
                <a:latin typeface="Calibri"/>
                <a:cs typeface="Calibri"/>
              </a:rPr>
              <a:t>tab</a:t>
            </a:r>
            <a:r>
              <a:rPr sz="1600" b="1" spc="-10" dirty="0">
                <a:latin typeface="Calibri"/>
                <a:cs typeface="Calibri"/>
              </a:rPr>
              <a:t>:  </a:t>
            </a:r>
            <a:r>
              <a:rPr sz="1600" b="1" dirty="0">
                <a:latin typeface="Calibri"/>
                <a:cs typeface="Calibri"/>
              </a:rPr>
              <a:t>usual options  </a:t>
            </a:r>
            <a:r>
              <a:rPr sz="1600" b="1" spc="-15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arrange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  </a:t>
            </a:r>
            <a:r>
              <a:rPr sz="1600" b="1" spc="-5" dirty="0">
                <a:latin typeface="Calibri"/>
                <a:cs typeface="Calibri"/>
              </a:rPr>
              <a:t>tiles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73098"/>
            <a:ext cx="3713479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Principle and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244344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2164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636773"/>
            <a:ext cx="295402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is</a:t>
            </a:r>
            <a:r>
              <a:rPr sz="2400" b="1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free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830" y="2127250"/>
          <a:ext cx="8785032" cy="328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981"/>
                <a:gridCol w="1757045"/>
                <a:gridCol w="1756917"/>
                <a:gridCol w="1757044"/>
                <a:gridCol w="1757045"/>
              </a:tblGrid>
              <a:tr h="74358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Academics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520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(basic)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520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(full)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612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SAS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$100s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$10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Statistica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~$1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$10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Excel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(Microsoft)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Free 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$10s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Limited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~$100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SPSS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(IBM)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14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~$2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Interface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with other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languages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and scripting</a:t>
            </a:r>
            <a:r>
              <a:rPr sz="2400" b="1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954" y="3704463"/>
            <a:ext cx="4649470" cy="2467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7988" y="4082669"/>
            <a:ext cx="0" cy="1598295"/>
          </a:xfrm>
          <a:custGeom>
            <a:avLst/>
            <a:gdLst/>
            <a:ahLst/>
            <a:cxnLst/>
            <a:rect l="l" t="t" r="r" b="b"/>
            <a:pathLst>
              <a:path h="1598295">
                <a:moveTo>
                  <a:pt x="0" y="0"/>
                </a:moveTo>
                <a:lnTo>
                  <a:pt x="0" y="159816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7988" y="4512436"/>
            <a:ext cx="1205865" cy="368300"/>
          </a:xfrm>
          <a:custGeom>
            <a:avLst/>
            <a:gdLst/>
            <a:ahLst/>
            <a:cxnLst/>
            <a:rect l="l" t="t" r="r" b="b"/>
            <a:pathLst>
              <a:path w="1205864" h="368300">
                <a:moveTo>
                  <a:pt x="0" y="0"/>
                </a:moveTo>
                <a:lnTo>
                  <a:pt x="1205611" y="36791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855" y="3682276"/>
            <a:ext cx="2130933" cy="2673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393" y="1733169"/>
            <a:ext cx="8335645" cy="475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Interfaces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virtually any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other programming</a:t>
            </a:r>
            <a:r>
              <a:rPr sz="1600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Fortran,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C,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C++,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Python…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Tailor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rewrite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your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old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codes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as a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scripting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scripts can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launch or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launched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by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16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languages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152650" marR="50177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« </a:t>
            </a:r>
            <a:r>
              <a:rPr sz="1600" spc="-20" dirty="0">
                <a:latin typeface="Calibri"/>
                <a:cs typeface="Calibri"/>
              </a:rPr>
              <a:t>mgcv.c </a:t>
            </a:r>
            <a:r>
              <a:rPr sz="1600" dirty="0">
                <a:latin typeface="Calibri"/>
                <a:cs typeface="Calibri"/>
              </a:rPr>
              <a:t>»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  in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endParaRPr sz="1600" dirty="0">
              <a:latin typeface="Calibri"/>
              <a:cs typeface="Calibri"/>
            </a:endParaRPr>
          </a:p>
          <a:p>
            <a:pPr marL="2152650" marR="505206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« mgcv »  </a:t>
            </a:r>
            <a:r>
              <a:rPr sz="1600" spc="-10" dirty="0">
                <a:latin typeface="Calibri"/>
                <a:cs typeface="Calibri"/>
              </a:rPr>
              <a:t>package  coded </a:t>
            </a:r>
            <a:r>
              <a:rPr sz="1600" spc="-5" dirty="0">
                <a:latin typeface="Calibri"/>
                <a:cs typeface="Calibri"/>
              </a:rPr>
              <a:t>in  </a:t>
            </a:r>
            <a:r>
              <a:rPr sz="1600" spc="-10" dirty="0">
                <a:latin typeface="Calibri"/>
                <a:cs typeface="Calibri"/>
              </a:rPr>
              <a:t>typical </a:t>
            </a:r>
            <a:r>
              <a:rPr sz="1600" spc="5" dirty="0">
                <a:latin typeface="Calibri"/>
                <a:cs typeface="Calibri"/>
              </a:rPr>
              <a:t>C  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g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mm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ng  </a:t>
            </a:r>
            <a:r>
              <a:rPr sz="1600" dirty="0">
                <a:latin typeface="Calibri"/>
                <a:cs typeface="Calibri"/>
              </a:rPr>
              <a:t>language</a:t>
            </a: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58521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Screenshot </a:t>
            </a:r>
            <a:r>
              <a:rPr sz="1200" b="1" dirty="0">
                <a:latin typeface="Calibri"/>
                <a:cs typeface="Calibri"/>
              </a:rPr>
              <a:t>of </a:t>
            </a:r>
            <a:r>
              <a:rPr sz="1200" b="1" spc="-5" dirty="0">
                <a:latin typeface="Calibri"/>
                <a:cs typeface="Calibri"/>
              </a:rPr>
              <a:t>the file </a:t>
            </a:r>
            <a:r>
              <a:rPr sz="1200" b="1" dirty="0">
                <a:latin typeface="Calibri"/>
                <a:cs typeface="Calibri"/>
              </a:rPr>
              <a:t>« </a:t>
            </a:r>
            <a:r>
              <a:rPr sz="1200" b="1" spc="-20" dirty="0">
                <a:latin typeface="Calibri"/>
                <a:cs typeface="Calibri"/>
              </a:rPr>
              <a:t>mgcv.c </a:t>
            </a:r>
            <a:r>
              <a:rPr sz="1200" b="1" dirty="0">
                <a:latin typeface="Calibri"/>
                <a:cs typeface="Calibri"/>
              </a:rPr>
              <a:t>» of </a:t>
            </a:r>
            <a:r>
              <a:rPr sz="1200" b="1" spc="-5" dirty="0">
                <a:latin typeface="Calibri"/>
                <a:cs typeface="Calibri"/>
              </a:rPr>
              <a:t>the </a:t>
            </a:r>
            <a:r>
              <a:rPr sz="1200" b="1" dirty="0">
                <a:latin typeface="Calibri"/>
                <a:cs typeface="Calibri"/>
              </a:rPr>
              <a:t>« mgcv » </a:t>
            </a:r>
            <a:r>
              <a:rPr sz="1200" b="1" spc="-10" dirty="0">
                <a:latin typeface="Calibri"/>
                <a:cs typeface="Calibri"/>
              </a:rPr>
              <a:t>package </a:t>
            </a:r>
            <a:r>
              <a:rPr sz="1200" b="1" dirty="0">
                <a:latin typeface="Calibri"/>
                <a:cs typeface="Calibri"/>
              </a:rPr>
              <a:t>open </a:t>
            </a:r>
            <a:r>
              <a:rPr sz="1200" b="1" spc="-5" dirty="0">
                <a:latin typeface="Calibri"/>
                <a:cs typeface="Calibri"/>
              </a:rPr>
              <a:t>in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WordPad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21640" indent="-34480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539113"/>
            <a:ext cx="3713479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Principle and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visualization</a:t>
            </a:r>
            <a:r>
              <a:rPr sz="24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9544" y="1639189"/>
            <a:ext cx="5254371" cy="445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visualization</a:t>
            </a:r>
            <a:r>
              <a:rPr sz="24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7967" y="2057374"/>
            <a:ext cx="4057396" cy="397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visualization</a:t>
            </a:r>
            <a:r>
              <a:rPr sz="24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166" y="1898078"/>
            <a:ext cx="7239000" cy="422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476" y="1805432"/>
            <a:ext cx="352234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~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tool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used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by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finest</a:t>
            </a:r>
            <a:r>
              <a:rPr sz="16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researchers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b="1" spc="-20" dirty="0">
                <a:solidFill>
                  <a:srgbClr val="1F487C"/>
                </a:solidFill>
                <a:latin typeface="Calibri"/>
                <a:cs typeface="Calibri"/>
              </a:rPr>
              <a:t>Top-notch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analytics</a:t>
            </a:r>
            <a:r>
              <a:rPr sz="16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46253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role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400" b="1" spc="-1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academia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8175" y="6165799"/>
            <a:ext cx="65157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Screenshot </a:t>
            </a:r>
            <a:r>
              <a:rPr sz="1200" b="1" dirty="0">
                <a:latin typeface="Calibri"/>
                <a:cs typeface="Calibri"/>
              </a:rPr>
              <a:t>of a </a:t>
            </a:r>
            <a:r>
              <a:rPr sz="1200" b="1" spc="-5" dirty="0">
                <a:latin typeface="Calibri"/>
                <a:cs typeface="Calibri"/>
              </a:rPr>
              <a:t>user’s Facebook </a:t>
            </a:r>
            <a:r>
              <a:rPr sz="1200" b="1" dirty="0">
                <a:latin typeface="Calibri"/>
                <a:cs typeface="Calibri"/>
              </a:rPr>
              <a:t>map . </a:t>
            </a:r>
            <a:r>
              <a:rPr sz="1200" b="1" i="1" spc="-5" dirty="0">
                <a:latin typeface="Calibri"/>
                <a:cs typeface="Calibri"/>
              </a:rPr>
              <a:t>Source: </a:t>
            </a:r>
            <a:r>
              <a:rPr sz="1200" b="1" i="1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Paul </a:t>
            </a:r>
            <a:r>
              <a:rPr sz="1200" b="1" i="1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Butler/Facebook</a:t>
            </a:r>
            <a:r>
              <a:rPr sz="1200" b="1" i="1" spc="-5" dirty="0">
                <a:latin typeface="Calibri"/>
                <a:cs typeface="Calibri"/>
              </a:rPr>
              <a:t>, </a:t>
            </a:r>
            <a:r>
              <a:rPr sz="1200" b="1" i="1" spc="5" dirty="0">
                <a:latin typeface="Calibri"/>
                <a:cs typeface="Calibri"/>
              </a:rPr>
              <a:t>DG </a:t>
            </a:r>
            <a:r>
              <a:rPr sz="1200" b="1" i="1" spc="-15" dirty="0">
                <a:latin typeface="Calibri"/>
                <a:cs typeface="Calibri"/>
              </a:rPr>
              <a:t>Rossiter,</a:t>
            </a:r>
            <a:r>
              <a:rPr sz="1200" b="1" i="1" spc="100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spatialanalysis.co.uk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109" y="2514638"/>
            <a:ext cx="8490077" cy="3611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184" y="1837944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1866747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90"/>
              </a:spcBef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Free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open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source</a:t>
            </a:r>
            <a:r>
              <a:rPr sz="24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philosophy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145"/>
              </a:spcBef>
            </a:pPr>
            <a:r>
              <a:rPr sz="2400" b="1" spc="-10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4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summarize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55" dirty="0"/>
              <a:t>ADVANTAGES </a:t>
            </a:r>
            <a:r>
              <a:rPr spc="-10" dirty="0"/>
              <a:t>OF</a:t>
            </a:r>
            <a:r>
              <a:rPr spc="-55" dirty="0"/>
              <a:t> </a:t>
            </a:r>
            <a:r>
              <a:rPr spc="-5" dirty="0"/>
              <a:t>R</a:t>
            </a:r>
          </a:p>
        </p:txBody>
      </p:sp>
      <p:sp>
        <p:nvSpPr>
          <p:cNvPr id="7" name="object 7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987" y="2479675"/>
            <a:ext cx="292862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websites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with many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examples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ts val="1860"/>
              </a:lnSpc>
              <a:spcBef>
                <a:spcPts val="1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Free</a:t>
            </a:r>
            <a:r>
              <a:rPr sz="16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books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ts val="18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Free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online open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courses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ts val="186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Twitter</a:t>
            </a:r>
            <a:r>
              <a:rPr sz="16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accounts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184" y="3742944"/>
            <a:ext cx="8409432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3771747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Online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help and</a:t>
            </a:r>
            <a:r>
              <a:rPr sz="24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discussion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987" y="4343145"/>
            <a:ext cx="3584575" cy="87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Mailing-lists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Very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active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diverse</a:t>
            </a:r>
            <a:r>
              <a:rPr sz="16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forums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Communities of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developers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helpers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73098"/>
            <a:ext cx="3713479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Principle and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625344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1640" indent="-344805">
              <a:lnSpc>
                <a:spcPts val="2375"/>
              </a:lnSpc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02788"/>
            <a:ext cx="295402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253615">
              <a:lnSpc>
                <a:spcPct val="100000"/>
              </a:lnSpc>
              <a:spcBef>
                <a:spcPts val="145"/>
              </a:spcBef>
            </a:pPr>
            <a:r>
              <a:rPr sz="2400" b="1" spc="-25" dirty="0">
                <a:solidFill>
                  <a:srgbClr val="1F487C"/>
                </a:solidFill>
                <a:latin typeface="Calibri"/>
                <a:cs typeface="Calibri"/>
              </a:rPr>
              <a:t>Average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memory</a:t>
            </a:r>
            <a:r>
              <a:rPr sz="24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30" dirty="0"/>
              <a:t>DRAWBACKS </a:t>
            </a:r>
            <a:r>
              <a:rPr spc="-10" dirty="0"/>
              <a:t>OF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763" y="1746250"/>
            <a:ext cx="408368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Poor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management of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large</a:t>
            </a:r>
            <a:r>
              <a:rPr sz="1600" b="1" spc="-1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datasets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Avoid imbricated</a:t>
            </a:r>
            <a:r>
              <a:rPr sz="16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loops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Prefer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advanced language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16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structure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Complicated structure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packages in</a:t>
            </a:r>
            <a:r>
              <a:rPr sz="1600" b="1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1600" dirty="0">
              <a:latin typeface="Calibri"/>
              <a:cs typeface="Calibri"/>
            </a:endParaRPr>
          </a:p>
          <a:p>
            <a:pPr marL="377190" lvl="1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77190" algn="l"/>
                <a:tab pos="377825" algn="l"/>
              </a:tabLst>
            </a:pP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Dozen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endParaRPr sz="1600" dirty="0">
              <a:latin typeface="Calibri"/>
              <a:cs typeface="Calibri"/>
            </a:endParaRPr>
          </a:p>
          <a:p>
            <a:pPr marL="377190" lvl="1" indent="-28702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77190" algn="l"/>
                <a:tab pos="377825" algn="l"/>
              </a:tabLst>
            </a:pP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loaded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every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time in</a:t>
            </a:r>
            <a:r>
              <a:rPr sz="1600" spc="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memory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1F487C"/>
              </a:buClr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packages </a:t>
            </a: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better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manage</a:t>
            </a:r>
            <a:r>
              <a:rPr sz="1600" b="1" spc="-1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memory</a:t>
            </a:r>
            <a:endParaRPr sz="1600" dirty="0">
              <a:latin typeface="Calibri"/>
              <a:cs typeface="Calibri"/>
            </a:endParaRPr>
          </a:p>
          <a:p>
            <a:pPr marL="400050" lvl="1" indent="-34417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00050" algn="l"/>
                <a:tab pos="400685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Rhadoop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(inspiration from</a:t>
            </a:r>
            <a:r>
              <a:rPr sz="16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Google</a:t>
            </a:r>
            <a:r>
              <a:rPr sz="1600" spc="-5" dirty="0" smtClean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 dirty="0" smtClean="0">
              <a:latin typeface="Calibri"/>
              <a:cs typeface="Calibri"/>
            </a:endParaRPr>
          </a:p>
          <a:p>
            <a:pPr marL="400050" lvl="1" indent="-34417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00050" algn="l"/>
                <a:tab pos="400685" algn="l"/>
              </a:tabLst>
            </a:pPr>
            <a:r>
              <a:rPr lang="en-US" sz="1600" dirty="0" err="1" smtClean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600" dirty="0" err="1" smtClean="0">
                <a:solidFill>
                  <a:srgbClr val="1F487C"/>
                </a:solidFill>
                <a:latin typeface="Calibri"/>
                <a:cs typeface="Calibri"/>
              </a:rPr>
              <a:t>igmemory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108835">
              <a:lnSpc>
                <a:spcPct val="100000"/>
              </a:lnSpc>
              <a:spcBef>
                <a:spcPts val="145"/>
              </a:spcBef>
            </a:pPr>
            <a:r>
              <a:rPr sz="2400" b="1" spc="-25" dirty="0">
                <a:solidFill>
                  <a:srgbClr val="1F487C"/>
                </a:solidFill>
                <a:latin typeface="Calibri"/>
                <a:cs typeface="Calibri"/>
              </a:rPr>
              <a:t>Average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computing</a:t>
            </a:r>
            <a:r>
              <a:rPr sz="2400" b="1" spc="-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30" dirty="0"/>
              <a:t>DRAWBACKS </a:t>
            </a:r>
            <a:r>
              <a:rPr spc="-10" dirty="0"/>
              <a:t>OF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044" y="1752091"/>
            <a:ext cx="4497070" cy="317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No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default parallel</a:t>
            </a:r>
            <a:r>
              <a:rPr sz="1600" b="1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execution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packages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use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several</a:t>
            </a:r>
            <a:r>
              <a:rPr sz="16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cores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Top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skills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needed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high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performance</a:t>
            </a:r>
            <a:r>
              <a:rPr sz="1600" spc="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high-level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programming</a:t>
            </a:r>
            <a:r>
              <a:rPr sz="1600" b="1" spc="-1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Abstract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and modern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(Python…)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More productive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coding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But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further from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« machine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language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»…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… meaning 100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times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slower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044" y="1742566"/>
            <a:ext cx="345821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inspect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400" spc="-1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39573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data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visualization and</a:t>
            </a:r>
            <a:r>
              <a:rPr sz="2400" b="1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30" dirty="0"/>
              <a:t>DRAWBACKS </a:t>
            </a:r>
            <a:r>
              <a:rPr spc="-10" dirty="0"/>
              <a:t>OF </a:t>
            </a:r>
            <a:r>
              <a:rPr spc="-5" dirty="0"/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6665" y="2437892"/>
            <a:ext cx="4440174" cy="2515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0052" y="5220589"/>
            <a:ext cx="40779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Screenshot of </a:t>
            </a:r>
            <a:r>
              <a:rPr sz="1200" b="1" i="1" spc="-10" dirty="0">
                <a:latin typeface="Calibri"/>
                <a:cs typeface="Calibri"/>
              </a:rPr>
              <a:t>the </a:t>
            </a:r>
            <a:r>
              <a:rPr sz="1200" b="1" i="1" dirty="0">
                <a:latin typeface="Calibri"/>
                <a:cs typeface="Calibri"/>
              </a:rPr>
              <a:t>R </a:t>
            </a:r>
            <a:r>
              <a:rPr sz="1200" b="1" i="1" spc="-15" dirty="0">
                <a:latin typeface="Calibri"/>
                <a:cs typeface="Calibri"/>
              </a:rPr>
              <a:t>data </a:t>
            </a:r>
            <a:r>
              <a:rPr sz="1200" b="1" i="1" spc="-10" dirty="0">
                <a:latin typeface="Calibri"/>
                <a:cs typeface="Calibri"/>
              </a:rPr>
              <a:t>editor and </a:t>
            </a:r>
            <a:r>
              <a:rPr sz="1200" b="1" i="1" dirty="0">
                <a:latin typeface="Calibri"/>
                <a:cs typeface="Calibri"/>
              </a:rPr>
              <a:t>« </a:t>
            </a:r>
            <a:r>
              <a:rPr sz="1200" b="1" i="1" spc="-10" dirty="0">
                <a:latin typeface="Calibri"/>
                <a:cs typeface="Calibri"/>
              </a:rPr>
              <a:t>Viewtable </a:t>
            </a:r>
            <a:r>
              <a:rPr sz="1200" b="1" i="1" dirty="0">
                <a:latin typeface="Calibri"/>
                <a:cs typeface="Calibri"/>
              </a:rPr>
              <a:t>» </a:t>
            </a:r>
            <a:r>
              <a:rPr sz="1200" b="1" i="1" spc="-20" dirty="0">
                <a:latin typeface="Calibri"/>
                <a:cs typeface="Calibri"/>
              </a:rPr>
              <a:t>tab </a:t>
            </a:r>
            <a:r>
              <a:rPr sz="1200" b="1" i="1" spc="-5" dirty="0">
                <a:latin typeface="Calibri"/>
                <a:cs typeface="Calibri"/>
              </a:rPr>
              <a:t>in </a:t>
            </a:r>
            <a:r>
              <a:rPr sz="1200" b="1" i="1" spc="-10" dirty="0">
                <a:latin typeface="Calibri"/>
                <a:cs typeface="Calibri"/>
              </a:rPr>
              <a:t>SAS </a:t>
            </a:r>
            <a:r>
              <a:rPr sz="1200" b="1" i="1" spc="135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9.3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367" y="2440432"/>
            <a:ext cx="3692271" cy="2664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008505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architecture</a:t>
            </a:r>
            <a:r>
              <a:rPr sz="2400" b="1" spc="-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30" dirty="0"/>
              <a:t>DRAWBACKS </a:t>
            </a:r>
            <a:r>
              <a:rPr spc="-10" dirty="0"/>
              <a:t>OF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297" y="1759711"/>
            <a:ext cx="7385050" cy="425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Problems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for large</a:t>
            </a:r>
            <a:r>
              <a:rPr sz="16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organizations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made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several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thousands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independent</a:t>
            </a:r>
            <a:r>
              <a:rPr sz="160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No deployment plan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complex</a:t>
            </a:r>
            <a:r>
              <a:rPr sz="16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organizations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No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installation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support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165"/>
              </a:spcBef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Lack of code</a:t>
            </a:r>
            <a:r>
              <a:rPr sz="1600" b="1" spc="-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accountability</a:t>
            </a:r>
            <a:endParaRPr sz="1600">
              <a:latin typeface="Calibri"/>
              <a:cs typeface="Calibri"/>
            </a:endParaRPr>
          </a:p>
          <a:p>
            <a:pPr marL="391795" indent="-3448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91795" algn="l"/>
                <a:tab pos="39243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Thousands of individual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independent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developers</a:t>
            </a:r>
            <a:endParaRPr sz="1600">
              <a:latin typeface="Calibri"/>
              <a:cs typeface="Calibri"/>
            </a:endParaRPr>
          </a:p>
          <a:p>
            <a:pPr marL="391795" indent="-3448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91795" algn="l"/>
                <a:tab pos="39243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Nobody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responsible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the quality of the</a:t>
            </a:r>
            <a:r>
              <a:rPr sz="1600" spc="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1525"/>
              </a:spcBef>
            </a:pP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Potentially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high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hidden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costs with</a:t>
            </a:r>
            <a:r>
              <a:rPr sz="1600" b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456565" lvl="1" indent="-344170">
              <a:lnSpc>
                <a:spcPct val="100000"/>
              </a:lnSpc>
              <a:spcBef>
                <a:spcPts val="1340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Total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cost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may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favour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commercial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solutions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complex computations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made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1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large</a:t>
            </a:r>
            <a:endParaRPr sz="1600">
              <a:latin typeface="Calibri"/>
              <a:cs typeface="Calibri"/>
            </a:endParaRPr>
          </a:p>
          <a:p>
            <a:pPr marL="456565">
              <a:lnSpc>
                <a:spcPct val="100000"/>
              </a:lnSpc>
              <a:spcBef>
                <a:spcPts val="1345"/>
              </a:spcBef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corporations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5477" y="2286000"/>
            <a:ext cx="2210054" cy="2210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971675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Origin in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Bell Labs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in the</a:t>
            </a:r>
            <a:r>
              <a:rPr sz="2400" b="1" spc="-1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1970’s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1793" y="2667000"/>
            <a:ext cx="2996818" cy="235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057" y="2895600"/>
            <a:ext cx="444500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044" y="1835911"/>
            <a:ext cx="4721860" cy="136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Steep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learning</a:t>
            </a:r>
            <a:r>
              <a:rPr sz="1600" b="1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curve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code far from undergrad computer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science</a:t>
            </a:r>
            <a:r>
              <a:rPr sz="160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courses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Very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complex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data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structures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(useful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1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mastered)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R’s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syntax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6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logical?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09520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Relatively </a:t>
            </a:r>
            <a:r>
              <a:rPr sz="2400" b="1" spc="5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400" b="1" spc="-1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learn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30" dirty="0"/>
              <a:t>DRAWBACKS </a:t>
            </a:r>
            <a:r>
              <a:rPr spc="-10" dirty="0"/>
              <a:t>OF </a:t>
            </a:r>
            <a:r>
              <a:rPr spc="-5" dirty="0"/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013" y="3802760"/>
            <a:ext cx="341884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Still,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not more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learn than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SAS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013" y="4168520"/>
            <a:ext cx="11938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1F487C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1F487C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342" y="4046113"/>
            <a:ext cx="651700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200"/>
              </a:lnSpc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Both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SAS and 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more abstract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than basic programming languages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(Fortran,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C…) 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Difficult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learn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more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rewarding</a:t>
            </a:r>
            <a:r>
              <a:rPr sz="1600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professionally!!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2249220"/>
            <a:ext cx="562432" cy="562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7103" y="4527194"/>
            <a:ext cx="1004747" cy="1009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73098"/>
            <a:ext cx="3713479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Principle and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989072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1640" indent="-344805">
              <a:lnSpc>
                <a:spcPts val="2395"/>
              </a:lnSpc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368547"/>
            <a:ext cx="2954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9685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More positive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than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negative</a:t>
            </a:r>
            <a:r>
              <a:rPr sz="24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0375">
              <a:lnSpc>
                <a:spcPct val="100000"/>
              </a:lnSpc>
            </a:pPr>
            <a:r>
              <a:rPr spc="-5" dirty="0"/>
              <a:t>SO WHY </a:t>
            </a:r>
            <a:r>
              <a:rPr spc="-15" dirty="0"/>
              <a:t>LEARN</a:t>
            </a:r>
            <a:r>
              <a:rPr spc="-40" dirty="0"/>
              <a:t> </a:t>
            </a:r>
            <a:r>
              <a:rPr spc="-5" dirty="0"/>
              <a:t>R?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044" y="1744471"/>
            <a:ext cx="4684395" cy="389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No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language is</a:t>
            </a:r>
            <a:r>
              <a:rPr sz="16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perfect!!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Contradictory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objectives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meet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Strengths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weaknesses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each</a:t>
            </a:r>
            <a:r>
              <a:rPr sz="160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Wingdings"/>
              <a:buChar char="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Effect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legacy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the culture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of the</a:t>
            </a:r>
            <a:r>
              <a:rPr sz="16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organization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Use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existing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solutions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(system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architecture,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BA</a:t>
            </a:r>
            <a:r>
              <a:rPr sz="1600" spc="2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tools…)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Habits in business</a:t>
            </a:r>
            <a:r>
              <a:rPr sz="16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analytics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Wingdings"/>
              <a:buChar char="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Different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needs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imply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different</a:t>
            </a:r>
            <a:r>
              <a:rPr sz="1600" b="1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tools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Large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corporations 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defined procedures </a:t>
            </a:r>
            <a:r>
              <a:rPr sz="1600" spc="5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spc="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SAS-like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Less financial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resources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quick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proof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concept </a:t>
            </a:r>
            <a:r>
              <a:rPr sz="1600" spc="5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84780">
              <a:lnSpc>
                <a:spcPct val="100000"/>
              </a:lnSpc>
              <a:spcBef>
                <a:spcPts val="145"/>
              </a:spcBef>
            </a:pPr>
            <a:r>
              <a:rPr sz="2400" b="1" spc="-35" dirty="0">
                <a:solidFill>
                  <a:srgbClr val="1F487C"/>
                </a:solidFill>
                <a:latin typeface="Calibri"/>
                <a:cs typeface="Calibri"/>
              </a:rPr>
              <a:t>Very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appealing</a:t>
            </a:r>
            <a:r>
              <a:rPr sz="24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0375">
              <a:lnSpc>
                <a:spcPct val="100000"/>
              </a:lnSpc>
            </a:pPr>
            <a:r>
              <a:rPr spc="-5" dirty="0"/>
              <a:t>SO WHY </a:t>
            </a:r>
            <a:r>
              <a:rPr spc="-15" dirty="0"/>
              <a:t>LEARN</a:t>
            </a:r>
            <a:r>
              <a:rPr spc="-40" dirty="0"/>
              <a:t> </a:t>
            </a:r>
            <a:r>
              <a:rPr spc="-5" dirty="0"/>
              <a:t>R?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188" y="4610734"/>
            <a:ext cx="67138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latin typeface="Calibri"/>
                <a:cs typeface="Calibri"/>
              </a:rPr>
              <a:t>Popularity </a:t>
            </a:r>
            <a:r>
              <a:rPr sz="1200" b="1" i="1" spc="-5" dirty="0">
                <a:latin typeface="Calibri"/>
                <a:cs typeface="Calibri"/>
              </a:rPr>
              <a:t>of business analytics software  </a:t>
            </a:r>
            <a:r>
              <a:rPr sz="1200" b="1" i="1" dirty="0">
                <a:latin typeface="Calibri"/>
                <a:cs typeface="Calibri"/>
              </a:rPr>
              <a:t>(green = </a:t>
            </a:r>
            <a:r>
              <a:rPr sz="1200" b="1" i="1" spc="-5" dirty="0">
                <a:latin typeface="Calibri"/>
                <a:cs typeface="Calibri"/>
              </a:rPr>
              <a:t>very </a:t>
            </a:r>
            <a:r>
              <a:rPr sz="1200" b="1" i="1" spc="-20" dirty="0">
                <a:latin typeface="Calibri"/>
                <a:cs typeface="Calibri"/>
              </a:rPr>
              <a:t>popular, </a:t>
            </a:r>
            <a:r>
              <a:rPr sz="1200" b="1" i="1" dirty="0">
                <a:latin typeface="Calibri"/>
                <a:cs typeface="Calibri"/>
              </a:rPr>
              <a:t>red = </a:t>
            </a:r>
            <a:r>
              <a:rPr sz="1200" b="1" i="1" spc="-10" dirty="0">
                <a:latin typeface="Calibri"/>
                <a:cs typeface="Calibri"/>
              </a:rPr>
              <a:t>unpopular). </a:t>
            </a:r>
            <a:r>
              <a:rPr sz="1200" b="1" i="1" spc="-5" dirty="0">
                <a:latin typeface="Calibri"/>
                <a:cs typeface="Calibri"/>
              </a:rPr>
              <a:t>Source: </a:t>
            </a:r>
            <a:r>
              <a:rPr sz="1200" b="1" i="1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Rexer</a:t>
            </a:r>
            <a:r>
              <a:rPr sz="1200" b="1" i="1" u="sng" spc="-15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200" b="1" i="1" u="sng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 i="1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Analytics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82" y="2076146"/>
            <a:ext cx="8698865" cy="378460"/>
          </a:xfrm>
          <a:custGeom>
            <a:avLst/>
            <a:gdLst/>
            <a:ahLst/>
            <a:cxnLst/>
            <a:rect l="l" t="t" r="r" b="b"/>
            <a:pathLst>
              <a:path w="8698865" h="378460">
                <a:moveTo>
                  <a:pt x="0" y="377850"/>
                </a:moveTo>
                <a:lnTo>
                  <a:pt x="8698574" y="377850"/>
                </a:lnTo>
                <a:lnTo>
                  <a:pt x="8698574" y="0"/>
                </a:lnTo>
                <a:lnTo>
                  <a:pt x="0" y="0"/>
                </a:lnTo>
                <a:lnTo>
                  <a:pt x="0" y="377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82" y="2435260"/>
            <a:ext cx="1913255" cy="396875"/>
          </a:xfrm>
          <a:custGeom>
            <a:avLst/>
            <a:gdLst/>
            <a:ahLst/>
            <a:cxnLst/>
            <a:rect l="l" t="t" r="r" b="b"/>
            <a:pathLst>
              <a:path w="1913255" h="396875">
                <a:moveTo>
                  <a:pt x="0" y="396581"/>
                </a:moveTo>
                <a:lnTo>
                  <a:pt x="1912837" y="396581"/>
                </a:lnTo>
                <a:lnTo>
                  <a:pt x="191283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5275" y="2435260"/>
            <a:ext cx="1147445" cy="396875"/>
          </a:xfrm>
          <a:custGeom>
            <a:avLst/>
            <a:gdLst/>
            <a:ahLst/>
            <a:cxnLst/>
            <a:rect l="l" t="t" r="r" b="b"/>
            <a:pathLst>
              <a:path w="1147445" h="396875">
                <a:moveTo>
                  <a:pt x="0" y="396581"/>
                </a:moveTo>
                <a:lnTo>
                  <a:pt x="1147080" y="396581"/>
                </a:lnTo>
                <a:lnTo>
                  <a:pt x="1147080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8118" y="2435260"/>
            <a:ext cx="1148080" cy="396875"/>
          </a:xfrm>
          <a:custGeom>
            <a:avLst/>
            <a:gdLst/>
            <a:ahLst/>
            <a:cxnLst/>
            <a:rect l="l" t="t" r="r" b="b"/>
            <a:pathLst>
              <a:path w="1148079" h="396875">
                <a:moveTo>
                  <a:pt x="0" y="396581"/>
                </a:moveTo>
                <a:lnTo>
                  <a:pt x="1147551" y="396581"/>
                </a:lnTo>
                <a:lnTo>
                  <a:pt x="1147551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E6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1525" y="2435260"/>
            <a:ext cx="1148080" cy="396875"/>
          </a:xfrm>
          <a:custGeom>
            <a:avLst/>
            <a:gdLst/>
            <a:ahLst/>
            <a:cxnLst/>
            <a:rect l="l" t="t" r="r" b="b"/>
            <a:pathLst>
              <a:path w="1148079" h="396875">
                <a:moveTo>
                  <a:pt x="0" y="396581"/>
                </a:moveTo>
                <a:lnTo>
                  <a:pt x="1147551" y="396581"/>
                </a:lnTo>
                <a:lnTo>
                  <a:pt x="1147551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4933" y="2435260"/>
            <a:ext cx="3400425" cy="396875"/>
          </a:xfrm>
          <a:custGeom>
            <a:avLst/>
            <a:gdLst/>
            <a:ahLst/>
            <a:cxnLst/>
            <a:rect l="l" t="t" r="r" b="b"/>
            <a:pathLst>
              <a:path w="3400425" h="396875">
                <a:moveTo>
                  <a:pt x="0" y="396581"/>
                </a:moveTo>
                <a:lnTo>
                  <a:pt x="3400223" y="396581"/>
                </a:lnTo>
                <a:lnTo>
                  <a:pt x="3400223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582" y="2813106"/>
            <a:ext cx="1913255" cy="396875"/>
          </a:xfrm>
          <a:custGeom>
            <a:avLst/>
            <a:gdLst/>
            <a:ahLst/>
            <a:cxnLst/>
            <a:rect l="l" t="t" r="r" b="b"/>
            <a:pathLst>
              <a:path w="1913255" h="396875">
                <a:moveTo>
                  <a:pt x="0" y="396581"/>
                </a:moveTo>
                <a:lnTo>
                  <a:pt x="1912837" y="396581"/>
                </a:lnTo>
                <a:lnTo>
                  <a:pt x="191283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5275" y="2813106"/>
            <a:ext cx="2280920" cy="396875"/>
          </a:xfrm>
          <a:custGeom>
            <a:avLst/>
            <a:gdLst/>
            <a:ahLst/>
            <a:cxnLst/>
            <a:rect l="l" t="t" r="r" b="b"/>
            <a:pathLst>
              <a:path w="2280920" h="396875">
                <a:moveTo>
                  <a:pt x="0" y="396581"/>
                </a:moveTo>
                <a:lnTo>
                  <a:pt x="2280582" y="396581"/>
                </a:lnTo>
                <a:lnTo>
                  <a:pt x="2280582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1525" y="2813106"/>
            <a:ext cx="1148080" cy="396875"/>
          </a:xfrm>
          <a:custGeom>
            <a:avLst/>
            <a:gdLst/>
            <a:ahLst/>
            <a:cxnLst/>
            <a:rect l="l" t="t" r="r" b="b"/>
            <a:pathLst>
              <a:path w="1148079" h="396875">
                <a:moveTo>
                  <a:pt x="0" y="396581"/>
                </a:moveTo>
                <a:lnTo>
                  <a:pt x="1147551" y="396581"/>
                </a:lnTo>
                <a:lnTo>
                  <a:pt x="1147551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4933" y="2813106"/>
            <a:ext cx="1516380" cy="396875"/>
          </a:xfrm>
          <a:custGeom>
            <a:avLst/>
            <a:gdLst/>
            <a:ahLst/>
            <a:cxnLst/>
            <a:rect l="l" t="t" r="r" b="b"/>
            <a:pathLst>
              <a:path w="1516379" h="396875">
                <a:moveTo>
                  <a:pt x="0" y="396581"/>
                </a:moveTo>
                <a:lnTo>
                  <a:pt x="1515767" y="396581"/>
                </a:lnTo>
                <a:lnTo>
                  <a:pt x="151576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E6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6651" y="2813106"/>
            <a:ext cx="1898650" cy="396875"/>
          </a:xfrm>
          <a:custGeom>
            <a:avLst/>
            <a:gdLst/>
            <a:ahLst/>
            <a:cxnLst/>
            <a:rect l="l" t="t" r="r" b="b"/>
            <a:pathLst>
              <a:path w="1898650" h="396875">
                <a:moveTo>
                  <a:pt x="0" y="396581"/>
                </a:moveTo>
                <a:lnTo>
                  <a:pt x="1898505" y="396581"/>
                </a:lnTo>
                <a:lnTo>
                  <a:pt x="1898505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582" y="3190951"/>
            <a:ext cx="1913255" cy="396875"/>
          </a:xfrm>
          <a:custGeom>
            <a:avLst/>
            <a:gdLst/>
            <a:ahLst/>
            <a:cxnLst/>
            <a:rect l="l" t="t" r="r" b="b"/>
            <a:pathLst>
              <a:path w="1913255" h="396875">
                <a:moveTo>
                  <a:pt x="0" y="396581"/>
                </a:moveTo>
                <a:lnTo>
                  <a:pt x="1912837" y="396581"/>
                </a:lnTo>
                <a:lnTo>
                  <a:pt x="191283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5275" y="3190951"/>
            <a:ext cx="1147445" cy="396875"/>
          </a:xfrm>
          <a:custGeom>
            <a:avLst/>
            <a:gdLst/>
            <a:ahLst/>
            <a:cxnLst/>
            <a:rect l="l" t="t" r="r" b="b"/>
            <a:pathLst>
              <a:path w="1147445" h="396875">
                <a:moveTo>
                  <a:pt x="0" y="396581"/>
                </a:moveTo>
                <a:lnTo>
                  <a:pt x="1147080" y="396581"/>
                </a:lnTo>
                <a:lnTo>
                  <a:pt x="1147080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8118" y="3190951"/>
            <a:ext cx="1148080" cy="396875"/>
          </a:xfrm>
          <a:custGeom>
            <a:avLst/>
            <a:gdLst/>
            <a:ahLst/>
            <a:cxnLst/>
            <a:rect l="l" t="t" r="r" b="b"/>
            <a:pathLst>
              <a:path w="1148079" h="396875">
                <a:moveTo>
                  <a:pt x="0" y="396581"/>
                </a:moveTo>
                <a:lnTo>
                  <a:pt x="1147551" y="396581"/>
                </a:lnTo>
                <a:lnTo>
                  <a:pt x="1147551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E6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1525" y="3190951"/>
            <a:ext cx="1148080" cy="396875"/>
          </a:xfrm>
          <a:custGeom>
            <a:avLst/>
            <a:gdLst/>
            <a:ahLst/>
            <a:cxnLst/>
            <a:rect l="l" t="t" r="r" b="b"/>
            <a:pathLst>
              <a:path w="1148079" h="396875">
                <a:moveTo>
                  <a:pt x="0" y="396581"/>
                </a:moveTo>
                <a:lnTo>
                  <a:pt x="1147551" y="396581"/>
                </a:lnTo>
                <a:lnTo>
                  <a:pt x="1147551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14933" y="3190951"/>
            <a:ext cx="1516380" cy="396875"/>
          </a:xfrm>
          <a:custGeom>
            <a:avLst/>
            <a:gdLst/>
            <a:ahLst/>
            <a:cxnLst/>
            <a:rect l="l" t="t" r="r" b="b"/>
            <a:pathLst>
              <a:path w="1516379" h="396875">
                <a:moveTo>
                  <a:pt x="0" y="396581"/>
                </a:moveTo>
                <a:lnTo>
                  <a:pt x="1515767" y="396581"/>
                </a:lnTo>
                <a:lnTo>
                  <a:pt x="151576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E6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6651" y="3190951"/>
            <a:ext cx="1898650" cy="396875"/>
          </a:xfrm>
          <a:custGeom>
            <a:avLst/>
            <a:gdLst/>
            <a:ahLst/>
            <a:cxnLst/>
            <a:rect l="l" t="t" r="r" b="b"/>
            <a:pathLst>
              <a:path w="1898650" h="396875">
                <a:moveTo>
                  <a:pt x="0" y="396581"/>
                </a:moveTo>
                <a:lnTo>
                  <a:pt x="1898505" y="396581"/>
                </a:lnTo>
                <a:lnTo>
                  <a:pt x="1898505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582" y="3568797"/>
            <a:ext cx="1913255" cy="396875"/>
          </a:xfrm>
          <a:custGeom>
            <a:avLst/>
            <a:gdLst/>
            <a:ahLst/>
            <a:cxnLst/>
            <a:rect l="l" t="t" r="r" b="b"/>
            <a:pathLst>
              <a:path w="1913255" h="396875">
                <a:moveTo>
                  <a:pt x="0" y="396581"/>
                </a:moveTo>
                <a:lnTo>
                  <a:pt x="1912837" y="396581"/>
                </a:lnTo>
                <a:lnTo>
                  <a:pt x="191283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5275" y="3568797"/>
            <a:ext cx="1147445" cy="396875"/>
          </a:xfrm>
          <a:custGeom>
            <a:avLst/>
            <a:gdLst/>
            <a:ahLst/>
            <a:cxnLst/>
            <a:rect l="l" t="t" r="r" b="b"/>
            <a:pathLst>
              <a:path w="1147445" h="396875">
                <a:moveTo>
                  <a:pt x="0" y="396581"/>
                </a:moveTo>
                <a:lnTo>
                  <a:pt x="1147080" y="396581"/>
                </a:lnTo>
                <a:lnTo>
                  <a:pt x="1147080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8118" y="3568797"/>
            <a:ext cx="2281555" cy="396875"/>
          </a:xfrm>
          <a:custGeom>
            <a:avLst/>
            <a:gdLst/>
            <a:ahLst/>
            <a:cxnLst/>
            <a:rect l="l" t="t" r="r" b="b"/>
            <a:pathLst>
              <a:path w="2281554" h="396875">
                <a:moveTo>
                  <a:pt x="0" y="396581"/>
                </a:moveTo>
                <a:lnTo>
                  <a:pt x="2280959" y="396581"/>
                </a:lnTo>
                <a:lnTo>
                  <a:pt x="2280959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14933" y="3568797"/>
            <a:ext cx="3400425" cy="396875"/>
          </a:xfrm>
          <a:custGeom>
            <a:avLst/>
            <a:gdLst/>
            <a:ahLst/>
            <a:cxnLst/>
            <a:rect l="l" t="t" r="r" b="b"/>
            <a:pathLst>
              <a:path w="3400425" h="396875">
                <a:moveTo>
                  <a:pt x="0" y="396581"/>
                </a:moveTo>
                <a:lnTo>
                  <a:pt x="3400223" y="396581"/>
                </a:lnTo>
                <a:lnTo>
                  <a:pt x="3400223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E6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582" y="3946638"/>
            <a:ext cx="1913255" cy="396875"/>
          </a:xfrm>
          <a:custGeom>
            <a:avLst/>
            <a:gdLst/>
            <a:ahLst/>
            <a:cxnLst/>
            <a:rect l="l" t="t" r="r" b="b"/>
            <a:pathLst>
              <a:path w="1913255" h="396875">
                <a:moveTo>
                  <a:pt x="0" y="396581"/>
                </a:moveTo>
                <a:lnTo>
                  <a:pt x="1912837" y="396581"/>
                </a:lnTo>
                <a:lnTo>
                  <a:pt x="191283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15275" y="3946638"/>
            <a:ext cx="1147445" cy="396875"/>
          </a:xfrm>
          <a:custGeom>
            <a:avLst/>
            <a:gdLst/>
            <a:ahLst/>
            <a:cxnLst/>
            <a:rect l="l" t="t" r="r" b="b"/>
            <a:pathLst>
              <a:path w="1147445" h="396875">
                <a:moveTo>
                  <a:pt x="0" y="396581"/>
                </a:moveTo>
                <a:lnTo>
                  <a:pt x="1147080" y="396581"/>
                </a:lnTo>
                <a:lnTo>
                  <a:pt x="1147080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8118" y="3946638"/>
            <a:ext cx="2281555" cy="396875"/>
          </a:xfrm>
          <a:custGeom>
            <a:avLst/>
            <a:gdLst/>
            <a:ahLst/>
            <a:cxnLst/>
            <a:rect l="l" t="t" r="r" b="b"/>
            <a:pathLst>
              <a:path w="2281554" h="396875">
                <a:moveTo>
                  <a:pt x="0" y="396581"/>
                </a:moveTo>
                <a:lnTo>
                  <a:pt x="2280959" y="396581"/>
                </a:lnTo>
                <a:lnTo>
                  <a:pt x="2280959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4933" y="3946638"/>
            <a:ext cx="1516380" cy="396875"/>
          </a:xfrm>
          <a:custGeom>
            <a:avLst/>
            <a:gdLst/>
            <a:ahLst/>
            <a:cxnLst/>
            <a:rect l="l" t="t" r="r" b="b"/>
            <a:pathLst>
              <a:path w="1516379" h="396875">
                <a:moveTo>
                  <a:pt x="0" y="396581"/>
                </a:moveTo>
                <a:lnTo>
                  <a:pt x="1515767" y="396581"/>
                </a:lnTo>
                <a:lnTo>
                  <a:pt x="1515767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16651" y="3946638"/>
            <a:ext cx="1898650" cy="396875"/>
          </a:xfrm>
          <a:custGeom>
            <a:avLst/>
            <a:gdLst/>
            <a:ahLst/>
            <a:cxnLst/>
            <a:rect l="l" t="t" r="r" b="b"/>
            <a:pathLst>
              <a:path w="1898650" h="396875">
                <a:moveTo>
                  <a:pt x="0" y="396581"/>
                </a:moveTo>
                <a:lnTo>
                  <a:pt x="1898505" y="396581"/>
                </a:lnTo>
                <a:lnTo>
                  <a:pt x="1898505" y="0"/>
                </a:lnTo>
                <a:lnTo>
                  <a:pt x="0" y="0"/>
                </a:lnTo>
                <a:lnTo>
                  <a:pt x="0" y="396581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57168" y="2080291"/>
            <a:ext cx="65786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80" dirty="0">
                <a:latin typeface="Calibri"/>
                <a:cs typeface="Calibri"/>
              </a:rPr>
              <a:t>O</a:t>
            </a:r>
            <a:r>
              <a:rPr sz="2200" b="1" spc="-265" dirty="0">
                <a:latin typeface="Calibri"/>
                <a:cs typeface="Calibri"/>
              </a:rPr>
              <a:t>v</a:t>
            </a:r>
            <a:r>
              <a:rPr sz="2200" b="1" spc="-220" dirty="0">
                <a:latin typeface="Calibri"/>
                <a:cs typeface="Calibri"/>
              </a:rPr>
              <a:t>e</a:t>
            </a:r>
            <a:r>
              <a:rPr sz="2200" b="1" spc="-229" dirty="0">
                <a:latin typeface="Calibri"/>
                <a:cs typeface="Calibri"/>
              </a:rPr>
              <a:t>r</a:t>
            </a:r>
            <a:r>
              <a:rPr sz="2200" b="1" spc="-310" dirty="0">
                <a:latin typeface="Calibri"/>
                <a:cs typeface="Calibri"/>
              </a:rPr>
              <a:t>a</a:t>
            </a:r>
            <a:r>
              <a:rPr sz="2200" b="1" spc="-105" dirty="0">
                <a:latin typeface="Calibri"/>
                <a:cs typeface="Calibri"/>
              </a:rPr>
              <a:t>l</a:t>
            </a:r>
            <a:r>
              <a:rPr sz="2200" b="1" spc="-130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7235" y="2080291"/>
            <a:ext cx="8972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70" dirty="0">
                <a:latin typeface="Calibri"/>
                <a:cs typeface="Calibri"/>
              </a:rPr>
              <a:t>Corporate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5401" y="2080291"/>
            <a:ext cx="10585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80" dirty="0">
                <a:latin typeface="Calibri"/>
                <a:cs typeface="Calibri"/>
              </a:rPr>
              <a:t>C</a:t>
            </a:r>
            <a:r>
              <a:rPr sz="2200" b="1" spc="-300" dirty="0">
                <a:latin typeface="Calibri"/>
                <a:cs typeface="Calibri"/>
              </a:rPr>
              <a:t>o</a:t>
            </a:r>
            <a:r>
              <a:rPr sz="2200" b="1" spc="-295" dirty="0">
                <a:latin typeface="Calibri"/>
                <a:cs typeface="Calibri"/>
              </a:rPr>
              <a:t>n</a:t>
            </a:r>
            <a:r>
              <a:rPr sz="2200" b="1" spc="-210" dirty="0">
                <a:latin typeface="Calibri"/>
                <a:cs typeface="Calibri"/>
              </a:rPr>
              <a:t>s</a:t>
            </a:r>
            <a:r>
              <a:rPr sz="2200" b="1" spc="-300" dirty="0">
                <a:latin typeface="Calibri"/>
                <a:cs typeface="Calibri"/>
              </a:rPr>
              <a:t>u</a:t>
            </a:r>
            <a:r>
              <a:rPr sz="2200" b="1" spc="-105" dirty="0">
                <a:latin typeface="Calibri"/>
                <a:cs typeface="Calibri"/>
              </a:rPr>
              <a:t>l</a:t>
            </a:r>
            <a:r>
              <a:rPr sz="2200" b="1" spc="-210" dirty="0">
                <a:latin typeface="Calibri"/>
                <a:cs typeface="Calibri"/>
              </a:rPr>
              <a:t>t</a:t>
            </a:r>
            <a:r>
              <a:rPr sz="2200" b="1" spc="-310" dirty="0">
                <a:latin typeface="Calibri"/>
                <a:cs typeface="Calibri"/>
              </a:rPr>
              <a:t>a</a:t>
            </a:r>
            <a:r>
              <a:rPr sz="2200" b="1" spc="-295" dirty="0">
                <a:latin typeface="Calibri"/>
                <a:cs typeface="Calibri"/>
              </a:rPr>
              <a:t>n</a:t>
            </a:r>
            <a:r>
              <a:rPr sz="2200" b="1" spc="-210" dirty="0">
                <a:latin typeface="Calibri"/>
                <a:cs typeface="Calibri"/>
              </a:rPr>
              <a:t>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9823" y="2080291"/>
            <a:ext cx="95948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35" dirty="0">
                <a:latin typeface="Calibri"/>
                <a:cs typeface="Calibri"/>
              </a:rPr>
              <a:t>A</a:t>
            </a:r>
            <a:r>
              <a:rPr sz="2200" b="1" spc="-260" dirty="0">
                <a:latin typeface="Calibri"/>
                <a:cs typeface="Calibri"/>
              </a:rPr>
              <a:t>c</a:t>
            </a:r>
            <a:r>
              <a:rPr sz="2200" b="1" spc="-310" dirty="0">
                <a:latin typeface="Calibri"/>
                <a:cs typeface="Calibri"/>
              </a:rPr>
              <a:t>a</a:t>
            </a:r>
            <a:r>
              <a:rPr sz="2200" b="1" spc="-295" dirty="0">
                <a:latin typeface="Calibri"/>
                <a:cs typeface="Calibri"/>
              </a:rPr>
              <a:t>d</a:t>
            </a:r>
            <a:r>
              <a:rPr sz="2200" b="1" spc="-220" dirty="0">
                <a:latin typeface="Calibri"/>
                <a:cs typeface="Calibri"/>
              </a:rPr>
              <a:t>e</a:t>
            </a:r>
            <a:r>
              <a:rPr sz="2200" b="1" spc="-455" dirty="0">
                <a:latin typeface="Calibri"/>
                <a:cs typeface="Calibri"/>
              </a:rPr>
              <a:t>m</a:t>
            </a:r>
            <a:r>
              <a:rPr sz="2200" b="1" spc="-105" dirty="0">
                <a:latin typeface="Calibri"/>
                <a:cs typeface="Calibri"/>
              </a:rPr>
              <a:t>i</a:t>
            </a:r>
            <a:r>
              <a:rPr sz="2200" b="1" spc="-260" dirty="0">
                <a:latin typeface="Calibri"/>
                <a:cs typeface="Calibri"/>
              </a:rPr>
              <a:t>c</a:t>
            </a:r>
            <a:r>
              <a:rPr sz="2200" b="1" spc="-2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57503" y="2080291"/>
            <a:ext cx="101854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70" dirty="0">
                <a:latin typeface="Calibri"/>
                <a:cs typeface="Calibri"/>
              </a:rPr>
              <a:t>NGO/Gov't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2170" y="2458137"/>
            <a:ext cx="1004569" cy="187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90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200" b="1" spc="-290" dirty="0">
                <a:latin typeface="Calibri"/>
                <a:cs typeface="Calibri"/>
              </a:rPr>
              <a:t>SAS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</a:pPr>
            <a:r>
              <a:rPr sz="2200" b="1" spc="-315" dirty="0">
                <a:latin typeface="Calibri"/>
                <a:cs typeface="Calibri"/>
              </a:rPr>
              <a:t>IBM </a:t>
            </a:r>
            <a:r>
              <a:rPr sz="2200" b="1" spc="-265" dirty="0">
                <a:latin typeface="Calibri"/>
                <a:cs typeface="Calibri"/>
              </a:rPr>
              <a:t>SPSS  S</a:t>
            </a:r>
            <a:r>
              <a:rPr sz="2200" b="1" spc="-310" dirty="0">
                <a:latin typeface="Calibri"/>
                <a:cs typeface="Calibri"/>
              </a:rPr>
              <a:t>T</a:t>
            </a:r>
            <a:r>
              <a:rPr sz="2200" b="1" spc="-335" dirty="0">
                <a:latin typeface="Calibri"/>
                <a:cs typeface="Calibri"/>
              </a:rPr>
              <a:t>A</a:t>
            </a:r>
            <a:r>
              <a:rPr sz="2200" b="1" spc="-310" dirty="0">
                <a:latin typeface="Calibri"/>
                <a:cs typeface="Calibri"/>
              </a:rPr>
              <a:t>T</a:t>
            </a:r>
            <a:r>
              <a:rPr sz="2200" b="1" spc="-140" dirty="0">
                <a:latin typeface="Calibri"/>
                <a:cs typeface="Calibri"/>
              </a:rPr>
              <a:t>I</a:t>
            </a:r>
            <a:r>
              <a:rPr sz="2200" b="1" spc="-270" dirty="0">
                <a:latin typeface="Calibri"/>
                <a:cs typeface="Calibri"/>
              </a:rPr>
              <a:t>S</a:t>
            </a:r>
            <a:r>
              <a:rPr sz="2200" b="1" spc="-310" dirty="0">
                <a:latin typeface="Calibri"/>
                <a:cs typeface="Calibri"/>
              </a:rPr>
              <a:t>T</a:t>
            </a:r>
            <a:r>
              <a:rPr sz="2200" b="1" spc="-140" dirty="0">
                <a:latin typeface="Calibri"/>
                <a:cs typeface="Calibri"/>
              </a:rPr>
              <a:t>I</a:t>
            </a:r>
            <a:r>
              <a:rPr sz="2200" b="1" spc="-285" dirty="0">
                <a:latin typeface="Calibri"/>
                <a:cs typeface="Calibri"/>
              </a:rPr>
              <a:t>C</a:t>
            </a:r>
            <a:r>
              <a:rPr sz="2200" b="1" spc="-3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200" b="1" spc="-360" dirty="0">
                <a:latin typeface="Calibri"/>
                <a:cs typeface="Calibri"/>
              </a:rPr>
              <a:t>Own</a:t>
            </a:r>
            <a:r>
              <a:rPr sz="2200" b="1" spc="-265" dirty="0">
                <a:latin typeface="Calibri"/>
                <a:cs typeface="Calibri"/>
              </a:rPr>
              <a:t> </a:t>
            </a:r>
            <a:r>
              <a:rPr sz="2200" b="1" spc="-275" dirty="0"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3335">
              <a:lnSpc>
                <a:spcPct val="100000"/>
              </a:lnSpc>
            </a:pPr>
            <a:r>
              <a:rPr spc="-45" dirty="0"/>
              <a:t>A</a:t>
            </a:r>
            <a:r>
              <a:rPr spc="-10" dirty="0"/>
              <a:t>GE</a:t>
            </a:r>
            <a:r>
              <a:rPr spc="0"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73098"/>
            <a:ext cx="3713479" cy="21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evolution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Principle and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Description of 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Advantages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Drawbacks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 </a:t>
            </a:r>
            <a:r>
              <a:rPr sz="2000" spc="-20" dirty="0">
                <a:latin typeface="Calibri"/>
                <a:cs typeface="Calibri"/>
              </a:rPr>
              <a:t>why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3352800"/>
            <a:ext cx="5791200" cy="381000"/>
          </a:xfrm>
          <a:prstGeom prst="rect">
            <a:avLst/>
          </a:prstGeom>
          <a:ln w="2857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21640" indent="-34480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sz="2000" spc="-20" dirty="0">
                <a:latin typeface="Calibri"/>
                <a:cs typeface="Calibri"/>
              </a:rPr>
              <a:t>References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Books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REFERENCES </a:t>
            </a:r>
            <a:r>
              <a:rPr spc="-15" dirty="0"/>
              <a:t>FOR </a:t>
            </a:r>
            <a:r>
              <a:rPr spc="-10" dirty="0"/>
              <a:t>LEARNING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044" y="1820671"/>
            <a:ext cx="5375910" cy="412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Many books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available: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choose the one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that fits</a:t>
            </a:r>
            <a:r>
              <a:rPr sz="16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you!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Style,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pedagogy,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theory vs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practice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Browse several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books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local library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spc="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Springer’s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UseR!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Series</a:t>
            </a:r>
            <a:r>
              <a:rPr sz="16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b="1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http://www.springer.com/series/6991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93040" algn="l"/>
              </a:tabLst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Recent,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concise,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good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quality,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affordable,</a:t>
            </a:r>
            <a:r>
              <a:rPr sz="1600" spc="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diverse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Pure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rookies: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« A beginners’ guide </a:t>
            </a: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R », « R by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example</a:t>
            </a:r>
            <a:r>
              <a:rPr sz="1600" b="1" spc="-1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One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step forward: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«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Business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analytics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managers</a:t>
            </a: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Intensive Excel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users: « R through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Excel</a:t>
            </a:r>
            <a:r>
              <a:rPr sz="1600" b="1" spc="-2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O’Reilly </a:t>
            </a:r>
            <a:r>
              <a:rPr sz="1600" b="1" spc="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series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(for</a:t>
            </a:r>
            <a:r>
              <a:rPr sz="16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programmers)</a:t>
            </a:r>
            <a:endParaRPr sz="16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1200"/>
              </a:spcBef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« R cookbook », « R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nuttshell</a:t>
            </a:r>
            <a:r>
              <a:rPr sz="1600" b="1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145"/>
              </a:spcBef>
            </a:pP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Websites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730">
              <a:lnSpc>
                <a:spcPct val="100000"/>
              </a:lnSpc>
            </a:pPr>
            <a:r>
              <a:rPr spc="-10" dirty="0"/>
              <a:t>REFERENCES </a:t>
            </a:r>
            <a:r>
              <a:rPr spc="-15" dirty="0"/>
              <a:t>FOR </a:t>
            </a:r>
            <a:r>
              <a:rPr spc="-10" dirty="0"/>
              <a:t>LEARNING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044" y="1835911"/>
            <a:ext cx="7750175" cy="343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official</a:t>
            </a:r>
            <a:r>
              <a:rPr sz="16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websites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project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statistical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computing (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  <a:hlinkClick r:id="rId4"/>
              </a:rPr>
              <a:t>www.r-project.org</a:t>
            </a:r>
            <a:r>
              <a:rPr sz="1600" spc="1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Mailing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lists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(« </a:t>
            </a:r>
            <a:r>
              <a:rPr sz="16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R-help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», Special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Interest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Groups)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and R</a:t>
            </a:r>
            <a:r>
              <a:rPr sz="1600" spc="1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journal</a:t>
            </a:r>
            <a:endParaRPr sz="16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Official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(austere)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manuals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(« 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introduction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1600" spc="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»)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F487C"/>
              </a:buClr>
              <a:buFont typeface="Wingdings"/>
              <a:buChar char=""/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Wingdings"/>
              <a:buChar char=""/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1600" b="1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websites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 smtClean="0">
                <a:solidFill>
                  <a:srgbClr val="1F487C"/>
                </a:solidFill>
                <a:latin typeface="Calibri"/>
                <a:cs typeface="Calibri"/>
              </a:rPr>
              <a:t>UCLA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online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resources</a:t>
            </a:r>
            <a:r>
              <a:rPr sz="1600" spc="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u="sng" spc="-1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http://www.ats.ucla.edu/stat/r/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blogs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aggregator</a:t>
            </a:r>
            <a:r>
              <a:rPr sz="16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u="sng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www.r-bloggers.com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299085" marR="5080" indent="-286385">
              <a:lnSpc>
                <a:spcPct val="14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Social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networks: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LinkedIn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groups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(The 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project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statistical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computing),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Twitter 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accounts 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(@RevolutionR,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@inside_R),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jobboards (Analytical</a:t>
            </a:r>
            <a:r>
              <a:rPr sz="1600" spc="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Bridge…)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84658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has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developed from </a:t>
            </a:r>
            <a:r>
              <a:rPr sz="2400" b="1" spc="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spc="-1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444" y="2168144"/>
            <a:ext cx="5808980" cy="232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20"/>
              </a:lnSpc>
            </a:pPr>
            <a:r>
              <a:rPr sz="4000" b="1" spc="5" dirty="0">
                <a:latin typeface="Calibri"/>
                <a:cs typeface="Calibri"/>
              </a:rPr>
              <a:t>S</a:t>
            </a:r>
            <a:r>
              <a:rPr sz="4000" b="1" spc="-5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536700">
              <a:lnSpc>
                <a:spcPts val="4420"/>
              </a:lnSpc>
            </a:pPr>
            <a:r>
              <a:rPr sz="4000" b="1" spc="5" dirty="0">
                <a:latin typeface="Calibri"/>
                <a:cs typeface="Calibri"/>
              </a:rPr>
              <a:t>S</a:t>
            </a:r>
            <a:r>
              <a:rPr sz="4000" b="1" spc="-5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137535">
              <a:lnSpc>
                <a:spcPts val="4280"/>
              </a:lnSpc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5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4580"/>
              </a:lnSpc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5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2822448"/>
            <a:ext cx="8436864" cy="3148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145" y="2849626"/>
            <a:ext cx="8234045" cy="2963545"/>
          </a:xfrm>
          <a:custGeom>
            <a:avLst/>
            <a:gdLst/>
            <a:ahLst/>
            <a:cxnLst/>
            <a:rect l="l" t="t" r="r" b="b"/>
            <a:pathLst>
              <a:path w="8234045" h="2963545">
                <a:moveTo>
                  <a:pt x="8161613" y="2929352"/>
                </a:moveTo>
                <a:lnTo>
                  <a:pt x="8114220" y="2938272"/>
                </a:lnTo>
                <a:lnTo>
                  <a:pt x="8109648" y="2944914"/>
                </a:lnTo>
                <a:lnTo>
                  <a:pt x="8111045" y="2951810"/>
                </a:lnTo>
                <a:lnTo>
                  <a:pt x="8112315" y="2958706"/>
                </a:lnTo>
                <a:lnTo>
                  <a:pt x="8118919" y="2963240"/>
                </a:lnTo>
                <a:lnTo>
                  <a:pt x="8214844" y="2945168"/>
                </a:lnTo>
                <a:lnTo>
                  <a:pt x="8206041" y="2945168"/>
                </a:lnTo>
                <a:lnTo>
                  <a:pt x="8161613" y="2929352"/>
                </a:lnTo>
                <a:close/>
              </a:path>
              <a:path w="8234045" h="2963545">
                <a:moveTo>
                  <a:pt x="8186409" y="2924686"/>
                </a:moveTo>
                <a:lnTo>
                  <a:pt x="8161613" y="2929352"/>
                </a:lnTo>
                <a:lnTo>
                  <a:pt x="8206041" y="2945168"/>
                </a:lnTo>
                <a:lnTo>
                  <a:pt x="8207425" y="2941332"/>
                </a:lnTo>
                <a:lnTo>
                  <a:pt x="8200453" y="2941332"/>
                </a:lnTo>
                <a:lnTo>
                  <a:pt x="8186409" y="2924686"/>
                </a:lnTo>
                <a:close/>
              </a:path>
              <a:path w="8234045" h="2963545">
                <a:moveTo>
                  <a:pt x="8150415" y="2851480"/>
                </a:moveTo>
                <a:lnTo>
                  <a:pt x="8139747" y="2860522"/>
                </a:lnTo>
                <a:lnTo>
                  <a:pt x="8139112" y="2868536"/>
                </a:lnTo>
                <a:lnTo>
                  <a:pt x="8143557" y="2873895"/>
                </a:lnTo>
                <a:lnTo>
                  <a:pt x="8170120" y="2905379"/>
                </a:lnTo>
                <a:lnTo>
                  <a:pt x="8214677" y="2921241"/>
                </a:lnTo>
                <a:lnTo>
                  <a:pt x="8206041" y="2945168"/>
                </a:lnTo>
                <a:lnTo>
                  <a:pt x="8214844" y="2945168"/>
                </a:lnTo>
                <a:lnTo>
                  <a:pt x="8233854" y="2941586"/>
                </a:lnTo>
                <a:lnTo>
                  <a:pt x="8162988" y="2857512"/>
                </a:lnTo>
                <a:lnTo>
                  <a:pt x="8158416" y="2852153"/>
                </a:lnTo>
                <a:lnTo>
                  <a:pt x="8150415" y="2851480"/>
                </a:lnTo>
                <a:close/>
              </a:path>
              <a:path w="8234045" h="2963545">
                <a:moveTo>
                  <a:pt x="8207819" y="2920657"/>
                </a:moveTo>
                <a:lnTo>
                  <a:pt x="8186409" y="2924686"/>
                </a:lnTo>
                <a:lnTo>
                  <a:pt x="8200453" y="2941332"/>
                </a:lnTo>
                <a:lnTo>
                  <a:pt x="8207819" y="2920657"/>
                </a:lnTo>
                <a:close/>
              </a:path>
              <a:path w="8234045" h="2963545">
                <a:moveTo>
                  <a:pt x="8213036" y="2920657"/>
                </a:moveTo>
                <a:lnTo>
                  <a:pt x="8207819" y="2920657"/>
                </a:lnTo>
                <a:lnTo>
                  <a:pt x="8200453" y="2941332"/>
                </a:lnTo>
                <a:lnTo>
                  <a:pt x="8207425" y="2941332"/>
                </a:lnTo>
                <a:lnTo>
                  <a:pt x="8214677" y="2921241"/>
                </a:lnTo>
                <a:lnTo>
                  <a:pt x="8213036" y="2920657"/>
                </a:lnTo>
                <a:close/>
              </a:path>
              <a:path w="8234045" h="2963545">
                <a:moveTo>
                  <a:pt x="8509" y="0"/>
                </a:moveTo>
                <a:lnTo>
                  <a:pt x="0" y="24002"/>
                </a:lnTo>
                <a:lnTo>
                  <a:pt x="8161613" y="2929352"/>
                </a:lnTo>
                <a:lnTo>
                  <a:pt x="8186409" y="2924686"/>
                </a:lnTo>
                <a:lnTo>
                  <a:pt x="8170120" y="2905379"/>
                </a:lnTo>
                <a:lnTo>
                  <a:pt x="8509" y="0"/>
                </a:lnTo>
                <a:close/>
              </a:path>
              <a:path w="8234045" h="2963545">
                <a:moveTo>
                  <a:pt x="8170120" y="2905379"/>
                </a:moveTo>
                <a:lnTo>
                  <a:pt x="8186409" y="2924686"/>
                </a:lnTo>
                <a:lnTo>
                  <a:pt x="8207819" y="2920657"/>
                </a:lnTo>
                <a:lnTo>
                  <a:pt x="8213036" y="2920657"/>
                </a:lnTo>
                <a:lnTo>
                  <a:pt x="8170120" y="29053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7639" y="4113606"/>
            <a:ext cx="1539748" cy="1168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170" y="4468241"/>
            <a:ext cx="3850004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Developed 30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years ago for</a:t>
            </a:r>
            <a:r>
              <a:rPr sz="2000" b="1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research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applied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high-tech</a:t>
            </a:r>
            <a:r>
              <a:rPr sz="20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industry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3615" y="1828761"/>
            <a:ext cx="4774184" cy="4171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5297" y="1714068"/>
            <a:ext cx="3454400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000" b="1" spc="-25" dirty="0">
                <a:solidFill>
                  <a:srgbClr val="1F487C"/>
                </a:solidFill>
                <a:latin typeface="Calibri"/>
                <a:cs typeface="Calibri"/>
              </a:rPr>
              <a:t>1990’s: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developed concurrently  with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1993: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R made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30378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regular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development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400" b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7" name="object 7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4006342"/>
            <a:ext cx="2940685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Acceleration </a:t>
            </a:r>
            <a:r>
              <a:rPr sz="1800" b="1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1800" b="1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R-Help and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R-Devl</a:t>
            </a:r>
            <a:r>
              <a:rPr sz="16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mailing-lists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Creation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Core</a:t>
            </a:r>
            <a:r>
              <a:rPr sz="16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Group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0072" y="6163055"/>
            <a:ext cx="16040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Source: </a:t>
            </a:r>
            <a:r>
              <a:rPr sz="1200" b="1" i="1" dirty="0">
                <a:latin typeface="Calibri"/>
                <a:cs typeface="Calibri"/>
              </a:rPr>
              <a:t>R </a:t>
            </a:r>
            <a:r>
              <a:rPr sz="1200" b="1" i="1" spc="-5" dirty="0">
                <a:latin typeface="Calibri"/>
                <a:cs typeface="Calibri"/>
              </a:rPr>
              <a:t>Journal </a:t>
            </a:r>
            <a:r>
              <a:rPr sz="1200" b="1" i="1" spc="-20" dirty="0">
                <a:latin typeface="Calibri"/>
                <a:cs typeface="Calibri"/>
              </a:rPr>
              <a:t>Vol</a:t>
            </a:r>
            <a:r>
              <a:rPr sz="1200" b="1" i="1" spc="-5" dirty="0">
                <a:latin typeface="Calibri"/>
                <a:cs typeface="Calibri"/>
              </a:rPr>
              <a:t> 1/2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337435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Growing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number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400" b="1"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1715731"/>
            <a:ext cx="4649724" cy="451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044" y="2308733"/>
            <a:ext cx="2727325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2001: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~100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2009: </a:t>
            </a:r>
            <a:r>
              <a:rPr sz="2000" spc="-20">
                <a:solidFill>
                  <a:srgbClr val="1F487C"/>
                </a:solidFill>
                <a:latin typeface="Calibri"/>
                <a:cs typeface="Calibri"/>
              </a:rPr>
              <a:t>Over </a:t>
            </a:r>
            <a:r>
              <a:rPr lang="en-US" sz="2000" spc="-20" smtClean="0">
                <a:solidFill>
                  <a:srgbClr val="1F487C"/>
                </a:solidFill>
                <a:latin typeface="Calibri"/>
                <a:cs typeface="Calibri"/>
              </a:rPr>
              <a:t>6760</a:t>
            </a:r>
            <a:r>
              <a:rPr sz="2000" spc="35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472" y="6314541"/>
            <a:ext cx="16040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Source: </a:t>
            </a:r>
            <a:r>
              <a:rPr sz="1200" b="1" i="1" dirty="0">
                <a:latin typeface="Calibri"/>
                <a:cs typeface="Calibri"/>
              </a:rPr>
              <a:t>R </a:t>
            </a:r>
            <a:r>
              <a:rPr sz="1200" b="1" i="1" spc="-5" dirty="0">
                <a:latin typeface="Calibri"/>
                <a:cs typeface="Calibri"/>
              </a:rPr>
              <a:t>Journal </a:t>
            </a:r>
            <a:r>
              <a:rPr sz="1200" b="1" i="1" spc="-20" dirty="0">
                <a:latin typeface="Calibri"/>
                <a:cs typeface="Calibri"/>
              </a:rPr>
              <a:t>Vol</a:t>
            </a:r>
            <a:r>
              <a:rPr sz="1200" b="1" i="1" spc="-5" dirty="0">
                <a:latin typeface="Calibri"/>
                <a:cs typeface="Calibri"/>
              </a:rPr>
              <a:t> 1/2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80" y="4050665"/>
            <a:ext cx="273768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indent="-10795">
              <a:lnSpc>
                <a:spcPct val="100000"/>
              </a:lnSpc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2000: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version</a:t>
            </a:r>
            <a:r>
              <a:rPr sz="20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1.0.1</a:t>
            </a:r>
            <a:endParaRPr sz="2000" dirty="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1355"/>
              </a:spcBef>
            </a:pPr>
            <a:r>
              <a:rPr sz="2000" b="1" spc="-45" dirty="0">
                <a:solidFill>
                  <a:srgbClr val="1F487C"/>
                </a:solidFill>
                <a:latin typeface="Calibri"/>
                <a:cs typeface="Calibri"/>
              </a:rPr>
              <a:t>Today: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version</a:t>
            </a:r>
            <a:r>
              <a:rPr sz="200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lang="en-US" sz="2000" spc="75" dirty="0" smtClean="0">
                <a:solidFill>
                  <a:srgbClr val="1F487C"/>
                </a:solidFill>
                <a:latin typeface="Calibri"/>
                <a:cs typeface="Calibri"/>
              </a:rPr>
              <a:t>3.3.1 (Bug in your hair)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50975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Explosion of R popularity in the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last</a:t>
            </a:r>
            <a:r>
              <a:rPr sz="2400" b="1" spc="-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decade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760" y="2077084"/>
            <a:ext cx="591439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Object-oriented, growing user base,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scripting</a:t>
            </a:r>
            <a:r>
              <a:rPr sz="2000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Free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open-source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Irrational reasons: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R 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seen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as « 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cool</a:t>
            </a:r>
            <a:r>
              <a:rPr sz="2000" spc="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»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Popularity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amongst programming</a:t>
            </a:r>
            <a:r>
              <a:rPr sz="24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771573"/>
            <a:ext cx="6208903" cy="445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5429" y="6287719"/>
            <a:ext cx="15665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KD Nuggets </a:t>
            </a:r>
            <a:r>
              <a:rPr sz="1200" b="1" i="1" spc="-10" dirty="0" smtClean="0">
                <a:latin typeface="Calibri"/>
                <a:cs typeface="Calibri"/>
              </a:rPr>
              <a:t>201</a:t>
            </a:r>
            <a:r>
              <a:rPr lang="en-US" sz="1200" b="1" i="1" spc="-10" dirty="0" smtClean="0">
                <a:latin typeface="Calibri"/>
                <a:cs typeface="Calibri"/>
              </a:rPr>
              <a:t>5</a:t>
            </a:r>
            <a:r>
              <a:rPr sz="1200" b="1" i="1" spc="5" dirty="0" smtClean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survey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142974"/>
            <a:ext cx="8305800" cy="462280"/>
          </a:xfrm>
          <a:prstGeom prst="rect">
            <a:avLst/>
          </a:prstGeom>
          <a:ln w="9524">
            <a:solidFill>
              <a:srgbClr val="497DB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Number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400" b="1" spc="-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Blogs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875">
              <a:lnSpc>
                <a:spcPct val="100000"/>
              </a:lnSpc>
            </a:pPr>
            <a:r>
              <a:rPr spc="-30" dirty="0"/>
              <a:t>HISTORY </a:t>
            </a:r>
            <a:r>
              <a:rPr spc="-5" dirty="0"/>
              <a:t>AND </a:t>
            </a:r>
            <a:r>
              <a:rPr spc="-20" dirty="0"/>
              <a:t>EVOLUTION </a:t>
            </a:r>
            <a:r>
              <a:rPr spc="-10" dirty="0"/>
              <a:t>OF</a:t>
            </a:r>
            <a:r>
              <a:rPr spc="20" dirty="0"/>
              <a:t> </a:t>
            </a:r>
            <a:r>
              <a:rPr spc="-5" dirty="0"/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329184" y="1115567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8699" y="2610992"/>
          <a:ext cx="6086601" cy="182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5846"/>
                <a:gridCol w="3210755"/>
              </a:tblGrid>
              <a:tr h="406057">
                <a:tc>
                  <a:txBody>
                    <a:bodyPr/>
                    <a:lstStyle/>
                    <a:p>
                      <a:pPr marL="1695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7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Blogs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358114">
                <a:tc>
                  <a:txBody>
                    <a:bodyPr/>
                    <a:lstStyle/>
                    <a:p>
                      <a:pPr marL="2159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365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419"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SAS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14">
                <a:tc>
                  <a:txBody>
                    <a:bodyPr/>
                    <a:lstStyle/>
                    <a:p>
                      <a:pPr marL="2127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Stata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0474"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Others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0-3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24498" y="4839334"/>
            <a:ext cx="13512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latin typeface="Calibri"/>
                <a:cs typeface="Calibri"/>
              </a:rPr>
              <a:t>Data </a:t>
            </a:r>
            <a:r>
              <a:rPr sz="1200" b="1" i="1" spc="-5" dirty="0">
                <a:latin typeface="Calibri"/>
                <a:cs typeface="Calibri"/>
              </a:rPr>
              <a:t>as on Mar</a:t>
            </a:r>
            <a:r>
              <a:rPr sz="1200" b="1" i="1" spc="20" dirty="0">
                <a:latin typeface="Calibri"/>
                <a:cs typeface="Calibri"/>
              </a:rPr>
              <a:t> </a:t>
            </a:r>
            <a:r>
              <a:rPr sz="1200" b="1" i="1" spc="-10" dirty="0" smtClean="0">
                <a:latin typeface="Calibri"/>
                <a:cs typeface="Calibri"/>
              </a:rPr>
              <a:t>201</a:t>
            </a:r>
            <a:r>
              <a:rPr lang="en-US" sz="1200" b="1" i="1" spc="-10" dirty="0" smtClean="0"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1312</Words>
  <Application>Microsoft Office PowerPoint</Application>
  <PresentationFormat>On-screen Show (4:3)</PresentationFormat>
  <Paragraphs>305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WORKSHOP ON STATISTICS &amp; PROBABILITIES 15-16 OCT 2016</vt:lpstr>
      <vt:lpstr>AGENDA</vt:lpstr>
      <vt:lpstr>HISTORY AND EVOLUTION OF R</vt:lpstr>
      <vt:lpstr>HISTORY AND EVOLUTION OF R</vt:lpstr>
      <vt:lpstr>HISTORY AND EVOLUTION OF R</vt:lpstr>
      <vt:lpstr>HISTORY AND EVOLUTION OF R</vt:lpstr>
      <vt:lpstr>HISTORY AND EVOLUTION OF R</vt:lpstr>
      <vt:lpstr>HISTORY AND EVOLUTION OF R</vt:lpstr>
      <vt:lpstr>HISTORY AND EVOLUTION OF R</vt:lpstr>
      <vt:lpstr>AGENDA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AGENDA</vt:lpstr>
      <vt:lpstr>ADVANTAGES OF R</vt:lpstr>
      <vt:lpstr>ADVANTAGES OF R</vt:lpstr>
      <vt:lpstr>ADVANTAGES OF R</vt:lpstr>
      <vt:lpstr>ADVANTAGES OF R</vt:lpstr>
      <vt:lpstr>ADVANTAGES OF R</vt:lpstr>
      <vt:lpstr>ADVANTAGES OF R</vt:lpstr>
      <vt:lpstr>ADVANTAGES OF R</vt:lpstr>
      <vt:lpstr>AGENDA</vt:lpstr>
      <vt:lpstr>DRAWBACKS OF R</vt:lpstr>
      <vt:lpstr>DRAWBACKS OF R</vt:lpstr>
      <vt:lpstr>DRAWBACKS OF R</vt:lpstr>
      <vt:lpstr>DRAWBACKS OF R</vt:lpstr>
      <vt:lpstr>DRAWBACKS OF R</vt:lpstr>
      <vt:lpstr>AGENDA</vt:lpstr>
      <vt:lpstr>SO WHY LEARN R?</vt:lpstr>
      <vt:lpstr>SO WHY LEARN R?</vt:lpstr>
      <vt:lpstr>AGENDA</vt:lpstr>
      <vt:lpstr>REFERENCES FOR LEARNING R</vt:lpstr>
      <vt:lpstr>REFERENCES FOR LEARNING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Jigsaw Academy</dc:title>
  <dc:creator>priya.gupte</dc:creator>
  <cp:lastModifiedBy>R, Yashwanth - Yashwanth M</cp:lastModifiedBy>
  <cp:revision>21</cp:revision>
  <dcterms:created xsi:type="dcterms:W3CDTF">2016-10-13T18:05:45Z</dcterms:created>
  <dcterms:modified xsi:type="dcterms:W3CDTF">2016-10-15T05:58:09Z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2016-10-13T00:00:00Z</vt:filetime>
  </property>
</Properties>
</file>