
<file path=[Content_Types].xml><?xml version="1.0" encoding="utf-8"?>
<Types xmlns="http://schemas.openxmlformats.org/package/2006/content-types">
  <Override PartName="/ppt/slides/slide5.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60" r:id="rId3"/>
    <p:sldId id="257" r:id="rId4"/>
    <p:sldId id="258"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8236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75" d="100"/>
          <a:sy n="75" d="100"/>
        </p:scale>
        <p:origin x="-2664" y="-990"/>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85" d="100"/>
          <a:sy n="85" d="100"/>
        </p:scale>
        <p:origin x="-3834"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544445-2024-4905-A670-8DAE71CE435D}" type="datetimeFigureOut">
              <a:rPr lang="en-US" smtClean="0"/>
              <a:pPr/>
              <a:t>12/22/2014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E07AC08-728C-4E0A-A834-29773F90FB99}" type="slidenum">
              <a:rPr lang="en-US" smtClean="0"/>
              <a:pPr/>
              <a:t>‹#›</a:t>
            </a:fld>
            <a:endParaRPr lang="en-US"/>
          </a:p>
        </p:txBody>
      </p:sp>
    </p:spTree>
    <p:extLst>
      <p:ext uri="{BB962C8B-B14F-4D97-AF65-F5344CB8AC3E}">
        <p14:creationId xmlns="" xmlns:p14="http://schemas.microsoft.com/office/powerpoint/2010/main" val="692223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D5A626-2F2C-4B60-8B79-C18E94949366}" type="datetimeFigureOut">
              <a:rPr lang="en-US" smtClean="0"/>
              <a:pPr/>
              <a:t>12/22/2014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785B3E-D822-4E5F-8A91-790245CBB457}" type="slidenum">
              <a:rPr lang="en-US" smtClean="0"/>
              <a:pPr/>
              <a:t>‹#›</a:t>
            </a:fld>
            <a:endParaRPr lang="en-US"/>
          </a:p>
        </p:txBody>
      </p:sp>
    </p:spTree>
    <p:extLst>
      <p:ext uri="{BB962C8B-B14F-4D97-AF65-F5344CB8AC3E}">
        <p14:creationId xmlns="" xmlns:p14="http://schemas.microsoft.com/office/powerpoint/2010/main" val="611204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ugamsolutions.com/" TargetMode="External"/><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ugamsolutions.com/" TargetMode="External"/><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5" descr="C:\Users\prashant.d2\Desktop\6666.jpg"/>
          <p:cNvPicPr>
            <a:picLocks noChangeAspect="1" noChangeArrowheads="1"/>
          </p:cNvPicPr>
          <p:nvPr userDrawn="1"/>
        </p:nvPicPr>
        <p:blipFill>
          <a:blip r:embed="rId2" cstate="print"/>
          <a:srcRect/>
          <a:stretch>
            <a:fillRect/>
          </a:stretch>
        </p:blipFill>
        <p:spPr bwMode="auto">
          <a:xfrm>
            <a:off x="0" y="-100076"/>
            <a:ext cx="9296400" cy="7034276"/>
          </a:xfrm>
          <a:prstGeom prst="rect">
            <a:avLst/>
          </a:prstGeom>
          <a:noFill/>
        </p:spPr>
      </p:pic>
      <p:sp>
        <p:nvSpPr>
          <p:cNvPr id="9" name="Title 1"/>
          <p:cNvSpPr>
            <a:spLocks noGrp="1"/>
          </p:cNvSpPr>
          <p:nvPr>
            <p:ph type="ctrTitle"/>
          </p:nvPr>
        </p:nvSpPr>
        <p:spPr>
          <a:xfrm>
            <a:off x="0" y="4038600"/>
            <a:ext cx="7772400" cy="1470025"/>
          </a:xfrm>
        </p:spPr>
        <p:txBody>
          <a:bodyPr>
            <a:normAutofit/>
          </a:bodyPr>
          <a:lstStyle>
            <a:lvl1pPr algn="l">
              <a:defRPr sz="3200">
                <a:solidFill>
                  <a:schemeClr val="bg1"/>
                </a:solidFill>
                <a:latin typeface="Century Gothic" pitchFamily="34" charset="0"/>
              </a:defRPr>
            </a:lvl1pPr>
          </a:lstStyle>
          <a:p>
            <a:r>
              <a:rPr lang="en-US" dirty="0" smtClean="0"/>
              <a:t>Click to edit Master title style</a:t>
            </a:r>
            <a:endParaRPr lang="en-US" dirty="0"/>
          </a:p>
        </p:txBody>
      </p:sp>
      <p:sp>
        <p:nvSpPr>
          <p:cNvPr id="10" name="Subtitle 2"/>
          <p:cNvSpPr>
            <a:spLocks noGrp="1"/>
          </p:cNvSpPr>
          <p:nvPr>
            <p:ph type="subTitle" idx="1"/>
          </p:nvPr>
        </p:nvSpPr>
        <p:spPr>
          <a:xfrm>
            <a:off x="0" y="5486400"/>
            <a:ext cx="6400800" cy="533400"/>
          </a:xfrm>
        </p:spPr>
        <p:txBody>
          <a:bodyPr>
            <a:normAutofit/>
          </a:bodyPr>
          <a:lstStyle>
            <a:lvl1pPr marL="0" indent="0" algn="l">
              <a:buNone/>
              <a:defRPr sz="1800">
                <a:solidFill>
                  <a:schemeClr val="bg1">
                    <a:lumMod val="85000"/>
                  </a:schemeClr>
                </a:solidFill>
                <a:latin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schemeClr val="tx1">
                    <a:lumMod val="50000"/>
                    <a:lumOff val="50000"/>
                  </a:schemeClr>
                </a:solidFill>
                <a:latin typeface="Century Gothic" pitchFamily="34" charset="0"/>
              </a:rPr>
              <a:t>Private &amp; Confidential</a:t>
            </a:r>
          </a:p>
        </p:txBody>
      </p:sp>
      <p:pic>
        <p:nvPicPr>
          <p:cNvPr id="8" name="Picture 3" descr="Y:\Marketing\Events\Prashant\Ugam new stuff\Ugam logo\Png\Ugam logo-reverse -High res.png"/>
          <p:cNvPicPr>
            <a:picLocks noChangeAspect="1" noChangeArrowheads="1"/>
          </p:cNvPicPr>
          <p:nvPr userDrawn="1"/>
        </p:nvPicPr>
        <p:blipFill>
          <a:blip r:embed="rId3" cstate="print"/>
          <a:srcRect/>
          <a:stretch>
            <a:fillRect/>
          </a:stretch>
        </p:blipFill>
        <p:spPr bwMode="auto">
          <a:xfrm>
            <a:off x="76200" y="1543"/>
            <a:ext cx="2085975" cy="912857"/>
          </a:xfrm>
          <a:prstGeom prst="rect">
            <a:avLst/>
          </a:prstGeom>
          <a:noFill/>
        </p:spPr>
      </p:pic>
    </p:spTree>
    <p:extLst>
      <p:ext uri="{BB962C8B-B14F-4D97-AF65-F5344CB8AC3E}">
        <p14:creationId xmlns="" xmlns:p14="http://schemas.microsoft.com/office/powerpoint/2010/main" val="2601188057"/>
      </p:ext>
    </p:extLst>
  </p:cSld>
  <p:clrMapOvr>
    <a:masterClrMapping/>
  </p:clrMapOvr>
  <p:transition>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722" y="0"/>
            <a:ext cx="9132277" cy="762000"/>
          </a:xfrm>
        </p:spPr>
        <p:txBody>
          <a:bodyPr>
            <a:normAutofit/>
          </a:bodyPr>
          <a:lstStyle>
            <a:lvl1pPr algn="l">
              <a:defRPr sz="2800">
                <a:latin typeface="Century Gothic"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0" y="1295400"/>
            <a:ext cx="9144000" cy="4525963"/>
          </a:xfrm>
        </p:spPr>
        <p:txBody>
          <a:bodyPr>
            <a:normAutofit/>
          </a:bodyPr>
          <a:lstStyle>
            <a:lvl1pPr>
              <a:defRPr sz="2000">
                <a:latin typeface="Century Gothic" pitchFamily="34" charset="0"/>
              </a:defRPr>
            </a:lvl1pPr>
            <a:lvl2pPr>
              <a:defRPr sz="1800">
                <a:latin typeface="Century Gothic" pitchFamily="34" charset="0"/>
              </a:defRPr>
            </a:lvl2pPr>
            <a:lvl3pPr>
              <a:defRPr sz="1600">
                <a:latin typeface="Century Gothic" pitchFamily="34" charset="0"/>
              </a:defRPr>
            </a:lvl3pPr>
            <a:lvl4pPr>
              <a:defRPr sz="1400">
                <a:latin typeface="Century Gothic" pitchFamily="34" charset="0"/>
              </a:defRPr>
            </a:lvl4pPr>
            <a:lvl5pPr>
              <a:defRPr sz="1400">
                <a:latin typeface="Century Gothic"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txBox="1">
            <a:spLocks/>
          </p:cNvSpPr>
          <p:nvPr userDrawn="1"/>
        </p:nvSpPr>
        <p:spPr>
          <a:xfrm>
            <a:off x="-372374" y="66294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700" kern="1200">
                <a:solidFill>
                  <a:schemeClr val="tx1">
                    <a:lumMod val="50000"/>
                    <a:lumOff val="50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AE5653-66D9-46A2-9EAE-1238583AACF0}" type="slidenum">
              <a:rPr lang="en-US" smtClean="0"/>
              <a:pPr/>
              <a:t>‹#›</a:t>
            </a:fld>
            <a:endParaRPr lang="en-US" dirty="0"/>
          </a:p>
        </p:txBody>
      </p:sp>
      <p:sp>
        <p:nvSpPr>
          <p:cNvPr id="8"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schemeClr val="tx1">
                    <a:lumMod val="50000"/>
                    <a:lumOff val="50000"/>
                  </a:schemeClr>
                </a:solidFill>
                <a:latin typeface="Century Gothic" pitchFamily="34" charset="0"/>
              </a:rPr>
              <a:t>Private &amp; Confidential</a:t>
            </a:r>
          </a:p>
        </p:txBody>
      </p:sp>
      <p:pic>
        <p:nvPicPr>
          <p:cNvPr id="9" name="Picture 3" descr="C:\Users\prashant.d2\Desktop\Graphic1.png"/>
          <p:cNvPicPr>
            <a:picLocks noChangeAspect="1" noChangeArrowheads="1"/>
          </p:cNvPicPr>
          <p:nvPr userDrawn="1"/>
        </p:nvPicPr>
        <p:blipFill>
          <a:blip r:embed="rId2" cstate="print"/>
          <a:srcRect/>
          <a:stretch>
            <a:fillRect/>
          </a:stretch>
        </p:blipFill>
        <p:spPr bwMode="auto">
          <a:xfrm>
            <a:off x="8077200" y="6380560"/>
            <a:ext cx="1047750" cy="458390"/>
          </a:xfrm>
          <a:prstGeom prst="rect">
            <a:avLst/>
          </a:prstGeom>
          <a:noFill/>
        </p:spPr>
      </p:pic>
    </p:spTree>
    <p:extLst>
      <p:ext uri="{BB962C8B-B14F-4D97-AF65-F5344CB8AC3E}">
        <p14:creationId xmlns="" xmlns:p14="http://schemas.microsoft.com/office/powerpoint/2010/main" val="2027104770"/>
      </p:ext>
    </p:extLst>
  </p:cSld>
  <p:clrMapOvr>
    <a:masterClrMapping/>
  </p:clrMapOvr>
  <p:transition>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schemeClr val="tx1">
                    <a:lumMod val="50000"/>
                    <a:lumOff val="50000"/>
                  </a:schemeClr>
                </a:solidFill>
                <a:latin typeface="Century Gothic" pitchFamily="34" charset="0"/>
              </a:rPr>
              <a:t>Private &amp; Confidential</a:t>
            </a:r>
          </a:p>
        </p:txBody>
      </p:sp>
      <p:pic>
        <p:nvPicPr>
          <p:cNvPr id="10" name="Picture 9"/>
          <p:cNvPicPr>
            <a:picLocks noChangeAspect="1"/>
          </p:cNvPicPr>
          <p:nvPr userDrawn="1"/>
        </p:nvPicPr>
        <p:blipFill>
          <a:blip r:embed="rId2" cstate="print">
            <a:extLst>
              <a:ext uri="{28A0092B-C50C-407E-A947-70E740481C1C}">
                <a14:useLocalDpi xmlns="" xmlns:a14="http://schemas.microsoft.com/office/drawing/2010/main"/>
              </a:ext>
            </a:extLst>
          </a:blip>
          <a:stretch>
            <a:fillRect/>
          </a:stretch>
        </p:blipFill>
        <p:spPr>
          <a:xfrm>
            <a:off x="2127" y="2490921"/>
            <a:ext cx="9141873" cy="1876158"/>
          </a:xfrm>
          <a:prstGeom prst="rect">
            <a:avLst/>
          </a:prstGeom>
          <a:ln>
            <a:noFill/>
          </a:ln>
          <a:effectLst>
            <a:outerShdw blurRad="292100" dist="139700" dir="2700000" algn="tl" rotWithShape="0">
              <a:srgbClr val="333333">
                <a:alpha val="65000"/>
              </a:srgbClr>
            </a:outerShdw>
          </a:effectLst>
        </p:spPr>
      </p:pic>
      <p:sp>
        <p:nvSpPr>
          <p:cNvPr id="12" name="Title 2"/>
          <p:cNvSpPr>
            <a:spLocks noGrp="1"/>
          </p:cNvSpPr>
          <p:nvPr>
            <p:ph type="title"/>
          </p:nvPr>
        </p:nvSpPr>
        <p:spPr>
          <a:xfrm>
            <a:off x="0" y="3087779"/>
            <a:ext cx="9124950" cy="682441"/>
          </a:xfrm>
        </p:spPr>
        <p:txBody>
          <a:bodyPr>
            <a:normAutofit/>
          </a:bodyPr>
          <a:lstStyle>
            <a:lvl1pPr>
              <a:defRPr sz="2800"/>
            </a:lvl1pPr>
          </a:lstStyle>
          <a:p>
            <a:endParaRPr lang="en-US" sz="3600" b="1" dirty="0">
              <a:solidFill>
                <a:srgbClr val="282364"/>
              </a:solidFill>
              <a:ea typeface="+mn-ea"/>
              <a:cs typeface="Myriad Pro Light"/>
            </a:endParaRPr>
          </a:p>
        </p:txBody>
      </p:sp>
      <p:pic>
        <p:nvPicPr>
          <p:cNvPr id="14" name="Picture 13"/>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55321" y="3979652"/>
            <a:ext cx="782879" cy="382251"/>
          </a:xfrm>
          <a:prstGeom prst="rect">
            <a:avLst/>
          </a:prstGeom>
        </p:spPr>
      </p:pic>
      <p:pic>
        <p:nvPicPr>
          <p:cNvPr id="19" name="Picture 3" descr="C:\Users\prashant.d2\Desktop\Graphic1.png"/>
          <p:cNvPicPr>
            <a:picLocks noChangeAspect="1" noChangeArrowheads="1"/>
          </p:cNvPicPr>
          <p:nvPr userDrawn="1"/>
        </p:nvPicPr>
        <p:blipFill>
          <a:blip r:embed="rId4" cstate="print"/>
          <a:srcRect/>
          <a:stretch>
            <a:fillRect/>
          </a:stretch>
        </p:blipFill>
        <p:spPr bwMode="auto">
          <a:xfrm>
            <a:off x="8077200" y="6380560"/>
            <a:ext cx="1047750" cy="458390"/>
          </a:xfrm>
          <a:prstGeom prst="rect">
            <a:avLst/>
          </a:prstGeom>
          <a:noFill/>
        </p:spPr>
      </p:pic>
      <p:sp>
        <p:nvSpPr>
          <p:cNvPr id="9" name="Slide Number Placeholder 5"/>
          <p:cNvSpPr txBox="1">
            <a:spLocks/>
          </p:cNvSpPr>
          <p:nvPr userDrawn="1"/>
        </p:nvSpPr>
        <p:spPr>
          <a:xfrm>
            <a:off x="-372374" y="66294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700" kern="1200">
                <a:solidFill>
                  <a:schemeClr val="tx1">
                    <a:lumMod val="50000"/>
                    <a:lumOff val="50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AE5653-66D9-46A2-9EAE-1238583AACF0}" type="slidenum">
              <a:rPr lang="en-US" smtClean="0"/>
              <a:pPr/>
              <a:t>‹#›</a:t>
            </a:fld>
            <a:endParaRPr lang="en-US" dirty="0"/>
          </a:p>
        </p:txBody>
      </p:sp>
    </p:spTree>
    <p:extLst>
      <p:ext uri="{BB962C8B-B14F-4D97-AF65-F5344CB8AC3E}">
        <p14:creationId xmlns="" xmlns:p14="http://schemas.microsoft.com/office/powerpoint/2010/main" val="2027104770"/>
      </p:ext>
    </p:extLst>
  </p:cSld>
  <p:clrMapOvr>
    <a:masterClrMapping/>
  </p:clrMapOvr>
  <p:transition>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15" name="Text Box 11"/>
          <p:cNvSpPr txBox="1">
            <a:spLocks noChangeArrowheads="1"/>
          </p:cNvSpPr>
          <p:nvPr userDrawn="1"/>
        </p:nvSpPr>
        <p:spPr bwMode="auto">
          <a:xfrm>
            <a:off x="2819400" y="6477000"/>
            <a:ext cx="3419872" cy="246221"/>
          </a:xfrm>
          <a:prstGeom prst="rect">
            <a:avLst/>
          </a:prstGeom>
          <a:noFill/>
          <a:ln w="9525">
            <a:noFill/>
            <a:miter lim="800000"/>
            <a:headEnd/>
            <a:tailEnd/>
          </a:ln>
        </p:spPr>
        <p:txBody>
          <a:bodyPr wrap="square">
            <a:spAutoFit/>
          </a:bodyPr>
          <a:lstStyle/>
          <a:p>
            <a:pPr algn="ctr"/>
            <a:r>
              <a:rPr lang="en-IN" sz="1000" b="0" dirty="0" smtClean="0">
                <a:latin typeface="Century Gothic" pitchFamily="34" charset="0"/>
                <a:cs typeface="Segoe UI Semilight" pitchFamily="34" charset="0"/>
                <a:hlinkClick r:id="rId2"/>
              </a:rPr>
              <a:t>www.ugamsolutions.com</a:t>
            </a:r>
            <a:r>
              <a:rPr lang="en-IN" sz="1000" b="0" baseline="0" dirty="0" smtClean="0">
                <a:latin typeface="Century Gothic" pitchFamily="34" charset="0"/>
                <a:cs typeface="Segoe UI Semilight" pitchFamily="34" charset="0"/>
              </a:rPr>
              <a:t> </a:t>
            </a:r>
            <a:r>
              <a:rPr lang="en-IN" sz="1000" b="0" dirty="0" smtClean="0">
                <a:latin typeface="Century Gothic" pitchFamily="34" charset="0"/>
                <a:cs typeface="Segoe UI Semilight" pitchFamily="34" charset="0"/>
              </a:rPr>
              <a:t> </a:t>
            </a:r>
            <a:endParaRPr lang="en-US" sz="1000" b="0" dirty="0">
              <a:latin typeface="Century Gothic" pitchFamily="34" charset="0"/>
              <a:cs typeface="Segoe UI Semilight" pitchFamily="34" charset="0"/>
            </a:endParaRPr>
          </a:p>
        </p:txBody>
      </p:sp>
      <p:pic>
        <p:nvPicPr>
          <p:cNvPr id="12" name="Picture 11"/>
          <p:cNvPicPr>
            <a:picLocks noChangeAspect="1"/>
          </p:cNvPicPr>
          <p:nvPr userDrawn="1"/>
        </p:nvPicPr>
        <p:blipFill>
          <a:blip r:embed="rId3" cstate="print">
            <a:extLst>
              <a:ext uri="{28A0092B-C50C-407E-A947-70E740481C1C}">
                <a14:useLocalDpi xmlns="" xmlns:a14="http://schemas.microsoft.com/office/drawing/2010/main"/>
              </a:ext>
            </a:extLst>
          </a:blip>
          <a:stretch>
            <a:fillRect/>
          </a:stretch>
        </p:blipFill>
        <p:spPr>
          <a:xfrm>
            <a:off x="2128" y="4038600"/>
            <a:ext cx="9141872" cy="2198100"/>
          </a:xfrm>
          <a:prstGeom prst="rect">
            <a:avLst/>
          </a:prstGeom>
          <a:ln>
            <a:noFill/>
          </a:ln>
          <a:effectLst>
            <a:outerShdw blurRad="292100" dist="139700" dir="2700000" algn="tl" rotWithShape="0">
              <a:srgbClr val="333333">
                <a:alpha val="65000"/>
              </a:srgbClr>
            </a:outerShdw>
          </a:effectLst>
        </p:spPr>
      </p:pic>
      <p:sp>
        <p:nvSpPr>
          <p:cNvPr id="17" name="TextBox 16"/>
          <p:cNvSpPr txBox="1"/>
          <p:nvPr userDrawn="1"/>
        </p:nvSpPr>
        <p:spPr>
          <a:xfrm>
            <a:off x="15818" y="4103094"/>
            <a:ext cx="9128182" cy="1169551"/>
          </a:xfrm>
          <a:prstGeom prst="rect">
            <a:avLst/>
          </a:prstGeom>
          <a:noFill/>
        </p:spPr>
        <p:txBody>
          <a:bodyPr wrap="square" rtlCol="0">
            <a:spAutoFit/>
          </a:bodyPr>
          <a:lstStyle/>
          <a:p>
            <a:r>
              <a:rPr lang="en-US" sz="1400" spc="100" dirty="0" smtClean="0">
                <a:solidFill>
                  <a:srgbClr val="282364"/>
                </a:solidFill>
                <a:latin typeface="Century Gothic" pitchFamily="34" charset="0"/>
                <a:cs typeface="Segoe UI Semilight" pitchFamily="34" charset="0"/>
              </a:rPr>
              <a:t>Ugam </a:t>
            </a:r>
            <a:r>
              <a:rPr lang="en-US" sz="1400" spc="100" dirty="0">
                <a:solidFill>
                  <a:srgbClr val="282364"/>
                </a:solidFill>
                <a:latin typeface="Century Gothic" pitchFamily="34" charset="0"/>
                <a:cs typeface="Segoe UI Semilight" pitchFamily="34" charset="0"/>
              </a:rPr>
              <a:t>is a managed analytics company that helps brands and retailers improve category performance with insights and analytics solutions around assortment, pricing and product content.  We uniquely blend a </a:t>
            </a:r>
            <a:r>
              <a:rPr lang="en-US" sz="1400" spc="100" dirty="0" smtClean="0">
                <a:solidFill>
                  <a:srgbClr val="282364"/>
                </a:solidFill>
                <a:latin typeface="Century Gothic" pitchFamily="34" charset="0"/>
                <a:cs typeface="Segoe UI Semilight" pitchFamily="34" charset="0"/>
              </a:rPr>
              <a:t>big data </a:t>
            </a:r>
            <a:r>
              <a:rPr lang="en-US" sz="1400" spc="100" dirty="0">
                <a:solidFill>
                  <a:srgbClr val="282364"/>
                </a:solidFill>
                <a:latin typeface="Century Gothic" pitchFamily="34" charset="0"/>
                <a:cs typeface="Segoe UI Semilight" pitchFamily="34" charset="0"/>
              </a:rPr>
              <a:t>platform, analytics experts and deep domain knowledge to deliver unmatched customer experience and specific results to </a:t>
            </a:r>
            <a:r>
              <a:rPr lang="en-US" sz="1400" b="1" spc="100" dirty="0">
                <a:solidFill>
                  <a:srgbClr val="282364"/>
                </a:solidFill>
                <a:latin typeface="Century Gothic" pitchFamily="34" charset="0"/>
                <a:cs typeface="Segoe UI Semilight" pitchFamily="34" charset="0"/>
              </a:rPr>
              <a:t>9 of the largest 25 US Internet Retailers and leading brands.</a:t>
            </a:r>
          </a:p>
        </p:txBody>
      </p:sp>
      <p:sp>
        <p:nvSpPr>
          <p:cNvPr id="18" name="Text Box 11"/>
          <p:cNvSpPr txBox="1">
            <a:spLocks noChangeArrowheads="1"/>
          </p:cNvSpPr>
          <p:nvPr userDrawn="1"/>
        </p:nvSpPr>
        <p:spPr bwMode="auto">
          <a:xfrm>
            <a:off x="1798" y="5257800"/>
            <a:ext cx="3419872" cy="307777"/>
          </a:xfrm>
          <a:prstGeom prst="rect">
            <a:avLst/>
          </a:prstGeom>
          <a:noFill/>
          <a:ln w="9525">
            <a:noFill/>
            <a:miter lim="800000"/>
            <a:headEnd/>
            <a:tailEnd/>
          </a:ln>
        </p:spPr>
        <p:txBody>
          <a:bodyPr wrap="square">
            <a:spAutoFit/>
          </a:bodyPr>
          <a:lstStyle/>
          <a:p>
            <a:pPr algn="just"/>
            <a:r>
              <a:rPr lang="en-IN" sz="1400" b="0" dirty="0" smtClean="0">
                <a:solidFill>
                  <a:srgbClr val="282364"/>
                </a:solidFill>
                <a:latin typeface="Century Gothic" pitchFamily="34" charset="0"/>
                <a:cs typeface="Segoe UI Semilight" pitchFamily="34" charset="0"/>
              </a:rPr>
              <a:t>For more information, contact:</a:t>
            </a:r>
            <a:endParaRPr lang="en-US" sz="1400" b="0" dirty="0">
              <a:solidFill>
                <a:srgbClr val="282364"/>
              </a:solidFill>
              <a:latin typeface="Century Gothic" pitchFamily="34" charset="0"/>
              <a:cs typeface="Segoe UI Semilight" pitchFamily="34" charset="0"/>
            </a:endParaRPr>
          </a:p>
        </p:txBody>
      </p:sp>
      <p:sp>
        <p:nvSpPr>
          <p:cNvPr id="19" name="Text Box 11"/>
          <p:cNvSpPr txBox="1">
            <a:spLocks noChangeArrowheads="1"/>
          </p:cNvSpPr>
          <p:nvPr userDrawn="1"/>
        </p:nvSpPr>
        <p:spPr bwMode="auto">
          <a:xfrm>
            <a:off x="2709065" y="5265698"/>
            <a:ext cx="2548735" cy="307777"/>
          </a:xfrm>
          <a:prstGeom prst="rect">
            <a:avLst/>
          </a:prstGeom>
          <a:noFill/>
          <a:ln w="9525">
            <a:noFill/>
            <a:miter lim="800000"/>
            <a:headEnd/>
            <a:tailEnd/>
          </a:ln>
        </p:spPr>
        <p:txBody>
          <a:bodyPr wrap="square">
            <a:spAutoFit/>
          </a:bodyPr>
          <a:lstStyle/>
          <a:p>
            <a:r>
              <a:rPr lang="en-US" sz="1400" b="0" i="1" u="sng" dirty="0" smtClean="0">
                <a:solidFill>
                  <a:srgbClr val="00B0F0"/>
                </a:solidFill>
                <a:latin typeface="Century Gothic" pitchFamily="34" charset="0"/>
                <a:cs typeface="Segoe UI Semilight" pitchFamily="34" charset="0"/>
              </a:rPr>
              <a:t>sales@ugamsolutions.com</a:t>
            </a:r>
            <a:r>
              <a:rPr lang="en-US" sz="1400" b="0" dirty="0" smtClean="0">
                <a:solidFill>
                  <a:srgbClr val="00B0F0"/>
                </a:solidFill>
                <a:latin typeface="Century Gothic" pitchFamily="34" charset="0"/>
                <a:cs typeface="Segoe UI Semilight" pitchFamily="34" charset="0"/>
              </a:rPr>
              <a:t>   </a:t>
            </a:r>
            <a:endParaRPr lang="en-US" sz="1400" b="0" dirty="0">
              <a:solidFill>
                <a:srgbClr val="00B0F0"/>
              </a:solidFill>
              <a:latin typeface="Century Gothic" pitchFamily="34" charset="0"/>
              <a:cs typeface="Segoe UI Semilight" pitchFamily="34" charset="0"/>
            </a:endParaRPr>
          </a:p>
        </p:txBody>
      </p:sp>
      <p:pic>
        <p:nvPicPr>
          <p:cNvPr id="20" name="Picture 19"/>
          <p:cNvPicPr>
            <a:picLocks noChangeAspect="1"/>
          </p:cNvPicPr>
          <p:nvPr userDrawn="1"/>
        </p:nvPicPr>
        <p:blipFill>
          <a:blip r:embed="rId4" cstate="print">
            <a:lum bright="70000" contrast="-70000"/>
            <a:extLst>
              <a:ext uri="{28A0092B-C50C-407E-A947-70E740481C1C}">
                <a14:useLocalDpi xmlns="" xmlns:a14="http://schemas.microsoft.com/office/drawing/2010/main" val="0"/>
              </a:ext>
            </a:extLst>
          </a:blip>
          <a:stretch>
            <a:fillRect/>
          </a:stretch>
        </p:blipFill>
        <p:spPr>
          <a:xfrm>
            <a:off x="46695" y="5858774"/>
            <a:ext cx="782879" cy="382251"/>
          </a:xfrm>
          <a:prstGeom prst="rect">
            <a:avLst/>
          </a:prstGeom>
        </p:spPr>
      </p:pic>
      <p:pic>
        <p:nvPicPr>
          <p:cNvPr id="21" name="Picture 20"/>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872847" y="5858774"/>
            <a:ext cx="782879" cy="382251"/>
          </a:xfrm>
          <a:prstGeom prst="rect">
            <a:avLst/>
          </a:prstGeom>
        </p:spPr>
      </p:pic>
      <p:pic>
        <p:nvPicPr>
          <p:cNvPr id="22" name="Picture 21"/>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1700623" y="5841874"/>
            <a:ext cx="782879" cy="382251"/>
          </a:xfrm>
          <a:prstGeom prst="rect">
            <a:avLst/>
          </a:prstGeom>
        </p:spPr>
      </p:pic>
      <p:pic>
        <p:nvPicPr>
          <p:cNvPr id="23" name="Picture 22"/>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2537886" y="5858774"/>
            <a:ext cx="782879" cy="382251"/>
          </a:xfrm>
          <a:prstGeom prst="rect">
            <a:avLst/>
          </a:prstGeom>
        </p:spPr>
      </p:pic>
      <p:pic>
        <p:nvPicPr>
          <p:cNvPr id="24" name="Picture 23"/>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3375149" y="5853729"/>
            <a:ext cx="782879" cy="382251"/>
          </a:xfrm>
          <a:prstGeom prst="rect">
            <a:avLst/>
          </a:prstGeom>
        </p:spPr>
      </p:pic>
      <p:pic>
        <p:nvPicPr>
          <p:cNvPr id="25" name="Picture 24"/>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4212412" y="5854474"/>
            <a:ext cx="782879" cy="382251"/>
          </a:xfrm>
          <a:prstGeom prst="rect">
            <a:avLst/>
          </a:prstGeom>
        </p:spPr>
      </p:pic>
      <p:pic>
        <p:nvPicPr>
          <p:cNvPr id="26" name="Picture 25"/>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5049675" y="5856744"/>
            <a:ext cx="782879" cy="382251"/>
          </a:xfrm>
          <a:prstGeom prst="rect">
            <a:avLst/>
          </a:prstGeom>
        </p:spPr>
      </p:pic>
      <p:pic>
        <p:nvPicPr>
          <p:cNvPr id="27" name="Picture 26"/>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5886938" y="5859014"/>
            <a:ext cx="782879" cy="382251"/>
          </a:xfrm>
          <a:prstGeom prst="rect">
            <a:avLst/>
          </a:prstGeom>
        </p:spPr>
      </p:pic>
      <p:pic>
        <p:nvPicPr>
          <p:cNvPr id="28" name="Picture 27"/>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r="40266"/>
          <a:stretch/>
        </p:blipFill>
        <p:spPr>
          <a:xfrm>
            <a:off x="6710978" y="5855219"/>
            <a:ext cx="467640" cy="382251"/>
          </a:xfrm>
          <a:prstGeom prst="rect">
            <a:avLst/>
          </a:prstGeom>
        </p:spPr>
      </p:pic>
      <p:pic>
        <p:nvPicPr>
          <p:cNvPr id="29" name="Picture 28"/>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r="40266"/>
          <a:stretch/>
        </p:blipFill>
        <p:spPr>
          <a:xfrm>
            <a:off x="7221219" y="5841873"/>
            <a:ext cx="467640" cy="382251"/>
          </a:xfrm>
          <a:prstGeom prst="rect">
            <a:avLst/>
          </a:prstGeom>
        </p:spPr>
      </p:pic>
      <p:pic>
        <p:nvPicPr>
          <p:cNvPr id="30" name="Picture 29"/>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r="40266"/>
          <a:stretch/>
        </p:blipFill>
        <p:spPr>
          <a:xfrm>
            <a:off x="7730022" y="5848463"/>
            <a:ext cx="467640" cy="382251"/>
          </a:xfrm>
          <a:prstGeom prst="rect">
            <a:avLst/>
          </a:prstGeom>
        </p:spPr>
      </p:pic>
      <p:pic>
        <p:nvPicPr>
          <p:cNvPr id="31" name="Picture 30"/>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l="1" r="59056" b="283"/>
          <a:stretch/>
        </p:blipFill>
        <p:spPr>
          <a:xfrm>
            <a:off x="8763000" y="5842957"/>
            <a:ext cx="320531" cy="381168"/>
          </a:xfrm>
          <a:prstGeom prst="rect">
            <a:avLst/>
          </a:prstGeom>
        </p:spPr>
      </p:pic>
      <p:pic>
        <p:nvPicPr>
          <p:cNvPr id="32" name="Picture 31"/>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r="40266"/>
          <a:stretch/>
        </p:blipFill>
        <p:spPr>
          <a:xfrm>
            <a:off x="8255478" y="5848462"/>
            <a:ext cx="467640" cy="382251"/>
          </a:xfrm>
          <a:prstGeom prst="rect">
            <a:avLst/>
          </a:prstGeom>
        </p:spPr>
      </p:pic>
      <p:pic>
        <p:nvPicPr>
          <p:cNvPr id="33" name="Picture 3" descr="C:\Users\prashant.d2\Desktop\Graphic1.png"/>
          <p:cNvPicPr>
            <a:picLocks noChangeAspect="1" noChangeArrowheads="1"/>
          </p:cNvPicPr>
          <p:nvPr userDrawn="1"/>
        </p:nvPicPr>
        <p:blipFill>
          <a:blip r:embed="rId6" cstate="print"/>
          <a:srcRect/>
          <a:stretch>
            <a:fillRect/>
          </a:stretch>
        </p:blipFill>
        <p:spPr bwMode="auto">
          <a:xfrm>
            <a:off x="43541" y="34504"/>
            <a:ext cx="2090059" cy="914400"/>
          </a:xfrm>
          <a:prstGeom prst="rect">
            <a:avLst/>
          </a:prstGeom>
          <a:noFill/>
        </p:spPr>
      </p:pic>
    </p:spTree>
    <p:extLst>
      <p:ext uri="{BB962C8B-B14F-4D97-AF65-F5344CB8AC3E}">
        <p14:creationId xmlns="" xmlns:p14="http://schemas.microsoft.com/office/powerpoint/2010/main" val="1889040025"/>
      </p:ext>
    </p:extLst>
  </p:cSld>
  <p:clrMapOvr>
    <a:masterClrMapping/>
  </p:clrMapOvr>
  <p:transition>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15" name="Text Box 11"/>
          <p:cNvSpPr txBox="1">
            <a:spLocks noChangeArrowheads="1"/>
          </p:cNvSpPr>
          <p:nvPr userDrawn="1"/>
        </p:nvSpPr>
        <p:spPr bwMode="auto">
          <a:xfrm>
            <a:off x="2819400" y="6477000"/>
            <a:ext cx="3419872" cy="246221"/>
          </a:xfrm>
          <a:prstGeom prst="rect">
            <a:avLst/>
          </a:prstGeom>
          <a:noFill/>
          <a:ln w="9525">
            <a:noFill/>
            <a:miter lim="800000"/>
            <a:headEnd/>
            <a:tailEnd/>
          </a:ln>
        </p:spPr>
        <p:txBody>
          <a:bodyPr wrap="square">
            <a:spAutoFit/>
          </a:bodyPr>
          <a:lstStyle/>
          <a:p>
            <a:pPr algn="ctr"/>
            <a:r>
              <a:rPr lang="en-IN" sz="1000" b="0" dirty="0" smtClean="0">
                <a:latin typeface="Century Gothic" pitchFamily="34" charset="0"/>
                <a:cs typeface="Segoe UI Semilight" pitchFamily="34" charset="0"/>
                <a:hlinkClick r:id="rId2"/>
              </a:rPr>
              <a:t>www.ugamsolutions.com</a:t>
            </a:r>
            <a:r>
              <a:rPr lang="en-IN" sz="1000" b="0" baseline="0" dirty="0" smtClean="0">
                <a:latin typeface="Century Gothic" pitchFamily="34" charset="0"/>
                <a:cs typeface="Segoe UI Semilight" pitchFamily="34" charset="0"/>
              </a:rPr>
              <a:t> </a:t>
            </a:r>
            <a:r>
              <a:rPr lang="en-IN" sz="1000" b="0" dirty="0" smtClean="0">
                <a:latin typeface="Century Gothic" pitchFamily="34" charset="0"/>
                <a:cs typeface="Segoe UI Semilight" pitchFamily="34" charset="0"/>
              </a:rPr>
              <a:t> </a:t>
            </a:r>
            <a:endParaRPr lang="en-US" sz="1000" b="0" dirty="0">
              <a:latin typeface="Century Gothic" pitchFamily="34" charset="0"/>
              <a:cs typeface="Segoe UI Semilight" pitchFamily="34" charset="0"/>
            </a:endParaRPr>
          </a:p>
        </p:txBody>
      </p:sp>
      <p:pic>
        <p:nvPicPr>
          <p:cNvPr id="12" name="Picture 11"/>
          <p:cNvPicPr>
            <a:picLocks noChangeAspect="1"/>
          </p:cNvPicPr>
          <p:nvPr userDrawn="1"/>
        </p:nvPicPr>
        <p:blipFill>
          <a:blip r:embed="rId3" cstate="print">
            <a:extLst>
              <a:ext uri="{28A0092B-C50C-407E-A947-70E740481C1C}">
                <a14:useLocalDpi xmlns="" xmlns:a14="http://schemas.microsoft.com/office/drawing/2010/main"/>
              </a:ext>
            </a:extLst>
          </a:blip>
          <a:stretch>
            <a:fillRect/>
          </a:stretch>
        </p:blipFill>
        <p:spPr>
          <a:xfrm>
            <a:off x="2128" y="4038600"/>
            <a:ext cx="9141872" cy="2198100"/>
          </a:xfrm>
          <a:prstGeom prst="rect">
            <a:avLst/>
          </a:prstGeom>
          <a:ln>
            <a:noFill/>
          </a:ln>
          <a:effectLst>
            <a:outerShdw blurRad="292100" dist="139700" dir="2700000" algn="tl" rotWithShape="0">
              <a:srgbClr val="333333">
                <a:alpha val="65000"/>
              </a:srgbClr>
            </a:outerShdw>
          </a:effectLst>
        </p:spPr>
      </p:pic>
      <p:sp>
        <p:nvSpPr>
          <p:cNvPr id="17" name="TextBox 16"/>
          <p:cNvSpPr txBox="1"/>
          <p:nvPr userDrawn="1"/>
        </p:nvSpPr>
        <p:spPr>
          <a:xfrm>
            <a:off x="15818" y="3837563"/>
            <a:ext cx="9128182" cy="1877437"/>
          </a:xfrm>
          <a:prstGeom prst="rect">
            <a:avLst/>
          </a:prstGeom>
          <a:noFill/>
        </p:spPr>
        <p:txBody>
          <a:bodyPr wrap="square" rtlCol="0">
            <a:spAutoFit/>
          </a:bodyPr>
          <a:lstStyle/>
          <a:p>
            <a:pPr algn="just"/>
            <a:endParaRPr lang="en-IN" sz="1400" kern="1200" baseline="0" dirty="0" smtClean="0">
              <a:solidFill>
                <a:srgbClr val="282364"/>
              </a:solidFill>
              <a:latin typeface="Century Gothic" pitchFamily="34" charset="0"/>
              <a:ea typeface="+mn-ea"/>
              <a:cs typeface="+mn-cs"/>
            </a:endParaRPr>
          </a:p>
          <a:p>
            <a:pPr algn="just"/>
            <a:r>
              <a:rPr lang="en-IN" sz="1800" b="1" kern="1200" baseline="0" dirty="0" smtClean="0">
                <a:solidFill>
                  <a:srgbClr val="282364"/>
                </a:solidFill>
                <a:latin typeface="+mn-lt"/>
                <a:ea typeface="+mn-ea"/>
                <a:cs typeface="+mn-cs"/>
              </a:rPr>
              <a:t>Disclaimer:</a:t>
            </a:r>
          </a:p>
          <a:p>
            <a:pPr algn="just"/>
            <a:endParaRPr lang="en-IN" sz="1400" kern="1200" baseline="0" dirty="0" smtClean="0">
              <a:solidFill>
                <a:srgbClr val="282364"/>
              </a:solidFill>
              <a:latin typeface="Century Gothic" pitchFamily="34" charset="0"/>
              <a:ea typeface="+mn-ea"/>
              <a:cs typeface="+mn-cs"/>
            </a:endParaRPr>
          </a:p>
          <a:p>
            <a:pPr algn="just"/>
            <a:r>
              <a:rPr lang="en-IN" sz="1400" kern="1200" baseline="0" dirty="0" smtClean="0">
                <a:solidFill>
                  <a:srgbClr val="282364"/>
                </a:solidFill>
                <a:latin typeface="Century Gothic" pitchFamily="34" charset="0"/>
                <a:ea typeface="+mn-ea"/>
                <a:cs typeface="+mn-cs"/>
              </a:rPr>
              <a:t>The information set out in this presentation is produced by Ugam Solutions (“the Company” or “Ugam”) and is being made available AS IS to recipients solely for information purposes only. This presentation and its contents are strictly confidential to Ugam and may not be used, reproduced, redistributed or transmitted, passed on or published, in whole or in part, to any other person for any purpose whatsoever. </a:t>
            </a:r>
            <a:endParaRPr lang="en-US" sz="1400" b="1" spc="100" dirty="0">
              <a:solidFill>
                <a:srgbClr val="282364"/>
              </a:solidFill>
              <a:latin typeface="Century Gothic" pitchFamily="34" charset="0"/>
              <a:cs typeface="Segoe UI Semilight" pitchFamily="34" charset="0"/>
            </a:endParaRPr>
          </a:p>
        </p:txBody>
      </p:sp>
      <p:pic>
        <p:nvPicPr>
          <p:cNvPr id="20" name="Picture 19"/>
          <p:cNvPicPr>
            <a:picLocks noChangeAspect="1"/>
          </p:cNvPicPr>
          <p:nvPr userDrawn="1"/>
        </p:nvPicPr>
        <p:blipFill>
          <a:blip r:embed="rId4" cstate="print">
            <a:lum bright="70000" contrast="-70000"/>
            <a:extLst>
              <a:ext uri="{28A0092B-C50C-407E-A947-70E740481C1C}">
                <a14:useLocalDpi xmlns="" xmlns:a14="http://schemas.microsoft.com/office/drawing/2010/main" val="0"/>
              </a:ext>
            </a:extLst>
          </a:blip>
          <a:stretch>
            <a:fillRect/>
          </a:stretch>
        </p:blipFill>
        <p:spPr>
          <a:xfrm>
            <a:off x="46695" y="5858774"/>
            <a:ext cx="782879" cy="382251"/>
          </a:xfrm>
          <a:prstGeom prst="rect">
            <a:avLst/>
          </a:prstGeom>
        </p:spPr>
      </p:pic>
      <p:pic>
        <p:nvPicPr>
          <p:cNvPr id="21" name="Picture 20"/>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872847" y="5858774"/>
            <a:ext cx="782879" cy="382251"/>
          </a:xfrm>
          <a:prstGeom prst="rect">
            <a:avLst/>
          </a:prstGeom>
        </p:spPr>
      </p:pic>
      <p:pic>
        <p:nvPicPr>
          <p:cNvPr id="22" name="Picture 21"/>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1700623" y="5841874"/>
            <a:ext cx="782879" cy="382251"/>
          </a:xfrm>
          <a:prstGeom prst="rect">
            <a:avLst/>
          </a:prstGeom>
        </p:spPr>
      </p:pic>
      <p:pic>
        <p:nvPicPr>
          <p:cNvPr id="23" name="Picture 22"/>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2537886" y="5858774"/>
            <a:ext cx="782879" cy="382251"/>
          </a:xfrm>
          <a:prstGeom prst="rect">
            <a:avLst/>
          </a:prstGeom>
        </p:spPr>
      </p:pic>
      <p:pic>
        <p:nvPicPr>
          <p:cNvPr id="24" name="Picture 23"/>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3375149" y="5853729"/>
            <a:ext cx="782879" cy="382251"/>
          </a:xfrm>
          <a:prstGeom prst="rect">
            <a:avLst/>
          </a:prstGeom>
        </p:spPr>
      </p:pic>
      <p:pic>
        <p:nvPicPr>
          <p:cNvPr id="25" name="Picture 24"/>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4212412" y="5854474"/>
            <a:ext cx="782879" cy="382251"/>
          </a:xfrm>
          <a:prstGeom prst="rect">
            <a:avLst/>
          </a:prstGeom>
        </p:spPr>
      </p:pic>
      <p:pic>
        <p:nvPicPr>
          <p:cNvPr id="26" name="Picture 25"/>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5049675" y="5856744"/>
            <a:ext cx="782879" cy="382251"/>
          </a:xfrm>
          <a:prstGeom prst="rect">
            <a:avLst/>
          </a:prstGeom>
        </p:spPr>
      </p:pic>
      <p:pic>
        <p:nvPicPr>
          <p:cNvPr id="27" name="Picture 26"/>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5886938" y="5859014"/>
            <a:ext cx="782879" cy="382251"/>
          </a:xfrm>
          <a:prstGeom prst="rect">
            <a:avLst/>
          </a:prstGeom>
        </p:spPr>
      </p:pic>
      <p:pic>
        <p:nvPicPr>
          <p:cNvPr id="28" name="Picture 27"/>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r="40266"/>
          <a:stretch/>
        </p:blipFill>
        <p:spPr>
          <a:xfrm>
            <a:off x="6710978" y="5855219"/>
            <a:ext cx="467640" cy="382251"/>
          </a:xfrm>
          <a:prstGeom prst="rect">
            <a:avLst/>
          </a:prstGeom>
        </p:spPr>
      </p:pic>
      <p:pic>
        <p:nvPicPr>
          <p:cNvPr id="29" name="Picture 28"/>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r="40266"/>
          <a:stretch/>
        </p:blipFill>
        <p:spPr>
          <a:xfrm>
            <a:off x="7221219" y="5841873"/>
            <a:ext cx="467640" cy="382251"/>
          </a:xfrm>
          <a:prstGeom prst="rect">
            <a:avLst/>
          </a:prstGeom>
        </p:spPr>
      </p:pic>
      <p:pic>
        <p:nvPicPr>
          <p:cNvPr id="30" name="Picture 29"/>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r="40266"/>
          <a:stretch/>
        </p:blipFill>
        <p:spPr>
          <a:xfrm>
            <a:off x="7730022" y="5848463"/>
            <a:ext cx="467640" cy="382251"/>
          </a:xfrm>
          <a:prstGeom prst="rect">
            <a:avLst/>
          </a:prstGeom>
        </p:spPr>
      </p:pic>
      <p:pic>
        <p:nvPicPr>
          <p:cNvPr id="31" name="Picture 30"/>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l="1" r="59056" b="283"/>
          <a:stretch/>
        </p:blipFill>
        <p:spPr>
          <a:xfrm>
            <a:off x="8763000" y="5842957"/>
            <a:ext cx="320531" cy="381168"/>
          </a:xfrm>
          <a:prstGeom prst="rect">
            <a:avLst/>
          </a:prstGeom>
        </p:spPr>
      </p:pic>
      <p:pic>
        <p:nvPicPr>
          <p:cNvPr id="32" name="Picture 31"/>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r="40266"/>
          <a:stretch/>
        </p:blipFill>
        <p:spPr>
          <a:xfrm>
            <a:off x="8255478" y="5848462"/>
            <a:ext cx="467640" cy="382251"/>
          </a:xfrm>
          <a:prstGeom prst="rect">
            <a:avLst/>
          </a:prstGeom>
        </p:spPr>
      </p:pic>
      <p:pic>
        <p:nvPicPr>
          <p:cNvPr id="33" name="Picture 3" descr="C:\Users\prashant.d2\Desktop\Graphic1.png"/>
          <p:cNvPicPr>
            <a:picLocks noChangeAspect="1" noChangeArrowheads="1"/>
          </p:cNvPicPr>
          <p:nvPr userDrawn="1"/>
        </p:nvPicPr>
        <p:blipFill>
          <a:blip r:embed="rId6" cstate="print"/>
          <a:srcRect/>
          <a:stretch>
            <a:fillRect/>
          </a:stretch>
        </p:blipFill>
        <p:spPr bwMode="auto">
          <a:xfrm>
            <a:off x="43541" y="34504"/>
            <a:ext cx="2090059" cy="914400"/>
          </a:xfrm>
          <a:prstGeom prst="rect">
            <a:avLst/>
          </a:prstGeom>
          <a:noFill/>
        </p:spPr>
      </p:pic>
    </p:spTree>
    <p:extLst>
      <p:ext uri="{BB962C8B-B14F-4D97-AF65-F5344CB8AC3E}">
        <p14:creationId xmlns="" xmlns:p14="http://schemas.microsoft.com/office/powerpoint/2010/main" val="1889040025"/>
      </p:ext>
    </p:extLst>
  </p:cSld>
  <p:clrMapOvr>
    <a:masterClrMapping/>
  </p:clrMapOvr>
  <p:transition>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0" y="1282821"/>
            <a:ext cx="9176238"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schemeClr val="tx1">
                    <a:lumMod val="50000"/>
                    <a:lumOff val="50000"/>
                  </a:schemeClr>
                </a:solidFill>
                <a:latin typeface="Century Gothic" pitchFamily="34" charset="0"/>
              </a:rPr>
              <a:t>Private &amp; Confidential</a:t>
            </a:r>
          </a:p>
        </p:txBody>
      </p:sp>
    </p:spTree>
    <p:extLst>
      <p:ext uri="{BB962C8B-B14F-4D97-AF65-F5344CB8AC3E}">
        <p14:creationId xmlns="" xmlns:p14="http://schemas.microsoft.com/office/powerpoint/2010/main" val="884290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 id="2147483653" r:id="rId5"/>
  </p:sldLayoutIdLst>
  <p:transition>
    <p:push dir="u"/>
  </p:transition>
  <p:timing>
    <p:tnLst>
      <p:par>
        <p:cTn id="1" dur="indefinite" restart="never" nodeType="tmRoot"/>
      </p:par>
    </p:tnLst>
  </p:timing>
  <p:txStyles>
    <p:titleStyle>
      <a:lvl1pPr algn="l" defTabSz="914400" rtl="0" eaLnBrk="1" latinLnBrk="0" hangingPunct="1">
        <a:spcBef>
          <a:spcPct val="0"/>
        </a:spcBef>
        <a:buNone/>
        <a:defRPr sz="2800" kern="1200">
          <a:solidFill>
            <a:schemeClr val="tx1"/>
          </a:solidFill>
          <a:latin typeface="Century Gothic"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Century Gothic" pitchFamily="34"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Century Gothic" pitchFamily="34"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Century Gothic"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Century Gothic" pitchFamily="34" charset="0"/>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0" y="4038600"/>
            <a:ext cx="9144000" cy="2057400"/>
          </a:xfrm>
        </p:spPr>
        <p:txBody>
          <a:bodyPr>
            <a:normAutofit/>
          </a:bodyPr>
          <a:lstStyle/>
          <a:p>
            <a:r>
              <a:rPr lang="en-US" sz="3600" b="1" dirty="0" smtClean="0"/>
              <a:t>An </a:t>
            </a:r>
            <a:r>
              <a:rPr lang="en-US" sz="3600" b="1" dirty="0"/>
              <a:t>Introduction to Ugam</a:t>
            </a:r>
            <a:r>
              <a:rPr lang="en-US" sz="3600" dirty="0" smtClean="0"/>
              <a:t/>
            </a:r>
            <a:br>
              <a:rPr lang="en-US" sz="3600" dirty="0" smtClean="0"/>
            </a:br>
            <a:r>
              <a:rPr lang="en-US" sz="2400" dirty="0" smtClean="0"/>
              <a:t>Power Analytics Into Action </a:t>
            </a:r>
            <a:br>
              <a:rPr lang="en-US" sz="2400" dirty="0" smtClean="0"/>
            </a:br>
            <a:r>
              <a:rPr lang="en-US" sz="3600" dirty="0" smtClean="0"/>
              <a:t/>
            </a:r>
            <a:br>
              <a:rPr lang="en-US" sz="3600" dirty="0" smtClean="0"/>
            </a:br>
            <a:r>
              <a:rPr lang="en-US" sz="2000" dirty="0" smtClean="0"/>
              <a:t>mm/</a:t>
            </a:r>
            <a:r>
              <a:rPr lang="en-US" sz="2000" dirty="0" err="1" smtClean="0"/>
              <a:t>dd</a:t>
            </a:r>
            <a:r>
              <a:rPr lang="en-US" sz="2000" dirty="0" smtClean="0"/>
              <a:t>/</a:t>
            </a:r>
            <a:r>
              <a:rPr lang="en-US" sz="2000" dirty="0" err="1" smtClean="0"/>
              <a:t>yy</a:t>
            </a:r>
            <a:endParaRPr lang="en-US" sz="2000" dirty="0"/>
          </a:p>
        </p:txBody>
      </p:sp>
    </p:spTree>
    <p:extLst>
      <p:ext uri="{BB962C8B-B14F-4D97-AF65-F5344CB8AC3E}">
        <p14:creationId xmlns="" xmlns:p14="http://schemas.microsoft.com/office/powerpoint/2010/main" val="257497054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 xmlns:p14="http://schemas.microsoft.com/office/powerpoint/2010/main" val="3483797058"/>
      </p:ext>
    </p:extLst>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67390"/>
            <a:ext cx="9144000" cy="523220"/>
          </a:xfrm>
          <a:prstGeom prst="rect">
            <a:avLst/>
          </a:prstGeom>
          <a:noFill/>
        </p:spPr>
        <p:txBody>
          <a:bodyPr wrap="square" rtlCol="0">
            <a:spAutoFit/>
          </a:bodyPr>
          <a:lstStyle/>
          <a:p>
            <a:r>
              <a:rPr lang="en-US" sz="2800" dirty="0" smtClean="0">
                <a:solidFill>
                  <a:srgbClr val="282364"/>
                </a:solidFill>
                <a:latin typeface="Century Gothic" panose="020B0502020202020204" pitchFamily="34" charset="0"/>
              </a:rPr>
              <a:t>Slide separator</a:t>
            </a:r>
            <a:endParaRPr lang="en-US" sz="2800" dirty="0">
              <a:solidFill>
                <a:srgbClr val="282364"/>
              </a:solidFill>
              <a:latin typeface="Century Gothic" panose="020B0502020202020204" pitchFamily="34"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TotalTime>
  <Words>7</Words>
  <Application>Microsoft Office PowerPoint</Application>
  <PresentationFormat>On-screen Show (4:3)</PresentationFormat>
  <Paragraphs>3</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An Introduction to Ugam Power Analytics Into Action   mm/dd/yy</vt:lpstr>
      <vt:lpstr>Slide 2</vt:lpstr>
      <vt:lpstr>Agenda</vt:lpstr>
      <vt:lpstr>Slide 4</vt:lpstr>
      <vt:lpstr>Slide 5</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Dsouza</dc:creator>
  <cp:lastModifiedBy>prashant.d3</cp:lastModifiedBy>
  <cp:revision>46</cp:revision>
  <dcterms:created xsi:type="dcterms:W3CDTF">2014-03-13T14:47:40Z</dcterms:created>
  <dcterms:modified xsi:type="dcterms:W3CDTF">2014-12-22T12:45:47Z</dcterms:modified>
</cp:coreProperties>
</file>