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8FCB74-C10E-4538-B56B-30A26A4D2644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E83D58-3ACE-4CB7-9D6A-AFB5109B0F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Retail Pricing</a:t>
            </a:r>
            <a:endParaRPr lang="en-IN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Markdown Optimization Software</a:t>
            </a:r>
            <a:br>
              <a:rPr lang="en-US" b="1" u="sng" dirty="0" smtClean="0"/>
            </a:br>
            <a:r>
              <a:rPr lang="en-US" b="1" u="sng" dirty="0" err="1" smtClean="0"/>
              <a:t>ProfitLogic</a:t>
            </a:r>
            <a:endParaRPr lang="en-IN" b="1" u="sng" dirty="0"/>
          </a:p>
        </p:txBody>
      </p:sp>
      <p:pic>
        <p:nvPicPr>
          <p:cNvPr id="4" name="Picture 4" descr="Lev81047_sg15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23938" y="1447800"/>
            <a:ext cx="6753323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US" dirty="0" smtClean="0"/>
              <a:t>Internet and Price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The Internet offers unlimited shopping experience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Seeking lowest price?  Use shopping bots or search engines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These programs search for and provide lists of sites selling what interests the consumer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Retailers using the electronic channel can reduce customer emphasis on price by providing services and better information.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IN" dirty="0"/>
          </a:p>
        </p:txBody>
      </p:sp>
      <p:pic>
        <p:nvPicPr>
          <p:cNvPr id="4" name="Picture 4" descr="10090051.JPG">
            <a:hlinkClick r:id="" tooltip="See more item details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4704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Thank You</a:t>
            </a:r>
            <a:r>
              <a:rPr lang="en-IN" b="1" dirty="0" smtClean="0"/>
              <a:t>	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			</a:t>
            </a:r>
            <a:endParaRPr lang="en-IN" dirty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- By,</a:t>
            </a:r>
          </a:p>
          <a:p>
            <a:pPr>
              <a:buNone/>
            </a:pPr>
            <a:r>
              <a:rPr lang="en-IN" dirty="0" smtClean="0"/>
              <a:t>		Yashwanth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 smtClean="0"/>
              <a:t>Questions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factors do retailers consider when pricing merchandise?</a:t>
            </a:r>
          </a:p>
          <a:p>
            <a:r>
              <a:rPr lang="en-US" dirty="0" smtClean="0"/>
              <a:t>What are the legal restrictions on retail pricing?</a:t>
            </a:r>
          </a:p>
          <a:p>
            <a:r>
              <a:rPr lang="en-US" dirty="0" smtClean="0"/>
              <a:t>How do retailers set retail prices?</a:t>
            </a:r>
          </a:p>
          <a:p>
            <a:r>
              <a:rPr lang="en-US" dirty="0" smtClean="0"/>
              <a:t>How do retailers make adjustments to prices over time and for different market segments?</a:t>
            </a:r>
          </a:p>
          <a:p>
            <a:r>
              <a:rPr lang="en-US" dirty="0" smtClean="0"/>
              <a:t>Why do some retailers have frequent sales while others attempt to maintain an everyday-low-price strategy?</a:t>
            </a:r>
          </a:p>
          <a:p>
            <a:r>
              <a:rPr lang="en-US" dirty="0" smtClean="0"/>
              <a:t>What pricing tactics do retailers use to influence consumer purchases?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Why pricing important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Pricing decision is important because customers have alternatives to choose from and are better informed</a:t>
            </a:r>
          </a:p>
          <a:p>
            <a:endParaRPr lang="en-US" dirty="0" smtClean="0"/>
          </a:p>
          <a:p>
            <a:r>
              <a:rPr lang="en-US" dirty="0" smtClean="0"/>
              <a:t>Customers are in a position to seek good value</a:t>
            </a:r>
          </a:p>
          <a:p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F26522"/>
                </a:solidFill>
              </a:rPr>
              <a:t>		Value = </a:t>
            </a:r>
            <a:r>
              <a:rPr lang="en-US" u="sng" dirty="0" smtClean="0">
                <a:solidFill>
                  <a:srgbClr val="F26522"/>
                </a:solidFill>
              </a:rPr>
              <a:t>perceived benefits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F26522"/>
                </a:solidFill>
              </a:rPr>
              <a:t>                       		price</a:t>
            </a:r>
          </a:p>
          <a:p>
            <a:endParaRPr lang="en-US" dirty="0" smtClean="0">
              <a:solidFill>
                <a:srgbClr val="F26522"/>
              </a:solidFill>
            </a:endParaRPr>
          </a:p>
          <a:p>
            <a:r>
              <a:rPr lang="en-US" dirty="0" smtClean="0"/>
              <a:t>So, retailers can increase value and stimulate sales by increasing benefits or reducing price.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Retailers Use Private Label Products to Increase Value</a:t>
            </a:r>
            <a:endParaRPr lang="en-IN" b="1" u="sng" dirty="0"/>
          </a:p>
        </p:txBody>
      </p:sp>
      <p:pic>
        <p:nvPicPr>
          <p:cNvPr id="4" name="Picture 4" descr="Ch 15 Profile Picture (Final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83080" y="1470660"/>
            <a:ext cx="6035040" cy="452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Customer Price sensitivity and Cost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6522"/>
                </a:solidFill>
              </a:rPr>
              <a:t>Relationship between Price Sensitivity and Demand</a:t>
            </a:r>
          </a:p>
          <a:p>
            <a:endParaRPr lang="en-I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3608" y="2492896"/>
            <a:ext cx="7162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 smtClean="0">
                <a:solidFill>
                  <a:schemeClr val="accent2"/>
                </a:solidFill>
              </a:rPr>
              <a:t>When                increases             </a:t>
            </a:r>
          </a:p>
          <a:p>
            <a:pPr algn="l"/>
            <a:endParaRPr lang="en-US" sz="2400" dirty="0" smtClean="0">
              <a:solidFill>
                <a:schemeClr val="accent2"/>
              </a:solidFill>
            </a:endParaRPr>
          </a:p>
          <a:p>
            <a:pPr algn="l"/>
            <a:endParaRPr lang="en-US" sz="2400" dirty="0" smtClean="0">
              <a:solidFill>
                <a:schemeClr val="accent2"/>
              </a:solidFill>
            </a:endParaRPr>
          </a:p>
          <a:p>
            <a:pPr algn="l"/>
            <a:endParaRPr lang="en-US" sz="2400" dirty="0" smtClean="0">
              <a:solidFill>
                <a:schemeClr val="accent2"/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/>
                </a:solidFill>
              </a:rPr>
              <a:t>                                                     can decrease</a:t>
            </a:r>
          </a:p>
          <a:p>
            <a:pPr algn="l"/>
            <a:endParaRPr lang="en-US" sz="2400" dirty="0" smtClean="0">
              <a:solidFill>
                <a:schemeClr val="accent2"/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/>
                </a:solidFill>
              </a:rPr>
              <a:t>as fewer customers feel the product is a good value</a:t>
            </a:r>
          </a:p>
          <a:p>
            <a:pPr algn="l"/>
            <a:endParaRPr lang="en-US" sz="2400" dirty="0">
              <a:solidFill>
                <a:schemeClr val="accent2"/>
              </a:solidFill>
            </a:endParaRPr>
          </a:p>
          <a:p>
            <a:pPr algn="l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635896" y="2852936"/>
            <a:ext cx="1008112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Up Arrow 6"/>
          <p:cNvSpPr/>
          <p:nvPr/>
        </p:nvSpPr>
        <p:spPr>
          <a:xfrm>
            <a:off x="1907704" y="2636912"/>
            <a:ext cx="1008112" cy="19442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278092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Price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407707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Sales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Price sensitivity of customers </a:t>
            </a:r>
            <a:br>
              <a:rPr lang="en-US" b="1" u="sng" dirty="0" smtClean="0"/>
            </a:br>
            <a:r>
              <a:rPr lang="en-US" b="1" u="sng" dirty="0" smtClean="0"/>
              <a:t>(demand curve)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26522"/>
                </a:solidFill>
              </a:rPr>
              <a:t>Quantity Sold at Different Prices</a:t>
            </a:r>
          </a:p>
          <a:p>
            <a:endParaRPr lang="en-IN" dirty="0"/>
          </a:p>
        </p:txBody>
      </p:sp>
      <p:pic>
        <p:nvPicPr>
          <p:cNvPr id="4" name="Picture 3" descr="Lev1978x_ex150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4545013" cy="38164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76056" y="1988840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 customers are very price sensitive,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Sales decrease significantly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with price increase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u="sng" dirty="0" smtClean="0"/>
              <a:t>Price Elasticity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commonly used measure of price sensitivity</a:t>
            </a:r>
          </a:p>
          <a:p>
            <a:endParaRPr lang="en-US" dirty="0" smtClean="0">
              <a:solidFill>
                <a:srgbClr val="F26522"/>
              </a:solidFill>
            </a:endParaRPr>
          </a:p>
          <a:p>
            <a:r>
              <a:rPr lang="en-US" sz="2500" dirty="0" smtClean="0">
                <a:solidFill>
                  <a:srgbClr val="F26522"/>
                </a:solidFill>
              </a:rPr>
              <a:t>Elasticity =  </a:t>
            </a:r>
            <a:r>
              <a:rPr lang="en-US" sz="2500" u="sng" dirty="0" smtClean="0">
                <a:solidFill>
                  <a:srgbClr val="F26522"/>
                </a:solidFill>
              </a:rPr>
              <a:t>percent change in quantity sold</a:t>
            </a:r>
          </a:p>
          <a:p>
            <a:pPr>
              <a:buNone/>
            </a:pPr>
            <a:r>
              <a:rPr lang="en-US" sz="2500" dirty="0" smtClean="0">
                <a:solidFill>
                  <a:srgbClr val="F26522"/>
                </a:solidFill>
              </a:rPr>
              <a:t>			     percent change in price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that a retailer originally priced a private-label DVD play at $90 and raised the price to $100. Prior to raising the price, the retailer was selling 1,500 units a week. When the price was increased, sales dropped to 1,100 units per week. What is the price elasticity of the product?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 smtClean="0"/>
              <a:t>Price Elasticity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Elasticity = </a:t>
            </a:r>
            <a:r>
              <a:rPr lang="en-US" sz="4800" u="sng" dirty="0" smtClean="0">
                <a:solidFill>
                  <a:schemeClr val="accent2"/>
                </a:solidFill>
              </a:rPr>
              <a:t>percent change in quantity sold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            percent change in price</a:t>
            </a:r>
          </a:p>
          <a:p>
            <a:endParaRPr lang="en-US" sz="4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= </a:t>
            </a:r>
            <a:r>
              <a:rPr lang="en-US" sz="4800" u="sng" dirty="0" smtClean="0">
                <a:solidFill>
                  <a:schemeClr val="accent2"/>
                </a:solidFill>
              </a:rPr>
              <a:t>(new quantity sold – old quantity sold)/old quantity sold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           (new price – old price)/(old price)</a:t>
            </a:r>
          </a:p>
          <a:p>
            <a:pPr>
              <a:buNone/>
            </a:pPr>
            <a:endParaRPr lang="en-US" sz="4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= </a:t>
            </a:r>
            <a:r>
              <a:rPr lang="en-US" sz="4800" u="sng" dirty="0" smtClean="0">
                <a:solidFill>
                  <a:schemeClr val="accent2"/>
                </a:solidFill>
              </a:rPr>
              <a:t>(1100-1500)/1500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         (100-90)/90</a:t>
            </a:r>
          </a:p>
          <a:p>
            <a:pPr>
              <a:buNone/>
            </a:pPr>
            <a:endParaRPr lang="en-US" sz="4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= </a:t>
            </a:r>
            <a:r>
              <a:rPr lang="en-US" sz="4800" u="sng" dirty="0" smtClean="0">
                <a:solidFill>
                  <a:schemeClr val="accent2"/>
                </a:solidFill>
              </a:rPr>
              <a:t>-0.2667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   .1111</a:t>
            </a:r>
          </a:p>
          <a:p>
            <a:pPr>
              <a:buNone/>
            </a:pPr>
            <a:endParaRPr lang="en-US" sz="4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              = -2.4005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sz="4900" dirty="0" smtClean="0">
                <a:solidFill>
                  <a:srgbClr val="F26522"/>
                </a:solidFill>
              </a:rPr>
              <a:t>Price elasticity is a negative number because the quantity sold usually Decreases when prices increase. When price elasticity is greater than - 1, the target market for a product is viewed to be price insensitive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</TotalTime>
  <Words>386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Retail Pricing</vt:lpstr>
      <vt:lpstr>Questions</vt:lpstr>
      <vt:lpstr>Why pricing important ?</vt:lpstr>
      <vt:lpstr>Retailers Use Private Label Products to Increase Value</vt:lpstr>
      <vt:lpstr>Customer Price sensitivity and Cost</vt:lpstr>
      <vt:lpstr>Price sensitivity of customers  (demand curve)</vt:lpstr>
      <vt:lpstr>Price Elasticity</vt:lpstr>
      <vt:lpstr>Slide 8</vt:lpstr>
      <vt:lpstr>Price Elasticity</vt:lpstr>
      <vt:lpstr>Markdown Optimization Software ProfitLogic</vt:lpstr>
      <vt:lpstr>Internet and Price Competition</vt:lpstr>
      <vt:lpstr>Thank You  </vt:lpstr>
    </vt:vector>
  </TitlesOfParts>
  <Company>Ugam Solutions Pvt.Ltd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Pricing</dc:title>
  <dc:creator>yashwanth.r</dc:creator>
  <cp:lastModifiedBy>yashwanth.r</cp:lastModifiedBy>
  <cp:revision>14</cp:revision>
  <dcterms:created xsi:type="dcterms:W3CDTF">2014-02-04T14:30:51Z</dcterms:created>
  <dcterms:modified xsi:type="dcterms:W3CDTF">2014-02-04T15:04:49Z</dcterms:modified>
</cp:coreProperties>
</file>