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8" r:id="rId3"/>
    <p:sldId id="261" r:id="rId4"/>
    <p:sldId id="262" r:id="rId5"/>
    <p:sldId id="276" r:id="rId6"/>
    <p:sldId id="267" r:id="rId7"/>
    <p:sldId id="272" r:id="rId8"/>
    <p:sldId id="273" r:id="rId9"/>
    <p:sldId id="277" r:id="rId10"/>
    <p:sldId id="268" r:id="rId11"/>
    <p:sldId id="278" r:id="rId12"/>
    <p:sldId id="279" r:id="rId13"/>
    <p:sldId id="280" r:id="rId14"/>
    <p:sldId id="281" r:id="rId15"/>
    <p:sldId id="282" r:id="rId16"/>
    <p:sldId id="260" r:id="rId17"/>
    <p:sldId id="25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8236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5" d="100"/>
          <a:sy n="75" d="100"/>
        </p:scale>
        <p:origin x="-1236" y="-7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85" d="100"/>
          <a:sy n="85" d="100"/>
        </p:scale>
        <p:origin x="-3834"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544445-2024-4905-A670-8DAE71CE435D}" type="datetimeFigureOut">
              <a:rPr lang="en-US" smtClean="0"/>
              <a:pPr/>
              <a:t>2/5/2015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07AC08-728C-4E0A-A834-29773F90FB99}" type="slidenum">
              <a:rPr lang="en-US" smtClean="0"/>
              <a:pPr/>
              <a:t>‹#›</a:t>
            </a:fld>
            <a:endParaRPr lang="en-US"/>
          </a:p>
        </p:txBody>
      </p:sp>
    </p:spTree>
    <p:extLst>
      <p:ext uri="{BB962C8B-B14F-4D97-AF65-F5344CB8AC3E}">
        <p14:creationId xmlns="" xmlns:p14="http://schemas.microsoft.com/office/powerpoint/2010/main" val="692223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5A626-2F2C-4B60-8B79-C18E94949366}" type="datetimeFigureOut">
              <a:rPr lang="en-US" smtClean="0"/>
              <a:pPr/>
              <a:t>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785B3E-D822-4E5F-8A91-790245CBB457}" type="slidenum">
              <a:rPr lang="en-US" smtClean="0"/>
              <a:pPr/>
              <a:t>‹#›</a:t>
            </a:fld>
            <a:endParaRPr lang="en-US"/>
          </a:p>
        </p:txBody>
      </p:sp>
    </p:spTree>
    <p:extLst>
      <p:ext uri="{BB962C8B-B14F-4D97-AF65-F5344CB8AC3E}">
        <p14:creationId xmlns="" xmlns:p14="http://schemas.microsoft.com/office/powerpoint/2010/main" val="61120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5" descr="C:\Users\prashant.d2\Desktop\6666.jpg"/>
          <p:cNvPicPr>
            <a:picLocks noChangeAspect="1" noChangeArrowheads="1"/>
          </p:cNvPicPr>
          <p:nvPr userDrawn="1"/>
        </p:nvPicPr>
        <p:blipFill>
          <a:blip r:embed="rId2" cstate="print"/>
          <a:srcRect/>
          <a:stretch>
            <a:fillRect/>
          </a:stretch>
        </p:blipFill>
        <p:spPr bwMode="auto">
          <a:xfrm>
            <a:off x="0" y="-100076"/>
            <a:ext cx="9296400" cy="7034276"/>
          </a:xfrm>
          <a:prstGeom prst="rect">
            <a:avLst/>
          </a:prstGeom>
          <a:noFill/>
        </p:spPr>
      </p:pic>
      <p:sp>
        <p:nvSpPr>
          <p:cNvPr id="9" name="Title 1"/>
          <p:cNvSpPr>
            <a:spLocks noGrp="1"/>
          </p:cNvSpPr>
          <p:nvPr>
            <p:ph type="ctrTitle"/>
          </p:nvPr>
        </p:nvSpPr>
        <p:spPr>
          <a:xfrm>
            <a:off x="0" y="4038600"/>
            <a:ext cx="7772400" cy="1470025"/>
          </a:xfrm>
        </p:spPr>
        <p:txBody>
          <a:bodyPr>
            <a:normAutofit/>
          </a:bodyPr>
          <a:lstStyle>
            <a:lvl1pPr algn="l">
              <a:defRPr sz="3200">
                <a:solidFill>
                  <a:schemeClr val="bg1"/>
                </a:solidFill>
                <a:latin typeface="Century Gothic" pitchFamily="34"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0" y="5486400"/>
            <a:ext cx="6400800" cy="533400"/>
          </a:xfrm>
        </p:spPr>
        <p:txBody>
          <a:bodyPr>
            <a:normAutofit/>
          </a:bodyPr>
          <a:lstStyle>
            <a:lvl1pPr marL="0" indent="0" algn="l">
              <a:buNone/>
              <a:defRPr sz="1800">
                <a:solidFill>
                  <a:schemeClr val="bg1">
                    <a:lumMod val="85000"/>
                  </a:schemeClr>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8" name="Picture 3" descr="Y:\Marketing\Events\Prashant\Ugam new stuff\Ugam logo\Png\Ugam logo-reverse -High res.png"/>
          <p:cNvPicPr>
            <a:picLocks noChangeAspect="1" noChangeArrowheads="1"/>
          </p:cNvPicPr>
          <p:nvPr userDrawn="1"/>
        </p:nvPicPr>
        <p:blipFill>
          <a:blip r:embed="rId3" cstate="print"/>
          <a:srcRect/>
          <a:stretch>
            <a:fillRect/>
          </a:stretch>
        </p:blipFill>
        <p:spPr bwMode="auto">
          <a:xfrm>
            <a:off x="76200" y="1543"/>
            <a:ext cx="2085975" cy="912857"/>
          </a:xfrm>
          <a:prstGeom prst="rect">
            <a:avLst/>
          </a:prstGeom>
          <a:noFill/>
        </p:spPr>
      </p:pic>
    </p:spTree>
    <p:extLst>
      <p:ext uri="{BB962C8B-B14F-4D97-AF65-F5344CB8AC3E}">
        <p14:creationId xmlns="" xmlns:p14="http://schemas.microsoft.com/office/powerpoint/2010/main" val="2601188057"/>
      </p:ext>
    </p:extLst>
  </p:cSld>
  <p:clrMapOvr>
    <a:masterClrMapping/>
  </p:clrMapOvr>
  <p:transition>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762000"/>
          </a:xfrm>
        </p:spPr>
        <p:txBody>
          <a:bodyPr>
            <a:normAutofit/>
          </a:bodyPr>
          <a:lstStyle>
            <a:lvl1pPr algn="l">
              <a:defRPr sz="2800">
                <a:latin typeface="Century Gothic"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295400"/>
            <a:ext cx="9144000" cy="4525963"/>
          </a:xfrm>
        </p:spPr>
        <p:txBody>
          <a:bodyPr>
            <a:normAutofit/>
          </a:bodyPr>
          <a:lstStyle>
            <a:lvl1pPr>
              <a:defRPr sz="2000">
                <a:latin typeface="Century Gothic" pitchFamily="34" charset="0"/>
              </a:defRPr>
            </a:lvl1pPr>
            <a:lvl2pPr>
              <a:defRPr sz="1800">
                <a:latin typeface="Century Gothic" pitchFamily="34" charset="0"/>
              </a:defRPr>
            </a:lvl2pPr>
            <a:lvl3pPr>
              <a:defRPr sz="1600">
                <a:latin typeface="Century Gothic" pitchFamily="34" charset="0"/>
              </a:defRPr>
            </a:lvl3pPr>
            <a:lvl4pPr>
              <a:defRPr sz="1400">
                <a:latin typeface="Century Gothic" pitchFamily="34" charset="0"/>
              </a:defRPr>
            </a:lvl4pPr>
            <a:lvl5pPr>
              <a:defRPr sz="1400">
                <a:latin typeface="Century Gothic"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9" name="Picture 3" descr="C:\Users\prashant.d2\Desktop\Graphic1.png"/>
          <p:cNvPicPr>
            <a:picLocks noChangeAspect="1" noChangeArrowheads="1"/>
          </p:cNvPicPr>
          <p:nvPr userDrawn="1"/>
        </p:nvPicPr>
        <p:blipFill>
          <a:blip r:embed="rId2" cstate="print"/>
          <a:srcRect/>
          <a:stretch>
            <a:fillRect/>
          </a:stretch>
        </p:blipFill>
        <p:spPr bwMode="auto">
          <a:xfrm>
            <a:off x="8077200" y="6380560"/>
            <a:ext cx="1047750" cy="458390"/>
          </a:xfrm>
          <a:prstGeom prst="rect">
            <a:avLst/>
          </a:prstGeom>
          <a:noFill/>
        </p:spPr>
      </p:pic>
    </p:spTree>
    <p:extLst>
      <p:ext uri="{BB962C8B-B14F-4D97-AF65-F5344CB8AC3E}">
        <p14:creationId xmlns="" xmlns:p14="http://schemas.microsoft.com/office/powerpoint/2010/main" val="2027104770"/>
      </p:ext>
    </p:extLst>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10" name="Picture 9"/>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2127" y="2490921"/>
            <a:ext cx="9141873" cy="1876158"/>
          </a:xfrm>
          <a:prstGeom prst="rect">
            <a:avLst/>
          </a:prstGeom>
          <a:ln>
            <a:noFill/>
          </a:ln>
          <a:effectLst>
            <a:outerShdw blurRad="292100" dist="139700" dir="2700000" algn="tl" rotWithShape="0">
              <a:srgbClr val="333333">
                <a:alpha val="65000"/>
              </a:srgbClr>
            </a:outerShdw>
          </a:effectLst>
        </p:spPr>
      </p:pic>
      <p:sp>
        <p:nvSpPr>
          <p:cNvPr id="12" name="Title 2"/>
          <p:cNvSpPr>
            <a:spLocks noGrp="1"/>
          </p:cNvSpPr>
          <p:nvPr>
            <p:ph type="title"/>
          </p:nvPr>
        </p:nvSpPr>
        <p:spPr>
          <a:xfrm>
            <a:off x="0" y="3087779"/>
            <a:ext cx="9124950" cy="682441"/>
          </a:xfrm>
        </p:spPr>
        <p:txBody>
          <a:bodyPr>
            <a:normAutofit/>
          </a:bodyPr>
          <a:lstStyle>
            <a:lvl1pPr>
              <a:defRPr sz="2800"/>
            </a:lvl1pPr>
          </a:lstStyle>
          <a:p>
            <a:endParaRPr lang="en-US" sz="3600" b="1" dirty="0">
              <a:solidFill>
                <a:srgbClr val="282364"/>
              </a:solidFill>
              <a:ea typeface="+mn-ea"/>
              <a:cs typeface="Myriad Pro Light"/>
            </a:endParaRPr>
          </a:p>
        </p:txBody>
      </p:sp>
      <p:pic>
        <p:nvPicPr>
          <p:cNvPr id="14" name="Picture 13"/>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55321" y="3979652"/>
            <a:ext cx="782879" cy="382251"/>
          </a:xfrm>
          <a:prstGeom prst="rect">
            <a:avLst/>
          </a:prstGeom>
        </p:spPr>
      </p:pic>
      <p:pic>
        <p:nvPicPr>
          <p:cNvPr id="19" name="Picture 3" descr="C:\Users\prashant.d2\Desktop\Graphic1.png"/>
          <p:cNvPicPr>
            <a:picLocks noChangeAspect="1" noChangeArrowheads="1"/>
          </p:cNvPicPr>
          <p:nvPr userDrawn="1"/>
        </p:nvPicPr>
        <p:blipFill>
          <a:blip r:embed="rId4" cstate="print"/>
          <a:srcRect/>
          <a:stretch>
            <a:fillRect/>
          </a:stretch>
        </p:blipFill>
        <p:spPr bwMode="auto">
          <a:xfrm>
            <a:off x="8077200" y="6380560"/>
            <a:ext cx="1047750" cy="458390"/>
          </a:xfrm>
          <a:prstGeom prst="rect">
            <a:avLst/>
          </a:prstGeom>
          <a:noFill/>
        </p:spPr>
      </p:pic>
      <p:sp>
        <p:nvSpPr>
          <p:cNvPr id="9"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Tree>
    <p:extLst>
      <p:ext uri="{BB962C8B-B14F-4D97-AF65-F5344CB8AC3E}">
        <p14:creationId xmlns="" xmlns:p14="http://schemas.microsoft.com/office/powerpoint/2010/main" val="2027104770"/>
      </p:ext>
    </p:extLst>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 xmlns:a14="http://schemas.microsoft.com/office/drawing/2010/main"/>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4103094"/>
            <a:ext cx="9128182" cy="1169551"/>
          </a:xfrm>
          <a:prstGeom prst="rect">
            <a:avLst/>
          </a:prstGeom>
          <a:noFill/>
        </p:spPr>
        <p:txBody>
          <a:bodyPr wrap="square" rtlCol="0">
            <a:spAutoFit/>
          </a:bodyPr>
          <a:lstStyle/>
          <a:p>
            <a:r>
              <a:rPr lang="en-US" sz="1400" spc="100" dirty="0" smtClean="0">
                <a:solidFill>
                  <a:srgbClr val="282364"/>
                </a:solidFill>
                <a:latin typeface="Century Gothic" pitchFamily="34" charset="0"/>
                <a:cs typeface="Segoe UI Semilight" pitchFamily="34" charset="0"/>
              </a:rPr>
              <a:t>Ugam </a:t>
            </a:r>
            <a:r>
              <a:rPr lang="en-US" sz="1400" spc="100" dirty="0">
                <a:solidFill>
                  <a:srgbClr val="282364"/>
                </a:solidFill>
                <a:latin typeface="Century Gothic" pitchFamily="34" charset="0"/>
                <a:cs typeface="Segoe UI Semilight" pitchFamily="34" charset="0"/>
              </a:rPr>
              <a:t>is a managed analytics company that helps brands and retailers improve category performance with insights and analytics solutions around assortment, pricing and product content.  We uniquely blend a </a:t>
            </a:r>
            <a:r>
              <a:rPr lang="en-US" sz="1400" spc="100" dirty="0" smtClean="0">
                <a:solidFill>
                  <a:srgbClr val="282364"/>
                </a:solidFill>
                <a:latin typeface="Century Gothic" pitchFamily="34" charset="0"/>
                <a:cs typeface="Segoe UI Semilight" pitchFamily="34" charset="0"/>
              </a:rPr>
              <a:t>big data </a:t>
            </a:r>
            <a:r>
              <a:rPr lang="en-US" sz="1400" spc="100" dirty="0">
                <a:solidFill>
                  <a:srgbClr val="282364"/>
                </a:solidFill>
                <a:latin typeface="Century Gothic" pitchFamily="34" charset="0"/>
                <a:cs typeface="Segoe UI Semilight" pitchFamily="34" charset="0"/>
              </a:rPr>
              <a:t>platform, analytics experts and deep domain knowledge to deliver unmatched customer experience and specific results to </a:t>
            </a:r>
            <a:r>
              <a:rPr lang="en-US" sz="1400" b="1" spc="100" dirty="0">
                <a:solidFill>
                  <a:srgbClr val="282364"/>
                </a:solidFill>
                <a:latin typeface="Century Gothic" pitchFamily="34" charset="0"/>
                <a:cs typeface="Segoe UI Semilight" pitchFamily="34" charset="0"/>
              </a:rPr>
              <a:t>9 of the largest 25 US Internet Retailers and leading brands.</a:t>
            </a:r>
          </a:p>
        </p:txBody>
      </p:sp>
      <p:sp>
        <p:nvSpPr>
          <p:cNvPr id="18" name="Text Box 11"/>
          <p:cNvSpPr txBox="1">
            <a:spLocks noChangeArrowheads="1"/>
          </p:cNvSpPr>
          <p:nvPr userDrawn="1"/>
        </p:nvSpPr>
        <p:spPr bwMode="auto">
          <a:xfrm>
            <a:off x="1798" y="5257800"/>
            <a:ext cx="3419872" cy="307777"/>
          </a:xfrm>
          <a:prstGeom prst="rect">
            <a:avLst/>
          </a:prstGeom>
          <a:noFill/>
          <a:ln w="9525">
            <a:noFill/>
            <a:miter lim="800000"/>
            <a:headEnd/>
            <a:tailEnd/>
          </a:ln>
        </p:spPr>
        <p:txBody>
          <a:bodyPr wrap="square">
            <a:spAutoFit/>
          </a:bodyPr>
          <a:lstStyle/>
          <a:p>
            <a:pPr algn="just"/>
            <a:r>
              <a:rPr lang="en-IN" sz="1400" b="0" dirty="0" smtClean="0">
                <a:solidFill>
                  <a:srgbClr val="282364"/>
                </a:solidFill>
                <a:latin typeface="Century Gothic" pitchFamily="34" charset="0"/>
                <a:cs typeface="Segoe UI Semilight" pitchFamily="34" charset="0"/>
              </a:rPr>
              <a:t>For more information, contact:</a:t>
            </a:r>
            <a:endParaRPr lang="en-US" sz="1400" b="0" dirty="0">
              <a:solidFill>
                <a:srgbClr val="282364"/>
              </a:solidFill>
              <a:latin typeface="Century Gothic" pitchFamily="34" charset="0"/>
              <a:cs typeface="Segoe UI Semilight" pitchFamily="34" charset="0"/>
            </a:endParaRPr>
          </a:p>
        </p:txBody>
      </p:sp>
      <p:sp>
        <p:nvSpPr>
          <p:cNvPr id="19" name="Text Box 11"/>
          <p:cNvSpPr txBox="1">
            <a:spLocks noChangeArrowheads="1"/>
          </p:cNvSpPr>
          <p:nvPr userDrawn="1"/>
        </p:nvSpPr>
        <p:spPr bwMode="auto">
          <a:xfrm>
            <a:off x="2709065" y="5265698"/>
            <a:ext cx="2548735" cy="307777"/>
          </a:xfrm>
          <a:prstGeom prst="rect">
            <a:avLst/>
          </a:prstGeom>
          <a:noFill/>
          <a:ln w="9525">
            <a:noFill/>
            <a:miter lim="800000"/>
            <a:headEnd/>
            <a:tailEnd/>
          </a:ln>
        </p:spPr>
        <p:txBody>
          <a:bodyPr wrap="square">
            <a:spAutoFit/>
          </a:bodyPr>
          <a:lstStyle/>
          <a:p>
            <a:r>
              <a:rPr lang="en-US" sz="1400" b="0" i="1" u="sng" dirty="0" smtClean="0">
                <a:solidFill>
                  <a:srgbClr val="00B0F0"/>
                </a:solidFill>
                <a:latin typeface="Century Gothic" pitchFamily="34" charset="0"/>
                <a:cs typeface="Segoe UI Semilight" pitchFamily="34" charset="0"/>
              </a:rPr>
              <a:t>sales@ugamsolutions.com</a:t>
            </a:r>
            <a:r>
              <a:rPr lang="en-US" sz="1400" b="0" dirty="0" smtClean="0">
                <a:solidFill>
                  <a:srgbClr val="00B0F0"/>
                </a:solidFill>
                <a:latin typeface="Century Gothic" pitchFamily="34" charset="0"/>
                <a:cs typeface="Segoe UI Semilight" pitchFamily="34" charset="0"/>
              </a:rPr>
              <a:t>   </a:t>
            </a:r>
            <a:endParaRPr lang="en-US" sz="1400" b="0" dirty="0">
              <a:solidFill>
                <a:srgbClr val="00B0F0"/>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 xmlns:a14="http://schemas.microsoft.com/office/drawing/2010/main"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 xmlns:p14="http://schemas.microsoft.com/office/powerpoint/2010/main" val="1889040025"/>
      </p:ext>
    </p:extLst>
  </p:cSld>
  <p:clrMapOvr>
    <a:masterClrMapping/>
  </p:clrMapOvr>
  <p:transition>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 xmlns:a14="http://schemas.microsoft.com/office/drawing/2010/main"/>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3837563"/>
            <a:ext cx="9128182" cy="1877437"/>
          </a:xfrm>
          <a:prstGeom prst="rect">
            <a:avLst/>
          </a:prstGeom>
          <a:noFill/>
        </p:spPr>
        <p:txBody>
          <a:bodyPr wrap="square" rtlCol="0">
            <a:spAutoFit/>
          </a:bodyPr>
          <a:lstStyle/>
          <a:p>
            <a:pPr algn="just"/>
            <a:endParaRPr lang="en-IN" sz="1400" kern="1200" baseline="0" dirty="0" smtClean="0">
              <a:solidFill>
                <a:srgbClr val="282364"/>
              </a:solidFill>
              <a:latin typeface="Century Gothic" pitchFamily="34" charset="0"/>
              <a:ea typeface="+mn-ea"/>
              <a:cs typeface="+mn-cs"/>
            </a:endParaRPr>
          </a:p>
          <a:p>
            <a:pPr algn="just"/>
            <a:r>
              <a:rPr lang="en-IN" sz="1800" b="1" kern="1200" baseline="0" dirty="0" smtClean="0">
                <a:solidFill>
                  <a:srgbClr val="282364"/>
                </a:solidFill>
                <a:latin typeface="+mn-lt"/>
                <a:ea typeface="+mn-ea"/>
                <a:cs typeface="+mn-cs"/>
              </a:rPr>
              <a:t>Disclaimer:</a:t>
            </a:r>
          </a:p>
          <a:p>
            <a:pPr algn="just"/>
            <a:endParaRPr lang="en-IN" sz="1400" kern="1200" baseline="0" dirty="0" smtClean="0">
              <a:solidFill>
                <a:srgbClr val="282364"/>
              </a:solidFill>
              <a:latin typeface="Century Gothic" pitchFamily="34" charset="0"/>
              <a:ea typeface="+mn-ea"/>
              <a:cs typeface="+mn-cs"/>
            </a:endParaRPr>
          </a:p>
          <a:p>
            <a:pPr algn="just"/>
            <a:r>
              <a:rPr lang="en-IN" sz="1400" kern="1200" baseline="0" dirty="0" smtClean="0">
                <a:solidFill>
                  <a:srgbClr val="282364"/>
                </a:solidFill>
                <a:latin typeface="Century Gothic" pitchFamily="34" charset="0"/>
                <a:ea typeface="+mn-ea"/>
                <a:cs typeface="+mn-cs"/>
              </a:rPr>
              <a:t>The information set out in this presentation is produced by Ugam Solutions (“the Company” or “Ugam”) and is being made available AS IS to recipients solely for information purposes only. This presentation and its contents are strictly confidential to Ugam and may not be used, reproduced, redistributed or transmitted, passed on or published, in whole or in part, to any other person for any purpose whatsoever. </a:t>
            </a:r>
            <a:endParaRPr lang="en-US" sz="1400" b="1" spc="100" dirty="0">
              <a:solidFill>
                <a:srgbClr val="282364"/>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 xmlns:a14="http://schemas.microsoft.com/office/drawing/2010/main"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 xmlns:p14="http://schemas.microsoft.com/office/powerpoint/2010/main" val="1889040025"/>
      </p:ext>
    </p:extLst>
  </p:cSld>
  <p:clrMapOvr>
    <a:masterClrMapping/>
  </p:clrMapOvr>
  <p:transition>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282821"/>
            <a:ext cx="917623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spTree>
    <p:extLst>
      <p:ext uri="{BB962C8B-B14F-4D97-AF65-F5344CB8AC3E}">
        <p14:creationId xmlns="" xmlns:p14="http://schemas.microsoft.com/office/powerpoint/2010/main" val="884290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Lst>
  <p:transition>
    <p:push dir="u"/>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4038600"/>
            <a:ext cx="9144000" cy="2057400"/>
          </a:xfrm>
        </p:spPr>
        <p:txBody>
          <a:bodyPr>
            <a:normAutofit/>
          </a:bodyPr>
          <a:lstStyle/>
          <a:p>
            <a:r>
              <a:rPr lang="en-US" sz="3600" b="1" dirty="0" smtClean="0"/>
              <a:t>Market Basket Analysis</a:t>
            </a:r>
            <a:br>
              <a:rPr lang="en-US" sz="3600" b="1" dirty="0" smtClean="0"/>
            </a:br>
            <a:r>
              <a:rPr lang="en-US" sz="2400" dirty="0" smtClean="0"/>
              <a:t>Data Mining Technique </a:t>
            </a:r>
            <a:br>
              <a:rPr lang="en-US" sz="2400" dirty="0" smtClean="0"/>
            </a:br>
            <a:r>
              <a:rPr lang="en-US" sz="3600" dirty="0" smtClean="0"/>
              <a:t/>
            </a:r>
            <a:br>
              <a:rPr lang="en-US" sz="3600" dirty="0" smtClean="0"/>
            </a:br>
            <a:endParaRPr lang="en-US" sz="2000" dirty="0"/>
          </a:p>
        </p:txBody>
      </p:sp>
    </p:spTree>
    <p:extLst>
      <p:ext uri="{BB962C8B-B14F-4D97-AF65-F5344CB8AC3E}">
        <p14:creationId xmlns="" xmlns:p14="http://schemas.microsoft.com/office/powerpoint/2010/main" val="257497054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2" y="304800"/>
            <a:ext cx="9132277" cy="533400"/>
          </a:xfrm>
        </p:spPr>
        <p:txBody>
          <a:bodyPr>
            <a:normAutofit fontScale="90000"/>
          </a:bodyPr>
          <a:lstStyle/>
          <a:p>
            <a:r>
              <a:rPr lang="en-IN" sz="2700" b="1" u="sng" dirty="0" smtClean="0"/>
              <a:t>Market </a:t>
            </a:r>
            <a:r>
              <a:rPr lang="en-IN" sz="2700" b="1" u="sng" dirty="0" smtClean="0"/>
              <a:t>basket analysis using the </a:t>
            </a:r>
            <a:r>
              <a:rPr lang="en-IN" sz="2700" b="1" u="sng" dirty="0" err="1" smtClean="0"/>
              <a:t>apriori</a:t>
            </a:r>
            <a:r>
              <a:rPr lang="en-IN" sz="2700" b="1" u="sng" dirty="0" smtClean="0"/>
              <a:t> algorithm using R and the </a:t>
            </a:r>
            <a:r>
              <a:rPr lang="en-IN" sz="2700" b="1" u="sng" dirty="0" err="1" smtClean="0"/>
              <a:t>arules</a:t>
            </a:r>
            <a:r>
              <a:rPr lang="en-IN" sz="2700" b="1" u="sng" dirty="0" smtClean="0"/>
              <a:t> </a:t>
            </a:r>
            <a:r>
              <a:rPr lang="en-IN" sz="2700" b="1" u="sng" dirty="0" smtClean="0"/>
              <a:t>package</a:t>
            </a:r>
            <a:r>
              <a:rPr lang="en-IN" sz="2200" dirty="0" smtClean="0"/>
              <a:t/>
            </a:r>
            <a:br>
              <a:rPr lang="en-IN" sz="2200" dirty="0" smtClean="0"/>
            </a:br>
            <a:endParaRPr lang="en-IN" dirty="0"/>
          </a:p>
        </p:txBody>
      </p:sp>
      <p:sp>
        <p:nvSpPr>
          <p:cNvPr id="3" name="Content Placeholder 2"/>
          <p:cNvSpPr>
            <a:spLocks noGrp="1"/>
          </p:cNvSpPr>
          <p:nvPr>
            <p:ph idx="1"/>
          </p:nvPr>
        </p:nvSpPr>
        <p:spPr>
          <a:xfrm>
            <a:off x="0" y="990600"/>
            <a:ext cx="9144000" cy="4830763"/>
          </a:xfrm>
        </p:spPr>
        <p:txBody>
          <a:bodyPr/>
          <a:lstStyle/>
          <a:p>
            <a:endParaRPr lang="en-IN" dirty="0" smtClean="0"/>
          </a:p>
          <a:p>
            <a:r>
              <a:rPr lang="en-IN" dirty="0" smtClean="0"/>
              <a:t>Consider </a:t>
            </a:r>
            <a:r>
              <a:rPr lang="en-IN" dirty="0" smtClean="0"/>
              <a:t>classic market basket analysis: by that </a:t>
            </a:r>
            <a:r>
              <a:rPr lang="en-IN" dirty="0" smtClean="0"/>
              <a:t>It means </a:t>
            </a:r>
            <a:r>
              <a:rPr lang="en-IN" dirty="0" smtClean="0"/>
              <a:t>we are going to look for rules based on actual </a:t>
            </a:r>
            <a:r>
              <a:rPr lang="en-IN" dirty="0" smtClean="0"/>
              <a:t>transactions.</a:t>
            </a:r>
          </a:p>
          <a:p>
            <a:endParaRPr lang="en-IN" dirty="0" smtClean="0"/>
          </a:p>
          <a:p>
            <a:pPr>
              <a:buNone/>
            </a:pPr>
            <a:endParaRPr lang="en-IN" dirty="0" smtClean="0"/>
          </a:p>
          <a:p>
            <a:r>
              <a:rPr lang="en-IN" dirty="0" smtClean="0"/>
              <a:t>We’re going to use </a:t>
            </a:r>
            <a:r>
              <a:rPr lang="en-IN" b="1" dirty="0" smtClean="0"/>
              <a:t>R</a:t>
            </a:r>
            <a:r>
              <a:rPr lang="en-IN" dirty="0" smtClean="0"/>
              <a:t> to perform the market basket analysis. </a:t>
            </a:r>
            <a:r>
              <a:rPr lang="en-IN" dirty="0" smtClean="0"/>
              <a:t>We’re </a:t>
            </a:r>
            <a:r>
              <a:rPr lang="en-IN" dirty="0" smtClean="0"/>
              <a:t>going to use the </a:t>
            </a:r>
            <a:r>
              <a:rPr lang="en-IN" b="1" dirty="0" err="1" smtClean="0"/>
              <a:t>Arules</a:t>
            </a:r>
            <a:r>
              <a:rPr lang="en-IN" b="1" dirty="0" smtClean="0"/>
              <a:t> Package</a:t>
            </a:r>
            <a:r>
              <a:rPr lang="en-IN" dirty="0" smtClean="0"/>
              <a:t>, </a:t>
            </a:r>
            <a:r>
              <a:rPr lang="en-IN" dirty="0" smtClean="0"/>
              <a:t>which implements </a:t>
            </a:r>
            <a:r>
              <a:rPr lang="en-IN" dirty="0" smtClean="0"/>
              <a:t>the </a:t>
            </a:r>
            <a:r>
              <a:rPr lang="en-IN" b="1" dirty="0" err="1" smtClean="0"/>
              <a:t>Apriori</a:t>
            </a:r>
            <a:r>
              <a:rPr lang="en-IN" dirty="0" smtClean="0"/>
              <a:t> </a:t>
            </a:r>
            <a:r>
              <a:rPr lang="en-IN" dirty="0" smtClean="0"/>
              <a:t>algorithm</a:t>
            </a:r>
            <a:r>
              <a:rPr lang="en-IN" dirty="0" smtClean="0"/>
              <a:t>, one of the most commonly used algorithms for identifying associations between items</a:t>
            </a:r>
            <a:r>
              <a:rPr lang="en-IN" dirty="0" smtClean="0"/>
              <a:t>.</a:t>
            </a:r>
          </a:p>
          <a:p>
            <a:endParaRPr lang="en-IN" dirty="0" smtClean="0"/>
          </a:p>
          <a:p>
            <a:pPr>
              <a:buNone/>
            </a:pPr>
            <a:endParaRPr lang="en-IN" dirty="0"/>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Association Rules</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Association Rules</a:t>
            </a:r>
            <a:endParaRPr lang="en-IN" dirty="0"/>
          </a:p>
        </p:txBody>
      </p:sp>
      <p:sp>
        <p:nvSpPr>
          <p:cNvPr id="3" name="Content Placeholder 2"/>
          <p:cNvSpPr>
            <a:spLocks noGrp="1"/>
          </p:cNvSpPr>
          <p:nvPr>
            <p:ph idx="1"/>
          </p:nvPr>
        </p:nvSpPr>
        <p:spPr/>
        <p:txBody>
          <a:bodyPr/>
          <a:lstStyle/>
          <a:p>
            <a:r>
              <a:rPr lang="en-IN" dirty="0" smtClean="0"/>
              <a:t>Association Rules find all sets of items (</a:t>
            </a:r>
            <a:r>
              <a:rPr lang="en-IN" dirty="0" err="1" smtClean="0"/>
              <a:t>itemsets</a:t>
            </a:r>
            <a:r>
              <a:rPr lang="en-IN" dirty="0" smtClean="0"/>
              <a:t>) that have </a:t>
            </a:r>
            <a:r>
              <a:rPr lang="en-IN" b="1" dirty="0" smtClean="0"/>
              <a:t>Support</a:t>
            </a:r>
            <a:r>
              <a:rPr lang="en-IN" dirty="0" smtClean="0"/>
              <a:t> greater than the minimum support and then using the large </a:t>
            </a:r>
            <a:r>
              <a:rPr lang="en-IN" dirty="0" err="1" smtClean="0"/>
              <a:t>itemsets</a:t>
            </a:r>
            <a:r>
              <a:rPr lang="en-IN" dirty="0" smtClean="0"/>
              <a:t> to generate the desired rules that have </a:t>
            </a:r>
            <a:r>
              <a:rPr lang="en-IN" b="1" i="1" dirty="0" smtClean="0"/>
              <a:t>Confidence</a:t>
            </a:r>
            <a:r>
              <a:rPr lang="en-IN" dirty="0" smtClean="0"/>
              <a:t> greater than the minimum confidence. </a:t>
            </a:r>
          </a:p>
          <a:p>
            <a:endParaRPr lang="en-IN" dirty="0" smtClean="0"/>
          </a:p>
          <a:p>
            <a:r>
              <a:rPr lang="en-IN" dirty="0" smtClean="0"/>
              <a:t>The </a:t>
            </a:r>
            <a:r>
              <a:rPr lang="en-IN" b="1" i="1" dirty="0" smtClean="0"/>
              <a:t>Lift</a:t>
            </a:r>
            <a:r>
              <a:rPr lang="en-IN" dirty="0" smtClean="0"/>
              <a:t> of a rule is the ratio of the observed support to that expected if X and Y were independent.  A typical and widely used example of association rules application is market basket analysis. </a:t>
            </a:r>
          </a:p>
          <a:p>
            <a:endParaRPr lang="en-IN" dirty="0"/>
          </a:p>
        </p:txBody>
      </p:sp>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Metrics</a:t>
            </a:r>
            <a:endParaRPr lang="en-IN" dirty="0"/>
          </a:p>
        </p:txBody>
      </p:sp>
      <p:sp>
        <p:nvSpPr>
          <p:cNvPr id="4" name="Content Placeholder 3"/>
          <p:cNvSpPr txBox="1">
            <a:spLocks noGrp="1"/>
          </p:cNvSpPr>
          <p:nvPr>
            <p:ph idx="1"/>
          </p:nvPr>
        </p:nvSpPr>
        <p:spPr>
          <a:xfrm>
            <a:off x="0" y="1295400"/>
            <a:ext cx="9144000" cy="2591479"/>
          </a:xfrm>
          <a:prstGeom prst="rect">
            <a:avLst/>
          </a:prstGeom>
          <a:noFill/>
        </p:spPr>
        <p:txBody>
          <a:bodyPr wrap="square" rtlCol="0">
            <a:spAutoFit/>
          </a:bodyPr>
          <a:lstStyle/>
          <a:p>
            <a:pPr>
              <a:buNone/>
            </a:pPr>
            <a:endParaRPr lang="en-IN" sz="2800" dirty="0" smtClean="0"/>
          </a:p>
          <a:p>
            <a:pPr>
              <a:buNone/>
            </a:pPr>
            <a:endParaRPr lang="en-IN" sz="2800" dirty="0" smtClean="0"/>
          </a:p>
          <a:p>
            <a:pPr>
              <a:buNone/>
            </a:pPr>
            <a:r>
              <a:rPr lang="en-IN" sz="2800" dirty="0" smtClean="0"/>
              <a:t>	</a:t>
            </a:r>
            <a:endParaRPr lang="en-IN" sz="2800" dirty="0" smtClean="0"/>
          </a:p>
          <a:p>
            <a:pPr>
              <a:buNone/>
            </a:pPr>
            <a:endParaRPr lang="en-IN" sz="2800" dirty="0" smtClean="0"/>
          </a:p>
          <a:p>
            <a:pPr>
              <a:buNone/>
            </a:pPr>
            <a:r>
              <a:rPr lang="en-IN" sz="2800" dirty="0" smtClean="0"/>
              <a:t>	</a:t>
            </a:r>
            <a:r>
              <a:rPr lang="en-IN" sz="2800" dirty="0" smtClean="0"/>
              <a:t>	</a:t>
            </a:r>
            <a:endParaRPr lang="en-IN" dirty="0"/>
          </a:p>
        </p:txBody>
      </p:sp>
      <p:sp>
        <p:nvSpPr>
          <p:cNvPr id="6" name="Right Arrow 5"/>
          <p:cNvSpPr/>
          <p:nvPr/>
        </p:nvSpPr>
        <p:spPr>
          <a:xfrm>
            <a:off x="1371600" y="3581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752600" y="3352801"/>
            <a:ext cx="228600" cy="584775"/>
          </a:xfrm>
          <a:prstGeom prst="rect">
            <a:avLst/>
          </a:prstGeom>
          <a:noFill/>
        </p:spPr>
        <p:txBody>
          <a:bodyPr wrap="square" rtlCol="0">
            <a:spAutoFit/>
          </a:bodyPr>
          <a:lstStyle/>
          <a:p>
            <a:r>
              <a:rPr lang="en-IN" sz="3200" dirty="0" smtClean="0"/>
              <a:t>B</a:t>
            </a:r>
            <a:endParaRPr lang="en-IN" sz="2000" dirty="0"/>
          </a:p>
        </p:txBody>
      </p:sp>
      <p:cxnSp>
        <p:nvCxnSpPr>
          <p:cNvPr id="8" name="Straight Arrow Connector 7"/>
          <p:cNvCxnSpPr/>
          <p:nvPr/>
        </p:nvCxnSpPr>
        <p:spPr>
          <a:xfrm flipV="1">
            <a:off x="2133600" y="2209800"/>
            <a:ext cx="1524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33600" y="3657600"/>
            <a:ext cx="1828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33600" y="3886200"/>
            <a:ext cx="1600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86200" y="1905000"/>
            <a:ext cx="1143000" cy="369332"/>
          </a:xfrm>
          <a:prstGeom prst="rect">
            <a:avLst/>
          </a:prstGeom>
          <a:noFill/>
        </p:spPr>
        <p:txBody>
          <a:bodyPr wrap="square" rtlCol="0">
            <a:spAutoFit/>
          </a:bodyPr>
          <a:lstStyle/>
          <a:p>
            <a:r>
              <a:rPr lang="en-IN" dirty="0" smtClean="0"/>
              <a:t>Support = </a:t>
            </a:r>
            <a:endParaRPr lang="en-IN" dirty="0"/>
          </a:p>
        </p:txBody>
      </p:sp>
      <p:graphicFrame>
        <p:nvGraphicFramePr>
          <p:cNvPr id="2050" name="Object 2"/>
          <p:cNvGraphicFramePr>
            <a:graphicFrameLocks noChangeAspect="1"/>
          </p:cNvGraphicFramePr>
          <p:nvPr/>
        </p:nvGraphicFramePr>
        <p:xfrm>
          <a:off x="4984750" y="1524000"/>
          <a:ext cx="1687513" cy="914400"/>
        </p:xfrm>
        <a:graphic>
          <a:graphicData uri="http://schemas.openxmlformats.org/presentationml/2006/ole">
            <p:oleObj spid="_x0000_s4098" name="Equation" r:id="rId3" imgW="647640" imgH="393480" progId="Equation.3">
              <p:embed/>
            </p:oleObj>
          </a:graphicData>
        </a:graphic>
      </p:graphicFrame>
      <p:sp>
        <p:nvSpPr>
          <p:cNvPr id="18" name="TextBox 17"/>
          <p:cNvSpPr txBox="1"/>
          <p:nvPr/>
        </p:nvSpPr>
        <p:spPr>
          <a:xfrm>
            <a:off x="4114800" y="3505200"/>
            <a:ext cx="1752600" cy="369332"/>
          </a:xfrm>
          <a:prstGeom prst="rect">
            <a:avLst/>
          </a:prstGeom>
          <a:noFill/>
        </p:spPr>
        <p:txBody>
          <a:bodyPr wrap="square" rtlCol="0">
            <a:spAutoFit/>
          </a:bodyPr>
          <a:lstStyle/>
          <a:p>
            <a:r>
              <a:rPr lang="en-IN" dirty="0" smtClean="0"/>
              <a:t>Confidence = </a:t>
            </a:r>
            <a:endParaRPr lang="en-IN" dirty="0"/>
          </a:p>
        </p:txBody>
      </p:sp>
      <p:graphicFrame>
        <p:nvGraphicFramePr>
          <p:cNvPr id="2051" name="Object 3"/>
          <p:cNvGraphicFramePr>
            <a:graphicFrameLocks noChangeAspect="1"/>
          </p:cNvGraphicFramePr>
          <p:nvPr/>
        </p:nvGraphicFramePr>
        <p:xfrm>
          <a:off x="5602289" y="3200400"/>
          <a:ext cx="1636711" cy="914400"/>
        </p:xfrm>
        <a:graphic>
          <a:graphicData uri="http://schemas.openxmlformats.org/presentationml/2006/ole">
            <p:oleObj spid="_x0000_s4099" name="Equation" r:id="rId4" imgW="647640" imgH="419040" progId="Equation.3">
              <p:embed/>
            </p:oleObj>
          </a:graphicData>
        </a:graphic>
      </p:graphicFrame>
      <p:sp>
        <p:nvSpPr>
          <p:cNvPr id="20" name="TextBox 19"/>
          <p:cNvSpPr txBox="1"/>
          <p:nvPr/>
        </p:nvSpPr>
        <p:spPr>
          <a:xfrm>
            <a:off x="4191000" y="4724400"/>
            <a:ext cx="1676400" cy="369332"/>
          </a:xfrm>
          <a:prstGeom prst="rect">
            <a:avLst/>
          </a:prstGeom>
          <a:noFill/>
        </p:spPr>
        <p:txBody>
          <a:bodyPr wrap="square" rtlCol="0">
            <a:spAutoFit/>
          </a:bodyPr>
          <a:lstStyle/>
          <a:p>
            <a:r>
              <a:rPr lang="en-IN" dirty="0" smtClean="0"/>
              <a:t>Lift = </a:t>
            </a:r>
            <a:endParaRPr lang="en-IN" dirty="0"/>
          </a:p>
        </p:txBody>
      </p:sp>
      <p:graphicFrame>
        <p:nvGraphicFramePr>
          <p:cNvPr id="2052" name="Object 4"/>
          <p:cNvGraphicFramePr>
            <a:graphicFrameLocks noChangeAspect="1"/>
          </p:cNvGraphicFramePr>
          <p:nvPr/>
        </p:nvGraphicFramePr>
        <p:xfrm>
          <a:off x="4829175" y="4495800"/>
          <a:ext cx="3675063" cy="838200"/>
        </p:xfrm>
        <a:graphic>
          <a:graphicData uri="http://schemas.openxmlformats.org/presentationml/2006/ole">
            <p:oleObj spid="_x0000_s4100" name="Equation" r:id="rId5" imgW="1587240" imgH="419040" progId="Equation.3">
              <p:embed/>
            </p:oleObj>
          </a:graphicData>
        </a:graphic>
      </p:graphicFrame>
      <p:sp>
        <p:nvSpPr>
          <p:cNvPr id="22" name="TextBox 21"/>
          <p:cNvSpPr txBox="1"/>
          <p:nvPr/>
        </p:nvSpPr>
        <p:spPr>
          <a:xfrm>
            <a:off x="914400" y="3429000"/>
            <a:ext cx="381000" cy="523220"/>
          </a:xfrm>
          <a:prstGeom prst="rect">
            <a:avLst/>
          </a:prstGeom>
          <a:noFill/>
        </p:spPr>
        <p:txBody>
          <a:bodyPr wrap="square" rtlCol="0">
            <a:spAutoFit/>
          </a:bodyPr>
          <a:lstStyle/>
          <a:p>
            <a:r>
              <a:rPr lang="en-IN" sz="2800" dirty="0" smtClean="0">
                <a:latin typeface="Century Gothic" pitchFamily="34" charset="0"/>
              </a:rPr>
              <a:t>A</a:t>
            </a:r>
            <a:endParaRPr lang="en-IN" dirty="0">
              <a:latin typeface="Century Gothic" pitchFamily="34" charset="0"/>
            </a:endParaRPr>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Key Metrics(Probability)		    ............Continued</a:t>
            </a:r>
            <a:endParaRPr lang="en-IN" dirty="0"/>
          </a:p>
        </p:txBody>
      </p:sp>
      <p:sp>
        <p:nvSpPr>
          <p:cNvPr id="4" name="Content Placeholder 3"/>
          <p:cNvSpPr txBox="1">
            <a:spLocks noGrp="1"/>
          </p:cNvSpPr>
          <p:nvPr>
            <p:ph idx="1"/>
          </p:nvPr>
        </p:nvSpPr>
        <p:spPr>
          <a:xfrm>
            <a:off x="0" y="1371600"/>
            <a:ext cx="9144000" cy="2591479"/>
          </a:xfrm>
          <a:prstGeom prst="rect">
            <a:avLst/>
          </a:prstGeom>
          <a:noFill/>
        </p:spPr>
        <p:txBody>
          <a:bodyPr wrap="square" rtlCol="0">
            <a:spAutoFit/>
          </a:bodyPr>
          <a:lstStyle/>
          <a:p>
            <a:pPr>
              <a:buNone/>
            </a:pPr>
            <a:endParaRPr lang="en-IN" sz="2800" dirty="0" smtClean="0"/>
          </a:p>
          <a:p>
            <a:pPr>
              <a:buNone/>
            </a:pPr>
            <a:endParaRPr lang="en-IN" sz="2800" dirty="0" smtClean="0"/>
          </a:p>
          <a:p>
            <a:pPr>
              <a:buNone/>
            </a:pPr>
            <a:r>
              <a:rPr lang="en-IN" sz="2800" dirty="0" smtClean="0"/>
              <a:t>	</a:t>
            </a:r>
            <a:endParaRPr lang="en-IN" sz="2800" dirty="0" smtClean="0"/>
          </a:p>
          <a:p>
            <a:pPr>
              <a:buNone/>
            </a:pPr>
            <a:endParaRPr lang="en-IN" sz="2800" dirty="0" smtClean="0"/>
          </a:p>
          <a:p>
            <a:pPr>
              <a:buNone/>
            </a:pPr>
            <a:r>
              <a:rPr lang="en-IN" sz="2800" dirty="0" smtClean="0"/>
              <a:t>	</a:t>
            </a:r>
            <a:r>
              <a:rPr lang="en-IN" sz="2800" dirty="0" smtClean="0"/>
              <a:t>	A</a:t>
            </a:r>
            <a:endParaRPr lang="en-IN" dirty="0"/>
          </a:p>
        </p:txBody>
      </p:sp>
      <p:sp>
        <p:nvSpPr>
          <p:cNvPr id="6" name="Right Arrow 5"/>
          <p:cNvSpPr/>
          <p:nvPr/>
        </p:nvSpPr>
        <p:spPr>
          <a:xfrm>
            <a:off x="1371600" y="3581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752600" y="3352801"/>
            <a:ext cx="381000" cy="584775"/>
          </a:xfrm>
          <a:prstGeom prst="rect">
            <a:avLst/>
          </a:prstGeom>
          <a:noFill/>
        </p:spPr>
        <p:txBody>
          <a:bodyPr wrap="square" rtlCol="0">
            <a:spAutoFit/>
          </a:bodyPr>
          <a:lstStyle/>
          <a:p>
            <a:r>
              <a:rPr lang="en-IN" sz="3200" dirty="0" smtClean="0"/>
              <a:t>B</a:t>
            </a:r>
            <a:endParaRPr lang="en-IN" sz="2000" dirty="0"/>
          </a:p>
        </p:txBody>
      </p:sp>
      <p:cxnSp>
        <p:nvCxnSpPr>
          <p:cNvPr id="8" name="Straight Arrow Connector 7"/>
          <p:cNvCxnSpPr/>
          <p:nvPr/>
        </p:nvCxnSpPr>
        <p:spPr>
          <a:xfrm flipV="1">
            <a:off x="2133600" y="2209800"/>
            <a:ext cx="1524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33600" y="3657600"/>
            <a:ext cx="1828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33600" y="3886200"/>
            <a:ext cx="1600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86200" y="1905000"/>
            <a:ext cx="1143000" cy="369332"/>
          </a:xfrm>
          <a:prstGeom prst="rect">
            <a:avLst/>
          </a:prstGeom>
          <a:noFill/>
        </p:spPr>
        <p:txBody>
          <a:bodyPr wrap="square" rtlCol="0">
            <a:spAutoFit/>
          </a:bodyPr>
          <a:lstStyle/>
          <a:p>
            <a:r>
              <a:rPr lang="en-IN" dirty="0" smtClean="0"/>
              <a:t>Support = </a:t>
            </a:r>
            <a:endParaRPr lang="en-IN" dirty="0"/>
          </a:p>
        </p:txBody>
      </p:sp>
      <p:graphicFrame>
        <p:nvGraphicFramePr>
          <p:cNvPr id="2050" name="Object 2"/>
          <p:cNvGraphicFramePr>
            <a:graphicFrameLocks noChangeAspect="1"/>
          </p:cNvGraphicFramePr>
          <p:nvPr/>
        </p:nvGraphicFramePr>
        <p:xfrm>
          <a:off x="5029200" y="1905000"/>
          <a:ext cx="1587500" cy="473075"/>
        </p:xfrm>
        <a:graphic>
          <a:graphicData uri="http://schemas.openxmlformats.org/presentationml/2006/ole">
            <p:oleObj spid="_x0000_s5122" name="Equation" r:id="rId3" imgW="609480" imgH="203040" progId="Equation.3">
              <p:embed/>
            </p:oleObj>
          </a:graphicData>
        </a:graphic>
      </p:graphicFrame>
      <p:sp>
        <p:nvSpPr>
          <p:cNvPr id="18" name="TextBox 17"/>
          <p:cNvSpPr txBox="1"/>
          <p:nvPr/>
        </p:nvSpPr>
        <p:spPr>
          <a:xfrm>
            <a:off x="4114800" y="3505200"/>
            <a:ext cx="1752600" cy="369332"/>
          </a:xfrm>
          <a:prstGeom prst="rect">
            <a:avLst/>
          </a:prstGeom>
          <a:noFill/>
        </p:spPr>
        <p:txBody>
          <a:bodyPr wrap="square" rtlCol="0">
            <a:spAutoFit/>
          </a:bodyPr>
          <a:lstStyle/>
          <a:p>
            <a:r>
              <a:rPr lang="en-IN" dirty="0" smtClean="0"/>
              <a:t>Confidence = </a:t>
            </a:r>
            <a:endParaRPr lang="en-IN" dirty="0"/>
          </a:p>
        </p:txBody>
      </p:sp>
      <p:graphicFrame>
        <p:nvGraphicFramePr>
          <p:cNvPr id="2051" name="Object 3"/>
          <p:cNvGraphicFramePr>
            <a:graphicFrameLocks noChangeAspect="1"/>
          </p:cNvGraphicFramePr>
          <p:nvPr/>
        </p:nvGraphicFramePr>
        <p:xfrm>
          <a:off x="5562600" y="3276600"/>
          <a:ext cx="2667000" cy="914400"/>
        </p:xfrm>
        <a:graphic>
          <a:graphicData uri="http://schemas.openxmlformats.org/presentationml/2006/ole">
            <p:oleObj spid="_x0000_s5123" name="Equation" r:id="rId4" imgW="1257120" imgH="419040" progId="Equation.3">
              <p:embed/>
            </p:oleObj>
          </a:graphicData>
        </a:graphic>
      </p:graphicFrame>
      <p:sp>
        <p:nvSpPr>
          <p:cNvPr id="20" name="TextBox 19"/>
          <p:cNvSpPr txBox="1"/>
          <p:nvPr/>
        </p:nvSpPr>
        <p:spPr>
          <a:xfrm>
            <a:off x="4191000" y="4724400"/>
            <a:ext cx="1676400" cy="369332"/>
          </a:xfrm>
          <a:prstGeom prst="rect">
            <a:avLst/>
          </a:prstGeom>
          <a:noFill/>
        </p:spPr>
        <p:txBody>
          <a:bodyPr wrap="square" rtlCol="0">
            <a:spAutoFit/>
          </a:bodyPr>
          <a:lstStyle/>
          <a:p>
            <a:r>
              <a:rPr lang="en-IN" dirty="0" smtClean="0"/>
              <a:t>Lift = </a:t>
            </a:r>
            <a:endParaRPr lang="en-IN" dirty="0"/>
          </a:p>
        </p:txBody>
      </p:sp>
      <p:graphicFrame>
        <p:nvGraphicFramePr>
          <p:cNvPr id="2052" name="Object 4"/>
          <p:cNvGraphicFramePr>
            <a:graphicFrameLocks noChangeAspect="1"/>
          </p:cNvGraphicFramePr>
          <p:nvPr/>
        </p:nvGraphicFramePr>
        <p:xfrm>
          <a:off x="4953000" y="4572000"/>
          <a:ext cx="2057400" cy="838200"/>
        </p:xfrm>
        <a:graphic>
          <a:graphicData uri="http://schemas.openxmlformats.org/presentationml/2006/ole">
            <p:oleObj spid="_x0000_s5124" name="Equation" r:id="rId5" imgW="799920" imgH="419040" progId="Equation.3">
              <p:embed/>
            </p:oleObj>
          </a:graphicData>
        </a:graphic>
      </p:graphicFrame>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4" name="Content Placeholder 3" descr="Capture_1.PNG"/>
          <p:cNvPicPr>
            <a:picLocks noGrp="1" noChangeAspect="1"/>
          </p:cNvPicPr>
          <p:nvPr>
            <p:ph idx="1"/>
          </p:nvPr>
        </p:nvPicPr>
        <p:blipFill>
          <a:blip r:embed="rId2" cstate="print"/>
          <a:stretch>
            <a:fillRect/>
          </a:stretch>
        </p:blipFill>
        <p:spPr>
          <a:xfrm>
            <a:off x="1295400" y="1219200"/>
            <a:ext cx="5943600" cy="4800600"/>
          </a:xfrm>
        </p:spPr>
      </p:pic>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What is it?</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What is it?</a:t>
            </a:r>
            <a:br>
              <a:rPr lang="en-IN" b="1" dirty="0" smtClean="0"/>
            </a:br>
            <a:endParaRPr lang="en-IN" dirty="0"/>
          </a:p>
        </p:txBody>
      </p:sp>
      <p:sp>
        <p:nvSpPr>
          <p:cNvPr id="3" name="Content Placeholder 2"/>
          <p:cNvSpPr>
            <a:spLocks noGrp="1"/>
          </p:cNvSpPr>
          <p:nvPr>
            <p:ph idx="1"/>
          </p:nvPr>
        </p:nvSpPr>
        <p:spPr>
          <a:xfrm>
            <a:off x="0" y="533400"/>
            <a:ext cx="9144000" cy="5791200"/>
          </a:xfrm>
        </p:spPr>
        <p:txBody>
          <a:bodyPr>
            <a:normAutofit/>
          </a:bodyPr>
          <a:lstStyle/>
          <a:p>
            <a:r>
              <a:rPr lang="en-IN" dirty="0" smtClean="0"/>
              <a:t>Market Basket Analysis is a modelling technique based upon the theory that if you buy a certain group of items, you are more (or less) likely to buy another group of items. For example, if you are in an English pub and you buy a pint of beer and don't buy a bar meal, you are more likely to buy crisps(chips) at the same time than somebody who didn't buy beer.</a:t>
            </a:r>
          </a:p>
          <a:p>
            <a:pPr>
              <a:buNone/>
            </a:pPr>
            <a:endParaRPr lang="en-IN" dirty="0" smtClean="0"/>
          </a:p>
          <a:p>
            <a:r>
              <a:rPr lang="en-IN" dirty="0" smtClean="0"/>
              <a:t>The set of items a customer buys is referred to as an </a:t>
            </a:r>
            <a:r>
              <a:rPr lang="en-IN" b="1" dirty="0" err="1" smtClean="0"/>
              <a:t>itemset</a:t>
            </a:r>
            <a:r>
              <a:rPr lang="en-IN" dirty="0" smtClean="0"/>
              <a:t>, and market basket analysis seeks to find relationships between purchases.</a:t>
            </a:r>
          </a:p>
          <a:p>
            <a:endParaRPr lang="en-IN" dirty="0" smtClean="0"/>
          </a:p>
          <a:p>
            <a:r>
              <a:rPr lang="en-IN" dirty="0" smtClean="0"/>
              <a:t>Typically the relationship will be in the form of a rule:</a:t>
            </a:r>
          </a:p>
          <a:p>
            <a:pPr>
              <a:buNone/>
            </a:pPr>
            <a:r>
              <a:rPr lang="en-IN" dirty="0" smtClean="0"/>
              <a:t>	IF {beer, no bar meal} THEN {crisps}.</a:t>
            </a:r>
          </a:p>
          <a:p>
            <a:pPr>
              <a:buNone/>
            </a:pPr>
            <a:endParaRPr lang="en-IN" dirty="0" smtClean="0"/>
          </a:p>
          <a:p>
            <a:r>
              <a:rPr lang="en-IN" dirty="0" smtClean="0"/>
              <a:t>The probability that a customer will buy beer without a bar meal (i.e. that the antecedent is true) is referred to as the </a:t>
            </a:r>
            <a:r>
              <a:rPr lang="en-IN" b="1" dirty="0" smtClean="0"/>
              <a:t>support</a:t>
            </a:r>
            <a:r>
              <a:rPr lang="en-IN" dirty="0" smtClean="0"/>
              <a:t> for the rule. The conditional probability that a customer will purchase crisps is referred to as the </a:t>
            </a:r>
            <a:r>
              <a:rPr lang="en-IN" b="1" dirty="0" smtClean="0"/>
              <a:t>confidence</a:t>
            </a:r>
            <a:r>
              <a:rPr lang="en-IN" dirty="0" smtClean="0"/>
              <a:t>.</a:t>
            </a:r>
          </a:p>
          <a:p>
            <a:endParaRPr lang="en-IN" dirty="0"/>
          </a:p>
        </p:txBody>
      </p:sp>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What is it?					       Continued............</a:t>
            </a:r>
            <a:br>
              <a:rPr lang="en-IN" b="1" dirty="0" smtClean="0"/>
            </a:br>
            <a:endParaRPr lang="en-IN" dirty="0"/>
          </a:p>
        </p:txBody>
      </p:sp>
      <p:sp>
        <p:nvSpPr>
          <p:cNvPr id="3" name="Content Placeholder 2"/>
          <p:cNvSpPr>
            <a:spLocks noGrp="1"/>
          </p:cNvSpPr>
          <p:nvPr>
            <p:ph idx="1"/>
          </p:nvPr>
        </p:nvSpPr>
        <p:spPr>
          <a:xfrm>
            <a:off x="0" y="762000"/>
            <a:ext cx="9144000" cy="5059363"/>
          </a:xfrm>
        </p:spPr>
        <p:txBody>
          <a:bodyPr/>
          <a:lstStyle/>
          <a:p>
            <a:r>
              <a:rPr lang="en-IN" dirty="0" smtClean="0"/>
              <a:t>The algorithms for performing market basket analysis are fairly straightforward (</a:t>
            </a:r>
            <a:r>
              <a:rPr lang="en-IN" b="1" dirty="0" smtClean="0"/>
              <a:t>Berry and </a:t>
            </a:r>
            <a:r>
              <a:rPr lang="en-IN" b="1" dirty="0" err="1" smtClean="0"/>
              <a:t>Linhoff</a:t>
            </a:r>
            <a:r>
              <a:rPr lang="en-IN" dirty="0" smtClean="0"/>
              <a:t> is a reasonable introductory resource for this). </a:t>
            </a:r>
          </a:p>
          <a:p>
            <a:pPr>
              <a:buNone/>
            </a:pPr>
            <a:endParaRPr lang="en-IN" dirty="0" smtClean="0"/>
          </a:p>
          <a:p>
            <a:r>
              <a:rPr lang="en-IN" dirty="0" smtClean="0"/>
              <a:t>A major difficulty is that a large number of the rules found may be trivial for anyone familiar with the business. Although the volume of data has been reduced, we are still asking the user to find a needle in a haystack. </a:t>
            </a:r>
          </a:p>
          <a:p>
            <a:endParaRPr lang="en-IN" dirty="0" smtClean="0"/>
          </a:p>
          <a:p>
            <a:r>
              <a:rPr lang="en-IN" dirty="0" smtClean="0"/>
              <a:t>Requiring rules to have a high minimum support level and a high confidence level risks missing any exploitable result we might have found. One partial solution to this problem is </a:t>
            </a:r>
            <a:r>
              <a:rPr lang="en-IN" i="1" dirty="0" smtClean="0"/>
              <a:t>differential market basket analysis</a:t>
            </a:r>
            <a:r>
              <a:rPr lang="en-IN" dirty="0" smtClean="0"/>
              <a:t>.</a:t>
            </a:r>
          </a:p>
          <a:p>
            <a:endParaRPr lang="en-IN" dirty="0"/>
          </a:p>
        </p:txBody>
      </p:sp>
    </p:spTree>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Data Preparation</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Preparation</a:t>
            </a:r>
            <a:endParaRPr lang="en-IN" dirty="0"/>
          </a:p>
        </p:txBody>
      </p:sp>
      <p:sp>
        <p:nvSpPr>
          <p:cNvPr id="3" name="Content Placeholder 2"/>
          <p:cNvSpPr>
            <a:spLocks noGrp="1"/>
          </p:cNvSpPr>
          <p:nvPr>
            <p:ph idx="1"/>
          </p:nvPr>
        </p:nvSpPr>
        <p:spPr>
          <a:xfrm>
            <a:off x="0" y="762000"/>
            <a:ext cx="9144000" cy="5334000"/>
          </a:xfrm>
        </p:spPr>
        <p:txBody>
          <a:bodyPr/>
          <a:lstStyle/>
          <a:p>
            <a:r>
              <a:rPr lang="en-IN" dirty="0" smtClean="0"/>
              <a:t>The main application of association rules is for market basket analysis where large transaction data sets are mined. In this setting each transaction contains the items which were purchased at one visit to a retail </a:t>
            </a:r>
            <a:r>
              <a:rPr lang="en-IN" dirty="0" smtClean="0"/>
              <a:t>store. </a:t>
            </a:r>
            <a:r>
              <a:rPr lang="en-IN" dirty="0" smtClean="0"/>
              <a:t>Transaction data are normally recorded by point-of-sale scanners and often consists of </a:t>
            </a:r>
            <a:r>
              <a:rPr lang="en-IN" dirty="0" err="1" smtClean="0"/>
              <a:t>tuples</a:t>
            </a:r>
            <a:r>
              <a:rPr lang="en-IN" dirty="0" smtClean="0"/>
              <a:t> of the form</a:t>
            </a:r>
            <a:r>
              <a:rPr lang="en-IN" dirty="0" smtClean="0"/>
              <a:t>:</a:t>
            </a:r>
          </a:p>
          <a:p>
            <a:endParaRPr lang="en-IN" dirty="0" smtClean="0"/>
          </a:p>
          <a:p>
            <a:pPr>
              <a:buNone/>
            </a:pPr>
            <a:r>
              <a:rPr lang="en-IN" dirty="0" smtClean="0"/>
              <a:t>				 </a:t>
            </a:r>
            <a:r>
              <a:rPr lang="en-IN" dirty="0" smtClean="0"/>
              <a:t>&lt; </a:t>
            </a:r>
            <a:r>
              <a:rPr lang="en-IN" dirty="0" smtClean="0"/>
              <a:t>transaction </a:t>
            </a:r>
            <a:r>
              <a:rPr lang="en-IN" dirty="0" smtClean="0"/>
              <a:t>ID, item ID, . . . &gt; </a:t>
            </a:r>
            <a:endParaRPr lang="en-IN" dirty="0" smtClean="0"/>
          </a:p>
          <a:p>
            <a:pPr>
              <a:buNone/>
            </a:pPr>
            <a:endParaRPr lang="en-IN" dirty="0" smtClean="0"/>
          </a:p>
          <a:p>
            <a:r>
              <a:rPr lang="en-IN" dirty="0" smtClean="0"/>
              <a:t>All </a:t>
            </a:r>
            <a:r>
              <a:rPr lang="en-IN" dirty="0" err="1" smtClean="0"/>
              <a:t>tuples</a:t>
            </a:r>
            <a:r>
              <a:rPr lang="en-IN" dirty="0" smtClean="0"/>
              <a:t> with the same transaction ID form a single transaction which contains all the items given by the item IDs in the </a:t>
            </a:r>
            <a:r>
              <a:rPr lang="en-IN" dirty="0" err="1" smtClean="0"/>
              <a:t>tuples</a:t>
            </a:r>
            <a:r>
              <a:rPr lang="en-IN" dirty="0" smtClean="0"/>
              <a:t>.</a:t>
            </a:r>
          </a:p>
          <a:p>
            <a:pPr>
              <a:buNone/>
            </a:pPr>
            <a:endParaRPr lang="en-IN" dirty="0" smtClean="0"/>
          </a:p>
          <a:p>
            <a:r>
              <a:rPr lang="en-IN" dirty="0" smtClean="0"/>
              <a:t>Example</a:t>
            </a:r>
            <a:r>
              <a:rPr lang="en-IN" dirty="0" smtClean="0"/>
              <a:t>, a customer ID might be provided via a loyalty program in a supermarket. Further information on transactions (e.g., time, location), on the items (e.g., category, price), or on the customers (socio-demographic variables such as age, gender, etc.) might also be available.</a:t>
            </a:r>
            <a:endParaRPr lang="en-IN" dirty="0"/>
          </a:p>
        </p:txBody>
      </p:sp>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Preparation			    ...........Continued</a:t>
            </a:r>
            <a:endParaRPr lang="en-IN" dirty="0"/>
          </a:p>
        </p:txBody>
      </p:sp>
      <p:sp>
        <p:nvSpPr>
          <p:cNvPr id="3" name="Content Placeholder 2"/>
          <p:cNvSpPr>
            <a:spLocks noGrp="1"/>
          </p:cNvSpPr>
          <p:nvPr>
            <p:ph idx="1"/>
          </p:nvPr>
        </p:nvSpPr>
        <p:spPr>
          <a:xfrm>
            <a:off x="0" y="990600"/>
            <a:ext cx="9144000" cy="4830763"/>
          </a:xfrm>
        </p:spPr>
        <p:txBody>
          <a:bodyPr/>
          <a:lstStyle/>
          <a:p>
            <a:r>
              <a:rPr lang="en-IN" dirty="0" smtClean="0"/>
              <a:t>For mining, the transaction data is first transformed into a binary purchase incidence matrix with columns corresponding to the different items and rows corresponding to transactions. </a:t>
            </a:r>
            <a:endParaRPr lang="en-IN" dirty="0" smtClean="0"/>
          </a:p>
          <a:p>
            <a:endParaRPr lang="en-IN" dirty="0" smtClean="0"/>
          </a:p>
          <a:p>
            <a:endParaRPr lang="en-IN" dirty="0"/>
          </a:p>
        </p:txBody>
      </p:sp>
      <p:pic>
        <p:nvPicPr>
          <p:cNvPr id="4" name="Picture 3" descr="Capture_2.PNG"/>
          <p:cNvPicPr>
            <a:picLocks noChangeAspect="1"/>
          </p:cNvPicPr>
          <p:nvPr/>
        </p:nvPicPr>
        <p:blipFill>
          <a:blip r:embed="rId2" cstate="print"/>
          <a:stretch>
            <a:fillRect/>
          </a:stretch>
        </p:blipFill>
        <p:spPr>
          <a:xfrm>
            <a:off x="914400" y="2819400"/>
            <a:ext cx="6705600" cy="2438400"/>
          </a:xfrm>
          <a:prstGeom prst="rect">
            <a:avLst/>
          </a:prstGeom>
        </p:spPr>
      </p:pic>
    </p:spTree>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Preparation			  .......	.....Continued</a:t>
            </a:r>
            <a:endParaRPr lang="en-IN" dirty="0"/>
          </a:p>
        </p:txBody>
      </p:sp>
      <p:sp>
        <p:nvSpPr>
          <p:cNvPr id="3" name="Content Placeholder 2"/>
          <p:cNvSpPr>
            <a:spLocks noGrp="1"/>
          </p:cNvSpPr>
          <p:nvPr>
            <p:ph idx="1"/>
          </p:nvPr>
        </p:nvSpPr>
        <p:spPr>
          <a:xfrm>
            <a:off x="0" y="838200"/>
            <a:ext cx="9144000" cy="5791200"/>
          </a:xfrm>
        </p:spPr>
        <p:txBody>
          <a:bodyPr>
            <a:normAutofit/>
          </a:bodyPr>
          <a:lstStyle/>
          <a:p>
            <a:r>
              <a:rPr lang="en-IN" dirty="0" smtClean="0"/>
              <a:t>In </a:t>
            </a:r>
            <a:r>
              <a:rPr lang="en-IN" b="1" dirty="0" err="1" smtClean="0"/>
              <a:t>arules</a:t>
            </a:r>
            <a:r>
              <a:rPr lang="en-IN" dirty="0" smtClean="0"/>
              <a:t> both layouts are implemented as the classes transactions and </a:t>
            </a:r>
            <a:r>
              <a:rPr lang="en-IN" dirty="0" err="1" smtClean="0"/>
              <a:t>tidLists</a:t>
            </a:r>
            <a:r>
              <a:rPr lang="en-IN" dirty="0" smtClean="0"/>
              <a:t>. Similar to transactions, class </a:t>
            </a:r>
            <a:r>
              <a:rPr lang="en-IN" dirty="0" err="1" smtClean="0"/>
              <a:t>tidLists</a:t>
            </a:r>
            <a:r>
              <a:rPr lang="en-IN" dirty="0" smtClean="0"/>
              <a:t> also uses a sparse representation to store its lists </a:t>
            </a:r>
            <a:r>
              <a:rPr lang="en-IN" dirty="0" smtClean="0"/>
              <a:t>efficiently.</a:t>
            </a:r>
          </a:p>
          <a:p>
            <a:endParaRPr lang="en-IN" dirty="0" smtClean="0"/>
          </a:p>
          <a:p>
            <a:pPr lvl="1">
              <a:buFont typeface="Wingdings" pitchFamily="2" charset="2"/>
              <a:buChar char="Ø"/>
            </a:pPr>
            <a:r>
              <a:rPr lang="en-IN" dirty="0" smtClean="0"/>
              <a:t> </a:t>
            </a:r>
            <a:r>
              <a:rPr lang="en-IN" b="1" dirty="0" smtClean="0"/>
              <a:t>summary()</a:t>
            </a:r>
            <a:r>
              <a:rPr lang="en-IN" dirty="0" smtClean="0"/>
              <a:t> to give a short overview of the set and </a:t>
            </a:r>
            <a:r>
              <a:rPr lang="en-IN" b="1" dirty="0" smtClean="0"/>
              <a:t>inspect()</a:t>
            </a:r>
            <a:r>
              <a:rPr lang="en-IN" dirty="0" smtClean="0"/>
              <a:t> to display individual associations, </a:t>
            </a:r>
            <a:endParaRPr lang="en-IN" dirty="0" smtClean="0"/>
          </a:p>
          <a:p>
            <a:pPr lvl="1">
              <a:buFont typeface="Wingdings" pitchFamily="2" charset="2"/>
              <a:buChar char="Ø"/>
            </a:pPr>
            <a:r>
              <a:rPr lang="en-IN" b="1" dirty="0" smtClean="0"/>
              <a:t>length</a:t>
            </a:r>
            <a:r>
              <a:rPr lang="en-IN" b="1" dirty="0" smtClean="0"/>
              <a:t>()</a:t>
            </a:r>
            <a:r>
              <a:rPr lang="en-IN" dirty="0" smtClean="0"/>
              <a:t> for getting the number of elements in the set, </a:t>
            </a:r>
            <a:endParaRPr lang="en-IN" dirty="0" smtClean="0"/>
          </a:p>
          <a:p>
            <a:pPr lvl="1">
              <a:buFont typeface="Wingdings" pitchFamily="2" charset="2"/>
              <a:buChar char="Ø"/>
            </a:pPr>
            <a:r>
              <a:rPr lang="en-IN" b="1" dirty="0" smtClean="0"/>
              <a:t>items</a:t>
            </a:r>
            <a:r>
              <a:rPr lang="en-IN" b="1" dirty="0" smtClean="0"/>
              <a:t>()</a:t>
            </a:r>
            <a:r>
              <a:rPr lang="en-IN" dirty="0" smtClean="0"/>
              <a:t> for getting for each association a set of items involved in the association (e.g., the union of the items in the LHS and the RHS for each rule</a:t>
            </a:r>
            <a:r>
              <a:rPr lang="en-IN" dirty="0" smtClean="0"/>
              <a:t>),</a:t>
            </a:r>
          </a:p>
          <a:p>
            <a:pPr lvl="1">
              <a:buFont typeface="Wingdings" pitchFamily="2" charset="2"/>
              <a:buChar char="Ø"/>
            </a:pPr>
            <a:r>
              <a:rPr lang="en-IN" dirty="0" smtClean="0"/>
              <a:t>sorting </a:t>
            </a:r>
            <a:r>
              <a:rPr lang="en-IN" dirty="0" smtClean="0"/>
              <a:t>the set using the values of different quality measures (</a:t>
            </a:r>
            <a:r>
              <a:rPr lang="en-IN" b="1" dirty="0" smtClean="0"/>
              <a:t>sort</a:t>
            </a:r>
            <a:r>
              <a:rPr lang="en-IN" b="1" dirty="0" smtClean="0"/>
              <a:t>()</a:t>
            </a:r>
            <a:r>
              <a:rPr lang="en-IN" dirty="0" smtClean="0"/>
              <a:t>)</a:t>
            </a:r>
          </a:p>
          <a:p>
            <a:pPr lvl="1">
              <a:buFont typeface="Wingdings" pitchFamily="2" charset="2"/>
              <a:buChar char="Ø"/>
            </a:pPr>
            <a:r>
              <a:rPr lang="en-IN" dirty="0" smtClean="0"/>
              <a:t>subset </a:t>
            </a:r>
            <a:r>
              <a:rPr lang="en-IN" dirty="0" smtClean="0"/>
              <a:t>extraction (</a:t>
            </a:r>
            <a:r>
              <a:rPr lang="en-IN" b="1" dirty="0" smtClean="0"/>
              <a:t>[</a:t>
            </a:r>
            <a:r>
              <a:rPr lang="en-IN" dirty="0" smtClean="0"/>
              <a:t> and </a:t>
            </a:r>
            <a:r>
              <a:rPr lang="en-IN" b="1" dirty="0" smtClean="0"/>
              <a:t>subset</a:t>
            </a:r>
            <a:r>
              <a:rPr lang="en-IN" b="1" dirty="0" smtClean="0"/>
              <a:t>()</a:t>
            </a:r>
            <a:r>
              <a:rPr lang="en-IN" dirty="0" smtClean="0"/>
              <a:t>)</a:t>
            </a:r>
          </a:p>
          <a:p>
            <a:pPr lvl="1">
              <a:buFont typeface="Wingdings" pitchFamily="2" charset="2"/>
              <a:buChar char="Ø"/>
            </a:pPr>
            <a:r>
              <a:rPr lang="en-IN" dirty="0" smtClean="0"/>
              <a:t>set </a:t>
            </a:r>
            <a:r>
              <a:rPr lang="en-IN" dirty="0" smtClean="0"/>
              <a:t>operations (</a:t>
            </a:r>
            <a:r>
              <a:rPr lang="en-IN" b="1" dirty="0" smtClean="0"/>
              <a:t>union()</a:t>
            </a:r>
            <a:r>
              <a:rPr lang="en-IN" dirty="0" smtClean="0"/>
              <a:t>, </a:t>
            </a:r>
            <a:r>
              <a:rPr lang="en-IN" b="1" dirty="0" smtClean="0"/>
              <a:t>intersect()</a:t>
            </a:r>
            <a:r>
              <a:rPr lang="en-IN" dirty="0" smtClean="0"/>
              <a:t> and </a:t>
            </a:r>
            <a:r>
              <a:rPr lang="en-IN" b="1" dirty="0" smtClean="0"/>
              <a:t>sort</a:t>
            </a:r>
            <a:r>
              <a:rPr lang="en-IN" b="1" dirty="0" smtClean="0"/>
              <a:t>()</a:t>
            </a:r>
            <a:r>
              <a:rPr lang="en-IN" dirty="0" smtClean="0"/>
              <a:t>)</a:t>
            </a:r>
          </a:p>
          <a:p>
            <a:pPr lvl="1">
              <a:buFont typeface="Wingdings" pitchFamily="2" charset="2"/>
              <a:buChar char="Ø"/>
            </a:pPr>
            <a:r>
              <a:rPr lang="en-IN" dirty="0" smtClean="0"/>
              <a:t>matching </a:t>
            </a:r>
            <a:r>
              <a:rPr lang="en-IN" dirty="0" smtClean="0"/>
              <a:t>elements from two sets (</a:t>
            </a:r>
            <a:r>
              <a:rPr lang="en-IN" b="1" dirty="0" smtClean="0"/>
              <a:t>match</a:t>
            </a:r>
            <a:r>
              <a:rPr lang="en-IN" b="1" dirty="0" smtClean="0"/>
              <a:t>()</a:t>
            </a:r>
            <a:r>
              <a:rPr lang="en-IN" dirty="0" smtClean="0"/>
              <a:t>)</a:t>
            </a:r>
          </a:p>
          <a:p>
            <a:pPr lvl="1">
              <a:buFont typeface="Wingdings" pitchFamily="2" charset="2"/>
              <a:buChar char="Ø"/>
            </a:pPr>
            <a:r>
              <a:rPr lang="en-IN" b="1" dirty="0" smtClean="0"/>
              <a:t>write()</a:t>
            </a:r>
            <a:r>
              <a:rPr lang="en-IN" dirty="0" smtClean="0"/>
              <a:t> for writing associations to disk in human readable form. To save and load associations in compact form, use save() and load() from the base package. </a:t>
            </a:r>
          </a:p>
          <a:p>
            <a:pPr lvl="1">
              <a:buFont typeface="Wingdings" pitchFamily="2" charset="2"/>
              <a:buChar char="Ø"/>
            </a:pPr>
            <a:endParaRPr lang="en-IN" dirty="0"/>
          </a:p>
        </p:txBody>
      </p:sp>
    </p:spTree>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err="1" smtClean="0">
                <a:solidFill>
                  <a:srgbClr val="282364"/>
                </a:solidFill>
                <a:latin typeface="Century Gothic" panose="020B0502020202020204" pitchFamily="34" charset="0"/>
              </a:rPr>
              <a:t>Apriori</a:t>
            </a:r>
            <a:r>
              <a:rPr lang="en-US" sz="2800" dirty="0" smtClean="0">
                <a:solidFill>
                  <a:srgbClr val="282364"/>
                </a:solidFill>
                <a:latin typeface="Century Gothic" panose="020B0502020202020204" pitchFamily="34" charset="0"/>
              </a:rPr>
              <a:t> Algorithm</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6585</TotalTime>
  <Words>556</Words>
  <Application>Microsoft Office PowerPoint</Application>
  <PresentationFormat>On-screen Show (4:3)</PresentationFormat>
  <Paragraphs>73</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Microsoft Equation 3.0</vt:lpstr>
      <vt:lpstr>Market Basket Analysis Data Mining Technique   </vt:lpstr>
      <vt:lpstr>Slide 2</vt:lpstr>
      <vt:lpstr>What is it? </vt:lpstr>
      <vt:lpstr>What is it?            Continued............ </vt:lpstr>
      <vt:lpstr>Slide 5</vt:lpstr>
      <vt:lpstr>Data Preparation</vt:lpstr>
      <vt:lpstr>Data Preparation       ...........Continued</vt:lpstr>
      <vt:lpstr>Data Preparation     ....... .....Continued</vt:lpstr>
      <vt:lpstr>Slide 9</vt:lpstr>
      <vt:lpstr>Market basket analysis using the apriori algorithm using R and the arules package </vt:lpstr>
      <vt:lpstr>Slide 11</vt:lpstr>
      <vt:lpstr>Association Rules</vt:lpstr>
      <vt:lpstr>Key Metrics</vt:lpstr>
      <vt:lpstr>Key Metrics(Probability)      ............Continued</vt:lpstr>
      <vt:lpstr>Example:</vt:lpstr>
      <vt:lpstr>Slide 16</vt:lpstr>
      <vt:lpstr>Slide 17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Dsouza</dc:creator>
  <cp:lastModifiedBy>yashwanth.r</cp:lastModifiedBy>
  <cp:revision>167</cp:revision>
  <dcterms:created xsi:type="dcterms:W3CDTF">2014-03-13T14:47:40Z</dcterms:created>
  <dcterms:modified xsi:type="dcterms:W3CDTF">2015-02-06T13:00:41Z</dcterms:modified>
</cp:coreProperties>
</file>