
<file path=[Content_Types].xml><?xml version="1.0" encoding="utf-8"?>
<Types xmlns="http://schemas.openxmlformats.org/package/2006/content-types">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8" r:id="rId3"/>
    <p:sldId id="261" r:id="rId4"/>
    <p:sldId id="262" r:id="rId5"/>
    <p:sldId id="276" r:id="rId6"/>
    <p:sldId id="267" r:id="rId7"/>
    <p:sldId id="283" r:id="rId8"/>
    <p:sldId id="284" r:id="rId9"/>
    <p:sldId id="272" r:id="rId10"/>
    <p:sldId id="273" r:id="rId11"/>
    <p:sldId id="278" r:id="rId12"/>
    <p:sldId id="279" r:id="rId13"/>
    <p:sldId id="280" r:id="rId14"/>
    <p:sldId id="281" r:id="rId15"/>
    <p:sldId id="282" r:id="rId16"/>
    <p:sldId id="294" r:id="rId17"/>
    <p:sldId id="295" r:id="rId18"/>
    <p:sldId id="285" r:id="rId19"/>
    <p:sldId id="286" r:id="rId20"/>
    <p:sldId id="290" r:id="rId21"/>
    <p:sldId id="291" r:id="rId22"/>
    <p:sldId id="292" r:id="rId23"/>
    <p:sldId id="293" r:id="rId24"/>
    <p:sldId id="287" r:id="rId25"/>
    <p:sldId id="288" r:id="rId26"/>
    <p:sldId id="25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8236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6" autoAdjust="0"/>
    <p:restoredTop sz="94624" autoAdjust="0"/>
  </p:normalViewPr>
  <p:slideViewPr>
    <p:cSldViewPr>
      <p:cViewPr>
        <p:scale>
          <a:sx n="80" d="100"/>
          <a:sy n="80" d="100"/>
        </p:scale>
        <p:origin x="-960" y="12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85" d="100"/>
          <a:sy n="85" d="100"/>
        </p:scale>
        <p:origin x="-3834"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544445-2024-4905-A670-8DAE71CE435D}" type="datetimeFigureOut">
              <a:rPr lang="en-US" smtClean="0"/>
              <a:pPr/>
              <a:t>3/5/2015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07AC08-728C-4E0A-A834-29773F90FB99}" type="slidenum">
              <a:rPr lang="en-US" smtClean="0"/>
              <a:pPr/>
              <a:t>‹#›</a:t>
            </a:fld>
            <a:endParaRPr lang="en-US" dirty="0"/>
          </a:p>
        </p:txBody>
      </p:sp>
    </p:spTree>
    <p:extLst>
      <p:ext uri="{BB962C8B-B14F-4D97-AF65-F5344CB8AC3E}">
        <p14:creationId xmlns="" xmlns:p14="http://schemas.microsoft.com/office/powerpoint/2010/main" val="692223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5A626-2F2C-4B60-8B79-C18E94949366}" type="datetimeFigureOut">
              <a:rPr lang="en-US" smtClean="0"/>
              <a:pPr/>
              <a:t>3/5/2015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785B3E-D822-4E5F-8A91-790245CBB457}" type="slidenum">
              <a:rPr lang="en-US" smtClean="0"/>
              <a:pPr/>
              <a:t>‹#›</a:t>
            </a:fld>
            <a:endParaRPr lang="en-US" dirty="0"/>
          </a:p>
        </p:txBody>
      </p:sp>
    </p:spTree>
    <p:extLst>
      <p:ext uri="{BB962C8B-B14F-4D97-AF65-F5344CB8AC3E}">
        <p14:creationId xmlns="" xmlns:p14="http://schemas.microsoft.com/office/powerpoint/2010/main" val="611204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gamsolutions.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gamsolutions.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5" descr="C:\Users\prashant.d2\Desktop\6666.jpg"/>
          <p:cNvPicPr>
            <a:picLocks noChangeAspect="1" noChangeArrowheads="1"/>
          </p:cNvPicPr>
          <p:nvPr userDrawn="1"/>
        </p:nvPicPr>
        <p:blipFill>
          <a:blip r:embed="rId2" cstate="print"/>
          <a:srcRect/>
          <a:stretch>
            <a:fillRect/>
          </a:stretch>
        </p:blipFill>
        <p:spPr bwMode="auto">
          <a:xfrm>
            <a:off x="0" y="-100076"/>
            <a:ext cx="9296400" cy="7034276"/>
          </a:xfrm>
          <a:prstGeom prst="rect">
            <a:avLst/>
          </a:prstGeom>
          <a:noFill/>
        </p:spPr>
      </p:pic>
      <p:sp>
        <p:nvSpPr>
          <p:cNvPr id="9" name="Title 1"/>
          <p:cNvSpPr>
            <a:spLocks noGrp="1"/>
          </p:cNvSpPr>
          <p:nvPr>
            <p:ph type="ctrTitle"/>
          </p:nvPr>
        </p:nvSpPr>
        <p:spPr>
          <a:xfrm>
            <a:off x="0" y="4038600"/>
            <a:ext cx="7772400" cy="1470025"/>
          </a:xfrm>
        </p:spPr>
        <p:txBody>
          <a:bodyPr>
            <a:normAutofit/>
          </a:bodyPr>
          <a:lstStyle>
            <a:lvl1pPr algn="l">
              <a:defRPr sz="3200">
                <a:solidFill>
                  <a:schemeClr val="bg1"/>
                </a:solidFill>
                <a:latin typeface="Century Gothic" pitchFamily="34" charset="0"/>
              </a:defRPr>
            </a:lvl1pPr>
          </a:lstStyle>
          <a:p>
            <a:r>
              <a:rPr lang="en-US" dirty="0" smtClean="0"/>
              <a:t>Click to edit Master title style</a:t>
            </a:r>
            <a:endParaRPr lang="en-US" dirty="0"/>
          </a:p>
        </p:txBody>
      </p:sp>
      <p:sp>
        <p:nvSpPr>
          <p:cNvPr id="10" name="Subtitle 2"/>
          <p:cNvSpPr>
            <a:spLocks noGrp="1"/>
          </p:cNvSpPr>
          <p:nvPr>
            <p:ph type="subTitle" idx="1"/>
          </p:nvPr>
        </p:nvSpPr>
        <p:spPr>
          <a:xfrm>
            <a:off x="0" y="5486400"/>
            <a:ext cx="6400800" cy="533400"/>
          </a:xfrm>
        </p:spPr>
        <p:txBody>
          <a:bodyPr>
            <a:normAutofit/>
          </a:bodyPr>
          <a:lstStyle>
            <a:lvl1pPr marL="0" indent="0" algn="l">
              <a:buNone/>
              <a:defRPr sz="1800">
                <a:solidFill>
                  <a:schemeClr val="bg1">
                    <a:lumMod val="85000"/>
                  </a:schemeClr>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8" name="Picture 3" descr="Y:\Marketing\Events\Prashant\Ugam new stuff\Ugam logo\Png\Ugam logo-reverse -High res.png"/>
          <p:cNvPicPr>
            <a:picLocks noChangeAspect="1" noChangeArrowheads="1"/>
          </p:cNvPicPr>
          <p:nvPr userDrawn="1"/>
        </p:nvPicPr>
        <p:blipFill>
          <a:blip r:embed="rId3" cstate="print"/>
          <a:srcRect/>
          <a:stretch>
            <a:fillRect/>
          </a:stretch>
        </p:blipFill>
        <p:spPr bwMode="auto">
          <a:xfrm>
            <a:off x="76200" y="1543"/>
            <a:ext cx="2085975" cy="912857"/>
          </a:xfrm>
          <a:prstGeom prst="rect">
            <a:avLst/>
          </a:prstGeom>
          <a:noFill/>
        </p:spPr>
      </p:pic>
    </p:spTree>
    <p:extLst>
      <p:ext uri="{BB962C8B-B14F-4D97-AF65-F5344CB8AC3E}">
        <p14:creationId xmlns="" xmlns:p14="http://schemas.microsoft.com/office/powerpoint/2010/main" val="2601188057"/>
      </p:ext>
    </p:extLst>
  </p:cSld>
  <p:clrMapOvr>
    <a:masterClrMapping/>
  </p:clrMapOvr>
  <p:transition>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22" y="0"/>
            <a:ext cx="9132277" cy="762000"/>
          </a:xfrm>
        </p:spPr>
        <p:txBody>
          <a:bodyPr>
            <a:normAutofit/>
          </a:bodyPr>
          <a:lstStyle>
            <a:lvl1pPr algn="l">
              <a:defRPr sz="2800">
                <a:latin typeface="Century Gothic"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0" y="1295400"/>
            <a:ext cx="9144000" cy="4525963"/>
          </a:xfrm>
        </p:spPr>
        <p:txBody>
          <a:bodyPr>
            <a:normAutofit/>
          </a:bodyPr>
          <a:lstStyle>
            <a:lvl1pPr>
              <a:defRPr sz="2000">
                <a:latin typeface="Century Gothic" pitchFamily="34" charset="0"/>
              </a:defRPr>
            </a:lvl1pPr>
            <a:lvl2pPr>
              <a:defRPr sz="1800">
                <a:latin typeface="Century Gothic" pitchFamily="34" charset="0"/>
              </a:defRPr>
            </a:lvl2pPr>
            <a:lvl3pPr>
              <a:defRPr sz="1600">
                <a:latin typeface="Century Gothic" pitchFamily="34" charset="0"/>
              </a:defRPr>
            </a:lvl3pPr>
            <a:lvl4pPr>
              <a:defRPr sz="1400">
                <a:latin typeface="Century Gothic" pitchFamily="34" charset="0"/>
              </a:defRPr>
            </a:lvl4pPr>
            <a:lvl5pPr>
              <a:defRPr sz="1400">
                <a:latin typeface="Century Gothic"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txBox="1">
            <a:spLocks/>
          </p:cNvSpPr>
          <p:nvPr userDrawn="1"/>
        </p:nvSpPr>
        <p:spPr>
          <a:xfrm>
            <a:off x="-372374" y="66294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mtClean="0"/>
              <a:pPr/>
              <a:t>‹#›</a:t>
            </a:fld>
            <a:endParaRPr lang="en-US" dirty="0"/>
          </a:p>
        </p:txBody>
      </p:sp>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9" name="Picture 3" descr="C:\Users\prashant.d2\Desktop\Graphic1.png"/>
          <p:cNvPicPr>
            <a:picLocks noChangeAspect="1" noChangeArrowheads="1"/>
          </p:cNvPicPr>
          <p:nvPr userDrawn="1"/>
        </p:nvPicPr>
        <p:blipFill>
          <a:blip r:embed="rId2" cstate="print"/>
          <a:srcRect/>
          <a:stretch>
            <a:fillRect/>
          </a:stretch>
        </p:blipFill>
        <p:spPr bwMode="auto">
          <a:xfrm>
            <a:off x="8077200" y="6380560"/>
            <a:ext cx="1047750" cy="458390"/>
          </a:xfrm>
          <a:prstGeom prst="rect">
            <a:avLst/>
          </a:prstGeom>
          <a:noFill/>
        </p:spPr>
      </p:pic>
    </p:spTree>
    <p:extLst>
      <p:ext uri="{BB962C8B-B14F-4D97-AF65-F5344CB8AC3E}">
        <p14:creationId xmlns="" xmlns:p14="http://schemas.microsoft.com/office/powerpoint/2010/main" val="2027104770"/>
      </p:ext>
    </p:extLst>
  </p:cSld>
  <p:clrMapOvr>
    <a:masterClrMapping/>
  </p:clrMapOvr>
  <p:transition>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10" name="Picture 9"/>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2127" y="2490921"/>
            <a:ext cx="9141873" cy="1876158"/>
          </a:xfrm>
          <a:prstGeom prst="rect">
            <a:avLst/>
          </a:prstGeom>
          <a:ln>
            <a:noFill/>
          </a:ln>
          <a:effectLst>
            <a:outerShdw blurRad="292100" dist="139700" dir="2700000" algn="tl" rotWithShape="0">
              <a:srgbClr val="333333">
                <a:alpha val="65000"/>
              </a:srgbClr>
            </a:outerShdw>
          </a:effectLst>
        </p:spPr>
      </p:pic>
      <p:sp>
        <p:nvSpPr>
          <p:cNvPr id="12" name="Title 2"/>
          <p:cNvSpPr>
            <a:spLocks noGrp="1"/>
          </p:cNvSpPr>
          <p:nvPr>
            <p:ph type="title"/>
          </p:nvPr>
        </p:nvSpPr>
        <p:spPr>
          <a:xfrm>
            <a:off x="0" y="3087779"/>
            <a:ext cx="9124950" cy="682441"/>
          </a:xfrm>
        </p:spPr>
        <p:txBody>
          <a:bodyPr>
            <a:normAutofit/>
          </a:bodyPr>
          <a:lstStyle>
            <a:lvl1pPr>
              <a:defRPr sz="2800"/>
            </a:lvl1pPr>
          </a:lstStyle>
          <a:p>
            <a:endParaRPr lang="en-US" sz="3600" b="1" dirty="0">
              <a:solidFill>
                <a:srgbClr val="282364"/>
              </a:solidFill>
              <a:ea typeface="+mn-ea"/>
              <a:cs typeface="Myriad Pro Light"/>
            </a:endParaRPr>
          </a:p>
        </p:txBody>
      </p:sp>
      <p:pic>
        <p:nvPicPr>
          <p:cNvPr id="14" name="Picture 13"/>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55321" y="3979652"/>
            <a:ext cx="782879" cy="382251"/>
          </a:xfrm>
          <a:prstGeom prst="rect">
            <a:avLst/>
          </a:prstGeom>
        </p:spPr>
      </p:pic>
      <p:pic>
        <p:nvPicPr>
          <p:cNvPr id="19" name="Picture 3" descr="C:\Users\prashant.d2\Desktop\Graphic1.png"/>
          <p:cNvPicPr>
            <a:picLocks noChangeAspect="1" noChangeArrowheads="1"/>
          </p:cNvPicPr>
          <p:nvPr userDrawn="1"/>
        </p:nvPicPr>
        <p:blipFill>
          <a:blip r:embed="rId4" cstate="print"/>
          <a:srcRect/>
          <a:stretch>
            <a:fillRect/>
          </a:stretch>
        </p:blipFill>
        <p:spPr bwMode="auto">
          <a:xfrm>
            <a:off x="8077200" y="6380560"/>
            <a:ext cx="1047750" cy="458390"/>
          </a:xfrm>
          <a:prstGeom prst="rect">
            <a:avLst/>
          </a:prstGeom>
          <a:noFill/>
        </p:spPr>
      </p:pic>
      <p:sp>
        <p:nvSpPr>
          <p:cNvPr id="9" name="Slide Number Placeholder 5"/>
          <p:cNvSpPr txBox="1">
            <a:spLocks/>
          </p:cNvSpPr>
          <p:nvPr userDrawn="1"/>
        </p:nvSpPr>
        <p:spPr>
          <a:xfrm>
            <a:off x="-372374" y="66294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mtClean="0"/>
              <a:pPr/>
              <a:t>‹#›</a:t>
            </a:fld>
            <a:endParaRPr lang="en-US" dirty="0"/>
          </a:p>
        </p:txBody>
      </p:sp>
    </p:spTree>
    <p:extLst>
      <p:ext uri="{BB962C8B-B14F-4D97-AF65-F5344CB8AC3E}">
        <p14:creationId xmlns="" xmlns:p14="http://schemas.microsoft.com/office/powerpoint/2010/main" val="2027104770"/>
      </p:ext>
    </p:extLst>
  </p:cSld>
  <p:clrMapOvr>
    <a:masterClrMapping/>
  </p:clrMapOvr>
  <p:transition>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5" name="Text Box 11"/>
          <p:cNvSpPr txBox="1">
            <a:spLocks noChangeArrowheads="1"/>
          </p:cNvSpPr>
          <p:nvPr userDrawn="1"/>
        </p:nvSpPr>
        <p:spPr bwMode="auto">
          <a:xfrm>
            <a:off x="2819400" y="6477000"/>
            <a:ext cx="3419872" cy="246221"/>
          </a:xfrm>
          <a:prstGeom prst="rect">
            <a:avLst/>
          </a:prstGeom>
          <a:noFill/>
          <a:ln w="9525">
            <a:noFill/>
            <a:miter lim="800000"/>
            <a:headEnd/>
            <a:tailEnd/>
          </a:ln>
        </p:spPr>
        <p:txBody>
          <a:bodyPr wrap="square">
            <a:spAutoFit/>
          </a:bodyPr>
          <a:lstStyle/>
          <a:p>
            <a:pPr algn="ctr"/>
            <a:r>
              <a:rPr lang="en-IN" sz="1000" b="0" dirty="0" smtClean="0">
                <a:latin typeface="Century Gothic" pitchFamily="34" charset="0"/>
                <a:cs typeface="Segoe UI Semilight" pitchFamily="34" charset="0"/>
                <a:hlinkClick r:id="rId2"/>
              </a:rPr>
              <a:t>www.ugamsolutions.com</a:t>
            </a:r>
            <a:r>
              <a:rPr lang="en-IN" sz="1000" b="0" baseline="0" dirty="0" smtClean="0">
                <a:latin typeface="Century Gothic" pitchFamily="34" charset="0"/>
                <a:cs typeface="Segoe UI Semilight" pitchFamily="34" charset="0"/>
              </a:rPr>
              <a:t> </a:t>
            </a:r>
            <a:r>
              <a:rPr lang="en-IN" sz="1000" b="0" dirty="0" smtClean="0">
                <a:latin typeface="Century Gothic" pitchFamily="34" charset="0"/>
                <a:cs typeface="Segoe UI Semilight" pitchFamily="34" charset="0"/>
              </a:rPr>
              <a:t> </a:t>
            </a:r>
            <a:endParaRPr lang="en-US" sz="1000" b="0" dirty="0">
              <a:latin typeface="Century Gothic" pitchFamily="34" charset="0"/>
              <a:cs typeface="Segoe UI Semilight" pitchFamily="34" charset="0"/>
            </a:endParaRPr>
          </a:p>
        </p:txBody>
      </p:sp>
      <p:pic>
        <p:nvPicPr>
          <p:cNvPr id="12" name="Picture 11"/>
          <p:cNvPicPr>
            <a:picLocks noChangeAspect="1"/>
          </p:cNvPicPr>
          <p:nvPr userDrawn="1"/>
        </p:nvPicPr>
        <p:blipFill>
          <a:blip r:embed="rId3" cstate="print">
            <a:extLst>
              <a:ext uri="{28A0092B-C50C-407E-A947-70E740481C1C}">
                <a14:useLocalDpi xmlns="" xmlns:a14="http://schemas.microsoft.com/office/drawing/2010/main"/>
              </a:ext>
            </a:extLst>
          </a:blip>
          <a:stretch>
            <a:fillRect/>
          </a:stretch>
        </p:blipFill>
        <p:spPr>
          <a:xfrm>
            <a:off x="2128" y="4038600"/>
            <a:ext cx="9141872" cy="2198100"/>
          </a:xfrm>
          <a:prstGeom prst="rect">
            <a:avLst/>
          </a:prstGeom>
          <a:ln>
            <a:noFill/>
          </a:ln>
          <a:effectLst>
            <a:outerShdw blurRad="292100" dist="139700" dir="2700000" algn="tl" rotWithShape="0">
              <a:srgbClr val="333333">
                <a:alpha val="65000"/>
              </a:srgbClr>
            </a:outerShdw>
          </a:effectLst>
        </p:spPr>
      </p:pic>
      <p:sp>
        <p:nvSpPr>
          <p:cNvPr id="17" name="TextBox 16"/>
          <p:cNvSpPr txBox="1"/>
          <p:nvPr userDrawn="1"/>
        </p:nvSpPr>
        <p:spPr>
          <a:xfrm>
            <a:off x="15818" y="4103094"/>
            <a:ext cx="9128182" cy="1169551"/>
          </a:xfrm>
          <a:prstGeom prst="rect">
            <a:avLst/>
          </a:prstGeom>
          <a:noFill/>
        </p:spPr>
        <p:txBody>
          <a:bodyPr wrap="square" rtlCol="0">
            <a:spAutoFit/>
          </a:bodyPr>
          <a:lstStyle/>
          <a:p>
            <a:r>
              <a:rPr lang="en-US" sz="1400" spc="100" dirty="0" smtClean="0">
                <a:solidFill>
                  <a:srgbClr val="282364"/>
                </a:solidFill>
                <a:latin typeface="Century Gothic" pitchFamily="34" charset="0"/>
                <a:cs typeface="Segoe UI Semilight" pitchFamily="34" charset="0"/>
              </a:rPr>
              <a:t>Ugam </a:t>
            </a:r>
            <a:r>
              <a:rPr lang="en-US" sz="1400" spc="100" dirty="0">
                <a:solidFill>
                  <a:srgbClr val="282364"/>
                </a:solidFill>
                <a:latin typeface="Century Gothic" pitchFamily="34" charset="0"/>
                <a:cs typeface="Segoe UI Semilight" pitchFamily="34" charset="0"/>
              </a:rPr>
              <a:t>is a managed analytics company that helps brands and retailers improve category performance with insights and analytics solutions around assortment, pricing and product content.  We uniquely blend a </a:t>
            </a:r>
            <a:r>
              <a:rPr lang="en-US" sz="1400" spc="100" dirty="0" smtClean="0">
                <a:solidFill>
                  <a:srgbClr val="282364"/>
                </a:solidFill>
                <a:latin typeface="Century Gothic" pitchFamily="34" charset="0"/>
                <a:cs typeface="Segoe UI Semilight" pitchFamily="34" charset="0"/>
              </a:rPr>
              <a:t>big data </a:t>
            </a:r>
            <a:r>
              <a:rPr lang="en-US" sz="1400" spc="100" dirty="0">
                <a:solidFill>
                  <a:srgbClr val="282364"/>
                </a:solidFill>
                <a:latin typeface="Century Gothic" pitchFamily="34" charset="0"/>
                <a:cs typeface="Segoe UI Semilight" pitchFamily="34" charset="0"/>
              </a:rPr>
              <a:t>platform, analytics experts and deep domain knowledge to deliver unmatched customer experience and specific results to </a:t>
            </a:r>
            <a:r>
              <a:rPr lang="en-US" sz="1400" b="1" spc="100" dirty="0">
                <a:solidFill>
                  <a:srgbClr val="282364"/>
                </a:solidFill>
                <a:latin typeface="Century Gothic" pitchFamily="34" charset="0"/>
                <a:cs typeface="Segoe UI Semilight" pitchFamily="34" charset="0"/>
              </a:rPr>
              <a:t>9 of the largest 25 US Internet Retailers and leading brands.</a:t>
            </a:r>
          </a:p>
        </p:txBody>
      </p:sp>
      <p:sp>
        <p:nvSpPr>
          <p:cNvPr id="18" name="Text Box 11"/>
          <p:cNvSpPr txBox="1">
            <a:spLocks noChangeArrowheads="1"/>
          </p:cNvSpPr>
          <p:nvPr userDrawn="1"/>
        </p:nvSpPr>
        <p:spPr bwMode="auto">
          <a:xfrm>
            <a:off x="1798" y="5257800"/>
            <a:ext cx="3419872" cy="307777"/>
          </a:xfrm>
          <a:prstGeom prst="rect">
            <a:avLst/>
          </a:prstGeom>
          <a:noFill/>
          <a:ln w="9525">
            <a:noFill/>
            <a:miter lim="800000"/>
            <a:headEnd/>
            <a:tailEnd/>
          </a:ln>
        </p:spPr>
        <p:txBody>
          <a:bodyPr wrap="square">
            <a:spAutoFit/>
          </a:bodyPr>
          <a:lstStyle/>
          <a:p>
            <a:pPr algn="just"/>
            <a:r>
              <a:rPr lang="en-IN" sz="1400" b="0" dirty="0" smtClean="0">
                <a:solidFill>
                  <a:srgbClr val="282364"/>
                </a:solidFill>
                <a:latin typeface="Century Gothic" pitchFamily="34" charset="0"/>
                <a:cs typeface="Segoe UI Semilight" pitchFamily="34" charset="0"/>
              </a:rPr>
              <a:t>For more information, contact:</a:t>
            </a:r>
            <a:endParaRPr lang="en-US" sz="1400" b="0" dirty="0">
              <a:solidFill>
                <a:srgbClr val="282364"/>
              </a:solidFill>
              <a:latin typeface="Century Gothic" pitchFamily="34" charset="0"/>
              <a:cs typeface="Segoe UI Semilight" pitchFamily="34" charset="0"/>
            </a:endParaRPr>
          </a:p>
        </p:txBody>
      </p:sp>
      <p:sp>
        <p:nvSpPr>
          <p:cNvPr id="19" name="Text Box 11"/>
          <p:cNvSpPr txBox="1">
            <a:spLocks noChangeArrowheads="1"/>
          </p:cNvSpPr>
          <p:nvPr userDrawn="1"/>
        </p:nvSpPr>
        <p:spPr bwMode="auto">
          <a:xfrm>
            <a:off x="2709065" y="5265698"/>
            <a:ext cx="2548735" cy="307777"/>
          </a:xfrm>
          <a:prstGeom prst="rect">
            <a:avLst/>
          </a:prstGeom>
          <a:noFill/>
          <a:ln w="9525">
            <a:noFill/>
            <a:miter lim="800000"/>
            <a:headEnd/>
            <a:tailEnd/>
          </a:ln>
        </p:spPr>
        <p:txBody>
          <a:bodyPr wrap="square">
            <a:spAutoFit/>
          </a:bodyPr>
          <a:lstStyle/>
          <a:p>
            <a:r>
              <a:rPr lang="en-US" sz="1400" b="0" i="1" u="sng" dirty="0" smtClean="0">
                <a:solidFill>
                  <a:srgbClr val="00B0F0"/>
                </a:solidFill>
                <a:latin typeface="Century Gothic" pitchFamily="34" charset="0"/>
                <a:cs typeface="Segoe UI Semilight" pitchFamily="34" charset="0"/>
              </a:rPr>
              <a:t>sales@ugamsolutions.com</a:t>
            </a:r>
            <a:r>
              <a:rPr lang="en-US" sz="1400" b="0" dirty="0" smtClean="0">
                <a:solidFill>
                  <a:srgbClr val="00B0F0"/>
                </a:solidFill>
                <a:latin typeface="Century Gothic" pitchFamily="34" charset="0"/>
                <a:cs typeface="Segoe UI Semilight" pitchFamily="34" charset="0"/>
              </a:rPr>
              <a:t>   </a:t>
            </a:r>
            <a:endParaRPr lang="en-US" sz="1400" b="0" dirty="0">
              <a:solidFill>
                <a:srgbClr val="00B0F0"/>
              </a:solidFill>
              <a:latin typeface="Century Gothic" pitchFamily="34" charset="0"/>
              <a:cs typeface="Segoe UI Semilight" pitchFamily="34" charset="0"/>
            </a:endParaRPr>
          </a:p>
        </p:txBody>
      </p:sp>
      <p:pic>
        <p:nvPicPr>
          <p:cNvPr id="20" name="Picture 19"/>
          <p:cNvPicPr>
            <a:picLocks noChangeAspect="1"/>
          </p:cNvPicPr>
          <p:nvPr userDrawn="1"/>
        </p:nvPicPr>
        <p:blipFill>
          <a:blip r:embed="rId4" cstate="print">
            <a:lum bright="70000" contrast="-70000"/>
            <a:extLst>
              <a:ext uri="{28A0092B-C50C-407E-A947-70E740481C1C}">
                <a14:useLocalDpi xmlns="" xmlns:a14="http://schemas.microsoft.com/office/drawing/2010/main" val="0"/>
              </a:ext>
            </a:extLst>
          </a:blip>
          <a:stretch>
            <a:fillRect/>
          </a:stretch>
        </p:blipFill>
        <p:spPr>
          <a:xfrm>
            <a:off x="46695" y="5858774"/>
            <a:ext cx="782879" cy="382251"/>
          </a:xfrm>
          <a:prstGeom prst="rect">
            <a:avLst/>
          </a:prstGeom>
        </p:spPr>
      </p:pic>
      <p:pic>
        <p:nvPicPr>
          <p:cNvPr id="21" name="Picture 20"/>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872847" y="5858774"/>
            <a:ext cx="782879" cy="382251"/>
          </a:xfrm>
          <a:prstGeom prst="rect">
            <a:avLst/>
          </a:prstGeom>
        </p:spPr>
      </p:pic>
      <p:pic>
        <p:nvPicPr>
          <p:cNvPr id="22" name="Picture 21"/>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1700623" y="5841874"/>
            <a:ext cx="782879" cy="382251"/>
          </a:xfrm>
          <a:prstGeom prst="rect">
            <a:avLst/>
          </a:prstGeom>
        </p:spPr>
      </p:pic>
      <p:pic>
        <p:nvPicPr>
          <p:cNvPr id="23" name="Picture 22"/>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2537886" y="5858774"/>
            <a:ext cx="782879" cy="382251"/>
          </a:xfrm>
          <a:prstGeom prst="rect">
            <a:avLst/>
          </a:prstGeom>
        </p:spPr>
      </p:pic>
      <p:pic>
        <p:nvPicPr>
          <p:cNvPr id="24" name="Picture 23"/>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3375149" y="5853729"/>
            <a:ext cx="782879" cy="382251"/>
          </a:xfrm>
          <a:prstGeom prst="rect">
            <a:avLst/>
          </a:prstGeom>
        </p:spPr>
      </p:pic>
      <p:pic>
        <p:nvPicPr>
          <p:cNvPr id="25" name="Picture 24"/>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4212412" y="5854474"/>
            <a:ext cx="782879" cy="382251"/>
          </a:xfrm>
          <a:prstGeom prst="rect">
            <a:avLst/>
          </a:prstGeom>
        </p:spPr>
      </p:pic>
      <p:pic>
        <p:nvPicPr>
          <p:cNvPr id="26" name="Picture 25"/>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5049675" y="5856744"/>
            <a:ext cx="782879" cy="382251"/>
          </a:xfrm>
          <a:prstGeom prst="rect">
            <a:avLst/>
          </a:prstGeom>
        </p:spPr>
      </p:pic>
      <p:pic>
        <p:nvPicPr>
          <p:cNvPr id="27" name="Picture 26"/>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5886938" y="5859014"/>
            <a:ext cx="782879" cy="382251"/>
          </a:xfrm>
          <a:prstGeom prst="rect">
            <a:avLst/>
          </a:prstGeom>
        </p:spPr>
      </p:pic>
      <p:pic>
        <p:nvPicPr>
          <p:cNvPr id="28" name="Picture 27"/>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6710978" y="5855219"/>
            <a:ext cx="467640" cy="382251"/>
          </a:xfrm>
          <a:prstGeom prst="rect">
            <a:avLst/>
          </a:prstGeom>
        </p:spPr>
      </p:pic>
      <p:pic>
        <p:nvPicPr>
          <p:cNvPr id="29" name="Picture 28"/>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7221219" y="5841873"/>
            <a:ext cx="467640" cy="382251"/>
          </a:xfrm>
          <a:prstGeom prst="rect">
            <a:avLst/>
          </a:prstGeom>
        </p:spPr>
      </p:pic>
      <p:pic>
        <p:nvPicPr>
          <p:cNvPr id="30" name="Picture 29"/>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7730022" y="5848463"/>
            <a:ext cx="467640" cy="382251"/>
          </a:xfrm>
          <a:prstGeom prst="rect">
            <a:avLst/>
          </a:prstGeom>
        </p:spPr>
      </p:pic>
      <p:pic>
        <p:nvPicPr>
          <p:cNvPr id="31" name="Picture 30"/>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l="1" r="59056" b="283"/>
          <a:stretch/>
        </p:blipFill>
        <p:spPr>
          <a:xfrm>
            <a:off x="8763000" y="5842957"/>
            <a:ext cx="320531" cy="381168"/>
          </a:xfrm>
          <a:prstGeom prst="rect">
            <a:avLst/>
          </a:prstGeom>
        </p:spPr>
      </p:pic>
      <p:pic>
        <p:nvPicPr>
          <p:cNvPr id="32" name="Picture 31"/>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8255478" y="5848462"/>
            <a:ext cx="467640" cy="382251"/>
          </a:xfrm>
          <a:prstGeom prst="rect">
            <a:avLst/>
          </a:prstGeom>
        </p:spPr>
      </p:pic>
      <p:pic>
        <p:nvPicPr>
          <p:cNvPr id="33" name="Picture 3" descr="C:\Users\prashant.d2\Desktop\Graphic1.png"/>
          <p:cNvPicPr>
            <a:picLocks noChangeAspect="1" noChangeArrowheads="1"/>
          </p:cNvPicPr>
          <p:nvPr userDrawn="1"/>
        </p:nvPicPr>
        <p:blipFill>
          <a:blip r:embed="rId6" cstate="print"/>
          <a:srcRect/>
          <a:stretch>
            <a:fillRect/>
          </a:stretch>
        </p:blipFill>
        <p:spPr bwMode="auto">
          <a:xfrm>
            <a:off x="43541" y="34504"/>
            <a:ext cx="2090059" cy="914400"/>
          </a:xfrm>
          <a:prstGeom prst="rect">
            <a:avLst/>
          </a:prstGeom>
          <a:noFill/>
        </p:spPr>
      </p:pic>
    </p:spTree>
    <p:extLst>
      <p:ext uri="{BB962C8B-B14F-4D97-AF65-F5344CB8AC3E}">
        <p14:creationId xmlns="" xmlns:p14="http://schemas.microsoft.com/office/powerpoint/2010/main" val="1889040025"/>
      </p:ext>
    </p:extLst>
  </p:cSld>
  <p:clrMapOvr>
    <a:masterClrMapping/>
  </p:clrMapOvr>
  <p:transition>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15" name="Text Box 11"/>
          <p:cNvSpPr txBox="1">
            <a:spLocks noChangeArrowheads="1"/>
          </p:cNvSpPr>
          <p:nvPr userDrawn="1"/>
        </p:nvSpPr>
        <p:spPr bwMode="auto">
          <a:xfrm>
            <a:off x="2819400" y="6477000"/>
            <a:ext cx="3419872" cy="246221"/>
          </a:xfrm>
          <a:prstGeom prst="rect">
            <a:avLst/>
          </a:prstGeom>
          <a:noFill/>
          <a:ln w="9525">
            <a:noFill/>
            <a:miter lim="800000"/>
            <a:headEnd/>
            <a:tailEnd/>
          </a:ln>
        </p:spPr>
        <p:txBody>
          <a:bodyPr wrap="square">
            <a:spAutoFit/>
          </a:bodyPr>
          <a:lstStyle/>
          <a:p>
            <a:pPr algn="ctr"/>
            <a:r>
              <a:rPr lang="en-IN" sz="1000" b="0" dirty="0" smtClean="0">
                <a:latin typeface="Century Gothic" pitchFamily="34" charset="0"/>
                <a:cs typeface="Segoe UI Semilight" pitchFamily="34" charset="0"/>
                <a:hlinkClick r:id="rId2"/>
              </a:rPr>
              <a:t>www.ugamsolutions.com</a:t>
            </a:r>
            <a:r>
              <a:rPr lang="en-IN" sz="1000" b="0" baseline="0" dirty="0" smtClean="0">
                <a:latin typeface="Century Gothic" pitchFamily="34" charset="0"/>
                <a:cs typeface="Segoe UI Semilight" pitchFamily="34" charset="0"/>
              </a:rPr>
              <a:t> </a:t>
            </a:r>
            <a:r>
              <a:rPr lang="en-IN" sz="1000" b="0" dirty="0" smtClean="0">
                <a:latin typeface="Century Gothic" pitchFamily="34" charset="0"/>
                <a:cs typeface="Segoe UI Semilight" pitchFamily="34" charset="0"/>
              </a:rPr>
              <a:t> </a:t>
            </a:r>
            <a:endParaRPr lang="en-US" sz="1000" b="0" dirty="0">
              <a:latin typeface="Century Gothic" pitchFamily="34" charset="0"/>
              <a:cs typeface="Segoe UI Semilight" pitchFamily="34" charset="0"/>
            </a:endParaRPr>
          </a:p>
        </p:txBody>
      </p:sp>
      <p:pic>
        <p:nvPicPr>
          <p:cNvPr id="12" name="Picture 11"/>
          <p:cNvPicPr>
            <a:picLocks noChangeAspect="1"/>
          </p:cNvPicPr>
          <p:nvPr userDrawn="1"/>
        </p:nvPicPr>
        <p:blipFill>
          <a:blip r:embed="rId3" cstate="print">
            <a:extLst>
              <a:ext uri="{28A0092B-C50C-407E-A947-70E740481C1C}">
                <a14:useLocalDpi xmlns="" xmlns:a14="http://schemas.microsoft.com/office/drawing/2010/main"/>
              </a:ext>
            </a:extLst>
          </a:blip>
          <a:stretch>
            <a:fillRect/>
          </a:stretch>
        </p:blipFill>
        <p:spPr>
          <a:xfrm>
            <a:off x="2128" y="4038600"/>
            <a:ext cx="9141872" cy="2198100"/>
          </a:xfrm>
          <a:prstGeom prst="rect">
            <a:avLst/>
          </a:prstGeom>
          <a:ln>
            <a:noFill/>
          </a:ln>
          <a:effectLst>
            <a:outerShdw blurRad="292100" dist="139700" dir="2700000" algn="tl" rotWithShape="0">
              <a:srgbClr val="333333">
                <a:alpha val="65000"/>
              </a:srgbClr>
            </a:outerShdw>
          </a:effectLst>
        </p:spPr>
      </p:pic>
      <p:sp>
        <p:nvSpPr>
          <p:cNvPr id="17" name="TextBox 16"/>
          <p:cNvSpPr txBox="1"/>
          <p:nvPr userDrawn="1"/>
        </p:nvSpPr>
        <p:spPr>
          <a:xfrm>
            <a:off x="15818" y="3837563"/>
            <a:ext cx="9128182" cy="1877437"/>
          </a:xfrm>
          <a:prstGeom prst="rect">
            <a:avLst/>
          </a:prstGeom>
          <a:noFill/>
        </p:spPr>
        <p:txBody>
          <a:bodyPr wrap="square" rtlCol="0">
            <a:spAutoFit/>
          </a:bodyPr>
          <a:lstStyle/>
          <a:p>
            <a:pPr algn="just"/>
            <a:endParaRPr lang="en-IN" sz="1400" kern="1200" baseline="0" dirty="0" smtClean="0">
              <a:solidFill>
                <a:srgbClr val="282364"/>
              </a:solidFill>
              <a:latin typeface="Century Gothic" pitchFamily="34" charset="0"/>
              <a:ea typeface="+mn-ea"/>
              <a:cs typeface="+mn-cs"/>
            </a:endParaRPr>
          </a:p>
          <a:p>
            <a:pPr algn="just"/>
            <a:r>
              <a:rPr lang="en-IN" sz="1800" b="1" kern="1200" baseline="0" dirty="0" smtClean="0">
                <a:solidFill>
                  <a:srgbClr val="282364"/>
                </a:solidFill>
                <a:latin typeface="+mn-lt"/>
                <a:ea typeface="+mn-ea"/>
                <a:cs typeface="+mn-cs"/>
              </a:rPr>
              <a:t>Disclaimer:</a:t>
            </a:r>
          </a:p>
          <a:p>
            <a:pPr algn="just"/>
            <a:endParaRPr lang="en-IN" sz="1400" kern="1200" baseline="0" dirty="0" smtClean="0">
              <a:solidFill>
                <a:srgbClr val="282364"/>
              </a:solidFill>
              <a:latin typeface="Century Gothic" pitchFamily="34" charset="0"/>
              <a:ea typeface="+mn-ea"/>
              <a:cs typeface="+mn-cs"/>
            </a:endParaRPr>
          </a:p>
          <a:p>
            <a:pPr algn="just"/>
            <a:r>
              <a:rPr lang="en-IN" sz="1400" kern="1200" baseline="0" dirty="0" smtClean="0">
                <a:solidFill>
                  <a:srgbClr val="282364"/>
                </a:solidFill>
                <a:latin typeface="Century Gothic" pitchFamily="34" charset="0"/>
                <a:ea typeface="+mn-ea"/>
                <a:cs typeface="+mn-cs"/>
              </a:rPr>
              <a:t>The information set out in this presentation is produced by Ugam Solutions (“the Company” or “Ugam”) and is being made available AS IS to recipients solely for information purposes only. This presentation and its contents are strictly confidential to Ugam and may not be used, reproduced, redistributed or transmitted, passed on or published, in whole or in part, to any other person for any purpose whatsoever. </a:t>
            </a:r>
            <a:endParaRPr lang="en-US" sz="1400" b="1" spc="100" dirty="0">
              <a:solidFill>
                <a:srgbClr val="282364"/>
              </a:solidFill>
              <a:latin typeface="Century Gothic" pitchFamily="34" charset="0"/>
              <a:cs typeface="Segoe UI Semilight" pitchFamily="34" charset="0"/>
            </a:endParaRPr>
          </a:p>
        </p:txBody>
      </p:sp>
      <p:pic>
        <p:nvPicPr>
          <p:cNvPr id="20" name="Picture 19"/>
          <p:cNvPicPr>
            <a:picLocks noChangeAspect="1"/>
          </p:cNvPicPr>
          <p:nvPr userDrawn="1"/>
        </p:nvPicPr>
        <p:blipFill>
          <a:blip r:embed="rId4" cstate="print">
            <a:lum bright="70000" contrast="-70000"/>
            <a:extLst>
              <a:ext uri="{28A0092B-C50C-407E-A947-70E740481C1C}">
                <a14:useLocalDpi xmlns="" xmlns:a14="http://schemas.microsoft.com/office/drawing/2010/main" val="0"/>
              </a:ext>
            </a:extLst>
          </a:blip>
          <a:stretch>
            <a:fillRect/>
          </a:stretch>
        </p:blipFill>
        <p:spPr>
          <a:xfrm>
            <a:off x="46695" y="5858774"/>
            <a:ext cx="782879" cy="382251"/>
          </a:xfrm>
          <a:prstGeom prst="rect">
            <a:avLst/>
          </a:prstGeom>
        </p:spPr>
      </p:pic>
      <p:pic>
        <p:nvPicPr>
          <p:cNvPr id="21" name="Picture 20"/>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872847" y="5858774"/>
            <a:ext cx="782879" cy="382251"/>
          </a:xfrm>
          <a:prstGeom prst="rect">
            <a:avLst/>
          </a:prstGeom>
        </p:spPr>
      </p:pic>
      <p:pic>
        <p:nvPicPr>
          <p:cNvPr id="22" name="Picture 21"/>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1700623" y="5841874"/>
            <a:ext cx="782879" cy="382251"/>
          </a:xfrm>
          <a:prstGeom prst="rect">
            <a:avLst/>
          </a:prstGeom>
        </p:spPr>
      </p:pic>
      <p:pic>
        <p:nvPicPr>
          <p:cNvPr id="23" name="Picture 22"/>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2537886" y="5858774"/>
            <a:ext cx="782879" cy="382251"/>
          </a:xfrm>
          <a:prstGeom prst="rect">
            <a:avLst/>
          </a:prstGeom>
        </p:spPr>
      </p:pic>
      <p:pic>
        <p:nvPicPr>
          <p:cNvPr id="24" name="Picture 23"/>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3375149" y="5853729"/>
            <a:ext cx="782879" cy="382251"/>
          </a:xfrm>
          <a:prstGeom prst="rect">
            <a:avLst/>
          </a:prstGeom>
        </p:spPr>
      </p:pic>
      <p:pic>
        <p:nvPicPr>
          <p:cNvPr id="25" name="Picture 24"/>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4212412" y="5854474"/>
            <a:ext cx="782879" cy="382251"/>
          </a:xfrm>
          <a:prstGeom prst="rect">
            <a:avLst/>
          </a:prstGeom>
        </p:spPr>
      </p:pic>
      <p:pic>
        <p:nvPicPr>
          <p:cNvPr id="26" name="Picture 25"/>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5049675" y="5856744"/>
            <a:ext cx="782879" cy="382251"/>
          </a:xfrm>
          <a:prstGeom prst="rect">
            <a:avLst/>
          </a:prstGeom>
        </p:spPr>
      </p:pic>
      <p:pic>
        <p:nvPicPr>
          <p:cNvPr id="27" name="Picture 26"/>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5886938" y="5859014"/>
            <a:ext cx="782879" cy="382251"/>
          </a:xfrm>
          <a:prstGeom prst="rect">
            <a:avLst/>
          </a:prstGeom>
        </p:spPr>
      </p:pic>
      <p:pic>
        <p:nvPicPr>
          <p:cNvPr id="28" name="Picture 27"/>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6710978" y="5855219"/>
            <a:ext cx="467640" cy="382251"/>
          </a:xfrm>
          <a:prstGeom prst="rect">
            <a:avLst/>
          </a:prstGeom>
        </p:spPr>
      </p:pic>
      <p:pic>
        <p:nvPicPr>
          <p:cNvPr id="29" name="Picture 28"/>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7221219" y="5841873"/>
            <a:ext cx="467640" cy="382251"/>
          </a:xfrm>
          <a:prstGeom prst="rect">
            <a:avLst/>
          </a:prstGeom>
        </p:spPr>
      </p:pic>
      <p:pic>
        <p:nvPicPr>
          <p:cNvPr id="30" name="Picture 29"/>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7730022" y="5848463"/>
            <a:ext cx="467640" cy="382251"/>
          </a:xfrm>
          <a:prstGeom prst="rect">
            <a:avLst/>
          </a:prstGeom>
        </p:spPr>
      </p:pic>
      <p:pic>
        <p:nvPicPr>
          <p:cNvPr id="31" name="Picture 30"/>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l="1" r="59056" b="283"/>
          <a:stretch/>
        </p:blipFill>
        <p:spPr>
          <a:xfrm>
            <a:off x="8763000" y="5842957"/>
            <a:ext cx="320531" cy="381168"/>
          </a:xfrm>
          <a:prstGeom prst="rect">
            <a:avLst/>
          </a:prstGeom>
        </p:spPr>
      </p:pic>
      <p:pic>
        <p:nvPicPr>
          <p:cNvPr id="32" name="Picture 31"/>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8255478" y="5848462"/>
            <a:ext cx="467640" cy="382251"/>
          </a:xfrm>
          <a:prstGeom prst="rect">
            <a:avLst/>
          </a:prstGeom>
        </p:spPr>
      </p:pic>
      <p:pic>
        <p:nvPicPr>
          <p:cNvPr id="33" name="Picture 3" descr="C:\Users\prashant.d2\Desktop\Graphic1.png"/>
          <p:cNvPicPr>
            <a:picLocks noChangeAspect="1" noChangeArrowheads="1"/>
          </p:cNvPicPr>
          <p:nvPr userDrawn="1"/>
        </p:nvPicPr>
        <p:blipFill>
          <a:blip r:embed="rId6" cstate="print"/>
          <a:srcRect/>
          <a:stretch>
            <a:fillRect/>
          </a:stretch>
        </p:blipFill>
        <p:spPr bwMode="auto">
          <a:xfrm>
            <a:off x="43541" y="34504"/>
            <a:ext cx="2090059" cy="914400"/>
          </a:xfrm>
          <a:prstGeom prst="rect">
            <a:avLst/>
          </a:prstGeom>
          <a:noFill/>
        </p:spPr>
      </p:pic>
    </p:spTree>
    <p:extLst>
      <p:ext uri="{BB962C8B-B14F-4D97-AF65-F5344CB8AC3E}">
        <p14:creationId xmlns="" xmlns:p14="http://schemas.microsoft.com/office/powerpoint/2010/main" val="1889040025"/>
      </p:ext>
    </p:extLst>
  </p:cSld>
  <p:clrMapOvr>
    <a:masterClrMapping/>
  </p:clrMapOvr>
  <p:transition>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0" y="1282821"/>
            <a:ext cx="9176238"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spTree>
    <p:extLst>
      <p:ext uri="{BB962C8B-B14F-4D97-AF65-F5344CB8AC3E}">
        <p14:creationId xmlns="" xmlns:p14="http://schemas.microsoft.com/office/powerpoint/2010/main" val="884290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Lst>
  <p:transition>
    <p:push dir="u"/>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Century Gothic"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0" y="4038600"/>
            <a:ext cx="9144000" cy="2057400"/>
          </a:xfrm>
        </p:spPr>
        <p:txBody>
          <a:bodyPr>
            <a:normAutofit/>
          </a:bodyPr>
          <a:lstStyle/>
          <a:p>
            <a:r>
              <a:rPr lang="en-US" sz="3600" b="1" dirty="0" smtClean="0"/>
              <a:t>Market Basket Analysis</a:t>
            </a:r>
            <a:br>
              <a:rPr lang="en-US" sz="3600" b="1" dirty="0" smtClean="0"/>
            </a:br>
            <a:r>
              <a:rPr lang="en-US" sz="2400" dirty="0" smtClean="0"/>
              <a:t>Data Mining Technique </a:t>
            </a:r>
            <a:br>
              <a:rPr lang="en-US" sz="2400" dirty="0" smtClean="0"/>
            </a:br>
            <a:r>
              <a:rPr lang="en-US" sz="3600" dirty="0" smtClean="0"/>
              <a:t/>
            </a:r>
            <a:br>
              <a:rPr lang="en-US" sz="3600" dirty="0" smtClean="0"/>
            </a:br>
            <a:endParaRPr lang="en-US" sz="2000" dirty="0"/>
          </a:p>
        </p:txBody>
      </p:sp>
    </p:spTree>
    <p:extLst>
      <p:ext uri="{BB962C8B-B14F-4D97-AF65-F5344CB8AC3E}">
        <p14:creationId xmlns="" xmlns:p14="http://schemas.microsoft.com/office/powerpoint/2010/main" val="257497054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Data Preparation  in R			  .......	.....Continued</a:t>
            </a:r>
            <a:endParaRPr lang="en-IN" dirty="0"/>
          </a:p>
        </p:txBody>
      </p:sp>
      <p:sp>
        <p:nvSpPr>
          <p:cNvPr id="3" name="Content Placeholder 2"/>
          <p:cNvSpPr>
            <a:spLocks noGrp="1"/>
          </p:cNvSpPr>
          <p:nvPr>
            <p:ph idx="1"/>
          </p:nvPr>
        </p:nvSpPr>
        <p:spPr>
          <a:xfrm>
            <a:off x="0" y="838200"/>
            <a:ext cx="9144000" cy="5791200"/>
          </a:xfrm>
        </p:spPr>
        <p:txBody>
          <a:bodyPr>
            <a:normAutofit/>
          </a:bodyPr>
          <a:lstStyle/>
          <a:p>
            <a:r>
              <a:rPr lang="en-IN" dirty="0" smtClean="0"/>
              <a:t>In </a:t>
            </a:r>
            <a:r>
              <a:rPr lang="en-IN" b="1" dirty="0" smtClean="0"/>
              <a:t>arules</a:t>
            </a:r>
            <a:r>
              <a:rPr lang="en-IN" dirty="0" smtClean="0"/>
              <a:t> both layouts are implemented as the classes transactions and tidLists. Similar to transactions, class tidLists also uses a sparse representation to store its lists efficiently.</a:t>
            </a:r>
          </a:p>
          <a:p>
            <a:endParaRPr lang="en-IN" dirty="0" smtClean="0"/>
          </a:p>
          <a:p>
            <a:pPr lvl="1">
              <a:buFont typeface="Wingdings" pitchFamily="2" charset="2"/>
              <a:buChar char="Ø"/>
            </a:pPr>
            <a:r>
              <a:rPr lang="en-IN" dirty="0" smtClean="0"/>
              <a:t> </a:t>
            </a:r>
            <a:r>
              <a:rPr lang="en-IN" b="1" dirty="0" smtClean="0"/>
              <a:t>summary()</a:t>
            </a:r>
            <a:r>
              <a:rPr lang="en-IN" dirty="0" smtClean="0"/>
              <a:t> to give a short overview of the set and </a:t>
            </a:r>
            <a:r>
              <a:rPr lang="en-IN" b="1" dirty="0" smtClean="0"/>
              <a:t>inspect()</a:t>
            </a:r>
            <a:r>
              <a:rPr lang="en-IN" dirty="0" smtClean="0"/>
              <a:t> to display individual associations, </a:t>
            </a:r>
          </a:p>
          <a:p>
            <a:pPr lvl="1">
              <a:buFont typeface="Wingdings" pitchFamily="2" charset="2"/>
              <a:buChar char="Ø"/>
            </a:pPr>
            <a:r>
              <a:rPr lang="en-IN" b="1" dirty="0" smtClean="0"/>
              <a:t>length()</a:t>
            </a:r>
            <a:r>
              <a:rPr lang="en-IN" dirty="0" smtClean="0"/>
              <a:t> for getting the number of elements in the set, </a:t>
            </a:r>
          </a:p>
          <a:p>
            <a:pPr lvl="1">
              <a:buFont typeface="Wingdings" pitchFamily="2" charset="2"/>
              <a:buChar char="Ø"/>
            </a:pPr>
            <a:r>
              <a:rPr lang="en-IN" b="1" dirty="0" smtClean="0"/>
              <a:t>items()</a:t>
            </a:r>
            <a:r>
              <a:rPr lang="en-IN" dirty="0" smtClean="0"/>
              <a:t> for getting for each association a set of items involved in the association (e.g., the union of the items in the LHS and the RHS for each rule),</a:t>
            </a:r>
          </a:p>
          <a:p>
            <a:pPr lvl="1">
              <a:buFont typeface="Wingdings" pitchFamily="2" charset="2"/>
              <a:buChar char="Ø"/>
            </a:pPr>
            <a:r>
              <a:rPr lang="en-IN" dirty="0" smtClean="0"/>
              <a:t>sorting the set using the values of different quality measures (</a:t>
            </a:r>
            <a:r>
              <a:rPr lang="en-IN" b="1" dirty="0" smtClean="0"/>
              <a:t>sort()</a:t>
            </a:r>
            <a:r>
              <a:rPr lang="en-IN" dirty="0" smtClean="0"/>
              <a:t>)</a:t>
            </a:r>
          </a:p>
          <a:p>
            <a:pPr lvl="1">
              <a:buFont typeface="Wingdings" pitchFamily="2" charset="2"/>
              <a:buChar char="Ø"/>
            </a:pPr>
            <a:r>
              <a:rPr lang="en-IN" dirty="0" smtClean="0"/>
              <a:t>subset extraction (</a:t>
            </a:r>
            <a:r>
              <a:rPr lang="en-IN" b="1" dirty="0" smtClean="0"/>
              <a:t>[</a:t>
            </a:r>
            <a:r>
              <a:rPr lang="en-IN" dirty="0" smtClean="0"/>
              <a:t> and </a:t>
            </a:r>
            <a:r>
              <a:rPr lang="en-IN" b="1" dirty="0" smtClean="0"/>
              <a:t>subset()</a:t>
            </a:r>
            <a:r>
              <a:rPr lang="en-IN" dirty="0" smtClean="0"/>
              <a:t>)</a:t>
            </a:r>
          </a:p>
          <a:p>
            <a:pPr lvl="1">
              <a:buFont typeface="Wingdings" pitchFamily="2" charset="2"/>
              <a:buChar char="Ø"/>
            </a:pPr>
            <a:r>
              <a:rPr lang="en-IN" dirty="0" smtClean="0"/>
              <a:t>set operations (</a:t>
            </a:r>
            <a:r>
              <a:rPr lang="en-IN" b="1" dirty="0" smtClean="0"/>
              <a:t>union()</a:t>
            </a:r>
            <a:r>
              <a:rPr lang="en-IN" dirty="0" smtClean="0"/>
              <a:t>, </a:t>
            </a:r>
            <a:r>
              <a:rPr lang="en-IN" b="1" dirty="0" smtClean="0"/>
              <a:t>intersect()</a:t>
            </a:r>
            <a:r>
              <a:rPr lang="en-IN" dirty="0" smtClean="0"/>
              <a:t> and </a:t>
            </a:r>
            <a:r>
              <a:rPr lang="en-IN" b="1" dirty="0" smtClean="0"/>
              <a:t>sort()</a:t>
            </a:r>
            <a:r>
              <a:rPr lang="en-IN" dirty="0" smtClean="0"/>
              <a:t>)</a:t>
            </a:r>
          </a:p>
          <a:p>
            <a:pPr lvl="1">
              <a:buFont typeface="Wingdings" pitchFamily="2" charset="2"/>
              <a:buChar char="Ø"/>
            </a:pPr>
            <a:r>
              <a:rPr lang="en-IN" dirty="0" smtClean="0"/>
              <a:t>matching elements from two sets (</a:t>
            </a:r>
            <a:r>
              <a:rPr lang="en-IN" b="1" dirty="0" smtClean="0"/>
              <a:t>match()</a:t>
            </a:r>
            <a:r>
              <a:rPr lang="en-IN" dirty="0" smtClean="0"/>
              <a:t>)</a:t>
            </a:r>
          </a:p>
          <a:p>
            <a:pPr lvl="1">
              <a:buFont typeface="Wingdings" pitchFamily="2" charset="2"/>
              <a:buChar char="Ø"/>
            </a:pPr>
            <a:r>
              <a:rPr lang="en-IN" b="1" dirty="0" smtClean="0"/>
              <a:t>write()</a:t>
            </a:r>
            <a:r>
              <a:rPr lang="en-IN" dirty="0" smtClean="0"/>
              <a:t> for writing associations to disk in human readable form. To save and load associations in compact form, use save() and load() from the base package. </a:t>
            </a:r>
          </a:p>
          <a:p>
            <a:pPr lvl="1">
              <a:buFont typeface="Wingdings" pitchFamily="2" charset="2"/>
              <a:buChar char="Ø"/>
            </a:pPr>
            <a:endParaRPr lang="en-IN" dirty="0"/>
          </a:p>
        </p:txBody>
      </p:sp>
    </p:spTree>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Association Rules</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Association Rules</a:t>
            </a:r>
            <a:endParaRPr lang="en-IN" dirty="0"/>
          </a:p>
        </p:txBody>
      </p:sp>
      <p:sp>
        <p:nvSpPr>
          <p:cNvPr id="3" name="Content Placeholder 2"/>
          <p:cNvSpPr>
            <a:spLocks noGrp="1"/>
          </p:cNvSpPr>
          <p:nvPr>
            <p:ph idx="1"/>
          </p:nvPr>
        </p:nvSpPr>
        <p:spPr/>
        <p:txBody>
          <a:bodyPr/>
          <a:lstStyle/>
          <a:p>
            <a:r>
              <a:rPr lang="en-IN" dirty="0" smtClean="0"/>
              <a:t>Association Rules find all sets of items (itemsets) that have </a:t>
            </a:r>
            <a:r>
              <a:rPr lang="en-IN" b="1" dirty="0" smtClean="0"/>
              <a:t>Support</a:t>
            </a:r>
            <a:r>
              <a:rPr lang="en-IN" dirty="0" smtClean="0"/>
              <a:t> greater than the minimum support and then using the large itemsets to generate the desired rules that have </a:t>
            </a:r>
            <a:r>
              <a:rPr lang="en-IN" b="1" i="1" dirty="0" smtClean="0"/>
              <a:t>Confidence</a:t>
            </a:r>
            <a:r>
              <a:rPr lang="en-IN" dirty="0" smtClean="0"/>
              <a:t> greater than the minimum confidence. </a:t>
            </a:r>
          </a:p>
          <a:p>
            <a:endParaRPr lang="en-IN" dirty="0" smtClean="0"/>
          </a:p>
          <a:p>
            <a:r>
              <a:rPr lang="en-IN" dirty="0" smtClean="0"/>
              <a:t>The </a:t>
            </a:r>
            <a:r>
              <a:rPr lang="en-IN" b="1" i="1" dirty="0" smtClean="0"/>
              <a:t>Lift</a:t>
            </a:r>
            <a:r>
              <a:rPr lang="en-IN" dirty="0" smtClean="0"/>
              <a:t> of a rule is the ratio of the observed support to that expected if X and Y were independent.  A typical and widely used example of association rules application is market basket analysis. </a:t>
            </a:r>
          </a:p>
          <a:p>
            <a:endParaRPr lang="en-IN" dirty="0"/>
          </a:p>
        </p:txBody>
      </p:sp>
    </p:spTree>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Metrics</a:t>
            </a:r>
            <a:endParaRPr lang="en-IN" dirty="0"/>
          </a:p>
        </p:txBody>
      </p:sp>
      <p:sp>
        <p:nvSpPr>
          <p:cNvPr id="4" name="Content Placeholder 3"/>
          <p:cNvSpPr txBox="1">
            <a:spLocks noGrp="1"/>
          </p:cNvSpPr>
          <p:nvPr>
            <p:ph idx="1"/>
          </p:nvPr>
        </p:nvSpPr>
        <p:spPr>
          <a:xfrm>
            <a:off x="0" y="1295400"/>
            <a:ext cx="9144000" cy="2591479"/>
          </a:xfrm>
          <a:prstGeom prst="rect">
            <a:avLst/>
          </a:prstGeom>
          <a:noFill/>
        </p:spPr>
        <p:txBody>
          <a:bodyPr wrap="square" rtlCol="0">
            <a:spAutoFit/>
          </a:bodyPr>
          <a:lstStyle/>
          <a:p>
            <a:pPr>
              <a:buNone/>
            </a:pPr>
            <a:endParaRPr lang="en-IN" sz="2800" dirty="0" smtClean="0"/>
          </a:p>
          <a:p>
            <a:pPr>
              <a:buNone/>
            </a:pPr>
            <a:endParaRPr lang="en-IN" sz="2800" dirty="0" smtClean="0"/>
          </a:p>
          <a:p>
            <a:pPr>
              <a:buNone/>
            </a:pPr>
            <a:r>
              <a:rPr lang="en-IN" sz="2800" dirty="0" smtClean="0"/>
              <a:t>	</a:t>
            </a:r>
          </a:p>
          <a:p>
            <a:pPr>
              <a:buNone/>
            </a:pPr>
            <a:endParaRPr lang="en-IN" sz="2800" dirty="0" smtClean="0"/>
          </a:p>
          <a:p>
            <a:pPr>
              <a:buNone/>
            </a:pPr>
            <a:r>
              <a:rPr lang="en-IN" sz="2800" dirty="0" smtClean="0"/>
              <a:t>		</a:t>
            </a:r>
            <a:endParaRPr lang="en-IN" dirty="0"/>
          </a:p>
        </p:txBody>
      </p:sp>
      <p:sp>
        <p:nvSpPr>
          <p:cNvPr id="6" name="Right Arrow 5"/>
          <p:cNvSpPr/>
          <p:nvPr/>
        </p:nvSpPr>
        <p:spPr>
          <a:xfrm>
            <a:off x="1371600" y="35814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p:cNvSpPr txBox="1"/>
          <p:nvPr/>
        </p:nvSpPr>
        <p:spPr>
          <a:xfrm>
            <a:off x="1752600" y="3352801"/>
            <a:ext cx="228600" cy="584775"/>
          </a:xfrm>
          <a:prstGeom prst="rect">
            <a:avLst/>
          </a:prstGeom>
          <a:noFill/>
        </p:spPr>
        <p:txBody>
          <a:bodyPr wrap="square" rtlCol="0">
            <a:spAutoFit/>
          </a:bodyPr>
          <a:lstStyle/>
          <a:p>
            <a:r>
              <a:rPr lang="en-IN" sz="3200" dirty="0" smtClean="0"/>
              <a:t>B</a:t>
            </a:r>
            <a:endParaRPr lang="en-IN" sz="2000" dirty="0"/>
          </a:p>
        </p:txBody>
      </p:sp>
      <p:cxnSp>
        <p:nvCxnSpPr>
          <p:cNvPr id="8" name="Straight Arrow Connector 7"/>
          <p:cNvCxnSpPr/>
          <p:nvPr/>
        </p:nvCxnSpPr>
        <p:spPr>
          <a:xfrm flipV="1">
            <a:off x="2133600" y="2209800"/>
            <a:ext cx="15240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33600" y="3657600"/>
            <a:ext cx="1828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33600" y="3886200"/>
            <a:ext cx="1600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86200" y="1905000"/>
            <a:ext cx="1143000" cy="369332"/>
          </a:xfrm>
          <a:prstGeom prst="rect">
            <a:avLst/>
          </a:prstGeom>
          <a:noFill/>
        </p:spPr>
        <p:txBody>
          <a:bodyPr wrap="square" rtlCol="0">
            <a:spAutoFit/>
          </a:bodyPr>
          <a:lstStyle/>
          <a:p>
            <a:r>
              <a:rPr lang="en-IN" dirty="0" smtClean="0"/>
              <a:t>Support = </a:t>
            </a:r>
            <a:endParaRPr lang="en-IN" dirty="0"/>
          </a:p>
        </p:txBody>
      </p:sp>
      <p:graphicFrame>
        <p:nvGraphicFramePr>
          <p:cNvPr id="2050" name="Object 2"/>
          <p:cNvGraphicFramePr>
            <a:graphicFrameLocks noChangeAspect="1"/>
          </p:cNvGraphicFramePr>
          <p:nvPr/>
        </p:nvGraphicFramePr>
        <p:xfrm>
          <a:off x="4984750" y="1524000"/>
          <a:ext cx="1687513" cy="914400"/>
        </p:xfrm>
        <a:graphic>
          <a:graphicData uri="http://schemas.openxmlformats.org/presentationml/2006/ole">
            <p:oleObj spid="_x0000_s4098" name="Equation" r:id="rId3" imgW="647640" imgH="393480" progId="Equation.3">
              <p:embed/>
            </p:oleObj>
          </a:graphicData>
        </a:graphic>
      </p:graphicFrame>
      <p:sp>
        <p:nvSpPr>
          <p:cNvPr id="18" name="TextBox 17"/>
          <p:cNvSpPr txBox="1"/>
          <p:nvPr/>
        </p:nvSpPr>
        <p:spPr>
          <a:xfrm>
            <a:off x="4114800" y="3505200"/>
            <a:ext cx="1752600" cy="369332"/>
          </a:xfrm>
          <a:prstGeom prst="rect">
            <a:avLst/>
          </a:prstGeom>
          <a:noFill/>
        </p:spPr>
        <p:txBody>
          <a:bodyPr wrap="square" rtlCol="0">
            <a:spAutoFit/>
          </a:bodyPr>
          <a:lstStyle/>
          <a:p>
            <a:r>
              <a:rPr lang="en-IN" dirty="0" smtClean="0"/>
              <a:t>Confidence = </a:t>
            </a:r>
            <a:endParaRPr lang="en-IN" dirty="0"/>
          </a:p>
        </p:txBody>
      </p:sp>
      <p:graphicFrame>
        <p:nvGraphicFramePr>
          <p:cNvPr id="2051" name="Object 3"/>
          <p:cNvGraphicFramePr>
            <a:graphicFrameLocks noChangeAspect="1"/>
          </p:cNvGraphicFramePr>
          <p:nvPr/>
        </p:nvGraphicFramePr>
        <p:xfrm>
          <a:off x="5602289" y="3200400"/>
          <a:ext cx="1636711" cy="914400"/>
        </p:xfrm>
        <a:graphic>
          <a:graphicData uri="http://schemas.openxmlformats.org/presentationml/2006/ole">
            <p:oleObj spid="_x0000_s4099" name="Equation" r:id="rId4" imgW="647640" imgH="419040" progId="Equation.3">
              <p:embed/>
            </p:oleObj>
          </a:graphicData>
        </a:graphic>
      </p:graphicFrame>
      <p:sp>
        <p:nvSpPr>
          <p:cNvPr id="20" name="TextBox 19"/>
          <p:cNvSpPr txBox="1"/>
          <p:nvPr/>
        </p:nvSpPr>
        <p:spPr>
          <a:xfrm>
            <a:off x="4191000" y="4724400"/>
            <a:ext cx="1676400" cy="369332"/>
          </a:xfrm>
          <a:prstGeom prst="rect">
            <a:avLst/>
          </a:prstGeom>
          <a:noFill/>
        </p:spPr>
        <p:txBody>
          <a:bodyPr wrap="square" rtlCol="0">
            <a:spAutoFit/>
          </a:bodyPr>
          <a:lstStyle/>
          <a:p>
            <a:r>
              <a:rPr lang="en-IN" dirty="0" smtClean="0"/>
              <a:t>Lift = </a:t>
            </a:r>
            <a:endParaRPr lang="en-IN" dirty="0"/>
          </a:p>
        </p:txBody>
      </p:sp>
      <p:graphicFrame>
        <p:nvGraphicFramePr>
          <p:cNvPr id="2052" name="Object 4"/>
          <p:cNvGraphicFramePr>
            <a:graphicFrameLocks noChangeAspect="1"/>
          </p:cNvGraphicFramePr>
          <p:nvPr/>
        </p:nvGraphicFramePr>
        <p:xfrm>
          <a:off x="4829175" y="4495800"/>
          <a:ext cx="3675063" cy="838200"/>
        </p:xfrm>
        <a:graphic>
          <a:graphicData uri="http://schemas.openxmlformats.org/presentationml/2006/ole">
            <p:oleObj spid="_x0000_s4100" name="Equation" r:id="rId5" imgW="1587240" imgH="419040" progId="Equation.3">
              <p:embed/>
            </p:oleObj>
          </a:graphicData>
        </a:graphic>
      </p:graphicFrame>
      <p:sp>
        <p:nvSpPr>
          <p:cNvPr id="22" name="TextBox 21"/>
          <p:cNvSpPr txBox="1"/>
          <p:nvPr/>
        </p:nvSpPr>
        <p:spPr>
          <a:xfrm>
            <a:off x="914400" y="3429000"/>
            <a:ext cx="381000" cy="523220"/>
          </a:xfrm>
          <a:prstGeom prst="rect">
            <a:avLst/>
          </a:prstGeom>
          <a:noFill/>
        </p:spPr>
        <p:txBody>
          <a:bodyPr wrap="square" rtlCol="0">
            <a:spAutoFit/>
          </a:bodyPr>
          <a:lstStyle/>
          <a:p>
            <a:r>
              <a:rPr lang="en-IN" sz="2800" dirty="0" smtClean="0">
                <a:latin typeface="Century Gothic" pitchFamily="34" charset="0"/>
              </a:rPr>
              <a:t>A</a:t>
            </a:r>
            <a:endParaRPr lang="en-IN" dirty="0">
              <a:latin typeface="Century Gothic" pitchFamily="34" charset="0"/>
            </a:endParaRPr>
          </a:p>
        </p:txBody>
      </p:sp>
    </p:spTree>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Key Metrics(Probability)		    ............Continued</a:t>
            </a:r>
            <a:endParaRPr lang="en-IN" dirty="0"/>
          </a:p>
        </p:txBody>
      </p:sp>
      <p:sp>
        <p:nvSpPr>
          <p:cNvPr id="4" name="Content Placeholder 3"/>
          <p:cNvSpPr txBox="1">
            <a:spLocks noGrp="1"/>
          </p:cNvSpPr>
          <p:nvPr>
            <p:ph idx="1"/>
          </p:nvPr>
        </p:nvSpPr>
        <p:spPr>
          <a:xfrm>
            <a:off x="0" y="1371600"/>
            <a:ext cx="9144000" cy="2591479"/>
          </a:xfrm>
          <a:prstGeom prst="rect">
            <a:avLst/>
          </a:prstGeom>
          <a:noFill/>
        </p:spPr>
        <p:txBody>
          <a:bodyPr wrap="square" rtlCol="0">
            <a:spAutoFit/>
          </a:bodyPr>
          <a:lstStyle/>
          <a:p>
            <a:pPr>
              <a:buNone/>
            </a:pPr>
            <a:endParaRPr lang="en-IN" sz="2800" dirty="0" smtClean="0"/>
          </a:p>
          <a:p>
            <a:pPr>
              <a:buNone/>
            </a:pPr>
            <a:endParaRPr lang="en-IN" sz="2800" dirty="0" smtClean="0"/>
          </a:p>
          <a:p>
            <a:pPr>
              <a:buNone/>
            </a:pPr>
            <a:r>
              <a:rPr lang="en-IN" sz="2800" dirty="0" smtClean="0"/>
              <a:t>	</a:t>
            </a:r>
          </a:p>
          <a:p>
            <a:pPr>
              <a:buNone/>
            </a:pPr>
            <a:endParaRPr lang="en-IN" sz="2800" dirty="0" smtClean="0"/>
          </a:p>
          <a:p>
            <a:pPr>
              <a:buNone/>
            </a:pPr>
            <a:r>
              <a:rPr lang="en-IN" sz="2800" dirty="0" smtClean="0"/>
              <a:t>		A</a:t>
            </a:r>
            <a:endParaRPr lang="en-IN" dirty="0"/>
          </a:p>
        </p:txBody>
      </p:sp>
      <p:sp>
        <p:nvSpPr>
          <p:cNvPr id="6" name="Right Arrow 5"/>
          <p:cNvSpPr/>
          <p:nvPr/>
        </p:nvSpPr>
        <p:spPr>
          <a:xfrm>
            <a:off x="1371600" y="35814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p:cNvSpPr txBox="1"/>
          <p:nvPr/>
        </p:nvSpPr>
        <p:spPr>
          <a:xfrm>
            <a:off x="1752600" y="3352801"/>
            <a:ext cx="381000" cy="584775"/>
          </a:xfrm>
          <a:prstGeom prst="rect">
            <a:avLst/>
          </a:prstGeom>
          <a:noFill/>
        </p:spPr>
        <p:txBody>
          <a:bodyPr wrap="square" rtlCol="0">
            <a:spAutoFit/>
          </a:bodyPr>
          <a:lstStyle/>
          <a:p>
            <a:r>
              <a:rPr lang="en-IN" sz="3200" dirty="0" smtClean="0"/>
              <a:t>B</a:t>
            </a:r>
            <a:endParaRPr lang="en-IN" sz="2000" dirty="0"/>
          </a:p>
        </p:txBody>
      </p:sp>
      <p:cxnSp>
        <p:nvCxnSpPr>
          <p:cNvPr id="8" name="Straight Arrow Connector 7"/>
          <p:cNvCxnSpPr/>
          <p:nvPr/>
        </p:nvCxnSpPr>
        <p:spPr>
          <a:xfrm flipV="1">
            <a:off x="2133600" y="2209800"/>
            <a:ext cx="15240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33600" y="3657600"/>
            <a:ext cx="1828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33600" y="3886200"/>
            <a:ext cx="1600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86200" y="1905000"/>
            <a:ext cx="1143000" cy="369332"/>
          </a:xfrm>
          <a:prstGeom prst="rect">
            <a:avLst/>
          </a:prstGeom>
          <a:noFill/>
        </p:spPr>
        <p:txBody>
          <a:bodyPr wrap="square" rtlCol="0">
            <a:spAutoFit/>
          </a:bodyPr>
          <a:lstStyle/>
          <a:p>
            <a:r>
              <a:rPr lang="en-IN" dirty="0" smtClean="0"/>
              <a:t>Support = </a:t>
            </a:r>
            <a:endParaRPr lang="en-IN" dirty="0"/>
          </a:p>
        </p:txBody>
      </p:sp>
      <p:graphicFrame>
        <p:nvGraphicFramePr>
          <p:cNvPr id="2050" name="Object 2"/>
          <p:cNvGraphicFramePr>
            <a:graphicFrameLocks noChangeAspect="1"/>
          </p:cNvGraphicFramePr>
          <p:nvPr/>
        </p:nvGraphicFramePr>
        <p:xfrm>
          <a:off x="5029200" y="1905000"/>
          <a:ext cx="1587500" cy="473075"/>
        </p:xfrm>
        <a:graphic>
          <a:graphicData uri="http://schemas.openxmlformats.org/presentationml/2006/ole">
            <p:oleObj spid="_x0000_s5122" name="Equation" r:id="rId3" imgW="609480" imgH="203040" progId="Equation.3">
              <p:embed/>
            </p:oleObj>
          </a:graphicData>
        </a:graphic>
      </p:graphicFrame>
      <p:sp>
        <p:nvSpPr>
          <p:cNvPr id="18" name="TextBox 17"/>
          <p:cNvSpPr txBox="1"/>
          <p:nvPr/>
        </p:nvSpPr>
        <p:spPr>
          <a:xfrm>
            <a:off x="4114800" y="3505200"/>
            <a:ext cx="1752600" cy="369332"/>
          </a:xfrm>
          <a:prstGeom prst="rect">
            <a:avLst/>
          </a:prstGeom>
          <a:noFill/>
        </p:spPr>
        <p:txBody>
          <a:bodyPr wrap="square" rtlCol="0">
            <a:spAutoFit/>
          </a:bodyPr>
          <a:lstStyle/>
          <a:p>
            <a:r>
              <a:rPr lang="en-IN" dirty="0" smtClean="0"/>
              <a:t>Confidence = </a:t>
            </a:r>
            <a:endParaRPr lang="en-IN" dirty="0"/>
          </a:p>
        </p:txBody>
      </p:sp>
      <p:graphicFrame>
        <p:nvGraphicFramePr>
          <p:cNvPr id="2051" name="Object 3"/>
          <p:cNvGraphicFramePr>
            <a:graphicFrameLocks noChangeAspect="1"/>
          </p:cNvGraphicFramePr>
          <p:nvPr/>
        </p:nvGraphicFramePr>
        <p:xfrm>
          <a:off x="5562600" y="3276600"/>
          <a:ext cx="2667000" cy="914400"/>
        </p:xfrm>
        <a:graphic>
          <a:graphicData uri="http://schemas.openxmlformats.org/presentationml/2006/ole">
            <p:oleObj spid="_x0000_s5123" name="Equation" r:id="rId4" imgW="1257120" imgH="419040" progId="Equation.3">
              <p:embed/>
            </p:oleObj>
          </a:graphicData>
        </a:graphic>
      </p:graphicFrame>
      <p:sp>
        <p:nvSpPr>
          <p:cNvPr id="20" name="TextBox 19"/>
          <p:cNvSpPr txBox="1"/>
          <p:nvPr/>
        </p:nvSpPr>
        <p:spPr>
          <a:xfrm>
            <a:off x="4191000" y="4724400"/>
            <a:ext cx="1676400" cy="369332"/>
          </a:xfrm>
          <a:prstGeom prst="rect">
            <a:avLst/>
          </a:prstGeom>
          <a:noFill/>
        </p:spPr>
        <p:txBody>
          <a:bodyPr wrap="square" rtlCol="0">
            <a:spAutoFit/>
          </a:bodyPr>
          <a:lstStyle/>
          <a:p>
            <a:r>
              <a:rPr lang="en-IN" dirty="0" smtClean="0"/>
              <a:t>Lift = </a:t>
            </a:r>
            <a:endParaRPr lang="en-IN" dirty="0"/>
          </a:p>
        </p:txBody>
      </p:sp>
      <p:graphicFrame>
        <p:nvGraphicFramePr>
          <p:cNvPr id="2052" name="Object 4"/>
          <p:cNvGraphicFramePr>
            <a:graphicFrameLocks noChangeAspect="1"/>
          </p:cNvGraphicFramePr>
          <p:nvPr/>
        </p:nvGraphicFramePr>
        <p:xfrm>
          <a:off x="4953000" y="4572000"/>
          <a:ext cx="2057400" cy="838200"/>
        </p:xfrm>
        <a:graphic>
          <a:graphicData uri="http://schemas.openxmlformats.org/presentationml/2006/ole">
            <p:oleObj spid="_x0000_s5124" name="Equation" r:id="rId5" imgW="799920" imgH="419040" progId="Equation.3">
              <p:embed/>
            </p:oleObj>
          </a:graphicData>
        </a:graphic>
      </p:graphicFrame>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pic>
        <p:nvPicPr>
          <p:cNvPr id="4" name="Content Placeholder 3" descr="Capture_1.PNG"/>
          <p:cNvPicPr>
            <a:picLocks noGrp="1" noChangeAspect="1"/>
          </p:cNvPicPr>
          <p:nvPr>
            <p:ph idx="1"/>
          </p:nvPr>
        </p:nvPicPr>
        <p:blipFill>
          <a:blip r:embed="rId2" cstate="print"/>
          <a:stretch>
            <a:fillRect/>
          </a:stretch>
        </p:blipFill>
        <p:spPr>
          <a:xfrm>
            <a:off x="1295400" y="1219200"/>
            <a:ext cx="5943600" cy="4800600"/>
          </a:xfrm>
        </p:spPr>
      </p:pic>
    </p:spTree>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Apriori Algorithm</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2" y="304800"/>
            <a:ext cx="9132277" cy="533400"/>
          </a:xfrm>
        </p:spPr>
        <p:txBody>
          <a:bodyPr>
            <a:normAutofit fontScale="90000"/>
          </a:bodyPr>
          <a:lstStyle/>
          <a:p>
            <a:r>
              <a:rPr lang="en-IN" sz="2700" b="1" u="sng" dirty="0" smtClean="0"/>
              <a:t>Market basket analysis using apriori algorithm and arules package in R</a:t>
            </a:r>
            <a:r>
              <a:rPr lang="en-IN" sz="2200" dirty="0" smtClean="0"/>
              <a:t/>
            </a:r>
            <a:br>
              <a:rPr lang="en-IN" sz="2200" dirty="0" smtClean="0"/>
            </a:br>
            <a:endParaRPr lang="en-IN" dirty="0"/>
          </a:p>
        </p:txBody>
      </p:sp>
      <p:sp>
        <p:nvSpPr>
          <p:cNvPr id="3" name="Content Placeholder 2"/>
          <p:cNvSpPr>
            <a:spLocks noGrp="1"/>
          </p:cNvSpPr>
          <p:nvPr>
            <p:ph idx="1"/>
          </p:nvPr>
        </p:nvSpPr>
        <p:spPr>
          <a:xfrm>
            <a:off x="0" y="990600"/>
            <a:ext cx="9144000" cy="4830763"/>
          </a:xfrm>
        </p:spPr>
        <p:txBody>
          <a:bodyPr/>
          <a:lstStyle/>
          <a:p>
            <a:endParaRPr lang="en-IN" dirty="0" smtClean="0"/>
          </a:p>
          <a:p>
            <a:r>
              <a:rPr lang="en-IN" dirty="0" smtClean="0"/>
              <a:t>Consider classic market basket analysis: by that It means we are going to look for rules based on actual transactions.</a:t>
            </a:r>
          </a:p>
          <a:p>
            <a:endParaRPr lang="en-IN" dirty="0" smtClean="0"/>
          </a:p>
          <a:p>
            <a:pPr>
              <a:buNone/>
            </a:pPr>
            <a:endParaRPr lang="en-IN" dirty="0" smtClean="0"/>
          </a:p>
          <a:p>
            <a:r>
              <a:rPr lang="en-IN" dirty="0" smtClean="0"/>
              <a:t>We’re going to use </a:t>
            </a:r>
            <a:r>
              <a:rPr lang="en-IN" b="1" dirty="0" smtClean="0"/>
              <a:t>R</a:t>
            </a:r>
            <a:r>
              <a:rPr lang="en-IN" dirty="0" smtClean="0"/>
              <a:t> to perform the market basket analysis. We’re going to use the </a:t>
            </a:r>
            <a:r>
              <a:rPr lang="en-IN" b="1" dirty="0" smtClean="0"/>
              <a:t>Arules Package</a:t>
            </a:r>
            <a:r>
              <a:rPr lang="en-IN" dirty="0" smtClean="0"/>
              <a:t>, which implements the </a:t>
            </a:r>
            <a:r>
              <a:rPr lang="en-IN" b="1" dirty="0" smtClean="0"/>
              <a:t>Apriori</a:t>
            </a:r>
            <a:r>
              <a:rPr lang="en-IN" dirty="0" smtClean="0"/>
              <a:t> algorithm, one of the most commonly used algorithms for identifying associations between items.</a:t>
            </a:r>
          </a:p>
          <a:p>
            <a:endParaRPr lang="en-IN" dirty="0" smtClean="0"/>
          </a:p>
          <a:p>
            <a:pPr>
              <a:buNone/>
            </a:pPr>
            <a:endParaRPr lang="en-IN" dirty="0"/>
          </a:p>
        </p:txBody>
      </p:sp>
    </p:spTree>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Groceries DataSet in R</a:t>
            </a:r>
            <a:endParaRPr lang="en-IN" u="sng" dirty="0"/>
          </a:p>
        </p:txBody>
      </p:sp>
      <p:sp>
        <p:nvSpPr>
          <p:cNvPr id="3" name="Content Placeholder 2"/>
          <p:cNvSpPr>
            <a:spLocks noGrp="1"/>
          </p:cNvSpPr>
          <p:nvPr>
            <p:ph idx="1"/>
          </p:nvPr>
        </p:nvSpPr>
        <p:spPr>
          <a:xfrm>
            <a:off x="0" y="838200"/>
            <a:ext cx="9144000" cy="5410200"/>
          </a:xfrm>
        </p:spPr>
        <p:txBody>
          <a:bodyPr/>
          <a:lstStyle/>
          <a:p>
            <a:r>
              <a:rPr lang="en-IN" dirty="0" smtClean="0"/>
              <a:t># Apriori Recommendation with R</a:t>
            </a:r>
          </a:p>
          <a:p>
            <a:pPr>
              <a:buNone/>
            </a:pPr>
            <a:r>
              <a:rPr lang="en-IN" dirty="0" smtClean="0"/>
              <a:t>	&gt; library(arules)</a:t>
            </a:r>
          </a:p>
          <a:p>
            <a:pPr>
              <a:buNone/>
            </a:pPr>
            <a:r>
              <a:rPr lang="en-IN" dirty="0" smtClean="0"/>
              <a:t>	&gt; library(arulesViz)</a:t>
            </a:r>
          </a:p>
          <a:p>
            <a:pPr>
              <a:buNone/>
            </a:pPr>
            <a:r>
              <a:rPr lang="en-IN" dirty="0" smtClean="0"/>
              <a:t>	&gt; library(datasets)</a:t>
            </a:r>
          </a:p>
          <a:p>
            <a:endParaRPr lang="en-IN" dirty="0" smtClean="0"/>
          </a:p>
          <a:p>
            <a:r>
              <a:rPr lang="en-IN" dirty="0" smtClean="0"/>
              <a:t># Load the data set</a:t>
            </a:r>
          </a:p>
          <a:p>
            <a:pPr>
              <a:buNone/>
            </a:pPr>
            <a:r>
              <a:rPr lang="en-IN" dirty="0" smtClean="0"/>
              <a:t>	&gt; data(Groceries)</a:t>
            </a:r>
          </a:p>
          <a:p>
            <a:r>
              <a:rPr lang="en-IN" dirty="0" smtClean="0"/>
              <a:t>  </a:t>
            </a:r>
          </a:p>
          <a:p>
            <a:r>
              <a:rPr lang="en-IN" dirty="0" smtClean="0"/>
              <a:t># Lets explore the data before we make any rules:</a:t>
            </a:r>
          </a:p>
          <a:p>
            <a:r>
              <a:rPr lang="en-IN" dirty="0" smtClean="0"/>
              <a:t># Create an item frequency plot for the top 20 items</a:t>
            </a:r>
          </a:p>
          <a:p>
            <a:pPr>
              <a:buNone/>
            </a:pPr>
            <a:r>
              <a:rPr lang="en-IN" dirty="0" smtClean="0"/>
              <a:t>	&gt; itemFrequencyPlot(Groceries,topN=20,type="absolute")</a:t>
            </a:r>
          </a:p>
          <a:p>
            <a:endParaRPr lang="en-IN" dirty="0"/>
          </a:p>
        </p:txBody>
      </p:sp>
    </p:spTree>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itemFrequecy Chart</a:t>
            </a:r>
            <a:endParaRPr lang="en-IN" u="sng" dirty="0"/>
          </a:p>
        </p:txBody>
      </p:sp>
      <p:pic>
        <p:nvPicPr>
          <p:cNvPr id="25602" name="Picture 2"/>
          <p:cNvPicPr>
            <a:picLocks noGrp="1" noChangeAspect="1" noChangeArrowheads="1"/>
          </p:cNvPicPr>
          <p:nvPr>
            <p:ph idx="1"/>
          </p:nvPr>
        </p:nvPicPr>
        <p:blipFill>
          <a:blip r:embed="rId2" cstate="print"/>
          <a:srcRect/>
          <a:stretch>
            <a:fillRect/>
          </a:stretch>
        </p:blipFill>
        <p:spPr bwMode="auto">
          <a:xfrm>
            <a:off x="1" y="685800"/>
            <a:ext cx="9144000" cy="5486400"/>
          </a:xfrm>
          <a:prstGeom prst="rect">
            <a:avLst/>
          </a:prstGeom>
          <a:noFill/>
          <a:ln w="9525">
            <a:noFill/>
            <a:miter lim="800000"/>
            <a:headEnd/>
            <a:tailEnd/>
          </a:ln>
        </p:spPr>
      </p:pic>
    </p:spTree>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What is it?</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Explore data with rules</a:t>
            </a:r>
            <a:endParaRPr lang="en-IN" u="sng" dirty="0"/>
          </a:p>
        </p:txBody>
      </p:sp>
      <p:graphicFrame>
        <p:nvGraphicFramePr>
          <p:cNvPr id="4" name="Content Placeholder 3"/>
          <p:cNvGraphicFramePr>
            <a:graphicFrameLocks noGrp="1"/>
          </p:cNvGraphicFramePr>
          <p:nvPr>
            <p:ph idx="1"/>
          </p:nvPr>
        </p:nvGraphicFramePr>
        <p:xfrm>
          <a:off x="152399" y="1981200"/>
          <a:ext cx="8839202" cy="2225040"/>
        </p:xfrm>
        <a:graphic>
          <a:graphicData uri="http://schemas.openxmlformats.org/drawingml/2006/table">
            <a:tbl>
              <a:tblPr firstRow="1" bandRow="1">
                <a:tableStyleId>{5C22544A-7EE6-4342-B048-85BDC9FD1C3A}</a:tableStyleId>
              </a:tblPr>
              <a:tblGrid>
                <a:gridCol w="2514600"/>
                <a:gridCol w="2057400"/>
                <a:gridCol w="1371601"/>
                <a:gridCol w="1524000"/>
                <a:gridCol w="1371601"/>
              </a:tblGrid>
              <a:tr h="370840">
                <a:tc>
                  <a:txBody>
                    <a:bodyPr/>
                    <a:lstStyle/>
                    <a:p>
                      <a:pPr algn="ctr"/>
                      <a:r>
                        <a:rPr lang="en-IN" dirty="0" smtClean="0"/>
                        <a:t>Lhs</a:t>
                      </a:r>
                      <a:endParaRPr lang="en-IN" dirty="0"/>
                    </a:p>
                  </a:txBody>
                  <a:tcPr/>
                </a:tc>
                <a:tc>
                  <a:txBody>
                    <a:bodyPr/>
                    <a:lstStyle/>
                    <a:p>
                      <a:pPr algn="ctr"/>
                      <a:r>
                        <a:rPr lang="en-IN" dirty="0" smtClean="0"/>
                        <a:t>Rhs</a:t>
                      </a:r>
                      <a:endParaRPr lang="en-IN" dirty="0"/>
                    </a:p>
                  </a:txBody>
                  <a:tcPr/>
                </a:tc>
                <a:tc>
                  <a:txBody>
                    <a:bodyPr/>
                    <a:lstStyle/>
                    <a:p>
                      <a:pPr algn="ctr"/>
                      <a:r>
                        <a:rPr lang="en-IN" dirty="0" smtClean="0"/>
                        <a:t>Support</a:t>
                      </a:r>
                      <a:endParaRPr lang="en-IN" dirty="0"/>
                    </a:p>
                  </a:txBody>
                  <a:tcPr/>
                </a:tc>
                <a:tc>
                  <a:txBody>
                    <a:bodyPr/>
                    <a:lstStyle/>
                    <a:p>
                      <a:pPr algn="ctr"/>
                      <a:r>
                        <a:rPr lang="en-IN" dirty="0" smtClean="0"/>
                        <a:t>Confidence</a:t>
                      </a:r>
                      <a:endParaRPr lang="en-IN" dirty="0"/>
                    </a:p>
                  </a:txBody>
                  <a:tcPr/>
                </a:tc>
                <a:tc>
                  <a:txBody>
                    <a:bodyPr/>
                    <a:lstStyle/>
                    <a:p>
                      <a:pPr algn="ctr"/>
                      <a:r>
                        <a:rPr lang="en-IN" dirty="0" smtClean="0"/>
                        <a:t>Lift</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liquor</a:t>
                      </a:r>
                      <a:r>
                        <a:rPr lang="en-IN" sz="1800" kern="1200" dirty="0" smtClean="0">
                          <a:solidFill>
                            <a:schemeClr val="dk1"/>
                          </a:solidFill>
                          <a:latin typeface="+mn-lt"/>
                          <a:ea typeface="+mn-ea"/>
                          <a:cs typeface="+mn-cs"/>
                        </a:rPr>
                        <a:t>, </a:t>
                      </a:r>
                      <a:r>
                        <a:rPr lang="en-IN" dirty="0" smtClean="0"/>
                        <a:t>red</a:t>
                      </a:r>
                      <a:r>
                        <a:rPr lang="en-IN" sz="1800" kern="1200" dirty="0" smtClean="0">
                          <a:solidFill>
                            <a:schemeClr val="dk1"/>
                          </a:solidFill>
                          <a:latin typeface="+mn-lt"/>
                          <a:ea typeface="+mn-ea"/>
                          <a:cs typeface="+mn-cs"/>
                        </a:rPr>
                        <a:t>/</a:t>
                      </a:r>
                      <a:r>
                        <a:rPr lang="en-IN" dirty="0" smtClean="0"/>
                        <a:t>blush wine</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bottled beer</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0.0019</a:t>
                      </a:r>
                      <a:endParaRPr lang="en-IN" dirty="0"/>
                    </a:p>
                  </a:txBody>
                  <a:tcPr/>
                </a:tc>
                <a:tc>
                  <a:txBody>
                    <a:bodyPr/>
                    <a:lstStyle/>
                    <a:p>
                      <a:pPr algn="ctr"/>
                      <a:r>
                        <a:rPr lang="en-IN" sz="1800" kern="1200" dirty="0" smtClean="0">
                          <a:solidFill>
                            <a:schemeClr val="dk1"/>
                          </a:solidFill>
                          <a:latin typeface="+mn-lt"/>
                          <a:ea typeface="+mn-ea"/>
                          <a:cs typeface="+mn-cs"/>
                        </a:rPr>
                        <a:t>0.90</a:t>
                      </a:r>
                      <a:endParaRPr lang="en-IN" dirty="0"/>
                    </a:p>
                  </a:txBody>
                  <a:tcPr/>
                </a:tc>
                <a:tc>
                  <a:txBody>
                    <a:bodyPr/>
                    <a:lstStyle/>
                    <a:p>
                      <a:pPr algn="ctr"/>
                      <a:r>
                        <a:rPr lang="en-IN" sz="1800" kern="1200" dirty="0" smtClean="0">
                          <a:solidFill>
                            <a:schemeClr val="dk1"/>
                          </a:solidFill>
                          <a:latin typeface="+mn-lt"/>
                          <a:ea typeface="+mn-ea"/>
                          <a:cs typeface="+mn-cs"/>
                        </a:rPr>
                        <a:t>11.2</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curd</a:t>
                      </a:r>
                      <a:r>
                        <a:rPr lang="en-IN" sz="1800" kern="1200" dirty="0" smtClean="0">
                          <a:solidFill>
                            <a:schemeClr val="dk1"/>
                          </a:solidFill>
                          <a:latin typeface="+mn-lt"/>
                          <a:ea typeface="+mn-ea"/>
                          <a:cs typeface="+mn-cs"/>
                        </a:rPr>
                        <a:t>, </a:t>
                      </a:r>
                      <a:r>
                        <a:rPr lang="en-IN" dirty="0" smtClean="0"/>
                        <a:t>cereals</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0.0010</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0.91</a:t>
                      </a:r>
                      <a:endParaRPr lang="en-IN" dirty="0"/>
                    </a:p>
                  </a:txBody>
                  <a:tcPr/>
                </a:tc>
                <a:tc>
                  <a:txBody>
                    <a:bodyPr/>
                    <a:lstStyle/>
                    <a:p>
                      <a:pPr algn="ctr"/>
                      <a:r>
                        <a:rPr lang="en-IN" dirty="0" smtClean="0"/>
                        <a:t>3.6</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yogurt</a:t>
                      </a:r>
                      <a:r>
                        <a:rPr lang="en-IN" sz="1800" kern="1200" dirty="0" smtClean="0">
                          <a:solidFill>
                            <a:schemeClr val="dk1"/>
                          </a:solidFill>
                          <a:latin typeface="+mn-lt"/>
                          <a:ea typeface="+mn-ea"/>
                          <a:cs typeface="+mn-cs"/>
                        </a:rPr>
                        <a:t>, </a:t>
                      </a:r>
                      <a:r>
                        <a:rPr lang="en-IN" dirty="0" smtClean="0"/>
                        <a:t>cereals</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0.0017</a:t>
                      </a:r>
                      <a:endParaRPr lang="en-IN" dirty="0"/>
                    </a:p>
                  </a:txBody>
                  <a:tcPr/>
                </a:tc>
                <a:tc>
                  <a:txBody>
                    <a:bodyPr/>
                    <a:lstStyle/>
                    <a:p>
                      <a:pPr algn="ctr"/>
                      <a:r>
                        <a:rPr lang="en-IN" sz="1800" kern="1200" dirty="0" smtClean="0">
                          <a:solidFill>
                            <a:schemeClr val="dk1"/>
                          </a:solidFill>
                          <a:latin typeface="+mn-lt"/>
                          <a:ea typeface="+mn-ea"/>
                          <a:cs typeface="+mn-cs"/>
                        </a:rPr>
                        <a:t>0.81</a:t>
                      </a:r>
                      <a:endParaRPr lang="en-IN" dirty="0"/>
                    </a:p>
                  </a:txBody>
                  <a:tcPr/>
                </a:tc>
                <a:tc>
                  <a:txBody>
                    <a:bodyPr/>
                    <a:lstStyle/>
                    <a:p>
                      <a:pPr algn="ctr"/>
                      <a:r>
                        <a:rPr lang="en-IN" dirty="0" smtClean="0"/>
                        <a:t>3.2</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butter</a:t>
                      </a:r>
                      <a:r>
                        <a:rPr lang="en-IN" sz="1800" kern="1200" dirty="0" smtClean="0">
                          <a:solidFill>
                            <a:schemeClr val="dk1"/>
                          </a:solidFill>
                          <a:latin typeface="+mn-lt"/>
                          <a:ea typeface="+mn-ea"/>
                          <a:cs typeface="+mn-cs"/>
                        </a:rPr>
                        <a:t>, </a:t>
                      </a:r>
                      <a:r>
                        <a:rPr lang="en-IN" dirty="0" smtClean="0"/>
                        <a:t>jam</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0.0010</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0.83</a:t>
                      </a:r>
                      <a:endParaRPr lang="en-IN" dirty="0"/>
                    </a:p>
                  </a:txBody>
                  <a:tcPr/>
                </a:tc>
                <a:tc>
                  <a:txBody>
                    <a:bodyPr/>
                    <a:lstStyle/>
                    <a:p>
                      <a:pPr algn="ctr"/>
                      <a:r>
                        <a:rPr lang="en-IN" dirty="0" smtClean="0"/>
                        <a:t>3.3</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soups</a:t>
                      </a:r>
                      <a:r>
                        <a:rPr lang="en-IN" sz="1800" kern="1200" dirty="0" smtClean="0">
                          <a:solidFill>
                            <a:schemeClr val="dk1"/>
                          </a:solidFill>
                          <a:latin typeface="+mn-lt"/>
                          <a:ea typeface="+mn-ea"/>
                          <a:cs typeface="+mn-cs"/>
                        </a:rPr>
                        <a:t>, </a:t>
                      </a:r>
                      <a:r>
                        <a:rPr lang="en-IN" dirty="0" smtClean="0"/>
                        <a:t>bottled beer</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0.0011</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0.92</a:t>
                      </a:r>
                      <a:endParaRPr lang="en-IN" dirty="0"/>
                    </a:p>
                  </a:txBody>
                  <a:tcPr/>
                </a:tc>
                <a:tc>
                  <a:txBody>
                    <a:bodyPr/>
                    <a:lstStyle/>
                    <a:p>
                      <a:pPr algn="ctr"/>
                      <a:r>
                        <a:rPr lang="en-IN" dirty="0" smtClean="0"/>
                        <a:t>3.6</a:t>
                      </a:r>
                      <a:endParaRPr lang="en-IN" dirty="0"/>
                    </a:p>
                  </a:txBody>
                  <a:tcPr/>
                </a:tc>
              </a:tr>
            </a:tbl>
          </a:graphicData>
        </a:graphic>
      </p:graphicFrame>
      <p:sp>
        <p:nvSpPr>
          <p:cNvPr id="8" name="TextBox 7"/>
          <p:cNvSpPr txBox="1"/>
          <p:nvPr/>
        </p:nvSpPr>
        <p:spPr>
          <a:xfrm>
            <a:off x="228600" y="1143001"/>
            <a:ext cx="7543800" cy="646331"/>
          </a:xfrm>
          <a:prstGeom prst="rect">
            <a:avLst/>
          </a:prstGeom>
          <a:noFill/>
        </p:spPr>
        <p:txBody>
          <a:bodyPr wrap="square" rtlCol="0">
            <a:spAutoFit/>
          </a:bodyPr>
          <a:lstStyle/>
          <a:p>
            <a:r>
              <a:rPr lang="en-IN" dirty="0" smtClean="0"/>
              <a:t>&gt; rules &lt;- apriori(Groceries, parameter = list(supp = 0.001, conf = 0.8))</a:t>
            </a:r>
          </a:p>
          <a:p>
            <a:endParaRPr lang="en-IN" dirty="0"/>
          </a:p>
        </p:txBody>
      </p:sp>
    </p:spTree>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 of rules</a:t>
            </a:r>
            <a:endParaRPr lang="en-IN" dirty="0"/>
          </a:p>
        </p:txBody>
      </p:sp>
      <p:graphicFrame>
        <p:nvGraphicFramePr>
          <p:cNvPr id="4" name="Content Placeholder 3"/>
          <p:cNvGraphicFramePr>
            <a:graphicFrameLocks noGrp="1"/>
          </p:cNvGraphicFramePr>
          <p:nvPr>
            <p:ph idx="1"/>
          </p:nvPr>
        </p:nvGraphicFramePr>
        <p:xfrm>
          <a:off x="152400" y="990606"/>
          <a:ext cx="8839200" cy="5425434"/>
        </p:xfrm>
        <a:graphic>
          <a:graphicData uri="http://schemas.openxmlformats.org/drawingml/2006/table">
            <a:tbl>
              <a:tblPr firstRow="1" bandRow="1">
                <a:tableStyleId>{5C22544A-7EE6-4342-B048-85BDC9FD1C3A}</a:tableStyleId>
              </a:tblPr>
              <a:tblGrid>
                <a:gridCol w="8839200"/>
              </a:tblGrid>
              <a:tr h="387531">
                <a:tc>
                  <a:txBody>
                    <a:bodyPr/>
                    <a:lstStyle/>
                    <a:p>
                      <a:r>
                        <a:rPr lang="en-IN" dirty="0" smtClean="0"/>
                        <a:t>set of </a:t>
                      </a:r>
                      <a:r>
                        <a:rPr lang="en-IN" sz="1800" b="1" kern="1200" dirty="0" smtClean="0">
                          <a:solidFill>
                            <a:schemeClr val="lt1"/>
                          </a:solidFill>
                          <a:latin typeface="+mn-lt"/>
                          <a:ea typeface="+mn-ea"/>
                          <a:cs typeface="+mn-cs"/>
                        </a:rPr>
                        <a:t>410</a:t>
                      </a:r>
                      <a:r>
                        <a:rPr lang="en-IN" dirty="0" smtClean="0"/>
                        <a:t> rules</a:t>
                      </a:r>
                      <a:endParaRPr lang="en-IN" dirty="0"/>
                    </a:p>
                  </a:txBody>
                  <a:tcPr/>
                </a:tc>
              </a:tr>
              <a:tr h="387531">
                <a:tc>
                  <a:txBody>
                    <a:bodyPr/>
                    <a:lstStyle/>
                    <a:p>
                      <a:endParaRPr lang="en-IN" dirty="0"/>
                    </a:p>
                  </a:txBody>
                  <a:tcPr/>
                </a:tc>
              </a:tr>
              <a:tr h="3875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rule </a:t>
                      </a:r>
                      <a:r>
                        <a:rPr lang="en-IN" sz="1800" kern="1200" dirty="0" smtClean="0">
                          <a:solidFill>
                            <a:schemeClr val="dk1"/>
                          </a:solidFill>
                          <a:latin typeface="+mn-lt"/>
                          <a:ea typeface="+mn-ea"/>
                          <a:cs typeface="+mn-cs"/>
                        </a:rPr>
                        <a:t>length</a:t>
                      </a:r>
                      <a:r>
                        <a:rPr lang="en-IN" dirty="0" smtClean="0"/>
                        <a:t> distribution </a:t>
                      </a:r>
                      <a:r>
                        <a:rPr lang="en-IN" sz="1800" kern="1200" dirty="0" smtClean="0">
                          <a:solidFill>
                            <a:schemeClr val="dk1"/>
                          </a:solidFill>
                          <a:latin typeface="+mn-lt"/>
                          <a:ea typeface="+mn-ea"/>
                          <a:cs typeface="+mn-cs"/>
                        </a:rPr>
                        <a:t>(</a:t>
                      </a:r>
                      <a:r>
                        <a:rPr lang="en-IN" dirty="0" smtClean="0"/>
                        <a:t>lhs </a:t>
                      </a:r>
                      <a:r>
                        <a:rPr lang="en-IN" sz="1800" kern="1200" dirty="0" smtClean="0">
                          <a:solidFill>
                            <a:schemeClr val="dk1"/>
                          </a:solidFill>
                          <a:latin typeface="+mn-lt"/>
                          <a:ea typeface="+mn-ea"/>
                          <a:cs typeface="+mn-cs"/>
                        </a:rPr>
                        <a:t>+</a:t>
                      </a:r>
                      <a:r>
                        <a:rPr lang="en-IN" dirty="0" smtClean="0"/>
                        <a:t> rhs</a:t>
                      </a:r>
                      <a:r>
                        <a:rPr lang="en-IN" sz="1800" kern="1200" dirty="0" smtClean="0">
                          <a:solidFill>
                            <a:schemeClr val="dk1"/>
                          </a:solidFill>
                          <a:latin typeface="+mn-lt"/>
                          <a:ea typeface="+mn-ea"/>
                          <a:cs typeface="+mn-cs"/>
                        </a:rPr>
                        <a:t>):</a:t>
                      </a:r>
                      <a:r>
                        <a:rPr lang="en-IN" dirty="0" smtClean="0"/>
                        <a:t> sizes</a:t>
                      </a:r>
                    </a:p>
                  </a:txBody>
                  <a:tcPr/>
                </a:tc>
              </a:tr>
              <a:tr h="387531">
                <a:tc>
                  <a:txBody>
                    <a:bodyPr/>
                    <a:lstStyle/>
                    <a:p>
                      <a:r>
                        <a:rPr lang="en-IN" sz="1800" kern="1200" dirty="0" smtClean="0">
                          <a:solidFill>
                            <a:schemeClr val="dk1"/>
                          </a:solidFill>
                          <a:latin typeface="+mn-lt"/>
                          <a:ea typeface="+mn-ea"/>
                          <a:cs typeface="+mn-cs"/>
                        </a:rPr>
                        <a:t> 3   </a:t>
                      </a:r>
                      <a:r>
                        <a:rPr lang="en-IN" dirty="0" smtClean="0"/>
                        <a:t>  </a:t>
                      </a:r>
                      <a:r>
                        <a:rPr lang="en-IN" sz="1800" kern="1200" dirty="0" smtClean="0">
                          <a:solidFill>
                            <a:schemeClr val="dk1"/>
                          </a:solidFill>
                          <a:latin typeface="+mn-lt"/>
                          <a:ea typeface="+mn-ea"/>
                          <a:cs typeface="+mn-cs"/>
                        </a:rPr>
                        <a:t>4</a:t>
                      </a:r>
                      <a:r>
                        <a:rPr lang="en-IN" dirty="0" smtClean="0"/>
                        <a:t>      </a:t>
                      </a:r>
                      <a:r>
                        <a:rPr lang="en-IN" sz="1800" kern="1200" dirty="0" smtClean="0">
                          <a:solidFill>
                            <a:schemeClr val="dk1"/>
                          </a:solidFill>
                          <a:latin typeface="+mn-lt"/>
                          <a:ea typeface="+mn-ea"/>
                          <a:cs typeface="+mn-cs"/>
                        </a:rPr>
                        <a:t>5</a:t>
                      </a:r>
                      <a:r>
                        <a:rPr lang="en-IN" dirty="0" smtClean="0"/>
                        <a:t>    </a:t>
                      </a:r>
                      <a:r>
                        <a:rPr lang="en-IN" sz="1800" kern="1200" dirty="0" smtClean="0">
                          <a:solidFill>
                            <a:schemeClr val="dk1"/>
                          </a:solidFill>
                          <a:latin typeface="+mn-lt"/>
                          <a:ea typeface="+mn-ea"/>
                          <a:cs typeface="+mn-cs"/>
                        </a:rPr>
                        <a:t>6</a:t>
                      </a:r>
                      <a:endParaRPr lang="en-IN" dirty="0"/>
                    </a:p>
                  </a:txBody>
                  <a:tcPr/>
                </a:tc>
              </a:tr>
              <a:tr h="387531">
                <a:tc>
                  <a:txBody>
                    <a:bodyPr/>
                    <a:lstStyle/>
                    <a:p>
                      <a:r>
                        <a:rPr lang="en-IN" sz="1800" kern="1200" dirty="0" smtClean="0">
                          <a:solidFill>
                            <a:schemeClr val="dk1"/>
                          </a:solidFill>
                          <a:latin typeface="+mn-lt"/>
                          <a:ea typeface="+mn-ea"/>
                          <a:cs typeface="+mn-cs"/>
                        </a:rPr>
                        <a:t>29</a:t>
                      </a:r>
                      <a:r>
                        <a:rPr lang="en-IN" dirty="0" smtClean="0"/>
                        <a:t>  </a:t>
                      </a:r>
                      <a:r>
                        <a:rPr lang="en-IN" sz="1800" kern="1200" dirty="0" smtClean="0">
                          <a:solidFill>
                            <a:schemeClr val="dk1"/>
                          </a:solidFill>
                          <a:latin typeface="+mn-lt"/>
                          <a:ea typeface="+mn-ea"/>
                          <a:cs typeface="+mn-cs"/>
                        </a:rPr>
                        <a:t>229</a:t>
                      </a:r>
                      <a:r>
                        <a:rPr lang="en-IN" dirty="0" smtClean="0"/>
                        <a:t>  </a:t>
                      </a:r>
                      <a:r>
                        <a:rPr lang="en-IN" sz="1800" kern="1200" dirty="0" smtClean="0">
                          <a:solidFill>
                            <a:schemeClr val="dk1"/>
                          </a:solidFill>
                          <a:latin typeface="+mn-lt"/>
                          <a:ea typeface="+mn-ea"/>
                          <a:cs typeface="+mn-cs"/>
                        </a:rPr>
                        <a:t>140</a:t>
                      </a:r>
                      <a:r>
                        <a:rPr lang="en-IN" dirty="0" smtClean="0"/>
                        <a:t>  </a:t>
                      </a:r>
                      <a:r>
                        <a:rPr lang="en-IN" sz="1800" kern="1200" dirty="0" smtClean="0">
                          <a:solidFill>
                            <a:schemeClr val="dk1"/>
                          </a:solidFill>
                          <a:latin typeface="+mn-lt"/>
                          <a:ea typeface="+mn-ea"/>
                          <a:cs typeface="+mn-cs"/>
                        </a:rPr>
                        <a:t>12</a:t>
                      </a:r>
                      <a:endParaRPr lang="en-IN" dirty="0"/>
                    </a:p>
                  </a:txBody>
                  <a:tcPr/>
                </a:tc>
              </a:tr>
              <a:tr h="387531">
                <a:tc>
                  <a:txBody>
                    <a:bodyPr/>
                    <a:lstStyle/>
                    <a:p>
                      <a:endParaRPr lang="en-IN" dirty="0"/>
                    </a:p>
                  </a:txBody>
                  <a:tcPr/>
                </a:tc>
              </a:tr>
              <a:tr h="387531">
                <a:tc>
                  <a:txBody>
                    <a:bodyPr/>
                    <a:lstStyle/>
                    <a:p>
                      <a:r>
                        <a:rPr lang="en-IN" dirty="0" smtClean="0"/>
                        <a:t>summary of quality measures</a:t>
                      </a:r>
                      <a:r>
                        <a:rPr lang="en-IN" sz="1800" kern="1200" dirty="0" smtClean="0">
                          <a:solidFill>
                            <a:schemeClr val="dk1"/>
                          </a:solidFill>
                          <a:latin typeface="+mn-lt"/>
                          <a:ea typeface="+mn-ea"/>
                          <a:cs typeface="+mn-cs"/>
                        </a:rPr>
                        <a:t>:</a:t>
                      </a:r>
                      <a:endParaRPr lang="en-IN" dirty="0"/>
                    </a:p>
                  </a:txBody>
                  <a:tcPr/>
                </a:tc>
              </a:tr>
              <a:tr h="387531">
                <a:tc>
                  <a:txBody>
                    <a:bodyPr/>
                    <a:lstStyle/>
                    <a:p>
                      <a:r>
                        <a:rPr lang="en-IN" dirty="0" smtClean="0"/>
                        <a:t>           support                      conf</a:t>
                      </a:r>
                      <a:r>
                        <a:rPr lang="en-IN" sz="1800" kern="1200" dirty="0" smtClean="0">
                          <a:solidFill>
                            <a:schemeClr val="dk1"/>
                          </a:solidFill>
                          <a:latin typeface="+mn-lt"/>
                          <a:ea typeface="+mn-ea"/>
                          <a:cs typeface="+mn-cs"/>
                        </a:rPr>
                        <a:t>.</a:t>
                      </a:r>
                      <a:r>
                        <a:rPr lang="en-IN" dirty="0" smtClean="0"/>
                        <a:t>                         lift </a:t>
                      </a:r>
                      <a:endParaRPr lang="en-IN" dirty="0"/>
                    </a:p>
                  </a:txBody>
                  <a:tcPr/>
                </a:tc>
              </a:tr>
              <a:tr h="387531">
                <a:tc>
                  <a:txBody>
                    <a:bodyPr/>
                    <a:lstStyle/>
                    <a:p>
                      <a:r>
                        <a:rPr lang="sv-SE" dirty="0" smtClean="0"/>
                        <a:t>Min</a:t>
                      </a:r>
                      <a:r>
                        <a:rPr lang="sv-SE" sz="1800" kern="1200" dirty="0" smtClean="0">
                          <a:solidFill>
                            <a:schemeClr val="dk1"/>
                          </a:solidFill>
                          <a:latin typeface="+mn-lt"/>
                          <a:ea typeface="+mn-ea"/>
                          <a:cs typeface="+mn-cs"/>
                        </a:rPr>
                        <a:t>.</a:t>
                      </a:r>
                      <a:r>
                        <a:rPr lang="sv-SE" dirty="0" smtClean="0"/>
                        <a:t> </a:t>
                      </a:r>
                      <a:r>
                        <a:rPr lang="sv-SE" sz="1800" kern="1200" dirty="0" smtClean="0">
                          <a:solidFill>
                            <a:schemeClr val="dk1"/>
                          </a:solidFill>
                          <a:latin typeface="+mn-lt"/>
                          <a:ea typeface="+mn-ea"/>
                          <a:cs typeface="+mn-cs"/>
                        </a:rPr>
                        <a:t>:0.00102</a:t>
                      </a:r>
                      <a:r>
                        <a:rPr lang="sv-SE" dirty="0" smtClean="0"/>
                        <a:t>            Min</a:t>
                      </a:r>
                      <a:r>
                        <a:rPr lang="sv-SE" sz="1800" kern="1200" dirty="0" smtClean="0">
                          <a:solidFill>
                            <a:schemeClr val="dk1"/>
                          </a:solidFill>
                          <a:latin typeface="+mn-lt"/>
                          <a:ea typeface="+mn-ea"/>
                          <a:cs typeface="+mn-cs"/>
                        </a:rPr>
                        <a:t>.</a:t>
                      </a:r>
                      <a:r>
                        <a:rPr lang="sv-SE" dirty="0" smtClean="0"/>
                        <a:t> </a:t>
                      </a:r>
                      <a:r>
                        <a:rPr lang="sv-SE" sz="1800" kern="1200" dirty="0" smtClean="0">
                          <a:solidFill>
                            <a:schemeClr val="dk1"/>
                          </a:solidFill>
                          <a:latin typeface="+mn-lt"/>
                          <a:ea typeface="+mn-ea"/>
                          <a:cs typeface="+mn-cs"/>
                        </a:rPr>
                        <a:t>:0.80</a:t>
                      </a:r>
                      <a:r>
                        <a:rPr lang="sv-SE" dirty="0" smtClean="0"/>
                        <a:t>              Min</a:t>
                      </a:r>
                      <a:r>
                        <a:rPr lang="sv-SE" sz="1800" kern="1200" dirty="0" smtClean="0">
                          <a:solidFill>
                            <a:schemeClr val="dk1"/>
                          </a:solidFill>
                          <a:latin typeface="+mn-lt"/>
                          <a:ea typeface="+mn-ea"/>
                          <a:cs typeface="+mn-cs"/>
                        </a:rPr>
                        <a:t>.</a:t>
                      </a:r>
                      <a:r>
                        <a:rPr lang="sv-SE" dirty="0" smtClean="0"/>
                        <a:t> </a:t>
                      </a:r>
                      <a:r>
                        <a:rPr lang="sv-SE" sz="1800" kern="1200" dirty="0" smtClean="0">
                          <a:solidFill>
                            <a:schemeClr val="dk1"/>
                          </a:solidFill>
                          <a:latin typeface="+mn-lt"/>
                          <a:ea typeface="+mn-ea"/>
                          <a:cs typeface="+mn-cs"/>
                        </a:rPr>
                        <a:t>:</a:t>
                      </a:r>
                      <a:r>
                        <a:rPr lang="sv-SE" dirty="0" smtClean="0"/>
                        <a:t> </a:t>
                      </a:r>
                      <a:r>
                        <a:rPr lang="sv-SE" sz="1800" kern="1200" dirty="0" smtClean="0">
                          <a:solidFill>
                            <a:schemeClr val="dk1"/>
                          </a:solidFill>
                          <a:latin typeface="+mn-lt"/>
                          <a:ea typeface="+mn-ea"/>
                          <a:cs typeface="+mn-cs"/>
                        </a:rPr>
                        <a:t>3.1</a:t>
                      </a:r>
                      <a:r>
                        <a:rPr lang="sv-SE" dirty="0" smtClean="0"/>
                        <a:t> </a:t>
                      </a:r>
                      <a:endParaRPr lang="en-IN" dirty="0"/>
                    </a:p>
                  </a:txBody>
                  <a:tcPr/>
                </a:tc>
              </a:tr>
              <a:tr h="387531">
                <a:tc>
                  <a:txBody>
                    <a:bodyPr/>
                    <a:lstStyle/>
                    <a:p>
                      <a:r>
                        <a:rPr lang="en-IN" dirty="0" smtClean="0"/>
                        <a:t>1st Qu</a:t>
                      </a:r>
                      <a:r>
                        <a:rPr lang="en-IN" sz="1800" kern="1200" dirty="0" smtClean="0">
                          <a:solidFill>
                            <a:schemeClr val="dk1"/>
                          </a:solidFill>
                          <a:latin typeface="+mn-lt"/>
                          <a:ea typeface="+mn-ea"/>
                          <a:cs typeface="+mn-cs"/>
                        </a:rPr>
                        <a:t>.:0.00102       </a:t>
                      </a:r>
                      <a:r>
                        <a:rPr lang="en-IN" dirty="0" smtClean="0"/>
                        <a:t> 1st Qu</a:t>
                      </a:r>
                      <a:r>
                        <a:rPr lang="en-IN" sz="1800" kern="1200" dirty="0" smtClean="0">
                          <a:solidFill>
                            <a:schemeClr val="dk1"/>
                          </a:solidFill>
                          <a:latin typeface="+mn-lt"/>
                          <a:ea typeface="+mn-ea"/>
                          <a:cs typeface="+mn-cs"/>
                        </a:rPr>
                        <a:t>.:0.83</a:t>
                      </a:r>
                      <a:r>
                        <a:rPr lang="en-IN" dirty="0" smtClean="0"/>
                        <a:t>          1st Qu</a:t>
                      </a:r>
                      <a:r>
                        <a:rPr lang="en-IN" sz="1800" kern="1200" dirty="0" smtClean="0">
                          <a:solidFill>
                            <a:schemeClr val="dk1"/>
                          </a:solidFill>
                          <a:latin typeface="+mn-lt"/>
                          <a:ea typeface="+mn-ea"/>
                          <a:cs typeface="+mn-cs"/>
                        </a:rPr>
                        <a:t>.:</a:t>
                      </a:r>
                      <a:r>
                        <a:rPr lang="en-IN" dirty="0" smtClean="0"/>
                        <a:t> </a:t>
                      </a:r>
                      <a:r>
                        <a:rPr lang="en-IN" sz="1800" kern="1200" dirty="0" smtClean="0">
                          <a:solidFill>
                            <a:schemeClr val="dk1"/>
                          </a:solidFill>
                          <a:latin typeface="+mn-lt"/>
                          <a:ea typeface="+mn-ea"/>
                          <a:cs typeface="+mn-cs"/>
                        </a:rPr>
                        <a:t>3.3</a:t>
                      </a:r>
                      <a:endParaRPr lang="en-IN" dirty="0"/>
                    </a:p>
                  </a:txBody>
                  <a:tcPr/>
                </a:tc>
              </a:tr>
              <a:tr h="387531">
                <a:tc>
                  <a:txBody>
                    <a:bodyPr/>
                    <a:lstStyle/>
                    <a:p>
                      <a:endParaRPr lang="en-IN" dirty="0"/>
                    </a:p>
                  </a:txBody>
                  <a:tcPr/>
                </a:tc>
              </a:tr>
              <a:tr h="387531">
                <a:tc>
                  <a:txBody>
                    <a:bodyPr/>
                    <a:lstStyle/>
                    <a:p>
                      <a:r>
                        <a:rPr lang="en-IN" dirty="0" smtClean="0"/>
                        <a:t>mining info</a:t>
                      </a:r>
                      <a:r>
                        <a:rPr lang="en-IN" sz="1800" kern="1200" dirty="0" smtClean="0">
                          <a:solidFill>
                            <a:schemeClr val="dk1"/>
                          </a:solidFill>
                          <a:latin typeface="+mn-lt"/>
                          <a:ea typeface="+mn-ea"/>
                          <a:cs typeface="+mn-cs"/>
                        </a:rPr>
                        <a:t>:</a:t>
                      </a:r>
                      <a:endParaRPr lang="en-IN" dirty="0"/>
                    </a:p>
                  </a:txBody>
                  <a:tcPr/>
                </a:tc>
              </a:tr>
              <a:tr h="387531">
                <a:tc>
                  <a:txBody>
                    <a:bodyPr/>
                    <a:lstStyle/>
                    <a:p>
                      <a:r>
                        <a:rPr lang="en-IN" dirty="0" smtClean="0"/>
                        <a:t>     data             n         support      confidence</a:t>
                      </a:r>
                      <a:endParaRPr lang="en-IN" dirty="0"/>
                    </a:p>
                  </a:txBody>
                  <a:tcPr/>
                </a:tc>
              </a:tr>
              <a:tr h="387531">
                <a:tc>
                  <a:txBody>
                    <a:bodyPr/>
                    <a:lstStyle/>
                    <a:p>
                      <a:r>
                        <a:rPr lang="en-IN" dirty="0" smtClean="0"/>
                        <a:t>Groceries      </a:t>
                      </a:r>
                      <a:r>
                        <a:rPr lang="en-IN" sz="1800" kern="1200" dirty="0" smtClean="0">
                          <a:solidFill>
                            <a:schemeClr val="dk1"/>
                          </a:solidFill>
                          <a:latin typeface="+mn-lt"/>
                          <a:ea typeface="+mn-ea"/>
                          <a:cs typeface="+mn-cs"/>
                        </a:rPr>
                        <a:t>9835</a:t>
                      </a:r>
                      <a:r>
                        <a:rPr lang="en-IN" dirty="0" smtClean="0"/>
                        <a:t>       </a:t>
                      </a:r>
                      <a:r>
                        <a:rPr lang="en-IN" sz="1800" kern="1200" dirty="0" smtClean="0">
                          <a:solidFill>
                            <a:schemeClr val="dk1"/>
                          </a:solidFill>
                          <a:latin typeface="+mn-lt"/>
                          <a:ea typeface="+mn-ea"/>
                          <a:cs typeface="+mn-cs"/>
                        </a:rPr>
                        <a:t>0.001</a:t>
                      </a:r>
                      <a:r>
                        <a:rPr lang="en-IN" dirty="0" smtClean="0"/>
                        <a:t>             </a:t>
                      </a:r>
                      <a:r>
                        <a:rPr lang="en-IN" sz="1800" kern="1200" dirty="0" smtClean="0">
                          <a:solidFill>
                            <a:schemeClr val="dk1"/>
                          </a:solidFill>
                          <a:latin typeface="+mn-lt"/>
                          <a:ea typeface="+mn-ea"/>
                          <a:cs typeface="+mn-cs"/>
                        </a:rPr>
                        <a:t>0.8</a:t>
                      </a:r>
                      <a:endParaRPr lang="en-IN" dirty="0"/>
                    </a:p>
                  </a:txBody>
                  <a:tcPr/>
                </a:tc>
              </a:tr>
            </a:tbl>
          </a:graphicData>
        </a:graphic>
      </p:graphicFrame>
    </p:spTree>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Sort rules according to Confidence</a:t>
            </a:r>
            <a:endParaRPr lang="en-IN" u="sng" dirty="0"/>
          </a:p>
        </p:txBody>
      </p:sp>
      <p:graphicFrame>
        <p:nvGraphicFramePr>
          <p:cNvPr id="4" name="Content Placeholder 3"/>
          <p:cNvGraphicFramePr>
            <a:graphicFrameLocks noGrp="1"/>
          </p:cNvGraphicFramePr>
          <p:nvPr>
            <p:ph idx="1"/>
          </p:nvPr>
        </p:nvGraphicFramePr>
        <p:xfrm>
          <a:off x="152400" y="1295400"/>
          <a:ext cx="8839200" cy="2672080"/>
        </p:xfrm>
        <a:graphic>
          <a:graphicData uri="http://schemas.openxmlformats.org/drawingml/2006/table">
            <a:tbl>
              <a:tblPr firstRow="1" bandRow="1">
                <a:tableStyleId>{5C22544A-7EE6-4342-B048-85BDC9FD1C3A}</a:tableStyleId>
              </a:tblPr>
              <a:tblGrid>
                <a:gridCol w="3581400"/>
                <a:gridCol w="2057400"/>
                <a:gridCol w="1066800"/>
                <a:gridCol w="1295400"/>
                <a:gridCol w="838200"/>
              </a:tblGrid>
              <a:tr h="406400">
                <a:tc>
                  <a:txBody>
                    <a:bodyPr/>
                    <a:lstStyle/>
                    <a:p>
                      <a:pPr algn="ctr"/>
                      <a:r>
                        <a:rPr lang="en-IN" dirty="0" smtClean="0"/>
                        <a:t>Lhs</a:t>
                      </a:r>
                      <a:endParaRPr lang="en-IN" dirty="0"/>
                    </a:p>
                  </a:txBody>
                  <a:tcPr/>
                </a:tc>
                <a:tc>
                  <a:txBody>
                    <a:bodyPr/>
                    <a:lstStyle/>
                    <a:p>
                      <a:pPr algn="ctr"/>
                      <a:r>
                        <a:rPr lang="en-IN" dirty="0" smtClean="0"/>
                        <a:t>Rhs</a:t>
                      </a:r>
                      <a:endParaRPr lang="en-IN" dirty="0"/>
                    </a:p>
                  </a:txBody>
                  <a:tcPr/>
                </a:tc>
                <a:tc>
                  <a:txBody>
                    <a:bodyPr/>
                    <a:lstStyle/>
                    <a:p>
                      <a:pPr algn="ctr"/>
                      <a:r>
                        <a:rPr lang="en-IN" dirty="0" smtClean="0"/>
                        <a:t>Support</a:t>
                      </a:r>
                      <a:endParaRPr lang="en-IN" dirty="0"/>
                    </a:p>
                  </a:txBody>
                  <a:tcPr/>
                </a:tc>
                <a:tc>
                  <a:txBody>
                    <a:bodyPr/>
                    <a:lstStyle/>
                    <a:p>
                      <a:pPr algn="ctr"/>
                      <a:r>
                        <a:rPr lang="en-IN" dirty="0" smtClean="0"/>
                        <a:t>Confidence</a:t>
                      </a:r>
                      <a:endParaRPr lang="en-IN" dirty="0"/>
                    </a:p>
                  </a:txBody>
                  <a:tcPr/>
                </a:tc>
                <a:tc>
                  <a:txBody>
                    <a:bodyPr/>
                    <a:lstStyle/>
                    <a:p>
                      <a:pPr algn="ctr"/>
                      <a:r>
                        <a:rPr lang="en-IN" dirty="0" smtClean="0"/>
                        <a:t>Lift</a:t>
                      </a:r>
                      <a:endParaRPr lang="en-IN" dirty="0"/>
                    </a:p>
                  </a:txBody>
                  <a:tcPr/>
                </a:tc>
              </a:tr>
              <a:tr h="406400">
                <a:tc>
                  <a:txBody>
                    <a:bodyPr/>
                    <a:lstStyle/>
                    <a:p>
                      <a:pPr algn="l"/>
                      <a:r>
                        <a:rPr lang="en-IN" sz="1800" kern="1200" dirty="0" smtClean="0">
                          <a:solidFill>
                            <a:schemeClr val="dk1"/>
                          </a:solidFill>
                          <a:latin typeface="+mn-lt"/>
                          <a:ea typeface="+mn-ea"/>
                          <a:cs typeface="+mn-cs"/>
                        </a:rPr>
                        <a:t>{</a:t>
                      </a:r>
                      <a:r>
                        <a:rPr lang="en-IN" dirty="0" smtClean="0"/>
                        <a:t>rice</a:t>
                      </a:r>
                      <a:r>
                        <a:rPr lang="en-IN" sz="1800" kern="1200" dirty="0" smtClean="0">
                          <a:solidFill>
                            <a:schemeClr val="dk1"/>
                          </a:solidFill>
                          <a:latin typeface="+mn-lt"/>
                          <a:ea typeface="+mn-ea"/>
                          <a:cs typeface="+mn-cs"/>
                        </a:rPr>
                        <a:t>, </a:t>
                      </a:r>
                      <a:r>
                        <a:rPr lang="en-IN" dirty="0" smtClean="0"/>
                        <a:t>sugar</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0.0012</a:t>
                      </a:r>
                      <a:endParaRPr lang="en-IN" dirty="0"/>
                    </a:p>
                  </a:txBody>
                  <a:tcPr/>
                </a:tc>
                <a:tc>
                  <a:txBody>
                    <a:bodyPr/>
                    <a:lstStyle/>
                    <a:p>
                      <a:pPr algn="ctr"/>
                      <a:r>
                        <a:rPr lang="en-IN" dirty="0" smtClean="0"/>
                        <a:t>1</a:t>
                      </a:r>
                      <a:endParaRPr lang="en-IN" dirty="0"/>
                    </a:p>
                  </a:txBody>
                  <a:tcPr/>
                </a:tc>
                <a:tc>
                  <a:txBody>
                    <a:bodyPr/>
                    <a:lstStyle/>
                    <a:p>
                      <a:pPr algn="ctr"/>
                      <a:r>
                        <a:rPr lang="en-IN" sz="1800" kern="1200" dirty="0" smtClean="0">
                          <a:solidFill>
                            <a:schemeClr val="dk1"/>
                          </a:solidFill>
                          <a:latin typeface="+mn-lt"/>
                          <a:ea typeface="+mn-ea"/>
                          <a:cs typeface="+mn-cs"/>
                        </a:rPr>
                        <a:t>11.2</a:t>
                      </a:r>
                      <a:endParaRPr lang="en-IN" dirty="0"/>
                    </a:p>
                  </a:txBody>
                  <a:tcPr/>
                </a:tc>
              </a:tr>
              <a:tr h="406400">
                <a:tc>
                  <a:txBody>
                    <a:bodyPr/>
                    <a:lstStyle/>
                    <a:p>
                      <a:pPr algn="l"/>
                      <a:r>
                        <a:rPr lang="en-IN" sz="1800" kern="1200" dirty="0" smtClean="0">
                          <a:solidFill>
                            <a:schemeClr val="dk1"/>
                          </a:solidFill>
                          <a:latin typeface="+mn-lt"/>
                          <a:ea typeface="+mn-ea"/>
                          <a:cs typeface="+mn-cs"/>
                        </a:rPr>
                        <a:t>{</a:t>
                      </a:r>
                      <a:r>
                        <a:rPr lang="en-IN" dirty="0" smtClean="0"/>
                        <a:t>canned fish</a:t>
                      </a:r>
                      <a:r>
                        <a:rPr lang="en-IN" sz="1800" kern="1200" dirty="0" smtClean="0">
                          <a:solidFill>
                            <a:schemeClr val="dk1"/>
                          </a:solidFill>
                          <a:latin typeface="+mn-lt"/>
                          <a:ea typeface="+mn-ea"/>
                          <a:cs typeface="+mn-cs"/>
                        </a:rPr>
                        <a:t>, </a:t>
                      </a:r>
                      <a:r>
                        <a:rPr lang="en-IN" dirty="0" smtClean="0"/>
                        <a:t>hygiene articles</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0.0011</a:t>
                      </a:r>
                      <a:r>
                        <a:rPr lang="en-IN" dirty="0" smtClean="0"/>
                        <a:t> </a:t>
                      </a:r>
                      <a:endParaRPr lang="en-IN" dirty="0"/>
                    </a:p>
                  </a:txBody>
                  <a:tcPr/>
                </a:tc>
                <a:tc>
                  <a:txBody>
                    <a:bodyPr/>
                    <a:lstStyle/>
                    <a:p>
                      <a:pPr algn="ctr"/>
                      <a:r>
                        <a:rPr lang="en-IN" dirty="0" smtClean="0"/>
                        <a:t>1</a:t>
                      </a:r>
                      <a:endParaRPr lang="en-IN" dirty="0"/>
                    </a:p>
                  </a:txBody>
                  <a:tcPr/>
                </a:tc>
                <a:tc>
                  <a:txBody>
                    <a:bodyPr/>
                    <a:lstStyle/>
                    <a:p>
                      <a:pPr algn="ctr"/>
                      <a:r>
                        <a:rPr lang="en-IN" dirty="0" smtClean="0"/>
                        <a:t>3.6</a:t>
                      </a:r>
                      <a:endParaRPr lang="en-IN" dirty="0"/>
                    </a:p>
                  </a:txBody>
                  <a:tcPr/>
                </a:tc>
              </a:tr>
              <a:tr h="406400">
                <a:tc>
                  <a:txBody>
                    <a:bodyPr/>
                    <a:lstStyle/>
                    <a:p>
                      <a:pPr algn="l"/>
                      <a:r>
                        <a:rPr lang="en-IN" sz="1800" kern="1200" dirty="0" smtClean="0">
                          <a:solidFill>
                            <a:schemeClr val="dk1"/>
                          </a:solidFill>
                          <a:latin typeface="+mn-lt"/>
                          <a:ea typeface="+mn-ea"/>
                          <a:cs typeface="+mn-cs"/>
                        </a:rPr>
                        <a:t>{</a:t>
                      </a:r>
                      <a:r>
                        <a:rPr lang="en-IN" dirty="0" smtClean="0"/>
                        <a:t>root vegetables</a:t>
                      </a:r>
                      <a:r>
                        <a:rPr lang="en-IN" sz="1800" kern="1200" dirty="0" smtClean="0">
                          <a:solidFill>
                            <a:schemeClr val="dk1"/>
                          </a:solidFill>
                          <a:latin typeface="+mn-lt"/>
                          <a:ea typeface="+mn-ea"/>
                          <a:cs typeface="+mn-cs"/>
                        </a:rPr>
                        <a:t>, </a:t>
                      </a:r>
                      <a:r>
                        <a:rPr lang="en-IN" dirty="0" smtClean="0"/>
                        <a:t>butter</a:t>
                      </a:r>
                      <a:r>
                        <a:rPr lang="en-IN" sz="1800" kern="1200" dirty="0" smtClean="0">
                          <a:solidFill>
                            <a:schemeClr val="dk1"/>
                          </a:solidFill>
                          <a:latin typeface="+mn-lt"/>
                          <a:ea typeface="+mn-ea"/>
                          <a:cs typeface="+mn-cs"/>
                        </a:rPr>
                        <a:t>, </a:t>
                      </a:r>
                      <a:r>
                        <a:rPr lang="en-IN" dirty="0" smtClean="0"/>
                        <a:t>rice</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0.0010</a:t>
                      </a:r>
                      <a:endParaRPr lang="en-IN" dirty="0"/>
                    </a:p>
                  </a:txBody>
                  <a:tcPr/>
                </a:tc>
                <a:tc>
                  <a:txBody>
                    <a:bodyPr/>
                    <a:lstStyle/>
                    <a:p>
                      <a:pPr algn="ctr"/>
                      <a:r>
                        <a:rPr lang="en-IN" dirty="0" smtClean="0"/>
                        <a:t>1</a:t>
                      </a:r>
                      <a:endParaRPr lang="en-IN" dirty="0"/>
                    </a:p>
                  </a:txBody>
                  <a:tcPr/>
                </a:tc>
                <a:tc>
                  <a:txBody>
                    <a:bodyPr/>
                    <a:lstStyle/>
                    <a:p>
                      <a:pPr algn="ctr"/>
                      <a:r>
                        <a:rPr lang="en-IN" dirty="0" smtClean="0"/>
                        <a:t>3.2</a:t>
                      </a:r>
                      <a:endParaRPr lang="en-IN" dirty="0"/>
                    </a:p>
                  </a:txBody>
                  <a:tcPr/>
                </a:tc>
              </a:tr>
              <a:tr h="406400">
                <a:tc>
                  <a:txBody>
                    <a:bodyPr/>
                    <a:lstStyle/>
                    <a:p>
                      <a:pPr algn="l"/>
                      <a:r>
                        <a:rPr lang="en-IN" sz="1800" kern="1200" dirty="0" smtClean="0">
                          <a:solidFill>
                            <a:schemeClr val="dk1"/>
                          </a:solidFill>
                          <a:latin typeface="+mn-lt"/>
                          <a:ea typeface="+mn-ea"/>
                          <a:cs typeface="+mn-cs"/>
                        </a:rPr>
                        <a:t>{</a:t>
                      </a:r>
                      <a:r>
                        <a:rPr lang="en-IN" dirty="0" smtClean="0"/>
                        <a:t>root vegetables</a:t>
                      </a:r>
                      <a:r>
                        <a:rPr lang="en-IN" sz="1800" kern="1200" dirty="0" smtClean="0">
                          <a:solidFill>
                            <a:schemeClr val="dk1"/>
                          </a:solidFill>
                          <a:latin typeface="+mn-lt"/>
                          <a:ea typeface="+mn-ea"/>
                          <a:cs typeface="+mn-cs"/>
                        </a:rPr>
                        <a:t>, </a:t>
                      </a:r>
                      <a:r>
                        <a:rPr lang="en-IN" dirty="0" smtClean="0"/>
                        <a:t>whipped</a:t>
                      </a:r>
                      <a:r>
                        <a:rPr lang="en-IN" sz="1800" kern="1200" dirty="0" smtClean="0">
                          <a:solidFill>
                            <a:schemeClr val="dk1"/>
                          </a:solidFill>
                          <a:latin typeface="+mn-lt"/>
                          <a:ea typeface="+mn-ea"/>
                          <a:cs typeface="+mn-cs"/>
                        </a:rPr>
                        <a:t>/</a:t>
                      </a:r>
                      <a:r>
                        <a:rPr lang="en-IN" dirty="0" smtClean="0"/>
                        <a:t>sour cream</a:t>
                      </a:r>
                      <a:r>
                        <a:rPr lang="en-IN" sz="1800" kern="1200" dirty="0" smtClean="0">
                          <a:solidFill>
                            <a:schemeClr val="dk1"/>
                          </a:solidFill>
                          <a:latin typeface="+mn-lt"/>
                          <a:ea typeface="+mn-ea"/>
                          <a:cs typeface="+mn-cs"/>
                        </a:rPr>
                        <a:t>, </a:t>
                      </a:r>
                      <a:r>
                        <a:rPr lang="en-IN" dirty="0" smtClean="0"/>
                        <a:t>flour</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0.0017</a:t>
                      </a:r>
                      <a:r>
                        <a:rPr lang="en-IN" dirty="0" smtClean="0"/>
                        <a:t> </a:t>
                      </a:r>
                      <a:endParaRPr lang="en-IN" dirty="0"/>
                    </a:p>
                  </a:txBody>
                  <a:tcPr/>
                </a:tc>
                <a:tc>
                  <a:txBody>
                    <a:bodyPr/>
                    <a:lstStyle/>
                    <a:p>
                      <a:pPr algn="ctr"/>
                      <a:r>
                        <a:rPr lang="en-IN" dirty="0" smtClean="0"/>
                        <a:t>1</a:t>
                      </a:r>
                      <a:endParaRPr lang="en-IN" dirty="0"/>
                    </a:p>
                  </a:txBody>
                  <a:tcPr/>
                </a:tc>
                <a:tc>
                  <a:txBody>
                    <a:bodyPr/>
                    <a:lstStyle/>
                    <a:p>
                      <a:pPr algn="ctr"/>
                      <a:r>
                        <a:rPr lang="en-IN" dirty="0" smtClean="0"/>
                        <a:t>3.3</a:t>
                      </a:r>
                      <a:endParaRPr lang="en-IN" dirty="0"/>
                    </a:p>
                  </a:txBody>
                  <a:tcPr/>
                </a:tc>
              </a:tr>
              <a:tr h="406400">
                <a:tc>
                  <a:txBody>
                    <a:bodyPr/>
                    <a:lstStyle/>
                    <a:p>
                      <a:pPr algn="l"/>
                      <a:r>
                        <a:rPr lang="en-IN" sz="1800" kern="1200" dirty="0" smtClean="0">
                          <a:solidFill>
                            <a:schemeClr val="dk1"/>
                          </a:solidFill>
                          <a:latin typeface="+mn-lt"/>
                          <a:ea typeface="+mn-ea"/>
                          <a:cs typeface="+mn-cs"/>
                        </a:rPr>
                        <a:t>{</a:t>
                      </a:r>
                      <a:r>
                        <a:rPr lang="en-IN" dirty="0" smtClean="0"/>
                        <a:t>butter</a:t>
                      </a:r>
                      <a:r>
                        <a:rPr lang="en-IN" sz="1800" kern="1200" dirty="0" smtClean="0">
                          <a:solidFill>
                            <a:schemeClr val="dk1"/>
                          </a:solidFill>
                          <a:latin typeface="+mn-lt"/>
                          <a:ea typeface="+mn-ea"/>
                          <a:cs typeface="+mn-cs"/>
                        </a:rPr>
                        <a:t>, </a:t>
                      </a:r>
                      <a:r>
                        <a:rPr lang="en-IN" dirty="0" smtClean="0"/>
                        <a:t>soft cheese</a:t>
                      </a:r>
                      <a:r>
                        <a:rPr lang="en-IN" sz="1800" kern="1200" dirty="0" smtClean="0">
                          <a:solidFill>
                            <a:schemeClr val="dk1"/>
                          </a:solidFill>
                          <a:latin typeface="+mn-lt"/>
                          <a:ea typeface="+mn-ea"/>
                          <a:cs typeface="+mn-cs"/>
                        </a:rPr>
                        <a:t>, </a:t>
                      </a:r>
                      <a:r>
                        <a:rPr lang="en-IN" dirty="0" smtClean="0"/>
                        <a:t>domestic eggs</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0.0010</a:t>
                      </a:r>
                      <a:r>
                        <a:rPr lang="en-IN" dirty="0" smtClean="0"/>
                        <a:t> </a:t>
                      </a:r>
                      <a:endParaRPr lang="en-IN" dirty="0"/>
                    </a:p>
                  </a:txBody>
                  <a:tcPr/>
                </a:tc>
                <a:tc>
                  <a:txBody>
                    <a:bodyPr/>
                    <a:lstStyle/>
                    <a:p>
                      <a:pPr algn="ctr"/>
                      <a:r>
                        <a:rPr lang="en-IN" dirty="0" smtClean="0"/>
                        <a:t>1</a:t>
                      </a:r>
                      <a:endParaRPr lang="en-IN" dirty="0"/>
                    </a:p>
                  </a:txBody>
                  <a:tcPr/>
                </a:tc>
                <a:tc>
                  <a:txBody>
                    <a:bodyPr/>
                    <a:lstStyle/>
                    <a:p>
                      <a:pPr algn="ctr"/>
                      <a:r>
                        <a:rPr lang="en-IN" dirty="0" smtClean="0"/>
                        <a:t>3.6</a:t>
                      </a:r>
                      <a:endParaRPr lang="en-IN" dirty="0"/>
                    </a:p>
                  </a:txBody>
                  <a:tcPr/>
                </a:tc>
              </a:tr>
            </a:tbl>
          </a:graphicData>
        </a:graphic>
      </p:graphicFrame>
    </p:spTree>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Remove Duplicate Rules</a:t>
            </a:r>
            <a:endParaRPr lang="en-IN" u="sng" dirty="0"/>
          </a:p>
        </p:txBody>
      </p:sp>
      <p:sp>
        <p:nvSpPr>
          <p:cNvPr id="3" name="Content Placeholder 2"/>
          <p:cNvSpPr>
            <a:spLocks noGrp="1"/>
          </p:cNvSpPr>
          <p:nvPr>
            <p:ph idx="1"/>
          </p:nvPr>
        </p:nvSpPr>
        <p:spPr>
          <a:xfrm>
            <a:off x="0" y="990600"/>
            <a:ext cx="9144000" cy="4830763"/>
          </a:xfrm>
        </p:spPr>
        <p:txBody>
          <a:bodyPr/>
          <a:lstStyle/>
          <a:p>
            <a:r>
              <a:rPr lang="en-IN" dirty="0" smtClean="0"/>
              <a:t>Sometimes, rules will repeat. Redundancy indicates that one item might be a given. Alternatively, we can remove redundant rules generated.</a:t>
            </a:r>
          </a:p>
          <a:p>
            <a:pPr>
              <a:buNone/>
            </a:pPr>
            <a:endParaRPr lang="en-IN" dirty="0" smtClean="0"/>
          </a:p>
          <a:p>
            <a:pPr>
              <a:buNone/>
            </a:pPr>
            <a:r>
              <a:rPr lang="en-IN" sz="2800" dirty="0" smtClean="0"/>
              <a:t> </a:t>
            </a:r>
            <a:r>
              <a:rPr lang="en-IN" sz="2800" u="sng" dirty="0" smtClean="0"/>
              <a:t>Targeting Items</a:t>
            </a:r>
          </a:p>
          <a:p>
            <a:pPr fontAlgn="base"/>
            <a:r>
              <a:rPr lang="en-IN" dirty="0" smtClean="0"/>
              <a:t>There are two types of targets we might be interested in that are illustrated with an example of “whole milk”:</a:t>
            </a:r>
          </a:p>
          <a:p>
            <a:pPr lvl="1" fontAlgn="base"/>
            <a:endParaRPr lang="en-IN" dirty="0" smtClean="0"/>
          </a:p>
          <a:p>
            <a:pPr lvl="1" fontAlgn="base"/>
            <a:r>
              <a:rPr lang="en-IN" dirty="0" smtClean="0"/>
              <a:t>What are customers likely to buy before buying whole milk?</a:t>
            </a:r>
          </a:p>
          <a:p>
            <a:pPr lvl="1" fontAlgn="base"/>
            <a:r>
              <a:rPr lang="en-IN" dirty="0" smtClean="0"/>
              <a:t>What are customers likely to buy if they purchase whole milk?</a:t>
            </a:r>
          </a:p>
          <a:p>
            <a:pPr>
              <a:buNone/>
            </a:pPr>
            <a:endParaRPr lang="en-IN" dirty="0" smtClean="0"/>
          </a:p>
          <a:p>
            <a:pPr>
              <a:buNone/>
            </a:pPr>
            <a:endParaRPr lang="en-IN" dirty="0"/>
          </a:p>
        </p:txBody>
      </p:sp>
    </p:spTree>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2" y="0"/>
            <a:ext cx="9132277" cy="1600200"/>
          </a:xfrm>
        </p:spPr>
        <p:txBody>
          <a:bodyPr>
            <a:normAutofit/>
          </a:bodyPr>
          <a:lstStyle/>
          <a:p>
            <a:pPr lvl="1" algn="l" rtl="0">
              <a:spcBef>
                <a:spcPct val="0"/>
              </a:spcBef>
            </a:pPr>
            <a:r>
              <a:rPr lang="en-IN" sz="2800" u="sng" dirty="0" smtClean="0">
                <a:latin typeface="Century Gothic" pitchFamily="34" charset="0"/>
              </a:rPr>
              <a:t>Targeting Items</a:t>
            </a:r>
            <a:r>
              <a:rPr lang="en-IN" u="sng" dirty="0" smtClean="0">
                <a:latin typeface="Century Gothic" pitchFamily="34" charset="0"/>
              </a:rPr>
              <a:t/>
            </a:r>
            <a:br>
              <a:rPr lang="en-IN" u="sng" dirty="0" smtClean="0">
                <a:latin typeface="Century Gothic" pitchFamily="34" charset="0"/>
              </a:rPr>
            </a:br>
            <a:r>
              <a:rPr lang="en-IN" u="sng" dirty="0" smtClean="0">
                <a:latin typeface="Century Gothic" pitchFamily="34" charset="0"/>
              </a:rPr>
              <a:t/>
            </a:r>
            <a:br>
              <a:rPr lang="en-IN" u="sng" dirty="0" smtClean="0">
                <a:latin typeface="Century Gothic" pitchFamily="34" charset="0"/>
              </a:rPr>
            </a:br>
            <a:r>
              <a:rPr lang="en-IN" dirty="0" smtClean="0">
                <a:latin typeface="Century Gothic" pitchFamily="34" charset="0"/>
              </a:rPr>
              <a:t>What are customers likely to buy before buying whole milk</a:t>
            </a:r>
            <a:br>
              <a:rPr lang="en-IN" dirty="0" smtClean="0">
                <a:latin typeface="Century Gothic" pitchFamily="34" charset="0"/>
              </a:rPr>
            </a:br>
            <a:endParaRPr lang="en-IN" dirty="0">
              <a:latin typeface="Century Gothic" pitchFamily="34" charset="0"/>
            </a:endParaRPr>
          </a:p>
        </p:txBody>
      </p:sp>
      <p:graphicFrame>
        <p:nvGraphicFramePr>
          <p:cNvPr id="4" name="Content Placeholder 3"/>
          <p:cNvGraphicFramePr>
            <a:graphicFrameLocks noGrp="1"/>
          </p:cNvGraphicFramePr>
          <p:nvPr>
            <p:ph idx="1"/>
          </p:nvPr>
        </p:nvGraphicFramePr>
        <p:xfrm>
          <a:off x="152400" y="2133600"/>
          <a:ext cx="8686800" cy="2763520"/>
        </p:xfrm>
        <a:graphic>
          <a:graphicData uri="http://schemas.openxmlformats.org/drawingml/2006/table">
            <a:tbl>
              <a:tblPr firstRow="1" bandRow="1">
                <a:tableStyleId>{5C22544A-7EE6-4342-B048-85BDC9FD1C3A}</a:tableStyleId>
              </a:tblPr>
              <a:tblGrid>
                <a:gridCol w="3145221"/>
                <a:gridCol w="1849689"/>
                <a:gridCol w="1303020"/>
                <a:gridCol w="1303020"/>
                <a:gridCol w="1085850"/>
              </a:tblGrid>
              <a:tr h="370840">
                <a:tc>
                  <a:txBody>
                    <a:bodyPr/>
                    <a:lstStyle/>
                    <a:p>
                      <a:pPr algn="ctr"/>
                      <a:r>
                        <a:rPr lang="en-IN" dirty="0" smtClean="0"/>
                        <a:t>Lhs</a:t>
                      </a:r>
                      <a:endParaRPr lang="en-IN" dirty="0"/>
                    </a:p>
                  </a:txBody>
                  <a:tcPr/>
                </a:tc>
                <a:tc>
                  <a:txBody>
                    <a:bodyPr/>
                    <a:lstStyle/>
                    <a:p>
                      <a:pPr algn="ctr"/>
                      <a:r>
                        <a:rPr lang="en-IN" dirty="0" smtClean="0"/>
                        <a:t>Rhs</a:t>
                      </a:r>
                      <a:endParaRPr lang="en-IN" dirty="0"/>
                    </a:p>
                  </a:txBody>
                  <a:tcPr/>
                </a:tc>
                <a:tc>
                  <a:txBody>
                    <a:bodyPr/>
                    <a:lstStyle/>
                    <a:p>
                      <a:pPr algn="ctr"/>
                      <a:r>
                        <a:rPr lang="en-IN" dirty="0" smtClean="0"/>
                        <a:t>Support</a:t>
                      </a:r>
                      <a:endParaRPr lang="en-IN" dirty="0"/>
                    </a:p>
                  </a:txBody>
                  <a:tcPr/>
                </a:tc>
                <a:tc>
                  <a:txBody>
                    <a:bodyPr/>
                    <a:lstStyle/>
                    <a:p>
                      <a:pPr algn="ctr"/>
                      <a:r>
                        <a:rPr lang="en-IN" dirty="0" smtClean="0"/>
                        <a:t>Confidence</a:t>
                      </a:r>
                      <a:endParaRPr lang="en-IN" dirty="0"/>
                    </a:p>
                  </a:txBody>
                  <a:tcPr/>
                </a:tc>
                <a:tc>
                  <a:txBody>
                    <a:bodyPr/>
                    <a:lstStyle/>
                    <a:p>
                      <a:pPr algn="ctr"/>
                      <a:r>
                        <a:rPr lang="en-IN" dirty="0" smtClean="0"/>
                        <a:t>Lift</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rice</a:t>
                      </a:r>
                      <a:r>
                        <a:rPr lang="en-IN" sz="1800" kern="1200" dirty="0" smtClean="0">
                          <a:solidFill>
                            <a:schemeClr val="dk1"/>
                          </a:solidFill>
                          <a:latin typeface="+mn-lt"/>
                          <a:ea typeface="+mn-ea"/>
                          <a:cs typeface="+mn-cs"/>
                        </a:rPr>
                        <a:t>, </a:t>
                      </a:r>
                      <a:r>
                        <a:rPr lang="en-IN" dirty="0" smtClean="0"/>
                        <a:t>sugar</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0.0012</a:t>
                      </a:r>
                      <a:endParaRPr lang="en-IN" dirty="0"/>
                    </a:p>
                  </a:txBody>
                  <a:tcPr/>
                </a:tc>
                <a:tc>
                  <a:txBody>
                    <a:bodyPr/>
                    <a:lstStyle/>
                    <a:p>
                      <a:pPr algn="ctr"/>
                      <a:r>
                        <a:rPr lang="en-IN" dirty="0" smtClean="0"/>
                        <a:t>1</a:t>
                      </a:r>
                      <a:endParaRPr lang="en-IN" dirty="0"/>
                    </a:p>
                  </a:txBody>
                  <a:tcPr/>
                </a:tc>
                <a:tc>
                  <a:txBody>
                    <a:bodyPr/>
                    <a:lstStyle/>
                    <a:p>
                      <a:pPr algn="ctr"/>
                      <a:r>
                        <a:rPr lang="en-IN" sz="1800" kern="1200" dirty="0" smtClean="0">
                          <a:solidFill>
                            <a:schemeClr val="dk1"/>
                          </a:solidFill>
                          <a:latin typeface="+mn-lt"/>
                          <a:ea typeface="+mn-ea"/>
                          <a:cs typeface="+mn-cs"/>
                        </a:rPr>
                        <a:t>11.2</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canned fish</a:t>
                      </a:r>
                      <a:r>
                        <a:rPr lang="en-IN" sz="1800" kern="1200" dirty="0" smtClean="0">
                          <a:solidFill>
                            <a:schemeClr val="dk1"/>
                          </a:solidFill>
                          <a:latin typeface="+mn-lt"/>
                          <a:ea typeface="+mn-ea"/>
                          <a:cs typeface="+mn-cs"/>
                        </a:rPr>
                        <a:t>, </a:t>
                      </a:r>
                      <a:r>
                        <a:rPr lang="en-IN" dirty="0" smtClean="0"/>
                        <a:t>hygiene articles</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0.0011</a:t>
                      </a:r>
                      <a:r>
                        <a:rPr lang="en-IN" dirty="0" smtClean="0"/>
                        <a:t> </a:t>
                      </a:r>
                      <a:endParaRPr lang="en-IN" dirty="0"/>
                    </a:p>
                  </a:txBody>
                  <a:tcPr/>
                </a:tc>
                <a:tc>
                  <a:txBody>
                    <a:bodyPr/>
                    <a:lstStyle/>
                    <a:p>
                      <a:pPr algn="ctr"/>
                      <a:r>
                        <a:rPr lang="en-IN" dirty="0" smtClean="0"/>
                        <a:t>1</a:t>
                      </a:r>
                      <a:endParaRPr lang="en-IN" dirty="0"/>
                    </a:p>
                  </a:txBody>
                  <a:tcPr/>
                </a:tc>
                <a:tc>
                  <a:txBody>
                    <a:bodyPr/>
                    <a:lstStyle/>
                    <a:p>
                      <a:pPr algn="ctr"/>
                      <a:r>
                        <a:rPr lang="en-IN" dirty="0" smtClean="0"/>
                        <a:t>3.6</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root vegetables</a:t>
                      </a:r>
                      <a:r>
                        <a:rPr lang="en-IN" sz="1800" kern="1200" dirty="0" smtClean="0">
                          <a:solidFill>
                            <a:schemeClr val="dk1"/>
                          </a:solidFill>
                          <a:latin typeface="+mn-lt"/>
                          <a:ea typeface="+mn-ea"/>
                          <a:cs typeface="+mn-cs"/>
                        </a:rPr>
                        <a:t>, </a:t>
                      </a:r>
                      <a:r>
                        <a:rPr lang="en-IN" dirty="0" smtClean="0"/>
                        <a:t>butter</a:t>
                      </a:r>
                      <a:r>
                        <a:rPr lang="en-IN" sz="1800" kern="1200" dirty="0" smtClean="0">
                          <a:solidFill>
                            <a:schemeClr val="dk1"/>
                          </a:solidFill>
                          <a:latin typeface="+mn-lt"/>
                          <a:ea typeface="+mn-ea"/>
                          <a:cs typeface="+mn-cs"/>
                        </a:rPr>
                        <a:t>, </a:t>
                      </a:r>
                      <a:r>
                        <a:rPr lang="en-IN" dirty="0" smtClean="0"/>
                        <a:t>rice</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0.0010</a:t>
                      </a:r>
                      <a:endParaRPr lang="en-IN" dirty="0"/>
                    </a:p>
                  </a:txBody>
                  <a:tcPr/>
                </a:tc>
                <a:tc>
                  <a:txBody>
                    <a:bodyPr/>
                    <a:lstStyle/>
                    <a:p>
                      <a:pPr algn="ctr"/>
                      <a:r>
                        <a:rPr lang="en-IN" dirty="0" smtClean="0"/>
                        <a:t>1</a:t>
                      </a:r>
                      <a:endParaRPr lang="en-IN" dirty="0"/>
                    </a:p>
                  </a:txBody>
                  <a:tcPr/>
                </a:tc>
                <a:tc>
                  <a:txBody>
                    <a:bodyPr/>
                    <a:lstStyle/>
                    <a:p>
                      <a:pPr algn="ctr"/>
                      <a:r>
                        <a:rPr lang="en-IN" dirty="0" smtClean="0"/>
                        <a:t>3.2</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root vegetables</a:t>
                      </a:r>
                      <a:r>
                        <a:rPr lang="en-IN" sz="1800" kern="1200" dirty="0" smtClean="0">
                          <a:solidFill>
                            <a:schemeClr val="dk1"/>
                          </a:solidFill>
                          <a:latin typeface="+mn-lt"/>
                          <a:ea typeface="+mn-ea"/>
                          <a:cs typeface="+mn-cs"/>
                        </a:rPr>
                        <a:t>, </a:t>
                      </a:r>
                      <a:r>
                        <a:rPr lang="en-IN" dirty="0" smtClean="0"/>
                        <a:t>whipped</a:t>
                      </a:r>
                      <a:r>
                        <a:rPr lang="en-IN" sz="1800" kern="1200" dirty="0" smtClean="0">
                          <a:solidFill>
                            <a:schemeClr val="dk1"/>
                          </a:solidFill>
                          <a:latin typeface="+mn-lt"/>
                          <a:ea typeface="+mn-ea"/>
                          <a:cs typeface="+mn-cs"/>
                        </a:rPr>
                        <a:t>/</a:t>
                      </a:r>
                      <a:r>
                        <a:rPr lang="en-IN" dirty="0" smtClean="0"/>
                        <a:t>sour cream</a:t>
                      </a:r>
                      <a:r>
                        <a:rPr lang="en-IN" sz="1800" kern="1200" dirty="0" smtClean="0">
                          <a:solidFill>
                            <a:schemeClr val="dk1"/>
                          </a:solidFill>
                          <a:latin typeface="+mn-lt"/>
                          <a:ea typeface="+mn-ea"/>
                          <a:cs typeface="+mn-cs"/>
                        </a:rPr>
                        <a:t>, </a:t>
                      </a:r>
                      <a:r>
                        <a:rPr lang="en-IN" dirty="0" smtClean="0"/>
                        <a:t>flour</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0.0017</a:t>
                      </a:r>
                      <a:r>
                        <a:rPr lang="en-IN" dirty="0" smtClean="0"/>
                        <a:t> </a:t>
                      </a:r>
                      <a:endParaRPr lang="en-IN" dirty="0"/>
                    </a:p>
                  </a:txBody>
                  <a:tcPr/>
                </a:tc>
                <a:tc>
                  <a:txBody>
                    <a:bodyPr/>
                    <a:lstStyle/>
                    <a:p>
                      <a:pPr algn="ctr"/>
                      <a:r>
                        <a:rPr lang="en-IN" dirty="0" smtClean="0"/>
                        <a:t>1</a:t>
                      </a:r>
                      <a:endParaRPr lang="en-IN" dirty="0"/>
                    </a:p>
                  </a:txBody>
                  <a:tcPr/>
                </a:tc>
                <a:tc>
                  <a:txBody>
                    <a:bodyPr/>
                    <a:lstStyle/>
                    <a:p>
                      <a:pPr algn="ctr"/>
                      <a:r>
                        <a:rPr lang="en-IN" dirty="0" smtClean="0"/>
                        <a:t>3.3</a:t>
                      </a:r>
                      <a:endParaRPr lang="en-IN" dirty="0"/>
                    </a:p>
                  </a:txBody>
                  <a:tcPr/>
                </a:tc>
              </a:tr>
              <a:tr h="370840">
                <a:tc>
                  <a:txBody>
                    <a:bodyPr/>
                    <a:lstStyle/>
                    <a:p>
                      <a:pPr algn="l"/>
                      <a:r>
                        <a:rPr lang="en-IN" sz="1800" kern="1200" dirty="0" smtClean="0">
                          <a:solidFill>
                            <a:schemeClr val="dk1"/>
                          </a:solidFill>
                          <a:latin typeface="+mn-lt"/>
                          <a:ea typeface="+mn-ea"/>
                          <a:cs typeface="+mn-cs"/>
                        </a:rPr>
                        <a:t>{</a:t>
                      </a:r>
                      <a:r>
                        <a:rPr lang="en-IN" dirty="0" smtClean="0"/>
                        <a:t>butter</a:t>
                      </a:r>
                      <a:r>
                        <a:rPr lang="en-IN" sz="1800" kern="1200" dirty="0" smtClean="0">
                          <a:solidFill>
                            <a:schemeClr val="dk1"/>
                          </a:solidFill>
                          <a:latin typeface="+mn-lt"/>
                          <a:ea typeface="+mn-ea"/>
                          <a:cs typeface="+mn-cs"/>
                        </a:rPr>
                        <a:t>, </a:t>
                      </a:r>
                      <a:r>
                        <a:rPr lang="en-IN" dirty="0" smtClean="0"/>
                        <a:t>soft cheese</a:t>
                      </a:r>
                      <a:r>
                        <a:rPr lang="en-IN" sz="1800" kern="1200" dirty="0" smtClean="0">
                          <a:solidFill>
                            <a:schemeClr val="dk1"/>
                          </a:solidFill>
                          <a:latin typeface="+mn-lt"/>
                          <a:ea typeface="+mn-ea"/>
                          <a:cs typeface="+mn-cs"/>
                        </a:rPr>
                        <a:t>, </a:t>
                      </a:r>
                      <a:r>
                        <a:rPr lang="en-IN" dirty="0" smtClean="0"/>
                        <a:t>domestic eggs</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0.0010</a:t>
                      </a:r>
                      <a:r>
                        <a:rPr lang="en-IN" dirty="0" smtClean="0"/>
                        <a:t> </a:t>
                      </a:r>
                      <a:endParaRPr lang="en-IN" dirty="0"/>
                    </a:p>
                  </a:txBody>
                  <a:tcPr/>
                </a:tc>
                <a:tc>
                  <a:txBody>
                    <a:bodyPr/>
                    <a:lstStyle/>
                    <a:p>
                      <a:pPr algn="ctr"/>
                      <a:r>
                        <a:rPr lang="en-IN" dirty="0" smtClean="0"/>
                        <a:t>1</a:t>
                      </a:r>
                      <a:endParaRPr lang="en-IN" dirty="0"/>
                    </a:p>
                  </a:txBody>
                  <a:tcPr/>
                </a:tc>
                <a:tc>
                  <a:txBody>
                    <a:bodyPr/>
                    <a:lstStyle/>
                    <a:p>
                      <a:pPr algn="ctr"/>
                      <a:r>
                        <a:rPr lang="en-IN" dirty="0" smtClean="0"/>
                        <a:t>3.6</a:t>
                      </a:r>
                      <a:endParaRPr lang="en-IN" dirty="0"/>
                    </a:p>
                  </a:txBody>
                  <a:tcPr/>
                </a:tc>
              </a:tr>
            </a:tbl>
          </a:graphicData>
        </a:graphic>
      </p:graphicFrame>
    </p:spTree>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52400" y="1676400"/>
          <a:ext cx="8839200" cy="2595880"/>
        </p:xfrm>
        <a:graphic>
          <a:graphicData uri="http://schemas.openxmlformats.org/drawingml/2006/table">
            <a:tbl>
              <a:tblPr firstRow="1" bandRow="1">
                <a:tableStyleId>{5C22544A-7EE6-4342-B048-85BDC9FD1C3A}</a:tableStyleId>
              </a:tblPr>
              <a:tblGrid>
                <a:gridCol w="1767840"/>
                <a:gridCol w="2423160"/>
                <a:gridCol w="1371600"/>
                <a:gridCol w="1508760"/>
                <a:gridCol w="1767840"/>
              </a:tblGrid>
              <a:tr h="370840">
                <a:tc>
                  <a:txBody>
                    <a:bodyPr/>
                    <a:lstStyle/>
                    <a:p>
                      <a:pPr algn="ctr"/>
                      <a:r>
                        <a:rPr lang="en-IN" dirty="0" smtClean="0"/>
                        <a:t>Lhs</a:t>
                      </a:r>
                      <a:endParaRPr lang="en-IN" dirty="0"/>
                    </a:p>
                  </a:txBody>
                  <a:tcPr/>
                </a:tc>
                <a:tc>
                  <a:txBody>
                    <a:bodyPr/>
                    <a:lstStyle/>
                    <a:p>
                      <a:pPr algn="ctr"/>
                      <a:r>
                        <a:rPr lang="en-IN" dirty="0" smtClean="0"/>
                        <a:t>Rhs</a:t>
                      </a:r>
                      <a:endParaRPr lang="en-IN" dirty="0"/>
                    </a:p>
                  </a:txBody>
                  <a:tcPr/>
                </a:tc>
                <a:tc>
                  <a:txBody>
                    <a:bodyPr/>
                    <a:lstStyle/>
                    <a:p>
                      <a:pPr algn="ctr"/>
                      <a:r>
                        <a:rPr lang="en-IN" dirty="0" smtClean="0"/>
                        <a:t>Support</a:t>
                      </a:r>
                      <a:endParaRPr lang="en-IN" dirty="0"/>
                    </a:p>
                  </a:txBody>
                  <a:tcPr/>
                </a:tc>
                <a:tc>
                  <a:txBody>
                    <a:bodyPr/>
                    <a:lstStyle/>
                    <a:p>
                      <a:pPr algn="ctr"/>
                      <a:r>
                        <a:rPr lang="en-IN" dirty="0" smtClean="0"/>
                        <a:t>Confidence</a:t>
                      </a:r>
                      <a:endParaRPr lang="en-IN" dirty="0"/>
                    </a:p>
                  </a:txBody>
                  <a:tcPr/>
                </a:tc>
                <a:tc>
                  <a:txBody>
                    <a:bodyPr/>
                    <a:lstStyle/>
                    <a:p>
                      <a:pPr algn="ctr"/>
                      <a:r>
                        <a:rPr lang="en-IN" dirty="0" smtClean="0"/>
                        <a:t>Lift</a:t>
                      </a:r>
                      <a:endParaRPr lang="en-IN" dirty="0"/>
                    </a:p>
                  </a:txBody>
                  <a:tcPr/>
                </a:tc>
              </a:tr>
              <a:tr h="370840">
                <a:tc>
                  <a:txBody>
                    <a:bodyPr/>
                    <a:lstStyle/>
                    <a:p>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other vegetables</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0.075</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0.29</a:t>
                      </a:r>
                      <a:endParaRPr lang="en-IN" dirty="0"/>
                    </a:p>
                  </a:txBody>
                  <a:tcPr/>
                </a:tc>
                <a:tc>
                  <a:txBody>
                    <a:bodyPr/>
                    <a:lstStyle/>
                    <a:p>
                      <a:pPr algn="ctr"/>
                      <a:r>
                        <a:rPr lang="en-IN" sz="1800" kern="1200" dirty="0" smtClean="0">
                          <a:solidFill>
                            <a:schemeClr val="dk1"/>
                          </a:solidFill>
                          <a:latin typeface="+mn-lt"/>
                          <a:ea typeface="+mn-ea"/>
                          <a:cs typeface="+mn-cs"/>
                        </a:rPr>
                        <a:t>1.5</a:t>
                      </a:r>
                      <a:endParaRPr lang="en-IN" dirty="0"/>
                    </a:p>
                  </a:txBody>
                  <a:tcPr/>
                </a:tc>
              </a:tr>
              <a:tr h="370840">
                <a:tc>
                  <a:txBody>
                    <a:bodyPr/>
                    <a:lstStyle/>
                    <a:p>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rolls</a:t>
                      </a:r>
                      <a:r>
                        <a:rPr lang="en-IN" sz="1800" kern="1200" dirty="0" smtClean="0">
                          <a:solidFill>
                            <a:schemeClr val="dk1"/>
                          </a:solidFill>
                          <a:latin typeface="+mn-lt"/>
                          <a:ea typeface="+mn-ea"/>
                          <a:cs typeface="+mn-cs"/>
                        </a:rPr>
                        <a:t>/</a:t>
                      </a:r>
                      <a:r>
                        <a:rPr lang="en-IN" dirty="0" smtClean="0"/>
                        <a:t>buns</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0.057</a:t>
                      </a:r>
                      <a:endParaRPr lang="en-IN" dirty="0"/>
                    </a:p>
                  </a:txBody>
                  <a:tcPr/>
                </a:tc>
                <a:tc>
                  <a:txBody>
                    <a:bodyPr/>
                    <a:lstStyle/>
                    <a:p>
                      <a:pPr algn="ctr"/>
                      <a:r>
                        <a:rPr lang="en-IN" sz="1800" kern="1200" dirty="0" smtClean="0">
                          <a:solidFill>
                            <a:schemeClr val="dk1"/>
                          </a:solidFill>
                          <a:latin typeface="+mn-lt"/>
                          <a:ea typeface="+mn-ea"/>
                          <a:cs typeface="+mn-cs"/>
                        </a:rPr>
                        <a:t>0.22</a:t>
                      </a:r>
                      <a:endParaRPr lang="en-IN" dirty="0"/>
                    </a:p>
                  </a:txBody>
                  <a:tcPr/>
                </a:tc>
                <a:tc>
                  <a:txBody>
                    <a:bodyPr/>
                    <a:lstStyle/>
                    <a:p>
                      <a:pPr algn="ctr"/>
                      <a:r>
                        <a:rPr lang="en-IN" sz="1800" kern="1200" dirty="0" smtClean="0">
                          <a:solidFill>
                            <a:schemeClr val="dk1"/>
                          </a:solidFill>
                          <a:latin typeface="+mn-lt"/>
                          <a:ea typeface="+mn-ea"/>
                          <a:cs typeface="+mn-cs"/>
                        </a:rPr>
                        <a:t>1.2</a:t>
                      </a:r>
                      <a:endParaRPr lang="en-IN" dirty="0"/>
                    </a:p>
                  </a:txBody>
                  <a:tcPr/>
                </a:tc>
              </a:tr>
              <a:tr h="370840">
                <a:tc>
                  <a:txBody>
                    <a:bodyPr/>
                    <a:lstStyle/>
                    <a:p>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yogurt</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0.056</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0.22</a:t>
                      </a:r>
                      <a:endParaRPr lang="en-IN" dirty="0"/>
                    </a:p>
                  </a:txBody>
                  <a:tcPr/>
                </a:tc>
                <a:tc>
                  <a:txBody>
                    <a:bodyPr/>
                    <a:lstStyle/>
                    <a:p>
                      <a:pPr algn="ctr"/>
                      <a:r>
                        <a:rPr lang="en-IN" sz="1800" kern="1200" dirty="0" smtClean="0">
                          <a:solidFill>
                            <a:schemeClr val="dk1"/>
                          </a:solidFill>
                          <a:latin typeface="+mn-lt"/>
                          <a:ea typeface="+mn-ea"/>
                          <a:cs typeface="+mn-cs"/>
                        </a:rPr>
                        <a:t>1.6</a:t>
                      </a:r>
                      <a:endParaRPr lang="en-IN" dirty="0"/>
                    </a:p>
                  </a:txBody>
                  <a:tcPr/>
                </a:tc>
              </a:tr>
              <a:tr h="370840">
                <a:tc>
                  <a:txBody>
                    <a:bodyPr/>
                    <a:lstStyle/>
                    <a:p>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root vegetables</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0.049</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0.19</a:t>
                      </a:r>
                      <a:endParaRPr lang="en-IN" dirty="0"/>
                    </a:p>
                  </a:txBody>
                  <a:tcPr/>
                </a:tc>
                <a:tc>
                  <a:txBody>
                    <a:bodyPr/>
                    <a:lstStyle/>
                    <a:p>
                      <a:pPr algn="ctr"/>
                      <a:r>
                        <a:rPr lang="en-IN" sz="1800" kern="1200" dirty="0" smtClean="0">
                          <a:solidFill>
                            <a:schemeClr val="dk1"/>
                          </a:solidFill>
                          <a:latin typeface="+mn-lt"/>
                          <a:ea typeface="+mn-ea"/>
                          <a:cs typeface="+mn-cs"/>
                        </a:rPr>
                        <a:t>1.8</a:t>
                      </a:r>
                      <a:endParaRPr lang="en-IN" dirty="0"/>
                    </a:p>
                  </a:txBody>
                  <a:tcPr/>
                </a:tc>
              </a:tr>
              <a:tr h="370840">
                <a:tc>
                  <a:txBody>
                    <a:bodyPr/>
                    <a:lstStyle/>
                    <a:p>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a:p>
                  </a:txBody>
                  <a:tcPr/>
                </a:tc>
                <a:tc>
                  <a:txBody>
                    <a:bodyPr/>
                    <a:lstStyle/>
                    <a:p>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tropical fruit</a:t>
                      </a:r>
                      <a:r>
                        <a:rPr lang="en-IN" sz="1800" kern="1200" dirty="0" smtClean="0">
                          <a:solidFill>
                            <a:schemeClr val="dk1"/>
                          </a:solidFill>
                          <a:latin typeface="+mn-lt"/>
                          <a:ea typeface="+mn-ea"/>
                          <a:cs typeface="+mn-cs"/>
                        </a:rPr>
                        <a:t>}</a:t>
                      </a:r>
                      <a:endParaRPr lang="en-IN" dirty="0"/>
                    </a:p>
                  </a:txBody>
                  <a:tcPr/>
                </a:tc>
                <a:tc>
                  <a:txBody>
                    <a:bodyPr/>
                    <a:lstStyle/>
                    <a:p>
                      <a:pPr algn="ctr"/>
                      <a:r>
                        <a:rPr lang="en-IN" sz="1800" kern="1200" dirty="0" smtClean="0">
                          <a:solidFill>
                            <a:schemeClr val="dk1"/>
                          </a:solidFill>
                          <a:latin typeface="+mn-lt"/>
                          <a:ea typeface="+mn-ea"/>
                          <a:cs typeface="+mn-cs"/>
                        </a:rPr>
                        <a:t>0.042</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0.17</a:t>
                      </a:r>
                      <a:endParaRPr lang="en-IN" dirty="0"/>
                    </a:p>
                  </a:txBody>
                  <a:tcPr/>
                </a:tc>
                <a:tc>
                  <a:txBody>
                    <a:bodyPr/>
                    <a:lstStyle/>
                    <a:p>
                      <a:pPr algn="ctr"/>
                      <a:r>
                        <a:rPr lang="en-IN" sz="1800" kern="1200" dirty="0" smtClean="0">
                          <a:solidFill>
                            <a:schemeClr val="dk1"/>
                          </a:solidFill>
                          <a:latin typeface="+mn-lt"/>
                          <a:ea typeface="+mn-ea"/>
                          <a:cs typeface="+mn-cs"/>
                        </a:rPr>
                        <a:t>1.6</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latin typeface="+mn-lt"/>
                          <a:ea typeface="+mn-ea"/>
                          <a:cs typeface="+mn-cs"/>
                        </a:rPr>
                        <a:t>{</a:t>
                      </a:r>
                      <a:r>
                        <a:rPr lang="en-IN" dirty="0" smtClean="0"/>
                        <a:t>whole milk</a:t>
                      </a:r>
                      <a:r>
                        <a:rPr lang="en-IN" sz="1800" kern="1200" dirty="0" smtClean="0">
                          <a:solidFill>
                            <a:schemeClr val="dk1"/>
                          </a:solidFill>
                          <a:latin typeface="+mn-lt"/>
                          <a:ea typeface="+mn-ea"/>
                          <a:cs typeface="+mn-cs"/>
                        </a:rPr>
                        <a:t>}</a:t>
                      </a:r>
                      <a:endParaRPr lang="en-IN" dirty="0" smtClean="0"/>
                    </a:p>
                  </a:txBody>
                  <a:tcPr/>
                </a:tc>
                <a:tc>
                  <a:txBody>
                    <a:bodyPr/>
                    <a:lstStyle/>
                    <a:p>
                      <a:r>
                        <a:rPr lang="en-IN" sz="1800" kern="1200" dirty="0" smtClean="0">
                          <a:solidFill>
                            <a:schemeClr val="dk1"/>
                          </a:solidFill>
                          <a:latin typeface="+mn-lt"/>
                          <a:ea typeface="+mn-ea"/>
                          <a:cs typeface="+mn-cs"/>
                        </a:rPr>
                        <a:t>=&gt;</a:t>
                      </a:r>
                      <a:r>
                        <a:rPr lang="en-IN" dirty="0" smtClean="0"/>
                        <a:t> </a:t>
                      </a:r>
                      <a:r>
                        <a:rPr lang="en-IN" sz="1800" kern="1200" dirty="0" smtClean="0">
                          <a:solidFill>
                            <a:schemeClr val="dk1"/>
                          </a:solidFill>
                          <a:latin typeface="+mn-lt"/>
                          <a:ea typeface="+mn-ea"/>
                          <a:cs typeface="+mn-cs"/>
                        </a:rPr>
                        <a:t>{</a:t>
                      </a:r>
                      <a:r>
                        <a:rPr lang="en-IN" dirty="0" smtClean="0"/>
                        <a:t>soda</a:t>
                      </a:r>
                      <a:r>
                        <a:rPr lang="en-IN" sz="1800" kern="1200" dirty="0" smtClean="0">
                          <a:solidFill>
                            <a:schemeClr val="dk1"/>
                          </a:solidFill>
                          <a:latin typeface="+mn-lt"/>
                          <a:ea typeface="+mn-ea"/>
                          <a:cs typeface="+mn-cs"/>
                        </a:rPr>
                        <a:t>}</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0.040</a:t>
                      </a:r>
                      <a:r>
                        <a:rPr lang="en-IN" dirty="0" smtClean="0"/>
                        <a:t> </a:t>
                      </a:r>
                      <a:endParaRPr lang="en-IN" dirty="0"/>
                    </a:p>
                  </a:txBody>
                  <a:tcPr/>
                </a:tc>
                <a:tc>
                  <a:txBody>
                    <a:bodyPr/>
                    <a:lstStyle/>
                    <a:p>
                      <a:pPr algn="ctr"/>
                      <a:r>
                        <a:rPr lang="en-IN" sz="1800" kern="1200" dirty="0" smtClean="0">
                          <a:solidFill>
                            <a:schemeClr val="dk1"/>
                          </a:solidFill>
                          <a:latin typeface="+mn-lt"/>
                          <a:ea typeface="+mn-ea"/>
                          <a:cs typeface="+mn-cs"/>
                        </a:rPr>
                        <a:t>0.16</a:t>
                      </a:r>
                      <a:endParaRPr lang="en-IN" dirty="0"/>
                    </a:p>
                  </a:txBody>
                  <a:tcPr/>
                </a:tc>
                <a:tc>
                  <a:txBody>
                    <a:bodyPr/>
                    <a:lstStyle/>
                    <a:p>
                      <a:pPr algn="ctr"/>
                      <a:r>
                        <a:rPr lang="en-IN" sz="1800" kern="1200" dirty="0" smtClean="0">
                          <a:solidFill>
                            <a:schemeClr val="dk1"/>
                          </a:solidFill>
                          <a:latin typeface="+mn-lt"/>
                          <a:ea typeface="+mn-ea"/>
                          <a:cs typeface="+mn-cs"/>
                        </a:rPr>
                        <a:t>0.9</a:t>
                      </a:r>
                      <a:endParaRPr lang="en-IN" dirty="0"/>
                    </a:p>
                  </a:txBody>
                  <a:tcPr/>
                </a:tc>
              </a:tr>
            </a:tbl>
          </a:graphicData>
        </a:graphic>
      </p:graphicFrame>
      <p:sp>
        <p:nvSpPr>
          <p:cNvPr id="4" name="Title 1"/>
          <p:cNvSpPr>
            <a:spLocks noGrp="1"/>
          </p:cNvSpPr>
          <p:nvPr>
            <p:ph type="title"/>
          </p:nvPr>
        </p:nvSpPr>
        <p:spPr>
          <a:xfrm>
            <a:off x="11722" y="0"/>
            <a:ext cx="9132277" cy="1524000"/>
          </a:xfrm>
        </p:spPr>
        <p:txBody>
          <a:bodyPr>
            <a:normAutofit/>
          </a:bodyPr>
          <a:lstStyle/>
          <a:p>
            <a:pPr lvl="1" algn="l" rtl="0">
              <a:spcBef>
                <a:spcPct val="0"/>
              </a:spcBef>
            </a:pPr>
            <a:r>
              <a:rPr lang="en-IN" sz="2800" u="sng" dirty="0" smtClean="0">
                <a:latin typeface="Century Gothic" pitchFamily="34" charset="0"/>
              </a:rPr>
              <a:t>Targeting Items</a:t>
            </a:r>
            <a:r>
              <a:rPr lang="en-IN" u="sng" dirty="0" smtClean="0">
                <a:latin typeface="Century Gothic" pitchFamily="34" charset="0"/>
              </a:rPr>
              <a:t/>
            </a:r>
            <a:br>
              <a:rPr lang="en-IN" u="sng" dirty="0" smtClean="0">
                <a:latin typeface="Century Gothic" pitchFamily="34" charset="0"/>
              </a:rPr>
            </a:br>
            <a:r>
              <a:rPr lang="en-IN" u="sng" dirty="0" smtClean="0">
                <a:latin typeface="Century Gothic" pitchFamily="34" charset="0"/>
              </a:rPr>
              <a:t/>
            </a:r>
            <a:br>
              <a:rPr lang="en-IN" u="sng" dirty="0" smtClean="0">
                <a:latin typeface="Century Gothic" pitchFamily="34" charset="0"/>
              </a:rPr>
            </a:br>
            <a:r>
              <a:rPr lang="en-IN" dirty="0">
                <a:latin typeface="Century Gothic" pitchFamily="34" charset="0"/>
              </a:rPr>
              <a:t>What are customers likely to buy if they purchase whole milk?</a:t>
            </a:r>
            <a:br>
              <a:rPr lang="en-IN" dirty="0">
                <a:latin typeface="Century Gothic" pitchFamily="34" charset="0"/>
              </a:rPr>
            </a:br>
            <a:endParaRPr lang="en-IN" dirty="0">
              <a:latin typeface="Century Gothic" pitchFamily="34" charset="0"/>
            </a:endParaRPr>
          </a:p>
        </p:txBody>
      </p:sp>
    </p:spTree>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What is it?</a:t>
            </a:r>
            <a:br>
              <a:rPr lang="en-IN" b="1" dirty="0" smtClean="0"/>
            </a:br>
            <a:endParaRPr lang="en-IN" dirty="0"/>
          </a:p>
        </p:txBody>
      </p:sp>
      <p:sp>
        <p:nvSpPr>
          <p:cNvPr id="3" name="Content Placeholder 2"/>
          <p:cNvSpPr>
            <a:spLocks noGrp="1"/>
          </p:cNvSpPr>
          <p:nvPr>
            <p:ph idx="1"/>
          </p:nvPr>
        </p:nvSpPr>
        <p:spPr>
          <a:xfrm>
            <a:off x="0" y="533400"/>
            <a:ext cx="9144000" cy="5791200"/>
          </a:xfrm>
        </p:spPr>
        <p:txBody>
          <a:bodyPr>
            <a:normAutofit/>
          </a:bodyPr>
          <a:lstStyle/>
          <a:p>
            <a:r>
              <a:rPr lang="en-IN" dirty="0" smtClean="0"/>
              <a:t>Market Basket Analysis is a modelling technique based upon the theory that if you buy a certain group of items, you are more (or less) likely to buy another group of items. For example, if you are in an English pub and you buy a pint of beer and don't buy a bar meal, you are more likely to buy crisps(chips) at the same time than somebody who didn't buy beer.</a:t>
            </a:r>
          </a:p>
          <a:p>
            <a:pPr>
              <a:buNone/>
            </a:pPr>
            <a:endParaRPr lang="en-IN" dirty="0" smtClean="0"/>
          </a:p>
          <a:p>
            <a:r>
              <a:rPr lang="en-IN" dirty="0" smtClean="0"/>
              <a:t>The set of items a customer buys is referred to as an </a:t>
            </a:r>
            <a:r>
              <a:rPr lang="en-IN" b="1" dirty="0" smtClean="0"/>
              <a:t>itemset</a:t>
            </a:r>
            <a:r>
              <a:rPr lang="en-IN" dirty="0" smtClean="0"/>
              <a:t>, and market basket analysis seeks to find relationships between purchases.</a:t>
            </a:r>
          </a:p>
          <a:p>
            <a:endParaRPr lang="en-IN" dirty="0" smtClean="0"/>
          </a:p>
          <a:p>
            <a:r>
              <a:rPr lang="en-IN" dirty="0" smtClean="0"/>
              <a:t>Typically the relationship will be in the form of a rule:</a:t>
            </a:r>
          </a:p>
          <a:p>
            <a:pPr>
              <a:buNone/>
            </a:pPr>
            <a:r>
              <a:rPr lang="en-IN" dirty="0" smtClean="0"/>
              <a:t>	IF {beer, no bar meal} THEN {crisps}.</a:t>
            </a:r>
          </a:p>
          <a:p>
            <a:pPr>
              <a:buNone/>
            </a:pPr>
            <a:endParaRPr lang="en-IN" dirty="0" smtClean="0"/>
          </a:p>
          <a:p>
            <a:r>
              <a:rPr lang="en-IN" dirty="0" smtClean="0"/>
              <a:t>The probability that a customer will buy beer without a bar meal (i.e. that the antecedent is true) is referred to as the </a:t>
            </a:r>
            <a:r>
              <a:rPr lang="en-IN" b="1" dirty="0" smtClean="0"/>
              <a:t>support</a:t>
            </a:r>
            <a:r>
              <a:rPr lang="en-IN" dirty="0" smtClean="0"/>
              <a:t> for the rule. The conditional probability that a customer will purchase crisps is referred to as the </a:t>
            </a:r>
            <a:r>
              <a:rPr lang="en-IN" b="1" dirty="0" smtClean="0"/>
              <a:t>confidence</a:t>
            </a:r>
            <a:r>
              <a:rPr lang="en-IN" dirty="0" smtClean="0"/>
              <a:t>.</a:t>
            </a:r>
          </a:p>
          <a:p>
            <a:endParaRPr lang="en-IN" dirty="0"/>
          </a:p>
        </p:txBody>
      </p:sp>
    </p:spTree>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What is it?					       Continued............</a:t>
            </a:r>
            <a:br>
              <a:rPr lang="en-IN" b="1" dirty="0" smtClean="0"/>
            </a:br>
            <a:endParaRPr lang="en-IN" dirty="0"/>
          </a:p>
        </p:txBody>
      </p:sp>
      <p:sp>
        <p:nvSpPr>
          <p:cNvPr id="3" name="Content Placeholder 2"/>
          <p:cNvSpPr>
            <a:spLocks noGrp="1"/>
          </p:cNvSpPr>
          <p:nvPr>
            <p:ph idx="1"/>
          </p:nvPr>
        </p:nvSpPr>
        <p:spPr>
          <a:xfrm>
            <a:off x="0" y="762000"/>
            <a:ext cx="9144000" cy="5059363"/>
          </a:xfrm>
        </p:spPr>
        <p:txBody>
          <a:bodyPr/>
          <a:lstStyle/>
          <a:p>
            <a:r>
              <a:rPr lang="en-IN" dirty="0" smtClean="0"/>
              <a:t>The algorithms for performing market basket analysis are fairly straightforward (</a:t>
            </a:r>
            <a:r>
              <a:rPr lang="en-IN" b="1" dirty="0" smtClean="0"/>
              <a:t>Berry and Linhoff</a:t>
            </a:r>
            <a:r>
              <a:rPr lang="en-IN" dirty="0" smtClean="0"/>
              <a:t> is a reasonable introductory resource for this). </a:t>
            </a:r>
          </a:p>
          <a:p>
            <a:pPr>
              <a:buNone/>
            </a:pPr>
            <a:endParaRPr lang="en-IN" dirty="0" smtClean="0"/>
          </a:p>
          <a:p>
            <a:r>
              <a:rPr lang="en-IN" dirty="0" smtClean="0"/>
              <a:t>A major difficulty is that a large number of the rules found may be trivial for anyone familiar with the business. Although the volume of data has been reduced, we are still asking the user to find a needle in a haystack. </a:t>
            </a:r>
          </a:p>
          <a:p>
            <a:endParaRPr lang="en-IN" dirty="0" smtClean="0"/>
          </a:p>
          <a:p>
            <a:r>
              <a:rPr lang="en-IN" dirty="0" smtClean="0"/>
              <a:t>Requiring rules to have a high minimum support level and a high confidence level risks missing any exploitable result we might have found. One partial solution to this problem is </a:t>
            </a:r>
            <a:r>
              <a:rPr lang="en-IN" i="1" dirty="0" smtClean="0"/>
              <a:t>differential market basket analysis</a:t>
            </a:r>
            <a:r>
              <a:rPr lang="en-IN" dirty="0" smtClean="0"/>
              <a:t>.</a:t>
            </a:r>
          </a:p>
          <a:p>
            <a:endParaRPr lang="en-IN" dirty="0"/>
          </a:p>
        </p:txBody>
      </p:sp>
    </p:spTree>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Applications</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Applications of Association Rules</a:t>
            </a:r>
            <a:endParaRPr lang="en-IN" u="sng" dirty="0"/>
          </a:p>
        </p:txBody>
      </p:sp>
      <p:sp>
        <p:nvSpPr>
          <p:cNvPr id="3" name="Content Placeholder 2"/>
          <p:cNvSpPr>
            <a:spLocks noGrp="1"/>
          </p:cNvSpPr>
          <p:nvPr>
            <p:ph idx="1"/>
          </p:nvPr>
        </p:nvSpPr>
        <p:spPr>
          <a:xfrm>
            <a:off x="0" y="762000"/>
            <a:ext cx="9144000" cy="5334000"/>
          </a:xfrm>
        </p:spPr>
        <p:txBody>
          <a:bodyPr/>
          <a:lstStyle/>
          <a:p>
            <a:pPr fontAlgn="base"/>
            <a:r>
              <a:rPr lang="en-IN" dirty="0" smtClean="0"/>
              <a:t>Product recommendation – like Amazon’s </a:t>
            </a:r>
          </a:p>
          <a:p>
            <a:pPr fontAlgn="base">
              <a:buNone/>
            </a:pPr>
            <a:r>
              <a:rPr lang="en-IN" dirty="0" smtClean="0"/>
              <a:t>				“customers who bought that, also bought this”</a:t>
            </a:r>
          </a:p>
          <a:p>
            <a:pPr fontAlgn="base"/>
            <a:r>
              <a:rPr lang="en-IN" dirty="0" smtClean="0"/>
              <a:t>Music recommendations – like Last FM’s artist recommendations</a:t>
            </a:r>
          </a:p>
          <a:p>
            <a:pPr fontAlgn="base"/>
            <a:r>
              <a:rPr lang="en-IN" dirty="0" smtClean="0"/>
              <a:t>Medical diagnosis – like with diabetes </a:t>
            </a:r>
          </a:p>
          <a:p>
            <a:pPr fontAlgn="base"/>
            <a:r>
              <a:rPr lang="en-IN" dirty="0" smtClean="0"/>
              <a:t>Content optimisation – like in magazine websites or blogs</a:t>
            </a:r>
          </a:p>
          <a:p>
            <a:endParaRPr lang="en-IN" dirty="0"/>
          </a:p>
        </p:txBody>
      </p:sp>
    </p:spTree>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Data Preparation</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Preparation</a:t>
            </a:r>
            <a:endParaRPr lang="en-IN" dirty="0"/>
          </a:p>
        </p:txBody>
      </p:sp>
      <p:sp>
        <p:nvSpPr>
          <p:cNvPr id="3" name="Content Placeholder 2"/>
          <p:cNvSpPr>
            <a:spLocks noGrp="1"/>
          </p:cNvSpPr>
          <p:nvPr>
            <p:ph idx="1"/>
          </p:nvPr>
        </p:nvSpPr>
        <p:spPr>
          <a:xfrm>
            <a:off x="0" y="762000"/>
            <a:ext cx="9144000" cy="5334000"/>
          </a:xfrm>
        </p:spPr>
        <p:txBody>
          <a:bodyPr/>
          <a:lstStyle/>
          <a:p>
            <a:r>
              <a:rPr lang="en-IN" dirty="0" smtClean="0"/>
              <a:t>The main application of association rules is, for market basket analysis where large transaction data sets are mined. In this setting each transaction contains the items which were purchased at one visit to a retail store. Transaction data are normally recorded by point-of-sale scanners and often consists of tuples of the form:</a:t>
            </a:r>
          </a:p>
          <a:p>
            <a:endParaRPr lang="en-IN" dirty="0" smtClean="0"/>
          </a:p>
          <a:p>
            <a:pPr>
              <a:buNone/>
            </a:pPr>
            <a:r>
              <a:rPr lang="en-IN" dirty="0" smtClean="0"/>
              <a:t>				 &lt; transaction ID, item ID, . . . &gt; </a:t>
            </a:r>
          </a:p>
          <a:p>
            <a:pPr>
              <a:buNone/>
            </a:pPr>
            <a:endParaRPr lang="en-IN" dirty="0" smtClean="0"/>
          </a:p>
          <a:p>
            <a:r>
              <a:rPr lang="en-IN" dirty="0" smtClean="0"/>
              <a:t>All tuples with the same transaction ID form a single transaction which contains all the items given by the item IDs in the tuples.</a:t>
            </a:r>
          </a:p>
          <a:p>
            <a:pPr>
              <a:buNone/>
            </a:pPr>
            <a:endParaRPr lang="en-IN" dirty="0" smtClean="0"/>
          </a:p>
          <a:p>
            <a:r>
              <a:rPr lang="en-IN" dirty="0" smtClean="0"/>
              <a:t>Example, a customer ID might be provided via a loyalty program in a supermarket. Further information on transactions (e.g., time, location), on the items (e.g., category, price), or on the customers (socio-demographic variables such as age, gender, etc.) might also be available.</a:t>
            </a:r>
            <a:endParaRPr lang="en-IN" dirty="0"/>
          </a:p>
        </p:txBody>
      </p:sp>
    </p:spTree>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Preparation			    ...........Continued</a:t>
            </a:r>
            <a:endParaRPr lang="en-IN" dirty="0"/>
          </a:p>
        </p:txBody>
      </p:sp>
      <p:sp>
        <p:nvSpPr>
          <p:cNvPr id="3" name="Content Placeholder 2"/>
          <p:cNvSpPr>
            <a:spLocks noGrp="1"/>
          </p:cNvSpPr>
          <p:nvPr>
            <p:ph idx="1"/>
          </p:nvPr>
        </p:nvSpPr>
        <p:spPr>
          <a:xfrm>
            <a:off x="0" y="990600"/>
            <a:ext cx="9144000" cy="4830763"/>
          </a:xfrm>
        </p:spPr>
        <p:txBody>
          <a:bodyPr/>
          <a:lstStyle/>
          <a:p>
            <a:r>
              <a:rPr lang="en-IN" dirty="0" smtClean="0"/>
              <a:t>For mining, the transaction data is first transformed into a binary purchase incidence matrix with columns corresponding to the different items and rows corresponding to transactions. </a:t>
            </a:r>
          </a:p>
          <a:p>
            <a:endParaRPr lang="en-IN" dirty="0" smtClean="0"/>
          </a:p>
          <a:p>
            <a:endParaRPr lang="en-IN" dirty="0"/>
          </a:p>
        </p:txBody>
      </p:sp>
      <p:pic>
        <p:nvPicPr>
          <p:cNvPr id="4" name="Picture 3" descr="Capture_2.PNG"/>
          <p:cNvPicPr>
            <a:picLocks noChangeAspect="1"/>
          </p:cNvPicPr>
          <p:nvPr/>
        </p:nvPicPr>
        <p:blipFill>
          <a:blip r:embed="rId2" cstate="print"/>
          <a:stretch>
            <a:fillRect/>
          </a:stretch>
        </p:blipFill>
        <p:spPr>
          <a:xfrm>
            <a:off x="914400" y="2819400"/>
            <a:ext cx="6705600" cy="2438400"/>
          </a:xfrm>
          <a:prstGeom prst="rect">
            <a:avLst/>
          </a:prstGeom>
        </p:spPr>
      </p:pic>
    </p:spTree>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8179</TotalTime>
  <Words>1065</Words>
  <Application>Microsoft Office PowerPoint</Application>
  <PresentationFormat>On-screen Show (4:3)</PresentationFormat>
  <Paragraphs>243</Paragraphs>
  <Slides>26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Office Theme</vt:lpstr>
      <vt:lpstr>Equation</vt:lpstr>
      <vt:lpstr>Market Basket Analysis Data Mining Technique   </vt:lpstr>
      <vt:lpstr>Slide 2</vt:lpstr>
      <vt:lpstr>What is it? </vt:lpstr>
      <vt:lpstr>What is it?            Continued............ </vt:lpstr>
      <vt:lpstr>Slide 5</vt:lpstr>
      <vt:lpstr>Applications of Association Rules</vt:lpstr>
      <vt:lpstr>Slide 7</vt:lpstr>
      <vt:lpstr>Data Preparation</vt:lpstr>
      <vt:lpstr>Data Preparation       ...........Continued</vt:lpstr>
      <vt:lpstr>Data Preparation  in R     ....... .....Continued</vt:lpstr>
      <vt:lpstr>Slide 11</vt:lpstr>
      <vt:lpstr>Association Rules</vt:lpstr>
      <vt:lpstr>Key Metrics</vt:lpstr>
      <vt:lpstr>Key Metrics(Probability)      ............Continued</vt:lpstr>
      <vt:lpstr>Example:</vt:lpstr>
      <vt:lpstr>Slide 16</vt:lpstr>
      <vt:lpstr>Market basket analysis using apriori algorithm and arules package in R </vt:lpstr>
      <vt:lpstr>Groceries DataSet in R</vt:lpstr>
      <vt:lpstr>itemFrequecy Chart</vt:lpstr>
      <vt:lpstr>Explore data with rules</vt:lpstr>
      <vt:lpstr>Summary of rules</vt:lpstr>
      <vt:lpstr>Sort rules according to Confidence</vt:lpstr>
      <vt:lpstr>Remove Duplicate Rules</vt:lpstr>
      <vt:lpstr>Targeting Items  What are customers likely to buy before buying whole milk </vt:lpstr>
      <vt:lpstr>Targeting Items  What are customers likely to buy if they purchase whole milk? </vt:lpstr>
      <vt:lpstr>Slide 26</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Dsouza</dc:creator>
  <cp:lastModifiedBy>yashwanth.r</cp:lastModifiedBy>
  <cp:revision>245</cp:revision>
  <dcterms:created xsi:type="dcterms:W3CDTF">2014-03-13T14:47:40Z</dcterms:created>
  <dcterms:modified xsi:type="dcterms:W3CDTF">2015-03-05T05:26:59Z</dcterms:modified>
</cp:coreProperties>
</file>