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6"/>
  </p:notesMasterIdLst>
  <p:sldIdLst>
    <p:sldId id="382" r:id="rId2"/>
    <p:sldId id="435" r:id="rId3"/>
    <p:sldId id="436" r:id="rId4"/>
    <p:sldId id="385"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EA72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1" d="100"/>
          <a:sy n="51" d="100"/>
        </p:scale>
        <p:origin x="-1842" y="-372"/>
      </p:cViewPr>
      <p:guideLst>
        <p:guide orient="horz" pos="2160"/>
        <p:guide pos="2880"/>
      </p:guideLst>
    </p:cSldViewPr>
  </p:slideViewPr>
  <p:notesTextViewPr>
    <p:cViewPr>
      <p:scale>
        <a:sx n="100" d="100"/>
        <a:sy n="100" d="100"/>
      </p:scale>
      <p:origin x="0" y="0"/>
    </p:cViewPr>
  </p:notesTextViewPr>
  <p:sorterViewPr>
    <p:cViewPr>
      <p:scale>
        <a:sx n="59" d="100"/>
        <a:sy n="5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668D26-5A3D-D94F-80C9-875EBEEC1895}" type="datetimeFigureOut">
              <a:rPr lang="en-US" smtClean="0"/>
              <a:pPr/>
              <a:t>5/4/2015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67ACE3-213E-FA44-8D76-820AEA28C425}" type="slidenum">
              <a:rPr lang="en-US" smtClean="0"/>
              <a:pPr/>
              <a:t>‹#›</a:t>
            </a:fld>
            <a:endParaRPr lang="en-US"/>
          </a:p>
        </p:txBody>
      </p:sp>
    </p:spTree>
    <p:extLst>
      <p:ext uri="{BB962C8B-B14F-4D97-AF65-F5344CB8AC3E}">
        <p14:creationId xmlns="" xmlns:p14="http://schemas.microsoft.com/office/powerpoint/2010/main" val="24323371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Format </a:t>
            </a:r>
            <a:endParaRPr lang="en-IN" dirty="0"/>
          </a:p>
        </p:txBody>
      </p:sp>
      <p:sp>
        <p:nvSpPr>
          <p:cNvPr id="4" name="Slide Number Placeholder 3"/>
          <p:cNvSpPr>
            <a:spLocks noGrp="1"/>
          </p:cNvSpPr>
          <p:nvPr>
            <p:ph type="sldNum" sz="quarter" idx="10"/>
          </p:nvPr>
        </p:nvSpPr>
        <p:spPr/>
        <p:txBody>
          <a:bodyPr/>
          <a:lstStyle/>
          <a:p>
            <a:fld id="{B767ACE3-213E-FA44-8D76-820AEA28C425}"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Format </a:t>
            </a:r>
            <a:endParaRPr lang="en-IN" dirty="0"/>
          </a:p>
        </p:txBody>
      </p:sp>
      <p:sp>
        <p:nvSpPr>
          <p:cNvPr id="4" name="Slide Number Placeholder 3"/>
          <p:cNvSpPr>
            <a:spLocks noGrp="1"/>
          </p:cNvSpPr>
          <p:nvPr>
            <p:ph type="sldNum" sz="quarter" idx="10"/>
          </p:nvPr>
        </p:nvSpPr>
        <p:spPr/>
        <p:txBody>
          <a:bodyPr/>
          <a:lstStyle/>
          <a:p>
            <a:fld id="{B767ACE3-213E-FA44-8D76-820AEA28C425}"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693987"/>
            <a:ext cx="9144000" cy="1470025"/>
          </a:xfrm>
        </p:spPr>
        <p:txBody>
          <a:bodyPr/>
          <a:lstStyle>
            <a:lvl1pPr>
              <a:defRPr>
                <a:latin typeface="Myriad Pro Light" pitchFamily="34" charset="0"/>
              </a:defRPr>
            </a:lvl1pPr>
          </a:lstStyle>
          <a:p>
            <a:r>
              <a:rPr lang="en-US" dirty="0" smtClean="0"/>
              <a:t>Click to edit Master title style</a:t>
            </a:r>
            <a:endParaRPr lang="en-IN" dirty="0"/>
          </a:p>
        </p:txBody>
      </p:sp>
      <p:sp>
        <p:nvSpPr>
          <p:cNvPr id="3" name="Subtitle 2"/>
          <p:cNvSpPr>
            <a:spLocks noGrp="1"/>
          </p:cNvSpPr>
          <p:nvPr>
            <p:ph type="subTitle" idx="1"/>
          </p:nvPr>
        </p:nvSpPr>
        <p:spPr>
          <a:xfrm>
            <a:off x="1475656" y="4149080"/>
            <a:ext cx="6408712" cy="648072"/>
          </a:xfrm>
        </p:spPr>
        <p:txBody>
          <a:bodyPr>
            <a:normAutofit/>
          </a:bodyPr>
          <a:lstStyle>
            <a:lvl1pPr marL="0" indent="0" algn="ctr">
              <a:buNone/>
              <a:defRPr sz="2800">
                <a:solidFill>
                  <a:schemeClr val="tx1">
                    <a:tint val="75000"/>
                  </a:schemeClr>
                </a:solidFill>
                <a:latin typeface="Myriad Pro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IN" dirty="0"/>
          </a:p>
        </p:txBody>
      </p:sp>
      <p:pic>
        <p:nvPicPr>
          <p:cNvPr id="9" name="Picture 8" descr="ugam sol logo.bmp"/>
          <p:cNvPicPr>
            <a:picLocks noChangeAspect="1"/>
          </p:cNvPicPr>
          <p:nvPr userDrawn="1"/>
        </p:nvPicPr>
        <p:blipFill>
          <a:blip r:embed="rId2" cstate="email">
            <a:extLst>
              <a:ext uri="{28A0092B-C50C-407E-A947-70E740481C1C}">
                <a14:useLocalDpi xmlns="" xmlns:a14="http://schemas.microsoft.com/office/drawing/2010/main"/>
              </a:ext>
            </a:extLst>
          </a:blip>
          <a:srcRect t="18816" b="24736"/>
          <a:stretch>
            <a:fillRect/>
          </a:stretch>
        </p:blipFill>
        <p:spPr>
          <a:xfrm>
            <a:off x="6914705" y="10955"/>
            <a:ext cx="2227490" cy="754428"/>
          </a:xfrm>
          <a:prstGeom prst="rect">
            <a:avLst/>
          </a:prstGeom>
        </p:spPr>
      </p:pic>
      <p:sp>
        <p:nvSpPr>
          <p:cNvPr id="10" name="Text Box 7"/>
          <p:cNvSpPr txBox="1">
            <a:spLocks noChangeArrowheads="1"/>
          </p:cNvSpPr>
          <p:nvPr userDrawn="1"/>
        </p:nvSpPr>
        <p:spPr bwMode="auto">
          <a:xfrm>
            <a:off x="3480594" y="6683375"/>
            <a:ext cx="2182812" cy="203200"/>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defTabSz="914400" eaLnBrk="1" hangingPunct="1">
              <a:lnSpc>
                <a:spcPct val="90000"/>
              </a:lnSpc>
              <a:defRPr/>
            </a:pPr>
            <a:r>
              <a:rPr lang="en-US" sz="800" b="0" dirty="0" smtClean="0">
                <a:solidFill>
                  <a:prstClr val="black"/>
                </a:solidFill>
              </a:rPr>
              <a:t>Private &amp; Confidential</a:t>
            </a:r>
          </a:p>
        </p:txBody>
      </p:sp>
    </p:spTree>
    <p:extLst>
      <p:ext uri="{BB962C8B-B14F-4D97-AF65-F5344CB8AC3E}">
        <p14:creationId xmlns="" xmlns:p14="http://schemas.microsoft.com/office/powerpoint/2010/main" val="36107202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7"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8" name="Picture 7"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31548694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7"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8" name="Picture 7"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30849488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lgn="l">
              <a:defRPr sz="4000">
                <a:latin typeface="Myriad Pro Light" pitchFamily="34" charset="0"/>
              </a:defRPr>
            </a:lvl1pPr>
          </a:lstStyle>
          <a:p>
            <a:r>
              <a:rPr lang="en-US" dirty="0" smtClean="0"/>
              <a:t>Click to edit Master title style</a:t>
            </a:r>
            <a:endParaRPr lang="en-IN" dirty="0"/>
          </a:p>
        </p:txBody>
      </p:sp>
      <p:sp>
        <p:nvSpPr>
          <p:cNvPr id="3" name="Content Placeholder 2"/>
          <p:cNvSpPr>
            <a:spLocks noGrp="1"/>
          </p:cNvSpPr>
          <p:nvPr>
            <p:ph idx="1"/>
          </p:nvPr>
        </p:nvSpPr>
        <p:spPr>
          <a:xfrm>
            <a:off x="0" y="1412776"/>
            <a:ext cx="9144000" cy="4525963"/>
          </a:xfrm>
        </p:spPr>
        <p:txBody>
          <a:bodyPr/>
          <a:lstStyle>
            <a:lvl1pPr>
              <a:defRPr>
                <a:latin typeface="Myriad Pro Light" pitchFamily="34" charset="0"/>
              </a:defRPr>
            </a:lvl1pPr>
            <a:lvl2pPr>
              <a:defRPr>
                <a:latin typeface="Myriad Pro Light" pitchFamily="34" charset="0"/>
              </a:defRPr>
            </a:lvl2pPr>
            <a:lvl3pPr>
              <a:defRPr>
                <a:latin typeface="Myriad Pro Light" pitchFamily="34" charset="0"/>
              </a:defRPr>
            </a:lvl3pPr>
            <a:lvl4pPr>
              <a:defRPr>
                <a:latin typeface="Myriad Pro Light" pitchFamily="34" charset="0"/>
              </a:defRPr>
            </a:lvl4pPr>
            <a:lvl5pPr>
              <a:defRPr>
                <a:latin typeface="Myriad Pro Ligh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7"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10" name="Picture 9"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2476983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7"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8" name="Picture 7"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23469657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8"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9" name="Picture 8"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36415321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10"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11" name="Picture 10"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38312913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6"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7" name="Picture 6"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12393848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5"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6" name="Picture 5"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35444300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8"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9" name="Picture 8"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266010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27EEFE-CEE3-4942-94B3-889056B41DA3}" type="datetimeFigureOut">
              <a:rPr lang="en-IN" smtClean="0">
                <a:solidFill>
                  <a:prstClr val="black">
                    <a:tint val="75000"/>
                  </a:prstClr>
                </a:solidFill>
                <a:latin typeface="Calibri"/>
              </a:rPr>
              <a:pPr/>
              <a:t>04-05-2015</a:t>
            </a:fld>
            <a:endParaRPr lang="en-IN"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120377B-C05A-4125-84E9-CF0035C0657C}" type="slidenum">
              <a:rPr lang="en-IN" smtClean="0">
                <a:solidFill>
                  <a:prstClr val="black">
                    <a:tint val="75000"/>
                  </a:prstClr>
                </a:solidFill>
                <a:latin typeface="Calibri"/>
              </a:rPr>
              <a:pPr/>
              <a:t>‹#›</a:t>
            </a:fld>
            <a:endParaRPr lang="en-IN" dirty="0">
              <a:solidFill>
                <a:prstClr val="black">
                  <a:tint val="75000"/>
                </a:prstClr>
              </a:solidFill>
              <a:latin typeface="Calibri"/>
            </a:endParaRPr>
          </a:p>
        </p:txBody>
      </p:sp>
      <p:sp>
        <p:nvSpPr>
          <p:cNvPr id="8" name="Slide Number Placeholder 5"/>
          <p:cNvSpPr txBox="1">
            <a:spLocks/>
          </p:cNvSpPr>
          <p:nvPr userDrawn="1"/>
        </p:nvSpPr>
        <p:spPr>
          <a:xfrm>
            <a:off x="-404503" y="6623664"/>
            <a:ext cx="648072" cy="365125"/>
          </a:xfrm>
          <a:prstGeom prst="rect">
            <a:avLst/>
          </a:prstGeom>
        </p:spPr>
        <p:txBody>
          <a:bodyPr vert="horz" lIns="91440" tIns="45720" rIns="91440" bIns="45720" rtlCol="0" anchor="ctr"/>
          <a:lstStyle>
            <a:lvl1pPr>
              <a:defRPr sz="800">
                <a:latin typeface="Tahoma" pitchFamily="34" charset="0"/>
                <a:ea typeface="Tahoma" pitchFamily="34" charset="0"/>
                <a:cs typeface="Tahoma" pitchFamily="34" charset="0"/>
              </a:defRPr>
            </a:lvl1pPr>
          </a:lstStyle>
          <a:p>
            <a:pPr algn="r" defTabSz="914400">
              <a:defRPr/>
            </a:pPr>
            <a:fld id="{6120377B-C05A-4125-84E9-CF0035C0657C}" type="slidenum">
              <a:rPr lang="en-IN" smtClean="0">
                <a:solidFill>
                  <a:prstClr val="black">
                    <a:tint val="75000"/>
                  </a:prstClr>
                </a:solidFill>
              </a:rPr>
              <a:pPr algn="r" defTabSz="914400">
                <a:defRPr/>
              </a:pPr>
              <a:t>‹#›</a:t>
            </a:fld>
            <a:endParaRPr lang="en-IN" dirty="0" smtClean="0">
              <a:solidFill>
                <a:prstClr val="black">
                  <a:tint val="75000"/>
                </a:prstClr>
              </a:solidFill>
            </a:endParaRPr>
          </a:p>
        </p:txBody>
      </p:sp>
      <p:pic>
        <p:nvPicPr>
          <p:cNvPr id="9" name="Picture 8" descr="ugam sol logo.bmp"/>
          <p:cNvPicPr>
            <a:picLocks noChangeAspect="1"/>
          </p:cNvPicPr>
          <p:nvPr userDrawn="1"/>
        </p:nvPicPr>
        <p:blipFill>
          <a:blip r:embed="rId2" cstate="email">
            <a:lum bright="20000"/>
            <a:extLst>
              <a:ext uri="{28A0092B-C50C-407E-A947-70E740481C1C}">
                <a14:useLocalDpi xmlns="" xmlns:a14="http://schemas.microsoft.com/office/drawing/2010/main"/>
              </a:ext>
            </a:extLst>
          </a:blip>
          <a:srcRect t="18816" b="24736"/>
          <a:stretch>
            <a:fillRect/>
          </a:stretch>
        </p:blipFill>
        <p:spPr>
          <a:xfrm>
            <a:off x="7913235" y="6424590"/>
            <a:ext cx="1192359" cy="403840"/>
          </a:xfrm>
          <a:prstGeom prst="rect">
            <a:avLst/>
          </a:prstGeom>
        </p:spPr>
      </p:pic>
    </p:spTree>
    <p:extLst>
      <p:ext uri="{BB962C8B-B14F-4D97-AF65-F5344CB8AC3E}">
        <p14:creationId xmlns="" xmlns:p14="http://schemas.microsoft.com/office/powerpoint/2010/main" val="1050668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7227EEFE-CEE3-4942-94B3-889056B41DA3}" type="datetimeFigureOut">
              <a:rPr lang="en-IN" smtClean="0">
                <a:solidFill>
                  <a:prstClr val="black">
                    <a:tint val="75000"/>
                  </a:prstClr>
                </a:solidFill>
                <a:latin typeface="Calibri"/>
              </a:rPr>
              <a:pPr defTabSz="914400"/>
              <a:t>04-05-2015</a:t>
            </a:fld>
            <a:endParaRPr lang="en-IN" dirty="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IN"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6120377B-C05A-4125-84E9-CF0035C0657C}" type="slidenum">
              <a:rPr lang="en-IN" smtClean="0">
                <a:solidFill>
                  <a:prstClr val="black">
                    <a:tint val="75000"/>
                  </a:prstClr>
                </a:solidFill>
                <a:latin typeface="Calibri"/>
              </a:rPr>
              <a:pPr defTabSz="914400"/>
              <a:t>‹#›</a:t>
            </a:fld>
            <a:endParaRPr lang="en-IN" dirty="0">
              <a:solidFill>
                <a:prstClr val="black">
                  <a:tint val="75000"/>
                </a:prstClr>
              </a:solidFill>
              <a:latin typeface="Calibri"/>
            </a:endParaRPr>
          </a:p>
        </p:txBody>
      </p:sp>
    </p:spTree>
    <p:extLst>
      <p:ext uri="{BB962C8B-B14F-4D97-AF65-F5344CB8AC3E}">
        <p14:creationId xmlns="" xmlns:p14="http://schemas.microsoft.com/office/powerpoint/2010/main" val="95908217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136"/>
            <a:ext cx="9144000" cy="1143000"/>
          </a:xfrm>
        </p:spPr>
        <p:txBody>
          <a:bodyPr>
            <a:normAutofit/>
          </a:bodyPr>
          <a:lstStyle/>
          <a:p>
            <a:r>
              <a:rPr lang="en-IN" sz="2800" dirty="0" err="1" smtClean="0"/>
              <a:t>Ugam’s</a:t>
            </a:r>
            <a:r>
              <a:rPr lang="en-IN" sz="2800" dirty="0" smtClean="0"/>
              <a:t> multidisciplinary team to compliment Analytics services</a:t>
            </a:r>
            <a:endParaRPr lang="en-IN" sz="2800" dirty="0"/>
          </a:p>
        </p:txBody>
      </p:sp>
      <p:sp>
        <p:nvSpPr>
          <p:cNvPr id="4" name="Content Placeholder 1"/>
          <p:cNvSpPr txBox="1">
            <a:spLocks/>
          </p:cNvSpPr>
          <p:nvPr/>
        </p:nvSpPr>
        <p:spPr>
          <a:xfrm>
            <a:off x="-14068" y="991868"/>
            <a:ext cx="9144000" cy="4525963"/>
          </a:xfrm>
          <a:prstGeom prst="rect">
            <a:avLst/>
          </a:prstGeo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1" i="1" u="none" strike="noStrike" kern="1200" cap="none" spc="0" normalizeH="0" baseline="0" noProof="0" dirty="0" smtClean="0">
                <a:ln>
                  <a:noFill/>
                </a:ln>
                <a:solidFill>
                  <a:schemeClr val="tx1"/>
                </a:solidFill>
                <a:effectLst/>
                <a:uLnTx/>
                <a:uFillTx/>
                <a:latin typeface="Myriad Pro"/>
                <a:cs typeface="Century Gothic"/>
              </a:rPr>
              <a:t>Leveraging Ugam team of Decision Scientists for </a:t>
            </a:r>
            <a:r>
              <a:rPr lang="en-US" sz="1400" b="1" i="1" dirty="0" smtClean="0">
                <a:latin typeface="Myriad Pro"/>
                <a:cs typeface="Century Gothic"/>
              </a:rPr>
              <a:t>Analytics Services</a:t>
            </a:r>
            <a:endParaRPr kumimoji="0" lang="en-US" sz="1400" b="1" i="1"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1400" b="0"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1400" b="0"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1400" b="0"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IN" sz="1400" b="1"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IN" sz="1400" b="1"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IN" sz="1400" b="1"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IN" sz="1400" b="1"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IN" sz="1400" b="1"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IN" sz="1400" b="1"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IN" sz="1400" b="1" i="0" u="none" strike="noStrike" kern="1200" cap="none" spc="0" normalizeH="0" baseline="0" noProof="0" dirty="0" smtClean="0">
                <a:ln>
                  <a:noFill/>
                </a:ln>
                <a:solidFill>
                  <a:schemeClr val="tx1"/>
                </a:solidFill>
                <a:effectLst/>
                <a:uLnTx/>
                <a:uFillTx/>
                <a:latin typeface="Myriad Pro"/>
                <a:cs typeface="Century Gothic"/>
              </a:rPr>
              <a:t>Sample Lead Decision Scientist</a:t>
            </a:r>
            <a:endParaRPr kumimoji="0" lang="en-US" sz="1400" b="0" i="0" u="none" strike="noStrike" kern="1200" cap="none" spc="0" normalizeH="0" baseline="0" noProof="0" dirty="0" smtClean="0">
              <a:ln>
                <a:noFill/>
              </a:ln>
              <a:solidFill>
                <a:schemeClr val="tx1"/>
              </a:solidFill>
              <a:effectLst/>
              <a:uLnTx/>
              <a:uFillTx/>
              <a:latin typeface="Myriad Pro"/>
              <a:cs typeface="Century Gothic"/>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IN" sz="1400" b="0" i="0" u="none" strike="noStrike" kern="1200" cap="none" spc="0" normalizeH="0" baseline="0" noProof="0" dirty="0" smtClean="0">
                <a:ln>
                  <a:noFill/>
                </a:ln>
                <a:solidFill>
                  <a:schemeClr val="tx1"/>
                </a:solidFill>
                <a:effectLst/>
                <a:uLnTx/>
                <a:uFillTx/>
                <a:latin typeface="Myriad Pro"/>
                <a:cs typeface="Century Gothic"/>
              </a:rPr>
              <a:t>12+ years experience in Advanced Analytics in the areas of Product Pricing , Online Retail, Trade Promotions and Social media analytics </a:t>
            </a:r>
            <a:endParaRPr kumimoji="0" lang="en-US" sz="1400" b="0" i="0" u="none" strike="noStrike" kern="1200" cap="none" spc="0" normalizeH="0" baseline="0" noProof="0" dirty="0" smtClean="0">
              <a:ln>
                <a:noFill/>
              </a:ln>
              <a:solidFill>
                <a:schemeClr val="tx1"/>
              </a:solidFill>
              <a:effectLst/>
              <a:uLnTx/>
              <a:uFillTx/>
              <a:latin typeface="Myriad Pro"/>
              <a:cs typeface="Century Gothic"/>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IN" sz="1400" b="0" i="0" u="none" strike="noStrike" kern="1200" cap="none" spc="0" normalizeH="0" baseline="0" noProof="0" dirty="0" smtClean="0">
                <a:ln>
                  <a:noFill/>
                </a:ln>
                <a:solidFill>
                  <a:schemeClr val="tx1"/>
                </a:solidFill>
                <a:effectLst/>
                <a:uLnTx/>
                <a:uFillTx/>
                <a:latin typeface="Myriad Pro"/>
                <a:cs typeface="Century Gothic"/>
              </a:rPr>
              <a:t>Worked closely as Client partner with Fortune 100 corporations to lead analytics initiatives like Avis, </a:t>
            </a:r>
            <a:r>
              <a:rPr kumimoji="0" lang="en-IN" sz="1400" b="0" i="0" u="none" strike="noStrike" kern="1200" cap="none" spc="0" normalizeH="0" baseline="0" noProof="0" dirty="0" err="1" smtClean="0">
                <a:ln>
                  <a:noFill/>
                </a:ln>
                <a:solidFill>
                  <a:schemeClr val="tx1"/>
                </a:solidFill>
                <a:effectLst/>
                <a:uLnTx/>
                <a:uFillTx/>
                <a:latin typeface="Myriad Pro"/>
                <a:cs typeface="Century Gothic"/>
              </a:rPr>
              <a:t>Einsworth</a:t>
            </a:r>
            <a:r>
              <a:rPr kumimoji="0" lang="en-IN" sz="1400" b="0" i="0" u="none" strike="noStrike" kern="1200" cap="none" spc="0" normalizeH="0" baseline="0" noProof="0" dirty="0" smtClean="0">
                <a:ln>
                  <a:noFill/>
                </a:ln>
                <a:solidFill>
                  <a:schemeClr val="tx1"/>
                </a:solidFill>
                <a:effectLst/>
                <a:uLnTx/>
                <a:uFillTx/>
                <a:latin typeface="Myriad Pro"/>
                <a:cs typeface="Century Gothic"/>
              </a:rPr>
              <a:t>, Unilever, Imperial Tobacco, John Wiley, Ogilvy &amp; Mather, General Motors &amp; Silicon Valley Bank</a:t>
            </a:r>
            <a:endParaRPr kumimoji="0" lang="en-US" sz="1400" b="0" i="0" u="none" strike="noStrike" kern="1200" cap="none" spc="0" normalizeH="0" baseline="0" noProof="0" dirty="0" smtClean="0">
              <a:ln>
                <a:noFill/>
              </a:ln>
              <a:solidFill>
                <a:schemeClr val="tx1"/>
              </a:solidFill>
              <a:effectLst/>
              <a:uLnTx/>
              <a:uFillTx/>
              <a:latin typeface="Myriad Pro"/>
              <a:cs typeface="Century Gothic"/>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IN" sz="1400" b="0" i="0" u="none" strike="noStrike" kern="1200" cap="none" spc="0" normalizeH="0" baseline="0" noProof="0" dirty="0" smtClean="0">
                <a:ln>
                  <a:noFill/>
                </a:ln>
                <a:solidFill>
                  <a:schemeClr val="tx1"/>
                </a:solidFill>
                <a:effectLst/>
                <a:uLnTx/>
                <a:uFillTx/>
                <a:latin typeface="Myriad Pro"/>
                <a:cs typeface="Century Gothic"/>
              </a:rPr>
              <a:t>Breadth of techniques include Click stream Analytics, Forecasting and Optimization models, Market mix models, Media Analytics, Churn analytics, Customer propensity predictive models, Brand switching and Social media analytics, Customer segmentation</a:t>
            </a:r>
            <a:endParaRPr kumimoji="0" lang="en-US" sz="1400" b="0" i="0" u="none" strike="noStrike" kern="1200" cap="none" spc="0" normalizeH="0" baseline="0" noProof="0" dirty="0" smtClean="0">
              <a:ln>
                <a:noFill/>
              </a:ln>
              <a:solidFill>
                <a:schemeClr val="tx1"/>
              </a:solidFill>
              <a:effectLst/>
              <a:uLnTx/>
              <a:uFillTx/>
              <a:latin typeface="Myriad Pro"/>
              <a:cs typeface="Century Gothic"/>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IN" sz="1400" b="0" i="0" u="none" strike="noStrike" kern="1200" cap="none" spc="0" normalizeH="0" baseline="0" noProof="0" dirty="0" smtClean="0">
                <a:ln>
                  <a:noFill/>
                </a:ln>
                <a:solidFill>
                  <a:schemeClr val="tx1"/>
                </a:solidFill>
                <a:effectLst/>
                <a:uLnTx/>
                <a:uFillTx/>
                <a:latin typeface="Myriad Pro"/>
                <a:cs typeface="Century Gothic"/>
              </a:rPr>
              <a:t>Expertise in statistical packages like R and  SAS, Optimization tools like LINDO and Analytics visualization tools like Tableau &amp; </a:t>
            </a:r>
            <a:r>
              <a:rPr kumimoji="0" lang="en-IN" sz="1400" b="0" i="0" u="none" strike="noStrike" kern="1200" cap="none" spc="0" normalizeH="0" baseline="0" noProof="0" dirty="0" err="1" smtClean="0">
                <a:ln>
                  <a:noFill/>
                </a:ln>
                <a:solidFill>
                  <a:schemeClr val="tx1"/>
                </a:solidFill>
                <a:effectLst/>
                <a:uLnTx/>
                <a:uFillTx/>
                <a:latin typeface="Myriad Pro"/>
                <a:cs typeface="Century Gothic"/>
              </a:rPr>
              <a:t>Spotfire</a:t>
            </a:r>
            <a:r>
              <a:rPr kumimoji="0" lang="en-IN" sz="1400" b="0" i="0" u="none" strike="noStrike" kern="1200" cap="none" spc="0" normalizeH="0" baseline="0" noProof="0" dirty="0" smtClean="0">
                <a:ln>
                  <a:noFill/>
                </a:ln>
                <a:solidFill>
                  <a:schemeClr val="tx1"/>
                </a:solidFill>
                <a:effectLst/>
                <a:uLnTx/>
                <a:uFillTx/>
                <a:latin typeface="Myriad Pro"/>
                <a:cs typeface="Century Gothic"/>
              </a:rPr>
              <a:t> </a:t>
            </a:r>
            <a:endParaRPr kumimoji="0" lang="en-US" sz="1400" b="0" i="0" u="none" strike="noStrike" kern="1200" cap="none" spc="0" normalizeH="0" baseline="0" noProof="0" dirty="0" smtClean="0">
              <a:ln>
                <a:noFill/>
              </a:ln>
              <a:solidFill>
                <a:schemeClr val="tx1"/>
              </a:solidFill>
              <a:effectLst/>
              <a:uLnTx/>
              <a:uFillTx/>
              <a:latin typeface="Myriad Pro"/>
              <a:cs typeface="Century Gothic"/>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1"/>
                </a:solidFill>
                <a:effectLst/>
                <a:uLnTx/>
                <a:uFillTx/>
                <a:latin typeface="Myriad Pro"/>
                <a:cs typeface="Century Gothic"/>
              </a:rPr>
              <a:t>His  role as Lead decision scientist at Ugam is focused at delivering the right solution to the clients, ensuring the analytical models, hypothesis and assumptions are explained to the client and identify opportunities to scale the analytics insights on the platform as needed</a:t>
            </a:r>
            <a:endParaRPr kumimoji="0" lang="en-US" sz="1400" b="0" i="1" u="none" strike="noStrike" kern="1200" cap="none" spc="0" normalizeH="0" baseline="0" noProof="0" dirty="0" smtClean="0">
              <a:ln>
                <a:noFill/>
              </a:ln>
              <a:solidFill>
                <a:srgbClr val="FF0000"/>
              </a:solidFill>
              <a:effectLst/>
              <a:uLnTx/>
              <a:uFillTx/>
              <a:latin typeface="Myriad Pro"/>
              <a:cs typeface="Century Gothic"/>
            </a:endParaRPr>
          </a:p>
        </p:txBody>
      </p:sp>
      <p:sp>
        <p:nvSpPr>
          <p:cNvPr id="5" name="Oval 4"/>
          <p:cNvSpPr/>
          <p:nvPr/>
        </p:nvSpPr>
        <p:spPr>
          <a:xfrm>
            <a:off x="21428" y="1423916"/>
            <a:ext cx="2082435" cy="2107871"/>
          </a:xfrm>
          <a:prstGeom prst="ellipse">
            <a:avLst/>
          </a:prstGeom>
          <a:solidFill>
            <a:srgbClr val="FEA727"/>
          </a:solidFill>
          <a:ln>
            <a:solidFill>
              <a:srgbClr val="FEA727"/>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latin typeface="Myriad Pro"/>
              </a:rPr>
              <a:t>Deep Domain</a:t>
            </a:r>
          </a:p>
          <a:p>
            <a:pPr algn="ctr"/>
            <a:r>
              <a:rPr lang="en-US" sz="1200" dirty="0" smtClean="0">
                <a:latin typeface="Myriad Pro"/>
              </a:rPr>
              <a:t>(Pricing, Promotions, Assortment, Content, Rules and Alert, Platform Configuration) </a:t>
            </a:r>
            <a:endParaRPr lang="en-US" sz="1200" dirty="0">
              <a:latin typeface="Myriad Pro"/>
            </a:endParaRPr>
          </a:p>
        </p:txBody>
      </p:sp>
      <p:sp>
        <p:nvSpPr>
          <p:cNvPr id="6" name="Oval 5"/>
          <p:cNvSpPr/>
          <p:nvPr/>
        </p:nvSpPr>
        <p:spPr>
          <a:xfrm>
            <a:off x="2493703" y="1423916"/>
            <a:ext cx="2082435" cy="2107871"/>
          </a:xfrm>
          <a:prstGeom prst="ellipse">
            <a:avLst/>
          </a:prstGeom>
          <a:solidFill>
            <a:srgbClr val="FEA727"/>
          </a:solidFill>
          <a:ln>
            <a:solidFill>
              <a:srgbClr val="FEA727"/>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latin typeface="Myriad Pro"/>
              </a:rPr>
              <a:t>Technology</a:t>
            </a:r>
          </a:p>
          <a:p>
            <a:pPr algn="ctr"/>
            <a:r>
              <a:rPr lang="en-US" sz="1200" dirty="0" smtClean="0">
                <a:latin typeface="Myriad Pro"/>
              </a:rPr>
              <a:t>(Big Data Technologies, Java, Visualization using D3, Tableau, R, Scaling repeated analysis)</a:t>
            </a:r>
            <a:endParaRPr lang="en-US" sz="1200" dirty="0">
              <a:latin typeface="Myriad Pro"/>
            </a:endParaRPr>
          </a:p>
        </p:txBody>
      </p:sp>
      <p:sp>
        <p:nvSpPr>
          <p:cNvPr id="7" name="Oval 6"/>
          <p:cNvSpPr/>
          <p:nvPr/>
        </p:nvSpPr>
        <p:spPr>
          <a:xfrm>
            <a:off x="4965978" y="1461557"/>
            <a:ext cx="2082435" cy="2032589"/>
          </a:xfrm>
          <a:prstGeom prst="ellipse">
            <a:avLst/>
          </a:prstGeom>
          <a:solidFill>
            <a:srgbClr val="FEA727"/>
          </a:solidFill>
          <a:ln>
            <a:solidFill>
              <a:srgbClr val="FEA727"/>
            </a:solidFill>
          </a:ln>
        </p:spPr>
        <p:style>
          <a:lnRef idx="1">
            <a:schemeClr val="accent3"/>
          </a:lnRef>
          <a:fillRef idx="3">
            <a:schemeClr val="accent3"/>
          </a:fillRef>
          <a:effectRef idx="2">
            <a:schemeClr val="accent3"/>
          </a:effectRef>
          <a:fontRef idx="minor">
            <a:schemeClr val="lt1"/>
          </a:fontRef>
        </p:style>
        <p:txBody>
          <a:bodyPr lIns="36000" tIns="36000" rIns="36000" bIns="36000" rtlCol="0" anchor="ctr"/>
          <a:lstStyle/>
          <a:p>
            <a:pPr algn="ctr"/>
            <a:r>
              <a:rPr lang="en-US" sz="1200" dirty="0" smtClean="0">
                <a:latin typeface="Myriad Pro"/>
              </a:rPr>
              <a:t>Advanced Analytics</a:t>
            </a:r>
          </a:p>
          <a:p>
            <a:pPr algn="ctr"/>
            <a:r>
              <a:rPr lang="en-US" sz="1200" dirty="0" smtClean="0">
                <a:latin typeface="Myriad Pro"/>
              </a:rPr>
              <a:t>(Exploratory Data analysis, Driver analysis, Causal, Forecasting, Segmentation, Predictive, Sentiment Analysis)</a:t>
            </a:r>
            <a:endParaRPr lang="en-US" sz="1200" dirty="0">
              <a:latin typeface="Myriad Pro"/>
            </a:endParaRPr>
          </a:p>
        </p:txBody>
      </p:sp>
      <p:sp>
        <p:nvSpPr>
          <p:cNvPr id="8" name="Plus 7"/>
          <p:cNvSpPr/>
          <p:nvPr/>
        </p:nvSpPr>
        <p:spPr>
          <a:xfrm>
            <a:off x="2154767" y="2297831"/>
            <a:ext cx="288032" cy="360040"/>
          </a:xfrm>
          <a:prstGeom prst="mathPlus">
            <a:avLst/>
          </a:prstGeom>
          <a:solidFill>
            <a:srgbClr val="FEA727"/>
          </a:solidFill>
          <a:ln>
            <a:solidFill>
              <a:srgbClr val="FEA727"/>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a:latin typeface="Myriad Pro"/>
            </a:endParaRPr>
          </a:p>
        </p:txBody>
      </p:sp>
      <p:sp>
        <p:nvSpPr>
          <p:cNvPr id="9" name="Plus 8"/>
          <p:cNvSpPr/>
          <p:nvPr/>
        </p:nvSpPr>
        <p:spPr>
          <a:xfrm>
            <a:off x="4627042" y="2297831"/>
            <a:ext cx="288032" cy="360040"/>
          </a:xfrm>
          <a:prstGeom prst="mathPlus">
            <a:avLst/>
          </a:prstGeom>
          <a:solidFill>
            <a:srgbClr val="FEA727"/>
          </a:solidFill>
          <a:ln>
            <a:solidFill>
              <a:srgbClr val="FEA727"/>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a:latin typeface="Myriad Pro"/>
            </a:endParaRPr>
          </a:p>
        </p:txBody>
      </p:sp>
      <p:sp>
        <p:nvSpPr>
          <p:cNvPr id="10" name="Equal 9"/>
          <p:cNvSpPr/>
          <p:nvPr/>
        </p:nvSpPr>
        <p:spPr>
          <a:xfrm>
            <a:off x="7099317" y="2333835"/>
            <a:ext cx="288032" cy="288032"/>
          </a:xfrm>
          <a:prstGeom prst="mathEqual">
            <a:avLst/>
          </a:prstGeom>
          <a:solidFill>
            <a:srgbClr val="FEA727"/>
          </a:solidFill>
          <a:ln>
            <a:solidFill>
              <a:srgbClr val="FEA727"/>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a:latin typeface="Myriad Pro"/>
            </a:endParaRPr>
          </a:p>
        </p:txBody>
      </p:sp>
      <p:sp>
        <p:nvSpPr>
          <p:cNvPr id="11" name="Rounded Rectangle 10"/>
          <p:cNvSpPr/>
          <p:nvPr/>
        </p:nvSpPr>
        <p:spPr>
          <a:xfrm>
            <a:off x="7438253" y="1649759"/>
            <a:ext cx="1619672" cy="1656184"/>
          </a:xfrm>
          <a:prstGeom prst="roundRect">
            <a:avLst/>
          </a:prstGeom>
          <a:solidFill>
            <a:srgbClr val="FEA727"/>
          </a:solidFill>
          <a:ln>
            <a:solidFill>
              <a:srgbClr val="FEA727"/>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latin typeface="Myriad Pro"/>
              </a:rPr>
              <a:t>50+</a:t>
            </a:r>
          </a:p>
          <a:p>
            <a:pPr algn="ctr"/>
            <a:r>
              <a:rPr lang="en-US" sz="1200" dirty="0" smtClean="0">
                <a:latin typeface="Myriad Pro"/>
              </a:rPr>
              <a:t>Decision Scientists </a:t>
            </a:r>
          </a:p>
        </p:txBody>
      </p:sp>
    </p:spTree>
    <p:extLst>
      <p:ext uri="{BB962C8B-B14F-4D97-AF65-F5344CB8AC3E}">
        <p14:creationId xmlns="" xmlns:p14="http://schemas.microsoft.com/office/powerpoint/2010/main" val="1491125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15926"/>
          </a:xfrm>
        </p:spPr>
        <p:txBody>
          <a:bodyPr>
            <a:normAutofit/>
          </a:bodyPr>
          <a:lstStyle/>
          <a:p>
            <a:r>
              <a:rPr lang="en-IN" sz="3200" dirty="0" smtClean="0"/>
              <a:t>Analytics Objectives and Techniques</a:t>
            </a:r>
            <a:endParaRPr lang="en-IN" sz="3200" dirty="0"/>
          </a:p>
        </p:txBody>
      </p:sp>
      <p:graphicFrame>
        <p:nvGraphicFramePr>
          <p:cNvPr id="5" name="Group 6"/>
          <p:cNvGraphicFramePr>
            <a:graphicFrameLocks/>
          </p:cNvGraphicFramePr>
          <p:nvPr>
            <p:extLst>
              <p:ext uri="{D42A27DB-BD31-4B8C-83A1-F6EECF244321}">
                <p14:modId xmlns="" xmlns:p14="http://schemas.microsoft.com/office/powerpoint/2010/main" val="3809260293"/>
              </p:ext>
            </p:extLst>
          </p:nvPr>
        </p:nvGraphicFramePr>
        <p:xfrm>
          <a:off x="279620" y="925110"/>
          <a:ext cx="8400356" cy="4626864"/>
        </p:xfrm>
        <a:graphic>
          <a:graphicData uri="http://schemas.openxmlformats.org/drawingml/2006/table">
            <a:tbl>
              <a:tblPr/>
              <a:tblGrid>
                <a:gridCol w="5305698"/>
                <a:gridCol w="3094658"/>
              </a:tblGrid>
              <a:tr h="127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bg1"/>
                          </a:solidFill>
                          <a:effectLst/>
                          <a:latin typeface="Myriad Pro Light"/>
                        </a:rPr>
                        <a:t>Analytics Objective</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72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bg1"/>
                          </a:solidFill>
                          <a:effectLst/>
                          <a:latin typeface="Myriad Pro Light"/>
                        </a:rPr>
                        <a:t>Analytics Technique</a:t>
                      </a: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727"/>
                    </a:solidFill>
                  </a:tcPr>
                </a:tc>
              </a:tr>
              <a:tr h="500814">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identify linear relationship between product attributes rating and overall product </a:t>
                      </a:r>
                      <a:r>
                        <a:rPr kumimoji="0" lang="en-US" sz="1400" b="0" i="0" u="none" strike="noStrike" cap="none" normalizeH="0" baseline="0" dirty="0" smtClean="0">
                          <a:ln>
                            <a:noFill/>
                          </a:ln>
                          <a:solidFill>
                            <a:schemeClr val="tx1"/>
                          </a:solidFill>
                          <a:effectLst/>
                          <a:latin typeface="Myriad Pro Light"/>
                        </a:rPr>
                        <a:t>rating</a:t>
                      </a:r>
                      <a:endParaRPr kumimoji="0" lang="en-US" sz="1400" b="0" i="0" u="none" strike="noStrike" cap="none" normalizeH="0" baseline="0" dirty="0" smtClean="0">
                        <a:ln>
                          <a:noFill/>
                        </a:ln>
                        <a:solidFill>
                          <a:schemeClr val="tx1"/>
                        </a:solidFill>
                        <a:effectLst/>
                        <a:latin typeface="Myriad Pro Light"/>
                      </a:endParaRP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Linear Regression Techniques</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Regression Modeling</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Key Driver </a:t>
                      </a:r>
                      <a:r>
                        <a:rPr kumimoji="0" lang="en-US" sz="1400" b="0" i="0" u="none" strike="noStrike" cap="none" normalizeH="0" baseline="0" dirty="0" smtClean="0">
                          <a:ln>
                            <a:noFill/>
                          </a:ln>
                          <a:solidFill>
                            <a:schemeClr val="tx1"/>
                          </a:solidFill>
                          <a:effectLst/>
                          <a:latin typeface="Myriad Pro Light"/>
                        </a:rPr>
                        <a:t>Analysis</a:t>
                      </a:r>
                      <a:endParaRPr kumimoji="0" lang="en-US" sz="1400" b="0" i="0" u="none" strike="noStrike" cap="none" normalizeH="0" baseline="0" dirty="0" smtClean="0">
                        <a:ln>
                          <a:noFill/>
                        </a:ln>
                        <a:solidFill>
                          <a:schemeClr val="tx1"/>
                        </a:solidFill>
                        <a:effectLst/>
                        <a:latin typeface="Myriad Pro Light"/>
                      </a:endParaRP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354">
                <a:tc>
                  <a:txBody>
                    <a:bodyPr/>
                    <a:lstStyle/>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predict the group to which a consumer belongs</a:t>
                      </a: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predict consumer choices to specific product (choice models)</a:t>
                      </a: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identify drivers which discriminates consumer’s brand preference</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Non-linear Regression Techniques</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Classification Analysis</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RFM, FRM based segmentation</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Logistic Regression Modeling</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err="1" smtClean="0">
                          <a:ln>
                            <a:noFill/>
                          </a:ln>
                          <a:solidFill>
                            <a:schemeClr val="tx1"/>
                          </a:solidFill>
                          <a:effectLst/>
                          <a:latin typeface="Myriad Pro Light"/>
                        </a:rPr>
                        <a:t>Discriminant</a:t>
                      </a:r>
                      <a:r>
                        <a:rPr kumimoji="0" lang="en-US" sz="1400" b="0" i="0" u="none" strike="noStrike" cap="none" normalizeH="0" baseline="0" dirty="0" smtClean="0">
                          <a:ln>
                            <a:noFill/>
                          </a:ln>
                          <a:solidFill>
                            <a:schemeClr val="tx1"/>
                          </a:solidFill>
                          <a:effectLst/>
                          <a:latin typeface="Myriad Pro Light"/>
                        </a:rPr>
                        <a:t> Function Analysis (DFA) &amp; DFA Simulator</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CART</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CHAID</a:t>
                      </a: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2860">
                <a:tc>
                  <a:txBody>
                    <a:bodyPr/>
                    <a:lstStyle/>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reduce number of variables for further analysis</a:t>
                      </a: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identify underlying research constructs from list of attributes</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Dimension Reduction Techniques</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Principal Component Analysis</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Factor </a:t>
                      </a:r>
                      <a:r>
                        <a:rPr kumimoji="0" lang="en-US" sz="1400" b="0" i="0" u="none" strike="noStrike" cap="none" normalizeH="0" baseline="0" dirty="0" smtClean="0">
                          <a:ln>
                            <a:noFill/>
                          </a:ln>
                          <a:solidFill>
                            <a:schemeClr val="tx1"/>
                          </a:solidFill>
                          <a:effectLst/>
                          <a:latin typeface="Myriad Pro Light"/>
                        </a:rPr>
                        <a:t>Analysis</a:t>
                      </a:r>
                      <a:endParaRPr kumimoji="0" lang="en-US" sz="1400" b="0" i="0" u="none" strike="noStrike" cap="none" normalizeH="0" baseline="0" dirty="0" smtClean="0">
                        <a:ln>
                          <a:noFill/>
                        </a:ln>
                        <a:solidFill>
                          <a:schemeClr val="tx1"/>
                        </a:solidFill>
                        <a:effectLst/>
                        <a:latin typeface="Myriad Pro Light"/>
                      </a:endParaRP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310">
                <a:tc>
                  <a:txBody>
                    <a:bodyPr/>
                    <a:lstStyle/>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examine multiple relationships between sets of explanatory variables simultaneously (Testing research constructs)</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Structural Equation Modeling (SEM)</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Confirmatory Factor Analysis</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Path Modeling</a:t>
                      </a: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Rectangle 11"/>
          <p:cNvSpPr/>
          <p:nvPr/>
        </p:nvSpPr>
        <p:spPr>
          <a:xfrm>
            <a:off x="279620" y="6582102"/>
            <a:ext cx="6871807" cy="282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solidFill>
                  <a:schemeClr val="tx1"/>
                </a:solidFill>
                <a:latin typeface="Myriad Pro Light"/>
              </a:rPr>
              <a:t>Analytics tools like R, </a:t>
            </a:r>
            <a:r>
              <a:rPr lang="en-IN" sz="1600" dirty="0" smtClean="0">
                <a:solidFill>
                  <a:schemeClr val="tx1"/>
                </a:solidFill>
                <a:latin typeface="Myriad Pro Light"/>
              </a:rPr>
              <a:t>SAS are leveraged</a:t>
            </a:r>
            <a:endParaRPr lang="en-IN" sz="1600" dirty="0">
              <a:solidFill>
                <a:schemeClr val="tx1"/>
              </a:solidFill>
              <a:latin typeface="Myriad Pro Light"/>
            </a:endParaRPr>
          </a:p>
        </p:txBody>
      </p:sp>
    </p:spTree>
    <p:extLst>
      <p:ext uri="{BB962C8B-B14F-4D97-AF65-F5344CB8AC3E}">
        <p14:creationId xmlns="" xmlns:p14="http://schemas.microsoft.com/office/powerpoint/2010/main" val="1071709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22"/>
            <a:ext cx="9144000" cy="815926"/>
          </a:xfrm>
        </p:spPr>
        <p:txBody>
          <a:bodyPr>
            <a:normAutofit/>
          </a:bodyPr>
          <a:lstStyle/>
          <a:p>
            <a:r>
              <a:rPr lang="en-IN" sz="3200" dirty="0" smtClean="0"/>
              <a:t>Analytics Objectives and Techniques</a:t>
            </a:r>
            <a:endParaRPr lang="en-IN" sz="3200" dirty="0"/>
          </a:p>
        </p:txBody>
      </p:sp>
      <p:graphicFrame>
        <p:nvGraphicFramePr>
          <p:cNvPr id="5" name="Group 6"/>
          <p:cNvGraphicFramePr>
            <a:graphicFrameLocks/>
          </p:cNvGraphicFramePr>
          <p:nvPr>
            <p:extLst>
              <p:ext uri="{D42A27DB-BD31-4B8C-83A1-F6EECF244321}">
                <p14:modId xmlns="" xmlns:p14="http://schemas.microsoft.com/office/powerpoint/2010/main" val="26856336"/>
              </p:ext>
            </p:extLst>
          </p:nvPr>
        </p:nvGraphicFramePr>
        <p:xfrm>
          <a:off x="279620" y="1076078"/>
          <a:ext cx="8400356" cy="5279136"/>
        </p:xfrm>
        <a:graphic>
          <a:graphicData uri="http://schemas.openxmlformats.org/drawingml/2006/table">
            <a:tbl>
              <a:tblPr/>
              <a:tblGrid>
                <a:gridCol w="5305698"/>
                <a:gridCol w="3094658"/>
              </a:tblGrid>
              <a:tr h="127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FFFFFF"/>
                          </a:solidFill>
                          <a:effectLst/>
                          <a:latin typeface="Myriad Pro Light"/>
                        </a:rPr>
                        <a:t>Analytics Objective</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72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FFFFFF"/>
                          </a:solidFill>
                          <a:effectLst/>
                          <a:latin typeface="Myriad Pro Light"/>
                        </a:rPr>
                        <a:t>Analytics Technique</a:t>
                      </a: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A727"/>
                    </a:solidFill>
                  </a:tcPr>
                </a:tc>
              </a:tr>
              <a:tr h="362310">
                <a:tc>
                  <a:txBody>
                    <a:bodyPr/>
                    <a:lstStyle/>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a:t>
                      </a:r>
                      <a:r>
                        <a:rPr kumimoji="0" lang="en-US" sz="1400" b="0" i="0" u="none" strike="noStrike" cap="none" normalizeH="0" baseline="0" dirty="0" smtClean="0">
                          <a:ln>
                            <a:noFill/>
                          </a:ln>
                          <a:solidFill>
                            <a:schemeClr val="tx1"/>
                          </a:solidFill>
                          <a:effectLst/>
                          <a:latin typeface="Myriad Pro Light"/>
                        </a:rPr>
                        <a:t>uncover the trade off’s customers make during purchase decisions</a:t>
                      </a:r>
                      <a:endParaRPr kumimoji="0" lang="en-US" sz="1400" b="0" i="0" u="none" strike="noStrike" cap="none" normalizeH="0" baseline="0" dirty="0" smtClean="0">
                        <a:ln>
                          <a:noFill/>
                        </a:ln>
                        <a:solidFill>
                          <a:schemeClr val="tx1"/>
                        </a:solidFill>
                        <a:effectLst/>
                        <a:latin typeface="Myriad Pro Light"/>
                      </a:endParaRP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predict market share, perform sensitivity analysis, and “what-if” scenario testing</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Conjoint analysis</a:t>
                      </a:r>
                      <a:endParaRPr kumimoji="0" lang="en-US" sz="1400" b="0" i="0" u="none" strike="noStrike" cap="none" normalizeH="0" baseline="0" dirty="0" smtClean="0">
                        <a:ln>
                          <a:noFill/>
                        </a:ln>
                        <a:solidFill>
                          <a:schemeClr val="tx1"/>
                        </a:solidFill>
                        <a:effectLst/>
                        <a:latin typeface="Myriad Pro Light"/>
                      </a:endParaRP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DCM  and Conjoint Analysis</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Choice Simulator</a:t>
                      </a: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310">
                <a:tc>
                  <a:txBody>
                    <a:bodyPr/>
                    <a:lstStyle/>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identify market segments which are important for your product</a:t>
                      </a: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To identify Products with similar Seasonality, Consumer preferences, Price points</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Segmentation</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Two-step Clustering</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CART</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DFA</a:t>
                      </a: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310">
                <a:tc>
                  <a:txBody>
                    <a:bodyPr/>
                    <a:lstStyle/>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Measuring the underlying importance of product features,   consumer needs or benefits </a:t>
                      </a: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Measuring customer satisfaction across different performance areas</a:t>
                      </a: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Need-based segmentation</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Factor analysis</a:t>
                      </a:r>
                      <a:endParaRPr kumimoji="0" lang="en-US" sz="1400" b="0" i="0" u="none" strike="noStrike" cap="none" normalizeH="0" baseline="0" dirty="0" smtClean="0">
                        <a:ln>
                          <a:noFill/>
                        </a:ln>
                        <a:solidFill>
                          <a:schemeClr val="tx1"/>
                        </a:solidFill>
                        <a:effectLst/>
                        <a:latin typeface="Myriad Pro Light"/>
                      </a:endParaRP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CHAID</a:t>
                      </a:r>
                      <a:endParaRPr kumimoji="0" lang="en-US" sz="1400" b="0" i="0" u="none" strike="noStrike" cap="none" normalizeH="0" baseline="0" dirty="0" smtClean="0">
                        <a:ln>
                          <a:noFill/>
                        </a:ln>
                        <a:solidFill>
                          <a:schemeClr val="tx1"/>
                        </a:solidFill>
                        <a:effectLst/>
                        <a:latin typeface="Myriad Pro Light"/>
                      </a:endParaRP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310">
                <a:tc>
                  <a:txBody>
                    <a:bodyPr/>
                    <a:lstStyle/>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How is your brand different from its competitors? Exploring White Space Positioning opportunities</a:t>
                      </a: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What is your market structure?</a:t>
                      </a: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Myriad Pro Light"/>
                        </a:rPr>
                        <a:t>How is your Brand delivering on important attributes?</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Myriad Pro Light"/>
                          <a:ea typeface="+mn-ea"/>
                          <a:cs typeface="+mn-cs"/>
                        </a:rPr>
                        <a:t>Perceptual Mapping</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Myriad Pro Light"/>
                          <a:ea typeface="+mn-ea"/>
                          <a:cs typeface="+mn-cs"/>
                        </a:rPr>
                        <a:t>Multidimensional Scaling</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Myriad Pro Light"/>
                          <a:ea typeface="+mn-ea"/>
                          <a:cs typeface="+mn-cs"/>
                        </a:rPr>
                        <a:t>Correspondence Analysis</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Myriad Pro Light"/>
                          <a:ea typeface="+mn-ea"/>
                          <a:cs typeface="+mn-cs"/>
                        </a:rPr>
                        <a:t>Quadrant Analysis</a:t>
                      </a: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310">
                <a:tc>
                  <a:txBody>
                    <a:bodyPr/>
                    <a:lstStyle/>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Tahoma" pitchFamily="34" charset="0"/>
                        </a:rPr>
                        <a:t>Designing a research survey</a:t>
                      </a:r>
                    </a:p>
                    <a:p>
                      <a:pPr marL="122238" marR="0" lvl="0" indent="-122238"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Tahoma" pitchFamily="34" charset="0"/>
                        </a:rPr>
                        <a:t>Analyzing results of the survey</a:t>
                      </a:r>
                    </a:p>
                  </a:txBody>
                  <a:tcPr marL="64008" marR="64008"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Tahoma" pitchFamily="34" charset="0"/>
                        </a:rPr>
                        <a:t>Weighting</a:t>
                      </a: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Tahoma" pitchFamily="34" charset="0"/>
                        </a:rPr>
                        <a:t>Design Of </a:t>
                      </a:r>
                      <a:r>
                        <a:rPr kumimoji="0" lang="en-US" sz="1400" b="0" i="0" u="none" strike="noStrike" cap="none" normalizeH="0" baseline="0" dirty="0" smtClean="0">
                          <a:ln>
                            <a:noFill/>
                          </a:ln>
                          <a:solidFill>
                            <a:schemeClr val="tx1"/>
                          </a:solidFill>
                          <a:effectLst/>
                          <a:latin typeface="Tahoma" pitchFamily="34" charset="0"/>
                        </a:rPr>
                        <a:t>Experiments</a:t>
                      </a:r>
                      <a:endParaRPr kumimoji="0" lang="en-US" sz="1400" b="0" i="0" u="none" strike="noStrike" cap="none" normalizeH="0" baseline="0" dirty="0" smtClean="0">
                        <a:ln>
                          <a:noFill/>
                        </a:ln>
                        <a:solidFill>
                          <a:schemeClr val="tx1"/>
                        </a:solidFill>
                        <a:effectLst/>
                        <a:latin typeface="Tahoma" pitchFamily="34" charset="0"/>
                      </a:endParaRPr>
                    </a:p>
                    <a:p>
                      <a:pPr marL="114300" marR="0" lvl="0" indent="-11430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Tahoma" pitchFamily="34" charset="0"/>
                        </a:rPr>
                        <a:t>ANOVA , ANACOVA</a:t>
                      </a:r>
                    </a:p>
                  </a:txBody>
                  <a:tcPr marL="64008" marR="64008" marT="27432" marB="274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Rectangle 11"/>
          <p:cNvSpPr/>
          <p:nvPr/>
        </p:nvSpPr>
        <p:spPr>
          <a:xfrm>
            <a:off x="279620" y="6527510"/>
            <a:ext cx="6871807" cy="282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solidFill>
                  <a:schemeClr val="tx1"/>
                </a:solidFill>
                <a:latin typeface="Myriad Pro Light"/>
              </a:rPr>
              <a:t>Analytics tools like R, </a:t>
            </a:r>
            <a:r>
              <a:rPr lang="en-IN" sz="1600" dirty="0" smtClean="0">
                <a:solidFill>
                  <a:schemeClr val="tx1"/>
                </a:solidFill>
                <a:latin typeface="Myriad Pro Light"/>
              </a:rPr>
              <a:t>SAS are leveraged</a:t>
            </a:r>
            <a:endParaRPr lang="en-IN" sz="1600" dirty="0">
              <a:solidFill>
                <a:schemeClr val="tx1"/>
              </a:solidFill>
              <a:latin typeface="Myriad Pro Light"/>
            </a:endParaRPr>
          </a:p>
        </p:txBody>
      </p:sp>
    </p:spTree>
    <p:extLst>
      <p:ext uri="{BB962C8B-B14F-4D97-AF65-F5344CB8AC3E}">
        <p14:creationId xmlns="" xmlns:p14="http://schemas.microsoft.com/office/powerpoint/2010/main" val="1352415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6713"/>
            <a:ext cx="9144000" cy="1008112"/>
          </a:xfrm>
        </p:spPr>
        <p:txBody>
          <a:bodyPr>
            <a:normAutofit/>
          </a:bodyPr>
          <a:lstStyle/>
          <a:p>
            <a:pPr marL="0" indent="0">
              <a:buNone/>
            </a:pPr>
            <a:r>
              <a:rPr lang="en-US" sz="1200" b="1" dirty="0"/>
              <a:t> </a:t>
            </a:r>
            <a:endParaRPr lang="en-US" sz="1200" dirty="0" smtClean="0">
              <a:solidFill>
                <a:srgbClr val="3366FF"/>
              </a:solidFill>
            </a:endParaRPr>
          </a:p>
        </p:txBody>
      </p:sp>
      <p:sp>
        <p:nvSpPr>
          <p:cNvPr id="14" name="Title 1"/>
          <p:cNvSpPr txBox="1">
            <a:spLocks/>
          </p:cNvSpPr>
          <p:nvPr/>
        </p:nvSpPr>
        <p:spPr>
          <a:xfrm>
            <a:off x="0" y="0"/>
            <a:ext cx="9144000" cy="836712"/>
          </a:xfrm>
          <a:prstGeom prst="rect">
            <a:avLst/>
          </a:prstGeom>
          <a:noFill/>
        </p:spPr>
        <p:txBody>
          <a:bodyPr/>
          <a:lstStyle/>
          <a:p>
            <a:pPr defTabSz="914400"/>
            <a:r>
              <a:rPr lang="en-US" sz="3200" kern="0" dirty="0" smtClean="0">
                <a:solidFill>
                  <a:prstClr val="black">
                    <a:lumMod val="75000"/>
                    <a:lumOff val="25000"/>
                  </a:prstClr>
                </a:solidFill>
                <a:latin typeface="Myriad Pro Light"/>
                <a:ea typeface="ＭＳ Ｐゴシック" charset="0"/>
                <a:cs typeface="Myriad Pro Light"/>
              </a:rPr>
              <a:t>Delivery Process Steps, deliverables and owners </a:t>
            </a:r>
            <a:endParaRPr lang="en-US" sz="3200" dirty="0">
              <a:solidFill>
                <a:prstClr val="black"/>
              </a:solidFill>
              <a:latin typeface="Myriad Pro Light"/>
              <a:cs typeface="Myriad Pro Light"/>
            </a:endParaRPr>
          </a:p>
        </p:txBody>
      </p:sp>
      <p:sp>
        <p:nvSpPr>
          <p:cNvPr id="20" name="Content Placeholder 1"/>
          <p:cNvSpPr txBox="1">
            <a:spLocks/>
          </p:cNvSpPr>
          <p:nvPr/>
        </p:nvSpPr>
        <p:spPr>
          <a:xfrm>
            <a:off x="0" y="1422245"/>
            <a:ext cx="9144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yriad Pro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smtClean="0"/>
              <a:t> </a:t>
            </a:r>
            <a:endParaRPr lang="en-US" sz="1200" dirty="0" smtClean="0">
              <a:solidFill>
                <a:srgbClr val="3366FF"/>
              </a:solidFill>
            </a:endParaRPr>
          </a:p>
        </p:txBody>
      </p:sp>
      <p:graphicFrame>
        <p:nvGraphicFramePr>
          <p:cNvPr id="8" name="Table 7"/>
          <p:cNvGraphicFramePr>
            <a:graphicFrameLocks noGrp="1"/>
          </p:cNvGraphicFramePr>
          <p:nvPr>
            <p:extLst>
              <p:ext uri="{D42A27DB-BD31-4B8C-83A1-F6EECF244321}">
                <p14:modId xmlns="" xmlns:p14="http://schemas.microsoft.com/office/powerpoint/2010/main" val="535036010"/>
              </p:ext>
            </p:extLst>
          </p:nvPr>
        </p:nvGraphicFramePr>
        <p:xfrm>
          <a:off x="107505" y="638707"/>
          <a:ext cx="8928991" cy="6053227"/>
        </p:xfrm>
        <a:graphic>
          <a:graphicData uri="http://schemas.openxmlformats.org/drawingml/2006/table">
            <a:tbl>
              <a:tblPr firstRow="1" firstCol="1" bandRow="1">
                <a:tableStyleId>{F5AB1C69-6EDB-4FF4-983F-18BD219EF322}</a:tableStyleId>
              </a:tblPr>
              <a:tblGrid>
                <a:gridCol w="1008111"/>
                <a:gridCol w="3672408"/>
                <a:gridCol w="2016224"/>
                <a:gridCol w="2232248"/>
              </a:tblGrid>
              <a:tr h="286792">
                <a:tc>
                  <a:txBody>
                    <a:bodyPr/>
                    <a:lstStyle/>
                    <a:p>
                      <a:pPr marL="0" indent="0" algn="l" defTabSz="914400" rtl="0" eaLnBrk="1" latinLnBrk="0" hangingPunct="1">
                        <a:lnSpc>
                          <a:spcPct val="95000"/>
                        </a:lnSpc>
                        <a:spcBef>
                          <a:spcPct val="15000"/>
                        </a:spcBef>
                        <a:buClr>
                          <a:srgbClr val="120989"/>
                        </a:buClr>
                        <a:buFont typeface="Arial"/>
                        <a:buNone/>
                      </a:pPr>
                      <a:r>
                        <a:rPr lang="en-US" sz="1050" b="0" kern="1200" dirty="0" smtClean="0">
                          <a:solidFill>
                            <a:schemeClr val="tx1"/>
                          </a:solidFill>
                          <a:latin typeface="Myriad Pro Light" pitchFamily="34" charset="0"/>
                          <a:ea typeface="+mn-ea"/>
                          <a:cs typeface="+mn-cs"/>
                        </a:rPr>
                        <a:t>Stage</a:t>
                      </a:r>
                      <a:endParaRPr lang="en-US" sz="1050" b="0" kern="1200" dirty="0">
                        <a:solidFill>
                          <a:schemeClr val="tx1"/>
                        </a:solidFill>
                        <a:latin typeface="Myriad Pro Light" pitchFamily="34" charset="0"/>
                        <a:ea typeface="+mn-ea"/>
                        <a:cs typeface="+mn-cs"/>
                      </a:endParaRPr>
                    </a:p>
                  </a:txBody>
                  <a:tcPr>
                    <a:solidFill>
                      <a:srgbClr val="FEA727"/>
                    </a:solidFill>
                  </a:tcPr>
                </a:tc>
                <a:tc>
                  <a:txBody>
                    <a:bodyPr/>
                    <a:lstStyle/>
                    <a:p>
                      <a:pPr marL="0" indent="0" algn="l" defTabSz="914400" rtl="0" eaLnBrk="1" latinLnBrk="0" hangingPunct="1">
                        <a:lnSpc>
                          <a:spcPct val="95000"/>
                        </a:lnSpc>
                        <a:spcBef>
                          <a:spcPct val="15000"/>
                        </a:spcBef>
                        <a:buClr>
                          <a:srgbClr val="120989"/>
                        </a:buClr>
                        <a:buFont typeface="Arial"/>
                        <a:buNone/>
                      </a:pPr>
                      <a:r>
                        <a:rPr lang="en-US" sz="1050" b="0" kern="1200" dirty="0" smtClean="0">
                          <a:solidFill>
                            <a:schemeClr val="tx1"/>
                          </a:solidFill>
                          <a:latin typeface="Myriad Pro Light" pitchFamily="34" charset="0"/>
                          <a:ea typeface="+mn-ea"/>
                          <a:cs typeface="+mn-cs"/>
                        </a:rPr>
                        <a:t>Description</a:t>
                      </a:r>
                      <a:endParaRPr lang="en-US" sz="1050" b="0" kern="1200" dirty="0">
                        <a:solidFill>
                          <a:schemeClr val="tx1"/>
                        </a:solidFill>
                        <a:latin typeface="Myriad Pro Light" pitchFamily="34" charset="0"/>
                        <a:ea typeface="+mn-ea"/>
                        <a:cs typeface="+mn-cs"/>
                      </a:endParaRPr>
                    </a:p>
                  </a:txBody>
                  <a:tcPr>
                    <a:solidFill>
                      <a:srgbClr val="FEA727"/>
                    </a:solidFill>
                  </a:tcPr>
                </a:tc>
                <a:tc>
                  <a:txBody>
                    <a:bodyPr/>
                    <a:lstStyle/>
                    <a:p>
                      <a:pPr marL="0" indent="0" algn="l" defTabSz="914400" rtl="0" eaLnBrk="1" latinLnBrk="0" hangingPunct="1">
                        <a:lnSpc>
                          <a:spcPct val="95000"/>
                        </a:lnSpc>
                        <a:spcBef>
                          <a:spcPct val="15000"/>
                        </a:spcBef>
                        <a:buClr>
                          <a:srgbClr val="120989"/>
                        </a:buClr>
                        <a:buFont typeface="Arial"/>
                        <a:buNone/>
                      </a:pPr>
                      <a:r>
                        <a:rPr lang="en-US" sz="1050" b="0" kern="1200" dirty="0" smtClean="0">
                          <a:solidFill>
                            <a:schemeClr val="tx1"/>
                          </a:solidFill>
                          <a:latin typeface="Myriad Pro Light" pitchFamily="34" charset="0"/>
                          <a:ea typeface="+mn-ea"/>
                          <a:cs typeface="+mn-cs"/>
                        </a:rPr>
                        <a:t>Deliverables</a:t>
                      </a:r>
                      <a:endParaRPr lang="en-US" sz="1050" b="0" kern="1200" dirty="0">
                        <a:solidFill>
                          <a:schemeClr val="tx1"/>
                        </a:solidFill>
                        <a:latin typeface="Myriad Pro Light" pitchFamily="34" charset="0"/>
                        <a:ea typeface="+mn-ea"/>
                        <a:cs typeface="+mn-cs"/>
                      </a:endParaRPr>
                    </a:p>
                  </a:txBody>
                  <a:tcPr>
                    <a:solidFill>
                      <a:srgbClr val="FEA727"/>
                    </a:solidFill>
                  </a:tcPr>
                </a:tc>
                <a:tc>
                  <a:txBody>
                    <a:bodyPr/>
                    <a:lstStyle/>
                    <a:p>
                      <a:pPr marL="0" indent="0" algn="l" defTabSz="914400" rtl="0" eaLnBrk="1" latinLnBrk="0" hangingPunct="1">
                        <a:lnSpc>
                          <a:spcPct val="95000"/>
                        </a:lnSpc>
                        <a:spcBef>
                          <a:spcPct val="15000"/>
                        </a:spcBef>
                        <a:buClr>
                          <a:srgbClr val="120989"/>
                        </a:buClr>
                        <a:buFont typeface="Arial"/>
                        <a:buNone/>
                      </a:pPr>
                      <a:r>
                        <a:rPr lang="en-US" sz="1050" b="0" kern="1200" dirty="0" smtClean="0">
                          <a:solidFill>
                            <a:schemeClr val="tx1"/>
                          </a:solidFill>
                          <a:latin typeface="Myriad Pro Light" pitchFamily="34" charset="0"/>
                          <a:ea typeface="+mn-ea"/>
                          <a:cs typeface="+mn-cs"/>
                        </a:rPr>
                        <a:t>Ownership</a:t>
                      </a:r>
                      <a:endParaRPr lang="en-US" sz="1050" b="0" kern="1200" dirty="0">
                        <a:solidFill>
                          <a:schemeClr val="tx1"/>
                        </a:solidFill>
                        <a:latin typeface="Myriad Pro Light" pitchFamily="34" charset="0"/>
                        <a:ea typeface="+mn-ea"/>
                        <a:cs typeface="+mn-cs"/>
                      </a:endParaRPr>
                    </a:p>
                  </a:txBody>
                  <a:tcPr>
                    <a:solidFill>
                      <a:srgbClr val="FEA727"/>
                    </a:solidFill>
                  </a:tcPr>
                </a:tc>
              </a:tr>
              <a:tr h="370840">
                <a:tc>
                  <a:txBody>
                    <a:bodyPr/>
                    <a:lstStyle/>
                    <a:p>
                      <a:pPr marL="0" indent="0" algn="l" defTabSz="914400" rtl="0" eaLnBrk="1" latinLnBrk="0" hangingPunct="1">
                        <a:lnSpc>
                          <a:spcPct val="95000"/>
                        </a:lnSpc>
                        <a:spcBef>
                          <a:spcPct val="15000"/>
                        </a:spcBef>
                        <a:buClr>
                          <a:srgbClr val="120989"/>
                        </a:buClr>
                        <a:buFont typeface="Arial"/>
                        <a:buNone/>
                      </a:pPr>
                      <a:r>
                        <a:rPr lang="en-US" sz="1050" b="0" kern="1200" dirty="0" smtClean="0">
                          <a:solidFill>
                            <a:schemeClr val="tx1"/>
                          </a:solidFill>
                          <a:latin typeface="Myriad Pro Light" pitchFamily="34" charset="0"/>
                          <a:ea typeface="+mn-ea"/>
                          <a:cs typeface="+mn-cs"/>
                        </a:rPr>
                        <a:t>Question/ Hypothesis Formulation</a:t>
                      </a:r>
                      <a:endParaRPr lang="en-US" sz="1050" b="0" kern="1200" dirty="0">
                        <a:solidFill>
                          <a:schemeClr val="tx1"/>
                        </a:solidFill>
                        <a:latin typeface="Myriad Pro Light" pitchFamily="34" charset="0"/>
                        <a:ea typeface="+mn-ea"/>
                        <a:cs typeface="+mn-cs"/>
                      </a:endParaRPr>
                    </a:p>
                  </a:txBody>
                  <a:tcPr>
                    <a:solidFill>
                      <a:srgbClr val="FEA727"/>
                    </a:solidFill>
                  </a:tcPr>
                </a:tc>
                <a:tc>
                  <a:txBody>
                    <a:bodyPr/>
                    <a:lstStyle/>
                    <a:p>
                      <a:pPr marL="174625" indent="-174625" algn="l">
                        <a:lnSpc>
                          <a:spcPct val="95000"/>
                        </a:lnSpc>
                        <a:spcBef>
                          <a:spcPct val="15000"/>
                        </a:spcBef>
                        <a:buClr>
                          <a:srgbClr val="120989"/>
                        </a:buClr>
                        <a:buFont typeface="Arial"/>
                        <a:buChar char="•"/>
                        <a:tabLst>
                          <a:tab pos="174625" algn="l"/>
                        </a:tabLst>
                      </a:pPr>
                      <a:r>
                        <a:rPr lang="en-US" sz="1050" b="0" dirty="0" smtClean="0">
                          <a:solidFill>
                            <a:schemeClr val="tx1"/>
                          </a:solidFill>
                          <a:latin typeface="Myriad Pro Light" pitchFamily="34" charset="0"/>
                        </a:rPr>
                        <a:t>Develop clear statement of objectives and success criteria</a:t>
                      </a:r>
                    </a:p>
                    <a:p>
                      <a:pPr marL="174625" indent="-174625"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Finalize factor map</a:t>
                      </a:r>
                    </a:p>
                    <a:p>
                      <a:pPr marL="174625" indent="-174625"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Develop hypotheses of variable relationships &amp; identify data needs to validate hypothesis and conduct further analyses/model build</a:t>
                      </a:r>
                    </a:p>
                    <a:p>
                      <a:pPr marL="174625" indent="-174625"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Quarterly prioritization of questions</a:t>
                      </a:r>
                      <a:r>
                        <a:rPr lang="en-US" sz="1050" b="0" baseline="0" dirty="0" smtClean="0">
                          <a:solidFill>
                            <a:schemeClr val="tx1"/>
                          </a:solidFill>
                          <a:latin typeface="Myriad Pro Light" pitchFamily="34" charset="0"/>
                        </a:rPr>
                        <a:t> based on budgetary estimates of effort and cost to do the analysis</a:t>
                      </a:r>
                      <a:endParaRPr lang="en-US" sz="1050" b="0" dirty="0"/>
                    </a:p>
                  </a:txBody>
                  <a:tcPr>
                    <a:solidFill>
                      <a:schemeClr val="accent6">
                        <a:lumMod val="60000"/>
                        <a:lumOff val="40000"/>
                      </a:schemeClr>
                    </a:solidFill>
                  </a:tcPr>
                </a:tc>
                <a:tc>
                  <a:txBody>
                    <a:bodyPr/>
                    <a:lstStyle/>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Scope document</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Detailed project plan &amp; timelines, factor map and hypothesis matrix</a:t>
                      </a:r>
                    </a:p>
                    <a:p>
                      <a:endParaRPr lang="en-US" sz="1050" b="0" dirty="0"/>
                    </a:p>
                  </a:txBody>
                  <a:tcPr>
                    <a:solidFill>
                      <a:schemeClr val="accent6">
                        <a:lumMod val="60000"/>
                        <a:lumOff val="40000"/>
                      </a:schemeClr>
                    </a:solidFill>
                  </a:tcPr>
                </a:tc>
                <a:tc>
                  <a:txBody>
                    <a:bodyPr/>
                    <a:lstStyle/>
                    <a:p>
                      <a:pPr marL="171450" indent="-171450" algn="l" defTabSz="914400" rtl="0" eaLnBrk="1" latinLnBrk="0" hangingPunct="1">
                        <a:lnSpc>
                          <a:spcPct val="95000"/>
                        </a:lnSpc>
                        <a:spcBef>
                          <a:spcPct val="15000"/>
                        </a:spcBef>
                        <a:buClr>
                          <a:srgbClr val="120989"/>
                        </a:buClr>
                        <a:buFont typeface="Arial"/>
                        <a:buChar char="•"/>
                      </a:pPr>
                      <a:r>
                        <a:rPr lang="en-US" sz="1050" b="0" kern="1200" dirty="0" smtClean="0">
                          <a:solidFill>
                            <a:schemeClr val="tx1"/>
                          </a:solidFill>
                          <a:latin typeface="Myriad Pro Light" pitchFamily="34" charset="0"/>
                          <a:ea typeface="+mn-ea"/>
                          <a:cs typeface="+mn-cs"/>
                        </a:rPr>
                        <a:t>Question</a:t>
                      </a:r>
                      <a:r>
                        <a:rPr lang="en-US" sz="1050" b="0" kern="1200" baseline="0" dirty="0" smtClean="0">
                          <a:solidFill>
                            <a:schemeClr val="tx1"/>
                          </a:solidFill>
                          <a:latin typeface="Myriad Pro Light" pitchFamily="34" charset="0"/>
                          <a:ea typeface="+mn-ea"/>
                          <a:cs typeface="+mn-cs"/>
                        </a:rPr>
                        <a:t>  c</a:t>
                      </a:r>
                      <a:r>
                        <a:rPr lang="en-US" sz="1050" b="0" kern="1200" dirty="0" smtClean="0">
                          <a:solidFill>
                            <a:schemeClr val="tx1"/>
                          </a:solidFill>
                          <a:latin typeface="Myriad Pro Light" pitchFamily="34" charset="0"/>
                          <a:ea typeface="+mn-ea"/>
                          <a:cs typeface="+mn-cs"/>
                        </a:rPr>
                        <a:t>ould be through any of the following sources: Client</a:t>
                      </a:r>
                      <a:r>
                        <a:rPr lang="en-US" sz="1050" b="0" kern="1200" baseline="0" dirty="0" smtClean="0">
                          <a:solidFill>
                            <a:schemeClr val="tx1"/>
                          </a:solidFill>
                          <a:latin typeface="Myriad Pro Light" pitchFamily="34" charset="0"/>
                          <a:ea typeface="+mn-ea"/>
                          <a:cs typeface="+mn-cs"/>
                        </a:rPr>
                        <a:t> </a:t>
                      </a:r>
                      <a:r>
                        <a:rPr lang="en-US" sz="1050" b="0" kern="1200" dirty="0" smtClean="0">
                          <a:solidFill>
                            <a:schemeClr val="tx1"/>
                          </a:solidFill>
                          <a:latin typeface="Myriad Pro Light" pitchFamily="34" charset="0"/>
                          <a:ea typeface="+mn-ea"/>
                          <a:cs typeface="+mn-cs"/>
                        </a:rPr>
                        <a:t>Category Managers, UGAM Category Intelligence</a:t>
                      </a:r>
                      <a:r>
                        <a:rPr lang="en-US" sz="1050" b="0" kern="1200" baseline="0" dirty="0" smtClean="0">
                          <a:solidFill>
                            <a:schemeClr val="tx1"/>
                          </a:solidFill>
                          <a:latin typeface="Myriad Pro Light" pitchFamily="34" charset="0"/>
                          <a:ea typeface="+mn-ea"/>
                          <a:cs typeface="+mn-cs"/>
                        </a:rPr>
                        <a:t> team based on observations or the UGAM team at Client based on “frequent” questions</a:t>
                      </a:r>
                    </a:p>
                    <a:p>
                      <a:pPr marL="171450" indent="-171450" algn="l" defTabSz="914400" rtl="0" eaLnBrk="1" latinLnBrk="0" hangingPunct="1">
                        <a:lnSpc>
                          <a:spcPct val="95000"/>
                        </a:lnSpc>
                        <a:spcBef>
                          <a:spcPct val="15000"/>
                        </a:spcBef>
                        <a:buClr>
                          <a:srgbClr val="120989"/>
                        </a:buClr>
                        <a:buFont typeface="Arial"/>
                        <a:buChar char="•"/>
                      </a:pPr>
                      <a:r>
                        <a:rPr lang="en-US" sz="1050" b="0" kern="1200" baseline="0" dirty="0" smtClean="0">
                          <a:solidFill>
                            <a:schemeClr val="tx1"/>
                          </a:solidFill>
                          <a:latin typeface="Myriad Pro Light" pitchFamily="34" charset="0"/>
                          <a:ea typeface="+mn-ea"/>
                          <a:cs typeface="+mn-cs"/>
                        </a:rPr>
                        <a:t>Prioritization by joint Steering Committee</a:t>
                      </a:r>
                      <a:endParaRPr lang="en-US" sz="1050" b="0" kern="1200" dirty="0">
                        <a:solidFill>
                          <a:schemeClr val="tx1"/>
                        </a:solidFill>
                        <a:latin typeface="Myriad Pro Light" pitchFamily="34" charset="0"/>
                        <a:ea typeface="+mn-ea"/>
                        <a:cs typeface="+mn-cs"/>
                      </a:endParaRPr>
                    </a:p>
                  </a:txBody>
                  <a:tcPr>
                    <a:solidFill>
                      <a:schemeClr val="accent6">
                        <a:lumMod val="60000"/>
                        <a:lumOff val="40000"/>
                      </a:schemeClr>
                    </a:solidFill>
                  </a:tcPr>
                </a:tc>
              </a:tr>
              <a:tr h="403552">
                <a:tc>
                  <a:txBody>
                    <a:bodyPr/>
                    <a:lstStyle/>
                    <a:p>
                      <a:pPr marL="0" indent="0" algn="l" defTabSz="914400" rtl="0" eaLnBrk="1" latinLnBrk="0" hangingPunct="1">
                        <a:lnSpc>
                          <a:spcPct val="95000"/>
                        </a:lnSpc>
                        <a:spcBef>
                          <a:spcPct val="15000"/>
                        </a:spcBef>
                        <a:buClr>
                          <a:srgbClr val="120989"/>
                        </a:buClr>
                        <a:buFont typeface="Arial"/>
                        <a:buNone/>
                      </a:pPr>
                      <a:r>
                        <a:rPr lang="en-US" sz="1050" b="0" kern="1200" dirty="0" smtClean="0">
                          <a:solidFill>
                            <a:schemeClr val="tx1"/>
                          </a:solidFill>
                          <a:latin typeface="Myriad Pro Light" pitchFamily="34" charset="0"/>
                          <a:ea typeface="+mn-ea"/>
                          <a:cs typeface="+mn-cs"/>
                        </a:rPr>
                        <a:t>Exploratory Data Analysis</a:t>
                      </a:r>
                      <a:endParaRPr lang="en-US" sz="1050" b="0" kern="1200" dirty="0">
                        <a:solidFill>
                          <a:schemeClr val="tx1"/>
                        </a:solidFill>
                        <a:latin typeface="Myriad Pro Light" pitchFamily="34" charset="0"/>
                        <a:ea typeface="+mn-ea"/>
                        <a:cs typeface="+mn-cs"/>
                      </a:endParaRPr>
                    </a:p>
                  </a:txBody>
                  <a:tcPr>
                    <a:solidFill>
                      <a:srgbClr val="FEA727"/>
                    </a:solidFill>
                  </a:tcPr>
                </a:tc>
                <a:tc>
                  <a:txBody>
                    <a:bodyPr/>
                    <a:lstStyle/>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Assess data for accuracy, sufficiency and quality</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Treat data for missing values and outliers</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Finalize business rules and conduct EDA to validate hypotheses</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Create derived variables and test hypothesis</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Analyze interaction effects of variables</a:t>
                      </a:r>
                    </a:p>
                  </a:txBody>
                  <a:tcPr>
                    <a:solidFill>
                      <a:schemeClr val="accent6">
                        <a:lumMod val="20000"/>
                        <a:lumOff val="80000"/>
                      </a:schemeClr>
                    </a:solidFill>
                  </a:tcPr>
                </a:tc>
                <a:tc>
                  <a:txBody>
                    <a:bodyPr/>
                    <a:lstStyle/>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Report on data quality and accuracy</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Documentation of business rules applied for data treatment</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Report on results of EDA* and other analyses conducted</a:t>
                      </a:r>
                      <a:endParaRPr lang="en-US" sz="1050" b="0" dirty="0"/>
                    </a:p>
                  </a:txBody>
                  <a:tcPr>
                    <a:solidFill>
                      <a:schemeClr val="accent6">
                        <a:lumMod val="20000"/>
                        <a:lumOff val="80000"/>
                      </a:schemeClr>
                    </a:solidFill>
                  </a:tcPr>
                </a:tc>
                <a:tc>
                  <a:txBody>
                    <a:bodyPr/>
                    <a:lstStyle/>
                    <a:p>
                      <a:pPr marL="174625" lvl="0" indent="-174625" algn="l" defTabSz="914400" rtl="0" eaLnBrk="1" latinLnBrk="0" hangingPunct="1">
                        <a:lnSpc>
                          <a:spcPct val="95000"/>
                        </a:lnSpc>
                        <a:spcBef>
                          <a:spcPct val="15000"/>
                        </a:spcBef>
                        <a:buClr>
                          <a:srgbClr val="120989"/>
                        </a:buClr>
                        <a:buFont typeface="Arial"/>
                        <a:buChar char="•"/>
                      </a:pPr>
                      <a:r>
                        <a:rPr lang="en-US" sz="1050" b="0" kern="1200" dirty="0" smtClean="0">
                          <a:solidFill>
                            <a:schemeClr val="tx1"/>
                          </a:solidFill>
                          <a:latin typeface="Myriad Pro Light" pitchFamily="34" charset="0"/>
                          <a:ea typeface="+mn-ea"/>
                          <a:cs typeface="+mn-cs"/>
                        </a:rPr>
                        <a:t>UGAM Category Intelligence</a:t>
                      </a:r>
                      <a:r>
                        <a:rPr lang="en-US" sz="1050" b="0" kern="1200" baseline="0" dirty="0" smtClean="0">
                          <a:solidFill>
                            <a:schemeClr val="tx1"/>
                          </a:solidFill>
                          <a:latin typeface="Myriad Pro Light" pitchFamily="34" charset="0"/>
                          <a:ea typeface="+mn-ea"/>
                          <a:cs typeface="+mn-cs"/>
                        </a:rPr>
                        <a:t> Team</a:t>
                      </a:r>
                      <a:endParaRPr lang="en-US" sz="1050" b="0" kern="1200" dirty="0">
                        <a:solidFill>
                          <a:schemeClr val="tx1"/>
                        </a:solidFill>
                        <a:latin typeface="Myriad Pro Light" pitchFamily="34" charset="0"/>
                        <a:ea typeface="+mn-ea"/>
                        <a:cs typeface="+mn-cs"/>
                      </a:endParaRPr>
                    </a:p>
                  </a:txBody>
                  <a:tcPr>
                    <a:solidFill>
                      <a:schemeClr val="accent6">
                        <a:lumMod val="20000"/>
                        <a:lumOff val="80000"/>
                      </a:schemeClr>
                    </a:solidFill>
                  </a:tcPr>
                </a:tc>
              </a:tr>
              <a:tr h="370840">
                <a:tc>
                  <a:txBody>
                    <a:bodyPr/>
                    <a:lstStyle/>
                    <a:p>
                      <a:pPr marL="0" indent="0" algn="l" defTabSz="914400" rtl="0" eaLnBrk="1" latinLnBrk="0" hangingPunct="1">
                        <a:lnSpc>
                          <a:spcPct val="95000"/>
                        </a:lnSpc>
                        <a:spcBef>
                          <a:spcPct val="15000"/>
                        </a:spcBef>
                        <a:buClr>
                          <a:srgbClr val="120989"/>
                        </a:buClr>
                        <a:buFont typeface="Arial"/>
                        <a:buNone/>
                      </a:pPr>
                      <a:r>
                        <a:rPr lang="en-US" sz="1050" b="0" kern="1200" dirty="0" smtClean="0">
                          <a:solidFill>
                            <a:schemeClr val="tx1"/>
                          </a:solidFill>
                          <a:latin typeface="Myriad Pro Light" pitchFamily="34" charset="0"/>
                          <a:ea typeface="+mn-ea"/>
                          <a:cs typeface="+mn-cs"/>
                        </a:rPr>
                        <a:t>Analytical</a:t>
                      </a:r>
                      <a:r>
                        <a:rPr lang="en-US" sz="1050" b="0" kern="1200" baseline="0" dirty="0" smtClean="0">
                          <a:solidFill>
                            <a:schemeClr val="tx1"/>
                          </a:solidFill>
                          <a:latin typeface="Myriad Pro Light" pitchFamily="34" charset="0"/>
                          <a:ea typeface="+mn-ea"/>
                          <a:cs typeface="+mn-cs"/>
                        </a:rPr>
                        <a:t> Design &amp; Modelling</a:t>
                      </a:r>
                      <a:endParaRPr lang="en-US" sz="1050" b="0" kern="1200" dirty="0">
                        <a:solidFill>
                          <a:schemeClr val="tx1"/>
                        </a:solidFill>
                        <a:latin typeface="Myriad Pro Light" pitchFamily="34" charset="0"/>
                        <a:ea typeface="+mn-ea"/>
                        <a:cs typeface="+mn-cs"/>
                      </a:endParaRPr>
                    </a:p>
                  </a:txBody>
                  <a:tcPr>
                    <a:solidFill>
                      <a:srgbClr val="FEA727"/>
                    </a:solidFill>
                  </a:tcPr>
                </a:tc>
                <a:tc>
                  <a:txBody>
                    <a:bodyPr/>
                    <a:lstStyle/>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Determine solution approach</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Select appropriate statistical techniques that can be used</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Explore modeling alternatives as decided in “analytical design” phase</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Develop preliminary models </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Test and refine models</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Validate models</a:t>
                      </a:r>
                    </a:p>
                  </a:txBody>
                  <a:tcPr>
                    <a:solidFill>
                      <a:srgbClr val="FAC09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solidFill>
                            <a:schemeClr val="tx1"/>
                          </a:solidFill>
                          <a:latin typeface="Myriad Pro Light" pitchFamily="34" charset="0"/>
                        </a:rPr>
                        <a:t>Solution approach document</a:t>
                      </a:r>
                    </a:p>
                    <a:p>
                      <a:pPr marL="171450" indent="-171450" algn="l">
                        <a:lnSpc>
                          <a:spcPct val="95000"/>
                        </a:lnSpc>
                        <a:spcBef>
                          <a:spcPct val="15000"/>
                        </a:spcBef>
                        <a:buClr>
                          <a:srgbClr val="120989"/>
                        </a:buClr>
                        <a:buFont typeface="Arial"/>
                        <a:buChar char="•"/>
                      </a:pPr>
                      <a:r>
                        <a:rPr lang="en-US" sz="1050" b="0" dirty="0" smtClean="0">
                          <a:solidFill>
                            <a:schemeClr val="tx1"/>
                          </a:solidFill>
                          <a:latin typeface="Myriad Pro Light" pitchFamily="34" charset="0"/>
                        </a:rPr>
                        <a:t>Model specification document</a:t>
                      </a:r>
                    </a:p>
                    <a:p>
                      <a:pPr marL="396875" lvl="1" indent="-171450" algn="l">
                        <a:buFont typeface="Arial"/>
                        <a:buChar char="•"/>
                      </a:pPr>
                      <a:r>
                        <a:rPr lang="en-US" sz="1050" b="0" dirty="0" smtClean="0">
                          <a:solidFill>
                            <a:schemeClr val="tx1"/>
                          </a:solidFill>
                          <a:latin typeface="Myriad Pro Light" pitchFamily="34" charset="0"/>
                        </a:rPr>
                        <a:t>Finalized models</a:t>
                      </a:r>
                    </a:p>
                    <a:p>
                      <a:pPr marL="396875" lvl="1" indent="-171450" algn="l">
                        <a:buFont typeface="Arial"/>
                        <a:buChar char="•"/>
                      </a:pPr>
                      <a:r>
                        <a:rPr lang="en-US" sz="1050" b="0" dirty="0" smtClean="0">
                          <a:solidFill>
                            <a:schemeClr val="tx1"/>
                          </a:solidFill>
                          <a:latin typeface="Myriad Pro Light" pitchFamily="34" charset="0"/>
                        </a:rPr>
                        <a:t>Report on model performance and validation results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b="0" dirty="0" smtClean="0">
                        <a:solidFill>
                          <a:schemeClr val="tx1"/>
                        </a:solidFill>
                        <a:latin typeface="Myriad Pro Light" pitchFamily="34" charset="0"/>
                      </a:endParaRPr>
                    </a:p>
                    <a:p>
                      <a:endParaRPr lang="en-US" sz="1050" b="0" dirty="0"/>
                    </a:p>
                  </a:txBody>
                  <a:tcPr>
                    <a:solidFill>
                      <a:srgbClr val="FAC090"/>
                    </a:solidFill>
                  </a:tcPr>
                </a:tc>
                <a:tc>
                  <a:txBody>
                    <a:bodyPr/>
                    <a:lstStyle/>
                    <a:p>
                      <a:pPr marL="174625" marR="0" lvl="0" indent="-174625" algn="l" defTabSz="914400" rtl="0" eaLnBrk="1" fontAlgn="auto" latinLnBrk="0" hangingPunct="1">
                        <a:lnSpc>
                          <a:spcPct val="95000"/>
                        </a:lnSpc>
                        <a:spcBef>
                          <a:spcPct val="15000"/>
                        </a:spcBef>
                        <a:spcAft>
                          <a:spcPts val="0"/>
                        </a:spcAft>
                        <a:buClr>
                          <a:srgbClr val="120989"/>
                        </a:buClr>
                        <a:buSzTx/>
                        <a:buFont typeface="Arial"/>
                        <a:buChar char="•"/>
                        <a:tabLst/>
                        <a:defRPr/>
                      </a:pPr>
                      <a:r>
                        <a:rPr lang="en-US" sz="1050" b="0" kern="1200" baseline="0" dirty="0" smtClean="0">
                          <a:solidFill>
                            <a:schemeClr val="tx1"/>
                          </a:solidFill>
                          <a:latin typeface="Myriad Pro Light" pitchFamily="34" charset="0"/>
                          <a:ea typeface="+mn-ea"/>
                          <a:cs typeface="+mn-cs"/>
                        </a:rPr>
                        <a:t>UGAM Category Intelligence Team</a:t>
                      </a:r>
                    </a:p>
                    <a:p>
                      <a:pPr marL="174625" lvl="0" indent="-174625" algn="l" defTabSz="914400" rtl="0" eaLnBrk="1" latinLnBrk="0" hangingPunct="1">
                        <a:lnSpc>
                          <a:spcPct val="95000"/>
                        </a:lnSpc>
                        <a:spcBef>
                          <a:spcPct val="15000"/>
                        </a:spcBef>
                        <a:buClr>
                          <a:srgbClr val="120989"/>
                        </a:buClr>
                        <a:buFont typeface="Arial"/>
                        <a:buChar char="•"/>
                      </a:pPr>
                      <a:r>
                        <a:rPr lang="en-US" sz="1050" b="0" kern="1200" baseline="0" dirty="0" smtClean="0">
                          <a:solidFill>
                            <a:schemeClr val="tx1"/>
                          </a:solidFill>
                          <a:latin typeface="Myriad Pro Light" pitchFamily="34" charset="0"/>
                          <a:ea typeface="+mn-ea"/>
                          <a:cs typeface="+mn-cs"/>
                        </a:rPr>
                        <a:t>Review by the </a:t>
                      </a:r>
                      <a:r>
                        <a:rPr lang="en-US" sz="1050" b="0" kern="1200" dirty="0" smtClean="0">
                          <a:solidFill>
                            <a:schemeClr val="tx1"/>
                          </a:solidFill>
                          <a:latin typeface="Myriad Pro Light" pitchFamily="34" charset="0"/>
                          <a:ea typeface="+mn-ea"/>
                          <a:cs typeface="+mn-cs"/>
                        </a:rPr>
                        <a:t>Client</a:t>
                      </a:r>
                      <a:r>
                        <a:rPr lang="en-US" sz="1050" b="0" kern="1200" baseline="0" dirty="0" smtClean="0">
                          <a:solidFill>
                            <a:schemeClr val="tx1"/>
                          </a:solidFill>
                          <a:latin typeface="Myriad Pro Light" pitchFamily="34" charset="0"/>
                          <a:ea typeface="+mn-ea"/>
                          <a:cs typeface="+mn-cs"/>
                        </a:rPr>
                        <a:t> Team</a:t>
                      </a:r>
                      <a:endParaRPr lang="en-US" sz="1050" b="0" kern="1200" baseline="0" dirty="0">
                        <a:solidFill>
                          <a:schemeClr val="tx1"/>
                        </a:solidFill>
                        <a:latin typeface="Myriad Pro Light" pitchFamily="34" charset="0"/>
                        <a:ea typeface="+mn-ea"/>
                        <a:cs typeface="+mn-cs"/>
                      </a:endParaRPr>
                    </a:p>
                  </a:txBody>
                  <a:tcPr>
                    <a:solidFill>
                      <a:srgbClr val="FAC090"/>
                    </a:solidFill>
                  </a:tcPr>
                </a:tc>
              </a:tr>
              <a:tr h="370840">
                <a:tc>
                  <a:txBody>
                    <a:bodyPr/>
                    <a:lstStyle/>
                    <a:p>
                      <a:pPr marL="0" indent="0" algn="l" defTabSz="914400" rtl="0" eaLnBrk="1" latinLnBrk="0" hangingPunct="1">
                        <a:lnSpc>
                          <a:spcPct val="95000"/>
                        </a:lnSpc>
                        <a:spcBef>
                          <a:spcPct val="15000"/>
                        </a:spcBef>
                        <a:buClr>
                          <a:srgbClr val="120989"/>
                        </a:buClr>
                        <a:buFont typeface="Arial"/>
                        <a:buNone/>
                      </a:pPr>
                      <a:r>
                        <a:rPr lang="en-US" sz="1050" b="0" kern="1200" dirty="0" smtClean="0">
                          <a:solidFill>
                            <a:schemeClr val="tx1"/>
                          </a:solidFill>
                          <a:latin typeface="Myriad Pro Light" pitchFamily="34" charset="0"/>
                          <a:ea typeface="+mn-ea"/>
                          <a:cs typeface="+mn-cs"/>
                        </a:rPr>
                        <a:t>Synthesis</a:t>
                      </a:r>
                      <a:r>
                        <a:rPr lang="en-US" sz="1050" b="0" kern="1200" baseline="0" dirty="0" smtClean="0">
                          <a:solidFill>
                            <a:schemeClr val="tx1"/>
                          </a:solidFill>
                          <a:latin typeface="Myriad Pro Light" pitchFamily="34" charset="0"/>
                          <a:ea typeface="+mn-ea"/>
                          <a:cs typeface="+mn-cs"/>
                        </a:rPr>
                        <a:t> of Insights</a:t>
                      </a:r>
                      <a:endParaRPr lang="en-US" sz="1050" b="0" kern="1200" dirty="0">
                        <a:solidFill>
                          <a:schemeClr val="tx1"/>
                        </a:solidFill>
                        <a:latin typeface="Myriad Pro Light" pitchFamily="34" charset="0"/>
                        <a:ea typeface="+mn-ea"/>
                        <a:cs typeface="+mn-cs"/>
                      </a:endParaRPr>
                    </a:p>
                  </a:txBody>
                  <a:tcPr>
                    <a:solidFill>
                      <a:srgbClr val="FEA727"/>
                    </a:solidFill>
                  </a:tcPr>
                </a:tc>
                <a:tc>
                  <a:txBody>
                    <a:bodyPr/>
                    <a:lstStyle/>
                    <a:p>
                      <a:pPr marL="174625" indent="-174625" algn="l">
                        <a:lnSpc>
                          <a:spcPct val="95000"/>
                        </a:lnSpc>
                        <a:spcBef>
                          <a:spcPct val="15000"/>
                        </a:spcBef>
                        <a:buClr>
                          <a:srgbClr val="120989"/>
                        </a:buClr>
                        <a:buFont typeface="Arial"/>
                        <a:buChar char="•"/>
                      </a:pPr>
                      <a:r>
                        <a:rPr lang="en-US" sz="1050" b="0" dirty="0" smtClean="0">
                          <a:solidFill>
                            <a:srgbClr val="000000"/>
                          </a:solidFill>
                          <a:latin typeface="Myriad Pro Light" pitchFamily="34" charset="0"/>
                        </a:rPr>
                        <a:t>Evaluate and interpret model results into tangible decisions </a:t>
                      </a:r>
                    </a:p>
                    <a:p>
                      <a:pPr marL="174625" indent="-174625" algn="l">
                        <a:lnSpc>
                          <a:spcPct val="95000"/>
                        </a:lnSpc>
                        <a:spcBef>
                          <a:spcPct val="15000"/>
                        </a:spcBef>
                        <a:buClr>
                          <a:srgbClr val="120989"/>
                        </a:buClr>
                        <a:buFont typeface="Arial"/>
                        <a:buChar char="•"/>
                      </a:pPr>
                      <a:r>
                        <a:rPr lang="en-US" sz="1050" b="0" dirty="0" smtClean="0">
                          <a:solidFill>
                            <a:srgbClr val="000000"/>
                          </a:solidFill>
                          <a:latin typeface="Myriad Pro Light" pitchFamily="34" charset="0"/>
                        </a:rPr>
                        <a:t>Develop process changes required for model deployment for the client</a:t>
                      </a:r>
                    </a:p>
                    <a:p>
                      <a:pPr marL="174625" indent="-174625" algn="l">
                        <a:lnSpc>
                          <a:spcPct val="95000"/>
                        </a:lnSpc>
                        <a:spcBef>
                          <a:spcPct val="15000"/>
                        </a:spcBef>
                        <a:buClr>
                          <a:srgbClr val="120989"/>
                        </a:buClr>
                        <a:buFont typeface="Arial"/>
                        <a:buChar char="•"/>
                      </a:pPr>
                      <a:r>
                        <a:rPr lang="en-US" sz="1050" b="0" dirty="0" smtClean="0">
                          <a:solidFill>
                            <a:srgbClr val="000000"/>
                          </a:solidFill>
                          <a:latin typeface="Myriad Pro Light" pitchFamily="34" charset="0"/>
                        </a:rPr>
                        <a:t>Incorporate model into the client decision-making process</a:t>
                      </a:r>
                    </a:p>
                    <a:p>
                      <a:pPr marL="174625" indent="-174625" algn="l">
                        <a:lnSpc>
                          <a:spcPct val="95000"/>
                        </a:lnSpc>
                        <a:spcBef>
                          <a:spcPct val="15000"/>
                        </a:spcBef>
                        <a:buClr>
                          <a:srgbClr val="120989"/>
                        </a:buClr>
                        <a:buFont typeface="Arial"/>
                        <a:buChar char="•"/>
                      </a:pPr>
                      <a:r>
                        <a:rPr lang="en-US" sz="1050" b="0" dirty="0" smtClean="0">
                          <a:solidFill>
                            <a:srgbClr val="000000"/>
                          </a:solidFill>
                          <a:latin typeface="Myriad Pro Light" pitchFamily="34" charset="0"/>
                        </a:rPr>
                        <a:t>Monitor results and retest on a periodic basis</a:t>
                      </a:r>
                    </a:p>
                  </a:txBody>
                  <a:tcPr>
                    <a:solidFill>
                      <a:srgbClr val="FDEADA"/>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solidFill>
                            <a:schemeClr val="tx1"/>
                          </a:solidFill>
                          <a:latin typeface="Myriad Pro Light" pitchFamily="34" charset="0"/>
                        </a:rPr>
                        <a:t>Presentation of insights &amp; recommendations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baseline="0" dirty="0" smtClean="0">
                          <a:solidFill>
                            <a:schemeClr val="tx1"/>
                          </a:solidFill>
                          <a:latin typeface="Myriad Pro Light" pitchFamily="34" charset="0"/>
                          <a:ea typeface="+mn-ea"/>
                          <a:cs typeface="+mn-cs"/>
                        </a:rPr>
                        <a:t>Formulation of additional questions as a result</a:t>
                      </a:r>
                      <a:endParaRPr lang="en-US" sz="1050" b="0" dirty="0"/>
                    </a:p>
                  </a:txBody>
                  <a:tcPr>
                    <a:solidFill>
                      <a:srgbClr val="FDEADA"/>
                    </a:solidFill>
                  </a:tcPr>
                </a:tc>
                <a:tc>
                  <a:txBody>
                    <a:bodyPr/>
                    <a:lstStyle/>
                    <a:p>
                      <a:pPr marL="174625" lvl="0" indent="-174625" algn="l" defTabSz="914400" rtl="0" eaLnBrk="1" latinLnBrk="0" hangingPunct="1">
                        <a:lnSpc>
                          <a:spcPct val="95000"/>
                        </a:lnSpc>
                        <a:spcBef>
                          <a:spcPct val="15000"/>
                        </a:spcBef>
                        <a:buClr>
                          <a:srgbClr val="120989"/>
                        </a:buClr>
                        <a:buFont typeface="Arial"/>
                        <a:buChar char="•"/>
                      </a:pPr>
                      <a:r>
                        <a:rPr lang="en-US" sz="1050" b="0" kern="1200" baseline="0" dirty="0" smtClean="0">
                          <a:solidFill>
                            <a:schemeClr val="tx1"/>
                          </a:solidFill>
                          <a:latin typeface="Myriad Pro Light" pitchFamily="34" charset="0"/>
                          <a:ea typeface="+mn-ea"/>
                          <a:cs typeface="+mn-cs"/>
                        </a:rPr>
                        <a:t>UGAM  Category Intelligence Team</a:t>
                      </a:r>
                    </a:p>
                    <a:p>
                      <a:pPr marL="174625" lvl="0" indent="-174625" algn="l" defTabSz="914400" rtl="0" eaLnBrk="1" latinLnBrk="0" hangingPunct="1">
                        <a:lnSpc>
                          <a:spcPct val="95000"/>
                        </a:lnSpc>
                        <a:spcBef>
                          <a:spcPct val="15000"/>
                        </a:spcBef>
                        <a:buClr>
                          <a:srgbClr val="120989"/>
                        </a:buClr>
                        <a:buFont typeface="Arial"/>
                        <a:buChar char="•"/>
                      </a:pPr>
                      <a:r>
                        <a:rPr lang="en-US" sz="1050" b="0" kern="1200" baseline="0" dirty="0" smtClean="0">
                          <a:solidFill>
                            <a:schemeClr val="tx1"/>
                          </a:solidFill>
                          <a:latin typeface="Myriad Pro Light" pitchFamily="34" charset="0"/>
                          <a:ea typeface="+mn-ea"/>
                          <a:cs typeface="+mn-cs"/>
                        </a:rPr>
                        <a:t>Sign-off by Steering Committee</a:t>
                      </a:r>
                    </a:p>
                  </a:txBody>
                  <a:tcPr>
                    <a:solidFill>
                      <a:srgbClr val="FDEADA"/>
                    </a:solidFill>
                  </a:tcPr>
                </a:tc>
              </a:tr>
            </a:tbl>
          </a:graphicData>
        </a:graphic>
      </p:graphicFrame>
    </p:spTree>
    <p:extLst>
      <p:ext uri="{BB962C8B-B14F-4D97-AF65-F5344CB8AC3E}">
        <p14:creationId xmlns="" xmlns:p14="http://schemas.microsoft.com/office/powerpoint/2010/main" val="1218421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4437</TotalTime>
  <Words>832</Words>
  <Application>Microsoft Office PowerPoint</Application>
  <PresentationFormat>On-screen Show (4:3)</PresentationFormat>
  <Paragraphs>136</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1_Office Theme</vt:lpstr>
      <vt:lpstr>Ugam’s multidisciplinary team to compliment Analytics services</vt:lpstr>
      <vt:lpstr>Analytics Objectives and Techniques</vt:lpstr>
      <vt:lpstr>Analytics Objectives and Techniques</vt:lpstr>
      <vt:lpstr>Slide 4</vt:lpstr>
    </vt:vector>
  </TitlesOfParts>
  <Company>Ugam Solutions Pvt.Ltd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 Kittur</dc:creator>
  <cp:lastModifiedBy>Vinay.Mony</cp:lastModifiedBy>
  <cp:revision>214</cp:revision>
  <cp:lastPrinted>2014-04-10T05:25:09Z</cp:lastPrinted>
  <dcterms:created xsi:type="dcterms:W3CDTF">2014-04-02T04:48:46Z</dcterms:created>
  <dcterms:modified xsi:type="dcterms:W3CDTF">2015-05-04T14:30:45Z</dcterms:modified>
</cp:coreProperties>
</file>