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charts/chart1.xml" ContentType="application/vnd.openxmlformats-officedocument.drawingml.chart+xml"/>
  <Override PartName="/ppt/charts/chart2.xml" ContentType="application/vnd.openxmlformats-officedocument.drawingml.chart+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Default Extension="gif" ContentType="image/gif"/>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 id="2147483708" r:id="rId2"/>
  </p:sldMasterIdLst>
  <p:notesMasterIdLst>
    <p:notesMasterId r:id="rId26"/>
  </p:notesMasterIdLst>
  <p:handoutMasterIdLst>
    <p:handoutMasterId r:id="rId27"/>
  </p:handoutMasterIdLst>
  <p:sldIdLst>
    <p:sldId id="554" r:id="rId3"/>
    <p:sldId id="752" r:id="rId4"/>
    <p:sldId id="761" r:id="rId5"/>
    <p:sldId id="764" r:id="rId6"/>
    <p:sldId id="762" r:id="rId7"/>
    <p:sldId id="763" r:id="rId8"/>
    <p:sldId id="755" r:id="rId9"/>
    <p:sldId id="756" r:id="rId10"/>
    <p:sldId id="757" r:id="rId11"/>
    <p:sldId id="758" r:id="rId12"/>
    <p:sldId id="769" r:id="rId13"/>
    <p:sldId id="770" r:id="rId14"/>
    <p:sldId id="771" r:id="rId15"/>
    <p:sldId id="772" r:id="rId16"/>
    <p:sldId id="773" r:id="rId17"/>
    <p:sldId id="774" r:id="rId18"/>
    <p:sldId id="775" r:id="rId19"/>
    <p:sldId id="776" r:id="rId20"/>
    <p:sldId id="777" r:id="rId21"/>
    <p:sldId id="778" r:id="rId22"/>
    <p:sldId id="779" r:id="rId23"/>
    <p:sldId id="780" r:id="rId24"/>
    <p:sldId id="759" r:id="rId2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9" frameSlides="1"/>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46C0A"/>
    <a:srgbClr val="FFCC66"/>
    <a:srgbClr val="990000"/>
    <a:srgbClr val="00CC99"/>
    <a:srgbClr val="FF3399"/>
    <a:srgbClr val="FF7F00"/>
    <a:srgbClr val="FFDD71"/>
    <a:srgbClr val="604A7B"/>
    <a:srgbClr val="D9D9D9"/>
    <a:srgbClr val="28236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9" autoAdjust="0"/>
    <p:restoredTop sz="90860" autoAdjust="0"/>
  </p:normalViewPr>
  <p:slideViewPr>
    <p:cSldViewPr>
      <p:cViewPr>
        <p:scale>
          <a:sx n="71" d="100"/>
          <a:sy n="71" d="100"/>
        </p:scale>
        <p:origin x="-1038" y="-78"/>
      </p:cViewPr>
      <p:guideLst>
        <p:guide orient="horz" pos="2040"/>
        <p:guide orient="horz" pos="2251"/>
        <p:guide orient="horz" pos="3023"/>
        <p:guide orient="horz" pos="4247"/>
        <p:guide orient="horz" pos="1105"/>
        <p:guide pos="2880"/>
        <p:guide pos="3696"/>
        <p:guide pos="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showGuides="1">
      <p:cViewPr varScale="1">
        <p:scale>
          <a:sx n="81" d="100"/>
          <a:sy n="81" d="100"/>
        </p:scale>
        <p:origin x="-1998" y="-96"/>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en-IN"/>
  <c:chart>
    <c:autoTitleDeleted val="1"/>
    <c:plotArea>
      <c:layout/>
      <c:pieChart>
        <c:varyColors val="1"/>
        <c:ser>
          <c:idx val="0"/>
          <c:order val="0"/>
          <c:tx>
            <c:strRef>
              <c:f>Sheet1!$B$1</c:f>
              <c:strCache>
                <c:ptCount val="1"/>
                <c:pt idx="0">
                  <c:v>Sales</c:v>
                </c:pt>
              </c:strCache>
            </c:strRef>
          </c:tx>
          <c:explosion val="2"/>
          <c:dLbls>
            <c:txPr>
              <a:bodyPr/>
              <a:lstStyle/>
              <a:p>
                <a:pPr>
                  <a:defRPr sz="1100"/>
                </a:pPr>
                <a:endParaRPr lang="en-US"/>
              </a:p>
            </c:txPr>
            <c:dLblPos val="ctr"/>
            <c:showVal val="1"/>
            <c:showLeaderLines val="1"/>
          </c:dLbls>
          <c:cat>
            <c:strRef>
              <c:f>Sheet1!$A$2:$A$3</c:f>
              <c:strCache>
                <c:ptCount val="2"/>
                <c:pt idx="0">
                  <c:v>Incremental</c:v>
                </c:pt>
                <c:pt idx="1">
                  <c:v>Base</c:v>
                </c:pt>
              </c:strCache>
            </c:strRef>
          </c:cat>
          <c:val>
            <c:numRef>
              <c:f>Sheet1!$B$2:$B$3</c:f>
              <c:numCache>
                <c:formatCode>0%</c:formatCode>
                <c:ptCount val="2"/>
                <c:pt idx="0">
                  <c:v>0.3300000000000004</c:v>
                </c:pt>
                <c:pt idx="1">
                  <c:v>0.67000000000000082</c:v>
                </c:pt>
              </c:numCache>
            </c:numRef>
          </c:val>
        </c:ser>
        <c:firstSliceAng val="0"/>
      </c:pieChart>
    </c:plotArea>
    <c:legend>
      <c:legendPos val="b"/>
      <c:layout/>
      <c:txPr>
        <a:bodyPr/>
        <a:lstStyle/>
        <a:p>
          <a:pPr>
            <a:defRPr sz="1200"/>
          </a:pPr>
          <a:endParaRPr lang="en-US"/>
        </a:p>
      </c:txPr>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IN"/>
  <c:chart>
    <c:plotArea>
      <c:layout/>
      <c:barChart>
        <c:barDir val="col"/>
        <c:grouping val="stacked"/>
        <c:ser>
          <c:idx val="0"/>
          <c:order val="0"/>
          <c:tx>
            <c:strRef>
              <c:f>Sheet1!$A$2</c:f>
              <c:strCache>
                <c:ptCount val="1"/>
                <c:pt idx="0">
                  <c:v>Instore flyers</c:v>
                </c:pt>
              </c:strCache>
            </c:strRef>
          </c:tx>
          <c:dLbls>
            <c:dLbl>
              <c:idx val="0"/>
              <c:spPr/>
              <c:txPr>
                <a:bodyPr/>
                <a:lstStyle/>
                <a:p>
                  <a:pPr>
                    <a:defRPr sz="1100"/>
                  </a:pPr>
                  <a:endParaRPr lang="en-US"/>
                </a:p>
              </c:txPr>
            </c:dLbl>
            <c:dLblPos val="ctr"/>
            <c:showVal val="1"/>
          </c:dLbls>
          <c:cat>
            <c:strRef>
              <c:f>Sheet1!$B$1</c:f>
              <c:strCache>
                <c:ptCount val="1"/>
                <c:pt idx="0">
                  <c:v>Series 1</c:v>
                </c:pt>
              </c:strCache>
            </c:strRef>
          </c:cat>
          <c:val>
            <c:numRef>
              <c:f>Sheet1!$B$2</c:f>
              <c:numCache>
                <c:formatCode>0%</c:formatCode>
                <c:ptCount val="1"/>
                <c:pt idx="0">
                  <c:v>0.30000000000000027</c:v>
                </c:pt>
              </c:numCache>
            </c:numRef>
          </c:val>
        </c:ser>
        <c:ser>
          <c:idx val="1"/>
          <c:order val="1"/>
          <c:tx>
            <c:strRef>
              <c:f>Sheet1!$A$3</c:f>
              <c:strCache>
                <c:ptCount val="1"/>
                <c:pt idx="0">
                  <c:v>TV</c:v>
                </c:pt>
              </c:strCache>
            </c:strRef>
          </c:tx>
          <c:dLbls>
            <c:txPr>
              <a:bodyPr/>
              <a:lstStyle/>
              <a:p>
                <a:pPr>
                  <a:defRPr sz="1200"/>
                </a:pPr>
                <a:endParaRPr lang="en-US"/>
              </a:p>
            </c:txPr>
            <c:dLblPos val="ctr"/>
            <c:showVal val="1"/>
          </c:dLbls>
          <c:cat>
            <c:strRef>
              <c:f>Sheet1!$B$1</c:f>
              <c:strCache>
                <c:ptCount val="1"/>
                <c:pt idx="0">
                  <c:v>Series 1</c:v>
                </c:pt>
              </c:strCache>
            </c:strRef>
          </c:cat>
          <c:val>
            <c:numRef>
              <c:f>Sheet1!$B$3</c:f>
              <c:numCache>
                <c:formatCode>0%</c:formatCode>
                <c:ptCount val="1"/>
                <c:pt idx="0">
                  <c:v>0.2</c:v>
                </c:pt>
              </c:numCache>
            </c:numRef>
          </c:val>
        </c:ser>
        <c:ser>
          <c:idx val="2"/>
          <c:order val="2"/>
          <c:tx>
            <c:strRef>
              <c:f>Sheet1!$A$4</c:f>
              <c:strCache>
                <c:ptCount val="1"/>
                <c:pt idx="0">
                  <c:v>Radio</c:v>
                </c:pt>
              </c:strCache>
            </c:strRef>
          </c:tx>
          <c:dLbls>
            <c:txPr>
              <a:bodyPr/>
              <a:lstStyle/>
              <a:p>
                <a:pPr>
                  <a:defRPr sz="1200"/>
                </a:pPr>
                <a:endParaRPr lang="en-US"/>
              </a:p>
            </c:txPr>
            <c:dLblPos val="ctr"/>
            <c:showVal val="1"/>
          </c:dLbls>
          <c:cat>
            <c:strRef>
              <c:f>Sheet1!$B$1</c:f>
              <c:strCache>
                <c:ptCount val="1"/>
                <c:pt idx="0">
                  <c:v>Series 1</c:v>
                </c:pt>
              </c:strCache>
            </c:strRef>
          </c:cat>
          <c:val>
            <c:numRef>
              <c:f>Sheet1!$B$4</c:f>
              <c:numCache>
                <c:formatCode>0%</c:formatCode>
                <c:ptCount val="1"/>
                <c:pt idx="0">
                  <c:v>0.17</c:v>
                </c:pt>
              </c:numCache>
            </c:numRef>
          </c:val>
        </c:ser>
        <c:ser>
          <c:idx val="3"/>
          <c:order val="3"/>
          <c:tx>
            <c:strRef>
              <c:f>Sheet1!$A$5</c:f>
              <c:strCache>
                <c:ptCount val="1"/>
                <c:pt idx="0">
                  <c:v>Magazine</c:v>
                </c:pt>
              </c:strCache>
            </c:strRef>
          </c:tx>
          <c:dLbls>
            <c:txPr>
              <a:bodyPr/>
              <a:lstStyle/>
              <a:p>
                <a:pPr>
                  <a:defRPr sz="1200"/>
                </a:pPr>
                <a:endParaRPr lang="en-US"/>
              </a:p>
            </c:txPr>
            <c:dLblPos val="ctr"/>
            <c:showVal val="1"/>
          </c:dLbls>
          <c:cat>
            <c:strRef>
              <c:f>Sheet1!$B$1</c:f>
              <c:strCache>
                <c:ptCount val="1"/>
                <c:pt idx="0">
                  <c:v>Series 1</c:v>
                </c:pt>
              </c:strCache>
            </c:strRef>
          </c:cat>
          <c:val>
            <c:numRef>
              <c:f>Sheet1!$B$5</c:f>
              <c:numCache>
                <c:formatCode>0%</c:formatCode>
                <c:ptCount val="1"/>
                <c:pt idx="0">
                  <c:v>0.15000000000000013</c:v>
                </c:pt>
              </c:numCache>
            </c:numRef>
          </c:val>
        </c:ser>
        <c:ser>
          <c:idx val="4"/>
          <c:order val="4"/>
          <c:tx>
            <c:strRef>
              <c:f>Sheet1!$A$6</c:f>
              <c:strCache>
                <c:ptCount val="1"/>
                <c:pt idx="0">
                  <c:v>Banner Ads</c:v>
                </c:pt>
              </c:strCache>
            </c:strRef>
          </c:tx>
          <c:dLbls>
            <c:txPr>
              <a:bodyPr/>
              <a:lstStyle/>
              <a:p>
                <a:pPr>
                  <a:defRPr sz="1200"/>
                </a:pPr>
                <a:endParaRPr lang="en-US"/>
              </a:p>
            </c:txPr>
            <c:dLblPos val="ctr"/>
            <c:showVal val="1"/>
          </c:dLbls>
          <c:cat>
            <c:strRef>
              <c:f>Sheet1!$B$1</c:f>
              <c:strCache>
                <c:ptCount val="1"/>
                <c:pt idx="0">
                  <c:v>Series 1</c:v>
                </c:pt>
              </c:strCache>
            </c:strRef>
          </c:cat>
          <c:val>
            <c:numRef>
              <c:f>Sheet1!$B$6</c:f>
              <c:numCache>
                <c:formatCode>0%</c:formatCode>
                <c:ptCount val="1"/>
                <c:pt idx="0">
                  <c:v>0.1</c:v>
                </c:pt>
              </c:numCache>
            </c:numRef>
          </c:val>
        </c:ser>
        <c:ser>
          <c:idx val="5"/>
          <c:order val="5"/>
          <c:tx>
            <c:strRef>
              <c:f>Sheet1!$A$7</c:f>
              <c:strCache>
                <c:ptCount val="1"/>
                <c:pt idx="0">
                  <c:v>Paid search</c:v>
                </c:pt>
              </c:strCache>
            </c:strRef>
          </c:tx>
          <c:dLbls>
            <c:txPr>
              <a:bodyPr/>
              <a:lstStyle/>
              <a:p>
                <a:pPr>
                  <a:defRPr sz="1200"/>
                </a:pPr>
                <a:endParaRPr lang="en-US"/>
              </a:p>
            </c:txPr>
            <c:dLblPos val="ctr"/>
            <c:showVal val="1"/>
          </c:dLbls>
          <c:cat>
            <c:strRef>
              <c:f>Sheet1!$B$1</c:f>
              <c:strCache>
                <c:ptCount val="1"/>
                <c:pt idx="0">
                  <c:v>Series 1</c:v>
                </c:pt>
              </c:strCache>
            </c:strRef>
          </c:cat>
          <c:val>
            <c:numRef>
              <c:f>Sheet1!$B$7</c:f>
              <c:numCache>
                <c:formatCode>0%</c:formatCode>
                <c:ptCount val="1"/>
                <c:pt idx="0">
                  <c:v>8.0000000000000043E-2</c:v>
                </c:pt>
              </c:numCache>
            </c:numRef>
          </c:val>
        </c:ser>
        <c:dLbls>
          <c:showVal val="1"/>
        </c:dLbls>
        <c:overlap val="100"/>
        <c:axId val="182059392"/>
        <c:axId val="182491392"/>
      </c:barChart>
      <c:catAx>
        <c:axId val="182059392"/>
        <c:scaling>
          <c:orientation val="minMax"/>
        </c:scaling>
        <c:delete val="1"/>
        <c:axPos val="b"/>
        <c:tickLblPos val="none"/>
        <c:crossAx val="182491392"/>
        <c:crosses val="autoZero"/>
        <c:auto val="1"/>
        <c:lblAlgn val="ctr"/>
        <c:lblOffset val="100"/>
      </c:catAx>
      <c:valAx>
        <c:axId val="182491392"/>
        <c:scaling>
          <c:orientation val="minMax"/>
        </c:scaling>
        <c:delete val="1"/>
        <c:axPos val="l"/>
        <c:numFmt formatCode="0%" sourceLinked="1"/>
        <c:tickLblPos val="none"/>
        <c:crossAx val="182059392"/>
        <c:crosses val="autoZero"/>
        <c:crossBetween val="between"/>
      </c:valAx>
    </c:plotArea>
    <c:legend>
      <c:legendPos val="r"/>
      <c:layout>
        <c:manualLayout>
          <c:xMode val="edge"/>
          <c:yMode val="edge"/>
          <c:x val="0.47706257014321246"/>
          <c:y val="0.21255353374436234"/>
          <c:w val="0.26745306999453272"/>
          <c:h val="0.5939219803864777"/>
        </c:manualLayout>
      </c:layout>
      <c:txPr>
        <a:bodyPr/>
        <a:lstStyle/>
        <a:p>
          <a:pPr>
            <a:defRPr sz="1000"/>
          </a:pPr>
          <a:endParaRPr lang="en-US"/>
        </a:p>
      </c:txPr>
    </c:legend>
    <c:plotVisOnly val="1"/>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720607-745B-4C76-9F6F-20612BA06A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1C86D7C2-266E-4847-A45A-16FF50BA3C99}">
      <dgm:prSet phldrT="[Text]" custT="1"/>
      <dgm:spPr/>
      <dgm:t>
        <a:bodyPr/>
        <a:lstStyle/>
        <a:p>
          <a:r>
            <a:rPr lang="en-IN" sz="1200" b="1" dirty="0" smtClean="0">
              <a:latin typeface="Century Gothic" pitchFamily="34" charset="0"/>
            </a:rPr>
            <a:t>Pricing</a:t>
          </a:r>
          <a:endParaRPr lang="en-IN" sz="1200" b="1" dirty="0">
            <a:latin typeface="Century Gothic" pitchFamily="34" charset="0"/>
          </a:endParaRPr>
        </a:p>
      </dgm:t>
    </dgm:pt>
    <dgm:pt modelId="{8F312C40-BF33-4F48-A435-C55ACDA87B08}" type="parTrans" cxnId="{B4D1CED2-85FE-483A-9939-4160FA1BF65C}">
      <dgm:prSet/>
      <dgm:spPr/>
      <dgm:t>
        <a:bodyPr/>
        <a:lstStyle/>
        <a:p>
          <a:endParaRPr lang="en-IN">
            <a:latin typeface="Century Gothic" pitchFamily="34" charset="0"/>
          </a:endParaRPr>
        </a:p>
      </dgm:t>
    </dgm:pt>
    <dgm:pt modelId="{AAA4A1D8-0218-4D92-9081-333444301008}" type="sibTrans" cxnId="{B4D1CED2-85FE-483A-9939-4160FA1BF65C}">
      <dgm:prSet/>
      <dgm:spPr/>
      <dgm:t>
        <a:bodyPr/>
        <a:lstStyle/>
        <a:p>
          <a:endParaRPr lang="en-IN">
            <a:latin typeface="Century Gothic" pitchFamily="34" charset="0"/>
          </a:endParaRPr>
        </a:p>
      </dgm:t>
    </dgm:pt>
    <dgm:pt modelId="{B65DE873-4396-428C-BF79-0F7AD6031298}">
      <dgm:prSet phldrT="[Text]" custT="1"/>
      <dgm:spPr/>
      <dgm:t>
        <a:bodyPr/>
        <a:lstStyle/>
        <a:p>
          <a:r>
            <a:rPr lang="en-IN" sz="1400" dirty="0" smtClean="0">
              <a:latin typeface="Century Gothic" pitchFamily="34" charset="0"/>
            </a:rPr>
            <a:t>Mark down Pricing</a:t>
          </a:r>
          <a:endParaRPr lang="en-IN" sz="1400" dirty="0">
            <a:latin typeface="Century Gothic" pitchFamily="34" charset="0"/>
          </a:endParaRPr>
        </a:p>
      </dgm:t>
    </dgm:pt>
    <dgm:pt modelId="{A0067150-F051-4683-BEFC-5CF9DF931DB3}" type="parTrans" cxnId="{BB7CEF36-C976-46A1-8853-E9F3F7CBC79B}">
      <dgm:prSet/>
      <dgm:spPr/>
      <dgm:t>
        <a:bodyPr/>
        <a:lstStyle/>
        <a:p>
          <a:endParaRPr lang="en-IN">
            <a:latin typeface="Century Gothic" pitchFamily="34" charset="0"/>
          </a:endParaRPr>
        </a:p>
      </dgm:t>
    </dgm:pt>
    <dgm:pt modelId="{A2A80E74-4610-4434-BF03-D99E633AB815}" type="sibTrans" cxnId="{BB7CEF36-C976-46A1-8853-E9F3F7CBC79B}">
      <dgm:prSet/>
      <dgm:spPr/>
      <dgm:t>
        <a:bodyPr/>
        <a:lstStyle/>
        <a:p>
          <a:endParaRPr lang="en-IN">
            <a:latin typeface="Century Gothic" pitchFamily="34" charset="0"/>
          </a:endParaRPr>
        </a:p>
      </dgm:t>
    </dgm:pt>
    <dgm:pt modelId="{090C3440-D412-45F8-9BF6-51755F7CD6BD}">
      <dgm:prSet phldrT="[Text]" custT="1"/>
      <dgm:spPr/>
      <dgm:t>
        <a:bodyPr/>
        <a:lstStyle/>
        <a:p>
          <a:r>
            <a:rPr lang="en-IN" sz="1400" dirty="0" smtClean="0">
              <a:latin typeface="Century Gothic" pitchFamily="34" charset="0"/>
            </a:rPr>
            <a:t>Dynamic Pricing</a:t>
          </a:r>
          <a:endParaRPr lang="en-IN" sz="1400" dirty="0">
            <a:latin typeface="Century Gothic" pitchFamily="34" charset="0"/>
          </a:endParaRPr>
        </a:p>
      </dgm:t>
    </dgm:pt>
    <dgm:pt modelId="{54BBFE01-D034-4567-BC56-C00A1442AEA8}" type="parTrans" cxnId="{FE8D8AB5-E077-4066-9E27-33F9BEF5F0B2}">
      <dgm:prSet/>
      <dgm:spPr/>
      <dgm:t>
        <a:bodyPr/>
        <a:lstStyle/>
        <a:p>
          <a:endParaRPr lang="en-IN">
            <a:latin typeface="Century Gothic" pitchFamily="34" charset="0"/>
          </a:endParaRPr>
        </a:p>
      </dgm:t>
    </dgm:pt>
    <dgm:pt modelId="{5D2D61FB-D694-4FED-A483-A67C253AA024}" type="sibTrans" cxnId="{FE8D8AB5-E077-4066-9E27-33F9BEF5F0B2}">
      <dgm:prSet/>
      <dgm:spPr/>
      <dgm:t>
        <a:bodyPr/>
        <a:lstStyle/>
        <a:p>
          <a:endParaRPr lang="en-IN">
            <a:latin typeface="Century Gothic" pitchFamily="34" charset="0"/>
          </a:endParaRPr>
        </a:p>
      </dgm:t>
    </dgm:pt>
    <dgm:pt modelId="{A13C8F42-7FCB-4EE3-9680-5BB78D161662}">
      <dgm:prSet phldrT="[Text]" custT="1"/>
      <dgm:spPr/>
      <dgm:t>
        <a:bodyPr/>
        <a:lstStyle/>
        <a:p>
          <a:r>
            <a:rPr lang="en-IN" sz="1200" b="1" dirty="0" smtClean="0">
              <a:latin typeface="Century Gothic" pitchFamily="34" charset="0"/>
            </a:rPr>
            <a:t>Merchandizing</a:t>
          </a:r>
          <a:endParaRPr lang="en-IN" sz="1200" b="1" dirty="0">
            <a:latin typeface="Century Gothic" pitchFamily="34" charset="0"/>
          </a:endParaRPr>
        </a:p>
      </dgm:t>
    </dgm:pt>
    <dgm:pt modelId="{FAE828B3-7873-4855-831D-B6068DCB50C7}" type="parTrans" cxnId="{4BDFF513-794F-4866-BC2B-2386ABB43DC9}">
      <dgm:prSet/>
      <dgm:spPr/>
      <dgm:t>
        <a:bodyPr/>
        <a:lstStyle/>
        <a:p>
          <a:endParaRPr lang="en-IN">
            <a:latin typeface="Century Gothic" pitchFamily="34" charset="0"/>
          </a:endParaRPr>
        </a:p>
      </dgm:t>
    </dgm:pt>
    <dgm:pt modelId="{5A0F2DA7-F6E7-4430-916C-E133CC196C26}" type="sibTrans" cxnId="{4BDFF513-794F-4866-BC2B-2386ABB43DC9}">
      <dgm:prSet/>
      <dgm:spPr/>
      <dgm:t>
        <a:bodyPr/>
        <a:lstStyle/>
        <a:p>
          <a:endParaRPr lang="en-IN">
            <a:latin typeface="Century Gothic" pitchFamily="34" charset="0"/>
          </a:endParaRPr>
        </a:p>
      </dgm:t>
    </dgm:pt>
    <dgm:pt modelId="{E293B206-E131-4B56-9F90-6CDC3082DA9A}">
      <dgm:prSet phldrT="[Text]" custT="1"/>
      <dgm:spPr/>
      <dgm:t>
        <a:bodyPr/>
        <a:lstStyle/>
        <a:p>
          <a:r>
            <a:rPr lang="en-IN" sz="1000" dirty="0" smtClean="0">
              <a:latin typeface="Century Gothic" pitchFamily="34" charset="0"/>
            </a:rPr>
            <a:t>Best Seller products</a:t>
          </a:r>
          <a:endParaRPr lang="en-IN" sz="1000" dirty="0">
            <a:latin typeface="Century Gothic" pitchFamily="34" charset="0"/>
          </a:endParaRPr>
        </a:p>
      </dgm:t>
    </dgm:pt>
    <dgm:pt modelId="{2825A37B-7E7D-43BA-880A-58A8BDA9CBDA}" type="parTrans" cxnId="{1D7060DC-18AF-448C-AE96-F1BC01B419CE}">
      <dgm:prSet/>
      <dgm:spPr/>
      <dgm:t>
        <a:bodyPr/>
        <a:lstStyle/>
        <a:p>
          <a:endParaRPr lang="en-IN">
            <a:latin typeface="Century Gothic" pitchFamily="34" charset="0"/>
          </a:endParaRPr>
        </a:p>
      </dgm:t>
    </dgm:pt>
    <dgm:pt modelId="{B71DF469-F9F2-47CC-9345-CA9AC35C97C2}" type="sibTrans" cxnId="{1D7060DC-18AF-448C-AE96-F1BC01B419CE}">
      <dgm:prSet/>
      <dgm:spPr/>
      <dgm:t>
        <a:bodyPr/>
        <a:lstStyle/>
        <a:p>
          <a:endParaRPr lang="en-IN">
            <a:latin typeface="Century Gothic" pitchFamily="34" charset="0"/>
          </a:endParaRPr>
        </a:p>
      </dgm:t>
    </dgm:pt>
    <dgm:pt modelId="{71C469E6-8B1F-4803-975D-3B1A9D615614}">
      <dgm:prSet phldrT="[Text]" custT="1"/>
      <dgm:spPr/>
      <dgm:t>
        <a:bodyPr/>
        <a:lstStyle/>
        <a:p>
          <a:r>
            <a:rPr lang="en-IN" sz="1200" b="1" dirty="0" smtClean="0">
              <a:latin typeface="Century Gothic" pitchFamily="34" charset="0"/>
            </a:rPr>
            <a:t>Marketing</a:t>
          </a:r>
          <a:endParaRPr lang="en-IN" sz="1200" b="1" dirty="0">
            <a:latin typeface="Century Gothic" pitchFamily="34" charset="0"/>
          </a:endParaRPr>
        </a:p>
      </dgm:t>
    </dgm:pt>
    <dgm:pt modelId="{A7060BBA-3618-4B32-8894-9688F065E4B4}" type="parTrans" cxnId="{BB45936E-E3F2-419C-A5A9-8691592EAF26}">
      <dgm:prSet/>
      <dgm:spPr/>
      <dgm:t>
        <a:bodyPr/>
        <a:lstStyle/>
        <a:p>
          <a:endParaRPr lang="en-IN">
            <a:latin typeface="Century Gothic" pitchFamily="34" charset="0"/>
          </a:endParaRPr>
        </a:p>
      </dgm:t>
    </dgm:pt>
    <dgm:pt modelId="{0A270C96-0900-4C0F-BA6D-C9B1C85145AD}" type="sibTrans" cxnId="{BB45936E-E3F2-419C-A5A9-8691592EAF26}">
      <dgm:prSet/>
      <dgm:spPr/>
      <dgm:t>
        <a:bodyPr/>
        <a:lstStyle/>
        <a:p>
          <a:endParaRPr lang="en-IN">
            <a:latin typeface="Century Gothic" pitchFamily="34" charset="0"/>
          </a:endParaRPr>
        </a:p>
      </dgm:t>
    </dgm:pt>
    <dgm:pt modelId="{F6C4DC88-4FBF-4EBA-8DD3-8D3AAC430041}">
      <dgm:prSet phldrT="[Text]" custT="1"/>
      <dgm:spPr/>
      <dgm:t>
        <a:bodyPr/>
        <a:lstStyle/>
        <a:p>
          <a:r>
            <a:rPr lang="en-IN" sz="1400" dirty="0" smtClean="0">
              <a:latin typeface="Century Gothic" pitchFamily="34" charset="0"/>
            </a:rPr>
            <a:t>CRM</a:t>
          </a:r>
          <a:endParaRPr lang="en-IN" sz="1400" dirty="0">
            <a:latin typeface="Century Gothic" pitchFamily="34" charset="0"/>
          </a:endParaRPr>
        </a:p>
      </dgm:t>
    </dgm:pt>
    <dgm:pt modelId="{482CE46C-633C-4533-A9A9-36634457142E}" type="parTrans" cxnId="{32D939A7-603A-4213-8638-C5A9BB816CA4}">
      <dgm:prSet/>
      <dgm:spPr/>
      <dgm:t>
        <a:bodyPr/>
        <a:lstStyle/>
        <a:p>
          <a:endParaRPr lang="en-IN">
            <a:latin typeface="Century Gothic" pitchFamily="34" charset="0"/>
          </a:endParaRPr>
        </a:p>
      </dgm:t>
    </dgm:pt>
    <dgm:pt modelId="{88C65211-E870-4CA6-B842-6597FDF6BB8E}" type="sibTrans" cxnId="{32D939A7-603A-4213-8638-C5A9BB816CA4}">
      <dgm:prSet/>
      <dgm:spPr/>
      <dgm:t>
        <a:bodyPr/>
        <a:lstStyle/>
        <a:p>
          <a:endParaRPr lang="en-IN">
            <a:latin typeface="Century Gothic" pitchFamily="34" charset="0"/>
          </a:endParaRPr>
        </a:p>
      </dgm:t>
    </dgm:pt>
    <dgm:pt modelId="{A5633747-8D6D-46C6-B406-A65AEA9EF873}">
      <dgm:prSet phldrT="[Text]" custT="1"/>
      <dgm:spPr/>
      <dgm:t>
        <a:bodyPr/>
        <a:lstStyle/>
        <a:p>
          <a:r>
            <a:rPr lang="en-IN" sz="1400" dirty="0" smtClean="0">
              <a:latin typeface="Century Gothic" pitchFamily="34" charset="0"/>
            </a:rPr>
            <a:t>Marketing Mix analysis</a:t>
          </a:r>
          <a:endParaRPr lang="en-IN" sz="1400" dirty="0">
            <a:latin typeface="Century Gothic" pitchFamily="34" charset="0"/>
          </a:endParaRPr>
        </a:p>
      </dgm:t>
    </dgm:pt>
    <dgm:pt modelId="{EFDA5C34-C9B7-4A94-919C-0F6DA6C621B6}" type="parTrans" cxnId="{14BAFA00-BC0F-4C0A-8775-218956F68368}">
      <dgm:prSet/>
      <dgm:spPr/>
      <dgm:t>
        <a:bodyPr/>
        <a:lstStyle/>
        <a:p>
          <a:endParaRPr lang="en-IN">
            <a:latin typeface="Century Gothic" pitchFamily="34" charset="0"/>
          </a:endParaRPr>
        </a:p>
      </dgm:t>
    </dgm:pt>
    <dgm:pt modelId="{281E7EC7-B0E6-4F28-93BA-BB25D1211F25}" type="sibTrans" cxnId="{14BAFA00-BC0F-4C0A-8775-218956F68368}">
      <dgm:prSet/>
      <dgm:spPr/>
      <dgm:t>
        <a:bodyPr/>
        <a:lstStyle/>
        <a:p>
          <a:endParaRPr lang="en-IN">
            <a:latin typeface="Century Gothic" pitchFamily="34" charset="0"/>
          </a:endParaRPr>
        </a:p>
      </dgm:t>
    </dgm:pt>
    <dgm:pt modelId="{21424663-A1A0-4747-ABB7-15A06800E9DF}">
      <dgm:prSet phldrT="[Text]" custT="1"/>
      <dgm:spPr/>
      <dgm:t>
        <a:bodyPr/>
        <a:lstStyle/>
        <a:p>
          <a:r>
            <a:rPr lang="en-IN" sz="1200" b="1" dirty="0" smtClean="0">
              <a:latin typeface="Century Gothic" pitchFamily="34" charset="0"/>
            </a:rPr>
            <a:t>Operations</a:t>
          </a:r>
          <a:endParaRPr lang="en-IN" sz="1200" b="1" dirty="0">
            <a:latin typeface="Century Gothic" pitchFamily="34" charset="0"/>
          </a:endParaRPr>
        </a:p>
      </dgm:t>
    </dgm:pt>
    <dgm:pt modelId="{705F1B12-3BE7-4642-BCFD-AE45C1717A62}" type="parTrans" cxnId="{37F3C85A-48B3-4019-BEB0-661E386F853C}">
      <dgm:prSet/>
      <dgm:spPr/>
      <dgm:t>
        <a:bodyPr/>
        <a:lstStyle/>
        <a:p>
          <a:endParaRPr lang="en-IN">
            <a:latin typeface="Century Gothic" pitchFamily="34" charset="0"/>
          </a:endParaRPr>
        </a:p>
      </dgm:t>
    </dgm:pt>
    <dgm:pt modelId="{9F53CC9F-37F9-430F-BE68-0DC9FC15F9D4}" type="sibTrans" cxnId="{37F3C85A-48B3-4019-BEB0-661E386F853C}">
      <dgm:prSet/>
      <dgm:spPr/>
      <dgm:t>
        <a:bodyPr/>
        <a:lstStyle/>
        <a:p>
          <a:endParaRPr lang="en-IN">
            <a:latin typeface="Century Gothic" pitchFamily="34" charset="0"/>
          </a:endParaRPr>
        </a:p>
      </dgm:t>
    </dgm:pt>
    <dgm:pt modelId="{D859F7B3-10A9-4751-B3D1-0FE3297D1505}">
      <dgm:prSet phldrT="[Text]" custT="1"/>
      <dgm:spPr/>
      <dgm:t>
        <a:bodyPr/>
        <a:lstStyle/>
        <a:p>
          <a:r>
            <a:rPr lang="en-IN" sz="1200" b="1" dirty="0" smtClean="0">
              <a:latin typeface="Century Gothic" pitchFamily="34" charset="0"/>
            </a:rPr>
            <a:t>Supply chain</a:t>
          </a:r>
          <a:endParaRPr lang="en-IN" sz="1200" b="1" dirty="0">
            <a:latin typeface="Century Gothic" pitchFamily="34" charset="0"/>
          </a:endParaRPr>
        </a:p>
      </dgm:t>
    </dgm:pt>
    <dgm:pt modelId="{B5436874-9C7B-47D5-B1C9-61B444D1DBAE}" type="parTrans" cxnId="{D6C2006E-92EA-4EBE-B5DD-9586BA3F527D}">
      <dgm:prSet/>
      <dgm:spPr/>
      <dgm:t>
        <a:bodyPr/>
        <a:lstStyle/>
        <a:p>
          <a:endParaRPr lang="en-IN">
            <a:latin typeface="Century Gothic" pitchFamily="34" charset="0"/>
          </a:endParaRPr>
        </a:p>
      </dgm:t>
    </dgm:pt>
    <dgm:pt modelId="{301807B7-523B-4CF3-8DCA-A80EDC15476C}" type="sibTrans" cxnId="{D6C2006E-92EA-4EBE-B5DD-9586BA3F527D}">
      <dgm:prSet/>
      <dgm:spPr/>
      <dgm:t>
        <a:bodyPr/>
        <a:lstStyle/>
        <a:p>
          <a:endParaRPr lang="en-IN">
            <a:latin typeface="Century Gothic" pitchFamily="34" charset="0"/>
          </a:endParaRPr>
        </a:p>
      </dgm:t>
    </dgm:pt>
    <dgm:pt modelId="{6D700627-BA98-48A4-A758-B943EB75BE53}">
      <dgm:prSet phldrT="[Text]" custT="1"/>
      <dgm:spPr/>
      <dgm:t>
        <a:bodyPr/>
        <a:lstStyle/>
        <a:p>
          <a:r>
            <a:rPr lang="en-IN" sz="1000" dirty="0" smtClean="0">
              <a:latin typeface="Century Gothic" pitchFamily="34" charset="0"/>
            </a:rPr>
            <a:t>Propensity models</a:t>
          </a:r>
          <a:endParaRPr lang="en-IN" sz="1000" dirty="0">
            <a:latin typeface="Century Gothic" pitchFamily="34" charset="0"/>
          </a:endParaRPr>
        </a:p>
      </dgm:t>
    </dgm:pt>
    <dgm:pt modelId="{F443090C-416D-4D33-AB5E-CE1BBAE9A53A}" type="parTrans" cxnId="{93130DFC-272A-4960-A8A2-EB267D1336A2}">
      <dgm:prSet/>
      <dgm:spPr/>
      <dgm:t>
        <a:bodyPr/>
        <a:lstStyle/>
        <a:p>
          <a:endParaRPr lang="en-IN">
            <a:latin typeface="Century Gothic" pitchFamily="34" charset="0"/>
          </a:endParaRPr>
        </a:p>
      </dgm:t>
    </dgm:pt>
    <dgm:pt modelId="{248DCE94-CE92-47D5-B63B-3CC1069D9DE4}" type="sibTrans" cxnId="{93130DFC-272A-4960-A8A2-EB267D1336A2}">
      <dgm:prSet/>
      <dgm:spPr/>
      <dgm:t>
        <a:bodyPr/>
        <a:lstStyle/>
        <a:p>
          <a:endParaRPr lang="en-IN">
            <a:latin typeface="Century Gothic" pitchFamily="34" charset="0"/>
          </a:endParaRPr>
        </a:p>
      </dgm:t>
    </dgm:pt>
    <dgm:pt modelId="{24A2EA2E-7F9A-40C8-BD83-84BA54576CA3}">
      <dgm:prSet phldrT="[Text]" custT="1"/>
      <dgm:spPr/>
      <dgm:t>
        <a:bodyPr/>
        <a:lstStyle/>
        <a:p>
          <a:r>
            <a:rPr lang="en-IN" sz="1200" dirty="0" smtClean="0">
              <a:latin typeface="Century Gothic" pitchFamily="34" charset="0"/>
            </a:rPr>
            <a:t>Promotion effectiveness</a:t>
          </a:r>
          <a:endParaRPr lang="en-IN" sz="1200" dirty="0">
            <a:latin typeface="Century Gothic" pitchFamily="34" charset="0"/>
          </a:endParaRPr>
        </a:p>
      </dgm:t>
    </dgm:pt>
    <dgm:pt modelId="{8A04D3F1-E74C-4F1E-9EBE-D90945A69162}" type="parTrans" cxnId="{DBB836AE-BE9D-45E3-AA64-29AC0AA8A858}">
      <dgm:prSet/>
      <dgm:spPr/>
      <dgm:t>
        <a:bodyPr/>
        <a:lstStyle/>
        <a:p>
          <a:endParaRPr lang="en-IN">
            <a:latin typeface="Century Gothic" pitchFamily="34" charset="0"/>
          </a:endParaRPr>
        </a:p>
      </dgm:t>
    </dgm:pt>
    <dgm:pt modelId="{E4529FCD-13FB-486A-A699-5B89D6ED85A8}" type="sibTrans" cxnId="{DBB836AE-BE9D-45E3-AA64-29AC0AA8A858}">
      <dgm:prSet/>
      <dgm:spPr/>
      <dgm:t>
        <a:bodyPr/>
        <a:lstStyle/>
        <a:p>
          <a:endParaRPr lang="en-IN">
            <a:latin typeface="Century Gothic" pitchFamily="34" charset="0"/>
          </a:endParaRPr>
        </a:p>
      </dgm:t>
    </dgm:pt>
    <dgm:pt modelId="{5928E64D-0971-4AD6-B028-6A69A9C8B49E}">
      <dgm:prSet phldrT="[Text]" custT="1"/>
      <dgm:spPr/>
      <dgm:t>
        <a:bodyPr/>
        <a:lstStyle/>
        <a:p>
          <a:r>
            <a:rPr lang="en-IN" sz="1000" dirty="0" smtClean="0">
              <a:latin typeface="Century Gothic" pitchFamily="34" charset="0"/>
            </a:rPr>
            <a:t>Test Control</a:t>
          </a:r>
        </a:p>
      </dgm:t>
    </dgm:pt>
    <dgm:pt modelId="{76A3A4FF-58EE-4713-AAC4-59FB53855A10}" type="parTrans" cxnId="{6C6776FA-B2BE-4FE2-A070-6D480CA1E2CB}">
      <dgm:prSet/>
      <dgm:spPr/>
      <dgm:t>
        <a:bodyPr/>
        <a:lstStyle/>
        <a:p>
          <a:endParaRPr lang="en-IN">
            <a:latin typeface="Century Gothic" pitchFamily="34" charset="0"/>
          </a:endParaRPr>
        </a:p>
      </dgm:t>
    </dgm:pt>
    <dgm:pt modelId="{B9757DC7-6678-4115-9764-7181614E184D}" type="sibTrans" cxnId="{6C6776FA-B2BE-4FE2-A070-6D480CA1E2CB}">
      <dgm:prSet/>
      <dgm:spPr/>
      <dgm:t>
        <a:bodyPr/>
        <a:lstStyle/>
        <a:p>
          <a:endParaRPr lang="en-IN">
            <a:latin typeface="Century Gothic" pitchFamily="34" charset="0"/>
          </a:endParaRPr>
        </a:p>
      </dgm:t>
    </dgm:pt>
    <dgm:pt modelId="{05F851AD-C91A-4984-9B3A-6A55D82845EE}">
      <dgm:prSet phldrT="[Text]" custT="1"/>
      <dgm:spPr/>
      <dgm:t>
        <a:bodyPr/>
        <a:lstStyle/>
        <a:p>
          <a:r>
            <a:rPr lang="en-IN" sz="1000" dirty="0" smtClean="0">
              <a:latin typeface="Century Gothic" pitchFamily="34" charset="0"/>
            </a:rPr>
            <a:t>Pre Post</a:t>
          </a:r>
        </a:p>
      </dgm:t>
    </dgm:pt>
    <dgm:pt modelId="{3A699508-0746-4C7A-8295-E413F017EB9D}" type="parTrans" cxnId="{53AAD587-39FD-480C-9EE8-D5EB613689AC}">
      <dgm:prSet/>
      <dgm:spPr/>
      <dgm:t>
        <a:bodyPr/>
        <a:lstStyle/>
        <a:p>
          <a:endParaRPr lang="en-IN">
            <a:latin typeface="Century Gothic" pitchFamily="34" charset="0"/>
          </a:endParaRPr>
        </a:p>
      </dgm:t>
    </dgm:pt>
    <dgm:pt modelId="{64E90697-DDCD-4B8F-8267-57C4496537B0}" type="sibTrans" cxnId="{53AAD587-39FD-480C-9EE8-D5EB613689AC}">
      <dgm:prSet/>
      <dgm:spPr/>
      <dgm:t>
        <a:bodyPr/>
        <a:lstStyle/>
        <a:p>
          <a:endParaRPr lang="en-IN">
            <a:latin typeface="Century Gothic" pitchFamily="34" charset="0"/>
          </a:endParaRPr>
        </a:p>
      </dgm:t>
    </dgm:pt>
    <dgm:pt modelId="{BF39C107-724B-49B1-B37D-90C8380150FD}">
      <dgm:prSet phldrT="[Text]" custT="1"/>
      <dgm:spPr/>
      <dgm:t>
        <a:bodyPr/>
        <a:lstStyle/>
        <a:p>
          <a:r>
            <a:rPr lang="en-IN" sz="1000" dirty="0" smtClean="0">
              <a:latin typeface="Century Gothic" pitchFamily="34" charset="0"/>
            </a:rPr>
            <a:t>Double difference</a:t>
          </a:r>
        </a:p>
      </dgm:t>
    </dgm:pt>
    <dgm:pt modelId="{1FE3F0E2-8F11-4652-9EF4-D6EFFC859798}" type="parTrans" cxnId="{FE4BF7FD-BD8C-42DE-8F36-2CDC68364FBA}">
      <dgm:prSet/>
      <dgm:spPr/>
      <dgm:t>
        <a:bodyPr/>
        <a:lstStyle/>
        <a:p>
          <a:endParaRPr lang="en-IN">
            <a:latin typeface="Century Gothic" pitchFamily="34" charset="0"/>
          </a:endParaRPr>
        </a:p>
      </dgm:t>
    </dgm:pt>
    <dgm:pt modelId="{0D09748C-0E9B-4F03-8355-7D33BEF3B137}" type="sibTrans" cxnId="{FE4BF7FD-BD8C-42DE-8F36-2CDC68364FBA}">
      <dgm:prSet/>
      <dgm:spPr/>
      <dgm:t>
        <a:bodyPr/>
        <a:lstStyle/>
        <a:p>
          <a:endParaRPr lang="en-IN">
            <a:latin typeface="Century Gothic" pitchFamily="34" charset="0"/>
          </a:endParaRPr>
        </a:p>
      </dgm:t>
    </dgm:pt>
    <dgm:pt modelId="{95A872B2-A3E4-4563-A4F3-AC78C2528580}">
      <dgm:prSet phldrT="[Text]" custT="1"/>
      <dgm:spPr/>
      <dgm:t>
        <a:bodyPr/>
        <a:lstStyle/>
        <a:p>
          <a:r>
            <a:rPr lang="en-IN" sz="1000" dirty="0" smtClean="0">
              <a:latin typeface="Century Gothic" pitchFamily="34" charset="0"/>
            </a:rPr>
            <a:t>ANOVA/ANACOVA</a:t>
          </a:r>
        </a:p>
      </dgm:t>
    </dgm:pt>
    <dgm:pt modelId="{0E986E90-FA20-40D8-9F50-AD1E640D253F}" type="parTrans" cxnId="{0CF86836-CC35-4607-99BA-C977F0A4D7CD}">
      <dgm:prSet/>
      <dgm:spPr/>
      <dgm:t>
        <a:bodyPr/>
        <a:lstStyle/>
        <a:p>
          <a:endParaRPr lang="en-IN">
            <a:latin typeface="Century Gothic" pitchFamily="34" charset="0"/>
          </a:endParaRPr>
        </a:p>
      </dgm:t>
    </dgm:pt>
    <dgm:pt modelId="{EE2C21F7-511A-464B-8D7C-AA2EA40DA90C}" type="sibTrans" cxnId="{0CF86836-CC35-4607-99BA-C977F0A4D7CD}">
      <dgm:prSet/>
      <dgm:spPr/>
      <dgm:t>
        <a:bodyPr/>
        <a:lstStyle/>
        <a:p>
          <a:endParaRPr lang="en-IN">
            <a:latin typeface="Century Gothic" pitchFamily="34" charset="0"/>
          </a:endParaRPr>
        </a:p>
      </dgm:t>
    </dgm:pt>
    <dgm:pt modelId="{3ED067C3-8A5D-43F6-B7CD-F7D2C3140CE1}">
      <dgm:prSet phldrT="[Text]" custT="1"/>
      <dgm:spPr/>
      <dgm:t>
        <a:bodyPr/>
        <a:lstStyle/>
        <a:p>
          <a:r>
            <a:rPr lang="en-IN" sz="1400" dirty="0" smtClean="0">
              <a:latin typeface="Century Gothic" pitchFamily="34" charset="0"/>
            </a:rPr>
            <a:t>Web analytics</a:t>
          </a:r>
          <a:endParaRPr lang="en-IN" sz="1400" dirty="0">
            <a:latin typeface="Century Gothic" pitchFamily="34" charset="0"/>
          </a:endParaRPr>
        </a:p>
      </dgm:t>
    </dgm:pt>
    <dgm:pt modelId="{DA15365E-1093-48F4-8268-70531392EF16}" type="parTrans" cxnId="{770A9405-7C36-4507-8CA6-832FF16D667C}">
      <dgm:prSet/>
      <dgm:spPr/>
      <dgm:t>
        <a:bodyPr/>
        <a:lstStyle/>
        <a:p>
          <a:endParaRPr lang="en-IN">
            <a:latin typeface="Century Gothic" pitchFamily="34" charset="0"/>
          </a:endParaRPr>
        </a:p>
      </dgm:t>
    </dgm:pt>
    <dgm:pt modelId="{25968CCF-9165-4B52-95F2-DD4FC370C414}" type="sibTrans" cxnId="{770A9405-7C36-4507-8CA6-832FF16D667C}">
      <dgm:prSet/>
      <dgm:spPr/>
      <dgm:t>
        <a:bodyPr/>
        <a:lstStyle/>
        <a:p>
          <a:endParaRPr lang="en-IN">
            <a:latin typeface="Century Gothic" pitchFamily="34" charset="0"/>
          </a:endParaRPr>
        </a:p>
      </dgm:t>
    </dgm:pt>
    <dgm:pt modelId="{2D392ED8-A1AB-4F4B-A875-8D6ADF8723E4}">
      <dgm:prSet phldrT="[Text]" custT="1"/>
      <dgm:spPr/>
      <dgm:t>
        <a:bodyPr/>
        <a:lstStyle/>
        <a:p>
          <a:r>
            <a:rPr lang="en-IN" sz="1000" dirty="0" smtClean="0">
              <a:latin typeface="Century Gothic" pitchFamily="34" charset="0"/>
            </a:rPr>
            <a:t>Drivers of traffic</a:t>
          </a:r>
        </a:p>
      </dgm:t>
    </dgm:pt>
    <dgm:pt modelId="{8F8A3D5E-7459-4873-AD7B-CE75B7B0005A}" type="parTrans" cxnId="{5C175A02-6E06-411B-885A-C4B9F9F04E98}">
      <dgm:prSet/>
      <dgm:spPr/>
      <dgm:t>
        <a:bodyPr/>
        <a:lstStyle/>
        <a:p>
          <a:endParaRPr lang="en-IN">
            <a:latin typeface="Century Gothic" pitchFamily="34" charset="0"/>
          </a:endParaRPr>
        </a:p>
      </dgm:t>
    </dgm:pt>
    <dgm:pt modelId="{CAFF6956-7628-46FA-8CCC-120018334FFD}" type="sibTrans" cxnId="{5C175A02-6E06-411B-885A-C4B9F9F04E98}">
      <dgm:prSet/>
      <dgm:spPr/>
      <dgm:t>
        <a:bodyPr/>
        <a:lstStyle/>
        <a:p>
          <a:endParaRPr lang="en-IN">
            <a:latin typeface="Century Gothic" pitchFamily="34" charset="0"/>
          </a:endParaRPr>
        </a:p>
      </dgm:t>
    </dgm:pt>
    <dgm:pt modelId="{9D3354A6-05AA-418D-8FE1-B535F57E0813}">
      <dgm:prSet phldrT="[Text]" custT="1"/>
      <dgm:spPr/>
      <dgm:t>
        <a:bodyPr/>
        <a:lstStyle/>
        <a:p>
          <a:r>
            <a:rPr lang="en-IN" sz="1000" smtClean="0">
              <a:latin typeface="Century Gothic" pitchFamily="34" charset="0"/>
            </a:rPr>
            <a:t>Conversion levers</a:t>
          </a:r>
          <a:endParaRPr lang="en-IN" sz="1000" dirty="0" smtClean="0">
            <a:latin typeface="Century Gothic" pitchFamily="34" charset="0"/>
          </a:endParaRPr>
        </a:p>
      </dgm:t>
    </dgm:pt>
    <dgm:pt modelId="{4AE8CA64-A553-4A63-BAB3-6227DF782FE4}" type="parTrans" cxnId="{9098CEC8-DBF3-4322-AEB6-6C858E8D32FC}">
      <dgm:prSet/>
      <dgm:spPr/>
      <dgm:t>
        <a:bodyPr/>
        <a:lstStyle/>
        <a:p>
          <a:endParaRPr lang="en-IN">
            <a:latin typeface="Century Gothic" pitchFamily="34" charset="0"/>
          </a:endParaRPr>
        </a:p>
      </dgm:t>
    </dgm:pt>
    <dgm:pt modelId="{B84BD11E-891B-46C1-BA60-098C006F49CF}" type="sibTrans" cxnId="{9098CEC8-DBF3-4322-AEB6-6C858E8D32FC}">
      <dgm:prSet/>
      <dgm:spPr/>
      <dgm:t>
        <a:bodyPr/>
        <a:lstStyle/>
        <a:p>
          <a:endParaRPr lang="en-IN">
            <a:latin typeface="Century Gothic" pitchFamily="34" charset="0"/>
          </a:endParaRPr>
        </a:p>
      </dgm:t>
    </dgm:pt>
    <dgm:pt modelId="{3BFD9484-63F4-4CE3-A676-2765CF0E47F8}">
      <dgm:prSet phldrT="[Text]" custT="1"/>
      <dgm:spPr/>
      <dgm:t>
        <a:bodyPr/>
        <a:lstStyle/>
        <a:p>
          <a:r>
            <a:rPr lang="en-IN" sz="1000" dirty="0" smtClean="0">
              <a:latin typeface="Century Gothic" pitchFamily="34" charset="0"/>
            </a:rPr>
            <a:t>Paid search effectiveness</a:t>
          </a:r>
        </a:p>
      </dgm:t>
    </dgm:pt>
    <dgm:pt modelId="{B868CA52-43C2-4703-8CA1-F5BF4695C243}" type="parTrans" cxnId="{0CB6939F-7E9F-487A-AE00-F7A2E895BC58}">
      <dgm:prSet/>
      <dgm:spPr/>
      <dgm:t>
        <a:bodyPr/>
        <a:lstStyle/>
        <a:p>
          <a:endParaRPr lang="en-IN">
            <a:latin typeface="Century Gothic" pitchFamily="34" charset="0"/>
          </a:endParaRPr>
        </a:p>
      </dgm:t>
    </dgm:pt>
    <dgm:pt modelId="{02E820B6-18BC-4DC6-9ADF-183C9B93DA7C}" type="sibTrans" cxnId="{0CB6939F-7E9F-487A-AE00-F7A2E895BC58}">
      <dgm:prSet/>
      <dgm:spPr/>
      <dgm:t>
        <a:bodyPr/>
        <a:lstStyle/>
        <a:p>
          <a:endParaRPr lang="en-IN">
            <a:latin typeface="Century Gothic" pitchFamily="34" charset="0"/>
          </a:endParaRPr>
        </a:p>
      </dgm:t>
    </dgm:pt>
    <dgm:pt modelId="{209C244F-184B-4533-AEED-3BC79251A4F9}">
      <dgm:prSet phldrT="[Text]" custT="1"/>
      <dgm:spPr/>
      <dgm:t>
        <a:bodyPr/>
        <a:lstStyle/>
        <a:p>
          <a:r>
            <a:rPr lang="en-IN" sz="1400" dirty="0" smtClean="0">
              <a:latin typeface="Century Gothic" pitchFamily="34" charset="0"/>
            </a:rPr>
            <a:t>Drivers of Store productivity</a:t>
          </a:r>
          <a:endParaRPr lang="en-IN" sz="1400" dirty="0">
            <a:latin typeface="Century Gothic" pitchFamily="34" charset="0"/>
          </a:endParaRPr>
        </a:p>
      </dgm:t>
    </dgm:pt>
    <dgm:pt modelId="{73DBCF16-2837-47DF-8D11-A257DE124899}" type="parTrans" cxnId="{0EDF6F7C-D223-4F90-A75C-84B0C0F7BB83}">
      <dgm:prSet/>
      <dgm:spPr/>
      <dgm:t>
        <a:bodyPr/>
        <a:lstStyle/>
        <a:p>
          <a:endParaRPr lang="en-IN">
            <a:latin typeface="Century Gothic" pitchFamily="34" charset="0"/>
          </a:endParaRPr>
        </a:p>
      </dgm:t>
    </dgm:pt>
    <dgm:pt modelId="{89CC256E-3EEC-42BE-8DBB-0921A211CD37}" type="sibTrans" cxnId="{0EDF6F7C-D223-4F90-A75C-84B0C0F7BB83}">
      <dgm:prSet/>
      <dgm:spPr/>
      <dgm:t>
        <a:bodyPr/>
        <a:lstStyle/>
        <a:p>
          <a:endParaRPr lang="en-IN">
            <a:latin typeface="Century Gothic" pitchFamily="34" charset="0"/>
          </a:endParaRPr>
        </a:p>
      </dgm:t>
    </dgm:pt>
    <dgm:pt modelId="{BC8F7ADE-C560-4028-AAD5-C9BB3D64273C}">
      <dgm:prSet phldrT="[Text]" custT="1"/>
      <dgm:spPr/>
      <dgm:t>
        <a:bodyPr/>
        <a:lstStyle/>
        <a:p>
          <a:r>
            <a:rPr lang="en-IN" sz="1400" dirty="0" smtClean="0">
              <a:latin typeface="Century Gothic" pitchFamily="34" charset="0"/>
            </a:rPr>
            <a:t>Store performance monitoring</a:t>
          </a:r>
          <a:endParaRPr lang="en-IN" sz="1400" dirty="0">
            <a:latin typeface="Century Gothic" pitchFamily="34" charset="0"/>
          </a:endParaRPr>
        </a:p>
      </dgm:t>
    </dgm:pt>
    <dgm:pt modelId="{752211C3-5CE7-404F-B7A3-B3132E7E479B}" type="parTrans" cxnId="{4F58BDC8-A55C-4095-9DCD-7F07844FBC2E}">
      <dgm:prSet/>
      <dgm:spPr/>
      <dgm:t>
        <a:bodyPr/>
        <a:lstStyle/>
        <a:p>
          <a:endParaRPr lang="en-IN">
            <a:latin typeface="Century Gothic" pitchFamily="34" charset="0"/>
          </a:endParaRPr>
        </a:p>
      </dgm:t>
    </dgm:pt>
    <dgm:pt modelId="{AFEF3235-796A-4824-A649-841FEA447619}" type="sibTrans" cxnId="{4F58BDC8-A55C-4095-9DCD-7F07844FBC2E}">
      <dgm:prSet/>
      <dgm:spPr/>
      <dgm:t>
        <a:bodyPr/>
        <a:lstStyle/>
        <a:p>
          <a:endParaRPr lang="en-IN">
            <a:latin typeface="Century Gothic" pitchFamily="34" charset="0"/>
          </a:endParaRPr>
        </a:p>
      </dgm:t>
    </dgm:pt>
    <dgm:pt modelId="{59129948-A273-434F-BA95-D23E4B6ADDD3}">
      <dgm:prSet phldrT="[Text]" custT="1"/>
      <dgm:spPr/>
      <dgm:t>
        <a:bodyPr/>
        <a:lstStyle/>
        <a:p>
          <a:r>
            <a:rPr lang="en-IN" sz="1400" dirty="0" smtClean="0">
              <a:latin typeface="Century Gothic" pitchFamily="34" charset="0"/>
            </a:rPr>
            <a:t>Measuring performance of in store promotions</a:t>
          </a:r>
          <a:endParaRPr lang="en-IN" sz="1400" dirty="0">
            <a:latin typeface="Century Gothic" pitchFamily="34" charset="0"/>
          </a:endParaRPr>
        </a:p>
      </dgm:t>
    </dgm:pt>
    <dgm:pt modelId="{F9654AD2-0862-4942-AF19-069FA84FABE7}" type="parTrans" cxnId="{3DD00148-735A-4239-A289-EB67BEE8B975}">
      <dgm:prSet/>
      <dgm:spPr/>
      <dgm:t>
        <a:bodyPr/>
        <a:lstStyle/>
        <a:p>
          <a:endParaRPr lang="en-IN">
            <a:latin typeface="Century Gothic" pitchFamily="34" charset="0"/>
          </a:endParaRPr>
        </a:p>
      </dgm:t>
    </dgm:pt>
    <dgm:pt modelId="{013213C6-C8AE-47F9-8A1B-B0FF524E448F}" type="sibTrans" cxnId="{3DD00148-735A-4239-A289-EB67BEE8B975}">
      <dgm:prSet/>
      <dgm:spPr/>
      <dgm:t>
        <a:bodyPr/>
        <a:lstStyle/>
        <a:p>
          <a:endParaRPr lang="en-IN">
            <a:latin typeface="Century Gothic" pitchFamily="34" charset="0"/>
          </a:endParaRPr>
        </a:p>
      </dgm:t>
    </dgm:pt>
    <dgm:pt modelId="{55F7EAAF-BA03-4A27-81BF-A872C3EBB9C9}">
      <dgm:prSet phldrT="[Text]" custT="1"/>
      <dgm:spPr/>
      <dgm:t>
        <a:bodyPr/>
        <a:lstStyle/>
        <a:p>
          <a:r>
            <a:rPr lang="en-IN" sz="1400" dirty="0" smtClean="0">
              <a:latin typeface="Century Gothic" pitchFamily="34" charset="0"/>
            </a:rPr>
            <a:t>Analyzing customer experience</a:t>
          </a:r>
          <a:endParaRPr lang="en-IN" sz="1400" dirty="0">
            <a:latin typeface="Century Gothic" pitchFamily="34" charset="0"/>
          </a:endParaRPr>
        </a:p>
      </dgm:t>
    </dgm:pt>
    <dgm:pt modelId="{F7E08A18-D537-45D1-9FED-058D1CCC77C2}" type="parTrans" cxnId="{EB9DE311-0F79-4695-B7C1-7247946017C6}">
      <dgm:prSet/>
      <dgm:spPr/>
      <dgm:t>
        <a:bodyPr/>
        <a:lstStyle/>
        <a:p>
          <a:endParaRPr lang="en-IN">
            <a:latin typeface="Century Gothic" pitchFamily="34" charset="0"/>
          </a:endParaRPr>
        </a:p>
      </dgm:t>
    </dgm:pt>
    <dgm:pt modelId="{1C645BDF-276D-46E2-93E3-5D96CFEEBBA2}" type="sibTrans" cxnId="{EB9DE311-0F79-4695-B7C1-7247946017C6}">
      <dgm:prSet/>
      <dgm:spPr/>
      <dgm:t>
        <a:bodyPr/>
        <a:lstStyle/>
        <a:p>
          <a:endParaRPr lang="en-IN">
            <a:latin typeface="Century Gothic" pitchFamily="34" charset="0"/>
          </a:endParaRPr>
        </a:p>
      </dgm:t>
    </dgm:pt>
    <dgm:pt modelId="{D881E6C3-6FDF-48D3-B0DB-780790B1D575}">
      <dgm:prSet phldrT="[Text]" custT="1"/>
      <dgm:spPr/>
      <dgm:t>
        <a:bodyPr/>
        <a:lstStyle/>
        <a:p>
          <a:r>
            <a:rPr lang="en-IN" sz="1000" dirty="0" smtClean="0">
              <a:latin typeface="Century Gothic" pitchFamily="34" charset="0"/>
            </a:rPr>
            <a:t>Sentiment on stores</a:t>
          </a:r>
          <a:endParaRPr lang="en-IN" sz="1000" dirty="0">
            <a:latin typeface="Century Gothic" pitchFamily="34" charset="0"/>
          </a:endParaRPr>
        </a:p>
      </dgm:t>
    </dgm:pt>
    <dgm:pt modelId="{7F5F2BBA-35CE-4B7B-8186-6546C2AC14E5}" type="parTrans" cxnId="{50648EE4-6EFA-4636-AA73-17395087BB40}">
      <dgm:prSet/>
      <dgm:spPr/>
      <dgm:t>
        <a:bodyPr/>
        <a:lstStyle/>
        <a:p>
          <a:endParaRPr lang="en-IN">
            <a:latin typeface="Century Gothic" pitchFamily="34" charset="0"/>
          </a:endParaRPr>
        </a:p>
      </dgm:t>
    </dgm:pt>
    <dgm:pt modelId="{EAC7F0B1-B4C3-4318-86A9-BFD92FAEFD26}" type="sibTrans" cxnId="{50648EE4-6EFA-4636-AA73-17395087BB40}">
      <dgm:prSet/>
      <dgm:spPr/>
      <dgm:t>
        <a:bodyPr/>
        <a:lstStyle/>
        <a:p>
          <a:endParaRPr lang="en-IN">
            <a:latin typeface="Century Gothic" pitchFamily="34" charset="0"/>
          </a:endParaRPr>
        </a:p>
      </dgm:t>
    </dgm:pt>
    <dgm:pt modelId="{77D70A84-352F-42E2-87A5-F4EA5515986F}">
      <dgm:prSet phldrT="[Text]" custT="1"/>
      <dgm:spPr/>
      <dgm:t>
        <a:bodyPr/>
        <a:lstStyle/>
        <a:p>
          <a:r>
            <a:rPr lang="en-IN" sz="1000" dirty="0" smtClean="0">
              <a:latin typeface="Century Gothic" pitchFamily="34" charset="0"/>
            </a:rPr>
            <a:t>Offer attractiveness</a:t>
          </a:r>
          <a:endParaRPr lang="en-IN" sz="1000" dirty="0">
            <a:latin typeface="Century Gothic" pitchFamily="34" charset="0"/>
          </a:endParaRPr>
        </a:p>
      </dgm:t>
    </dgm:pt>
    <dgm:pt modelId="{B47EF6C3-61E6-4E4A-A9A0-172E438F4E5D}" type="parTrans" cxnId="{A5C23980-8D8C-4A39-97C6-B120BBE90EFF}">
      <dgm:prSet/>
      <dgm:spPr/>
      <dgm:t>
        <a:bodyPr/>
        <a:lstStyle/>
        <a:p>
          <a:endParaRPr lang="en-IN">
            <a:latin typeface="Century Gothic" pitchFamily="34" charset="0"/>
          </a:endParaRPr>
        </a:p>
      </dgm:t>
    </dgm:pt>
    <dgm:pt modelId="{00D577B5-3AE6-46D5-9EB0-E0AD8085D894}" type="sibTrans" cxnId="{A5C23980-8D8C-4A39-97C6-B120BBE90EFF}">
      <dgm:prSet/>
      <dgm:spPr/>
      <dgm:t>
        <a:bodyPr/>
        <a:lstStyle/>
        <a:p>
          <a:endParaRPr lang="en-IN">
            <a:latin typeface="Century Gothic" pitchFamily="34" charset="0"/>
          </a:endParaRPr>
        </a:p>
      </dgm:t>
    </dgm:pt>
    <dgm:pt modelId="{D2AEE8E2-DCBE-40F5-8550-F1F4E9C3BFED}">
      <dgm:prSet phldrT="[Text]" custT="1"/>
      <dgm:spPr/>
      <dgm:t>
        <a:bodyPr/>
        <a:lstStyle/>
        <a:p>
          <a:r>
            <a:rPr lang="en-IN" sz="1400" dirty="0" smtClean="0">
              <a:latin typeface="Century Gothic" pitchFamily="34" charset="0"/>
            </a:rPr>
            <a:t>Measuring Lost sales</a:t>
          </a:r>
          <a:endParaRPr lang="en-IN" sz="1400" dirty="0">
            <a:latin typeface="Century Gothic" pitchFamily="34" charset="0"/>
          </a:endParaRPr>
        </a:p>
      </dgm:t>
    </dgm:pt>
    <dgm:pt modelId="{5D77F6C3-7694-4F84-8D91-862FF3037020}" type="parTrans" cxnId="{2538487B-B567-4568-AD32-3D43D731B8D0}">
      <dgm:prSet/>
      <dgm:spPr/>
      <dgm:t>
        <a:bodyPr/>
        <a:lstStyle/>
        <a:p>
          <a:endParaRPr lang="en-IN">
            <a:latin typeface="Century Gothic" pitchFamily="34" charset="0"/>
          </a:endParaRPr>
        </a:p>
      </dgm:t>
    </dgm:pt>
    <dgm:pt modelId="{DCD96100-2B87-4251-B905-859807B6D9BA}" type="sibTrans" cxnId="{2538487B-B567-4568-AD32-3D43D731B8D0}">
      <dgm:prSet/>
      <dgm:spPr/>
      <dgm:t>
        <a:bodyPr/>
        <a:lstStyle/>
        <a:p>
          <a:endParaRPr lang="en-IN">
            <a:latin typeface="Century Gothic" pitchFamily="34" charset="0"/>
          </a:endParaRPr>
        </a:p>
      </dgm:t>
    </dgm:pt>
    <dgm:pt modelId="{B9170552-01DF-492D-A01B-F2D5BB1BA804}">
      <dgm:prSet phldrT="[Text]" custT="1"/>
      <dgm:spPr/>
      <dgm:t>
        <a:bodyPr/>
        <a:lstStyle/>
        <a:p>
          <a:r>
            <a:rPr lang="en-IN" sz="1400" dirty="0" smtClean="0">
              <a:latin typeface="Century Gothic" pitchFamily="34" charset="0"/>
            </a:rPr>
            <a:t>Demand forecasting</a:t>
          </a:r>
          <a:endParaRPr lang="en-IN" sz="1400" dirty="0">
            <a:latin typeface="Century Gothic" pitchFamily="34" charset="0"/>
          </a:endParaRPr>
        </a:p>
      </dgm:t>
    </dgm:pt>
    <dgm:pt modelId="{ACF20D2D-7758-4BFC-B530-90CF6A1146A5}" type="parTrans" cxnId="{5162DC9A-F0F8-4A11-9F68-B6DFD929AC26}">
      <dgm:prSet/>
      <dgm:spPr/>
      <dgm:t>
        <a:bodyPr/>
        <a:lstStyle/>
        <a:p>
          <a:endParaRPr lang="en-IN">
            <a:latin typeface="Century Gothic" pitchFamily="34" charset="0"/>
          </a:endParaRPr>
        </a:p>
      </dgm:t>
    </dgm:pt>
    <dgm:pt modelId="{6273EDD9-C189-4D2F-B2AE-EFF34C3BF7C1}" type="sibTrans" cxnId="{5162DC9A-F0F8-4A11-9F68-B6DFD929AC26}">
      <dgm:prSet/>
      <dgm:spPr/>
      <dgm:t>
        <a:bodyPr/>
        <a:lstStyle/>
        <a:p>
          <a:endParaRPr lang="en-IN">
            <a:latin typeface="Century Gothic" pitchFamily="34" charset="0"/>
          </a:endParaRPr>
        </a:p>
      </dgm:t>
    </dgm:pt>
    <dgm:pt modelId="{4EFE6566-A372-4EA5-B3E4-32CE186571D9}">
      <dgm:prSet phldrT="[Text]" custT="1"/>
      <dgm:spPr/>
      <dgm:t>
        <a:bodyPr/>
        <a:lstStyle/>
        <a:p>
          <a:r>
            <a:rPr lang="en-IN" sz="1400" dirty="0" smtClean="0">
              <a:latin typeface="Century Gothic" pitchFamily="34" charset="0"/>
            </a:rPr>
            <a:t>Inventory management</a:t>
          </a:r>
          <a:endParaRPr lang="en-IN" sz="1400" dirty="0">
            <a:latin typeface="Century Gothic" pitchFamily="34" charset="0"/>
          </a:endParaRPr>
        </a:p>
      </dgm:t>
    </dgm:pt>
    <dgm:pt modelId="{23DF6275-164E-4F67-9CCB-462D8AFFB499}" type="parTrans" cxnId="{5A1CE402-FF96-404C-AB41-D999EBBCAD67}">
      <dgm:prSet/>
      <dgm:spPr/>
      <dgm:t>
        <a:bodyPr/>
        <a:lstStyle/>
        <a:p>
          <a:endParaRPr lang="en-IN">
            <a:latin typeface="Century Gothic" pitchFamily="34" charset="0"/>
          </a:endParaRPr>
        </a:p>
      </dgm:t>
    </dgm:pt>
    <dgm:pt modelId="{D5E01BC1-2FCD-4E94-B8FB-6A298E454327}" type="sibTrans" cxnId="{5A1CE402-FF96-404C-AB41-D999EBBCAD67}">
      <dgm:prSet/>
      <dgm:spPr/>
      <dgm:t>
        <a:bodyPr/>
        <a:lstStyle/>
        <a:p>
          <a:endParaRPr lang="en-IN">
            <a:latin typeface="Century Gothic" pitchFamily="34" charset="0"/>
          </a:endParaRPr>
        </a:p>
      </dgm:t>
    </dgm:pt>
    <dgm:pt modelId="{B1F40544-73A3-4A1B-8689-4508FCD5D8DF}">
      <dgm:prSet phldrT="[Text]" custT="1"/>
      <dgm:spPr/>
      <dgm:t>
        <a:bodyPr/>
        <a:lstStyle/>
        <a:p>
          <a:endParaRPr lang="en-IN" sz="1400" dirty="0">
            <a:latin typeface="Century Gothic" pitchFamily="34" charset="0"/>
          </a:endParaRPr>
        </a:p>
      </dgm:t>
    </dgm:pt>
    <dgm:pt modelId="{18BAE34F-DFF4-470B-B062-F6BC756A59CC}" type="parTrans" cxnId="{18C91794-6B65-4810-B65F-5008FEB89EA9}">
      <dgm:prSet/>
      <dgm:spPr/>
      <dgm:t>
        <a:bodyPr/>
        <a:lstStyle/>
        <a:p>
          <a:endParaRPr lang="en-IN">
            <a:latin typeface="Century Gothic" pitchFamily="34" charset="0"/>
          </a:endParaRPr>
        </a:p>
      </dgm:t>
    </dgm:pt>
    <dgm:pt modelId="{D8B7846E-CA1B-4295-A3AF-AECDA1769A5F}" type="sibTrans" cxnId="{18C91794-6B65-4810-B65F-5008FEB89EA9}">
      <dgm:prSet/>
      <dgm:spPr/>
      <dgm:t>
        <a:bodyPr/>
        <a:lstStyle/>
        <a:p>
          <a:endParaRPr lang="en-IN">
            <a:latin typeface="Century Gothic" pitchFamily="34" charset="0"/>
          </a:endParaRPr>
        </a:p>
      </dgm:t>
    </dgm:pt>
    <dgm:pt modelId="{1DEA27AB-A2E6-4C7A-8B70-B3958E9A836C}">
      <dgm:prSet phldrT="[Text]" custT="1"/>
      <dgm:spPr/>
      <dgm:t>
        <a:bodyPr/>
        <a:lstStyle/>
        <a:p>
          <a:r>
            <a:rPr lang="en-IN" sz="1000" dirty="0" smtClean="0">
              <a:latin typeface="Century Gothic" pitchFamily="34" charset="0"/>
            </a:rPr>
            <a:t>Price Elasticity</a:t>
          </a:r>
          <a:endParaRPr lang="en-IN" sz="1000" dirty="0">
            <a:latin typeface="Century Gothic" pitchFamily="34" charset="0"/>
          </a:endParaRPr>
        </a:p>
      </dgm:t>
    </dgm:pt>
    <dgm:pt modelId="{35AFD4EC-2541-4D97-9D43-E098B0472E62}" type="parTrans" cxnId="{54C113E8-608A-4784-A680-1987A3F6F948}">
      <dgm:prSet/>
      <dgm:spPr/>
      <dgm:t>
        <a:bodyPr/>
        <a:lstStyle/>
        <a:p>
          <a:endParaRPr lang="en-IN">
            <a:latin typeface="Century Gothic" pitchFamily="34" charset="0"/>
          </a:endParaRPr>
        </a:p>
      </dgm:t>
    </dgm:pt>
    <dgm:pt modelId="{A58375B7-A60B-458F-BEF7-93560DE81E71}" type="sibTrans" cxnId="{54C113E8-608A-4784-A680-1987A3F6F948}">
      <dgm:prSet/>
      <dgm:spPr/>
      <dgm:t>
        <a:bodyPr/>
        <a:lstStyle/>
        <a:p>
          <a:endParaRPr lang="en-IN">
            <a:latin typeface="Century Gothic" pitchFamily="34" charset="0"/>
          </a:endParaRPr>
        </a:p>
      </dgm:t>
    </dgm:pt>
    <dgm:pt modelId="{E212F857-BEEE-4EDF-8CA5-DCAE5E951BD4}">
      <dgm:prSet phldrT="[Text]" custT="1"/>
      <dgm:spPr/>
      <dgm:t>
        <a:bodyPr/>
        <a:lstStyle/>
        <a:p>
          <a:r>
            <a:rPr lang="en-IN" sz="1000" dirty="0" smtClean="0">
              <a:latin typeface="Century Gothic" pitchFamily="34" charset="0"/>
            </a:rPr>
            <a:t>Optimal size buy</a:t>
          </a:r>
          <a:endParaRPr lang="en-IN" sz="1000" dirty="0">
            <a:latin typeface="Century Gothic" pitchFamily="34" charset="0"/>
          </a:endParaRPr>
        </a:p>
      </dgm:t>
    </dgm:pt>
    <dgm:pt modelId="{24982380-F71B-467F-B5B4-E626480EE8CC}" type="parTrans" cxnId="{0D82771F-ACFF-44BA-8E51-0F6F23CFCA13}">
      <dgm:prSet/>
      <dgm:spPr/>
      <dgm:t>
        <a:bodyPr/>
        <a:lstStyle/>
        <a:p>
          <a:endParaRPr lang="en-IN">
            <a:latin typeface="Century Gothic" pitchFamily="34" charset="0"/>
          </a:endParaRPr>
        </a:p>
      </dgm:t>
    </dgm:pt>
    <dgm:pt modelId="{3C608BDD-C263-4A4B-A804-F7B77424CA57}" type="sibTrans" cxnId="{0D82771F-ACFF-44BA-8E51-0F6F23CFCA13}">
      <dgm:prSet/>
      <dgm:spPr/>
      <dgm:t>
        <a:bodyPr/>
        <a:lstStyle/>
        <a:p>
          <a:endParaRPr lang="en-IN">
            <a:latin typeface="Century Gothic" pitchFamily="34" charset="0"/>
          </a:endParaRPr>
        </a:p>
      </dgm:t>
    </dgm:pt>
    <dgm:pt modelId="{8B69DCBD-A548-4EC6-8C21-3F16B836DC47}">
      <dgm:prSet phldrT="[Text]" custT="1"/>
      <dgm:spPr/>
      <dgm:t>
        <a:bodyPr/>
        <a:lstStyle/>
        <a:p>
          <a:endParaRPr lang="en-IN" sz="1400" dirty="0">
            <a:latin typeface="Century Gothic" pitchFamily="34" charset="0"/>
          </a:endParaRPr>
        </a:p>
      </dgm:t>
    </dgm:pt>
    <dgm:pt modelId="{9B0EF190-263C-4B3C-8A41-351A91AF3C95}" type="parTrans" cxnId="{1B0072D0-3709-4EE0-B102-463840C82A23}">
      <dgm:prSet/>
      <dgm:spPr/>
      <dgm:t>
        <a:bodyPr/>
        <a:lstStyle/>
        <a:p>
          <a:endParaRPr lang="en-IN">
            <a:latin typeface="Century Gothic" pitchFamily="34" charset="0"/>
          </a:endParaRPr>
        </a:p>
      </dgm:t>
    </dgm:pt>
    <dgm:pt modelId="{44C35188-38E1-4349-AFC3-5F73B8ED5F46}" type="sibTrans" cxnId="{1B0072D0-3709-4EE0-B102-463840C82A23}">
      <dgm:prSet/>
      <dgm:spPr/>
      <dgm:t>
        <a:bodyPr/>
        <a:lstStyle/>
        <a:p>
          <a:endParaRPr lang="en-IN">
            <a:latin typeface="Century Gothic" pitchFamily="34" charset="0"/>
          </a:endParaRPr>
        </a:p>
      </dgm:t>
    </dgm:pt>
    <dgm:pt modelId="{EBC303FC-FD51-4C1E-91B3-F682D12C1A94}">
      <dgm:prSet phldrT="[Text]" custT="1"/>
      <dgm:spPr/>
      <dgm:t>
        <a:bodyPr/>
        <a:lstStyle/>
        <a:p>
          <a:r>
            <a:rPr lang="en-IN" sz="1000" dirty="0" smtClean="0">
              <a:latin typeface="Century Gothic" pitchFamily="34" charset="0"/>
            </a:rPr>
            <a:t>Retention analysis</a:t>
          </a:r>
          <a:endParaRPr lang="en-IN" sz="1000" dirty="0">
            <a:latin typeface="Century Gothic" pitchFamily="34" charset="0"/>
          </a:endParaRPr>
        </a:p>
      </dgm:t>
    </dgm:pt>
    <dgm:pt modelId="{B482E266-91B7-44CF-A956-F616061FA2D7}" type="sibTrans" cxnId="{26F4BC94-FF72-4C94-9C23-1CDA50BEEC8B}">
      <dgm:prSet/>
      <dgm:spPr/>
      <dgm:t>
        <a:bodyPr/>
        <a:lstStyle/>
        <a:p>
          <a:endParaRPr lang="en-IN">
            <a:latin typeface="Century Gothic" pitchFamily="34" charset="0"/>
          </a:endParaRPr>
        </a:p>
      </dgm:t>
    </dgm:pt>
    <dgm:pt modelId="{854BD44A-3BEC-4864-8CDC-2DEC3CF6DCE7}" type="parTrans" cxnId="{26F4BC94-FF72-4C94-9C23-1CDA50BEEC8B}">
      <dgm:prSet/>
      <dgm:spPr/>
      <dgm:t>
        <a:bodyPr/>
        <a:lstStyle/>
        <a:p>
          <a:endParaRPr lang="en-IN">
            <a:latin typeface="Century Gothic" pitchFamily="34" charset="0"/>
          </a:endParaRPr>
        </a:p>
      </dgm:t>
    </dgm:pt>
    <dgm:pt modelId="{7F993690-CC61-46B3-A069-A4475362B232}">
      <dgm:prSet phldrT="[Text]" custT="1"/>
      <dgm:spPr/>
      <dgm:t>
        <a:bodyPr/>
        <a:lstStyle/>
        <a:p>
          <a:r>
            <a:rPr lang="en-IN" sz="1000" dirty="0" smtClean="0">
              <a:latin typeface="Century Gothic" pitchFamily="34" charset="0"/>
            </a:rPr>
            <a:t>Net lift models</a:t>
          </a:r>
          <a:endParaRPr lang="en-IN" sz="1000" dirty="0">
            <a:latin typeface="Century Gothic" pitchFamily="34" charset="0"/>
          </a:endParaRPr>
        </a:p>
      </dgm:t>
    </dgm:pt>
    <dgm:pt modelId="{4C4BD58B-4186-43C1-862A-5C14920F231F}" type="sibTrans" cxnId="{32887CF7-8F1F-4115-A06F-60A318BC7F9C}">
      <dgm:prSet/>
      <dgm:spPr/>
      <dgm:t>
        <a:bodyPr/>
        <a:lstStyle/>
        <a:p>
          <a:endParaRPr lang="en-IN">
            <a:latin typeface="Century Gothic" pitchFamily="34" charset="0"/>
          </a:endParaRPr>
        </a:p>
      </dgm:t>
    </dgm:pt>
    <dgm:pt modelId="{1C53CAFC-F1BB-4608-872B-D7B0813B81BD}" type="parTrans" cxnId="{32887CF7-8F1F-4115-A06F-60A318BC7F9C}">
      <dgm:prSet/>
      <dgm:spPr/>
      <dgm:t>
        <a:bodyPr/>
        <a:lstStyle/>
        <a:p>
          <a:endParaRPr lang="en-IN">
            <a:latin typeface="Century Gothic" pitchFamily="34" charset="0"/>
          </a:endParaRPr>
        </a:p>
      </dgm:t>
    </dgm:pt>
    <dgm:pt modelId="{421AB6C1-C111-4544-AF97-5F9133BDD0A5}">
      <dgm:prSet phldrT="[Text]" custT="1"/>
      <dgm:spPr/>
      <dgm:t>
        <a:bodyPr/>
        <a:lstStyle/>
        <a:p>
          <a:endParaRPr lang="en-IN" sz="1100" dirty="0">
            <a:latin typeface="Century Gothic" pitchFamily="34" charset="0"/>
          </a:endParaRPr>
        </a:p>
      </dgm:t>
    </dgm:pt>
    <dgm:pt modelId="{C76B3076-B2C5-4BF1-B3E2-A478B00FCF6D}" type="parTrans" cxnId="{415B233E-F606-4071-BBF4-D65CAAB80C83}">
      <dgm:prSet/>
      <dgm:spPr/>
      <dgm:t>
        <a:bodyPr/>
        <a:lstStyle/>
        <a:p>
          <a:endParaRPr lang="en-IN">
            <a:latin typeface="Century Gothic" pitchFamily="34" charset="0"/>
          </a:endParaRPr>
        </a:p>
      </dgm:t>
    </dgm:pt>
    <dgm:pt modelId="{CB4B948C-438B-4953-9624-DE7482403D46}" type="sibTrans" cxnId="{415B233E-F606-4071-BBF4-D65CAAB80C83}">
      <dgm:prSet/>
      <dgm:spPr/>
      <dgm:t>
        <a:bodyPr/>
        <a:lstStyle/>
        <a:p>
          <a:endParaRPr lang="en-IN">
            <a:latin typeface="Century Gothic" pitchFamily="34" charset="0"/>
          </a:endParaRPr>
        </a:p>
      </dgm:t>
    </dgm:pt>
    <dgm:pt modelId="{93FA9B0E-EBCA-45B5-952E-FA662533A6BD}">
      <dgm:prSet phldrT="[Text]" custT="1"/>
      <dgm:spPr/>
      <dgm:t>
        <a:bodyPr/>
        <a:lstStyle/>
        <a:p>
          <a:endParaRPr lang="en-IN" sz="1100" dirty="0" smtClean="0">
            <a:latin typeface="Century Gothic" pitchFamily="34" charset="0"/>
          </a:endParaRPr>
        </a:p>
      </dgm:t>
    </dgm:pt>
    <dgm:pt modelId="{B9337867-C1B7-4F15-ADFB-26764D0B1B00}" type="parTrans" cxnId="{17619FB8-4A28-432D-AD6A-8499E6268A4E}">
      <dgm:prSet/>
      <dgm:spPr/>
      <dgm:t>
        <a:bodyPr/>
        <a:lstStyle/>
        <a:p>
          <a:endParaRPr lang="en-IN">
            <a:latin typeface="Century Gothic" pitchFamily="34" charset="0"/>
          </a:endParaRPr>
        </a:p>
      </dgm:t>
    </dgm:pt>
    <dgm:pt modelId="{82A96FD7-41F0-4803-81F1-F2D7345365A3}" type="sibTrans" cxnId="{17619FB8-4A28-432D-AD6A-8499E6268A4E}">
      <dgm:prSet/>
      <dgm:spPr/>
      <dgm:t>
        <a:bodyPr/>
        <a:lstStyle/>
        <a:p>
          <a:endParaRPr lang="en-IN">
            <a:latin typeface="Century Gothic" pitchFamily="34" charset="0"/>
          </a:endParaRPr>
        </a:p>
      </dgm:t>
    </dgm:pt>
    <dgm:pt modelId="{01FCA387-B7D0-4E37-AECF-D957ACD3F8CA}">
      <dgm:prSet phldrT="[Text]"/>
      <dgm:spPr/>
      <dgm:t>
        <a:bodyPr/>
        <a:lstStyle/>
        <a:p>
          <a:endParaRPr lang="en-IN" sz="1300" dirty="0">
            <a:latin typeface="Century Gothic" pitchFamily="34" charset="0"/>
          </a:endParaRPr>
        </a:p>
      </dgm:t>
    </dgm:pt>
    <dgm:pt modelId="{AFE3E6B1-F640-48AE-AD11-17E072ABAB58}" type="parTrans" cxnId="{906851D0-1DA8-44B7-8E3C-19E97BA7FA68}">
      <dgm:prSet/>
      <dgm:spPr/>
      <dgm:t>
        <a:bodyPr/>
        <a:lstStyle/>
        <a:p>
          <a:endParaRPr lang="en-IN">
            <a:latin typeface="Century Gothic" pitchFamily="34" charset="0"/>
          </a:endParaRPr>
        </a:p>
      </dgm:t>
    </dgm:pt>
    <dgm:pt modelId="{4B5311AF-2870-4C31-B843-8F37E3E87BD6}" type="sibTrans" cxnId="{906851D0-1DA8-44B7-8E3C-19E97BA7FA68}">
      <dgm:prSet/>
      <dgm:spPr/>
      <dgm:t>
        <a:bodyPr/>
        <a:lstStyle/>
        <a:p>
          <a:endParaRPr lang="en-IN">
            <a:latin typeface="Century Gothic" pitchFamily="34" charset="0"/>
          </a:endParaRPr>
        </a:p>
      </dgm:t>
    </dgm:pt>
    <dgm:pt modelId="{A238D675-C2AD-4060-A8DB-E98944F1B7E4}">
      <dgm:prSet phldrT="[Text]" custT="1"/>
      <dgm:spPr/>
      <dgm:t>
        <a:bodyPr/>
        <a:lstStyle/>
        <a:p>
          <a:endParaRPr lang="en-IN" sz="1400" dirty="0">
            <a:latin typeface="Century Gothic" pitchFamily="34" charset="0"/>
          </a:endParaRPr>
        </a:p>
      </dgm:t>
    </dgm:pt>
    <dgm:pt modelId="{038D51CB-B63D-4D7B-91DE-3CCD5A3E94F8}" type="parTrans" cxnId="{CDC6ACE6-E772-4F40-801C-9AA601B6D3D8}">
      <dgm:prSet/>
      <dgm:spPr/>
      <dgm:t>
        <a:bodyPr/>
        <a:lstStyle/>
        <a:p>
          <a:endParaRPr lang="en-IN"/>
        </a:p>
      </dgm:t>
    </dgm:pt>
    <dgm:pt modelId="{070A064B-4F9D-4ACF-A1D9-E84BCAB79DE6}" type="sibTrans" cxnId="{CDC6ACE6-E772-4F40-801C-9AA601B6D3D8}">
      <dgm:prSet/>
      <dgm:spPr/>
      <dgm:t>
        <a:bodyPr/>
        <a:lstStyle/>
        <a:p>
          <a:endParaRPr lang="en-IN"/>
        </a:p>
      </dgm:t>
    </dgm:pt>
    <dgm:pt modelId="{E4A7A0CA-02B1-4B9F-8453-797750070C58}">
      <dgm:prSet phldrT="[Text]" custT="1"/>
      <dgm:spPr/>
      <dgm:t>
        <a:bodyPr/>
        <a:lstStyle/>
        <a:p>
          <a:endParaRPr lang="en-IN" sz="1400" dirty="0">
            <a:latin typeface="Century Gothic" pitchFamily="34" charset="0"/>
          </a:endParaRPr>
        </a:p>
      </dgm:t>
    </dgm:pt>
    <dgm:pt modelId="{258964D0-40D6-4749-8A67-08B8D5AFF2B3}" type="parTrans" cxnId="{968AE2BB-5278-4D03-8B92-A5530394A511}">
      <dgm:prSet/>
      <dgm:spPr/>
      <dgm:t>
        <a:bodyPr/>
        <a:lstStyle/>
        <a:p>
          <a:endParaRPr lang="en-IN"/>
        </a:p>
      </dgm:t>
    </dgm:pt>
    <dgm:pt modelId="{8C90C0C6-073F-491F-A665-C2989025FEF0}" type="sibTrans" cxnId="{968AE2BB-5278-4D03-8B92-A5530394A511}">
      <dgm:prSet/>
      <dgm:spPr/>
      <dgm:t>
        <a:bodyPr/>
        <a:lstStyle/>
        <a:p>
          <a:endParaRPr lang="en-IN"/>
        </a:p>
      </dgm:t>
    </dgm:pt>
    <dgm:pt modelId="{01760E4D-BAD8-4A06-8111-BFDA390451DB}">
      <dgm:prSet phldrT="[Text]" custT="1"/>
      <dgm:spPr/>
      <dgm:t>
        <a:bodyPr/>
        <a:lstStyle/>
        <a:p>
          <a:r>
            <a:rPr lang="en-IN" sz="1000" dirty="0" smtClean="0">
              <a:latin typeface="Century Gothic" pitchFamily="34" charset="0"/>
            </a:rPr>
            <a:t>Leading indicators of Online ‘Out of Stock’</a:t>
          </a:r>
          <a:endParaRPr lang="en-IN" sz="1400" dirty="0">
            <a:latin typeface="Century Gothic" pitchFamily="34" charset="0"/>
          </a:endParaRPr>
        </a:p>
      </dgm:t>
    </dgm:pt>
    <dgm:pt modelId="{CAB4CDB2-0EEF-441F-8A8B-A18E55515661}" type="parTrans" cxnId="{D8D82999-5ACC-42FC-B7B5-E6D1AD29F876}">
      <dgm:prSet/>
      <dgm:spPr/>
      <dgm:t>
        <a:bodyPr/>
        <a:lstStyle/>
        <a:p>
          <a:endParaRPr lang="en-IN"/>
        </a:p>
      </dgm:t>
    </dgm:pt>
    <dgm:pt modelId="{1C22A785-7291-427A-9065-CCDDD4629B5B}" type="sibTrans" cxnId="{D8D82999-5ACC-42FC-B7B5-E6D1AD29F876}">
      <dgm:prSet/>
      <dgm:spPr/>
      <dgm:t>
        <a:bodyPr/>
        <a:lstStyle/>
        <a:p>
          <a:endParaRPr lang="en-IN"/>
        </a:p>
      </dgm:t>
    </dgm:pt>
    <dgm:pt modelId="{F6007780-F5E4-4FF1-B4E2-E42D95AD90A6}">
      <dgm:prSet phldrT="[Text]" custT="1"/>
      <dgm:spPr/>
      <dgm:t>
        <a:bodyPr/>
        <a:lstStyle/>
        <a:p>
          <a:endParaRPr lang="en-IN" sz="1400" dirty="0">
            <a:latin typeface="Century Gothic" pitchFamily="34" charset="0"/>
          </a:endParaRPr>
        </a:p>
      </dgm:t>
    </dgm:pt>
    <dgm:pt modelId="{AAB8899C-17A0-4AE7-AC08-1E26C8793107}" type="parTrans" cxnId="{AFF1580B-E3B6-4622-8936-A285F9B3E8BB}">
      <dgm:prSet/>
      <dgm:spPr/>
      <dgm:t>
        <a:bodyPr/>
        <a:lstStyle/>
        <a:p>
          <a:endParaRPr lang="en-IN"/>
        </a:p>
      </dgm:t>
    </dgm:pt>
    <dgm:pt modelId="{C22E0902-DB07-4ECD-83E3-19F81803C0A8}" type="sibTrans" cxnId="{AFF1580B-E3B6-4622-8936-A285F9B3E8BB}">
      <dgm:prSet/>
      <dgm:spPr/>
      <dgm:t>
        <a:bodyPr/>
        <a:lstStyle/>
        <a:p>
          <a:endParaRPr lang="en-IN"/>
        </a:p>
      </dgm:t>
    </dgm:pt>
    <dgm:pt modelId="{11154D2D-7213-46C5-A735-E402F39BA6E3}">
      <dgm:prSet phldrT="[Text]" custT="1"/>
      <dgm:spPr/>
      <dgm:t>
        <a:bodyPr/>
        <a:lstStyle/>
        <a:p>
          <a:r>
            <a:rPr lang="en-IN" sz="1000" dirty="0" smtClean="0">
              <a:latin typeface="Century Gothic" pitchFamily="34" charset="0"/>
            </a:rPr>
            <a:t>Alerts for leading indicators</a:t>
          </a:r>
          <a:endParaRPr lang="en-IN" sz="1000" dirty="0">
            <a:latin typeface="Century Gothic" pitchFamily="34" charset="0"/>
          </a:endParaRPr>
        </a:p>
      </dgm:t>
    </dgm:pt>
    <dgm:pt modelId="{CD28E68D-A860-4389-9986-C7D3AB5737A1}" type="parTrans" cxnId="{A6B1325A-D9C5-4746-B248-BA48D260D50E}">
      <dgm:prSet/>
      <dgm:spPr/>
      <dgm:t>
        <a:bodyPr/>
        <a:lstStyle/>
        <a:p>
          <a:endParaRPr lang="en-IN"/>
        </a:p>
      </dgm:t>
    </dgm:pt>
    <dgm:pt modelId="{8FE29440-09C0-47C7-8F21-4ECFE7882537}" type="sibTrans" cxnId="{A6B1325A-D9C5-4746-B248-BA48D260D50E}">
      <dgm:prSet/>
      <dgm:spPr/>
      <dgm:t>
        <a:bodyPr/>
        <a:lstStyle/>
        <a:p>
          <a:endParaRPr lang="en-IN"/>
        </a:p>
      </dgm:t>
    </dgm:pt>
    <dgm:pt modelId="{8C66BB20-11F4-4381-BDEF-F84EA4F6DF5D}">
      <dgm:prSet phldrT="[Text]"/>
      <dgm:spPr/>
      <dgm:t>
        <a:bodyPr/>
        <a:lstStyle/>
        <a:p>
          <a:endParaRPr lang="en-IN" sz="1200" dirty="0">
            <a:latin typeface="Century Gothic" pitchFamily="34" charset="0"/>
          </a:endParaRPr>
        </a:p>
      </dgm:t>
    </dgm:pt>
    <dgm:pt modelId="{FCA6AF41-AB5C-4E5D-8CBA-1A3F98A85F21}" type="parTrans" cxnId="{7B908F84-F12A-4D97-9345-3908F94E52A1}">
      <dgm:prSet/>
      <dgm:spPr/>
      <dgm:t>
        <a:bodyPr/>
        <a:lstStyle/>
        <a:p>
          <a:endParaRPr lang="en-IN"/>
        </a:p>
      </dgm:t>
    </dgm:pt>
    <dgm:pt modelId="{D042A76D-38DC-4C75-BF44-DEF348E923BF}" type="sibTrans" cxnId="{7B908F84-F12A-4D97-9345-3908F94E52A1}">
      <dgm:prSet/>
      <dgm:spPr/>
      <dgm:t>
        <a:bodyPr/>
        <a:lstStyle/>
        <a:p>
          <a:endParaRPr lang="en-IN"/>
        </a:p>
      </dgm:t>
    </dgm:pt>
    <dgm:pt modelId="{B400EB9C-47E9-451C-B09E-61A500EFAD04}">
      <dgm:prSet phldrT="[Text]" custT="1"/>
      <dgm:spPr/>
      <dgm:t>
        <a:bodyPr/>
        <a:lstStyle/>
        <a:p>
          <a:r>
            <a:rPr lang="en-IN" sz="1400" dirty="0" smtClean="0">
              <a:latin typeface="Century Gothic" pitchFamily="34" charset="0"/>
            </a:rPr>
            <a:t>Assortment planning</a:t>
          </a:r>
          <a:endParaRPr lang="en-IN" sz="1400" dirty="0">
            <a:latin typeface="Century Gothic" pitchFamily="34" charset="0"/>
          </a:endParaRPr>
        </a:p>
      </dgm:t>
    </dgm:pt>
    <dgm:pt modelId="{31E39F96-4929-40D3-B678-3E3D56EC9870}" type="parTrans" cxnId="{5F5BFEF3-0FC1-4670-ABB4-92B02E849A59}">
      <dgm:prSet/>
      <dgm:spPr/>
      <dgm:t>
        <a:bodyPr/>
        <a:lstStyle/>
        <a:p>
          <a:endParaRPr lang="en-IN"/>
        </a:p>
      </dgm:t>
    </dgm:pt>
    <dgm:pt modelId="{54B01987-A804-469D-9CF2-5FCD33C6C6FF}" type="sibTrans" cxnId="{5F5BFEF3-0FC1-4670-ABB4-92B02E849A59}">
      <dgm:prSet/>
      <dgm:spPr/>
      <dgm:t>
        <a:bodyPr/>
        <a:lstStyle/>
        <a:p>
          <a:endParaRPr lang="en-IN"/>
        </a:p>
      </dgm:t>
    </dgm:pt>
    <dgm:pt modelId="{1A88F35F-F8F3-4AF1-8FF9-144EB83198AB}">
      <dgm:prSet phldrT="[Text]" custT="1"/>
      <dgm:spPr/>
      <dgm:t>
        <a:bodyPr/>
        <a:lstStyle/>
        <a:p>
          <a:r>
            <a:rPr lang="en-IN" sz="1000" dirty="0" smtClean="0">
              <a:latin typeface="Century Gothic" pitchFamily="34" charset="0"/>
            </a:rPr>
            <a:t>Product popularity driven by demand signals</a:t>
          </a:r>
          <a:endParaRPr lang="en-IN" sz="1000" dirty="0">
            <a:latin typeface="Century Gothic" pitchFamily="34" charset="0"/>
          </a:endParaRPr>
        </a:p>
      </dgm:t>
    </dgm:pt>
    <dgm:pt modelId="{D881F417-EC80-4915-8C21-48B7544A7DFD}" type="parTrans" cxnId="{1E4C4F0B-FB0B-4E35-9002-DD44E2B90CAF}">
      <dgm:prSet/>
      <dgm:spPr/>
      <dgm:t>
        <a:bodyPr/>
        <a:lstStyle/>
        <a:p>
          <a:endParaRPr lang="en-IN"/>
        </a:p>
      </dgm:t>
    </dgm:pt>
    <dgm:pt modelId="{4E91EE7B-A2B9-42BA-B4BB-B3DD6CC279DE}" type="sibTrans" cxnId="{1E4C4F0B-FB0B-4E35-9002-DD44E2B90CAF}">
      <dgm:prSet/>
      <dgm:spPr/>
      <dgm:t>
        <a:bodyPr/>
        <a:lstStyle/>
        <a:p>
          <a:endParaRPr lang="en-IN"/>
        </a:p>
      </dgm:t>
    </dgm:pt>
    <dgm:pt modelId="{9A4F94DA-260B-4169-BC6C-0935D2984A88}">
      <dgm:prSet phldrT="[Text]" custT="1"/>
      <dgm:spPr/>
      <dgm:t>
        <a:bodyPr/>
        <a:lstStyle/>
        <a:p>
          <a:endParaRPr lang="en-IN" sz="1400" dirty="0">
            <a:latin typeface="Century Gothic" pitchFamily="34" charset="0"/>
          </a:endParaRPr>
        </a:p>
      </dgm:t>
    </dgm:pt>
    <dgm:pt modelId="{0EEA4E14-246A-4DD2-8D88-8DB2585F2F61}" type="parTrans" cxnId="{05136704-B0EE-450E-AE78-6EDDE30E14BB}">
      <dgm:prSet/>
      <dgm:spPr/>
      <dgm:t>
        <a:bodyPr/>
        <a:lstStyle/>
        <a:p>
          <a:endParaRPr lang="en-IN"/>
        </a:p>
      </dgm:t>
    </dgm:pt>
    <dgm:pt modelId="{C6C73E44-7BBE-4023-83E6-3D59B7020133}" type="sibTrans" cxnId="{05136704-B0EE-450E-AE78-6EDDE30E14BB}">
      <dgm:prSet/>
      <dgm:spPr/>
      <dgm:t>
        <a:bodyPr/>
        <a:lstStyle/>
        <a:p>
          <a:endParaRPr lang="en-IN"/>
        </a:p>
      </dgm:t>
    </dgm:pt>
    <dgm:pt modelId="{997E6AC0-52E7-414C-8218-227569EA0A91}">
      <dgm:prSet phldrT="[Text]" custT="1"/>
      <dgm:spPr/>
      <dgm:t>
        <a:bodyPr/>
        <a:lstStyle/>
        <a:p>
          <a:r>
            <a:rPr lang="en-IN" sz="1000" dirty="0" smtClean="0">
              <a:latin typeface="Century Gothic" pitchFamily="34" charset="0"/>
            </a:rPr>
            <a:t>Probabilistic &amp; Deterministic models for EOQ &amp; buffer stock</a:t>
          </a:r>
          <a:endParaRPr lang="en-IN" sz="1000" dirty="0">
            <a:latin typeface="Century Gothic" pitchFamily="34" charset="0"/>
          </a:endParaRPr>
        </a:p>
      </dgm:t>
    </dgm:pt>
    <dgm:pt modelId="{FBB65D57-A82D-4E31-B216-0002041834F9}" type="parTrans" cxnId="{447DD743-6243-4BBA-B74B-72CC8393E2A0}">
      <dgm:prSet/>
      <dgm:spPr/>
      <dgm:t>
        <a:bodyPr/>
        <a:lstStyle/>
        <a:p>
          <a:endParaRPr lang="en-IN"/>
        </a:p>
      </dgm:t>
    </dgm:pt>
    <dgm:pt modelId="{E42C62E2-63BA-4372-8F0A-8B0C70AD8735}" type="sibTrans" cxnId="{447DD743-6243-4BBA-B74B-72CC8393E2A0}">
      <dgm:prSet/>
      <dgm:spPr/>
      <dgm:t>
        <a:bodyPr/>
        <a:lstStyle/>
        <a:p>
          <a:endParaRPr lang="en-IN"/>
        </a:p>
      </dgm:t>
    </dgm:pt>
    <dgm:pt modelId="{509D8F39-1C90-4E23-914A-E69F98E2DF80}" type="pres">
      <dgm:prSet presAssocID="{FF720607-745B-4C76-9F6F-20612BA06A4D}" presName="Name0" presStyleCnt="0">
        <dgm:presLayoutVars>
          <dgm:dir/>
          <dgm:animLvl val="lvl"/>
          <dgm:resizeHandles val="exact"/>
        </dgm:presLayoutVars>
      </dgm:prSet>
      <dgm:spPr/>
      <dgm:t>
        <a:bodyPr/>
        <a:lstStyle/>
        <a:p>
          <a:endParaRPr lang="en-IN"/>
        </a:p>
      </dgm:t>
    </dgm:pt>
    <dgm:pt modelId="{7E4AC6F0-ECF7-473E-9968-325525410D81}" type="pres">
      <dgm:prSet presAssocID="{1C86D7C2-266E-4847-A45A-16FF50BA3C99}" presName="composite" presStyleCnt="0"/>
      <dgm:spPr/>
    </dgm:pt>
    <dgm:pt modelId="{8C8840FE-7500-4A1F-BD6E-9D7C5BB4CBC1}" type="pres">
      <dgm:prSet presAssocID="{1C86D7C2-266E-4847-A45A-16FF50BA3C99}" presName="parTx" presStyleLbl="alignNode1" presStyleIdx="0" presStyleCnt="5">
        <dgm:presLayoutVars>
          <dgm:chMax val="0"/>
          <dgm:chPref val="0"/>
          <dgm:bulletEnabled val="1"/>
        </dgm:presLayoutVars>
      </dgm:prSet>
      <dgm:spPr/>
      <dgm:t>
        <a:bodyPr/>
        <a:lstStyle/>
        <a:p>
          <a:endParaRPr lang="en-IN"/>
        </a:p>
      </dgm:t>
    </dgm:pt>
    <dgm:pt modelId="{0CF16A21-7BF1-4B46-959A-6465E0A8D894}" type="pres">
      <dgm:prSet presAssocID="{1C86D7C2-266E-4847-A45A-16FF50BA3C99}" presName="desTx" presStyleLbl="alignAccFollowNode1" presStyleIdx="0" presStyleCnt="5">
        <dgm:presLayoutVars>
          <dgm:bulletEnabled val="1"/>
        </dgm:presLayoutVars>
      </dgm:prSet>
      <dgm:spPr/>
      <dgm:t>
        <a:bodyPr/>
        <a:lstStyle/>
        <a:p>
          <a:endParaRPr lang="en-IN"/>
        </a:p>
      </dgm:t>
    </dgm:pt>
    <dgm:pt modelId="{CECBA88F-8D5E-4415-A8C8-A74BFB74305C}" type="pres">
      <dgm:prSet presAssocID="{AAA4A1D8-0218-4D92-9081-333444301008}" presName="space" presStyleCnt="0"/>
      <dgm:spPr/>
    </dgm:pt>
    <dgm:pt modelId="{C1791A59-CE8B-456B-AFBC-071AC8F9A3F4}" type="pres">
      <dgm:prSet presAssocID="{A13C8F42-7FCB-4EE3-9680-5BB78D161662}" presName="composite" presStyleCnt="0"/>
      <dgm:spPr/>
    </dgm:pt>
    <dgm:pt modelId="{B9F22345-BCB7-46DD-97A9-03A91B0E9184}" type="pres">
      <dgm:prSet presAssocID="{A13C8F42-7FCB-4EE3-9680-5BB78D161662}" presName="parTx" presStyleLbl="alignNode1" presStyleIdx="1" presStyleCnt="5">
        <dgm:presLayoutVars>
          <dgm:chMax val="0"/>
          <dgm:chPref val="0"/>
          <dgm:bulletEnabled val="1"/>
        </dgm:presLayoutVars>
      </dgm:prSet>
      <dgm:spPr/>
      <dgm:t>
        <a:bodyPr/>
        <a:lstStyle/>
        <a:p>
          <a:endParaRPr lang="en-IN"/>
        </a:p>
      </dgm:t>
    </dgm:pt>
    <dgm:pt modelId="{44D52017-16DE-4EC9-81A6-A57DB794D3EF}" type="pres">
      <dgm:prSet presAssocID="{A13C8F42-7FCB-4EE3-9680-5BB78D161662}" presName="desTx" presStyleLbl="alignAccFollowNode1" presStyleIdx="1" presStyleCnt="5">
        <dgm:presLayoutVars>
          <dgm:bulletEnabled val="1"/>
        </dgm:presLayoutVars>
      </dgm:prSet>
      <dgm:spPr/>
      <dgm:t>
        <a:bodyPr/>
        <a:lstStyle/>
        <a:p>
          <a:endParaRPr lang="en-IN"/>
        </a:p>
      </dgm:t>
    </dgm:pt>
    <dgm:pt modelId="{2AC9B4D0-41EE-4C6B-B7AF-1891ED7A2B1A}" type="pres">
      <dgm:prSet presAssocID="{5A0F2DA7-F6E7-4430-916C-E133CC196C26}" presName="space" presStyleCnt="0"/>
      <dgm:spPr/>
    </dgm:pt>
    <dgm:pt modelId="{7A0AD43B-2739-47EA-BE2B-5EA0AEF8280D}" type="pres">
      <dgm:prSet presAssocID="{71C469E6-8B1F-4803-975D-3B1A9D615614}" presName="composite" presStyleCnt="0"/>
      <dgm:spPr/>
    </dgm:pt>
    <dgm:pt modelId="{AE27DE3B-8FA0-4EAA-87D3-12B63C0B9A64}" type="pres">
      <dgm:prSet presAssocID="{71C469E6-8B1F-4803-975D-3B1A9D615614}" presName="parTx" presStyleLbl="alignNode1" presStyleIdx="2" presStyleCnt="5">
        <dgm:presLayoutVars>
          <dgm:chMax val="0"/>
          <dgm:chPref val="0"/>
          <dgm:bulletEnabled val="1"/>
        </dgm:presLayoutVars>
      </dgm:prSet>
      <dgm:spPr/>
      <dgm:t>
        <a:bodyPr/>
        <a:lstStyle/>
        <a:p>
          <a:endParaRPr lang="en-IN"/>
        </a:p>
      </dgm:t>
    </dgm:pt>
    <dgm:pt modelId="{CF32484F-4E9A-4D44-886B-B543EA8D0F66}" type="pres">
      <dgm:prSet presAssocID="{71C469E6-8B1F-4803-975D-3B1A9D615614}" presName="desTx" presStyleLbl="alignAccFollowNode1" presStyleIdx="2" presStyleCnt="5">
        <dgm:presLayoutVars>
          <dgm:bulletEnabled val="1"/>
        </dgm:presLayoutVars>
      </dgm:prSet>
      <dgm:spPr/>
      <dgm:t>
        <a:bodyPr/>
        <a:lstStyle/>
        <a:p>
          <a:endParaRPr lang="en-IN"/>
        </a:p>
      </dgm:t>
    </dgm:pt>
    <dgm:pt modelId="{0836E6BD-B84F-49C0-9C2D-4C67865001DF}" type="pres">
      <dgm:prSet presAssocID="{0A270C96-0900-4C0F-BA6D-C9B1C85145AD}" presName="space" presStyleCnt="0"/>
      <dgm:spPr/>
    </dgm:pt>
    <dgm:pt modelId="{475905D2-9116-4B86-852F-016EB02DEBE5}" type="pres">
      <dgm:prSet presAssocID="{21424663-A1A0-4747-ABB7-15A06800E9DF}" presName="composite" presStyleCnt="0"/>
      <dgm:spPr/>
    </dgm:pt>
    <dgm:pt modelId="{9F109E2B-2D8D-463D-AFF6-D975E2F1DA50}" type="pres">
      <dgm:prSet presAssocID="{21424663-A1A0-4747-ABB7-15A06800E9DF}" presName="parTx" presStyleLbl="alignNode1" presStyleIdx="3" presStyleCnt="5">
        <dgm:presLayoutVars>
          <dgm:chMax val="0"/>
          <dgm:chPref val="0"/>
          <dgm:bulletEnabled val="1"/>
        </dgm:presLayoutVars>
      </dgm:prSet>
      <dgm:spPr/>
      <dgm:t>
        <a:bodyPr/>
        <a:lstStyle/>
        <a:p>
          <a:endParaRPr lang="en-IN"/>
        </a:p>
      </dgm:t>
    </dgm:pt>
    <dgm:pt modelId="{62EAA0C3-20CE-4646-A1DB-46E1DBD21C06}" type="pres">
      <dgm:prSet presAssocID="{21424663-A1A0-4747-ABB7-15A06800E9DF}" presName="desTx" presStyleLbl="alignAccFollowNode1" presStyleIdx="3" presStyleCnt="5">
        <dgm:presLayoutVars>
          <dgm:bulletEnabled val="1"/>
        </dgm:presLayoutVars>
      </dgm:prSet>
      <dgm:spPr/>
      <dgm:t>
        <a:bodyPr/>
        <a:lstStyle/>
        <a:p>
          <a:endParaRPr lang="en-IN"/>
        </a:p>
      </dgm:t>
    </dgm:pt>
    <dgm:pt modelId="{50F8B42D-5E31-4007-ADC2-06CB122E4741}" type="pres">
      <dgm:prSet presAssocID="{9F53CC9F-37F9-430F-BE68-0DC9FC15F9D4}" presName="space" presStyleCnt="0"/>
      <dgm:spPr/>
    </dgm:pt>
    <dgm:pt modelId="{33903276-1987-4728-BC78-3920B44A2BF4}" type="pres">
      <dgm:prSet presAssocID="{D859F7B3-10A9-4751-B3D1-0FE3297D1505}" presName="composite" presStyleCnt="0"/>
      <dgm:spPr/>
    </dgm:pt>
    <dgm:pt modelId="{26F2EE10-6BF4-4EE9-9AF0-92A3F946206A}" type="pres">
      <dgm:prSet presAssocID="{D859F7B3-10A9-4751-B3D1-0FE3297D1505}" presName="parTx" presStyleLbl="alignNode1" presStyleIdx="4" presStyleCnt="5">
        <dgm:presLayoutVars>
          <dgm:chMax val="0"/>
          <dgm:chPref val="0"/>
          <dgm:bulletEnabled val="1"/>
        </dgm:presLayoutVars>
      </dgm:prSet>
      <dgm:spPr/>
      <dgm:t>
        <a:bodyPr/>
        <a:lstStyle/>
        <a:p>
          <a:endParaRPr lang="en-IN"/>
        </a:p>
      </dgm:t>
    </dgm:pt>
    <dgm:pt modelId="{0B4E3AF4-F306-47EC-AEB1-E357D15D45E3}" type="pres">
      <dgm:prSet presAssocID="{D859F7B3-10A9-4751-B3D1-0FE3297D1505}" presName="desTx" presStyleLbl="alignAccFollowNode1" presStyleIdx="4" presStyleCnt="5">
        <dgm:presLayoutVars>
          <dgm:bulletEnabled val="1"/>
        </dgm:presLayoutVars>
      </dgm:prSet>
      <dgm:spPr/>
      <dgm:t>
        <a:bodyPr/>
        <a:lstStyle/>
        <a:p>
          <a:endParaRPr lang="en-IN"/>
        </a:p>
      </dgm:t>
    </dgm:pt>
  </dgm:ptLst>
  <dgm:cxnLst>
    <dgm:cxn modelId="{53AAD587-39FD-480C-9EE8-D5EB613689AC}" srcId="{24A2EA2E-7F9A-40C8-BD83-84BA54576CA3}" destId="{05F851AD-C91A-4984-9B3A-6A55D82845EE}" srcOrd="1" destOrd="0" parTransId="{3A699508-0746-4C7A-8295-E413F017EB9D}" sibTransId="{64E90697-DDCD-4B8F-8267-57C4496537B0}"/>
    <dgm:cxn modelId="{471E561D-E024-4753-837B-3DC7FCC1EF71}" type="presOf" srcId="{B1F40544-73A3-4A1B-8689-4508FCD5D8DF}" destId="{0CF16A21-7BF1-4B46-959A-6465E0A8D894}" srcOrd="0" destOrd="1" presId="urn:microsoft.com/office/officeart/2005/8/layout/hList1"/>
    <dgm:cxn modelId="{415B233E-F606-4071-BBF4-D65CAAB80C83}" srcId="{F6C4DC88-4FBF-4EBA-8DD3-8D3AAC430041}" destId="{421AB6C1-C111-4544-AF97-5F9133BDD0A5}" srcOrd="3" destOrd="0" parTransId="{C76B3076-B2C5-4BF1-B3E2-A478B00FCF6D}" sibTransId="{CB4B948C-438B-4953-9624-DE7482403D46}"/>
    <dgm:cxn modelId="{922A36CF-57AE-42B4-BC24-74E6C3C93035}" type="presOf" srcId="{5928E64D-0971-4AD6-B028-6A69A9C8B49E}" destId="{CF32484F-4E9A-4D44-886B-B543EA8D0F66}" srcOrd="0" destOrd="6" presId="urn:microsoft.com/office/officeart/2005/8/layout/hList1"/>
    <dgm:cxn modelId="{F3714A00-0697-4CEA-BA41-FF6F31C68582}" type="presOf" srcId="{01760E4D-BAD8-4A06-8111-BFDA390451DB}" destId="{0B4E3AF4-F306-47EC-AEB1-E357D15D45E3}" srcOrd="0" destOrd="6" presId="urn:microsoft.com/office/officeart/2005/8/layout/hList1"/>
    <dgm:cxn modelId="{0D82771F-ACFF-44BA-8E51-0F6F23CFCA13}" srcId="{B400EB9C-47E9-451C-B09E-61A500EFAD04}" destId="{E212F857-BEEE-4EDF-8CA5-DCAE5E951BD4}" srcOrd="1" destOrd="0" parTransId="{24982380-F71B-467F-B5B4-E626480EE8CC}" sibTransId="{3C608BDD-C263-4A4B-A804-F7B77424CA57}"/>
    <dgm:cxn modelId="{FE8D8AB5-E077-4066-9E27-33F9BEF5F0B2}" srcId="{1C86D7C2-266E-4847-A45A-16FF50BA3C99}" destId="{090C3440-D412-45F8-9BF6-51755F7CD6BD}" srcOrd="2" destOrd="0" parTransId="{54BBFE01-D034-4567-BC56-C00A1442AEA8}" sibTransId="{5D2D61FB-D694-4FED-A483-A67C253AA024}"/>
    <dgm:cxn modelId="{4DFF732C-5479-4D5B-827D-4559343732E4}" type="presOf" srcId="{D859F7B3-10A9-4751-B3D1-0FE3297D1505}" destId="{26F2EE10-6BF4-4EE9-9AF0-92A3F946206A}" srcOrd="0" destOrd="0" presId="urn:microsoft.com/office/officeart/2005/8/layout/hList1"/>
    <dgm:cxn modelId="{93130DFC-272A-4960-A8A2-EB267D1336A2}" srcId="{F6C4DC88-4FBF-4EBA-8DD3-8D3AAC430041}" destId="{6D700627-BA98-48A4-A758-B943EB75BE53}" srcOrd="0" destOrd="0" parTransId="{F443090C-416D-4D33-AB5E-CE1BBAE9A53A}" sibTransId="{248DCE94-CE92-47D5-B63B-3CC1069D9DE4}"/>
    <dgm:cxn modelId="{0CB6939F-7E9F-487A-AE00-F7A2E895BC58}" srcId="{3ED067C3-8A5D-43F6-B7CD-F7D2C3140CE1}" destId="{3BFD9484-63F4-4CE3-A676-2765CF0E47F8}" srcOrd="2" destOrd="0" parTransId="{B868CA52-43C2-4703-8CA1-F5BF4695C243}" sibTransId="{02E820B6-18BC-4DC6-9ADF-183C9B93DA7C}"/>
    <dgm:cxn modelId="{14BAFA00-BC0F-4C0A-8775-218956F68368}" srcId="{71C469E6-8B1F-4803-975D-3B1A9D615614}" destId="{A5633747-8D6D-46C6-B406-A65AEA9EF873}" srcOrd="2" destOrd="0" parTransId="{EFDA5C34-C9B7-4A94-919C-0F6DA6C621B6}" sibTransId="{281E7EC7-B0E6-4F28-93BA-BB25D1211F25}"/>
    <dgm:cxn modelId="{BA67391B-3B86-4258-B270-1EDAE09CAF10}" type="presOf" srcId="{FF720607-745B-4C76-9F6F-20612BA06A4D}" destId="{509D8F39-1C90-4E23-914A-E69F98E2DF80}" srcOrd="0" destOrd="0" presId="urn:microsoft.com/office/officeart/2005/8/layout/hList1"/>
    <dgm:cxn modelId="{AFF1580B-E3B6-4622-8936-A285F9B3E8BB}" srcId="{21424663-A1A0-4747-ABB7-15A06800E9DF}" destId="{F6007780-F5E4-4FF1-B4E2-E42D95AD90A6}" srcOrd="1" destOrd="0" parTransId="{AAB8899C-17A0-4AE7-AC08-1E26C8793107}" sibTransId="{C22E0902-DB07-4ECD-83E3-19F81803C0A8}"/>
    <dgm:cxn modelId="{86FB2319-C043-40FF-B51F-BF8FB8C266DE}" type="presOf" srcId="{3ED067C3-8A5D-43F6-B7CD-F7D2C3140CE1}" destId="{CF32484F-4E9A-4D44-886B-B543EA8D0F66}" srcOrd="0" destOrd="13" presId="urn:microsoft.com/office/officeart/2005/8/layout/hList1"/>
    <dgm:cxn modelId="{85E64E9F-3B44-4BF1-B5FE-2AABB2EDB7E1}" type="presOf" srcId="{D881E6C3-6FDF-48D3-B0DB-780790B1D575}" destId="{62EAA0C3-20CE-4646-A1DB-46E1DBD21C06}" srcOrd="0" destOrd="8" presId="urn:microsoft.com/office/officeart/2005/8/layout/hList1"/>
    <dgm:cxn modelId="{26E437D4-6F32-4B44-B879-7E370CD4E8F0}" type="presOf" srcId="{8C66BB20-11F4-4381-BDEF-F84EA4F6DF5D}" destId="{62EAA0C3-20CE-4646-A1DB-46E1DBD21C06}" srcOrd="0" destOrd="6" presId="urn:microsoft.com/office/officeart/2005/8/layout/hList1"/>
    <dgm:cxn modelId="{42F9D267-6F3B-47E1-8A0D-ACFC662DD939}" type="presOf" srcId="{1A88F35F-F8F3-4AF1-8FF9-144EB83198AB}" destId="{44D52017-16DE-4EC9-81A6-A57DB794D3EF}" srcOrd="0" destOrd="3" presId="urn:microsoft.com/office/officeart/2005/8/layout/hList1"/>
    <dgm:cxn modelId="{BB45936E-E3F2-419C-A5A9-8691592EAF26}" srcId="{FF720607-745B-4C76-9F6F-20612BA06A4D}" destId="{71C469E6-8B1F-4803-975D-3B1A9D615614}" srcOrd="2" destOrd="0" parTransId="{A7060BBA-3618-4B32-8894-9688F065E4B4}" sibTransId="{0A270C96-0900-4C0F-BA6D-C9B1C85145AD}"/>
    <dgm:cxn modelId="{447DD743-6243-4BBA-B74B-72CC8393E2A0}" srcId="{4EFE6566-A372-4EA5-B3E4-32CE186571D9}" destId="{997E6AC0-52E7-414C-8218-227569EA0A91}" srcOrd="0" destOrd="0" parTransId="{FBB65D57-A82D-4E31-B216-0002041834F9}" sibTransId="{E42C62E2-63BA-4372-8F0A-8B0C70AD8735}"/>
    <dgm:cxn modelId="{1B0072D0-3709-4EE0-B102-463840C82A23}" srcId="{A13C8F42-7FCB-4EE3-9680-5BB78D161662}" destId="{8B69DCBD-A548-4EC6-8C21-3F16B836DC47}" srcOrd="1" destOrd="0" parTransId="{9B0EF190-263C-4B3C-8A41-351A91AF3C95}" sibTransId="{44C35188-38E1-4349-AFC3-5F73B8ED5F46}"/>
    <dgm:cxn modelId="{5A1CE402-FF96-404C-AB41-D999EBBCAD67}" srcId="{D859F7B3-10A9-4751-B3D1-0FE3297D1505}" destId="{4EFE6566-A372-4EA5-B3E4-32CE186571D9}" srcOrd="4" destOrd="0" parTransId="{23DF6275-164E-4F67-9CCB-462D8AFFB499}" sibTransId="{D5E01BC1-2FCD-4E94-B8FB-6A298E454327}"/>
    <dgm:cxn modelId="{BCB6BE4E-B293-4167-9B32-DD760EDE05BE}" type="presOf" srcId="{B65DE873-4396-428C-BF79-0F7AD6031298}" destId="{0CF16A21-7BF1-4B46-959A-6465E0A8D894}" srcOrd="0" destOrd="0" presId="urn:microsoft.com/office/officeart/2005/8/layout/hList1"/>
    <dgm:cxn modelId="{770A9405-7C36-4507-8CA6-832FF16D667C}" srcId="{71C469E6-8B1F-4803-975D-3B1A9D615614}" destId="{3ED067C3-8A5D-43F6-B7CD-F7D2C3140CE1}" srcOrd="4" destOrd="0" parTransId="{DA15365E-1093-48F4-8268-70531392EF16}" sibTransId="{25968CCF-9165-4B52-95F2-DD4FC370C414}"/>
    <dgm:cxn modelId="{2538487B-B567-4568-AD32-3D43D731B8D0}" srcId="{D859F7B3-10A9-4751-B3D1-0FE3297D1505}" destId="{D2AEE8E2-DCBE-40F5-8550-F1F4E9C3BFED}" srcOrd="0" destOrd="0" parTransId="{5D77F6C3-7694-4F84-8D91-862FF3037020}" sibTransId="{DCD96100-2B87-4251-B905-859807B6D9BA}"/>
    <dgm:cxn modelId="{32D939A7-603A-4213-8638-C5A9BB816CA4}" srcId="{71C469E6-8B1F-4803-975D-3B1A9D615614}" destId="{F6C4DC88-4FBF-4EBA-8DD3-8D3AAC430041}" srcOrd="0" destOrd="0" parTransId="{482CE46C-633C-4533-A9A9-36634457142E}" sibTransId="{88C65211-E870-4CA6-B842-6597FDF6BB8E}"/>
    <dgm:cxn modelId="{26F4BC94-FF72-4C94-9C23-1CDA50BEEC8B}" srcId="{F6C4DC88-4FBF-4EBA-8DD3-8D3AAC430041}" destId="{EBC303FC-FD51-4C1E-91B3-F682D12C1A94}" srcOrd="2" destOrd="0" parTransId="{854BD44A-3BEC-4864-8CDC-2DEC3CF6DCE7}" sibTransId="{B482E266-91B7-44CF-A956-F616061FA2D7}"/>
    <dgm:cxn modelId="{50648EE4-6EFA-4636-AA73-17395087BB40}" srcId="{55F7EAAF-BA03-4A27-81BF-A872C3EBB9C9}" destId="{D881E6C3-6FDF-48D3-B0DB-780790B1D575}" srcOrd="0" destOrd="0" parTransId="{7F5F2BBA-35CE-4B7B-8186-6546C2AC14E5}" sibTransId="{EAC7F0B1-B4C3-4318-86A9-BFD92FAEFD26}"/>
    <dgm:cxn modelId="{75ABDD00-B3D7-4C8C-BDC6-8FC23E1E3ACB}" type="presOf" srcId="{E293B206-E131-4B56-9F90-6CDC3082DA9A}" destId="{44D52017-16DE-4EC9-81A6-A57DB794D3EF}" srcOrd="0" destOrd="1" presId="urn:microsoft.com/office/officeart/2005/8/layout/hList1"/>
    <dgm:cxn modelId="{FE4BF7FD-BD8C-42DE-8F36-2CDC68364FBA}" srcId="{24A2EA2E-7F9A-40C8-BD83-84BA54576CA3}" destId="{BF39C107-724B-49B1-B37D-90C8380150FD}" srcOrd="2" destOrd="0" parTransId="{1FE3F0E2-8F11-4652-9EF4-D6EFFC859798}" sibTransId="{0D09748C-0E9B-4F03-8355-7D33BEF3B137}"/>
    <dgm:cxn modelId="{E8530CE9-5257-4F60-8D36-279F9C688918}" type="presOf" srcId="{A13C8F42-7FCB-4EE3-9680-5BB78D161662}" destId="{B9F22345-BCB7-46DD-97A9-03A91B0E9184}" srcOrd="0" destOrd="0" presId="urn:microsoft.com/office/officeart/2005/8/layout/hList1"/>
    <dgm:cxn modelId="{906851D0-1DA8-44B7-8E3C-19E97BA7FA68}" srcId="{71C469E6-8B1F-4803-975D-3B1A9D615614}" destId="{01FCA387-B7D0-4E37-AECF-D957ACD3F8CA}" srcOrd="3" destOrd="0" parTransId="{AFE3E6B1-F640-48AE-AD11-17E072ABAB58}" sibTransId="{4B5311AF-2870-4C31-B843-8F37E3E87BD6}"/>
    <dgm:cxn modelId="{D8D82999-5ACC-42FC-B7B5-E6D1AD29F876}" srcId="{4EFE6566-A372-4EA5-B3E4-32CE186571D9}" destId="{01760E4D-BAD8-4A06-8111-BFDA390451DB}" srcOrd="1" destOrd="0" parTransId="{CAB4CDB2-0EEF-441F-8A8B-A18E55515661}" sibTransId="{1C22A785-7291-427A-9065-CCDDD4629B5B}"/>
    <dgm:cxn modelId="{6E7694A4-9AF1-4873-99F5-6D45C19FCB38}" type="presOf" srcId="{05F851AD-C91A-4984-9B3A-6A55D82845EE}" destId="{CF32484F-4E9A-4D44-886B-B543EA8D0F66}" srcOrd="0" destOrd="7" presId="urn:microsoft.com/office/officeart/2005/8/layout/hList1"/>
    <dgm:cxn modelId="{D4133344-82D5-4F91-A1AF-BF388A13564E}" type="presOf" srcId="{9A4F94DA-260B-4169-BC6C-0935D2984A88}" destId="{62EAA0C3-20CE-4646-A1DB-46E1DBD21C06}" srcOrd="0" destOrd="4" presId="urn:microsoft.com/office/officeart/2005/8/layout/hList1"/>
    <dgm:cxn modelId="{4F58BDC8-A55C-4095-9DCD-7F07844FBC2E}" srcId="{21424663-A1A0-4747-ABB7-15A06800E9DF}" destId="{BC8F7ADE-C560-4028-AAD5-C9BB3D64273C}" srcOrd="2" destOrd="0" parTransId="{752211C3-5CE7-404F-B7A3-B3132E7E479B}" sibTransId="{AFEF3235-796A-4824-A649-841FEA447619}"/>
    <dgm:cxn modelId="{32887CF7-8F1F-4115-A06F-60A318BC7F9C}" srcId="{F6C4DC88-4FBF-4EBA-8DD3-8D3AAC430041}" destId="{7F993690-CC61-46B3-A069-A4475362B232}" srcOrd="1" destOrd="0" parTransId="{1C53CAFC-F1BB-4608-872B-D7B0813B81BD}" sibTransId="{4C4BD58B-4186-43C1-862A-5C14920F231F}"/>
    <dgm:cxn modelId="{25DC4F6A-8EC1-4F92-8804-F2791E404177}" type="presOf" srcId="{209C244F-184B-4533-AEED-3BC79251A4F9}" destId="{62EAA0C3-20CE-4646-A1DB-46E1DBD21C06}" srcOrd="0" destOrd="0" presId="urn:microsoft.com/office/officeart/2005/8/layout/hList1"/>
    <dgm:cxn modelId="{C9BC9C27-6F4A-46CB-B6ED-DE3F2F5E8909}" type="presOf" srcId="{4EFE6566-A372-4EA5-B3E4-32CE186571D9}" destId="{0B4E3AF4-F306-47EC-AEB1-E357D15D45E3}" srcOrd="0" destOrd="4" presId="urn:microsoft.com/office/officeart/2005/8/layout/hList1"/>
    <dgm:cxn modelId="{18C91794-6B65-4810-B65F-5008FEB89EA9}" srcId="{1C86D7C2-266E-4847-A45A-16FF50BA3C99}" destId="{B1F40544-73A3-4A1B-8689-4508FCD5D8DF}" srcOrd="1" destOrd="0" parTransId="{18BAE34F-DFF4-470B-B062-F6BC756A59CC}" sibTransId="{D8B7846E-CA1B-4295-A3AF-AECDA1769A5F}"/>
    <dgm:cxn modelId="{61C93C02-2BE2-49E9-B273-01BC12A6C439}" type="presOf" srcId="{8B69DCBD-A548-4EC6-8C21-3F16B836DC47}" destId="{44D52017-16DE-4EC9-81A6-A57DB794D3EF}" srcOrd="0" destOrd="4" presId="urn:microsoft.com/office/officeart/2005/8/layout/hList1"/>
    <dgm:cxn modelId="{A5C23980-8D8C-4A39-97C6-B120BBE90EFF}" srcId="{55F7EAAF-BA03-4A27-81BF-A872C3EBB9C9}" destId="{77D70A84-352F-42E2-87A5-F4EA5515986F}" srcOrd="1" destOrd="0" parTransId="{B47EF6C3-61E6-4E4A-A9A0-172E438F4E5D}" sibTransId="{00D577B5-3AE6-46D5-9EB0-E0AD8085D894}"/>
    <dgm:cxn modelId="{1AD36ABA-2942-4341-A848-6EE588408A9D}" type="presOf" srcId="{A238D675-C2AD-4060-A8DB-E98944F1B7E4}" destId="{0B4E3AF4-F306-47EC-AEB1-E357D15D45E3}" srcOrd="0" destOrd="1" presId="urn:microsoft.com/office/officeart/2005/8/layout/hList1"/>
    <dgm:cxn modelId="{29286977-9FB8-4972-98A5-10845E6238C3}" type="presOf" srcId="{B9170552-01DF-492D-A01B-F2D5BB1BA804}" destId="{0B4E3AF4-F306-47EC-AEB1-E357D15D45E3}" srcOrd="0" destOrd="2" presId="urn:microsoft.com/office/officeart/2005/8/layout/hList1"/>
    <dgm:cxn modelId="{C22B700F-B3AB-4124-BCA9-9F181B130F05}" type="presOf" srcId="{F6007780-F5E4-4FF1-B4E2-E42D95AD90A6}" destId="{62EAA0C3-20CE-4646-A1DB-46E1DBD21C06}" srcOrd="0" destOrd="1" presId="urn:microsoft.com/office/officeart/2005/8/layout/hList1"/>
    <dgm:cxn modelId="{EB9DE311-0F79-4695-B7C1-7247946017C6}" srcId="{21424663-A1A0-4747-ABB7-15A06800E9DF}" destId="{55F7EAAF-BA03-4A27-81BF-A872C3EBB9C9}" srcOrd="6" destOrd="0" parTransId="{F7E08A18-D537-45D1-9FED-058D1CCC77C2}" sibTransId="{1C645BDF-276D-46E2-93E3-5D96CFEEBBA2}"/>
    <dgm:cxn modelId="{D6C2006E-92EA-4EBE-B5DD-9586BA3F527D}" srcId="{FF720607-745B-4C76-9F6F-20612BA06A4D}" destId="{D859F7B3-10A9-4751-B3D1-0FE3297D1505}" srcOrd="4" destOrd="0" parTransId="{B5436874-9C7B-47D5-B1C9-61B444D1DBAE}" sibTransId="{301807B7-523B-4CF3-8DCA-A80EDC15476C}"/>
    <dgm:cxn modelId="{17619FB8-4A28-432D-AD6A-8499E6268A4E}" srcId="{24A2EA2E-7F9A-40C8-BD83-84BA54576CA3}" destId="{93FA9B0E-EBCA-45B5-952E-FA662533A6BD}" srcOrd="4" destOrd="0" parTransId="{B9337867-C1B7-4F15-ADFB-26764D0B1B00}" sibTransId="{82A96FD7-41F0-4803-81F1-F2D7345365A3}"/>
    <dgm:cxn modelId="{1C705F5A-2A66-46E6-997E-C3EBDF395EF3}" type="presOf" srcId="{77D70A84-352F-42E2-87A5-F4EA5515986F}" destId="{62EAA0C3-20CE-4646-A1DB-46E1DBD21C06}" srcOrd="0" destOrd="9" presId="urn:microsoft.com/office/officeart/2005/8/layout/hList1"/>
    <dgm:cxn modelId="{54C113E8-608A-4784-A680-1987A3F6F948}" srcId="{090C3440-D412-45F8-9BF6-51755F7CD6BD}" destId="{1DEA27AB-A2E6-4C7A-8B70-B3958E9A836C}" srcOrd="0" destOrd="0" parTransId="{35AFD4EC-2541-4D97-9D43-E098B0472E62}" sibTransId="{A58375B7-A60B-458F-BEF7-93560DE81E71}"/>
    <dgm:cxn modelId="{5BEA3648-21C4-4027-A121-122423DC12FD}" type="presOf" srcId="{11154D2D-7213-46C5-A735-E402F39BA6E3}" destId="{62EAA0C3-20CE-4646-A1DB-46E1DBD21C06}" srcOrd="0" destOrd="3" presId="urn:microsoft.com/office/officeart/2005/8/layout/hList1"/>
    <dgm:cxn modelId="{A6B1325A-D9C5-4746-B248-BA48D260D50E}" srcId="{BC8F7ADE-C560-4028-AAD5-C9BB3D64273C}" destId="{11154D2D-7213-46C5-A735-E402F39BA6E3}" srcOrd="0" destOrd="0" parTransId="{CD28E68D-A860-4389-9986-C7D3AB5737A1}" sibTransId="{8FE29440-09C0-47C7-8F21-4ECFE7882537}"/>
    <dgm:cxn modelId="{DCE89287-91B4-496B-A062-57EE0500E183}" type="presOf" srcId="{55F7EAAF-BA03-4A27-81BF-A872C3EBB9C9}" destId="{62EAA0C3-20CE-4646-A1DB-46E1DBD21C06}" srcOrd="0" destOrd="7" presId="urn:microsoft.com/office/officeart/2005/8/layout/hList1"/>
    <dgm:cxn modelId="{C302AFB8-10A8-4748-A536-CE67777075C4}" type="presOf" srcId="{24A2EA2E-7F9A-40C8-BD83-84BA54576CA3}" destId="{CF32484F-4E9A-4D44-886B-B543EA8D0F66}" srcOrd="0" destOrd="5" presId="urn:microsoft.com/office/officeart/2005/8/layout/hList1"/>
    <dgm:cxn modelId="{05136704-B0EE-450E-AE78-6EDDE30E14BB}" srcId="{21424663-A1A0-4747-ABB7-15A06800E9DF}" destId="{9A4F94DA-260B-4169-BC6C-0935D2984A88}" srcOrd="3" destOrd="0" parTransId="{0EEA4E14-246A-4DD2-8D88-8DB2585F2F61}" sibTransId="{C6C73E44-7BBE-4023-83E6-3D59B7020133}"/>
    <dgm:cxn modelId="{7B908F84-F12A-4D97-9345-3908F94E52A1}" srcId="{21424663-A1A0-4747-ABB7-15A06800E9DF}" destId="{8C66BB20-11F4-4381-BDEF-F84EA4F6DF5D}" srcOrd="5" destOrd="0" parTransId="{FCA6AF41-AB5C-4E5D-8CBA-1A3F98A85F21}" sibTransId="{D042A76D-38DC-4C75-BF44-DEF348E923BF}"/>
    <dgm:cxn modelId="{1D7060DC-18AF-448C-AE96-F1BC01B419CE}" srcId="{B400EB9C-47E9-451C-B09E-61A500EFAD04}" destId="{E293B206-E131-4B56-9F90-6CDC3082DA9A}" srcOrd="0" destOrd="0" parTransId="{2825A37B-7E7D-43BA-880A-58A8BDA9CBDA}" sibTransId="{B71DF469-F9F2-47CC-9345-CA9AC35C97C2}"/>
    <dgm:cxn modelId="{1E4C4F0B-FB0B-4E35-9002-DD44E2B90CAF}" srcId="{B400EB9C-47E9-451C-B09E-61A500EFAD04}" destId="{1A88F35F-F8F3-4AF1-8FF9-144EB83198AB}" srcOrd="2" destOrd="0" parTransId="{D881F417-EC80-4915-8C21-48B7544A7DFD}" sibTransId="{4E91EE7B-A2B9-42BA-B4BB-B3DD6CC279DE}"/>
    <dgm:cxn modelId="{0EDF6F7C-D223-4F90-A75C-84B0C0F7BB83}" srcId="{21424663-A1A0-4747-ABB7-15A06800E9DF}" destId="{209C244F-184B-4533-AEED-3BC79251A4F9}" srcOrd="0" destOrd="0" parTransId="{73DBCF16-2837-47DF-8D11-A257DE124899}" sibTransId="{89CC256E-3EEC-42BE-8DBB-0921A211CD37}"/>
    <dgm:cxn modelId="{A39282DA-2B45-421B-B033-C95C5AEF992A}" type="presOf" srcId="{F6C4DC88-4FBF-4EBA-8DD3-8D3AAC430041}" destId="{CF32484F-4E9A-4D44-886B-B543EA8D0F66}" srcOrd="0" destOrd="0" presId="urn:microsoft.com/office/officeart/2005/8/layout/hList1"/>
    <dgm:cxn modelId="{0CF86836-CC35-4607-99BA-C977F0A4D7CD}" srcId="{24A2EA2E-7F9A-40C8-BD83-84BA54576CA3}" destId="{95A872B2-A3E4-4563-A4F3-AC78C2528580}" srcOrd="3" destOrd="0" parTransId="{0E986E90-FA20-40D8-9F50-AD1E640D253F}" sibTransId="{EE2C21F7-511A-464B-8D7C-AA2EA40DA90C}"/>
    <dgm:cxn modelId="{C01FFC4C-F7CE-4E50-96E0-780846C1B92D}" type="presOf" srcId="{090C3440-D412-45F8-9BF6-51755F7CD6BD}" destId="{0CF16A21-7BF1-4B46-959A-6465E0A8D894}" srcOrd="0" destOrd="2" presId="urn:microsoft.com/office/officeart/2005/8/layout/hList1"/>
    <dgm:cxn modelId="{00C0C8B8-E48E-4281-888C-82762BF05884}" type="presOf" srcId="{93FA9B0E-EBCA-45B5-952E-FA662533A6BD}" destId="{CF32484F-4E9A-4D44-886B-B543EA8D0F66}" srcOrd="0" destOrd="10" presId="urn:microsoft.com/office/officeart/2005/8/layout/hList1"/>
    <dgm:cxn modelId="{CDC6ACE6-E772-4F40-801C-9AA601B6D3D8}" srcId="{D859F7B3-10A9-4751-B3D1-0FE3297D1505}" destId="{A238D675-C2AD-4060-A8DB-E98944F1B7E4}" srcOrd="1" destOrd="0" parTransId="{038D51CB-B63D-4D7B-91DE-3CCD5A3E94F8}" sibTransId="{070A064B-4F9D-4ACF-A1D9-E84BCAB79DE6}"/>
    <dgm:cxn modelId="{9098CEC8-DBF3-4322-AEB6-6C858E8D32FC}" srcId="{3ED067C3-8A5D-43F6-B7CD-F7D2C3140CE1}" destId="{9D3354A6-05AA-418D-8FE1-B535F57E0813}" srcOrd="1" destOrd="0" parTransId="{4AE8CA64-A553-4A63-BAB3-6227DF782FE4}" sibTransId="{B84BD11E-891B-46C1-BA60-098C006F49CF}"/>
    <dgm:cxn modelId="{47E5CAE8-408D-4A9F-9796-34EB5E231405}" type="presOf" srcId="{6D700627-BA98-48A4-A758-B943EB75BE53}" destId="{CF32484F-4E9A-4D44-886B-B543EA8D0F66}" srcOrd="0" destOrd="1" presId="urn:microsoft.com/office/officeart/2005/8/layout/hList1"/>
    <dgm:cxn modelId="{2C8CE1FC-43B6-4F1B-9A13-4311BDEEF5A3}" type="presOf" srcId="{9D3354A6-05AA-418D-8FE1-B535F57E0813}" destId="{CF32484F-4E9A-4D44-886B-B543EA8D0F66}" srcOrd="0" destOrd="15" presId="urn:microsoft.com/office/officeart/2005/8/layout/hList1"/>
    <dgm:cxn modelId="{38A1C87C-C922-424E-9AF5-A279AA2FD091}" type="presOf" srcId="{A5633747-8D6D-46C6-B406-A65AEA9EF873}" destId="{CF32484F-4E9A-4D44-886B-B543EA8D0F66}" srcOrd="0" destOrd="11" presId="urn:microsoft.com/office/officeart/2005/8/layout/hList1"/>
    <dgm:cxn modelId="{0E8A33D9-49E4-45CC-8B94-3A565DDA34C8}" type="presOf" srcId="{EBC303FC-FD51-4C1E-91B3-F682D12C1A94}" destId="{CF32484F-4E9A-4D44-886B-B543EA8D0F66}" srcOrd="0" destOrd="3" presId="urn:microsoft.com/office/officeart/2005/8/layout/hList1"/>
    <dgm:cxn modelId="{4BDFF513-794F-4866-BC2B-2386ABB43DC9}" srcId="{FF720607-745B-4C76-9F6F-20612BA06A4D}" destId="{A13C8F42-7FCB-4EE3-9680-5BB78D161662}" srcOrd="1" destOrd="0" parTransId="{FAE828B3-7873-4855-831D-B6068DCB50C7}" sibTransId="{5A0F2DA7-F6E7-4430-916C-E133CC196C26}"/>
    <dgm:cxn modelId="{CA39E74C-3F72-4998-94A9-3AF635F524E6}" type="presOf" srcId="{95A872B2-A3E4-4563-A4F3-AC78C2528580}" destId="{CF32484F-4E9A-4D44-886B-B543EA8D0F66}" srcOrd="0" destOrd="9" presId="urn:microsoft.com/office/officeart/2005/8/layout/hList1"/>
    <dgm:cxn modelId="{5F5BFEF3-0FC1-4670-ABB4-92B02E849A59}" srcId="{A13C8F42-7FCB-4EE3-9680-5BB78D161662}" destId="{B400EB9C-47E9-451C-B09E-61A500EFAD04}" srcOrd="0" destOrd="0" parTransId="{31E39F96-4929-40D3-B678-3E3D56EC9870}" sibTransId="{54B01987-A804-469D-9CF2-5FCD33C6C6FF}"/>
    <dgm:cxn modelId="{0B583F2A-37E0-46FA-9F5C-6BD1056390DA}" type="presOf" srcId="{E212F857-BEEE-4EDF-8CA5-DCAE5E951BD4}" destId="{44D52017-16DE-4EC9-81A6-A57DB794D3EF}" srcOrd="0" destOrd="2" presId="urn:microsoft.com/office/officeart/2005/8/layout/hList1"/>
    <dgm:cxn modelId="{43144964-BB8C-4AF5-A32A-875A5B3E7BA4}" type="presOf" srcId="{BF39C107-724B-49B1-B37D-90C8380150FD}" destId="{CF32484F-4E9A-4D44-886B-B543EA8D0F66}" srcOrd="0" destOrd="8" presId="urn:microsoft.com/office/officeart/2005/8/layout/hList1"/>
    <dgm:cxn modelId="{3397269C-99FC-48D7-A976-B501B5440FDF}" type="presOf" srcId="{1DEA27AB-A2E6-4C7A-8B70-B3958E9A836C}" destId="{0CF16A21-7BF1-4B46-959A-6465E0A8D894}" srcOrd="0" destOrd="3" presId="urn:microsoft.com/office/officeart/2005/8/layout/hList1"/>
    <dgm:cxn modelId="{DBB836AE-BE9D-45E3-AA64-29AC0AA8A858}" srcId="{71C469E6-8B1F-4803-975D-3B1A9D615614}" destId="{24A2EA2E-7F9A-40C8-BD83-84BA54576CA3}" srcOrd="1" destOrd="0" parTransId="{8A04D3F1-E74C-4F1E-9EBE-D90945A69162}" sibTransId="{E4529FCD-13FB-486A-A699-5B89D6ED85A8}"/>
    <dgm:cxn modelId="{B4D1CED2-85FE-483A-9939-4160FA1BF65C}" srcId="{FF720607-745B-4C76-9F6F-20612BA06A4D}" destId="{1C86D7C2-266E-4847-A45A-16FF50BA3C99}" srcOrd="0" destOrd="0" parTransId="{8F312C40-BF33-4F48-A435-C55ACDA87B08}" sibTransId="{AAA4A1D8-0218-4D92-9081-333444301008}"/>
    <dgm:cxn modelId="{298503FF-4F13-49E0-9092-6CDBA01BA836}" type="presOf" srcId="{BC8F7ADE-C560-4028-AAD5-C9BB3D64273C}" destId="{62EAA0C3-20CE-4646-A1DB-46E1DBD21C06}" srcOrd="0" destOrd="2" presId="urn:microsoft.com/office/officeart/2005/8/layout/hList1"/>
    <dgm:cxn modelId="{968AE2BB-5278-4D03-8B92-A5530394A511}" srcId="{D859F7B3-10A9-4751-B3D1-0FE3297D1505}" destId="{E4A7A0CA-02B1-4B9F-8453-797750070C58}" srcOrd="3" destOrd="0" parTransId="{258964D0-40D6-4749-8A67-08B8D5AFF2B3}" sibTransId="{8C90C0C6-073F-491F-A665-C2989025FEF0}"/>
    <dgm:cxn modelId="{8633C8CF-C637-40F3-9571-955F997DBB57}" type="presOf" srcId="{3BFD9484-63F4-4CE3-A676-2765CF0E47F8}" destId="{CF32484F-4E9A-4D44-886B-B543EA8D0F66}" srcOrd="0" destOrd="16" presId="urn:microsoft.com/office/officeart/2005/8/layout/hList1"/>
    <dgm:cxn modelId="{FA9DFA1C-C4E6-4322-819C-7BC7844547CD}" type="presOf" srcId="{7F993690-CC61-46B3-A069-A4475362B232}" destId="{CF32484F-4E9A-4D44-886B-B543EA8D0F66}" srcOrd="0" destOrd="2" presId="urn:microsoft.com/office/officeart/2005/8/layout/hList1"/>
    <dgm:cxn modelId="{975ADE80-7288-4717-BFD4-8752D49D4096}" type="presOf" srcId="{997E6AC0-52E7-414C-8218-227569EA0A91}" destId="{0B4E3AF4-F306-47EC-AEB1-E357D15D45E3}" srcOrd="0" destOrd="5" presId="urn:microsoft.com/office/officeart/2005/8/layout/hList1"/>
    <dgm:cxn modelId="{5162DC9A-F0F8-4A11-9F68-B6DFD929AC26}" srcId="{D859F7B3-10A9-4751-B3D1-0FE3297D1505}" destId="{B9170552-01DF-492D-A01B-F2D5BB1BA804}" srcOrd="2" destOrd="0" parTransId="{ACF20D2D-7758-4BFC-B530-90CF6A1146A5}" sibTransId="{6273EDD9-C189-4D2F-B2AE-EFF34C3BF7C1}"/>
    <dgm:cxn modelId="{BB7CEF36-C976-46A1-8853-E9F3F7CBC79B}" srcId="{1C86D7C2-266E-4847-A45A-16FF50BA3C99}" destId="{B65DE873-4396-428C-BF79-0F7AD6031298}" srcOrd="0" destOrd="0" parTransId="{A0067150-F051-4683-BEFC-5CF9DF931DB3}" sibTransId="{A2A80E74-4610-4434-BF03-D99E633AB815}"/>
    <dgm:cxn modelId="{5E5B7B13-FEA4-4E0B-8BD2-BFCB2DA9A791}" type="presOf" srcId="{B400EB9C-47E9-451C-B09E-61A500EFAD04}" destId="{44D52017-16DE-4EC9-81A6-A57DB794D3EF}" srcOrd="0" destOrd="0" presId="urn:microsoft.com/office/officeart/2005/8/layout/hList1"/>
    <dgm:cxn modelId="{6C6776FA-B2BE-4FE2-A070-6D480CA1E2CB}" srcId="{24A2EA2E-7F9A-40C8-BD83-84BA54576CA3}" destId="{5928E64D-0971-4AD6-B028-6A69A9C8B49E}" srcOrd="0" destOrd="0" parTransId="{76A3A4FF-58EE-4713-AAC4-59FB53855A10}" sibTransId="{B9757DC7-6678-4115-9764-7181614E184D}"/>
    <dgm:cxn modelId="{976E2F16-659C-40BA-A956-C9BF8C41DF25}" type="presOf" srcId="{59129948-A273-434F-BA95-D23E4B6ADDD3}" destId="{62EAA0C3-20CE-4646-A1DB-46E1DBD21C06}" srcOrd="0" destOrd="5" presId="urn:microsoft.com/office/officeart/2005/8/layout/hList1"/>
    <dgm:cxn modelId="{14124DED-051A-4EF8-A909-15BEB53B2205}" type="presOf" srcId="{D2AEE8E2-DCBE-40F5-8550-F1F4E9C3BFED}" destId="{0B4E3AF4-F306-47EC-AEB1-E357D15D45E3}" srcOrd="0" destOrd="0" presId="urn:microsoft.com/office/officeart/2005/8/layout/hList1"/>
    <dgm:cxn modelId="{B58938A6-1AC0-4B5C-9E81-D6B83E3C0882}" type="presOf" srcId="{71C469E6-8B1F-4803-975D-3B1A9D615614}" destId="{AE27DE3B-8FA0-4EAA-87D3-12B63C0B9A64}" srcOrd="0" destOrd="0" presId="urn:microsoft.com/office/officeart/2005/8/layout/hList1"/>
    <dgm:cxn modelId="{6BA7BE74-C5EF-47AC-BECC-60BEAC942228}" type="presOf" srcId="{21424663-A1A0-4747-ABB7-15A06800E9DF}" destId="{9F109E2B-2D8D-463D-AFF6-D975E2F1DA50}" srcOrd="0" destOrd="0" presId="urn:microsoft.com/office/officeart/2005/8/layout/hList1"/>
    <dgm:cxn modelId="{739365BA-AA5C-42CC-A2D2-D402B21FCD13}" type="presOf" srcId="{421AB6C1-C111-4544-AF97-5F9133BDD0A5}" destId="{CF32484F-4E9A-4D44-886B-B543EA8D0F66}" srcOrd="0" destOrd="4" presId="urn:microsoft.com/office/officeart/2005/8/layout/hList1"/>
    <dgm:cxn modelId="{908B588B-6E0A-4914-8782-8236BDC7EAE5}" type="presOf" srcId="{2D392ED8-A1AB-4F4B-A875-8D6ADF8723E4}" destId="{CF32484F-4E9A-4D44-886B-B543EA8D0F66}" srcOrd="0" destOrd="14" presId="urn:microsoft.com/office/officeart/2005/8/layout/hList1"/>
    <dgm:cxn modelId="{C988417C-820B-47D1-94B8-53D6385A79B8}" type="presOf" srcId="{1C86D7C2-266E-4847-A45A-16FF50BA3C99}" destId="{8C8840FE-7500-4A1F-BD6E-9D7C5BB4CBC1}" srcOrd="0" destOrd="0" presId="urn:microsoft.com/office/officeart/2005/8/layout/hList1"/>
    <dgm:cxn modelId="{BF80AF11-5FD5-46D8-AA79-E3689C1D95E1}" type="presOf" srcId="{E4A7A0CA-02B1-4B9F-8453-797750070C58}" destId="{0B4E3AF4-F306-47EC-AEB1-E357D15D45E3}" srcOrd="0" destOrd="3" presId="urn:microsoft.com/office/officeart/2005/8/layout/hList1"/>
    <dgm:cxn modelId="{5C175A02-6E06-411B-885A-C4B9F9F04E98}" srcId="{3ED067C3-8A5D-43F6-B7CD-F7D2C3140CE1}" destId="{2D392ED8-A1AB-4F4B-A875-8D6ADF8723E4}" srcOrd="0" destOrd="0" parTransId="{8F8A3D5E-7459-4873-AD7B-CE75B7B0005A}" sibTransId="{CAFF6956-7628-46FA-8CCC-120018334FFD}"/>
    <dgm:cxn modelId="{23B49ECC-CAA1-4C02-9707-E17548F7E301}" type="presOf" srcId="{01FCA387-B7D0-4E37-AECF-D957ACD3F8CA}" destId="{CF32484F-4E9A-4D44-886B-B543EA8D0F66}" srcOrd="0" destOrd="12" presId="urn:microsoft.com/office/officeart/2005/8/layout/hList1"/>
    <dgm:cxn modelId="{37F3C85A-48B3-4019-BEB0-661E386F853C}" srcId="{FF720607-745B-4C76-9F6F-20612BA06A4D}" destId="{21424663-A1A0-4747-ABB7-15A06800E9DF}" srcOrd="3" destOrd="0" parTransId="{705F1B12-3BE7-4642-BCFD-AE45C1717A62}" sibTransId="{9F53CC9F-37F9-430F-BE68-0DC9FC15F9D4}"/>
    <dgm:cxn modelId="{3DD00148-735A-4239-A289-EB67BEE8B975}" srcId="{21424663-A1A0-4747-ABB7-15A06800E9DF}" destId="{59129948-A273-434F-BA95-D23E4B6ADDD3}" srcOrd="4" destOrd="0" parTransId="{F9654AD2-0862-4942-AF19-069FA84FABE7}" sibTransId="{013213C6-C8AE-47F9-8A1B-B0FF524E448F}"/>
    <dgm:cxn modelId="{463AFFBB-EF9E-4C3B-8D53-86B6410197C0}" type="presParOf" srcId="{509D8F39-1C90-4E23-914A-E69F98E2DF80}" destId="{7E4AC6F0-ECF7-473E-9968-325525410D81}" srcOrd="0" destOrd="0" presId="urn:microsoft.com/office/officeart/2005/8/layout/hList1"/>
    <dgm:cxn modelId="{77C2DA3B-753F-42F4-8ECF-9EB1AB7F42B3}" type="presParOf" srcId="{7E4AC6F0-ECF7-473E-9968-325525410D81}" destId="{8C8840FE-7500-4A1F-BD6E-9D7C5BB4CBC1}" srcOrd="0" destOrd="0" presId="urn:microsoft.com/office/officeart/2005/8/layout/hList1"/>
    <dgm:cxn modelId="{8807C965-1FFD-4567-8335-51FD86A1FAD8}" type="presParOf" srcId="{7E4AC6F0-ECF7-473E-9968-325525410D81}" destId="{0CF16A21-7BF1-4B46-959A-6465E0A8D894}" srcOrd="1" destOrd="0" presId="urn:microsoft.com/office/officeart/2005/8/layout/hList1"/>
    <dgm:cxn modelId="{F80F7AE0-93A0-45F7-81DD-57AEEC8CBA51}" type="presParOf" srcId="{509D8F39-1C90-4E23-914A-E69F98E2DF80}" destId="{CECBA88F-8D5E-4415-A8C8-A74BFB74305C}" srcOrd="1" destOrd="0" presId="urn:microsoft.com/office/officeart/2005/8/layout/hList1"/>
    <dgm:cxn modelId="{A1A94536-CAB9-4457-BF7B-3970D7ACF646}" type="presParOf" srcId="{509D8F39-1C90-4E23-914A-E69F98E2DF80}" destId="{C1791A59-CE8B-456B-AFBC-071AC8F9A3F4}" srcOrd="2" destOrd="0" presId="urn:microsoft.com/office/officeart/2005/8/layout/hList1"/>
    <dgm:cxn modelId="{671B4810-20A0-4C5C-BC57-905B4D1F80EB}" type="presParOf" srcId="{C1791A59-CE8B-456B-AFBC-071AC8F9A3F4}" destId="{B9F22345-BCB7-46DD-97A9-03A91B0E9184}" srcOrd="0" destOrd="0" presId="urn:microsoft.com/office/officeart/2005/8/layout/hList1"/>
    <dgm:cxn modelId="{5B4E327C-592E-46CB-8EC2-AB81A01058A8}" type="presParOf" srcId="{C1791A59-CE8B-456B-AFBC-071AC8F9A3F4}" destId="{44D52017-16DE-4EC9-81A6-A57DB794D3EF}" srcOrd="1" destOrd="0" presId="urn:microsoft.com/office/officeart/2005/8/layout/hList1"/>
    <dgm:cxn modelId="{FD8A8D5F-FDC0-4960-9831-8880263F4513}" type="presParOf" srcId="{509D8F39-1C90-4E23-914A-E69F98E2DF80}" destId="{2AC9B4D0-41EE-4C6B-B7AF-1891ED7A2B1A}" srcOrd="3" destOrd="0" presId="urn:microsoft.com/office/officeart/2005/8/layout/hList1"/>
    <dgm:cxn modelId="{FE6D7B9D-F205-424C-9355-3BFE41BD5E98}" type="presParOf" srcId="{509D8F39-1C90-4E23-914A-E69F98E2DF80}" destId="{7A0AD43B-2739-47EA-BE2B-5EA0AEF8280D}" srcOrd="4" destOrd="0" presId="urn:microsoft.com/office/officeart/2005/8/layout/hList1"/>
    <dgm:cxn modelId="{53178140-4681-4740-9876-8F3A81D780DC}" type="presParOf" srcId="{7A0AD43B-2739-47EA-BE2B-5EA0AEF8280D}" destId="{AE27DE3B-8FA0-4EAA-87D3-12B63C0B9A64}" srcOrd="0" destOrd="0" presId="urn:microsoft.com/office/officeart/2005/8/layout/hList1"/>
    <dgm:cxn modelId="{1EBCE88C-0A62-4D08-A273-F9C9BD853A3F}" type="presParOf" srcId="{7A0AD43B-2739-47EA-BE2B-5EA0AEF8280D}" destId="{CF32484F-4E9A-4D44-886B-B543EA8D0F66}" srcOrd="1" destOrd="0" presId="urn:microsoft.com/office/officeart/2005/8/layout/hList1"/>
    <dgm:cxn modelId="{63554CA3-727D-4045-87BE-8E6B3E3F098D}" type="presParOf" srcId="{509D8F39-1C90-4E23-914A-E69F98E2DF80}" destId="{0836E6BD-B84F-49C0-9C2D-4C67865001DF}" srcOrd="5" destOrd="0" presId="urn:microsoft.com/office/officeart/2005/8/layout/hList1"/>
    <dgm:cxn modelId="{46C26375-6683-4AF4-914A-25AE0DB3D632}" type="presParOf" srcId="{509D8F39-1C90-4E23-914A-E69F98E2DF80}" destId="{475905D2-9116-4B86-852F-016EB02DEBE5}" srcOrd="6" destOrd="0" presId="urn:microsoft.com/office/officeart/2005/8/layout/hList1"/>
    <dgm:cxn modelId="{57965963-1CFD-4DA2-809A-DEB7AD16F504}" type="presParOf" srcId="{475905D2-9116-4B86-852F-016EB02DEBE5}" destId="{9F109E2B-2D8D-463D-AFF6-D975E2F1DA50}" srcOrd="0" destOrd="0" presId="urn:microsoft.com/office/officeart/2005/8/layout/hList1"/>
    <dgm:cxn modelId="{A6ED3F3C-0402-4D29-A21E-A7418E98DBDD}" type="presParOf" srcId="{475905D2-9116-4B86-852F-016EB02DEBE5}" destId="{62EAA0C3-20CE-4646-A1DB-46E1DBD21C06}" srcOrd="1" destOrd="0" presId="urn:microsoft.com/office/officeart/2005/8/layout/hList1"/>
    <dgm:cxn modelId="{D68DB7DE-D0B7-448A-9FE5-4A1D99DD8B7C}" type="presParOf" srcId="{509D8F39-1C90-4E23-914A-E69F98E2DF80}" destId="{50F8B42D-5E31-4007-ADC2-06CB122E4741}" srcOrd="7" destOrd="0" presId="urn:microsoft.com/office/officeart/2005/8/layout/hList1"/>
    <dgm:cxn modelId="{63EC0EF0-FEA4-421E-B57E-2815A4811DD7}" type="presParOf" srcId="{509D8F39-1C90-4E23-914A-E69F98E2DF80}" destId="{33903276-1987-4728-BC78-3920B44A2BF4}" srcOrd="8" destOrd="0" presId="urn:microsoft.com/office/officeart/2005/8/layout/hList1"/>
    <dgm:cxn modelId="{D015960D-357C-477C-AD51-626DD02B1B35}" type="presParOf" srcId="{33903276-1987-4728-BC78-3920B44A2BF4}" destId="{26F2EE10-6BF4-4EE9-9AF0-92A3F946206A}" srcOrd="0" destOrd="0" presId="urn:microsoft.com/office/officeart/2005/8/layout/hList1"/>
    <dgm:cxn modelId="{118A81B0-42B9-421A-9167-33AC56D0331A}" type="presParOf" srcId="{33903276-1987-4728-BC78-3920B44A2BF4}" destId="{0B4E3AF4-F306-47EC-AEB1-E357D15D45E3}"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720607-745B-4C76-9F6F-20612BA06A4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1C86D7C2-266E-4847-A45A-16FF50BA3C99}">
      <dgm:prSet phldrT="[Text]" custT="1"/>
      <dgm:spPr/>
      <dgm:t>
        <a:bodyPr/>
        <a:lstStyle/>
        <a:p>
          <a:r>
            <a:rPr lang="en-IN" sz="1200" b="1" dirty="0" smtClean="0">
              <a:latin typeface="Century Gothic" pitchFamily="34" charset="0"/>
            </a:rPr>
            <a:t>Pricing</a:t>
          </a:r>
          <a:endParaRPr lang="en-IN" sz="1200" b="1" dirty="0">
            <a:latin typeface="Century Gothic" pitchFamily="34" charset="0"/>
          </a:endParaRPr>
        </a:p>
      </dgm:t>
    </dgm:pt>
    <dgm:pt modelId="{8F312C40-BF33-4F48-A435-C55ACDA87B08}" type="parTrans" cxnId="{B4D1CED2-85FE-483A-9939-4160FA1BF65C}">
      <dgm:prSet/>
      <dgm:spPr/>
      <dgm:t>
        <a:bodyPr/>
        <a:lstStyle/>
        <a:p>
          <a:endParaRPr lang="en-IN">
            <a:latin typeface="Century Gothic" pitchFamily="34" charset="0"/>
          </a:endParaRPr>
        </a:p>
      </dgm:t>
    </dgm:pt>
    <dgm:pt modelId="{AAA4A1D8-0218-4D92-9081-333444301008}" type="sibTrans" cxnId="{B4D1CED2-85FE-483A-9939-4160FA1BF65C}">
      <dgm:prSet/>
      <dgm:spPr/>
      <dgm:t>
        <a:bodyPr/>
        <a:lstStyle/>
        <a:p>
          <a:endParaRPr lang="en-IN">
            <a:latin typeface="Century Gothic" pitchFamily="34" charset="0"/>
          </a:endParaRPr>
        </a:p>
      </dgm:t>
    </dgm:pt>
    <dgm:pt modelId="{B65DE873-4396-428C-BF79-0F7AD6031298}">
      <dgm:prSet phldrT="[Text]" custT="1"/>
      <dgm:spPr/>
      <dgm:t>
        <a:bodyPr/>
        <a:lstStyle/>
        <a:p>
          <a:r>
            <a:rPr lang="en-IN" sz="1400" dirty="0" smtClean="0">
              <a:latin typeface="Century Gothic" pitchFamily="34" charset="0"/>
            </a:rPr>
            <a:t>List price setting</a:t>
          </a:r>
          <a:endParaRPr lang="en-IN" sz="1400" dirty="0">
            <a:latin typeface="Century Gothic" pitchFamily="34" charset="0"/>
          </a:endParaRPr>
        </a:p>
      </dgm:t>
    </dgm:pt>
    <dgm:pt modelId="{A0067150-F051-4683-BEFC-5CF9DF931DB3}" type="parTrans" cxnId="{BB7CEF36-C976-46A1-8853-E9F3F7CBC79B}">
      <dgm:prSet/>
      <dgm:spPr/>
      <dgm:t>
        <a:bodyPr/>
        <a:lstStyle/>
        <a:p>
          <a:endParaRPr lang="en-IN">
            <a:latin typeface="Century Gothic" pitchFamily="34" charset="0"/>
          </a:endParaRPr>
        </a:p>
      </dgm:t>
    </dgm:pt>
    <dgm:pt modelId="{A2A80E74-4610-4434-BF03-D99E633AB815}" type="sibTrans" cxnId="{BB7CEF36-C976-46A1-8853-E9F3F7CBC79B}">
      <dgm:prSet/>
      <dgm:spPr/>
      <dgm:t>
        <a:bodyPr/>
        <a:lstStyle/>
        <a:p>
          <a:endParaRPr lang="en-IN">
            <a:latin typeface="Century Gothic" pitchFamily="34" charset="0"/>
          </a:endParaRPr>
        </a:p>
      </dgm:t>
    </dgm:pt>
    <dgm:pt modelId="{090C3440-D412-45F8-9BF6-51755F7CD6BD}">
      <dgm:prSet phldrT="[Text]" custT="1"/>
      <dgm:spPr/>
      <dgm:t>
        <a:bodyPr/>
        <a:lstStyle/>
        <a:p>
          <a:r>
            <a:rPr lang="en-IN" sz="1400" dirty="0" smtClean="0">
              <a:latin typeface="Century Gothic" pitchFamily="34" charset="0"/>
            </a:rPr>
            <a:t>Promotion pricing</a:t>
          </a:r>
          <a:endParaRPr lang="en-IN" sz="1400" dirty="0">
            <a:latin typeface="Century Gothic" pitchFamily="34" charset="0"/>
          </a:endParaRPr>
        </a:p>
      </dgm:t>
    </dgm:pt>
    <dgm:pt modelId="{54BBFE01-D034-4567-BC56-C00A1442AEA8}" type="parTrans" cxnId="{FE8D8AB5-E077-4066-9E27-33F9BEF5F0B2}">
      <dgm:prSet/>
      <dgm:spPr/>
      <dgm:t>
        <a:bodyPr/>
        <a:lstStyle/>
        <a:p>
          <a:endParaRPr lang="en-IN">
            <a:latin typeface="Century Gothic" pitchFamily="34" charset="0"/>
          </a:endParaRPr>
        </a:p>
      </dgm:t>
    </dgm:pt>
    <dgm:pt modelId="{5D2D61FB-D694-4FED-A483-A67C253AA024}" type="sibTrans" cxnId="{FE8D8AB5-E077-4066-9E27-33F9BEF5F0B2}">
      <dgm:prSet/>
      <dgm:spPr/>
      <dgm:t>
        <a:bodyPr/>
        <a:lstStyle/>
        <a:p>
          <a:endParaRPr lang="en-IN">
            <a:latin typeface="Century Gothic" pitchFamily="34" charset="0"/>
          </a:endParaRPr>
        </a:p>
      </dgm:t>
    </dgm:pt>
    <dgm:pt modelId="{A13C8F42-7FCB-4EE3-9680-5BB78D161662}">
      <dgm:prSet phldrT="[Text]" custT="1"/>
      <dgm:spPr/>
      <dgm:t>
        <a:bodyPr/>
        <a:lstStyle/>
        <a:p>
          <a:r>
            <a:rPr lang="en-IN" sz="1200" b="1" dirty="0" smtClean="0">
              <a:latin typeface="Century Gothic" pitchFamily="34" charset="0"/>
            </a:rPr>
            <a:t>Channel</a:t>
          </a:r>
          <a:endParaRPr lang="en-IN" sz="1200" b="1" dirty="0">
            <a:latin typeface="Century Gothic" pitchFamily="34" charset="0"/>
          </a:endParaRPr>
        </a:p>
      </dgm:t>
    </dgm:pt>
    <dgm:pt modelId="{FAE828B3-7873-4855-831D-B6068DCB50C7}" type="parTrans" cxnId="{4BDFF513-794F-4866-BC2B-2386ABB43DC9}">
      <dgm:prSet/>
      <dgm:spPr/>
      <dgm:t>
        <a:bodyPr/>
        <a:lstStyle/>
        <a:p>
          <a:endParaRPr lang="en-IN">
            <a:latin typeface="Century Gothic" pitchFamily="34" charset="0"/>
          </a:endParaRPr>
        </a:p>
      </dgm:t>
    </dgm:pt>
    <dgm:pt modelId="{5A0F2DA7-F6E7-4430-916C-E133CC196C26}" type="sibTrans" cxnId="{4BDFF513-794F-4866-BC2B-2386ABB43DC9}">
      <dgm:prSet/>
      <dgm:spPr/>
      <dgm:t>
        <a:bodyPr/>
        <a:lstStyle/>
        <a:p>
          <a:endParaRPr lang="en-IN">
            <a:latin typeface="Century Gothic" pitchFamily="34" charset="0"/>
          </a:endParaRPr>
        </a:p>
      </dgm:t>
    </dgm:pt>
    <dgm:pt modelId="{E293B206-E131-4B56-9F90-6CDC3082DA9A}">
      <dgm:prSet phldrT="[Text]" custT="1"/>
      <dgm:spPr/>
      <dgm:t>
        <a:bodyPr/>
        <a:lstStyle/>
        <a:p>
          <a:r>
            <a:rPr lang="en-IN" sz="1400" dirty="0" smtClean="0">
              <a:latin typeface="Century Gothic" pitchFamily="34" charset="0"/>
            </a:rPr>
            <a:t>Trade promotion effectiveness</a:t>
          </a:r>
          <a:endParaRPr lang="en-IN" sz="1400" dirty="0">
            <a:latin typeface="Century Gothic" pitchFamily="34" charset="0"/>
          </a:endParaRPr>
        </a:p>
      </dgm:t>
    </dgm:pt>
    <dgm:pt modelId="{2825A37B-7E7D-43BA-880A-58A8BDA9CBDA}" type="parTrans" cxnId="{1D7060DC-18AF-448C-AE96-F1BC01B419CE}">
      <dgm:prSet/>
      <dgm:spPr/>
      <dgm:t>
        <a:bodyPr/>
        <a:lstStyle/>
        <a:p>
          <a:endParaRPr lang="en-IN">
            <a:latin typeface="Century Gothic" pitchFamily="34" charset="0"/>
          </a:endParaRPr>
        </a:p>
      </dgm:t>
    </dgm:pt>
    <dgm:pt modelId="{B71DF469-F9F2-47CC-9345-CA9AC35C97C2}" type="sibTrans" cxnId="{1D7060DC-18AF-448C-AE96-F1BC01B419CE}">
      <dgm:prSet/>
      <dgm:spPr/>
      <dgm:t>
        <a:bodyPr/>
        <a:lstStyle/>
        <a:p>
          <a:endParaRPr lang="en-IN">
            <a:latin typeface="Century Gothic" pitchFamily="34" charset="0"/>
          </a:endParaRPr>
        </a:p>
      </dgm:t>
    </dgm:pt>
    <dgm:pt modelId="{14986C49-20B2-474A-ADBD-1FC51A6EA9B5}">
      <dgm:prSet phldrT="[Text]" custT="1"/>
      <dgm:spPr/>
      <dgm:t>
        <a:bodyPr/>
        <a:lstStyle/>
        <a:p>
          <a:r>
            <a:rPr lang="en-IN" sz="1400" dirty="0" smtClean="0">
              <a:latin typeface="Century Gothic" pitchFamily="34" charset="0"/>
            </a:rPr>
            <a:t>MAP violations</a:t>
          </a:r>
          <a:endParaRPr lang="en-IN" sz="1400" dirty="0">
            <a:latin typeface="Century Gothic" pitchFamily="34" charset="0"/>
          </a:endParaRPr>
        </a:p>
      </dgm:t>
    </dgm:pt>
    <dgm:pt modelId="{B8501332-D103-4BB3-A428-FDA0B563A274}" type="parTrans" cxnId="{A98110A8-41B8-43E7-A0C5-DE7C0977E75B}">
      <dgm:prSet/>
      <dgm:spPr/>
      <dgm:t>
        <a:bodyPr/>
        <a:lstStyle/>
        <a:p>
          <a:endParaRPr lang="en-IN">
            <a:latin typeface="Century Gothic" pitchFamily="34" charset="0"/>
          </a:endParaRPr>
        </a:p>
      </dgm:t>
    </dgm:pt>
    <dgm:pt modelId="{B6833B48-A04D-4801-B0F0-2B769BFF5E11}" type="sibTrans" cxnId="{A98110A8-41B8-43E7-A0C5-DE7C0977E75B}">
      <dgm:prSet/>
      <dgm:spPr/>
      <dgm:t>
        <a:bodyPr/>
        <a:lstStyle/>
        <a:p>
          <a:endParaRPr lang="en-IN">
            <a:latin typeface="Century Gothic" pitchFamily="34" charset="0"/>
          </a:endParaRPr>
        </a:p>
      </dgm:t>
    </dgm:pt>
    <dgm:pt modelId="{71C469E6-8B1F-4803-975D-3B1A9D615614}">
      <dgm:prSet phldrT="[Text]" custT="1"/>
      <dgm:spPr/>
      <dgm:t>
        <a:bodyPr/>
        <a:lstStyle/>
        <a:p>
          <a:r>
            <a:rPr lang="en-IN" sz="1200" b="1" dirty="0" smtClean="0">
              <a:latin typeface="Century Gothic" pitchFamily="34" charset="0"/>
            </a:rPr>
            <a:t>Marketing</a:t>
          </a:r>
          <a:endParaRPr lang="en-IN" sz="1200" b="1" dirty="0">
            <a:latin typeface="Century Gothic" pitchFamily="34" charset="0"/>
          </a:endParaRPr>
        </a:p>
      </dgm:t>
    </dgm:pt>
    <dgm:pt modelId="{A7060BBA-3618-4B32-8894-9688F065E4B4}" type="parTrans" cxnId="{BB45936E-E3F2-419C-A5A9-8691592EAF26}">
      <dgm:prSet/>
      <dgm:spPr/>
      <dgm:t>
        <a:bodyPr/>
        <a:lstStyle/>
        <a:p>
          <a:endParaRPr lang="en-IN">
            <a:latin typeface="Century Gothic" pitchFamily="34" charset="0"/>
          </a:endParaRPr>
        </a:p>
      </dgm:t>
    </dgm:pt>
    <dgm:pt modelId="{0A270C96-0900-4C0F-BA6D-C9B1C85145AD}" type="sibTrans" cxnId="{BB45936E-E3F2-419C-A5A9-8691592EAF26}">
      <dgm:prSet/>
      <dgm:spPr/>
      <dgm:t>
        <a:bodyPr/>
        <a:lstStyle/>
        <a:p>
          <a:endParaRPr lang="en-IN">
            <a:latin typeface="Century Gothic" pitchFamily="34" charset="0"/>
          </a:endParaRPr>
        </a:p>
      </dgm:t>
    </dgm:pt>
    <dgm:pt modelId="{F6C4DC88-4FBF-4EBA-8DD3-8D3AAC430041}">
      <dgm:prSet phldrT="[Text]" custT="1"/>
      <dgm:spPr/>
      <dgm:t>
        <a:bodyPr/>
        <a:lstStyle/>
        <a:p>
          <a:r>
            <a:rPr lang="en-IN" sz="1400" dirty="0" smtClean="0">
              <a:latin typeface="Century Gothic" pitchFamily="34" charset="0"/>
            </a:rPr>
            <a:t>Marketing Mix analyses</a:t>
          </a:r>
          <a:endParaRPr lang="en-IN" sz="1400" dirty="0">
            <a:latin typeface="Century Gothic" pitchFamily="34" charset="0"/>
          </a:endParaRPr>
        </a:p>
      </dgm:t>
    </dgm:pt>
    <dgm:pt modelId="{482CE46C-633C-4533-A9A9-36634457142E}" type="parTrans" cxnId="{32D939A7-603A-4213-8638-C5A9BB816CA4}">
      <dgm:prSet/>
      <dgm:spPr/>
      <dgm:t>
        <a:bodyPr/>
        <a:lstStyle/>
        <a:p>
          <a:endParaRPr lang="en-IN">
            <a:latin typeface="Century Gothic" pitchFamily="34" charset="0"/>
          </a:endParaRPr>
        </a:p>
      </dgm:t>
    </dgm:pt>
    <dgm:pt modelId="{88C65211-E870-4CA6-B842-6597FDF6BB8E}" type="sibTrans" cxnId="{32D939A7-603A-4213-8638-C5A9BB816CA4}">
      <dgm:prSet/>
      <dgm:spPr/>
      <dgm:t>
        <a:bodyPr/>
        <a:lstStyle/>
        <a:p>
          <a:endParaRPr lang="en-IN">
            <a:latin typeface="Century Gothic" pitchFamily="34" charset="0"/>
          </a:endParaRPr>
        </a:p>
      </dgm:t>
    </dgm:pt>
    <dgm:pt modelId="{21424663-A1A0-4747-ABB7-15A06800E9DF}">
      <dgm:prSet phldrT="[Text]" custT="1"/>
      <dgm:spPr/>
      <dgm:t>
        <a:bodyPr/>
        <a:lstStyle/>
        <a:p>
          <a:r>
            <a:rPr lang="en-IN" sz="1200" b="1" dirty="0" smtClean="0">
              <a:latin typeface="Century Gothic" pitchFamily="34" charset="0"/>
            </a:rPr>
            <a:t>Product management &amp; Design</a:t>
          </a:r>
          <a:endParaRPr lang="en-IN" sz="1200" b="1" dirty="0">
            <a:latin typeface="Century Gothic" pitchFamily="34" charset="0"/>
          </a:endParaRPr>
        </a:p>
      </dgm:t>
    </dgm:pt>
    <dgm:pt modelId="{705F1B12-3BE7-4642-BCFD-AE45C1717A62}" type="parTrans" cxnId="{37F3C85A-48B3-4019-BEB0-661E386F853C}">
      <dgm:prSet/>
      <dgm:spPr/>
      <dgm:t>
        <a:bodyPr/>
        <a:lstStyle/>
        <a:p>
          <a:endParaRPr lang="en-IN">
            <a:latin typeface="Century Gothic" pitchFamily="34" charset="0"/>
          </a:endParaRPr>
        </a:p>
      </dgm:t>
    </dgm:pt>
    <dgm:pt modelId="{9F53CC9F-37F9-430F-BE68-0DC9FC15F9D4}" type="sibTrans" cxnId="{37F3C85A-48B3-4019-BEB0-661E386F853C}">
      <dgm:prSet/>
      <dgm:spPr/>
      <dgm:t>
        <a:bodyPr/>
        <a:lstStyle/>
        <a:p>
          <a:endParaRPr lang="en-IN">
            <a:latin typeface="Century Gothic" pitchFamily="34" charset="0"/>
          </a:endParaRPr>
        </a:p>
      </dgm:t>
    </dgm:pt>
    <dgm:pt modelId="{D859F7B3-10A9-4751-B3D1-0FE3297D1505}">
      <dgm:prSet phldrT="[Text]" custT="1"/>
      <dgm:spPr/>
      <dgm:t>
        <a:bodyPr/>
        <a:lstStyle/>
        <a:p>
          <a:r>
            <a:rPr lang="en-IN" sz="1200" b="1" dirty="0" smtClean="0">
              <a:latin typeface="Century Gothic" pitchFamily="34" charset="0"/>
            </a:rPr>
            <a:t>Supply chain</a:t>
          </a:r>
          <a:endParaRPr lang="en-IN" sz="1200" b="1" dirty="0">
            <a:latin typeface="Century Gothic" pitchFamily="34" charset="0"/>
          </a:endParaRPr>
        </a:p>
      </dgm:t>
    </dgm:pt>
    <dgm:pt modelId="{B5436874-9C7B-47D5-B1C9-61B444D1DBAE}" type="parTrans" cxnId="{D6C2006E-92EA-4EBE-B5DD-9586BA3F527D}">
      <dgm:prSet/>
      <dgm:spPr/>
      <dgm:t>
        <a:bodyPr/>
        <a:lstStyle/>
        <a:p>
          <a:endParaRPr lang="en-IN">
            <a:latin typeface="Century Gothic" pitchFamily="34" charset="0"/>
          </a:endParaRPr>
        </a:p>
      </dgm:t>
    </dgm:pt>
    <dgm:pt modelId="{301807B7-523B-4CF3-8DCA-A80EDC15476C}" type="sibTrans" cxnId="{D6C2006E-92EA-4EBE-B5DD-9586BA3F527D}">
      <dgm:prSet/>
      <dgm:spPr/>
      <dgm:t>
        <a:bodyPr/>
        <a:lstStyle/>
        <a:p>
          <a:endParaRPr lang="en-IN">
            <a:latin typeface="Century Gothic" pitchFamily="34" charset="0"/>
          </a:endParaRPr>
        </a:p>
      </dgm:t>
    </dgm:pt>
    <dgm:pt modelId="{3567B9B0-0F05-42AB-BD9F-E50DB9E24421}">
      <dgm:prSet phldrT="[Text]" custT="1"/>
      <dgm:spPr/>
      <dgm:t>
        <a:bodyPr/>
        <a:lstStyle/>
        <a:p>
          <a:r>
            <a:rPr lang="en-IN" sz="1400" dirty="0" smtClean="0">
              <a:latin typeface="Century Gothic" pitchFamily="34" charset="0"/>
            </a:rPr>
            <a:t>Propensity for Grey marketing</a:t>
          </a:r>
          <a:endParaRPr lang="en-IN" sz="1400" dirty="0">
            <a:latin typeface="Century Gothic" pitchFamily="34" charset="0"/>
          </a:endParaRPr>
        </a:p>
      </dgm:t>
    </dgm:pt>
    <dgm:pt modelId="{EC9D98A8-7460-4822-AB6B-C3519AF31CDF}" type="parTrans" cxnId="{C48C9325-77A0-45C2-BF4F-097F7C70BBA4}">
      <dgm:prSet/>
      <dgm:spPr/>
      <dgm:t>
        <a:bodyPr/>
        <a:lstStyle/>
        <a:p>
          <a:endParaRPr lang="en-IN">
            <a:latin typeface="Century Gothic" pitchFamily="34" charset="0"/>
          </a:endParaRPr>
        </a:p>
      </dgm:t>
    </dgm:pt>
    <dgm:pt modelId="{66D334EB-2BC6-448D-BF42-798E61591CF1}" type="sibTrans" cxnId="{C48C9325-77A0-45C2-BF4F-097F7C70BBA4}">
      <dgm:prSet/>
      <dgm:spPr/>
      <dgm:t>
        <a:bodyPr/>
        <a:lstStyle/>
        <a:p>
          <a:endParaRPr lang="en-IN">
            <a:latin typeface="Century Gothic" pitchFamily="34" charset="0"/>
          </a:endParaRPr>
        </a:p>
      </dgm:t>
    </dgm:pt>
    <dgm:pt modelId="{24A2EA2E-7F9A-40C8-BD83-84BA54576CA3}">
      <dgm:prSet phldrT="[Text]" custT="1"/>
      <dgm:spPr/>
      <dgm:t>
        <a:bodyPr/>
        <a:lstStyle/>
        <a:p>
          <a:r>
            <a:rPr lang="en-IN" sz="1400" dirty="0" smtClean="0">
              <a:latin typeface="Century Gothic" pitchFamily="34" charset="0"/>
            </a:rPr>
            <a:t>Promotion budget planning &amp; simulation</a:t>
          </a:r>
          <a:endParaRPr lang="en-IN" sz="1400" dirty="0">
            <a:latin typeface="Century Gothic" pitchFamily="34" charset="0"/>
          </a:endParaRPr>
        </a:p>
      </dgm:t>
    </dgm:pt>
    <dgm:pt modelId="{8A04D3F1-E74C-4F1E-9EBE-D90945A69162}" type="parTrans" cxnId="{DBB836AE-BE9D-45E3-AA64-29AC0AA8A858}">
      <dgm:prSet/>
      <dgm:spPr/>
      <dgm:t>
        <a:bodyPr/>
        <a:lstStyle/>
        <a:p>
          <a:endParaRPr lang="en-IN">
            <a:latin typeface="Century Gothic" pitchFamily="34" charset="0"/>
          </a:endParaRPr>
        </a:p>
      </dgm:t>
    </dgm:pt>
    <dgm:pt modelId="{E4529FCD-13FB-486A-A699-5B89D6ED85A8}" type="sibTrans" cxnId="{DBB836AE-BE9D-45E3-AA64-29AC0AA8A858}">
      <dgm:prSet/>
      <dgm:spPr/>
      <dgm:t>
        <a:bodyPr/>
        <a:lstStyle/>
        <a:p>
          <a:endParaRPr lang="en-IN">
            <a:latin typeface="Century Gothic" pitchFamily="34" charset="0"/>
          </a:endParaRPr>
        </a:p>
      </dgm:t>
    </dgm:pt>
    <dgm:pt modelId="{3ED067C3-8A5D-43F6-B7CD-F7D2C3140CE1}">
      <dgm:prSet phldrT="[Text]" custT="1"/>
      <dgm:spPr/>
      <dgm:t>
        <a:bodyPr/>
        <a:lstStyle/>
        <a:p>
          <a:r>
            <a:rPr lang="en-IN" sz="1400" dirty="0" smtClean="0">
              <a:latin typeface="Century Gothic" pitchFamily="34" charset="0"/>
            </a:rPr>
            <a:t>Web analytics</a:t>
          </a:r>
          <a:endParaRPr lang="en-IN" sz="1400" dirty="0">
            <a:latin typeface="Century Gothic" pitchFamily="34" charset="0"/>
          </a:endParaRPr>
        </a:p>
      </dgm:t>
    </dgm:pt>
    <dgm:pt modelId="{DA15365E-1093-48F4-8268-70531392EF16}" type="parTrans" cxnId="{770A9405-7C36-4507-8CA6-832FF16D667C}">
      <dgm:prSet/>
      <dgm:spPr/>
      <dgm:t>
        <a:bodyPr/>
        <a:lstStyle/>
        <a:p>
          <a:endParaRPr lang="en-IN">
            <a:latin typeface="Century Gothic" pitchFamily="34" charset="0"/>
          </a:endParaRPr>
        </a:p>
      </dgm:t>
    </dgm:pt>
    <dgm:pt modelId="{25968CCF-9165-4B52-95F2-DD4FC370C414}" type="sibTrans" cxnId="{770A9405-7C36-4507-8CA6-832FF16D667C}">
      <dgm:prSet/>
      <dgm:spPr/>
      <dgm:t>
        <a:bodyPr/>
        <a:lstStyle/>
        <a:p>
          <a:endParaRPr lang="en-IN">
            <a:latin typeface="Century Gothic" pitchFamily="34" charset="0"/>
          </a:endParaRPr>
        </a:p>
      </dgm:t>
    </dgm:pt>
    <dgm:pt modelId="{2D392ED8-A1AB-4F4B-A875-8D6ADF8723E4}">
      <dgm:prSet phldrT="[Text]" custT="1"/>
      <dgm:spPr/>
      <dgm:t>
        <a:bodyPr/>
        <a:lstStyle/>
        <a:p>
          <a:r>
            <a:rPr lang="en-IN" sz="1000" dirty="0" smtClean="0">
              <a:latin typeface="Century Gothic" pitchFamily="34" charset="0"/>
            </a:rPr>
            <a:t>Drivers of traffic</a:t>
          </a:r>
        </a:p>
      </dgm:t>
    </dgm:pt>
    <dgm:pt modelId="{8F8A3D5E-7459-4873-AD7B-CE75B7B0005A}" type="parTrans" cxnId="{5C175A02-6E06-411B-885A-C4B9F9F04E98}">
      <dgm:prSet/>
      <dgm:spPr/>
      <dgm:t>
        <a:bodyPr/>
        <a:lstStyle/>
        <a:p>
          <a:endParaRPr lang="en-IN">
            <a:latin typeface="Century Gothic" pitchFamily="34" charset="0"/>
          </a:endParaRPr>
        </a:p>
      </dgm:t>
    </dgm:pt>
    <dgm:pt modelId="{CAFF6956-7628-46FA-8CCC-120018334FFD}" type="sibTrans" cxnId="{5C175A02-6E06-411B-885A-C4B9F9F04E98}">
      <dgm:prSet/>
      <dgm:spPr/>
      <dgm:t>
        <a:bodyPr/>
        <a:lstStyle/>
        <a:p>
          <a:endParaRPr lang="en-IN">
            <a:latin typeface="Century Gothic" pitchFamily="34" charset="0"/>
          </a:endParaRPr>
        </a:p>
      </dgm:t>
    </dgm:pt>
    <dgm:pt modelId="{9D3354A6-05AA-418D-8FE1-B535F57E0813}">
      <dgm:prSet phldrT="[Text]" custT="1"/>
      <dgm:spPr/>
      <dgm:t>
        <a:bodyPr/>
        <a:lstStyle/>
        <a:p>
          <a:r>
            <a:rPr lang="en-IN" sz="1000" dirty="0" smtClean="0">
              <a:latin typeface="Century Gothic" pitchFamily="34" charset="0"/>
            </a:rPr>
            <a:t>Conversion levers</a:t>
          </a:r>
        </a:p>
      </dgm:t>
    </dgm:pt>
    <dgm:pt modelId="{4AE8CA64-A553-4A63-BAB3-6227DF782FE4}" type="parTrans" cxnId="{9098CEC8-DBF3-4322-AEB6-6C858E8D32FC}">
      <dgm:prSet/>
      <dgm:spPr/>
      <dgm:t>
        <a:bodyPr/>
        <a:lstStyle/>
        <a:p>
          <a:endParaRPr lang="en-IN">
            <a:latin typeface="Century Gothic" pitchFamily="34" charset="0"/>
          </a:endParaRPr>
        </a:p>
      </dgm:t>
    </dgm:pt>
    <dgm:pt modelId="{B84BD11E-891B-46C1-BA60-098C006F49CF}" type="sibTrans" cxnId="{9098CEC8-DBF3-4322-AEB6-6C858E8D32FC}">
      <dgm:prSet/>
      <dgm:spPr/>
      <dgm:t>
        <a:bodyPr/>
        <a:lstStyle/>
        <a:p>
          <a:endParaRPr lang="en-IN">
            <a:latin typeface="Century Gothic" pitchFamily="34" charset="0"/>
          </a:endParaRPr>
        </a:p>
      </dgm:t>
    </dgm:pt>
    <dgm:pt modelId="{3BFD9484-63F4-4CE3-A676-2765CF0E47F8}">
      <dgm:prSet phldrT="[Text]" custT="1"/>
      <dgm:spPr/>
      <dgm:t>
        <a:bodyPr/>
        <a:lstStyle/>
        <a:p>
          <a:r>
            <a:rPr lang="en-IN" sz="1000" dirty="0" smtClean="0">
              <a:latin typeface="Century Gothic" pitchFamily="34" charset="0"/>
            </a:rPr>
            <a:t>Paid search effectiveness</a:t>
          </a:r>
        </a:p>
      </dgm:t>
    </dgm:pt>
    <dgm:pt modelId="{B868CA52-43C2-4703-8CA1-F5BF4695C243}" type="parTrans" cxnId="{0CB6939F-7E9F-487A-AE00-F7A2E895BC58}">
      <dgm:prSet/>
      <dgm:spPr/>
      <dgm:t>
        <a:bodyPr/>
        <a:lstStyle/>
        <a:p>
          <a:endParaRPr lang="en-IN">
            <a:latin typeface="Century Gothic" pitchFamily="34" charset="0"/>
          </a:endParaRPr>
        </a:p>
      </dgm:t>
    </dgm:pt>
    <dgm:pt modelId="{02E820B6-18BC-4DC6-9ADF-183C9B93DA7C}" type="sibTrans" cxnId="{0CB6939F-7E9F-487A-AE00-F7A2E895BC58}">
      <dgm:prSet/>
      <dgm:spPr/>
      <dgm:t>
        <a:bodyPr/>
        <a:lstStyle/>
        <a:p>
          <a:endParaRPr lang="en-IN">
            <a:latin typeface="Century Gothic" pitchFamily="34" charset="0"/>
          </a:endParaRPr>
        </a:p>
      </dgm:t>
    </dgm:pt>
    <dgm:pt modelId="{209C244F-184B-4533-AEED-3BC79251A4F9}">
      <dgm:prSet phldrT="[Text]" custT="1"/>
      <dgm:spPr/>
      <dgm:t>
        <a:bodyPr/>
        <a:lstStyle/>
        <a:p>
          <a:r>
            <a:rPr lang="en-IN" sz="1400" dirty="0" smtClean="0">
              <a:latin typeface="Century Gothic" pitchFamily="34" charset="0"/>
            </a:rPr>
            <a:t>Drivers of Consumer choice</a:t>
          </a:r>
          <a:endParaRPr lang="en-IN" sz="1400" dirty="0">
            <a:latin typeface="Century Gothic" pitchFamily="34" charset="0"/>
          </a:endParaRPr>
        </a:p>
      </dgm:t>
    </dgm:pt>
    <dgm:pt modelId="{73DBCF16-2837-47DF-8D11-A257DE124899}" type="parTrans" cxnId="{0EDF6F7C-D223-4F90-A75C-84B0C0F7BB83}">
      <dgm:prSet/>
      <dgm:spPr/>
      <dgm:t>
        <a:bodyPr/>
        <a:lstStyle/>
        <a:p>
          <a:endParaRPr lang="en-IN">
            <a:latin typeface="Century Gothic" pitchFamily="34" charset="0"/>
          </a:endParaRPr>
        </a:p>
      </dgm:t>
    </dgm:pt>
    <dgm:pt modelId="{89CC256E-3EEC-42BE-8DBB-0921A211CD37}" type="sibTrans" cxnId="{0EDF6F7C-D223-4F90-A75C-84B0C0F7BB83}">
      <dgm:prSet/>
      <dgm:spPr/>
      <dgm:t>
        <a:bodyPr/>
        <a:lstStyle/>
        <a:p>
          <a:endParaRPr lang="en-IN">
            <a:latin typeface="Century Gothic" pitchFamily="34" charset="0"/>
          </a:endParaRPr>
        </a:p>
      </dgm:t>
    </dgm:pt>
    <dgm:pt modelId="{BC8F7ADE-C560-4028-AAD5-C9BB3D64273C}">
      <dgm:prSet phldrT="[Text]" custT="1"/>
      <dgm:spPr/>
      <dgm:t>
        <a:bodyPr/>
        <a:lstStyle/>
        <a:p>
          <a:r>
            <a:rPr lang="en-IN" sz="1400" dirty="0" smtClean="0">
              <a:latin typeface="Century Gothic" pitchFamily="34" charset="0"/>
            </a:rPr>
            <a:t>NPI performance forecasting</a:t>
          </a:r>
          <a:endParaRPr lang="en-IN" sz="1400" dirty="0">
            <a:latin typeface="Century Gothic" pitchFamily="34" charset="0"/>
          </a:endParaRPr>
        </a:p>
      </dgm:t>
    </dgm:pt>
    <dgm:pt modelId="{752211C3-5CE7-404F-B7A3-B3132E7E479B}" type="parTrans" cxnId="{4F58BDC8-A55C-4095-9DCD-7F07844FBC2E}">
      <dgm:prSet/>
      <dgm:spPr/>
      <dgm:t>
        <a:bodyPr/>
        <a:lstStyle/>
        <a:p>
          <a:endParaRPr lang="en-IN">
            <a:latin typeface="Century Gothic" pitchFamily="34" charset="0"/>
          </a:endParaRPr>
        </a:p>
      </dgm:t>
    </dgm:pt>
    <dgm:pt modelId="{AFEF3235-796A-4824-A649-841FEA447619}" type="sibTrans" cxnId="{4F58BDC8-A55C-4095-9DCD-7F07844FBC2E}">
      <dgm:prSet/>
      <dgm:spPr/>
      <dgm:t>
        <a:bodyPr/>
        <a:lstStyle/>
        <a:p>
          <a:endParaRPr lang="en-IN">
            <a:latin typeface="Century Gothic" pitchFamily="34" charset="0"/>
          </a:endParaRPr>
        </a:p>
      </dgm:t>
    </dgm:pt>
    <dgm:pt modelId="{55F7EAAF-BA03-4A27-81BF-A872C3EBB9C9}">
      <dgm:prSet phldrT="[Text]" custT="1"/>
      <dgm:spPr/>
      <dgm:t>
        <a:bodyPr/>
        <a:lstStyle/>
        <a:p>
          <a:r>
            <a:rPr lang="en-IN" sz="1400" dirty="0" smtClean="0">
              <a:latin typeface="Century Gothic" pitchFamily="34" charset="0"/>
            </a:rPr>
            <a:t>Analyzing customer experience</a:t>
          </a:r>
          <a:endParaRPr lang="en-IN" sz="1400" dirty="0">
            <a:latin typeface="Century Gothic" pitchFamily="34" charset="0"/>
          </a:endParaRPr>
        </a:p>
      </dgm:t>
    </dgm:pt>
    <dgm:pt modelId="{F7E08A18-D537-45D1-9FED-058D1CCC77C2}" type="parTrans" cxnId="{EB9DE311-0F79-4695-B7C1-7247946017C6}">
      <dgm:prSet/>
      <dgm:spPr/>
      <dgm:t>
        <a:bodyPr/>
        <a:lstStyle/>
        <a:p>
          <a:endParaRPr lang="en-IN">
            <a:latin typeface="Century Gothic" pitchFamily="34" charset="0"/>
          </a:endParaRPr>
        </a:p>
      </dgm:t>
    </dgm:pt>
    <dgm:pt modelId="{1C645BDF-276D-46E2-93E3-5D96CFEEBBA2}" type="sibTrans" cxnId="{EB9DE311-0F79-4695-B7C1-7247946017C6}">
      <dgm:prSet/>
      <dgm:spPr/>
      <dgm:t>
        <a:bodyPr/>
        <a:lstStyle/>
        <a:p>
          <a:endParaRPr lang="en-IN">
            <a:latin typeface="Century Gothic" pitchFamily="34" charset="0"/>
          </a:endParaRPr>
        </a:p>
      </dgm:t>
    </dgm:pt>
    <dgm:pt modelId="{D881E6C3-6FDF-48D3-B0DB-780790B1D575}">
      <dgm:prSet phldrT="[Text]" custT="1"/>
      <dgm:spPr/>
      <dgm:t>
        <a:bodyPr/>
        <a:lstStyle/>
        <a:p>
          <a:r>
            <a:rPr lang="en-IN" sz="1000" dirty="0" smtClean="0">
              <a:latin typeface="Century Gothic" pitchFamily="34" charset="0"/>
            </a:rPr>
            <a:t>Customer sentiment</a:t>
          </a:r>
          <a:endParaRPr lang="en-IN" sz="1000" dirty="0">
            <a:latin typeface="Century Gothic" pitchFamily="34" charset="0"/>
          </a:endParaRPr>
        </a:p>
      </dgm:t>
    </dgm:pt>
    <dgm:pt modelId="{7F5F2BBA-35CE-4B7B-8186-6546C2AC14E5}" type="parTrans" cxnId="{50648EE4-6EFA-4636-AA73-17395087BB40}">
      <dgm:prSet/>
      <dgm:spPr/>
      <dgm:t>
        <a:bodyPr/>
        <a:lstStyle/>
        <a:p>
          <a:endParaRPr lang="en-IN">
            <a:latin typeface="Century Gothic" pitchFamily="34" charset="0"/>
          </a:endParaRPr>
        </a:p>
      </dgm:t>
    </dgm:pt>
    <dgm:pt modelId="{EAC7F0B1-B4C3-4318-86A9-BFD92FAEFD26}" type="sibTrans" cxnId="{50648EE4-6EFA-4636-AA73-17395087BB40}">
      <dgm:prSet/>
      <dgm:spPr/>
      <dgm:t>
        <a:bodyPr/>
        <a:lstStyle/>
        <a:p>
          <a:endParaRPr lang="en-IN">
            <a:latin typeface="Century Gothic" pitchFamily="34" charset="0"/>
          </a:endParaRPr>
        </a:p>
      </dgm:t>
    </dgm:pt>
    <dgm:pt modelId="{77D70A84-352F-42E2-87A5-F4EA5515986F}">
      <dgm:prSet phldrT="[Text]" custT="1"/>
      <dgm:spPr/>
      <dgm:t>
        <a:bodyPr/>
        <a:lstStyle/>
        <a:p>
          <a:r>
            <a:rPr lang="en-IN" sz="1000" dirty="0" smtClean="0">
              <a:latin typeface="Century Gothic" pitchFamily="34" charset="0"/>
            </a:rPr>
            <a:t>Brand positioning</a:t>
          </a:r>
          <a:endParaRPr lang="en-IN" sz="1000" dirty="0">
            <a:latin typeface="Century Gothic" pitchFamily="34" charset="0"/>
          </a:endParaRPr>
        </a:p>
      </dgm:t>
    </dgm:pt>
    <dgm:pt modelId="{B47EF6C3-61E6-4E4A-A9A0-172E438F4E5D}" type="parTrans" cxnId="{A5C23980-8D8C-4A39-97C6-B120BBE90EFF}">
      <dgm:prSet/>
      <dgm:spPr/>
      <dgm:t>
        <a:bodyPr/>
        <a:lstStyle/>
        <a:p>
          <a:endParaRPr lang="en-IN">
            <a:latin typeface="Century Gothic" pitchFamily="34" charset="0"/>
          </a:endParaRPr>
        </a:p>
      </dgm:t>
    </dgm:pt>
    <dgm:pt modelId="{00D577B5-3AE6-46D5-9EB0-E0AD8085D894}" type="sibTrans" cxnId="{A5C23980-8D8C-4A39-97C6-B120BBE90EFF}">
      <dgm:prSet/>
      <dgm:spPr/>
      <dgm:t>
        <a:bodyPr/>
        <a:lstStyle/>
        <a:p>
          <a:endParaRPr lang="en-IN">
            <a:latin typeface="Century Gothic" pitchFamily="34" charset="0"/>
          </a:endParaRPr>
        </a:p>
      </dgm:t>
    </dgm:pt>
    <dgm:pt modelId="{D2AEE8E2-DCBE-40F5-8550-F1F4E9C3BFED}">
      <dgm:prSet phldrT="[Text]" custT="1"/>
      <dgm:spPr/>
      <dgm:t>
        <a:bodyPr/>
        <a:lstStyle/>
        <a:p>
          <a:r>
            <a:rPr lang="en-IN" sz="1400" dirty="0" smtClean="0">
              <a:latin typeface="Century Gothic" pitchFamily="34" charset="0"/>
            </a:rPr>
            <a:t>Measuring Lost sales</a:t>
          </a:r>
          <a:endParaRPr lang="en-IN" sz="1400" dirty="0">
            <a:latin typeface="Century Gothic" pitchFamily="34" charset="0"/>
          </a:endParaRPr>
        </a:p>
      </dgm:t>
    </dgm:pt>
    <dgm:pt modelId="{5D77F6C3-7694-4F84-8D91-862FF3037020}" type="parTrans" cxnId="{2538487B-B567-4568-AD32-3D43D731B8D0}">
      <dgm:prSet/>
      <dgm:spPr/>
      <dgm:t>
        <a:bodyPr/>
        <a:lstStyle/>
        <a:p>
          <a:endParaRPr lang="en-IN">
            <a:latin typeface="Century Gothic" pitchFamily="34" charset="0"/>
          </a:endParaRPr>
        </a:p>
      </dgm:t>
    </dgm:pt>
    <dgm:pt modelId="{DCD96100-2B87-4251-B905-859807B6D9BA}" type="sibTrans" cxnId="{2538487B-B567-4568-AD32-3D43D731B8D0}">
      <dgm:prSet/>
      <dgm:spPr/>
      <dgm:t>
        <a:bodyPr/>
        <a:lstStyle/>
        <a:p>
          <a:endParaRPr lang="en-IN">
            <a:latin typeface="Century Gothic" pitchFamily="34" charset="0"/>
          </a:endParaRPr>
        </a:p>
      </dgm:t>
    </dgm:pt>
    <dgm:pt modelId="{B9170552-01DF-492D-A01B-F2D5BB1BA804}">
      <dgm:prSet phldrT="[Text]" custT="1"/>
      <dgm:spPr/>
      <dgm:t>
        <a:bodyPr/>
        <a:lstStyle/>
        <a:p>
          <a:r>
            <a:rPr lang="en-IN" sz="1400" dirty="0" smtClean="0">
              <a:latin typeface="Century Gothic" pitchFamily="34" charset="0"/>
            </a:rPr>
            <a:t>Demand forecasting</a:t>
          </a:r>
          <a:endParaRPr lang="en-IN" sz="1400" dirty="0">
            <a:latin typeface="Century Gothic" pitchFamily="34" charset="0"/>
          </a:endParaRPr>
        </a:p>
      </dgm:t>
    </dgm:pt>
    <dgm:pt modelId="{ACF20D2D-7758-4BFC-B530-90CF6A1146A5}" type="parTrans" cxnId="{5162DC9A-F0F8-4A11-9F68-B6DFD929AC26}">
      <dgm:prSet/>
      <dgm:spPr/>
      <dgm:t>
        <a:bodyPr/>
        <a:lstStyle/>
        <a:p>
          <a:endParaRPr lang="en-IN">
            <a:latin typeface="Century Gothic" pitchFamily="34" charset="0"/>
          </a:endParaRPr>
        </a:p>
      </dgm:t>
    </dgm:pt>
    <dgm:pt modelId="{6273EDD9-C189-4D2F-B2AE-EFF34C3BF7C1}" type="sibTrans" cxnId="{5162DC9A-F0F8-4A11-9F68-B6DFD929AC26}">
      <dgm:prSet/>
      <dgm:spPr/>
      <dgm:t>
        <a:bodyPr/>
        <a:lstStyle/>
        <a:p>
          <a:endParaRPr lang="en-IN">
            <a:latin typeface="Century Gothic" pitchFamily="34" charset="0"/>
          </a:endParaRPr>
        </a:p>
      </dgm:t>
    </dgm:pt>
    <dgm:pt modelId="{4EFE6566-A372-4EA5-B3E4-32CE186571D9}">
      <dgm:prSet phldrT="[Text]" custT="1"/>
      <dgm:spPr/>
      <dgm:t>
        <a:bodyPr/>
        <a:lstStyle/>
        <a:p>
          <a:r>
            <a:rPr lang="en-IN" sz="1400" dirty="0" smtClean="0">
              <a:latin typeface="Century Gothic" pitchFamily="34" charset="0"/>
            </a:rPr>
            <a:t>Inventory management</a:t>
          </a:r>
          <a:endParaRPr lang="en-IN" sz="1400" dirty="0">
            <a:latin typeface="Century Gothic" pitchFamily="34" charset="0"/>
          </a:endParaRPr>
        </a:p>
      </dgm:t>
    </dgm:pt>
    <dgm:pt modelId="{23DF6275-164E-4F67-9CCB-462D8AFFB499}" type="parTrans" cxnId="{5A1CE402-FF96-404C-AB41-D999EBBCAD67}">
      <dgm:prSet/>
      <dgm:spPr/>
      <dgm:t>
        <a:bodyPr/>
        <a:lstStyle/>
        <a:p>
          <a:endParaRPr lang="en-IN">
            <a:latin typeface="Century Gothic" pitchFamily="34" charset="0"/>
          </a:endParaRPr>
        </a:p>
      </dgm:t>
    </dgm:pt>
    <dgm:pt modelId="{D5E01BC1-2FCD-4E94-B8FB-6A298E454327}" type="sibTrans" cxnId="{5A1CE402-FF96-404C-AB41-D999EBBCAD67}">
      <dgm:prSet/>
      <dgm:spPr/>
      <dgm:t>
        <a:bodyPr/>
        <a:lstStyle/>
        <a:p>
          <a:endParaRPr lang="en-IN">
            <a:latin typeface="Century Gothic" pitchFamily="34" charset="0"/>
          </a:endParaRPr>
        </a:p>
      </dgm:t>
    </dgm:pt>
    <dgm:pt modelId="{B1F40544-73A3-4A1B-8689-4508FCD5D8DF}">
      <dgm:prSet phldrT="[Text]" custT="1"/>
      <dgm:spPr/>
      <dgm:t>
        <a:bodyPr/>
        <a:lstStyle/>
        <a:p>
          <a:endParaRPr lang="en-IN" sz="1400" dirty="0">
            <a:latin typeface="Century Gothic" pitchFamily="34" charset="0"/>
          </a:endParaRPr>
        </a:p>
      </dgm:t>
    </dgm:pt>
    <dgm:pt modelId="{18BAE34F-DFF4-470B-B062-F6BC756A59CC}" type="parTrans" cxnId="{18C91794-6B65-4810-B65F-5008FEB89EA9}">
      <dgm:prSet/>
      <dgm:spPr/>
      <dgm:t>
        <a:bodyPr/>
        <a:lstStyle/>
        <a:p>
          <a:endParaRPr lang="en-IN">
            <a:latin typeface="Century Gothic" pitchFamily="34" charset="0"/>
          </a:endParaRPr>
        </a:p>
      </dgm:t>
    </dgm:pt>
    <dgm:pt modelId="{D8B7846E-CA1B-4295-A3AF-AECDA1769A5F}" type="sibTrans" cxnId="{18C91794-6B65-4810-B65F-5008FEB89EA9}">
      <dgm:prSet/>
      <dgm:spPr/>
      <dgm:t>
        <a:bodyPr/>
        <a:lstStyle/>
        <a:p>
          <a:endParaRPr lang="en-IN">
            <a:latin typeface="Century Gothic" pitchFamily="34" charset="0"/>
          </a:endParaRPr>
        </a:p>
      </dgm:t>
    </dgm:pt>
    <dgm:pt modelId="{1DEA27AB-A2E6-4C7A-8B70-B3958E9A836C}">
      <dgm:prSet phldrT="[Text]" custT="1"/>
      <dgm:spPr/>
      <dgm:t>
        <a:bodyPr/>
        <a:lstStyle/>
        <a:p>
          <a:r>
            <a:rPr lang="en-IN" sz="1000" dirty="0" smtClean="0">
              <a:latin typeface="Century Gothic" pitchFamily="34" charset="0"/>
            </a:rPr>
            <a:t>Price Elasticity</a:t>
          </a:r>
          <a:endParaRPr lang="en-IN" sz="1000" dirty="0">
            <a:latin typeface="Century Gothic" pitchFamily="34" charset="0"/>
          </a:endParaRPr>
        </a:p>
      </dgm:t>
    </dgm:pt>
    <dgm:pt modelId="{35AFD4EC-2541-4D97-9D43-E098B0472E62}" type="parTrans" cxnId="{54C113E8-608A-4784-A680-1987A3F6F948}">
      <dgm:prSet/>
      <dgm:spPr/>
      <dgm:t>
        <a:bodyPr/>
        <a:lstStyle/>
        <a:p>
          <a:endParaRPr lang="en-IN">
            <a:latin typeface="Century Gothic" pitchFamily="34" charset="0"/>
          </a:endParaRPr>
        </a:p>
      </dgm:t>
    </dgm:pt>
    <dgm:pt modelId="{A58375B7-A60B-458F-BEF7-93560DE81E71}" type="sibTrans" cxnId="{54C113E8-608A-4784-A680-1987A3F6F948}">
      <dgm:prSet/>
      <dgm:spPr/>
      <dgm:t>
        <a:bodyPr/>
        <a:lstStyle/>
        <a:p>
          <a:endParaRPr lang="en-IN">
            <a:latin typeface="Century Gothic" pitchFamily="34" charset="0"/>
          </a:endParaRPr>
        </a:p>
      </dgm:t>
    </dgm:pt>
    <dgm:pt modelId="{16DCB856-E91C-4BA6-B460-6CC8EFC8D37D}">
      <dgm:prSet phldrT="[Text]" custT="1"/>
      <dgm:spPr/>
      <dgm:t>
        <a:bodyPr/>
        <a:lstStyle/>
        <a:p>
          <a:r>
            <a:rPr lang="en-IN" sz="1000" dirty="0" smtClean="0">
              <a:latin typeface="Century Gothic" pitchFamily="34" charset="0"/>
            </a:rPr>
            <a:t>Price Waterfall</a:t>
          </a:r>
          <a:endParaRPr lang="en-IN" sz="1000" dirty="0">
            <a:latin typeface="Century Gothic" pitchFamily="34" charset="0"/>
          </a:endParaRPr>
        </a:p>
      </dgm:t>
    </dgm:pt>
    <dgm:pt modelId="{4D15179F-D6E8-4AC1-8D05-FA66FC906B45}" type="parTrans" cxnId="{1B29BB4E-E1A9-4095-B2DC-1625FEEEF11E}">
      <dgm:prSet/>
      <dgm:spPr/>
      <dgm:t>
        <a:bodyPr/>
        <a:lstStyle/>
        <a:p>
          <a:endParaRPr lang="en-IN">
            <a:latin typeface="Century Gothic" pitchFamily="34" charset="0"/>
          </a:endParaRPr>
        </a:p>
      </dgm:t>
    </dgm:pt>
    <dgm:pt modelId="{16392A48-AE8F-4DCC-8AF5-3E3A2BEAC98E}" type="sibTrans" cxnId="{1B29BB4E-E1A9-4095-B2DC-1625FEEEF11E}">
      <dgm:prSet/>
      <dgm:spPr/>
      <dgm:t>
        <a:bodyPr/>
        <a:lstStyle/>
        <a:p>
          <a:endParaRPr lang="en-IN">
            <a:latin typeface="Century Gothic" pitchFamily="34" charset="0"/>
          </a:endParaRPr>
        </a:p>
      </dgm:t>
    </dgm:pt>
    <dgm:pt modelId="{E212F857-BEEE-4EDF-8CA5-DCAE5E951BD4}">
      <dgm:prSet phldrT="[Text]" custT="1"/>
      <dgm:spPr/>
      <dgm:t>
        <a:bodyPr/>
        <a:lstStyle/>
        <a:p>
          <a:endParaRPr lang="en-IN" sz="1400" dirty="0">
            <a:latin typeface="Century Gothic" pitchFamily="34" charset="0"/>
          </a:endParaRPr>
        </a:p>
      </dgm:t>
    </dgm:pt>
    <dgm:pt modelId="{24982380-F71B-467F-B5B4-E626480EE8CC}" type="parTrans" cxnId="{0D82771F-ACFF-44BA-8E51-0F6F23CFCA13}">
      <dgm:prSet/>
      <dgm:spPr/>
      <dgm:t>
        <a:bodyPr/>
        <a:lstStyle/>
        <a:p>
          <a:endParaRPr lang="en-IN">
            <a:latin typeface="Century Gothic" pitchFamily="34" charset="0"/>
          </a:endParaRPr>
        </a:p>
      </dgm:t>
    </dgm:pt>
    <dgm:pt modelId="{3C608BDD-C263-4A4B-A804-F7B77424CA57}" type="sibTrans" cxnId="{0D82771F-ACFF-44BA-8E51-0F6F23CFCA13}">
      <dgm:prSet/>
      <dgm:spPr/>
      <dgm:t>
        <a:bodyPr/>
        <a:lstStyle/>
        <a:p>
          <a:endParaRPr lang="en-IN">
            <a:latin typeface="Century Gothic" pitchFamily="34" charset="0"/>
          </a:endParaRPr>
        </a:p>
      </dgm:t>
    </dgm:pt>
    <dgm:pt modelId="{8B69DCBD-A548-4EC6-8C21-3F16B836DC47}">
      <dgm:prSet phldrT="[Text]" custT="1"/>
      <dgm:spPr/>
      <dgm:t>
        <a:bodyPr/>
        <a:lstStyle/>
        <a:p>
          <a:endParaRPr lang="en-IN" sz="1400" dirty="0">
            <a:latin typeface="Century Gothic" pitchFamily="34" charset="0"/>
          </a:endParaRPr>
        </a:p>
      </dgm:t>
    </dgm:pt>
    <dgm:pt modelId="{9B0EF190-263C-4B3C-8A41-351A91AF3C95}" type="parTrans" cxnId="{1B0072D0-3709-4EE0-B102-463840C82A23}">
      <dgm:prSet/>
      <dgm:spPr/>
      <dgm:t>
        <a:bodyPr/>
        <a:lstStyle/>
        <a:p>
          <a:endParaRPr lang="en-IN">
            <a:latin typeface="Century Gothic" pitchFamily="34" charset="0"/>
          </a:endParaRPr>
        </a:p>
      </dgm:t>
    </dgm:pt>
    <dgm:pt modelId="{44C35188-38E1-4349-AFC3-5F73B8ED5F46}" type="sibTrans" cxnId="{1B0072D0-3709-4EE0-B102-463840C82A23}">
      <dgm:prSet/>
      <dgm:spPr/>
      <dgm:t>
        <a:bodyPr/>
        <a:lstStyle/>
        <a:p>
          <a:endParaRPr lang="en-IN">
            <a:latin typeface="Century Gothic" pitchFamily="34" charset="0"/>
          </a:endParaRPr>
        </a:p>
      </dgm:t>
    </dgm:pt>
    <dgm:pt modelId="{421AB6C1-C111-4544-AF97-5F9133BDD0A5}">
      <dgm:prSet phldrT="[Text]" custT="1"/>
      <dgm:spPr/>
      <dgm:t>
        <a:bodyPr/>
        <a:lstStyle/>
        <a:p>
          <a:endParaRPr lang="en-IN" sz="1100" dirty="0">
            <a:latin typeface="Century Gothic" pitchFamily="34" charset="0"/>
          </a:endParaRPr>
        </a:p>
      </dgm:t>
    </dgm:pt>
    <dgm:pt modelId="{C76B3076-B2C5-4BF1-B3E2-A478B00FCF6D}" type="parTrans" cxnId="{415B233E-F606-4071-BBF4-D65CAAB80C83}">
      <dgm:prSet/>
      <dgm:spPr/>
      <dgm:t>
        <a:bodyPr/>
        <a:lstStyle/>
        <a:p>
          <a:endParaRPr lang="en-IN">
            <a:latin typeface="Century Gothic" pitchFamily="34" charset="0"/>
          </a:endParaRPr>
        </a:p>
      </dgm:t>
    </dgm:pt>
    <dgm:pt modelId="{CB4B948C-438B-4953-9624-DE7482403D46}" type="sibTrans" cxnId="{415B233E-F606-4071-BBF4-D65CAAB80C83}">
      <dgm:prSet/>
      <dgm:spPr/>
      <dgm:t>
        <a:bodyPr/>
        <a:lstStyle/>
        <a:p>
          <a:endParaRPr lang="en-IN">
            <a:latin typeface="Century Gothic" pitchFamily="34" charset="0"/>
          </a:endParaRPr>
        </a:p>
      </dgm:t>
    </dgm:pt>
    <dgm:pt modelId="{93FA9B0E-EBCA-45B5-952E-FA662533A6BD}">
      <dgm:prSet phldrT="[Text]" custT="1"/>
      <dgm:spPr/>
      <dgm:t>
        <a:bodyPr/>
        <a:lstStyle/>
        <a:p>
          <a:r>
            <a:rPr lang="en-IN" sz="1000" dirty="0" smtClean="0">
              <a:latin typeface="Century Gothic" pitchFamily="34" charset="0"/>
            </a:rPr>
            <a:t>ANOVA/ANACOVA</a:t>
          </a:r>
        </a:p>
      </dgm:t>
    </dgm:pt>
    <dgm:pt modelId="{B9337867-C1B7-4F15-ADFB-26764D0B1B00}" type="parTrans" cxnId="{17619FB8-4A28-432D-AD6A-8499E6268A4E}">
      <dgm:prSet/>
      <dgm:spPr/>
      <dgm:t>
        <a:bodyPr/>
        <a:lstStyle/>
        <a:p>
          <a:endParaRPr lang="en-IN">
            <a:latin typeface="Century Gothic" pitchFamily="34" charset="0"/>
          </a:endParaRPr>
        </a:p>
      </dgm:t>
    </dgm:pt>
    <dgm:pt modelId="{82A96FD7-41F0-4803-81F1-F2D7345365A3}" type="sibTrans" cxnId="{17619FB8-4A28-432D-AD6A-8499E6268A4E}">
      <dgm:prSet/>
      <dgm:spPr/>
      <dgm:t>
        <a:bodyPr/>
        <a:lstStyle/>
        <a:p>
          <a:endParaRPr lang="en-IN">
            <a:latin typeface="Century Gothic" pitchFamily="34" charset="0"/>
          </a:endParaRPr>
        </a:p>
      </dgm:t>
    </dgm:pt>
    <dgm:pt modelId="{01FCA387-B7D0-4E37-AECF-D957ACD3F8CA}">
      <dgm:prSet phldrT="[Text]"/>
      <dgm:spPr/>
      <dgm:t>
        <a:bodyPr/>
        <a:lstStyle/>
        <a:p>
          <a:endParaRPr lang="en-IN" sz="1300" dirty="0">
            <a:latin typeface="Century Gothic" pitchFamily="34" charset="0"/>
          </a:endParaRPr>
        </a:p>
      </dgm:t>
    </dgm:pt>
    <dgm:pt modelId="{AFE3E6B1-F640-48AE-AD11-17E072ABAB58}" type="parTrans" cxnId="{906851D0-1DA8-44B7-8E3C-19E97BA7FA68}">
      <dgm:prSet/>
      <dgm:spPr/>
      <dgm:t>
        <a:bodyPr/>
        <a:lstStyle/>
        <a:p>
          <a:endParaRPr lang="en-IN">
            <a:latin typeface="Century Gothic" pitchFamily="34" charset="0"/>
          </a:endParaRPr>
        </a:p>
      </dgm:t>
    </dgm:pt>
    <dgm:pt modelId="{4B5311AF-2870-4C31-B843-8F37E3E87BD6}" type="sibTrans" cxnId="{906851D0-1DA8-44B7-8E3C-19E97BA7FA68}">
      <dgm:prSet/>
      <dgm:spPr/>
      <dgm:t>
        <a:bodyPr/>
        <a:lstStyle/>
        <a:p>
          <a:endParaRPr lang="en-IN">
            <a:latin typeface="Century Gothic" pitchFamily="34" charset="0"/>
          </a:endParaRPr>
        </a:p>
      </dgm:t>
    </dgm:pt>
    <dgm:pt modelId="{A238D675-C2AD-4060-A8DB-E98944F1B7E4}">
      <dgm:prSet phldrT="[Text]" custT="1"/>
      <dgm:spPr/>
      <dgm:t>
        <a:bodyPr/>
        <a:lstStyle/>
        <a:p>
          <a:endParaRPr lang="en-IN" sz="1400" dirty="0">
            <a:latin typeface="Century Gothic" pitchFamily="34" charset="0"/>
          </a:endParaRPr>
        </a:p>
      </dgm:t>
    </dgm:pt>
    <dgm:pt modelId="{038D51CB-B63D-4D7B-91DE-3CCD5A3E94F8}" type="parTrans" cxnId="{CDC6ACE6-E772-4F40-801C-9AA601B6D3D8}">
      <dgm:prSet/>
      <dgm:spPr/>
      <dgm:t>
        <a:bodyPr/>
        <a:lstStyle/>
        <a:p>
          <a:endParaRPr lang="en-IN"/>
        </a:p>
      </dgm:t>
    </dgm:pt>
    <dgm:pt modelId="{070A064B-4F9D-4ACF-A1D9-E84BCAB79DE6}" type="sibTrans" cxnId="{CDC6ACE6-E772-4F40-801C-9AA601B6D3D8}">
      <dgm:prSet/>
      <dgm:spPr/>
      <dgm:t>
        <a:bodyPr/>
        <a:lstStyle/>
        <a:p>
          <a:endParaRPr lang="en-IN"/>
        </a:p>
      </dgm:t>
    </dgm:pt>
    <dgm:pt modelId="{E4A7A0CA-02B1-4B9F-8453-797750070C58}">
      <dgm:prSet phldrT="[Text]" custT="1"/>
      <dgm:spPr/>
      <dgm:t>
        <a:bodyPr/>
        <a:lstStyle/>
        <a:p>
          <a:endParaRPr lang="en-IN" sz="1400" dirty="0">
            <a:latin typeface="Century Gothic" pitchFamily="34" charset="0"/>
          </a:endParaRPr>
        </a:p>
      </dgm:t>
    </dgm:pt>
    <dgm:pt modelId="{258964D0-40D6-4749-8A67-08B8D5AFF2B3}" type="parTrans" cxnId="{968AE2BB-5278-4D03-8B92-A5530394A511}">
      <dgm:prSet/>
      <dgm:spPr/>
      <dgm:t>
        <a:bodyPr/>
        <a:lstStyle/>
        <a:p>
          <a:endParaRPr lang="en-IN"/>
        </a:p>
      </dgm:t>
    </dgm:pt>
    <dgm:pt modelId="{8C90C0C6-073F-491F-A665-C2989025FEF0}" type="sibTrans" cxnId="{968AE2BB-5278-4D03-8B92-A5530394A511}">
      <dgm:prSet/>
      <dgm:spPr/>
      <dgm:t>
        <a:bodyPr/>
        <a:lstStyle/>
        <a:p>
          <a:endParaRPr lang="en-IN"/>
        </a:p>
      </dgm:t>
    </dgm:pt>
    <dgm:pt modelId="{01760E4D-BAD8-4A06-8111-BFDA390451DB}">
      <dgm:prSet phldrT="[Text]" custT="1"/>
      <dgm:spPr/>
      <dgm:t>
        <a:bodyPr/>
        <a:lstStyle/>
        <a:p>
          <a:r>
            <a:rPr lang="en-IN" sz="1000" dirty="0" smtClean="0">
              <a:latin typeface="Century Gothic" pitchFamily="34" charset="0"/>
            </a:rPr>
            <a:t>Leading indicators of Online ‘Out of Stock’</a:t>
          </a:r>
          <a:endParaRPr lang="en-IN" sz="1400" dirty="0">
            <a:latin typeface="Century Gothic" pitchFamily="34" charset="0"/>
          </a:endParaRPr>
        </a:p>
      </dgm:t>
    </dgm:pt>
    <dgm:pt modelId="{CAB4CDB2-0EEF-441F-8A8B-A18E55515661}" type="parTrans" cxnId="{D8D82999-5ACC-42FC-B7B5-E6D1AD29F876}">
      <dgm:prSet/>
      <dgm:spPr/>
      <dgm:t>
        <a:bodyPr/>
        <a:lstStyle/>
        <a:p>
          <a:endParaRPr lang="en-IN"/>
        </a:p>
      </dgm:t>
    </dgm:pt>
    <dgm:pt modelId="{1C22A785-7291-427A-9065-CCDDD4629B5B}" type="sibTrans" cxnId="{D8D82999-5ACC-42FC-B7B5-E6D1AD29F876}">
      <dgm:prSet/>
      <dgm:spPr/>
      <dgm:t>
        <a:bodyPr/>
        <a:lstStyle/>
        <a:p>
          <a:endParaRPr lang="en-IN"/>
        </a:p>
      </dgm:t>
    </dgm:pt>
    <dgm:pt modelId="{F6007780-F5E4-4FF1-B4E2-E42D95AD90A6}">
      <dgm:prSet phldrT="[Text]" custT="1"/>
      <dgm:spPr/>
      <dgm:t>
        <a:bodyPr/>
        <a:lstStyle/>
        <a:p>
          <a:endParaRPr lang="en-IN" sz="1400" dirty="0">
            <a:latin typeface="Century Gothic" pitchFamily="34" charset="0"/>
          </a:endParaRPr>
        </a:p>
      </dgm:t>
    </dgm:pt>
    <dgm:pt modelId="{AAB8899C-17A0-4AE7-AC08-1E26C8793107}" type="parTrans" cxnId="{AFF1580B-E3B6-4622-8936-A285F9B3E8BB}">
      <dgm:prSet/>
      <dgm:spPr/>
      <dgm:t>
        <a:bodyPr/>
        <a:lstStyle/>
        <a:p>
          <a:endParaRPr lang="en-IN"/>
        </a:p>
      </dgm:t>
    </dgm:pt>
    <dgm:pt modelId="{C22E0902-DB07-4ECD-83E3-19F81803C0A8}" type="sibTrans" cxnId="{AFF1580B-E3B6-4622-8936-A285F9B3E8BB}">
      <dgm:prSet/>
      <dgm:spPr/>
      <dgm:t>
        <a:bodyPr/>
        <a:lstStyle/>
        <a:p>
          <a:endParaRPr lang="en-IN"/>
        </a:p>
      </dgm:t>
    </dgm:pt>
    <dgm:pt modelId="{11154D2D-7213-46C5-A735-E402F39BA6E3}">
      <dgm:prSet phldrT="[Text]" custT="1"/>
      <dgm:spPr/>
      <dgm:t>
        <a:bodyPr/>
        <a:lstStyle/>
        <a:p>
          <a:endParaRPr lang="en-IN" sz="1400" dirty="0">
            <a:latin typeface="Century Gothic" pitchFamily="34" charset="0"/>
          </a:endParaRPr>
        </a:p>
      </dgm:t>
    </dgm:pt>
    <dgm:pt modelId="{CD28E68D-A860-4389-9986-C7D3AB5737A1}" type="parTrans" cxnId="{A6B1325A-D9C5-4746-B248-BA48D260D50E}">
      <dgm:prSet/>
      <dgm:spPr/>
      <dgm:t>
        <a:bodyPr/>
        <a:lstStyle/>
        <a:p>
          <a:endParaRPr lang="en-IN"/>
        </a:p>
      </dgm:t>
    </dgm:pt>
    <dgm:pt modelId="{8FE29440-09C0-47C7-8F21-4ECFE7882537}" type="sibTrans" cxnId="{A6B1325A-D9C5-4746-B248-BA48D260D50E}">
      <dgm:prSet/>
      <dgm:spPr/>
      <dgm:t>
        <a:bodyPr/>
        <a:lstStyle/>
        <a:p>
          <a:endParaRPr lang="en-IN"/>
        </a:p>
      </dgm:t>
    </dgm:pt>
    <dgm:pt modelId="{8C66BB20-11F4-4381-BDEF-F84EA4F6DF5D}">
      <dgm:prSet phldrT="[Text]"/>
      <dgm:spPr/>
      <dgm:t>
        <a:bodyPr/>
        <a:lstStyle/>
        <a:p>
          <a:endParaRPr lang="en-IN" sz="1200" dirty="0">
            <a:latin typeface="Century Gothic" pitchFamily="34" charset="0"/>
          </a:endParaRPr>
        </a:p>
      </dgm:t>
    </dgm:pt>
    <dgm:pt modelId="{FCA6AF41-AB5C-4E5D-8CBA-1A3F98A85F21}" type="parTrans" cxnId="{7B908F84-F12A-4D97-9345-3908F94E52A1}">
      <dgm:prSet/>
      <dgm:spPr/>
      <dgm:t>
        <a:bodyPr/>
        <a:lstStyle/>
        <a:p>
          <a:endParaRPr lang="en-IN"/>
        </a:p>
      </dgm:t>
    </dgm:pt>
    <dgm:pt modelId="{D042A76D-38DC-4C75-BF44-DEF348E923BF}" type="sibTrans" cxnId="{7B908F84-F12A-4D97-9345-3908F94E52A1}">
      <dgm:prSet/>
      <dgm:spPr/>
      <dgm:t>
        <a:bodyPr/>
        <a:lstStyle/>
        <a:p>
          <a:endParaRPr lang="en-IN"/>
        </a:p>
      </dgm:t>
    </dgm:pt>
    <dgm:pt modelId="{900431D5-C47C-4B71-B550-400CD31E5686}">
      <dgm:prSet phldrT="[Text]" custT="1"/>
      <dgm:spPr/>
      <dgm:t>
        <a:bodyPr/>
        <a:lstStyle/>
        <a:p>
          <a:r>
            <a:rPr lang="en-IN" sz="1400" dirty="0" smtClean="0">
              <a:latin typeface="Century Gothic" pitchFamily="34" charset="0"/>
            </a:rPr>
            <a:t>B2B : Deal pricing</a:t>
          </a:r>
          <a:endParaRPr lang="en-IN" sz="1400" dirty="0">
            <a:latin typeface="Century Gothic" pitchFamily="34" charset="0"/>
          </a:endParaRPr>
        </a:p>
      </dgm:t>
    </dgm:pt>
    <dgm:pt modelId="{10D45BDA-461E-4467-BB04-38BC8BB62DAC}" type="parTrans" cxnId="{5BB3B715-3FB1-4443-B851-8B0BE859F2EA}">
      <dgm:prSet/>
      <dgm:spPr/>
      <dgm:t>
        <a:bodyPr/>
        <a:lstStyle/>
        <a:p>
          <a:endParaRPr lang="en-IN"/>
        </a:p>
      </dgm:t>
    </dgm:pt>
    <dgm:pt modelId="{248D4238-5B09-4855-AD3A-C0851173F0BC}" type="sibTrans" cxnId="{5BB3B715-3FB1-4443-B851-8B0BE859F2EA}">
      <dgm:prSet/>
      <dgm:spPr/>
      <dgm:t>
        <a:bodyPr/>
        <a:lstStyle/>
        <a:p>
          <a:endParaRPr lang="en-IN"/>
        </a:p>
      </dgm:t>
    </dgm:pt>
    <dgm:pt modelId="{E051ADA9-4AE8-4399-9A79-8E3C3AFFFEFD}">
      <dgm:prSet phldrT="[Text]" custT="1"/>
      <dgm:spPr/>
      <dgm:t>
        <a:bodyPr/>
        <a:lstStyle/>
        <a:p>
          <a:endParaRPr lang="en-IN" sz="1400" dirty="0">
            <a:latin typeface="Century Gothic" pitchFamily="34" charset="0"/>
          </a:endParaRPr>
        </a:p>
      </dgm:t>
    </dgm:pt>
    <dgm:pt modelId="{99A777A3-3716-4532-B0FC-525A067426B2}" type="parTrans" cxnId="{F668DA91-8BBD-4C18-9E4F-658C31571253}">
      <dgm:prSet/>
      <dgm:spPr/>
      <dgm:t>
        <a:bodyPr/>
        <a:lstStyle/>
        <a:p>
          <a:endParaRPr lang="en-IN"/>
        </a:p>
      </dgm:t>
    </dgm:pt>
    <dgm:pt modelId="{A146C128-A4F7-4943-BD48-86D2668F1B5A}" type="sibTrans" cxnId="{F668DA91-8BBD-4C18-9E4F-658C31571253}">
      <dgm:prSet/>
      <dgm:spPr/>
      <dgm:t>
        <a:bodyPr/>
        <a:lstStyle/>
        <a:p>
          <a:endParaRPr lang="en-IN"/>
        </a:p>
      </dgm:t>
    </dgm:pt>
    <dgm:pt modelId="{D6F9AB29-1822-4053-9AB1-C2F118AE5995}">
      <dgm:prSet phldrT="[Text]" custT="1"/>
      <dgm:spPr/>
      <dgm:t>
        <a:bodyPr/>
        <a:lstStyle/>
        <a:p>
          <a:r>
            <a:rPr lang="en-IN" sz="1000" dirty="0" smtClean="0">
              <a:latin typeface="Century Gothic" pitchFamily="34" charset="0"/>
            </a:rPr>
            <a:t>Test control</a:t>
          </a:r>
          <a:endParaRPr lang="en-IN" sz="1000" dirty="0">
            <a:latin typeface="Century Gothic" pitchFamily="34" charset="0"/>
          </a:endParaRPr>
        </a:p>
      </dgm:t>
    </dgm:pt>
    <dgm:pt modelId="{443330D1-0A42-4D8C-A559-1A1C371109CE}" type="parTrans" cxnId="{5D92B825-927F-4DB1-849C-2155C40497AE}">
      <dgm:prSet/>
      <dgm:spPr/>
      <dgm:t>
        <a:bodyPr/>
        <a:lstStyle/>
        <a:p>
          <a:endParaRPr lang="en-IN"/>
        </a:p>
      </dgm:t>
    </dgm:pt>
    <dgm:pt modelId="{60DF7713-D0E2-4068-85E3-068A04D3B308}" type="sibTrans" cxnId="{5D92B825-927F-4DB1-849C-2155C40497AE}">
      <dgm:prSet/>
      <dgm:spPr/>
      <dgm:t>
        <a:bodyPr/>
        <a:lstStyle/>
        <a:p>
          <a:endParaRPr lang="en-IN"/>
        </a:p>
      </dgm:t>
    </dgm:pt>
    <dgm:pt modelId="{FC94420D-5473-435C-9932-7DE1251F0C62}">
      <dgm:prSet phldrT="[Text]" custT="1"/>
      <dgm:spPr/>
      <dgm:t>
        <a:bodyPr/>
        <a:lstStyle/>
        <a:p>
          <a:r>
            <a:rPr lang="en-IN" sz="1400" dirty="0" smtClean="0">
              <a:latin typeface="Century Gothic" pitchFamily="34" charset="0"/>
            </a:rPr>
            <a:t>Promotion effectiveness</a:t>
          </a:r>
          <a:endParaRPr lang="en-IN" sz="1400" dirty="0">
            <a:latin typeface="Century Gothic" pitchFamily="34" charset="0"/>
          </a:endParaRPr>
        </a:p>
      </dgm:t>
    </dgm:pt>
    <dgm:pt modelId="{3FD1E7ED-AB01-4CC4-88D3-962B80C87523}" type="parTrans" cxnId="{270B3B2C-2A10-4A4D-B830-0CCC4ADF5A4D}">
      <dgm:prSet/>
      <dgm:spPr/>
      <dgm:t>
        <a:bodyPr/>
        <a:lstStyle/>
        <a:p>
          <a:endParaRPr lang="en-IN"/>
        </a:p>
      </dgm:t>
    </dgm:pt>
    <dgm:pt modelId="{71E2625D-4EA9-4350-9F18-CBA85AE2ED1C}" type="sibTrans" cxnId="{270B3B2C-2A10-4A4D-B830-0CCC4ADF5A4D}">
      <dgm:prSet/>
      <dgm:spPr/>
      <dgm:t>
        <a:bodyPr/>
        <a:lstStyle/>
        <a:p>
          <a:endParaRPr lang="en-IN"/>
        </a:p>
      </dgm:t>
    </dgm:pt>
    <dgm:pt modelId="{8BD9ABD8-4CCF-43B1-8F0C-6C68A64BFB1D}">
      <dgm:prSet phldrT="[Text]" custT="1"/>
      <dgm:spPr/>
      <dgm:t>
        <a:bodyPr/>
        <a:lstStyle/>
        <a:p>
          <a:endParaRPr lang="en-IN" sz="1200" dirty="0">
            <a:latin typeface="Century Gothic" pitchFamily="34" charset="0"/>
          </a:endParaRPr>
        </a:p>
      </dgm:t>
    </dgm:pt>
    <dgm:pt modelId="{3BB17FB1-AE1F-4C45-BED1-7EB74F5266C3}" type="parTrans" cxnId="{B740528D-DD20-4B40-BF78-13AF86FE67CA}">
      <dgm:prSet/>
      <dgm:spPr/>
      <dgm:t>
        <a:bodyPr/>
        <a:lstStyle/>
        <a:p>
          <a:endParaRPr lang="en-IN"/>
        </a:p>
      </dgm:t>
    </dgm:pt>
    <dgm:pt modelId="{F23E07D3-0E93-4D8E-A9B0-CA3B24D48A3A}" type="sibTrans" cxnId="{B740528D-DD20-4B40-BF78-13AF86FE67CA}">
      <dgm:prSet/>
      <dgm:spPr/>
      <dgm:t>
        <a:bodyPr/>
        <a:lstStyle/>
        <a:p>
          <a:endParaRPr lang="en-IN"/>
        </a:p>
      </dgm:t>
    </dgm:pt>
    <dgm:pt modelId="{5421D27A-9129-422B-9D1E-4AE50631C993}">
      <dgm:prSet phldrT="[Text]" custT="1"/>
      <dgm:spPr/>
      <dgm:t>
        <a:bodyPr/>
        <a:lstStyle/>
        <a:p>
          <a:r>
            <a:rPr lang="en-IN" sz="1000" dirty="0" smtClean="0">
              <a:latin typeface="Century Gothic" pitchFamily="34" charset="0"/>
            </a:rPr>
            <a:t>Pre Post</a:t>
          </a:r>
          <a:endParaRPr lang="en-IN" sz="1000" dirty="0">
            <a:latin typeface="Century Gothic" pitchFamily="34" charset="0"/>
          </a:endParaRPr>
        </a:p>
      </dgm:t>
    </dgm:pt>
    <dgm:pt modelId="{4FD1F2B4-D4F7-433B-914C-7A41D4E3A3F2}" type="parTrans" cxnId="{323B6132-6DAE-4DBD-8FF9-F80FCF13B856}">
      <dgm:prSet/>
      <dgm:spPr/>
      <dgm:t>
        <a:bodyPr/>
        <a:lstStyle/>
        <a:p>
          <a:endParaRPr lang="en-IN"/>
        </a:p>
      </dgm:t>
    </dgm:pt>
    <dgm:pt modelId="{2E476C51-5D0B-4BB4-BBD5-0CD25E40CB5E}" type="sibTrans" cxnId="{323B6132-6DAE-4DBD-8FF9-F80FCF13B856}">
      <dgm:prSet/>
      <dgm:spPr/>
      <dgm:t>
        <a:bodyPr/>
        <a:lstStyle/>
        <a:p>
          <a:endParaRPr lang="en-IN"/>
        </a:p>
      </dgm:t>
    </dgm:pt>
    <dgm:pt modelId="{52C8BD5B-CF24-47DC-9C73-579099E49414}">
      <dgm:prSet phldrT="[Text]" custT="1"/>
      <dgm:spPr/>
      <dgm:t>
        <a:bodyPr/>
        <a:lstStyle/>
        <a:p>
          <a:r>
            <a:rPr lang="en-IN" sz="1000" dirty="0" smtClean="0">
              <a:latin typeface="Century Gothic" pitchFamily="34" charset="0"/>
            </a:rPr>
            <a:t>Double difference</a:t>
          </a:r>
          <a:endParaRPr lang="en-IN" sz="1000" dirty="0">
            <a:latin typeface="Century Gothic" pitchFamily="34" charset="0"/>
          </a:endParaRPr>
        </a:p>
      </dgm:t>
    </dgm:pt>
    <dgm:pt modelId="{1EBD298C-6CAD-4AF9-9A71-4F21B9BF47D2}" type="parTrans" cxnId="{CC6C24DE-FD2B-4F91-8570-C5A8802D7515}">
      <dgm:prSet/>
      <dgm:spPr/>
      <dgm:t>
        <a:bodyPr/>
        <a:lstStyle/>
        <a:p>
          <a:endParaRPr lang="en-IN"/>
        </a:p>
      </dgm:t>
    </dgm:pt>
    <dgm:pt modelId="{9A920578-1C4E-419A-9576-782F23D55632}" type="sibTrans" cxnId="{CC6C24DE-FD2B-4F91-8570-C5A8802D7515}">
      <dgm:prSet/>
      <dgm:spPr/>
      <dgm:t>
        <a:bodyPr/>
        <a:lstStyle/>
        <a:p>
          <a:endParaRPr lang="en-IN"/>
        </a:p>
      </dgm:t>
    </dgm:pt>
    <dgm:pt modelId="{4E6961CB-C1FD-4EEE-AE59-FF63FD2CF911}">
      <dgm:prSet phldrT="[Text]" custT="1"/>
      <dgm:spPr/>
      <dgm:t>
        <a:bodyPr/>
        <a:lstStyle/>
        <a:p>
          <a:r>
            <a:rPr lang="en-IN" sz="1400" dirty="0" smtClean="0">
              <a:latin typeface="Century Gothic" pitchFamily="34" charset="0"/>
            </a:rPr>
            <a:t>Product Attribute valuation</a:t>
          </a:r>
          <a:endParaRPr lang="en-IN" sz="1400" dirty="0">
            <a:latin typeface="Century Gothic" pitchFamily="34" charset="0"/>
          </a:endParaRPr>
        </a:p>
      </dgm:t>
    </dgm:pt>
    <dgm:pt modelId="{F551C48A-F68C-4CF9-A259-52E89D502175}" type="parTrans" cxnId="{C4D7CB8E-DFF7-42FF-A35E-5F2B7E750D82}">
      <dgm:prSet/>
      <dgm:spPr/>
      <dgm:t>
        <a:bodyPr/>
        <a:lstStyle/>
        <a:p>
          <a:endParaRPr lang="en-IN"/>
        </a:p>
      </dgm:t>
    </dgm:pt>
    <dgm:pt modelId="{E4A16C77-1F26-4F2E-AA6F-ED4AE9688D42}" type="sibTrans" cxnId="{C4D7CB8E-DFF7-42FF-A35E-5F2B7E750D82}">
      <dgm:prSet/>
      <dgm:spPr/>
      <dgm:t>
        <a:bodyPr/>
        <a:lstStyle/>
        <a:p>
          <a:endParaRPr lang="en-IN"/>
        </a:p>
      </dgm:t>
    </dgm:pt>
    <dgm:pt modelId="{FE8A265E-9F53-4F73-9F79-A2C001FA8149}">
      <dgm:prSet phldrT="[Text]" custT="1"/>
      <dgm:spPr/>
      <dgm:t>
        <a:bodyPr/>
        <a:lstStyle/>
        <a:p>
          <a:endParaRPr lang="en-IN" sz="1400" dirty="0">
            <a:latin typeface="Century Gothic" pitchFamily="34" charset="0"/>
          </a:endParaRPr>
        </a:p>
      </dgm:t>
    </dgm:pt>
    <dgm:pt modelId="{99102D49-7011-4EDB-9EB2-B80B917AA06E}" type="parTrans" cxnId="{C971C881-6662-43FB-A1EB-E2E5CD24F6A1}">
      <dgm:prSet/>
      <dgm:spPr/>
      <dgm:t>
        <a:bodyPr/>
        <a:lstStyle/>
        <a:p>
          <a:endParaRPr lang="en-IN"/>
        </a:p>
      </dgm:t>
    </dgm:pt>
    <dgm:pt modelId="{F49B681E-3BDE-4FCC-8247-3A45F6F165AA}" type="sibTrans" cxnId="{C971C881-6662-43FB-A1EB-E2E5CD24F6A1}">
      <dgm:prSet/>
      <dgm:spPr/>
      <dgm:t>
        <a:bodyPr/>
        <a:lstStyle/>
        <a:p>
          <a:endParaRPr lang="en-IN"/>
        </a:p>
      </dgm:t>
    </dgm:pt>
    <dgm:pt modelId="{6866CD03-9BF1-40BB-B28B-9B8BFB5CC7C7}">
      <dgm:prSet phldrT="[Text]" custT="1"/>
      <dgm:spPr/>
      <dgm:t>
        <a:bodyPr/>
        <a:lstStyle/>
        <a:p>
          <a:r>
            <a:rPr lang="en-IN" sz="1000" dirty="0" smtClean="0">
              <a:latin typeface="Century Gothic" pitchFamily="34" charset="0"/>
            </a:rPr>
            <a:t>Probabilistic &amp; Deterministic models for EOQ &amp; buffer stock</a:t>
          </a:r>
          <a:endParaRPr lang="en-IN" sz="1000" dirty="0">
            <a:latin typeface="Century Gothic" pitchFamily="34" charset="0"/>
          </a:endParaRPr>
        </a:p>
      </dgm:t>
    </dgm:pt>
    <dgm:pt modelId="{550E956B-264F-454E-9567-FFE6AA116D7C}" type="parTrans" cxnId="{63CD691A-7F1C-4043-8C0E-EF1B903D83BF}">
      <dgm:prSet/>
      <dgm:spPr/>
      <dgm:t>
        <a:bodyPr/>
        <a:lstStyle/>
        <a:p>
          <a:endParaRPr lang="en-IN"/>
        </a:p>
      </dgm:t>
    </dgm:pt>
    <dgm:pt modelId="{110CA5EC-4DC5-41F3-95E8-BD31F06C432C}" type="sibTrans" cxnId="{63CD691A-7F1C-4043-8C0E-EF1B903D83BF}">
      <dgm:prSet/>
      <dgm:spPr/>
      <dgm:t>
        <a:bodyPr/>
        <a:lstStyle/>
        <a:p>
          <a:endParaRPr lang="en-IN"/>
        </a:p>
      </dgm:t>
    </dgm:pt>
    <dgm:pt modelId="{509D8F39-1C90-4E23-914A-E69F98E2DF80}" type="pres">
      <dgm:prSet presAssocID="{FF720607-745B-4C76-9F6F-20612BA06A4D}" presName="Name0" presStyleCnt="0">
        <dgm:presLayoutVars>
          <dgm:dir/>
          <dgm:animLvl val="lvl"/>
          <dgm:resizeHandles val="exact"/>
        </dgm:presLayoutVars>
      </dgm:prSet>
      <dgm:spPr/>
      <dgm:t>
        <a:bodyPr/>
        <a:lstStyle/>
        <a:p>
          <a:endParaRPr lang="en-IN"/>
        </a:p>
      </dgm:t>
    </dgm:pt>
    <dgm:pt modelId="{7E4AC6F0-ECF7-473E-9968-325525410D81}" type="pres">
      <dgm:prSet presAssocID="{1C86D7C2-266E-4847-A45A-16FF50BA3C99}" presName="composite" presStyleCnt="0"/>
      <dgm:spPr/>
    </dgm:pt>
    <dgm:pt modelId="{8C8840FE-7500-4A1F-BD6E-9D7C5BB4CBC1}" type="pres">
      <dgm:prSet presAssocID="{1C86D7C2-266E-4847-A45A-16FF50BA3C99}" presName="parTx" presStyleLbl="alignNode1" presStyleIdx="0" presStyleCnt="5">
        <dgm:presLayoutVars>
          <dgm:chMax val="0"/>
          <dgm:chPref val="0"/>
          <dgm:bulletEnabled val="1"/>
        </dgm:presLayoutVars>
      </dgm:prSet>
      <dgm:spPr/>
      <dgm:t>
        <a:bodyPr/>
        <a:lstStyle/>
        <a:p>
          <a:endParaRPr lang="en-IN"/>
        </a:p>
      </dgm:t>
    </dgm:pt>
    <dgm:pt modelId="{0CF16A21-7BF1-4B46-959A-6465E0A8D894}" type="pres">
      <dgm:prSet presAssocID="{1C86D7C2-266E-4847-A45A-16FF50BA3C99}" presName="desTx" presStyleLbl="alignAccFollowNode1" presStyleIdx="0" presStyleCnt="5">
        <dgm:presLayoutVars>
          <dgm:bulletEnabled val="1"/>
        </dgm:presLayoutVars>
      </dgm:prSet>
      <dgm:spPr/>
      <dgm:t>
        <a:bodyPr/>
        <a:lstStyle/>
        <a:p>
          <a:endParaRPr lang="en-IN"/>
        </a:p>
      </dgm:t>
    </dgm:pt>
    <dgm:pt modelId="{CECBA88F-8D5E-4415-A8C8-A74BFB74305C}" type="pres">
      <dgm:prSet presAssocID="{AAA4A1D8-0218-4D92-9081-333444301008}" presName="space" presStyleCnt="0"/>
      <dgm:spPr/>
    </dgm:pt>
    <dgm:pt modelId="{C1791A59-CE8B-456B-AFBC-071AC8F9A3F4}" type="pres">
      <dgm:prSet presAssocID="{A13C8F42-7FCB-4EE3-9680-5BB78D161662}" presName="composite" presStyleCnt="0"/>
      <dgm:spPr/>
    </dgm:pt>
    <dgm:pt modelId="{B9F22345-BCB7-46DD-97A9-03A91B0E9184}" type="pres">
      <dgm:prSet presAssocID="{A13C8F42-7FCB-4EE3-9680-5BB78D161662}" presName="parTx" presStyleLbl="alignNode1" presStyleIdx="1" presStyleCnt="5" custScaleY="92228">
        <dgm:presLayoutVars>
          <dgm:chMax val="0"/>
          <dgm:chPref val="0"/>
          <dgm:bulletEnabled val="1"/>
        </dgm:presLayoutVars>
      </dgm:prSet>
      <dgm:spPr/>
      <dgm:t>
        <a:bodyPr/>
        <a:lstStyle/>
        <a:p>
          <a:endParaRPr lang="en-IN"/>
        </a:p>
      </dgm:t>
    </dgm:pt>
    <dgm:pt modelId="{44D52017-16DE-4EC9-81A6-A57DB794D3EF}" type="pres">
      <dgm:prSet presAssocID="{A13C8F42-7FCB-4EE3-9680-5BB78D161662}" presName="desTx" presStyleLbl="alignAccFollowNode1" presStyleIdx="1" presStyleCnt="5">
        <dgm:presLayoutVars>
          <dgm:bulletEnabled val="1"/>
        </dgm:presLayoutVars>
      </dgm:prSet>
      <dgm:spPr/>
      <dgm:t>
        <a:bodyPr/>
        <a:lstStyle/>
        <a:p>
          <a:endParaRPr lang="en-IN"/>
        </a:p>
      </dgm:t>
    </dgm:pt>
    <dgm:pt modelId="{2AC9B4D0-41EE-4C6B-B7AF-1891ED7A2B1A}" type="pres">
      <dgm:prSet presAssocID="{5A0F2DA7-F6E7-4430-916C-E133CC196C26}" presName="space" presStyleCnt="0"/>
      <dgm:spPr/>
    </dgm:pt>
    <dgm:pt modelId="{7A0AD43B-2739-47EA-BE2B-5EA0AEF8280D}" type="pres">
      <dgm:prSet presAssocID="{71C469E6-8B1F-4803-975D-3B1A9D615614}" presName="composite" presStyleCnt="0"/>
      <dgm:spPr/>
    </dgm:pt>
    <dgm:pt modelId="{AE27DE3B-8FA0-4EAA-87D3-12B63C0B9A64}" type="pres">
      <dgm:prSet presAssocID="{71C469E6-8B1F-4803-975D-3B1A9D615614}" presName="parTx" presStyleLbl="alignNode1" presStyleIdx="2" presStyleCnt="5">
        <dgm:presLayoutVars>
          <dgm:chMax val="0"/>
          <dgm:chPref val="0"/>
          <dgm:bulletEnabled val="1"/>
        </dgm:presLayoutVars>
      </dgm:prSet>
      <dgm:spPr/>
      <dgm:t>
        <a:bodyPr/>
        <a:lstStyle/>
        <a:p>
          <a:endParaRPr lang="en-IN"/>
        </a:p>
      </dgm:t>
    </dgm:pt>
    <dgm:pt modelId="{CF32484F-4E9A-4D44-886B-B543EA8D0F66}" type="pres">
      <dgm:prSet presAssocID="{71C469E6-8B1F-4803-975D-3B1A9D615614}" presName="desTx" presStyleLbl="alignAccFollowNode1" presStyleIdx="2" presStyleCnt="5">
        <dgm:presLayoutVars>
          <dgm:bulletEnabled val="1"/>
        </dgm:presLayoutVars>
      </dgm:prSet>
      <dgm:spPr/>
      <dgm:t>
        <a:bodyPr/>
        <a:lstStyle/>
        <a:p>
          <a:endParaRPr lang="en-IN"/>
        </a:p>
      </dgm:t>
    </dgm:pt>
    <dgm:pt modelId="{0836E6BD-B84F-49C0-9C2D-4C67865001DF}" type="pres">
      <dgm:prSet presAssocID="{0A270C96-0900-4C0F-BA6D-C9B1C85145AD}" presName="space" presStyleCnt="0"/>
      <dgm:spPr/>
    </dgm:pt>
    <dgm:pt modelId="{475905D2-9116-4B86-852F-016EB02DEBE5}" type="pres">
      <dgm:prSet presAssocID="{21424663-A1A0-4747-ABB7-15A06800E9DF}" presName="composite" presStyleCnt="0"/>
      <dgm:spPr/>
    </dgm:pt>
    <dgm:pt modelId="{9F109E2B-2D8D-463D-AFF6-D975E2F1DA50}" type="pres">
      <dgm:prSet presAssocID="{21424663-A1A0-4747-ABB7-15A06800E9DF}" presName="parTx" presStyleLbl="alignNode1" presStyleIdx="3" presStyleCnt="5">
        <dgm:presLayoutVars>
          <dgm:chMax val="0"/>
          <dgm:chPref val="0"/>
          <dgm:bulletEnabled val="1"/>
        </dgm:presLayoutVars>
      </dgm:prSet>
      <dgm:spPr/>
      <dgm:t>
        <a:bodyPr/>
        <a:lstStyle/>
        <a:p>
          <a:endParaRPr lang="en-IN"/>
        </a:p>
      </dgm:t>
    </dgm:pt>
    <dgm:pt modelId="{62EAA0C3-20CE-4646-A1DB-46E1DBD21C06}" type="pres">
      <dgm:prSet presAssocID="{21424663-A1A0-4747-ABB7-15A06800E9DF}" presName="desTx" presStyleLbl="alignAccFollowNode1" presStyleIdx="3" presStyleCnt="5">
        <dgm:presLayoutVars>
          <dgm:bulletEnabled val="1"/>
        </dgm:presLayoutVars>
      </dgm:prSet>
      <dgm:spPr/>
      <dgm:t>
        <a:bodyPr/>
        <a:lstStyle/>
        <a:p>
          <a:endParaRPr lang="en-IN"/>
        </a:p>
      </dgm:t>
    </dgm:pt>
    <dgm:pt modelId="{50F8B42D-5E31-4007-ADC2-06CB122E4741}" type="pres">
      <dgm:prSet presAssocID="{9F53CC9F-37F9-430F-BE68-0DC9FC15F9D4}" presName="space" presStyleCnt="0"/>
      <dgm:spPr/>
    </dgm:pt>
    <dgm:pt modelId="{33903276-1987-4728-BC78-3920B44A2BF4}" type="pres">
      <dgm:prSet presAssocID="{D859F7B3-10A9-4751-B3D1-0FE3297D1505}" presName="composite" presStyleCnt="0"/>
      <dgm:spPr/>
    </dgm:pt>
    <dgm:pt modelId="{26F2EE10-6BF4-4EE9-9AF0-92A3F946206A}" type="pres">
      <dgm:prSet presAssocID="{D859F7B3-10A9-4751-B3D1-0FE3297D1505}" presName="parTx" presStyleLbl="alignNode1" presStyleIdx="4" presStyleCnt="5">
        <dgm:presLayoutVars>
          <dgm:chMax val="0"/>
          <dgm:chPref val="0"/>
          <dgm:bulletEnabled val="1"/>
        </dgm:presLayoutVars>
      </dgm:prSet>
      <dgm:spPr/>
      <dgm:t>
        <a:bodyPr/>
        <a:lstStyle/>
        <a:p>
          <a:endParaRPr lang="en-IN"/>
        </a:p>
      </dgm:t>
    </dgm:pt>
    <dgm:pt modelId="{0B4E3AF4-F306-47EC-AEB1-E357D15D45E3}" type="pres">
      <dgm:prSet presAssocID="{D859F7B3-10A9-4751-B3D1-0FE3297D1505}" presName="desTx" presStyleLbl="alignAccFollowNode1" presStyleIdx="4" presStyleCnt="5">
        <dgm:presLayoutVars>
          <dgm:bulletEnabled val="1"/>
        </dgm:presLayoutVars>
      </dgm:prSet>
      <dgm:spPr/>
      <dgm:t>
        <a:bodyPr/>
        <a:lstStyle/>
        <a:p>
          <a:endParaRPr lang="en-IN"/>
        </a:p>
      </dgm:t>
    </dgm:pt>
  </dgm:ptLst>
  <dgm:cxnLst>
    <dgm:cxn modelId="{8C0B3187-5F1D-4E6C-929B-7483000A0C64}" type="presOf" srcId="{6866CD03-9BF1-40BB-B28B-9B8BFB5CC7C7}" destId="{0B4E3AF4-F306-47EC-AEB1-E357D15D45E3}" srcOrd="0" destOrd="5" presId="urn:microsoft.com/office/officeart/2005/8/layout/hList1"/>
    <dgm:cxn modelId="{415B233E-F606-4071-BBF4-D65CAAB80C83}" srcId="{F6C4DC88-4FBF-4EBA-8DD3-8D3AAC430041}" destId="{421AB6C1-C111-4544-AF97-5F9133BDD0A5}" srcOrd="0" destOrd="0" parTransId="{C76B3076-B2C5-4BF1-B3E2-A478B00FCF6D}" sibTransId="{CB4B948C-438B-4953-9624-DE7482403D46}"/>
    <dgm:cxn modelId="{B571D1DF-37EF-4B97-AEA9-10D4F0D3435C}" type="presOf" srcId="{E293B206-E131-4B56-9F90-6CDC3082DA9A}" destId="{44D52017-16DE-4EC9-81A6-A57DB794D3EF}" srcOrd="0" destOrd="0" presId="urn:microsoft.com/office/officeart/2005/8/layout/hList1"/>
    <dgm:cxn modelId="{F77C6DE8-6C08-4998-977D-A17AEE2B1B84}" type="presOf" srcId="{F6C4DC88-4FBF-4EBA-8DD3-8D3AAC430041}" destId="{CF32484F-4E9A-4D44-886B-B543EA8D0F66}" srcOrd="0" destOrd="0" presId="urn:microsoft.com/office/officeart/2005/8/layout/hList1"/>
    <dgm:cxn modelId="{0D82771F-ACFF-44BA-8E51-0F6F23CFCA13}" srcId="{A13C8F42-7FCB-4EE3-9680-5BB78D161662}" destId="{E212F857-BEEE-4EDF-8CA5-DCAE5E951BD4}" srcOrd="1" destOrd="0" parTransId="{24982380-F71B-467F-B5B4-E626480EE8CC}" sibTransId="{3C608BDD-C263-4A4B-A804-F7B77424CA57}"/>
    <dgm:cxn modelId="{FE8D8AB5-E077-4066-9E27-33F9BEF5F0B2}" srcId="{1C86D7C2-266E-4847-A45A-16FF50BA3C99}" destId="{090C3440-D412-45F8-9BF6-51755F7CD6BD}" srcOrd="2" destOrd="0" parTransId="{54BBFE01-D034-4567-BC56-C00A1442AEA8}" sibTransId="{5D2D61FB-D694-4FED-A483-A67C253AA024}"/>
    <dgm:cxn modelId="{D797EB85-411C-46CA-9B1C-4FE3015C5BBC}" type="presOf" srcId="{D6F9AB29-1822-4053-9AB1-C2F118AE5995}" destId="{CF32484F-4E9A-4D44-886B-B543EA8D0F66}" srcOrd="0" destOrd="5" presId="urn:microsoft.com/office/officeart/2005/8/layout/hList1"/>
    <dgm:cxn modelId="{0CB6939F-7E9F-487A-AE00-F7A2E895BC58}" srcId="{3ED067C3-8A5D-43F6-B7CD-F7D2C3140CE1}" destId="{3BFD9484-63F4-4CE3-A676-2765CF0E47F8}" srcOrd="2" destOrd="0" parTransId="{B868CA52-43C2-4703-8CA1-F5BF4695C243}" sibTransId="{02E820B6-18BC-4DC6-9ADF-183C9B93DA7C}"/>
    <dgm:cxn modelId="{94F0CB7D-C215-4B62-A4B7-14CA08551501}" type="presOf" srcId="{4EFE6566-A372-4EA5-B3E4-32CE186571D9}" destId="{0B4E3AF4-F306-47EC-AEB1-E357D15D45E3}" srcOrd="0" destOrd="4" presId="urn:microsoft.com/office/officeart/2005/8/layout/hList1"/>
    <dgm:cxn modelId="{A03F5555-54CE-4427-A170-DD1C45A70F63}" type="presOf" srcId="{FF720607-745B-4C76-9F6F-20612BA06A4D}" destId="{509D8F39-1C90-4E23-914A-E69F98E2DF80}" srcOrd="0" destOrd="0" presId="urn:microsoft.com/office/officeart/2005/8/layout/hList1"/>
    <dgm:cxn modelId="{270B3B2C-2A10-4A4D-B830-0CCC4ADF5A4D}" srcId="{71C469E6-8B1F-4803-975D-3B1A9D615614}" destId="{FC94420D-5473-435C-9932-7DE1251F0C62}" srcOrd="3" destOrd="0" parTransId="{3FD1E7ED-AB01-4CC4-88D3-962B80C87523}" sibTransId="{71E2625D-4EA9-4350-9F18-CBA85AE2ED1C}"/>
    <dgm:cxn modelId="{AFF1580B-E3B6-4622-8936-A285F9B3E8BB}" srcId="{21424663-A1A0-4747-ABB7-15A06800E9DF}" destId="{F6007780-F5E4-4FF1-B4E2-E42D95AD90A6}" srcOrd="1" destOrd="0" parTransId="{AAB8899C-17A0-4AE7-AC08-1E26C8793107}" sibTransId="{C22E0902-DB07-4ECD-83E3-19F81803C0A8}"/>
    <dgm:cxn modelId="{61E7E293-9DAC-4521-90C7-894D161B7EED}" type="presOf" srcId="{8B69DCBD-A548-4EC6-8C21-3F16B836DC47}" destId="{44D52017-16DE-4EC9-81A6-A57DB794D3EF}" srcOrd="0" destOrd="3" presId="urn:microsoft.com/office/officeart/2005/8/layout/hList1"/>
    <dgm:cxn modelId="{AA9EE0F3-6FBC-47B9-9466-F45E51DC27A6}" type="presOf" srcId="{55F7EAAF-BA03-4A27-81BF-A872C3EBB9C9}" destId="{62EAA0C3-20CE-4646-A1DB-46E1DBD21C06}" srcOrd="0" destOrd="7" presId="urn:microsoft.com/office/officeart/2005/8/layout/hList1"/>
    <dgm:cxn modelId="{BB45936E-E3F2-419C-A5A9-8691592EAF26}" srcId="{FF720607-745B-4C76-9F6F-20612BA06A4D}" destId="{71C469E6-8B1F-4803-975D-3B1A9D615614}" srcOrd="2" destOrd="0" parTransId="{A7060BBA-3618-4B32-8894-9688F065E4B4}" sibTransId="{0A270C96-0900-4C0F-BA6D-C9B1C85145AD}"/>
    <dgm:cxn modelId="{1B0072D0-3709-4EE0-B102-463840C82A23}" srcId="{A13C8F42-7FCB-4EE3-9680-5BB78D161662}" destId="{8B69DCBD-A548-4EC6-8C21-3F16B836DC47}" srcOrd="3" destOrd="0" parTransId="{9B0EF190-263C-4B3C-8A41-351A91AF3C95}" sibTransId="{44C35188-38E1-4349-AFC3-5F73B8ED5F46}"/>
    <dgm:cxn modelId="{5A1CE402-FF96-404C-AB41-D999EBBCAD67}" srcId="{D859F7B3-10A9-4751-B3D1-0FE3297D1505}" destId="{4EFE6566-A372-4EA5-B3E4-32CE186571D9}" srcOrd="4" destOrd="0" parTransId="{23DF6275-164E-4F67-9CCB-462D8AFFB499}" sibTransId="{D5E01BC1-2FCD-4E94-B8FB-6A298E454327}"/>
    <dgm:cxn modelId="{770A9405-7C36-4507-8CA6-832FF16D667C}" srcId="{71C469E6-8B1F-4803-975D-3B1A9D615614}" destId="{3ED067C3-8A5D-43F6-B7CD-F7D2C3140CE1}" srcOrd="5" destOrd="0" parTransId="{DA15365E-1093-48F4-8268-70531392EF16}" sibTransId="{25968CCF-9165-4B52-95F2-DD4FC370C414}"/>
    <dgm:cxn modelId="{32D939A7-603A-4213-8638-C5A9BB816CA4}" srcId="{71C469E6-8B1F-4803-975D-3B1A9D615614}" destId="{F6C4DC88-4FBF-4EBA-8DD3-8D3AAC430041}" srcOrd="0" destOrd="0" parTransId="{482CE46C-633C-4533-A9A9-36634457142E}" sibTransId="{88C65211-E870-4CA6-B842-6597FDF6BB8E}"/>
    <dgm:cxn modelId="{F665C731-DCE9-48E3-A9FA-F5ACBFCA3450}" type="presOf" srcId="{24A2EA2E-7F9A-40C8-BD83-84BA54576CA3}" destId="{CF32484F-4E9A-4D44-886B-B543EA8D0F66}" srcOrd="0" destOrd="2" presId="urn:microsoft.com/office/officeart/2005/8/layout/hList1"/>
    <dgm:cxn modelId="{2538487B-B567-4568-AD32-3D43D731B8D0}" srcId="{D859F7B3-10A9-4751-B3D1-0FE3297D1505}" destId="{D2AEE8E2-DCBE-40F5-8550-F1F4E9C3BFED}" srcOrd="0" destOrd="0" parTransId="{5D77F6C3-7694-4F84-8D91-862FF3037020}" sibTransId="{DCD96100-2B87-4251-B905-859807B6D9BA}"/>
    <dgm:cxn modelId="{F58DA955-BA82-49D1-80AE-5D2DCC766DFF}" type="presOf" srcId="{77D70A84-352F-42E2-87A5-F4EA5515986F}" destId="{62EAA0C3-20CE-4646-A1DB-46E1DBD21C06}" srcOrd="0" destOrd="9" presId="urn:microsoft.com/office/officeart/2005/8/layout/hList1"/>
    <dgm:cxn modelId="{CDFCAAD5-0D7C-4D9A-BEAF-7516A884FA00}" type="presOf" srcId="{090C3440-D412-45F8-9BF6-51755F7CD6BD}" destId="{0CF16A21-7BF1-4B46-959A-6465E0A8D894}" srcOrd="0" destOrd="2" presId="urn:microsoft.com/office/officeart/2005/8/layout/hList1"/>
    <dgm:cxn modelId="{56D74081-F825-4B83-918F-A34597D95403}" type="presOf" srcId="{D859F7B3-10A9-4751-B3D1-0FE3297D1505}" destId="{26F2EE10-6BF4-4EE9-9AF0-92A3F946206A}" srcOrd="0" destOrd="0" presId="urn:microsoft.com/office/officeart/2005/8/layout/hList1"/>
    <dgm:cxn modelId="{50648EE4-6EFA-4636-AA73-17395087BB40}" srcId="{55F7EAAF-BA03-4A27-81BF-A872C3EBB9C9}" destId="{D881E6C3-6FDF-48D3-B0DB-780790B1D575}" srcOrd="0" destOrd="0" parTransId="{7F5F2BBA-35CE-4B7B-8186-6546C2AC14E5}" sibTransId="{EAC7F0B1-B4C3-4318-86A9-BFD92FAEFD26}"/>
    <dgm:cxn modelId="{2E330C44-1660-43DF-9463-25A25236EE38}" type="presOf" srcId="{3567B9B0-0F05-42AB-BD9F-E50DB9E24421}" destId="{44D52017-16DE-4EC9-81A6-A57DB794D3EF}" srcOrd="0" destOrd="4" presId="urn:microsoft.com/office/officeart/2005/8/layout/hList1"/>
    <dgm:cxn modelId="{D07E2D3A-6281-4BF8-A6F6-49692920D2AD}" type="presOf" srcId="{A13C8F42-7FCB-4EE3-9680-5BB78D161662}" destId="{B9F22345-BCB7-46DD-97A9-03A91B0E9184}" srcOrd="0" destOrd="0" presId="urn:microsoft.com/office/officeart/2005/8/layout/hList1"/>
    <dgm:cxn modelId="{DA7B00D1-A126-4E74-80D2-1D4E80151F0A}" type="presOf" srcId="{3ED067C3-8A5D-43F6-B7CD-F7D2C3140CE1}" destId="{CF32484F-4E9A-4D44-886B-B543EA8D0F66}" srcOrd="0" destOrd="10" presId="urn:microsoft.com/office/officeart/2005/8/layout/hList1"/>
    <dgm:cxn modelId="{D8D82999-5ACC-42FC-B7B5-E6D1AD29F876}" srcId="{4EFE6566-A372-4EA5-B3E4-32CE186571D9}" destId="{01760E4D-BAD8-4A06-8111-BFDA390451DB}" srcOrd="1" destOrd="0" parTransId="{CAB4CDB2-0EEF-441F-8A8B-A18E55515661}" sibTransId="{1C22A785-7291-427A-9065-CCDDD4629B5B}"/>
    <dgm:cxn modelId="{906851D0-1DA8-44B7-8E3C-19E97BA7FA68}" srcId="{71C469E6-8B1F-4803-975D-3B1A9D615614}" destId="{01FCA387-B7D0-4E37-AECF-D957ACD3F8CA}" srcOrd="4" destOrd="0" parTransId="{AFE3E6B1-F640-48AE-AD11-17E072ABAB58}" sibTransId="{4B5311AF-2870-4C31-B843-8F37E3E87BD6}"/>
    <dgm:cxn modelId="{E32BF167-BDE8-443B-80AF-8CAC19616C8E}" type="presOf" srcId="{1C86D7C2-266E-4847-A45A-16FF50BA3C99}" destId="{8C8840FE-7500-4A1F-BD6E-9D7C5BB4CBC1}" srcOrd="0" destOrd="0" presId="urn:microsoft.com/office/officeart/2005/8/layout/hList1"/>
    <dgm:cxn modelId="{CDE8E141-0230-419C-BD2C-66D8C117C3AB}" type="presOf" srcId="{E051ADA9-4AE8-4399-9A79-8E3C3AFFFEFD}" destId="{0CF16A21-7BF1-4B46-959A-6465E0A8D894}" srcOrd="0" destOrd="5" presId="urn:microsoft.com/office/officeart/2005/8/layout/hList1"/>
    <dgm:cxn modelId="{2980D4A8-3A3E-48EC-8D42-4912C5A55C9B}" type="presOf" srcId="{01FCA387-B7D0-4E37-AECF-D957ACD3F8CA}" destId="{CF32484F-4E9A-4D44-886B-B543EA8D0F66}" srcOrd="0" destOrd="9" presId="urn:microsoft.com/office/officeart/2005/8/layout/hList1"/>
    <dgm:cxn modelId="{A98110A8-41B8-43E7-A0C5-DE7C0977E75B}" srcId="{A13C8F42-7FCB-4EE3-9680-5BB78D161662}" destId="{14986C49-20B2-474A-ADBD-1FC51A6EA9B5}" srcOrd="2" destOrd="0" parTransId="{B8501332-D103-4BB3-A428-FDA0B563A274}" sibTransId="{B6833B48-A04D-4801-B0F0-2B769BFF5E11}"/>
    <dgm:cxn modelId="{4F58BDC8-A55C-4095-9DCD-7F07844FBC2E}" srcId="{21424663-A1A0-4747-ABB7-15A06800E9DF}" destId="{BC8F7ADE-C560-4028-AAD5-C9BB3D64273C}" srcOrd="4" destOrd="0" parTransId="{752211C3-5CE7-404F-B7A3-B3132E7E479B}" sibTransId="{AFEF3235-796A-4824-A649-841FEA447619}"/>
    <dgm:cxn modelId="{282694A2-8D45-4770-BF5F-AA25541FE58F}" type="presOf" srcId="{B9170552-01DF-492D-A01B-F2D5BB1BA804}" destId="{0B4E3AF4-F306-47EC-AEB1-E357D15D45E3}" srcOrd="0" destOrd="2" presId="urn:microsoft.com/office/officeart/2005/8/layout/hList1"/>
    <dgm:cxn modelId="{54ED53A1-1942-4F87-87EE-6F028FAE0647}" type="presOf" srcId="{B65DE873-4396-428C-BF79-0F7AD6031298}" destId="{0CF16A21-7BF1-4B46-959A-6465E0A8D894}" srcOrd="0" destOrd="0" presId="urn:microsoft.com/office/officeart/2005/8/layout/hList1"/>
    <dgm:cxn modelId="{3DFF8A25-8F0C-421D-8C11-02BA464E7B6B}" type="presOf" srcId="{71C469E6-8B1F-4803-975D-3B1A9D615614}" destId="{AE27DE3B-8FA0-4EAA-87D3-12B63C0B9A64}" srcOrd="0" destOrd="0" presId="urn:microsoft.com/office/officeart/2005/8/layout/hList1"/>
    <dgm:cxn modelId="{63A55CB9-EDC0-4107-A5D7-B8E7132C6569}" type="presOf" srcId="{93FA9B0E-EBCA-45B5-952E-FA662533A6BD}" destId="{CF32484F-4E9A-4D44-886B-B543EA8D0F66}" srcOrd="0" destOrd="8" presId="urn:microsoft.com/office/officeart/2005/8/layout/hList1"/>
    <dgm:cxn modelId="{F668DA91-8BBD-4C18-9E4F-658C31571253}" srcId="{1C86D7C2-266E-4847-A45A-16FF50BA3C99}" destId="{E051ADA9-4AE8-4399-9A79-8E3C3AFFFEFD}" srcOrd="3" destOrd="0" parTransId="{99A777A3-3716-4532-B0FC-525A067426B2}" sibTransId="{A146C128-A4F7-4943-BD48-86D2668F1B5A}"/>
    <dgm:cxn modelId="{D30B39E7-5147-4B1B-95DD-5D0C5FD67752}" type="presOf" srcId="{FC94420D-5473-435C-9932-7DE1251F0C62}" destId="{CF32484F-4E9A-4D44-886B-B543EA8D0F66}" srcOrd="0" destOrd="4" presId="urn:microsoft.com/office/officeart/2005/8/layout/hList1"/>
    <dgm:cxn modelId="{169D2E27-BCB2-4D22-815A-D55CD04B5C4E}" type="presOf" srcId="{900431D5-C47C-4B71-B550-400CD31E5686}" destId="{0CF16A21-7BF1-4B46-959A-6465E0A8D894}" srcOrd="0" destOrd="6" presId="urn:microsoft.com/office/officeart/2005/8/layout/hList1"/>
    <dgm:cxn modelId="{C48C9325-77A0-45C2-BF4F-097F7C70BBA4}" srcId="{A13C8F42-7FCB-4EE3-9680-5BB78D161662}" destId="{3567B9B0-0F05-42AB-BD9F-E50DB9E24421}" srcOrd="4" destOrd="0" parTransId="{EC9D98A8-7460-4822-AB6B-C3519AF31CDF}" sibTransId="{66D334EB-2BC6-448D-BF42-798E61591CF1}"/>
    <dgm:cxn modelId="{18C91794-6B65-4810-B65F-5008FEB89EA9}" srcId="{1C86D7C2-266E-4847-A45A-16FF50BA3C99}" destId="{B1F40544-73A3-4A1B-8689-4508FCD5D8DF}" srcOrd="1" destOrd="0" parTransId="{18BAE34F-DFF4-470B-B062-F6BC756A59CC}" sibTransId="{D8B7846E-CA1B-4295-A3AF-AECDA1769A5F}"/>
    <dgm:cxn modelId="{FE784E2F-8CB8-4D8D-8A6B-8E64ABC0B28B}" type="presOf" srcId="{F6007780-F5E4-4FF1-B4E2-E42D95AD90A6}" destId="{62EAA0C3-20CE-4646-A1DB-46E1DBD21C06}" srcOrd="0" destOrd="1" presId="urn:microsoft.com/office/officeart/2005/8/layout/hList1"/>
    <dgm:cxn modelId="{C971C881-6662-43FB-A1EB-E2E5CD24F6A1}" srcId="{21424663-A1A0-4747-ABB7-15A06800E9DF}" destId="{FE8A265E-9F53-4F73-9F79-A2C001FA8149}" srcOrd="3" destOrd="0" parTransId="{99102D49-7011-4EDB-9EB2-B80B917AA06E}" sibTransId="{F49B681E-3BDE-4FCC-8247-3A45F6F165AA}"/>
    <dgm:cxn modelId="{C7B2BC24-AEE4-4A0B-86AD-A76B0D4DCFDD}" type="presOf" srcId="{209C244F-184B-4533-AEED-3BC79251A4F9}" destId="{62EAA0C3-20CE-4646-A1DB-46E1DBD21C06}" srcOrd="0" destOrd="0" presId="urn:microsoft.com/office/officeart/2005/8/layout/hList1"/>
    <dgm:cxn modelId="{A5C23980-8D8C-4A39-97C6-B120BBE90EFF}" srcId="{55F7EAAF-BA03-4A27-81BF-A872C3EBB9C9}" destId="{77D70A84-352F-42E2-87A5-F4EA5515986F}" srcOrd="1" destOrd="0" parTransId="{B47EF6C3-61E6-4E4A-A9A0-172E438F4E5D}" sibTransId="{00D577B5-3AE6-46D5-9EB0-E0AD8085D894}"/>
    <dgm:cxn modelId="{E2A61E3C-9D1E-4B17-AF68-49D7688973A1}" type="presOf" srcId="{421AB6C1-C111-4544-AF97-5F9133BDD0A5}" destId="{CF32484F-4E9A-4D44-886B-B543EA8D0F66}" srcOrd="0" destOrd="1" presId="urn:microsoft.com/office/officeart/2005/8/layout/hList1"/>
    <dgm:cxn modelId="{F88DE362-E8B8-462B-9F08-892B5804F917}" type="presOf" srcId="{8BD9ABD8-4CCF-43B1-8F0C-6C68A64BFB1D}" destId="{CF32484F-4E9A-4D44-886B-B543EA8D0F66}" srcOrd="0" destOrd="3" presId="urn:microsoft.com/office/officeart/2005/8/layout/hList1"/>
    <dgm:cxn modelId="{5BB3B715-3FB1-4443-B851-8B0BE859F2EA}" srcId="{1C86D7C2-266E-4847-A45A-16FF50BA3C99}" destId="{900431D5-C47C-4B71-B550-400CD31E5686}" srcOrd="4" destOrd="0" parTransId="{10D45BDA-461E-4467-BB04-38BC8BB62DAC}" sibTransId="{248D4238-5B09-4855-AD3A-C0851173F0BC}"/>
    <dgm:cxn modelId="{C4D7CB8E-DFF7-42FF-A35E-5F2B7E750D82}" srcId="{21424663-A1A0-4747-ABB7-15A06800E9DF}" destId="{4E6961CB-C1FD-4EEE-AE59-FF63FD2CF911}" srcOrd="2" destOrd="0" parTransId="{F551C48A-F68C-4CF9-A259-52E89D502175}" sibTransId="{E4A16C77-1F26-4F2E-AA6F-ED4AE9688D42}"/>
    <dgm:cxn modelId="{17619FB8-4A28-432D-AD6A-8499E6268A4E}" srcId="{FC94420D-5473-435C-9932-7DE1251F0C62}" destId="{93FA9B0E-EBCA-45B5-952E-FA662533A6BD}" srcOrd="3" destOrd="0" parTransId="{B9337867-C1B7-4F15-ADFB-26764D0B1B00}" sibTransId="{82A96FD7-41F0-4803-81F1-F2D7345365A3}"/>
    <dgm:cxn modelId="{D6C2006E-92EA-4EBE-B5DD-9586BA3F527D}" srcId="{FF720607-745B-4C76-9F6F-20612BA06A4D}" destId="{D859F7B3-10A9-4751-B3D1-0FE3297D1505}" srcOrd="4" destOrd="0" parTransId="{B5436874-9C7B-47D5-B1C9-61B444D1DBAE}" sibTransId="{301807B7-523B-4CF3-8DCA-A80EDC15476C}"/>
    <dgm:cxn modelId="{EB9DE311-0F79-4695-B7C1-7247946017C6}" srcId="{21424663-A1A0-4747-ABB7-15A06800E9DF}" destId="{55F7EAAF-BA03-4A27-81BF-A872C3EBB9C9}" srcOrd="7" destOrd="0" parTransId="{F7E08A18-D537-45D1-9FED-058D1CCC77C2}" sibTransId="{1C645BDF-276D-46E2-93E3-5D96CFEEBBA2}"/>
    <dgm:cxn modelId="{92E98ED7-955A-4991-AB3F-6617A4EDCF08}" type="presOf" srcId="{16DCB856-E91C-4BA6-B460-6CC8EFC8D37D}" destId="{0CF16A21-7BF1-4B46-959A-6465E0A8D894}" srcOrd="0" destOrd="4" presId="urn:microsoft.com/office/officeart/2005/8/layout/hList1"/>
    <dgm:cxn modelId="{AAC1E114-9778-49EB-A9B7-221F36FDB52B}" type="presOf" srcId="{BC8F7ADE-C560-4028-AAD5-C9BB3D64273C}" destId="{62EAA0C3-20CE-4646-A1DB-46E1DBD21C06}" srcOrd="0" destOrd="4" presId="urn:microsoft.com/office/officeart/2005/8/layout/hList1"/>
    <dgm:cxn modelId="{54C113E8-608A-4784-A680-1987A3F6F948}" srcId="{090C3440-D412-45F8-9BF6-51755F7CD6BD}" destId="{1DEA27AB-A2E6-4C7A-8B70-B3958E9A836C}" srcOrd="0" destOrd="0" parTransId="{35AFD4EC-2541-4D97-9D43-E098B0472E62}" sibTransId="{A58375B7-A60B-458F-BEF7-93560DE81E71}"/>
    <dgm:cxn modelId="{0F60BC49-B098-4BA1-96DC-5A354698C4A8}" type="presOf" srcId="{9D3354A6-05AA-418D-8FE1-B535F57E0813}" destId="{CF32484F-4E9A-4D44-886B-B543EA8D0F66}" srcOrd="0" destOrd="12" presId="urn:microsoft.com/office/officeart/2005/8/layout/hList1"/>
    <dgm:cxn modelId="{A6B1325A-D9C5-4746-B248-BA48D260D50E}" srcId="{21424663-A1A0-4747-ABB7-15A06800E9DF}" destId="{11154D2D-7213-46C5-A735-E402F39BA6E3}" srcOrd="5" destOrd="0" parTransId="{CD28E68D-A860-4389-9986-C7D3AB5737A1}" sibTransId="{8FE29440-09C0-47C7-8F21-4ECFE7882537}"/>
    <dgm:cxn modelId="{5209759E-F603-44A7-A2F8-51CC764FE697}" type="presOf" srcId="{2D392ED8-A1AB-4F4B-A875-8D6ADF8723E4}" destId="{CF32484F-4E9A-4D44-886B-B543EA8D0F66}" srcOrd="0" destOrd="11" presId="urn:microsoft.com/office/officeart/2005/8/layout/hList1"/>
    <dgm:cxn modelId="{63CD691A-7F1C-4043-8C0E-EF1B903D83BF}" srcId="{4EFE6566-A372-4EA5-B3E4-32CE186571D9}" destId="{6866CD03-9BF1-40BB-B28B-9B8BFB5CC7C7}" srcOrd="0" destOrd="0" parTransId="{550E956B-264F-454E-9567-FFE6AA116D7C}" sibTransId="{110CA5EC-4DC5-41F3-95E8-BD31F06C432C}"/>
    <dgm:cxn modelId="{1B29BB4E-E1A9-4095-B2DC-1625FEEEF11E}" srcId="{090C3440-D412-45F8-9BF6-51755F7CD6BD}" destId="{16DCB856-E91C-4BA6-B460-6CC8EFC8D37D}" srcOrd="1" destOrd="0" parTransId="{4D15179F-D6E8-4AC1-8D05-FA66FC906B45}" sibTransId="{16392A48-AE8F-4DCC-8AF5-3E3A2BEAC98E}"/>
    <dgm:cxn modelId="{CC6C24DE-FD2B-4F91-8570-C5A8802D7515}" srcId="{FC94420D-5473-435C-9932-7DE1251F0C62}" destId="{52C8BD5B-CF24-47DC-9C73-579099E49414}" srcOrd="2" destOrd="0" parTransId="{1EBD298C-6CAD-4AF9-9A71-4F21B9BF47D2}" sibTransId="{9A920578-1C4E-419A-9576-782F23D55632}"/>
    <dgm:cxn modelId="{7B908F84-F12A-4D97-9345-3908F94E52A1}" srcId="{21424663-A1A0-4747-ABB7-15A06800E9DF}" destId="{8C66BB20-11F4-4381-BDEF-F84EA4F6DF5D}" srcOrd="6" destOrd="0" parTransId="{FCA6AF41-AB5C-4E5D-8CBA-1A3F98A85F21}" sibTransId="{D042A76D-38DC-4C75-BF44-DEF348E923BF}"/>
    <dgm:cxn modelId="{6942B00E-AE6D-45CC-9B0D-7B64C2EED3CE}" type="presOf" srcId="{E4A7A0CA-02B1-4B9F-8453-797750070C58}" destId="{0B4E3AF4-F306-47EC-AEB1-E357D15D45E3}" srcOrd="0" destOrd="3" presId="urn:microsoft.com/office/officeart/2005/8/layout/hList1"/>
    <dgm:cxn modelId="{BBD6FC8D-4F80-4D7B-B106-C4F308A657F8}" type="presOf" srcId="{52C8BD5B-CF24-47DC-9C73-579099E49414}" destId="{CF32484F-4E9A-4D44-886B-B543EA8D0F66}" srcOrd="0" destOrd="7" presId="urn:microsoft.com/office/officeart/2005/8/layout/hList1"/>
    <dgm:cxn modelId="{1D7060DC-18AF-448C-AE96-F1BC01B419CE}" srcId="{A13C8F42-7FCB-4EE3-9680-5BB78D161662}" destId="{E293B206-E131-4B56-9F90-6CDC3082DA9A}" srcOrd="0" destOrd="0" parTransId="{2825A37B-7E7D-43BA-880A-58A8BDA9CBDA}" sibTransId="{B71DF469-F9F2-47CC-9345-CA9AC35C97C2}"/>
    <dgm:cxn modelId="{0EDF6F7C-D223-4F90-A75C-84B0C0F7BB83}" srcId="{21424663-A1A0-4747-ABB7-15A06800E9DF}" destId="{209C244F-184B-4533-AEED-3BC79251A4F9}" srcOrd="0" destOrd="0" parTransId="{73DBCF16-2837-47DF-8D11-A257DE124899}" sibTransId="{89CC256E-3EEC-42BE-8DBB-0921A211CD37}"/>
    <dgm:cxn modelId="{5D92B825-927F-4DB1-849C-2155C40497AE}" srcId="{FC94420D-5473-435C-9932-7DE1251F0C62}" destId="{D6F9AB29-1822-4053-9AB1-C2F118AE5995}" srcOrd="0" destOrd="0" parTransId="{443330D1-0A42-4D8C-A559-1A1C371109CE}" sibTransId="{60DF7713-D0E2-4068-85E3-068A04D3B308}"/>
    <dgm:cxn modelId="{A806495E-B528-4597-8843-5EDAEB0C814E}" type="presOf" srcId="{21424663-A1A0-4747-ABB7-15A06800E9DF}" destId="{9F109E2B-2D8D-463D-AFF6-D975E2F1DA50}" srcOrd="0" destOrd="0" presId="urn:microsoft.com/office/officeart/2005/8/layout/hList1"/>
    <dgm:cxn modelId="{B077A0A7-91FA-400D-A3ED-CBDE90DDCF78}" type="presOf" srcId="{4E6961CB-C1FD-4EEE-AE59-FF63FD2CF911}" destId="{62EAA0C3-20CE-4646-A1DB-46E1DBD21C06}" srcOrd="0" destOrd="2" presId="urn:microsoft.com/office/officeart/2005/8/layout/hList1"/>
    <dgm:cxn modelId="{CC05D22D-0754-4E23-B734-AC0428476E7C}" type="presOf" srcId="{3BFD9484-63F4-4CE3-A676-2765CF0E47F8}" destId="{CF32484F-4E9A-4D44-886B-B543EA8D0F66}" srcOrd="0" destOrd="13" presId="urn:microsoft.com/office/officeart/2005/8/layout/hList1"/>
    <dgm:cxn modelId="{CDC6ACE6-E772-4F40-801C-9AA601B6D3D8}" srcId="{D859F7B3-10A9-4751-B3D1-0FE3297D1505}" destId="{A238D675-C2AD-4060-A8DB-E98944F1B7E4}" srcOrd="1" destOrd="0" parTransId="{038D51CB-B63D-4D7B-91DE-3CCD5A3E94F8}" sibTransId="{070A064B-4F9D-4ACF-A1D9-E84BCAB79DE6}"/>
    <dgm:cxn modelId="{3FF4E5B4-F9D3-43B5-89BE-151988472AE7}" type="presOf" srcId="{8C66BB20-11F4-4381-BDEF-F84EA4F6DF5D}" destId="{62EAA0C3-20CE-4646-A1DB-46E1DBD21C06}" srcOrd="0" destOrd="6" presId="urn:microsoft.com/office/officeart/2005/8/layout/hList1"/>
    <dgm:cxn modelId="{9098CEC8-DBF3-4322-AEB6-6C858E8D32FC}" srcId="{3ED067C3-8A5D-43F6-B7CD-F7D2C3140CE1}" destId="{9D3354A6-05AA-418D-8FE1-B535F57E0813}" srcOrd="1" destOrd="0" parTransId="{4AE8CA64-A553-4A63-BAB3-6227DF782FE4}" sibTransId="{B84BD11E-891B-46C1-BA60-098C006F49CF}"/>
    <dgm:cxn modelId="{C21C873A-134F-4617-8F2C-1532939C3C3F}" type="presOf" srcId="{5421D27A-9129-422B-9D1E-4AE50631C993}" destId="{CF32484F-4E9A-4D44-886B-B543EA8D0F66}" srcOrd="0" destOrd="6" presId="urn:microsoft.com/office/officeart/2005/8/layout/hList1"/>
    <dgm:cxn modelId="{7F17AAA3-53E8-4BF2-ADC6-F360B92371A1}" type="presOf" srcId="{D881E6C3-6FDF-48D3-B0DB-780790B1D575}" destId="{62EAA0C3-20CE-4646-A1DB-46E1DBD21C06}" srcOrd="0" destOrd="8" presId="urn:microsoft.com/office/officeart/2005/8/layout/hList1"/>
    <dgm:cxn modelId="{9571F672-8490-4C07-B654-84E100E6A71A}" type="presOf" srcId="{11154D2D-7213-46C5-A735-E402F39BA6E3}" destId="{62EAA0C3-20CE-4646-A1DB-46E1DBD21C06}" srcOrd="0" destOrd="5" presId="urn:microsoft.com/office/officeart/2005/8/layout/hList1"/>
    <dgm:cxn modelId="{4BDFF513-794F-4866-BC2B-2386ABB43DC9}" srcId="{FF720607-745B-4C76-9F6F-20612BA06A4D}" destId="{A13C8F42-7FCB-4EE3-9680-5BB78D161662}" srcOrd="1" destOrd="0" parTransId="{FAE828B3-7873-4855-831D-B6068DCB50C7}" sibTransId="{5A0F2DA7-F6E7-4430-916C-E133CC196C26}"/>
    <dgm:cxn modelId="{1E4948B8-E77A-42DE-B350-DD62301FD075}" type="presOf" srcId="{1DEA27AB-A2E6-4C7A-8B70-B3958E9A836C}" destId="{0CF16A21-7BF1-4B46-959A-6465E0A8D894}" srcOrd="0" destOrd="3" presId="urn:microsoft.com/office/officeart/2005/8/layout/hList1"/>
    <dgm:cxn modelId="{DBB836AE-BE9D-45E3-AA64-29AC0AA8A858}" srcId="{71C469E6-8B1F-4803-975D-3B1A9D615614}" destId="{24A2EA2E-7F9A-40C8-BD83-84BA54576CA3}" srcOrd="1" destOrd="0" parTransId="{8A04D3F1-E74C-4F1E-9EBE-D90945A69162}" sibTransId="{E4529FCD-13FB-486A-A699-5B89D6ED85A8}"/>
    <dgm:cxn modelId="{B4D1CED2-85FE-483A-9939-4160FA1BF65C}" srcId="{FF720607-745B-4C76-9F6F-20612BA06A4D}" destId="{1C86D7C2-266E-4847-A45A-16FF50BA3C99}" srcOrd="0" destOrd="0" parTransId="{8F312C40-BF33-4F48-A435-C55ACDA87B08}" sibTransId="{AAA4A1D8-0218-4D92-9081-333444301008}"/>
    <dgm:cxn modelId="{6FBE09D9-9D0E-4D86-92C1-ECF720F411C9}" type="presOf" srcId="{14986C49-20B2-474A-ADBD-1FC51A6EA9B5}" destId="{44D52017-16DE-4EC9-81A6-A57DB794D3EF}" srcOrd="0" destOrd="2" presId="urn:microsoft.com/office/officeart/2005/8/layout/hList1"/>
    <dgm:cxn modelId="{968AE2BB-5278-4D03-8B92-A5530394A511}" srcId="{D859F7B3-10A9-4751-B3D1-0FE3297D1505}" destId="{E4A7A0CA-02B1-4B9F-8453-797750070C58}" srcOrd="3" destOrd="0" parTransId="{258964D0-40D6-4749-8A67-08B8D5AFF2B3}" sibTransId="{8C90C0C6-073F-491F-A665-C2989025FEF0}"/>
    <dgm:cxn modelId="{5162DC9A-F0F8-4A11-9F68-B6DFD929AC26}" srcId="{D859F7B3-10A9-4751-B3D1-0FE3297D1505}" destId="{B9170552-01DF-492D-A01B-F2D5BB1BA804}" srcOrd="2" destOrd="0" parTransId="{ACF20D2D-7758-4BFC-B530-90CF6A1146A5}" sibTransId="{6273EDD9-C189-4D2F-B2AE-EFF34C3BF7C1}"/>
    <dgm:cxn modelId="{BB7CEF36-C976-46A1-8853-E9F3F7CBC79B}" srcId="{1C86D7C2-266E-4847-A45A-16FF50BA3C99}" destId="{B65DE873-4396-428C-BF79-0F7AD6031298}" srcOrd="0" destOrd="0" parTransId="{A0067150-F051-4683-BEFC-5CF9DF931DB3}" sibTransId="{A2A80E74-4610-4434-BF03-D99E633AB815}"/>
    <dgm:cxn modelId="{786BE6AA-16A8-4FF4-8432-1F6C12CD1D7F}" type="presOf" srcId="{FE8A265E-9F53-4F73-9F79-A2C001FA8149}" destId="{62EAA0C3-20CE-4646-A1DB-46E1DBD21C06}" srcOrd="0" destOrd="3" presId="urn:microsoft.com/office/officeart/2005/8/layout/hList1"/>
    <dgm:cxn modelId="{019631AA-D488-4379-931C-2D79095856E7}" type="presOf" srcId="{01760E4D-BAD8-4A06-8111-BFDA390451DB}" destId="{0B4E3AF4-F306-47EC-AEB1-E357D15D45E3}" srcOrd="0" destOrd="6" presId="urn:microsoft.com/office/officeart/2005/8/layout/hList1"/>
    <dgm:cxn modelId="{323B6132-6DAE-4DBD-8FF9-F80FCF13B856}" srcId="{FC94420D-5473-435C-9932-7DE1251F0C62}" destId="{5421D27A-9129-422B-9D1E-4AE50631C993}" srcOrd="1" destOrd="0" parTransId="{4FD1F2B4-D4F7-433B-914C-7A41D4E3A3F2}" sibTransId="{2E476C51-5D0B-4BB4-BBD5-0CD25E40CB5E}"/>
    <dgm:cxn modelId="{B740528D-DD20-4B40-BF78-13AF86FE67CA}" srcId="{71C469E6-8B1F-4803-975D-3B1A9D615614}" destId="{8BD9ABD8-4CCF-43B1-8F0C-6C68A64BFB1D}" srcOrd="2" destOrd="0" parTransId="{3BB17FB1-AE1F-4C45-BED1-7EB74F5266C3}" sibTransId="{F23E07D3-0E93-4D8E-A9B0-CA3B24D48A3A}"/>
    <dgm:cxn modelId="{5C175A02-6E06-411B-885A-C4B9F9F04E98}" srcId="{3ED067C3-8A5D-43F6-B7CD-F7D2C3140CE1}" destId="{2D392ED8-A1AB-4F4B-A875-8D6ADF8723E4}" srcOrd="0" destOrd="0" parTransId="{8F8A3D5E-7459-4873-AD7B-CE75B7B0005A}" sibTransId="{CAFF6956-7628-46FA-8CCC-120018334FFD}"/>
    <dgm:cxn modelId="{BF28034F-F1E9-4926-81C8-AD137F1B706F}" type="presOf" srcId="{E212F857-BEEE-4EDF-8CA5-DCAE5E951BD4}" destId="{44D52017-16DE-4EC9-81A6-A57DB794D3EF}" srcOrd="0" destOrd="1" presId="urn:microsoft.com/office/officeart/2005/8/layout/hList1"/>
    <dgm:cxn modelId="{37F3C85A-48B3-4019-BEB0-661E386F853C}" srcId="{FF720607-745B-4C76-9F6F-20612BA06A4D}" destId="{21424663-A1A0-4747-ABB7-15A06800E9DF}" srcOrd="3" destOrd="0" parTransId="{705F1B12-3BE7-4642-BCFD-AE45C1717A62}" sibTransId="{9F53CC9F-37F9-430F-BE68-0DC9FC15F9D4}"/>
    <dgm:cxn modelId="{BB9AE8D7-2519-4011-B40A-38F0BE05284F}" type="presOf" srcId="{A238D675-C2AD-4060-A8DB-E98944F1B7E4}" destId="{0B4E3AF4-F306-47EC-AEB1-E357D15D45E3}" srcOrd="0" destOrd="1" presId="urn:microsoft.com/office/officeart/2005/8/layout/hList1"/>
    <dgm:cxn modelId="{85FBDF17-C49D-4B6D-B82F-C4E2C505E44A}" type="presOf" srcId="{B1F40544-73A3-4A1B-8689-4508FCD5D8DF}" destId="{0CF16A21-7BF1-4B46-959A-6465E0A8D894}" srcOrd="0" destOrd="1" presId="urn:microsoft.com/office/officeart/2005/8/layout/hList1"/>
    <dgm:cxn modelId="{F1A75E09-16EA-4AB6-9A6B-04AE8B1C8875}" type="presOf" srcId="{D2AEE8E2-DCBE-40F5-8550-F1F4E9C3BFED}" destId="{0B4E3AF4-F306-47EC-AEB1-E357D15D45E3}" srcOrd="0" destOrd="0" presId="urn:microsoft.com/office/officeart/2005/8/layout/hList1"/>
    <dgm:cxn modelId="{EF08659C-B70B-4832-A109-D4BF8DAE8E07}" type="presParOf" srcId="{509D8F39-1C90-4E23-914A-E69F98E2DF80}" destId="{7E4AC6F0-ECF7-473E-9968-325525410D81}" srcOrd="0" destOrd="0" presId="urn:microsoft.com/office/officeart/2005/8/layout/hList1"/>
    <dgm:cxn modelId="{23403AE3-DB92-43C4-B441-899E5A8C9B5E}" type="presParOf" srcId="{7E4AC6F0-ECF7-473E-9968-325525410D81}" destId="{8C8840FE-7500-4A1F-BD6E-9D7C5BB4CBC1}" srcOrd="0" destOrd="0" presId="urn:microsoft.com/office/officeart/2005/8/layout/hList1"/>
    <dgm:cxn modelId="{9FE3CD33-14D0-48F9-8D6E-73720029927D}" type="presParOf" srcId="{7E4AC6F0-ECF7-473E-9968-325525410D81}" destId="{0CF16A21-7BF1-4B46-959A-6465E0A8D894}" srcOrd="1" destOrd="0" presId="urn:microsoft.com/office/officeart/2005/8/layout/hList1"/>
    <dgm:cxn modelId="{3E8FFAA2-EBDF-42D1-A999-41B27488BB17}" type="presParOf" srcId="{509D8F39-1C90-4E23-914A-E69F98E2DF80}" destId="{CECBA88F-8D5E-4415-A8C8-A74BFB74305C}" srcOrd="1" destOrd="0" presId="urn:microsoft.com/office/officeart/2005/8/layout/hList1"/>
    <dgm:cxn modelId="{FFDD0515-4251-477A-B99E-E2B3AC4CA674}" type="presParOf" srcId="{509D8F39-1C90-4E23-914A-E69F98E2DF80}" destId="{C1791A59-CE8B-456B-AFBC-071AC8F9A3F4}" srcOrd="2" destOrd="0" presId="urn:microsoft.com/office/officeart/2005/8/layout/hList1"/>
    <dgm:cxn modelId="{32295B8D-7933-4994-B2EC-C6D25E9ADF2A}" type="presParOf" srcId="{C1791A59-CE8B-456B-AFBC-071AC8F9A3F4}" destId="{B9F22345-BCB7-46DD-97A9-03A91B0E9184}" srcOrd="0" destOrd="0" presId="urn:microsoft.com/office/officeart/2005/8/layout/hList1"/>
    <dgm:cxn modelId="{5A34B136-850A-40AC-8BC8-6ED291079F9A}" type="presParOf" srcId="{C1791A59-CE8B-456B-AFBC-071AC8F9A3F4}" destId="{44D52017-16DE-4EC9-81A6-A57DB794D3EF}" srcOrd="1" destOrd="0" presId="urn:microsoft.com/office/officeart/2005/8/layout/hList1"/>
    <dgm:cxn modelId="{5C079CF8-123F-4589-B2AD-C552017393B1}" type="presParOf" srcId="{509D8F39-1C90-4E23-914A-E69F98E2DF80}" destId="{2AC9B4D0-41EE-4C6B-B7AF-1891ED7A2B1A}" srcOrd="3" destOrd="0" presId="urn:microsoft.com/office/officeart/2005/8/layout/hList1"/>
    <dgm:cxn modelId="{519C3BF9-52E8-4D2D-B3D6-6D7D089442CB}" type="presParOf" srcId="{509D8F39-1C90-4E23-914A-E69F98E2DF80}" destId="{7A0AD43B-2739-47EA-BE2B-5EA0AEF8280D}" srcOrd="4" destOrd="0" presId="urn:microsoft.com/office/officeart/2005/8/layout/hList1"/>
    <dgm:cxn modelId="{5CD3B6EF-2BB1-476C-B5C5-FC9F5D0D2493}" type="presParOf" srcId="{7A0AD43B-2739-47EA-BE2B-5EA0AEF8280D}" destId="{AE27DE3B-8FA0-4EAA-87D3-12B63C0B9A64}" srcOrd="0" destOrd="0" presId="urn:microsoft.com/office/officeart/2005/8/layout/hList1"/>
    <dgm:cxn modelId="{A6327097-3247-4CA6-9475-E88F0CAE1B90}" type="presParOf" srcId="{7A0AD43B-2739-47EA-BE2B-5EA0AEF8280D}" destId="{CF32484F-4E9A-4D44-886B-B543EA8D0F66}" srcOrd="1" destOrd="0" presId="urn:microsoft.com/office/officeart/2005/8/layout/hList1"/>
    <dgm:cxn modelId="{04134D6E-B787-4140-A90D-12AEA82BAC15}" type="presParOf" srcId="{509D8F39-1C90-4E23-914A-E69F98E2DF80}" destId="{0836E6BD-B84F-49C0-9C2D-4C67865001DF}" srcOrd="5" destOrd="0" presId="urn:microsoft.com/office/officeart/2005/8/layout/hList1"/>
    <dgm:cxn modelId="{FFB41DC7-39FF-4AA8-81F1-2E257EEE4E51}" type="presParOf" srcId="{509D8F39-1C90-4E23-914A-E69F98E2DF80}" destId="{475905D2-9116-4B86-852F-016EB02DEBE5}" srcOrd="6" destOrd="0" presId="urn:microsoft.com/office/officeart/2005/8/layout/hList1"/>
    <dgm:cxn modelId="{C830CC3F-B9BF-479A-9E4E-D2EF667FC511}" type="presParOf" srcId="{475905D2-9116-4B86-852F-016EB02DEBE5}" destId="{9F109E2B-2D8D-463D-AFF6-D975E2F1DA50}" srcOrd="0" destOrd="0" presId="urn:microsoft.com/office/officeart/2005/8/layout/hList1"/>
    <dgm:cxn modelId="{5097A9C5-8DBA-4B43-9A29-E8AD678698B9}" type="presParOf" srcId="{475905D2-9116-4B86-852F-016EB02DEBE5}" destId="{62EAA0C3-20CE-4646-A1DB-46E1DBD21C06}" srcOrd="1" destOrd="0" presId="urn:microsoft.com/office/officeart/2005/8/layout/hList1"/>
    <dgm:cxn modelId="{D1E5A011-4E40-45E1-A8B9-09511FA6BFF6}" type="presParOf" srcId="{509D8F39-1C90-4E23-914A-E69F98E2DF80}" destId="{50F8B42D-5E31-4007-ADC2-06CB122E4741}" srcOrd="7" destOrd="0" presId="urn:microsoft.com/office/officeart/2005/8/layout/hList1"/>
    <dgm:cxn modelId="{FD1F9188-0605-4050-BDF4-E1410DFB6B7B}" type="presParOf" srcId="{509D8F39-1C90-4E23-914A-E69F98E2DF80}" destId="{33903276-1987-4728-BC78-3920B44A2BF4}" srcOrd="8" destOrd="0" presId="urn:microsoft.com/office/officeart/2005/8/layout/hList1"/>
    <dgm:cxn modelId="{B005BECB-529F-4193-8711-35642285EF9E}" type="presParOf" srcId="{33903276-1987-4728-BC78-3920B44A2BF4}" destId="{26F2EE10-6BF4-4EE9-9AF0-92A3F946206A}" srcOrd="0" destOrd="0" presId="urn:microsoft.com/office/officeart/2005/8/layout/hList1"/>
    <dgm:cxn modelId="{D5943C9E-15C9-4938-8E8F-451796410ABB}" type="presParOf" srcId="{33903276-1987-4728-BC78-3920B44A2BF4}" destId="{0B4E3AF4-F306-47EC-AEB1-E357D15D45E3}" srcOrd="1" destOrd="0" presId="urn:microsoft.com/office/officeart/2005/8/layout/h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F5B695-43A0-476D-8389-7D81E716B348}" type="doc">
      <dgm:prSet loTypeId="urn:microsoft.com/office/officeart/2005/8/layout/chevron1" loCatId="process" qsTypeId="urn:microsoft.com/office/officeart/2005/8/quickstyle/simple1" qsCatId="simple" csTypeId="urn:microsoft.com/office/officeart/2005/8/colors/accent1_2" csCatId="accent1" phldr="1"/>
      <dgm:spPr/>
    </dgm:pt>
    <dgm:pt modelId="{D89CCB1E-1FA1-45BB-8CBF-D7C970E83E53}">
      <dgm:prSet phldrT="[Text]" custT="1"/>
      <dgm:spPr>
        <a:solidFill>
          <a:srgbClr val="F79646"/>
        </a:solidFill>
      </dgm:spPr>
      <dgm:t>
        <a:bodyPr/>
        <a:lstStyle/>
        <a:p>
          <a:r>
            <a:rPr lang="en-US" sz="1200" b="0" dirty="0" smtClean="0">
              <a:solidFill>
                <a:schemeClr val="bg1"/>
              </a:solidFill>
              <a:latin typeface="Myriad Pro Light" pitchFamily="34" charset="0"/>
              <a:cs typeface="Arial" pitchFamily="34" charset="0"/>
            </a:rPr>
            <a:t>Problem Definition</a:t>
          </a:r>
          <a:endParaRPr lang="en-US" sz="1200" b="0" dirty="0">
            <a:latin typeface="Myriad Pro Light" pitchFamily="34" charset="0"/>
          </a:endParaRPr>
        </a:p>
      </dgm:t>
    </dgm:pt>
    <dgm:pt modelId="{7D46CF8E-5B49-4B39-9F53-B06B06C40379}" type="parTrans" cxnId="{950D3F26-F4B2-444C-91C0-3AD784568F40}">
      <dgm:prSet/>
      <dgm:spPr/>
      <dgm:t>
        <a:bodyPr/>
        <a:lstStyle/>
        <a:p>
          <a:endParaRPr lang="en-US" sz="1200" b="0">
            <a:latin typeface="Myriad Pro Light" pitchFamily="34" charset="0"/>
          </a:endParaRPr>
        </a:p>
      </dgm:t>
    </dgm:pt>
    <dgm:pt modelId="{A62E82EB-6293-4764-AB62-E7A01F855C51}" type="sibTrans" cxnId="{950D3F26-F4B2-444C-91C0-3AD784568F40}">
      <dgm:prSet/>
      <dgm:spPr/>
      <dgm:t>
        <a:bodyPr/>
        <a:lstStyle/>
        <a:p>
          <a:endParaRPr lang="en-US" sz="1200" b="0">
            <a:latin typeface="Myriad Pro Light" pitchFamily="34" charset="0"/>
          </a:endParaRPr>
        </a:p>
      </dgm:t>
    </dgm:pt>
    <dgm:pt modelId="{B3D2A871-389F-4B20-81FA-A134C4DF0C8A}">
      <dgm:prSet phldrT="[Text]" custT="1"/>
      <dgm:spPr>
        <a:solidFill>
          <a:srgbClr val="F79646"/>
        </a:solidFill>
      </dgm:spPr>
      <dgm:t>
        <a:bodyPr/>
        <a:lstStyle/>
        <a:p>
          <a:r>
            <a:rPr lang="en-US" sz="1200" b="0" dirty="0" smtClean="0">
              <a:latin typeface="Myriad Pro Light" pitchFamily="34" charset="0"/>
            </a:rPr>
            <a:t>Hypothesis generation</a:t>
          </a:r>
          <a:endParaRPr lang="en-US" sz="1200" b="0" dirty="0">
            <a:latin typeface="Myriad Pro Light" pitchFamily="34" charset="0"/>
          </a:endParaRPr>
        </a:p>
      </dgm:t>
    </dgm:pt>
    <dgm:pt modelId="{927187F7-C229-4612-9306-18E52A32E6BF}" type="parTrans" cxnId="{0E902FE4-335C-4202-988F-9D1DBB243B3A}">
      <dgm:prSet/>
      <dgm:spPr/>
      <dgm:t>
        <a:bodyPr/>
        <a:lstStyle/>
        <a:p>
          <a:endParaRPr lang="en-US" sz="1200" b="0">
            <a:latin typeface="Myriad Pro Light" pitchFamily="34" charset="0"/>
          </a:endParaRPr>
        </a:p>
      </dgm:t>
    </dgm:pt>
    <dgm:pt modelId="{39E784C3-A64B-4E5C-809B-13AE01940CA8}" type="sibTrans" cxnId="{0E902FE4-335C-4202-988F-9D1DBB243B3A}">
      <dgm:prSet/>
      <dgm:spPr/>
      <dgm:t>
        <a:bodyPr/>
        <a:lstStyle/>
        <a:p>
          <a:endParaRPr lang="en-US" sz="1200" b="0">
            <a:latin typeface="Myriad Pro Light" pitchFamily="34" charset="0"/>
          </a:endParaRPr>
        </a:p>
      </dgm:t>
    </dgm:pt>
    <dgm:pt modelId="{DE855A63-47D6-4132-B1E3-FDD196567449}">
      <dgm:prSet phldrT="[Text]" custT="1"/>
      <dgm:spPr>
        <a:solidFill>
          <a:srgbClr val="F79646"/>
        </a:solidFill>
      </dgm:spPr>
      <dgm:t>
        <a:bodyPr/>
        <a:lstStyle/>
        <a:p>
          <a:r>
            <a:rPr lang="en-US" sz="1200" b="0" dirty="0" smtClean="0">
              <a:latin typeface="Myriad Pro Light" pitchFamily="34" charset="0"/>
            </a:rPr>
            <a:t>Data Collection</a:t>
          </a:r>
          <a:endParaRPr lang="en-US" sz="1200" b="0" dirty="0">
            <a:latin typeface="Myriad Pro Light" pitchFamily="34" charset="0"/>
          </a:endParaRPr>
        </a:p>
      </dgm:t>
    </dgm:pt>
    <dgm:pt modelId="{F36DD4D5-6B2B-4923-9DB9-2D53C9F7A7F7}" type="parTrans" cxnId="{21BA0E07-D3F1-4BA5-9F63-0E3921726573}">
      <dgm:prSet/>
      <dgm:spPr/>
      <dgm:t>
        <a:bodyPr/>
        <a:lstStyle/>
        <a:p>
          <a:endParaRPr lang="en-US" sz="1200" b="0">
            <a:latin typeface="Myriad Pro Light" pitchFamily="34" charset="0"/>
          </a:endParaRPr>
        </a:p>
      </dgm:t>
    </dgm:pt>
    <dgm:pt modelId="{3738F622-8821-444B-818E-5C549972EA2D}" type="sibTrans" cxnId="{21BA0E07-D3F1-4BA5-9F63-0E3921726573}">
      <dgm:prSet/>
      <dgm:spPr/>
      <dgm:t>
        <a:bodyPr/>
        <a:lstStyle/>
        <a:p>
          <a:endParaRPr lang="en-US" sz="1200" b="0">
            <a:latin typeface="Myriad Pro Light" pitchFamily="34" charset="0"/>
          </a:endParaRPr>
        </a:p>
      </dgm:t>
    </dgm:pt>
    <dgm:pt modelId="{A7B0C37C-0341-4E1E-BBC6-E7ECF9DC816C}">
      <dgm:prSet phldrT="[Text]" custT="1"/>
      <dgm:spPr>
        <a:solidFill>
          <a:srgbClr val="F79646"/>
        </a:solidFill>
      </dgm:spPr>
      <dgm:t>
        <a:bodyPr/>
        <a:lstStyle/>
        <a:p>
          <a:r>
            <a:rPr lang="en-US" sz="1200" b="0" dirty="0" smtClean="0">
              <a:latin typeface="Myriad Pro Light" pitchFamily="34" charset="0"/>
            </a:rPr>
            <a:t>Analysis</a:t>
          </a:r>
          <a:endParaRPr lang="en-US" sz="1200" b="0" dirty="0">
            <a:latin typeface="Myriad Pro Light" pitchFamily="34" charset="0"/>
          </a:endParaRPr>
        </a:p>
      </dgm:t>
    </dgm:pt>
    <dgm:pt modelId="{F5DC324A-094F-4B7E-B085-448C12E258D5}" type="parTrans" cxnId="{C5B94FD1-3DDF-4E98-A1E8-58CD646F7225}">
      <dgm:prSet/>
      <dgm:spPr/>
      <dgm:t>
        <a:bodyPr/>
        <a:lstStyle/>
        <a:p>
          <a:endParaRPr lang="en-US" sz="1200" b="0">
            <a:latin typeface="Myriad Pro Light" pitchFamily="34" charset="0"/>
          </a:endParaRPr>
        </a:p>
      </dgm:t>
    </dgm:pt>
    <dgm:pt modelId="{959C24F2-161F-480F-ABD2-0E31914B0F35}" type="sibTrans" cxnId="{C5B94FD1-3DDF-4E98-A1E8-58CD646F7225}">
      <dgm:prSet/>
      <dgm:spPr/>
      <dgm:t>
        <a:bodyPr/>
        <a:lstStyle/>
        <a:p>
          <a:endParaRPr lang="en-US" sz="1200" b="0">
            <a:latin typeface="Myriad Pro Light" pitchFamily="34" charset="0"/>
          </a:endParaRPr>
        </a:p>
      </dgm:t>
    </dgm:pt>
    <dgm:pt modelId="{03333C1C-A231-4CA0-B777-EED332BF7E2D}">
      <dgm:prSet phldrT="[Text]" custT="1"/>
      <dgm:spPr>
        <a:solidFill>
          <a:srgbClr val="F79646"/>
        </a:solidFill>
      </dgm:spPr>
      <dgm:t>
        <a:bodyPr/>
        <a:lstStyle/>
        <a:p>
          <a:r>
            <a:rPr lang="en-US" sz="1200" b="0" dirty="0" smtClean="0">
              <a:latin typeface="Myriad Pro Light" pitchFamily="34" charset="0"/>
            </a:rPr>
            <a:t>Feedback/ calibration</a:t>
          </a:r>
          <a:endParaRPr lang="en-US" sz="1200" b="0" dirty="0">
            <a:latin typeface="Myriad Pro Light" pitchFamily="34" charset="0"/>
          </a:endParaRPr>
        </a:p>
      </dgm:t>
    </dgm:pt>
    <dgm:pt modelId="{1ED74C08-6988-45A3-A401-8BD80B45C938}" type="parTrans" cxnId="{FAB3F375-925F-4DC9-94DB-BCAFBD8219A2}">
      <dgm:prSet/>
      <dgm:spPr/>
      <dgm:t>
        <a:bodyPr/>
        <a:lstStyle/>
        <a:p>
          <a:endParaRPr lang="en-US" sz="1200" b="0">
            <a:latin typeface="Myriad Pro Light" pitchFamily="34" charset="0"/>
          </a:endParaRPr>
        </a:p>
      </dgm:t>
    </dgm:pt>
    <dgm:pt modelId="{B6FDEA3D-980D-42DF-A1DD-A51168711867}" type="sibTrans" cxnId="{FAB3F375-925F-4DC9-94DB-BCAFBD8219A2}">
      <dgm:prSet/>
      <dgm:spPr/>
      <dgm:t>
        <a:bodyPr/>
        <a:lstStyle/>
        <a:p>
          <a:endParaRPr lang="en-US" sz="1200" b="0">
            <a:latin typeface="Myriad Pro Light" pitchFamily="34" charset="0"/>
          </a:endParaRPr>
        </a:p>
      </dgm:t>
    </dgm:pt>
    <dgm:pt modelId="{F5F27D75-1356-4E88-BD98-568DB1B8A3EA}" type="pres">
      <dgm:prSet presAssocID="{B8F5B695-43A0-476D-8389-7D81E716B348}" presName="Name0" presStyleCnt="0">
        <dgm:presLayoutVars>
          <dgm:dir/>
          <dgm:animLvl val="lvl"/>
          <dgm:resizeHandles val="exact"/>
        </dgm:presLayoutVars>
      </dgm:prSet>
      <dgm:spPr/>
    </dgm:pt>
    <dgm:pt modelId="{1EEEB598-3731-47ED-A48D-16C1DB02D70C}" type="pres">
      <dgm:prSet presAssocID="{D89CCB1E-1FA1-45BB-8CBF-D7C970E83E53}" presName="parTxOnly" presStyleLbl="node1" presStyleIdx="0" presStyleCnt="5">
        <dgm:presLayoutVars>
          <dgm:chMax val="0"/>
          <dgm:chPref val="0"/>
          <dgm:bulletEnabled val="1"/>
        </dgm:presLayoutVars>
      </dgm:prSet>
      <dgm:spPr/>
      <dgm:t>
        <a:bodyPr/>
        <a:lstStyle/>
        <a:p>
          <a:endParaRPr lang="en-US"/>
        </a:p>
      </dgm:t>
    </dgm:pt>
    <dgm:pt modelId="{A4FB910A-68D3-4E2F-BBC5-AF8245A51747}" type="pres">
      <dgm:prSet presAssocID="{A62E82EB-6293-4764-AB62-E7A01F855C51}" presName="parTxOnlySpace" presStyleCnt="0"/>
      <dgm:spPr/>
    </dgm:pt>
    <dgm:pt modelId="{B5409555-01C5-4E23-BF06-7BDDEC3548C0}" type="pres">
      <dgm:prSet presAssocID="{B3D2A871-389F-4B20-81FA-A134C4DF0C8A}" presName="parTxOnly" presStyleLbl="node1" presStyleIdx="1" presStyleCnt="5">
        <dgm:presLayoutVars>
          <dgm:chMax val="0"/>
          <dgm:chPref val="0"/>
          <dgm:bulletEnabled val="1"/>
        </dgm:presLayoutVars>
      </dgm:prSet>
      <dgm:spPr/>
      <dgm:t>
        <a:bodyPr/>
        <a:lstStyle/>
        <a:p>
          <a:endParaRPr lang="en-US"/>
        </a:p>
      </dgm:t>
    </dgm:pt>
    <dgm:pt modelId="{F8EF5D5D-C24F-4578-8CF2-D6AB87C58F86}" type="pres">
      <dgm:prSet presAssocID="{39E784C3-A64B-4E5C-809B-13AE01940CA8}" presName="parTxOnlySpace" presStyleCnt="0"/>
      <dgm:spPr/>
    </dgm:pt>
    <dgm:pt modelId="{88C3D2A1-77DE-465D-9A28-649BABA5948D}" type="pres">
      <dgm:prSet presAssocID="{DE855A63-47D6-4132-B1E3-FDD196567449}" presName="parTxOnly" presStyleLbl="node1" presStyleIdx="2" presStyleCnt="5">
        <dgm:presLayoutVars>
          <dgm:chMax val="0"/>
          <dgm:chPref val="0"/>
          <dgm:bulletEnabled val="1"/>
        </dgm:presLayoutVars>
      </dgm:prSet>
      <dgm:spPr/>
      <dgm:t>
        <a:bodyPr/>
        <a:lstStyle/>
        <a:p>
          <a:endParaRPr lang="en-US"/>
        </a:p>
      </dgm:t>
    </dgm:pt>
    <dgm:pt modelId="{16CE9508-75B0-47F7-A3B4-9A5D7B6C99EB}" type="pres">
      <dgm:prSet presAssocID="{3738F622-8821-444B-818E-5C549972EA2D}" presName="parTxOnlySpace" presStyleCnt="0"/>
      <dgm:spPr/>
    </dgm:pt>
    <dgm:pt modelId="{1E276C17-AA9F-43CD-A9FB-13432B2E4BBA}" type="pres">
      <dgm:prSet presAssocID="{A7B0C37C-0341-4E1E-BBC6-E7ECF9DC816C}" presName="parTxOnly" presStyleLbl="node1" presStyleIdx="3" presStyleCnt="5">
        <dgm:presLayoutVars>
          <dgm:chMax val="0"/>
          <dgm:chPref val="0"/>
          <dgm:bulletEnabled val="1"/>
        </dgm:presLayoutVars>
      </dgm:prSet>
      <dgm:spPr/>
      <dgm:t>
        <a:bodyPr/>
        <a:lstStyle/>
        <a:p>
          <a:endParaRPr lang="en-US"/>
        </a:p>
      </dgm:t>
    </dgm:pt>
    <dgm:pt modelId="{E32426BC-D7F9-4ED2-B3ED-D6252DD2B89B}" type="pres">
      <dgm:prSet presAssocID="{959C24F2-161F-480F-ABD2-0E31914B0F35}" presName="parTxOnlySpace" presStyleCnt="0"/>
      <dgm:spPr/>
    </dgm:pt>
    <dgm:pt modelId="{550B0861-BB89-44D3-8AD2-CE51E19F9BCE}" type="pres">
      <dgm:prSet presAssocID="{03333C1C-A231-4CA0-B777-EED332BF7E2D}" presName="parTxOnly" presStyleLbl="node1" presStyleIdx="4" presStyleCnt="5">
        <dgm:presLayoutVars>
          <dgm:chMax val="0"/>
          <dgm:chPref val="0"/>
          <dgm:bulletEnabled val="1"/>
        </dgm:presLayoutVars>
      </dgm:prSet>
      <dgm:spPr/>
      <dgm:t>
        <a:bodyPr/>
        <a:lstStyle/>
        <a:p>
          <a:endParaRPr lang="en-US"/>
        </a:p>
      </dgm:t>
    </dgm:pt>
  </dgm:ptLst>
  <dgm:cxnLst>
    <dgm:cxn modelId="{C5B94FD1-3DDF-4E98-A1E8-58CD646F7225}" srcId="{B8F5B695-43A0-476D-8389-7D81E716B348}" destId="{A7B0C37C-0341-4E1E-BBC6-E7ECF9DC816C}" srcOrd="3" destOrd="0" parTransId="{F5DC324A-094F-4B7E-B085-448C12E258D5}" sibTransId="{959C24F2-161F-480F-ABD2-0E31914B0F35}"/>
    <dgm:cxn modelId="{FAB3F375-925F-4DC9-94DB-BCAFBD8219A2}" srcId="{B8F5B695-43A0-476D-8389-7D81E716B348}" destId="{03333C1C-A231-4CA0-B777-EED332BF7E2D}" srcOrd="4" destOrd="0" parTransId="{1ED74C08-6988-45A3-A401-8BD80B45C938}" sibTransId="{B6FDEA3D-980D-42DF-A1DD-A51168711867}"/>
    <dgm:cxn modelId="{81E510D4-C85B-44B0-A642-4822ED6F765D}" type="presOf" srcId="{B8F5B695-43A0-476D-8389-7D81E716B348}" destId="{F5F27D75-1356-4E88-BD98-568DB1B8A3EA}" srcOrd="0" destOrd="0" presId="urn:microsoft.com/office/officeart/2005/8/layout/chevron1"/>
    <dgm:cxn modelId="{03A367B5-D2EB-42FF-AAAD-3EA073DA8C03}" type="presOf" srcId="{B3D2A871-389F-4B20-81FA-A134C4DF0C8A}" destId="{B5409555-01C5-4E23-BF06-7BDDEC3548C0}" srcOrd="0" destOrd="0" presId="urn:microsoft.com/office/officeart/2005/8/layout/chevron1"/>
    <dgm:cxn modelId="{21BA0E07-D3F1-4BA5-9F63-0E3921726573}" srcId="{B8F5B695-43A0-476D-8389-7D81E716B348}" destId="{DE855A63-47D6-4132-B1E3-FDD196567449}" srcOrd="2" destOrd="0" parTransId="{F36DD4D5-6B2B-4923-9DB9-2D53C9F7A7F7}" sibTransId="{3738F622-8821-444B-818E-5C549972EA2D}"/>
    <dgm:cxn modelId="{3E2CF2D3-9451-497B-981B-960BF9DF842C}" type="presOf" srcId="{A7B0C37C-0341-4E1E-BBC6-E7ECF9DC816C}" destId="{1E276C17-AA9F-43CD-A9FB-13432B2E4BBA}" srcOrd="0" destOrd="0" presId="urn:microsoft.com/office/officeart/2005/8/layout/chevron1"/>
    <dgm:cxn modelId="{0E902FE4-335C-4202-988F-9D1DBB243B3A}" srcId="{B8F5B695-43A0-476D-8389-7D81E716B348}" destId="{B3D2A871-389F-4B20-81FA-A134C4DF0C8A}" srcOrd="1" destOrd="0" parTransId="{927187F7-C229-4612-9306-18E52A32E6BF}" sibTransId="{39E784C3-A64B-4E5C-809B-13AE01940CA8}"/>
    <dgm:cxn modelId="{F50BE52F-497E-465C-B629-542B6A299993}" type="presOf" srcId="{03333C1C-A231-4CA0-B777-EED332BF7E2D}" destId="{550B0861-BB89-44D3-8AD2-CE51E19F9BCE}" srcOrd="0" destOrd="0" presId="urn:microsoft.com/office/officeart/2005/8/layout/chevron1"/>
    <dgm:cxn modelId="{950D3F26-F4B2-444C-91C0-3AD784568F40}" srcId="{B8F5B695-43A0-476D-8389-7D81E716B348}" destId="{D89CCB1E-1FA1-45BB-8CBF-D7C970E83E53}" srcOrd="0" destOrd="0" parTransId="{7D46CF8E-5B49-4B39-9F53-B06B06C40379}" sibTransId="{A62E82EB-6293-4764-AB62-E7A01F855C51}"/>
    <dgm:cxn modelId="{4C941CE8-E505-4915-96E0-6A63C80ADD72}" type="presOf" srcId="{DE855A63-47D6-4132-B1E3-FDD196567449}" destId="{88C3D2A1-77DE-465D-9A28-649BABA5948D}" srcOrd="0" destOrd="0" presId="urn:microsoft.com/office/officeart/2005/8/layout/chevron1"/>
    <dgm:cxn modelId="{C1D63036-ED83-445D-9B2D-3EFC7D680691}" type="presOf" srcId="{D89CCB1E-1FA1-45BB-8CBF-D7C970E83E53}" destId="{1EEEB598-3731-47ED-A48D-16C1DB02D70C}" srcOrd="0" destOrd="0" presId="urn:microsoft.com/office/officeart/2005/8/layout/chevron1"/>
    <dgm:cxn modelId="{07F9F4F4-650C-4625-9FBC-6A59F75217F9}" type="presParOf" srcId="{F5F27D75-1356-4E88-BD98-568DB1B8A3EA}" destId="{1EEEB598-3731-47ED-A48D-16C1DB02D70C}" srcOrd="0" destOrd="0" presId="urn:microsoft.com/office/officeart/2005/8/layout/chevron1"/>
    <dgm:cxn modelId="{B2C49C59-02AF-4A83-985A-E41F55DD893D}" type="presParOf" srcId="{F5F27D75-1356-4E88-BD98-568DB1B8A3EA}" destId="{A4FB910A-68D3-4E2F-BBC5-AF8245A51747}" srcOrd="1" destOrd="0" presId="urn:microsoft.com/office/officeart/2005/8/layout/chevron1"/>
    <dgm:cxn modelId="{7D72EA09-E62D-4AF8-AB63-DCAA81179CC5}" type="presParOf" srcId="{F5F27D75-1356-4E88-BD98-568DB1B8A3EA}" destId="{B5409555-01C5-4E23-BF06-7BDDEC3548C0}" srcOrd="2" destOrd="0" presId="urn:microsoft.com/office/officeart/2005/8/layout/chevron1"/>
    <dgm:cxn modelId="{32A144A0-F9AB-49ED-BCCC-9589459470BA}" type="presParOf" srcId="{F5F27D75-1356-4E88-BD98-568DB1B8A3EA}" destId="{F8EF5D5D-C24F-4578-8CF2-D6AB87C58F86}" srcOrd="3" destOrd="0" presId="urn:microsoft.com/office/officeart/2005/8/layout/chevron1"/>
    <dgm:cxn modelId="{6BAACB9B-5E4B-4A84-A9D5-46AD8864720B}" type="presParOf" srcId="{F5F27D75-1356-4E88-BD98-568DB1B8A3EA}" destId="{88C3D2A1-77DE-465D-9A28-649BABA5948D}" srcOrd="4" destOrd="0" presId="urn:microsoft.com/office/officeart/2005/8/layout/chevron1"/>
    <dgm:cxn modelId="{D4DF3D42-55F0-4AAB-BF40-36842189FE69}" type="presParOf" srcId="{F5F27D75-1356-4E88-BD98-568DB1B8A3EA}" destId="{16CE9508-75B0-47F7-A3B4-9A5D7B6C99EB}" srcOrd="5" destOrd="0" presId="urn:microsoft.com/office/officeart/2005/8/layout/chevron1"/>
    <dgm:cxn modelId="{1A0BCE76-09CB-4F1E-8A1C-499E635ADB42}" type="presParOf" srcId="{F5F27D75-1356-4E88-BD98-568DB1B8A3EA}" destId="{1E276C17-AA9F-43CD-A9FB-13432B2E4BBA}" srcOrd="6" destOrd="0" presId="urn:microsoft.com/office/officeart/2005/8/layout/chevron1"/>
    <dgm:cxn modelId="{772EEB77-2B24-413F-9621-D567F1E9238A}" type="presParOf" srcId="{F5F27D75-1356-4E88-BD98-568DB1B8A3EA}" destId="{E32426BC-D7F9-4ED2-B3ED-D6252DD2B89B}" srcOrd="7" destOrd="0" presId="urn:microsoft.com/office/officeart/2005/8/layout/chevron1"/>
    <dgm:cxn modelId="{CECC0F1E-C725-4EFE-8133-F57695033125}" type="presParOf" srcId="{F5F27D75-1356-4E88-BD98-568DB1B8A3EA}" destId="{550B0861-BB89-44D3-8AD2-CE51E19F9BCE}" srcOrd="8" destOrd="0" presId="urn:microsoft.com/office/officeart/2005/8/layout/chevron1"/>
  </dgm:cxnLst>
  <dgm:bg>
    <a:solidFill>
      <a:srgbClr val="F79646"/>
    </a:solidFill>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361870-0847-4BD6-8450-FFB3536FF76E}"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IN"/>
        </a:p>
      </dgm:t>
    </dgm:pt>
    <dgm:pt modelId="{C4EA40C8-9275-40A5-B04B-6637523921D9}">
      <dgm:prSet phldrT="[Text]" custT="1"/>
      <dgm:spPr/>
      <dgm:t>
        <a:bodyPr/>
        <a:lstStyle/>
        <a:p>
          <a:r>
            <a:rPr lang="en-IN" sz="1400" dirty="0" smtClean="0"/>
            <a:t>Campaign design</a:t>
          </a:r>
          <a:endParaRPr lang="en-IN" sz="1400" dirty="0"/>
        </a:p>
      </dgm:t>
    </dgm:pt>
    <dgm:pt modelId="{B08D88DC-A7B9-45B5-8643-D591B8990644}" type="parTrans" cxnId="{6BDF3925-F2DE-4FCE-8AF0-9D7DEE8188EC}">
      <dgm:prSet/>
      <dgm:spPr/>
      <dgm:t>
        <a:bodyPr/>
        <a:lstStyle/>
        <a:p>
          <a:endParaRPr lang="en-IN" sz="1400"/>
        </a:p>
      </dgm:t>
    </dgm:pt>
    <dgm:pt modelId="{5EC71F26-D3BF-48FB-A3FE-664CAD47D14B}" type="sibTrans" cxnId="{6BDF3925-F2DE-4FCE-8AF0-9D7DEE8188EC}">
      <dgm:prSet/>
      <dgm:spPr/>
      <dgm:t>
        <a:bodyPr/>
        <a:lstStyle/>
        <a:p>
          <a:endParaRPr lang="en-IN" sz="1400"/>
        </a:p>
      </dgm:t>
    </dgm:pt>
    <dgm:pt modelId="{3A5D7798-03FC-4128-BCC2-AD853D1972FD}">
      <dgm:prSet phldrT="[Text]" custT="1"/>
      <dgm:spPr/>
      <dgm:t>
        <a:bodyPr/>
        <a:lstStyle/>
        <a:p>
          <a:r>
            <a:rPr lang="en-IN" sz="1400" dirty="0" smtClean="0"/>
            <a:t>Target list selection</a:t>
          </a:r>
          <a:endParaRPr lang="en-IN" sz="1400" dirty="0"/>
        </a:p>
      </dgm:t>
    </dgm:pt>
    <dgm:pt modelId="{ABA6C50C-2053-46E6-B614-5F94F9BB3D57}" type="parTrans" cxnId="{962E3ADE-70D5-4F4C-82E6-D32D16CF31AB}">
      <dgm:prSet/>
      <dgm:spPr/>
      <dgm:t>
        <a:bodyPr/>
        <a:lstStyle/>
        <a:p>
          <a:endParaRPr lang="en-IN" sz="1400"/>
        </a:p>
      </dgm:t>
    </dgm:pt>
    <dgm:pt modelId="{E898EBB3-9B96-4B05-9BF9-CF95C9A62101}" type="sibTrans" cxnId="{962E3ADE-70D5-4F4C-82E6-D32D16CF31AB}">
      <dgm:prSet/>
      <dgm:spPr/>
      <dgm:t>
        <a:bodyPr/>
        <a:lstStyle/>
        <a:p>
          <a:endParaRPr lang="en-IN" sz="1400"/>
        </a:p>
      </dgm:t>
    </dgm:pt>
    <dgm:pt modelId="{D79D2610-E435-43AE-8C84-4C74DE7A5203}">
      <dgm:prSet phldrT="[Text]" custT="1"/>
      <dgm:spPr>
        <a:ln>
          <a:solidFill>
            <a:schemeClr val="accent6">
              <a:lumMod val="75000"/>
            </a:schemeClr>
          </a:solidFill>
        </a:ln>
      </dgm:spPr>
      <dgm:t>
        <a:bodyPr/>
        <a:lstStyle/>
        <a:p>
          <a:r>
            <a:rPr lang="en-IN" sz="2000" dirty="0" smtClean="0"/>
            <a:t>Impact measurement</a:t>
          </a:r>
          <a:endParaRPr lang="en-IN" sz="2000" dirty="0"/>
        </a:p>
      </dgm:t>
    </dgm:pt>
    <dgm:pt modelId="{ADF906C6-6EAB-4770-BB91-C0C36916517B}" type="parTrans" cxnId="{01FB0D7A-DC75-44D1-8349-D2224C78A063}">
      <dgm:prSet/>
      <dgm:spPr/>
      <dgm:t>
        <a:bodyPr/>
        <a:lstStyle/>
        <a:p>
          <a:endParaRPr lang="en-IN" sz="1400"/>
        </a:p>
      </dgm:t>
    </dgm:pt>
    <dgm:pt modelId="{BFE78840-598D-4657-922C-5DFA5EE8D497}" type="sibTrans" cxnId="{01FB0D7A-DC75-44D1-8349-D2224C78A063}">
      <dgm:prSet/>
      <dgm:spPr/>
      <dgm:t>
        <a:bodyPr/>
        <a:lstStyle/>
        <a:p>
          <a:endParaRPr lang="en-IN" sz="1400"/>
        </a:p>
      </dgm:t>
    </dgm:pt>
    <dgm:pt modelId="{EAC8AF86-2EF8-44F6-8203-F66A908CE525}">
      <dgm:prSet phldrT="[Text]" custT="1"/>
      <dgm:spPr>
        <a:ln>
          <a:solidFill>
            <a:schemeClr val="accent6">
              <a:lumMod val="75000"/>
            </a:schemeClr>
          </a:solidFill>
        </a:ln>
      </dgm:spPr>
      <dgm:t>
        <a:bodyPr/>
        <a:lstStyle/>
        <a:p>
          <a:r>
            <a:rPr lang="en-IN" sz="2000" dirty="0" smtClean="0"/>
            <a:t>Deep dive analysis</a:t>
          </a:r>
          <a:endParaRPr lang="en-IN" sz="2000" dirty="0"/>
        </a:p>
      </dgm:t>
    </dgm:pt>
    <dgm:pt modelId="{D0120F06-13C6-46A4-B8BF-7744791EC474}" type="parTrans" cxnId="{4B52A520-AFDA-4086-89EF-B3DBEFC33FDA}">
      <dgm:prSet/>
      <dgm:spPr/>
      <dgm:t>
        <a:bodyPr/>
        <a:lstStyle/>
        <a:p>
          <a:endParaRPr lang="en-IN" sz="1400"/>
        </a:p>
      </dgm:t>
    </dgm:pt>
    <dgm:pt modelId="{910E3D9D-3C10-4492-8F79-31A064A04B1F}" type="sibTrans" cxnId="{4B52A520-AFDA-4086-89EF-B3DBEFC33FDA}">
      <dgm:prSet/>
      <dgm:spPr/>
      <dgm:t>
        <a:bodyPr/>
        <a:lstStyle/>
        <a:p>
          <a:endParaRPr lang="en-IN" sz="1400"/>
        </a:p>
      </dgm:t>
    </dgm:pt>
    <dgm:pt modelId="{3BEE83C7-A612-47EF-90A8-F228F8CD63E9}">
      <dgm:prSet phldrT="[Text]" custT="1"/>
      <dgm:spPr>
        <a:ln>
          <a:solidFill>
            <a:schemeClr val="accent6">
              <a:lumMod val="75000"/>
            </a:schemeClr>
          </a:solidFill>
        </a:ln>
      </dgm:spPr>
      <dgm:t>
        <a:bodyPr/>
        <a:lstStyle/>
        <a:p>
          <a:r>
            <a:rPr lang="en-IN" sz="2000" dirty="0" smtClean="0"/>
            <a:t>Feedback to future campaign</a:t>
          </a:r>
          <a:endParaRPr lang="en-IN" sz="2000" dirty="0"/>
        </a:p>
      </dgm:t>
    </dgm:pt>
    <dgm:pt modelId="{DCAB3B8B-C568-4CDE-9872-6F39C1429104}" type="parTrans" cxnId="{6CD9F708-91D1-4542-936C-3D6DC25953C4}">
      <dgm:prSet/>
      <dgm:spPr/>
      <dgm:t>
        <a:bodyPr/>
        <a:lstStyle/>
        <a:p>
          <a:endParaRPr lang="en-IN" sz="1400"/>
        </a:p>
      </dgm:t>
    </dgm:pt>
    <dgm:pt modelId="{F1A4B90C-2463-44BC-92C8-4326A7F4489E}" type="sibTrans" cxnId="{6CD9F708-91D1-4542-936C-3D6DC25953C4}">
      <dgm:prSet/>
      <dgm:spPr/>
      <dgm:t>
        <a:bodyPr/>
        <a:lstStyle/>
        <a:p>
          <a:endParaRPr lang="en-IN" sz="1400"/>
        </a:p>
      </dgm:t>
    </dgm:pt>
    <dgm:pt modelId="{756CA8C2-6B09-46E1-B918-550C3C6B577F}" type="pres">
      <dgm:prSet presAssocID="{CE361870-0847-4BD6-8450-FFB3536FF76E}" presName="cycle" presStyleCnt="0">
        <dgm:presLayoutVars>
          <dgm:dir/>
          <dgm:resizeHandles val="exact"/>
        </dgm:presLayoutVars>
      </dgm:prSet>
      <dgm:spPr/>
      <dgm:t>
        <a:bodyPr/>
        <a:lstStyle/>
        <a:p>
          <a:endParaRPr lang="en-IN"/>
        </a:p>
      </dgm:t>
    </dgm:pt>
    <dgm:pt modelId="{8E238058-6084-44FD-99F2-93D1E94742DB}" type="pres">
      <dgm:prSet presAssocID="{C4EA40C8-9275-40A5-B04B-6637523921D9}" presName="dummy" presStyleCnt="0"/>
      <dgm:spPr/>
    </dgm:pt>
    <dgm:pt modelId="{C4104142-C6EC-4A4D-BF5D-02371E87DA16}" type="pres">
      <dgm:prSet presAssocID="{C4EA40C8-9275-40A5-B04B-6637523921D9}" presName="node" presStyleLbl="revTx" presStyleIdx="0" presStyleCnt="5">
        <dgm:presLayoutVars>
          <dgm:bulletEnabled val="1"/>
        </dgm:presLayoutVars>
      </dgm:prSet>
      <dgm:spPr/>
      <dgm:t>
        <a:bodyPr/>
        <a:lstStyle/>
        <a:p>
          <a:endParaRPr lang="en-IN"/>
        </a:p>
      </dgm:t>
    </dgm:pt>
    <dgm:pt modelId="{54B303F3-0E8B-4309-86DD-0A38E560E5B7}" type="pres">
      <dgm:prSet presAssocID="{5EC71F26-D3BF-48FB-A3FE-664CAD47D14B}" presName="sibTrans" presStyleLbl="node1" presStyleIdx="0" presStyleCnt="5"/>
      <dgm:spPr/>
      <dgm:t>
        <a:bodyPr/>
        <a:lstStyle/>
        <a:p>
          <a:endParaRPr lang="en-IN"/>
        </a:p>
      </dgm:t>
    </dgm:pt>
    <dgm:pt modelId="{37EBE6BC-4A26-4D99-8B67-F33B468029CA}" type="pres">
      <dgm:prSet presAssocID="{3A5D7798-03FC-4128-BCC2-AD853D1972FD}" presName="dummy" presStyleCnt="0"/>
      <dgm:spPr/>
    </dgm:pt>
    <dgm:pt modelId="{63674586-DE53-46E1-8F0F-06BB7480C7CB}" type="pres">
      <dgm:prSet presAssocID="{3A5D7798-03FC-4128-BCC2-AD853D1972FD}" presName="node" presStyleLbl="revTx" presStyleIdx="1" presStyleCnt="5">
        <dgm:presLayoutVars>
          <dgm:bulletEnabled val="1"/>
        </dgm:presLayoutVars>
      </dgm:prSet>
      <dgm:spPr/>
      <dgm:t>
        <a:bodyPr/>
        <a:lstStyle/>
        <a:p>
          <a:endParaRPr lang="en-IN"/>
        </a:p>
      </dgm:t>
    </dgm:pt>
    <dgm:pt modelId="{01F2A966-F2CB-41EE-80A1-9E576F179101}" type="pres">
      <dgm:prSet presAssocID="{E898EBB3-9B96-4B05-9BF9-CF95C9A62101}" presName="sibTrans" presStyleLbl="node1" presStyleIdx="1" presStyleCnt="5"/>
      <dgm:spPr/>
      <dgm:t>
        <a:bodyPr/>
        <a:lstStyle/>
        <a:p>
          <a:endParaRPr lang="en-IN"/>
        </a:p>
      </dgm:t>
    </dgm:pt>
    <dgm:pt modelId="{764AE794-EF16-4DEE-892A-1A8EE1AE87A9}" type="pres">
      <dgm:prSet presAssocID="{D79D2610-E435-43AE-8C84-4C74DE7A5203}" presName="dummy" presStyleCnt="0"/>
      <dgm:spPr/>
    </dgm:pt>
    <dgm:pt modelId="{9C102646-04D2-4AD3-BD95-1A518674CCE6}" type="pres">
      <dgm:prSet presAssocID="{D79D2610-E435-43AE-8C84-4C74DE7A5203}" presName="node" presStyleLbl="revTx" presStyleIdx="2" presStyleCnt="5">
        <dgm:presLayoutVars>
          <dgm:bulletEnabled val="1"/>
        </dgm:presLayoutVars>
      </dgm:prSet>
      <dgm:spPr/>
      <dgm:t>
        <a:bodyPr/>
        <a:lstStyle/>
        <a:p>
          <a:endParaRPr lang="en-IN"/>
        </a:p>
      </dgm:t>
    </dgm:pt>
    <dgm:pt modelId="{F0364E12-B0BE-42E7-A8CF-0553E7DA617C}" type="pres">
      <dgm:prSet presAssocID="{BFE78840-598D-4657-922C-5DFA5EE8D497}" presName="sibTrans" presStyleLbl="node1" presStyleIdx="2" presStyleCnt="5"/>
      <dgm:spPr/>
      <dgm:t>
        <a:bodyPr/>
        <a:lstStyle/>
        <a:p>
          <a:endParaRPr lang="en-IN"/>
        </a:p>
      </dgm:t>
    </dgm:pt>
    <dgm:pt modelId="{2A76585B-0812-4CFA-896B-F28EBC497998}" type="pres">
      <dgm:prSet presAssocID="{EAC8AF86-2EF8-44F6-8203-F66A908CE525}" presName="dummy" presStyleCnt="0"/>
      <dgm:spPr/>
    </dgm:pt>
    <dgm:pt modelId="{06463B9F-C4F4-4D86-8D28-BF3FB9F5AA45}" type="pres">
      <dgm:prSet presAssocID="{EAC8AF86-2EF8-44F6-8203-F66A908CE525}" presName="node" presStyleLbl="revTx" presStyleIdx="3" presStyleCnt="5">
        <dgm:presLayoutVars>
          <dgm:bulletEnabled val="1"/>
        </dgm:presLayoutVars>
      </dgm:prSet>
      <dgm:spPr/>
      <dgm:t>
        <a:bodyPr/>
        <a:lstStyle/>
        <a:p>
          <a:endParaRPr lang="en-IN"/>
        </a:p>
      </dgm:t>
    </dgm:pt>
    <dgm:pt modelId="{4B57BE50-0A6D-42C1-AC95-B86F5A235BAF}" type="pres">
      <dgm:prSet presAssocID="{910E3D9D-3C10-4492-8F79-31A064A04B1F}" presName="sibTrans" presStyleLbl="node1" presStyleIdx="3" presStyleCnt="5"/>
      <dgm:spPr/>
      <dgm:t>
        <a:bodyPr/>
        <a:lstStyle/>
        <a:p>
          <a:endParaRPr lang="en-IN"/>
        </a:p>
      </dgm:t>
    </dgm:pt>
    <dgm:pt modelId="{D4C9093A-C122-4210-8FA7-92089C6FF49A}" type="pres">
      <dgm:prSet presAssocID="{3BEE83C7-A612-47EF-90A8-F228F8CD63E9}" presName="dummy" presStyleCnt="0"/>
      <dgm:spPr/>
    </dgm:pt>
    <dgm:pt modelId="{69680548-8E53-4BEA-B335-3307119DAF2C}" type="pres">
      <dgm:prSet presAssocID="{3BEE83C7-A612-47EF-90A8-F228F8CD63E9}" presName="node" presStyleLbl="revTx" presStyleIdx="4" presStyleCnt="5" custScaleX="152735" custRadScaleRad="102589" custRadScaleInc="-8103">
        <dgm:presLayoutVars>
          <dgm:bulletEnabled val="1"/>
        </dgm:presLayoutVars>
      </dgm:prSet>
      <dgm:spPr/>
      <dgm:t>
        <a:bodyPr/>
        <a:lstStyle/>
        <a:p>
          <a:endParaRPr lang="en-IN"/>
        </a:p>
      </dgm:t>
    </dgm:pt>
    <dgm:pt modelId="{BC75935C-4F1C-49DF-8262-8C25A82BD697}" type="pres">
      <dgm:prSet presAssocID="{F1A4B90C-2463-44BC-92C8-4326A7F4489E}" presName="sibTrans" presStyleLbl="node1" presStyleIdx="4" presStyleCnt="5"/>
      <dgm:spPr/>
      <dgm:t>
        <a:bodyPr/>
        <a:lstStyle/>
        <a:p>
          <a:endParaRPr lang="en-IN"/>
        </a:p>
      </dgm:t>
    </dgm:pt>
  </dgm:ptLst>
  <dgm:cxnLst>
    <dgm:cxn modelId="{7331712D-EE67-4D62-B2B9-27C51CA0219C}" type="presOf" srcId="{910E3D9D-3C10-4492-8F79-31A064A04B1F}" destId="{4B57BE50-0A6D-42C1-AC95-B86F5A235BAF}" srcOrd="0" destOrd="0" presId="urn:microsoft.com/office/officeart/2005/8/layout/cycle1"/>
    <dgm:cxn modelId="{4B52A520-AFDA-4086-89EF-B3DBEFC33FDA}" srcId="{CE361870-0847-4BD6-8450-FFB3536FF76E}" destId="{EAC8AF86-2EF8-44F6-8203-F66A908CE525}" srcOrd="3" destOrd="0" parTransId="{D0120F06-13C6-46A4-B8BF-7744791EC474}" sibTransId="{910E3D9D-3C10-4492-8F79-31A064A04B1F}"/>
    <dgm:cxn modelId="{962E3ADE-70D5-4F4C-82E6-D32D16CF31AB}" srcId="{CE361870-0847-4BD6-8450-FFB3536FF76E}" destId="{3A5D7798-03FC-4128-BCC2-AD853D1972FD}" srcOrd="1" destOrd="0" parTransId="{ABA6C50C-2053-46E6-B614-5F94F9BB3D57}" sibTransId="{E898EBB3-9B96-4B05-9BF9-CF95C9A62101}"/>
    <dgm:cxn modelId="{055B234F-0135-4FCA-94C2-1C245FD7D6D6}" type="presOf" srcId="{F1A4B90C-2463-44BC-92C8-4326A7F4489E}" destId="{BC75935C-4F1C-49DF-8262-8C25A82BD697}" srcOrd="0" destOrd="0" presId="urn:microsoft.com/office/officeart/2005/8/layout/cycle1"/>
    <dgm:cxn modelId="{75EE2679-4EBB-4DA6-8A51-DE65DF71FED2}" type="presOf" srcId="{EAC8AF86-2EF8-44F6-8203-F66A908CE525}" destId="{06463B9F-C4F4-4D86-8D28-BF3FB9F5AA45}" srcOrd="0" destOrd="0" presId="urn:microsoft.com/office/officeart/2005/8/layout/cycle1"/>
    <dgm:cxn modelId="{5AFF406E-58A8-41BA-94DE-F6FA93E4EEC7}" type="presOf" srcId="{3BEE83C7-A612-47EF-90A8-F228F8CD63E9}" destId="{69680548-8E53-4BEA-B335-3307119DAF2C}" srcOrd="0" destOrd="0" presId="urn:microsoft.com/office/officeart/2005/8/layout/cycle1"/>
    <dgm:cxn modelId="{18DCEB5A-4A6F-4B99-A5BB-12923F20E284}" type="presOf" srcId="{3A5D7798-03FC-4128-BCC2-AD853D1972FD}" destId="{63674586-DE53-46E1-8F0F-06BB7480C7CB}" srcOrd="0" destOrd="0" presId="urn:microsoft.com/office/officeart/2005/8/layout/cycle1"/>
    <dgm:cxn modelId="{6BDF3925-F2DE-4FCE-8AF0-9D7DEE8188EC}" srcId="{CE361870-0847-4BD6-8450-FFB3536FF76E}" destId="{C4EA40C8-9275-40A5-B04B-6637523921D9}" srcOrd="0" destOrd="0" parTransId="{B08D88DC-A7B9-45B5-8643-D591B8990644}" sibTransId="{5EC71F26-D3BF-48FB-A3FE-664CAD47D14B}"/>
    <dgm:cxn modelId="{FC611354-0A9C-43C0-8867-2B1BBFB96589}" type="presOf" srcId="{E898EBB3-9B96-4B05-9BF9-CF95C9A62101}" destId="{01F2A966-F2CB-41EE-80A1-9E576F179101}" srcOrd="0" destOrd="0" presId="urn:microsoft.com/office/officeart/2005/8/layout/cycle1"/>
    <dgm:cxn modelId="{39FA6434-178C-4744-B9B7-C1AA8CE4E887}" type="presOf" srcId="{CE361870-0847-4BD6-8450-FFB3536FF76E}" destId="{756CA8C2-6B09-46E1-B918-550C3C6B577F}" srcOrd="0" destOrd="0" presId="urn:microsoft.com/office/officeart/2005/8/layout/cycle1"/>
    <dgm:cxn modelId="{01FB0D7A-DC75-44D1-8349-D2224C78A063}" srcId="{CE361870-0847-4BD6-8450-FFB3536FF76E}" destId="{D79D2610-E435-43AE-8C84-4C74DE7A5203}" srcOrd="2" destOrd="0" parTransId="{ADF906C6-6EAB-4770-BB91-C0C36916517B}" sibTransId="{BFE78840-598D-4657-922C-5DFA5EE8D497}"/>
    <dgm:cxn modelId="{6CD9F708-91D1-4542-936C-3D6DC25953C4}" srcId="{CE361870-0847-4BD6-8450-FFB3536FF76E}" destId="{3BEE83C7-A612-47EF-90A8-F228F8CD63E9}" srcOrd="4" destOrd="0" parTransId="{DCAB3B8B-C568-4CDE-9872-6F39C1429104}" sibTransId="{F1A4B90C-2463-44BC-92C8-4326A7F4489E}"/>
    <dgm:cxn modelId="{75AD847E-A1A6-49DA-82BC-F6976427D299}" type="presOf" srcId="{C4EA40C8-9275-40A5-B04B-6637523921D9}" destId="{C4104142-C6EC-4A4D-BF5D-02371E87DA16}" srcOrd="0" destOrd="0" presId="urn:microsoft.com/office/officeart/2005/8/layout/cycle1"/>
    <dgm:cxn modelId="{EEBA91A5-223B-48F3-BBE3-E31B4456AF81}" type="presOf" srcId="{D79D2610-E435-43AE-8C84-4C74DE7A5203}" destId="{9C102646-04D2-4AD3-BD95-1A518674CCE6}" srcOrd="0" destOrd="0" presId="urn:microsoft.com/office/officeart/2005/8/layout/cycle1"/>
    <dgm:cxn modelId="{D10E04AE-A4E8-43CC-A4C5-FD84ACA19D62}" type="presOf" srcId="{BFE78840-598D-4657-922C-5DFA5EE8D497}" destId="{F0364E12-B0BE-42E7-A8CF-0553E7DA617C}" srcOrd="0" destOrd="0" presId="urn:microsoft.com/office/officeart/2005/8/layout/cycle1"/>
    <dgm:cxn modelId="{7184D929-10B6-459C-8C7F-5539861BB934}" type="presOf" srcId="{5EC71F26-D3BF-48FB-A3FE-664CAD47D14B}" destId="{54B303F3-0E8B-4309-86DD-0A38E560E5B7}" srcOrd="0" destOrd="0" presId="urn:microsoft.com/office/officeart/2005/8/layout/cycle1"/>
    <dgm:cxn modelId="{60F3100A-3912-4BA4-A7A1-B0BE8600DE05}" type="presParOf" srcId="{756CA8C2-6B09-46E1-B918-550C3C6B577F}" destId="{8E238058-6084-44FD-99F2-93D1E94742DB}" srcOrd="0" destOrd="0" presId="urn:microsoft.com/office/officeart/2005/8/layout/cycle1"/>
    <dgm:cxn modelId="{4953B826-E208-4C21-BCAF-E4E50001281B}" type="presParOf" srcId="{756CA8C2-6B09-46E1-B918-550C3C6B577F}" destId="{C4104142-C6EC-4A4D-BF5D-02371E87DA16}" srcOrd="1" destOrd="0" presId="urn:microsoft.com/office/officeart/2005/8/layout/cycle1"/>
    <dgm:cxn modelId="{EC25A9DA-1D40-4575-97B7-95A3F614DD53}" type="presParOf" srcId="{756CA8C2-6B09-46E1-B918-550C3C6B577F}" destId="{54B303F3-0E8B-4309-86DD-0A38E560E5B7}" srcOrd="2" destOrd="0" presId="urn:microsoft.com/office/officeart/2005/8/layout/cycle1"/>
    <dgm:cxn modelId="{E5CC6276-C670-4CDD-9D12-B8708B5EA2B1}" type="presParOf" srcId="{756CA8C2-6B09-46E1-B918-550C3C6B577F}" destId="{37EBE6BC-4A26-4D99-8B67-F33B468029CA}" srcOrd="3" destOrd="0" presId="urn:microsoft.com/office/officeart/2005/8/layout/cycle1"/>
    <dgm:cxn modelId="{DCCB20F0-1796-426D-9287-B4A777526FA2}" type="presParOf" srcId="{756CA8C2-6B09-46E1-B918-550C3C6B577F}" destId="{63674586-DE53-46E1-8F0F-06BB7480C7CB}" srcOrd="4" destOrd="0" presId="urn:microsoft.com/office/officeart/2005/8/layout/cycle1"/>
    <dgm:cxn modelId="{8F5D9DEE-6E4A-4398-A1AA-470909D76D66}" type="presParOf" srcId="{756CA8C2-6B09-46E1-B918-550C3C6B577F}" destId="{01F2A966-F2CB-41EE-80A1-9E576F179101}" srcOrd="5" destOrd="0" presId="urn:microsoft.com/office/officeart/2005/8/layout/cycle1"/>
    <dgm:cxn modelId="{030169F3-E9C6-4F1C-826D-AF5E51021824}" type="presParOf" srcId="{756CA8C2-6B09-46E1-B918-550C3C6B577F}" destId="{764AE794-EF16-4DEE-892A-1A8EE1AE87A9}" srcOrd="6" destOrd="0" presId="urn:microsoft.com/office/officeart/2005/8/layout/cycle1"/>
    <dgm:cxn modelId="{6B1F12BE-C800-41D1-AC15-AC2D03D976E1}" type="presParOf" srcId="{756CA8C2-6B09-46E1-B918-550C3C6B577F}" destId="{9C102646-04D2-4AD3-BD95-1A518674CCE6}" srcOrd="7" destOrd="0" presId="urn:microsoft.com/office/officeart/2005/8/layout/cycle1"/>
    <dgm:cxn modelId="{32AEFE43-34AD-4E11-9889-DDC4D2974D03}" type="presParOf" srcId="{756CA8C2-6B09-46E1-B918-550C3C6B577F}" destId="{F0364E12-B0BE-42E7-A8CF-0553E7DA617C}" srcOrd="8" destOrd="0" presId="urn:microsoft.com/office/officeart/2005/8/layout/cycle1"/>
    <dgm:cxn modelId="{9DA17D3B-EBE8-49CB-96FD-50E15338ED04}" type="presParOf" srcId="{756CA8C2-6B09-46E1-B918-550C3C6B577F}" destId="{2A76585B-0812-4CFA-896B-F28EBC497998}" srcOrd="9" destOrd="0" presId="urn:microsoft.com/office/officeart/2005/8/layout/cycle1"/>
    <dgm:cxn modelId="{CBA941DD-3E81-4C97-8602-8B33E921CA72}" type="presParOf" srcId="{756CA8C2-6B09-46E1-B918-550C3C6B577F}" destId="{06463B9F-C4F4-4D86-8D28-BF3FB9F5AA45}" srcOrd="10" destOrd="0" presId="urn:microsoft.com/office/officeart/2005/8/layout/cycle1"/>
    <dgm:cxn modelId="{BDEA17B2-B24D-4CA0-9766-256AEB38499F}" type="presParOf" srcId="{756CA8C2-6B09-46E1-B918-550C3C6B577F}" destId="{4B57BE50-0A6D-42C1-AC95-B86F5A235BAF}" srcOrd="11" destOrd="0" presId="urn:microsoft.com/office/officeart/2005/8/layout/cycle1"/>
    <dgm:cxn modelId="{3355255E-6D37-49C4-9B6C-60E513C826C7}" type="presParOf" srcId="{756CA8C2-6B09-46E1-B918-550C3C6B577F}" destId="{D4C9093A-C122-4210-8FA7-92089C6FF49A}" srcOrd="12" destOrd="0" presId="urn:microsoft.com/office/officeart/2005/8/layout/cycle1"/>
    <dgm:cxn modelId="{C4B8C8CA-411A-4B0C-A757-4894061DB19C}" type="presParOf" srcId="{756CA8C2-6B09-46E1-B918-550C3C6B577F}" destId="{69680548-8E53-4BEA-B335-3307119DAF2C}" srcOrd="13" destOrd="0" presId="urn:microsoft.com/office/officeart/2005/8/layout/cycle1"/>
    <dgm:cxn modelId="{14C87E16-9050-4065-90ED-553B0E276441}" type="presParOf" srcId="{756CA8C2-6B09-46E1-B918-550C3C6B577F}" destId="{BC75935C-4F1C-49DF-8262-8C25A82BD697}" srcOrd="14" destOrd="0" presId="urn:microsoft.com/office/officeart/2005/8/layout/cycle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C8840FE-7500-4A1F-BD6E-9D7C5BB4CBC1}">
      <dsp:nvSpPr>
        <dsp:cNvPr id="0" name=""/>
        <dsp:cNvSpPr/>
      </dsp:nvSpPr>
      <dsp:spPr>
        <a:xfrm>
          <a:off x="4286" y="4956"/>
          <a:ext cx="1643062"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Pricing</a:t>
          </a:r>
          <a:endParaRPr lang="en-IN" sz="1200" b="1" kern="1200" dirty="0">
            <a:latin typeface="Century Gothic" pitchFamily="34" charset="0"/>
          </a:endParaRPr>
        </a:p>
      </dsp:txBody>
      <dsp:txXfrm>
        <a:off x="4286" y="4956"/>
        <a:ext cx="1643062" cy="518400"/>
      </dsp:txXfrm>
    </dsp:sp>
    <dsp:sp modelId="{0CF16A21-7BF1-4B46-959A-6465E0A8D894}">
      <dsp:nvSpPr>
        <dsp:cNvPr id="0" name=""/>
        <dsp:cNvSpPr/>
      </dsp:nvSpPr>
      <dsp:spPr>
        <a:xfrm>
          <a:off x="4286" y="523356"/>
          <a:ext cx="1643062" cy="39976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Mark down Pricing</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Dynamic Pricing</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Price Elasticity</a:t>
          </a:r>
          <a:endParaRPr lang="en-IN" sz="1000" kern="1200" dirty="0">
            <a:latin typeface="Century Gothic" pitchFamily="34" charset="0"/>
          </a:endParaRPr>
        </a:p>
      </dsp:txBody>
      <dsp:txXfrm>
        <a:off x="4286" y="523356"/>
        <a:ext cx="1643062" cy="3997650"/>
      </dsp:txXfrm>
    </dsp:sp>
    <dsp:sp modelId="{B9F22345-BCB7-46DD-97A9-03A91B0E9184}">
      <dsp:nvSpPr>
        <dsp:cNvPr id="0" name=""/>
        <dsp:cNvSpPr/>
      </dsp:nvSpPr>
      <dsp:spPr>
        <a:xfrm>
          <a:off x="1877377" y="4956"/>
          <a:ext cx="1643062"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Merchandizing</a:t>
          </a:r>
          <a:endParaRPr lang="en-IN" sz="1200" b="1" kern="1200" dirty="0">
            <a:latin typeface="Century Gothic" pitchFamily="34" charset="0"/>
          </a:endParaRPr>
        </a:p>
      </dsp:txBody>
      <dsp:txXfrm>
        <a:off x="1877377" y="4956"/>
        <a:ext cx="1643062" cy="518400"/>
      </dsp:txXfrm>
    </dsp:sp>
    <dsp:sp modelId="{44D52017-16DE-4EC9-81A6-A57DB794D3EF}">
      <dsp:nvSpPr>
        <dsp:cNvPr id="0" name=""/>
        <dsp:cNvSpPr/>
      </dsp:nvSpPr>
      <dsp:spPr>
        <a:xfrm>
          <a:off x="1877377" y="523356"/>
          <a:ext cx="1643062" cy="39976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Assortment planning</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Best Seller products</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Optimal size buy</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Product popularity driven by demand signals</a:t>
          </a:r>
          <a:endParaRPr lang="en-IN" sz="10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dsp:txBody>
      <dsp:txXfrm>
        <a:off x="1877377" y="523356"/>
        <a:ext cx="1643062" cy="3997650"/>
      </dsp:txXfrm>
    </dsp:sp>
    <dsp:sp modelId="{AE27DE3B-8FA0-4EAA-87D3-12B63C0B9A64}">
      <dsp:nvSpPr>
        <dsp:cNvPr id="0" name=""/>
        <dsp:cNvSpPr/>
      </dsp:nvSpPr>
      <dsp:spPr>
        <a:xfrm>
          <a:off x="3750468" y="4956"/>
          <a:ext cx="1643062"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Marketing</a:t>
          </a:r>
          <a:endParaRPr lang="en-IN" sz="1200" b="1" kern="1200" dirty="0">
            <a:latin typeface="Century Gothic" pitchFamily="34" charset="0"/>
          </a:endParaRPr>
        </a:p>
      </dsp:txBody>
      <dsp:txXfrm>
        <a:off x="3750468" y="4956"/>
        <a:ext cx="1643062" cy="518400"/>
      </dsp:txXfrm>
    </dsp:sp>
    <dsp:sp modelId="{CF32484F-4E9A-4D44-886B-B543EA8D0F66}">
      <dsp:nvSpPr>
        <dsp:cNvPr id="0" name=""/>
        <dsp:cNvSpPr/>
      </dsp:nvSpPr>
      <dsp:spPr>
        <a:xfrm>
          <a:off x="3750468" y="523356"/>
          <a:ext cx="1643062" cy="39976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CRM</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Propensity models</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Net lift models</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Retention analysis</a:t>
          </a:r>
          <a:endParaRPr lang="en-IN" sz="1000" kern="1200" dirty="0">
            <a:latin typeface="Century Gothic" pitchFamily="34" charset="0"/>
          </a:endParaRPr>
        </a:p>
        <a:p>
          <a:pPr marL="114300" lvl="2" indent="-57150" algn="l" defTabSz="488950">
            <a:lnSpc>
              <a:spcPct val="90000"/>
            </a:lnSpc>
            <a:spcBef>
              <a:spcPct val="0"/>
            </a:spcBef>
            <a:spcAft>
              <a:spcPct val="15000"/>
            </a:spcAft>
            <a:buChar char="••"/>
          </a:pPr>
          <a:endParaRPr lang="en-IN" sz="1100" kern="1200" dirty="0">
            <a:latin typeface="Century Gothic" pitchFamily="34" charset="0"/>
          </a:endParaRPr>
        </a:p>
        <a:p>
          <a:pPr marL="114300" lvl="1" indent="-114300" algn="l" defTabSz="533400">
            <a:lnSpc>
              <a:spcPct val="90000"/>
            </a:lnSpc>
            <a:spcBef>
              <a:spcPct val="0"/>
            </a:spcBef>
            <a:spcAft>
              <a:spcPct val="15000"/>
            </a:spcAft>
            <a:buChar char="••"/>
          </a:pPr>
          <a:r>
            <a:rPr lang="en-IN" sz="1200" kern="1200" dirty="0" smtClean="0">
              <a:latin typeface="Century Gothic" pitchFamily="34" charset="0"/>
            </a:rPr>
            <a:t>Promotion effectiveness</a:t>
          </a:r>
          <a:endParaRPr lang="en-IN" sz="12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Test Control</a:t>
          </a: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Pre Post</a:t>
          </a: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Double difference</a:t>
          </a: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ANOVA/ANACOVA</a:t>
          </a:r>
        </a:p>
        <a:p>
          <a:pPr marL="114300" lvl="2" indent="-57150" algn="l" defTabSz="488950">
            <a:lnSpc>
              <a:spcPct val="90000"/>
            </a:lnSpc>
            <a:spcBef>
              <a:spcPct val="0"/>
            </a:spcBef>
            <a:spcAft>
              <a:spcPct val="15000"/>
            </a:spcAft>
            <a:buChar char="••"/>
          </a:pPr>
          <a:endParaRPr lang="en-IN" sz="1100" kern="1200" dirty="0" smtClean="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Marketing Mix analysis</a:t>
          </a:r>
          <a:endParaRPr lang="en-IN" sz="1400" kern="1200" dirty="0">
            <a:latin typeface="Century Gothic" pitchFamily="34" charset="0"/>
          </a:endParaRPr>
        </a:p>
        <a:p>
          <a:pPr marL="114300" lvl="1" indent="-114300" algn="l" defTabSz="577850">
            <a:lnSpc>
              <a:spcPct val="90000"/>
            </a:lnSpc>
            <a:spcBef>
              <a:spcPct val="0"/>
            </a:spcBef>
            <a:spcAft>
              <a:spcPct val="15000"/>
            </a:spcAft>
            <a:buChar char="••"/>
          </a:pPr>
          <a:endParaRPr lang="en-IN" sz="13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Web analytics</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Drivers of traffic</a:t>
          </a:r>
        </a:p>
        <a:p>
          <a:pPr marL="114300" lvl="2" indent="-57150" algn="l" defTabSz="444500">
            <a:lnSpc>
              <a:spcPct val="90000"/>
            </a:lnSpc>
            <a:spcBef>
              <a:spcPct val="0"/>
            </a:spcBef>
            <a:spcAft>
              <a:spcPct val="15000"/>
            </a:spcAft>
            <a:buChar char="••"/>
          </a:pPr>
          <a:r>
            <a:rPr lang="en-IN" sz="1000" kern="1200" smtClean="0">
              <a:latin typeface="Century Gothic" pitchFamily="34" charset="0"/>
            </a:rPr>
            <a:t>Conversion levers</a:t>
          </a:r>
          <a:endParaRPr lang="en-IN" sz="1000" kern="1200" dirty="0" smtClean="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Paid search effectiveness</a:t>
          </a:r>
        </a:p>
      </dsp:txBody>
      <dsp:txXfrm>
        <a:off x="3750468" y="523356"/>
        <a:ext cx="1643062" cy="3997650"/>
      </dsp:txXfrm>
    </dsp:sp>
    <dsp:sp modelId="{9F109E2B-2D8D-463D-AFF6-D975E2F1DA50}">
      <dsp:nvSpPr>
        <dsp:cNvPr id="0" name=""/>
        <dsp:cNvSpPr/>
      </dsp:nvSpPr>
      <dsp:spPr>
        <a:xfrm>
          <a:off x="5623560" y="4956"/>
          <a:ext cx="1643062"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Operations</a:t>
          </a:r>
          <a:endParaRPr lang="en-IN" sz="1200" b="1" kern="1200" dirty="0">
            <a:latin typeface="Century Gothic" pitchFamily="34" charset="0"/>
          </a:endParaRPr>
        </a:p>
      </dsp:txBody>
      <dsp:txXfrm>
        <a:off x="5623560" y="4956"/>
        <a:ext cx="1643062" cy="518400"/>
      </dsp:txXfrm>
    </dsp:sp>
    <dsp:sp modelId="{62EAA0C3-20CE-4646-A1DB-46E1DBD21C06}">
      <dsp:nvSpPr>
        <dsp:cNvPr id="0" name=""/>
        <dsp:cNvSpPr/>
      </dsp:nvSpPr>
      <dsp:spPr>
        <a:xfrm>
          <a:off x="5623560" y="523356"/>
          <a:ext cx="1643062" cy="39976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Drivers of Store productivity</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Store performance monitoring</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Alerts for leading indicators</a:t>
          </a:r>
          <a:endParaRPr lang="en-IN" sz="10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Measuring performance of in store promotions</a:t>
          </a:r>
          <a:endParaRPr lang="en-IN" sz="1400" kern="1200" dirty="0">
            <a:latin typeface="Century Gothic" pitchFamily="34" charset="0"/>
          </a:endParaRPr>
        </a:p>
        <a:p>
          <a:pPr marL="114300" lvl="1" indent="-114300" algn="l" defTabSz="533400">
            <a:lnSpc>
              <a:spcPct val="90000"/>
            </a:lnSpc>
            <a:spcBef>
              <a:spcPct val="0"/>
            </a:spcBef>
            <a:spcAft>
              <a:spcPct val="15000"/>
            </a:spcAft>
            <a:buChar char="••"/>
          </a:pPr>
          <a:endParaRPr lang="en-IN" sz="12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Analyzing customer experience</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Sentiment on stores</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Offer attractiveness</a:t>
          </a:r>
          <a:endParaRPr lang="en-IN" sz="1000" kern="1200" dirty="0">
            <a:latin typeface="Century Gothic" pitchFamily="34" charset="0"/>
          </a:endParaRPr>
        </a:p>
      </dsp:txBody>
      <dsp:txXfrm>
        <a:off x="5623560" y="523356"/>
        <a:ext cx="1643062" cy="3997650"/>
      </dsp:txXfrm>
    </dsp:sp>
    <dsp:sp modelId="{26F2EE10-6BF4-4EE9-9AF0-92A3F946206A}">
      <dsp:nvSpPr>
        <dsp:cNvPr id="0" name=""/>
        <dsp:cNvSpPr/>
      </dsp:nvSpPr>
      <dsp:spPr>
        <a:xfrm>
          <a:off x="7496651" y="4956"/>
          <a:ext cx="1643062"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Supply chain</a:t>
          </a:r>
          <a:endParaRPr lang="en-IN" sz="1200" b="1" kern="1200" dirty="0">
            <a:latin typeface="Century Gothic" pitchFamily="34" charset="0"/>
          </a:endParaRPr>
        </a:p>
      </dsp:txBody>
      <dsp:txXfrm>
        <a:off x="7496651" y="4956"/>
        <a:ext cx="1643062" cy="518400"/>
      </dsp:txXfrm>
    </dsp:sp>
    <dsp:sp modelId="{0B4E3AF4-F306-47EC-AEB1-E357D15D45E3}">
      <dsp:nvSpPr>
        <dsp:cNvPr id="0" name=""/>
        <dsp:cNvSpPr/>
      </dsp:nvSpPr>
      <dsp:spPr>
        <a:xfrm>
          <a:off x="7496651" y="523356"/>
          <a:ext cx="1643062" cy="39976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Measuring Lost sales</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Demand forecasting</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Inventory management</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Probabilistic &amp; Deterministic models for EOQ &amp; buffer stock</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Leading indicators of Online ‘Out of Stock’</a:t>
          </a:r>
          <a:endParaRPr lang="en-IN" sz="1400" kern="1200" dirty="0">
            <a:latin typeface="Century Gothic" pitchFamily="34" charset="0"/>
          </a:endParaRPr>
        </a:p>
      </dsp:txBody>
      <dsp:txXfrm>
        <a:off x="7496651" y="523356"/>
        <a:ext cx="1643062" cy="399765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C8840FE-7500-4A1F-BD6E-9D7C5BB4CBC1}">
      <dsp:nvSpPr>
        <dsp:cNvPr id="0" name=""/>
        <dsp:cNvSpPr/>
      </dsp:nvSpPr>
      <dsp:spPr>
        <a:xfrm>
          <a:off x="8746" y="12558"/>
          <a:ext cx="1641457" cy="56177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Pricing</a:t>
          </a:r>
          <a:endParaRPr lang="en-IN" sz="1200" b="1" kern="1200" dirty="0">
            <a:latin typeface="Century Gothic" pitchFamily="34" charset="0"/>
          </a:endParaRPr>
        </a:p>
      </dsp:txBody>
      <dsp:txXfrm>
        <a:off x="8746" y="12558"/>
        <a:ext cx="1641457" cy="561770"/>
      </dsp:txXfrm>
    </dsp:sp>
    <dsp:sp modelId="{0CF16A21-7BF1-4B46-959A-6465E0A8D894}">
      <dsp:nvSpPr>
        <dsp:cNvPr id="0" name=""/>
        <dsp:cNvSpPr/>
      </dsp:nvSpPr>
      <dsp:spPr>
        <a:xfrm>
          <a:off x="8746" y="574329"/>
          <a:ext cx="1641457" cy="393907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List price setting</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Promotion pricing</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Price Elasticity</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Price Waterfall</a:t>
          </a:r>
          <a:endParaRPr lang="en-IN" sz="10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B2B : Deal pricing</a:t>
          </a:r>
          <a:endParaRPr lang="en-IN" sz="1400" kern="1200" dirty="0">
            <a:latin typeface="Century Gothic" pitchFamily="34" charset="0"/>
          </a:endParaRPr>
        </a:p>
      </dsp:txBody>
      <dsp:txXfrm>
        <a:off x="8746" y="574329"/>
        <a:ext cx="1641457" cy="3939074"/>
      </dsp:txXfrm>
    </dsp:sp>
    <dsp:sp modelId="{B9F22345-BCB7-46DD-97A9-03A91B0E9184}">
      <dsp:nvSpPr>
        <dsp:cNvPr id="0" name=""/>
        <dsp:cNvSpPr/>
      </dsp:nvSpPr>
      <dsp:spPr>
        <a:xfrm>
          <a:off x="1880008" y="82376"/>
          <a:ext cx="1641457" cy="44070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Channel</a:t>
          </a:r>
          <a:endParaRPr lang="en-IN" sz="1200" b="1" kern="1200" dirty="0">
            <a:latin typeface="Century Gothic" pitchFamily="34" charset="0"/>
          </a:endParaRPr>
        </a:p>
      </dsp:txBody>
      <dsp:txXfrm>
        <a:off x="1880008" y="82376"/>
        <a:ext cx="1641457" cy="440704"/>
      </dsp:txXfrm>
    </dsp:sp>
    <dsp:sp modelId="{44D52017-16DE-4EC9-81A6-A57DB794D3EF}">
      <dsp:nvSpPr>
        <dsp:cNvPr id="0" name=""/>
        <dsp:cNvSpPr/>
      </dsp:nvSpPr>
      <dsp:spPr>
        <a:xfrm>
          <a:off x="1880008" y="504511"/>
          <a:ext cx="1641457" cy="393907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Trade promotion effectiveness</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MAP violations</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Propensity for Grey marketing</a:t>
          </a:r>
          <a:endParaRPr lang="en-IN" sz="1400" kern="1200" dirty="0">
            <a:latin typeface="Century Gothic" pitchFamily="34" charset="0"/>
          </a:endParaRPr>
        </a:p>
      </dsp:txBody>
      <dsp:txXfrm>
        <a:off x="1880008" y="504511"/>
        <a:ext cx="1641457" cy="3939074"/>
      </dsp:txXfrm>
    </dsp:sp>
    <dsp:sp modelId="{AE27DE3B-8FA0-4EAA-87D3-12B63C0B9A64}">
      <dsp:nvSpPr>
        <dsp:cNvPr id="0" name=""/>
        <dsp:cNvSpPr/>
      </dsp:nvSpPr>
      <dsp:spPr>
        <a:xfrm>
          <a:off x="3751271" y="12558"/>
          <a:ext cx="1641457" cy="56177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Marketing</a:t>
          </a:r>
          <a:endParaRPr lang="en-IN" sz="1200" b="1" kern="1200" dirty="0">
            <a:latin typeface="Century Gothic" pitchFamily="34" charset="0"/>
          </a:endParaRPr>
        </a:p>
      </dsp:txBody>
      <dsp:txXfrm>
        <a:off x="3751271" y="12558"/>
        <a:ext cx="1641457" cy="561770"/>
      </dsp:txXfrm>
    </dsp:sp>
    <dsp:sp modelId="{CF32484F-4E9A-4D44-886B-B543EA8D0F66}">
      <dsp:nvSpPr>
        <dsp:cNvPr id="0" name=""/>
        <dsp:cNvSpPr/>
      </dsp:nvSpPr>
      <dsp:spPr>
        <a:xfrm>
          <a:off x="3751271" y="574329"/>
          <a:ext cx="1641457" cy="393907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Marketing Mix analyses</a:t>
          </a:r>
          <a:endParaRPr lang="en-IN" sz="1400" kern="1200" dirty="0">
            <a:latin typeface="Century Gothic" pitchFamily="34" charset="0"/>
          </a:endParaRPr>
        </a:p>
        <a:p>
          <a:pPr marL="114300" lvl="2" indent="-57150" algn="l" defTabSz="488950">
            <a:lnSpc>
              <a:spcPct val="90000"/>
            </a:lnSpc>
            <a:spcBef>
              <a:spcPct val="0"/>
            </a:spcBef>
            <a:spcAft>
              <a:spcPct val="15000"/>
            </a:spcAft>
            <a:buChar char="••"/>
          </a:pPr>
          <a:endParaRPr lang="en-IN" sz="11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Promotion budget planning &amp; simulation</a:t>
          </a:r>
          <a:endParaRPr lang="en-IN" sz="1400" kern="1200" dirty="0">
            <a:latin typeface="Century Gothic" pitchFamily="34" charset="0"/>
          </a:endParaRPr>
        </a:p>
        <a:p>
          <a:pPr marL="114300" lvl="1" indent="-114300" algn="l" defTabSz="533400">
            <a:lnSpc>
              <a:spcPct val="90000"/>
            </a:lnSpc>
            <a:spcBef>
              <a:spcPct val="0"/>
            </a:spcBef>
            <a:spcAft>
              <a:spcPct val="15000"/>
            </a:spcAft>
            <a:buChar char="••"/>
          </a:pPr>
          <a:endParaRPr lang="en-IN" sz="12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Promotion effectiveness</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Test control</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Pre Post</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Double difference</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ANOVA/ANACOVA</a:t>
          </a:r>
        </a:p>
        <a:p>
          <a:pPr marL="114300" lvl="1" indent="-114300" algn="l" defTabSz="577850">
            <a:lnSpc>
              <a:spcPct val="90000"/>
            </a:lnSpc>
            <a:spcBef>
              <a:spcPct val="0"/>
            </a:spcBef>
            <a:spcAft>
              <a:spcPct val="15000"/>
            </a:spcAft>
            <a:buChar char="••"/>
          </a:pPr>
          <a:endParaRPr lang="en-IN" sz="13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Web analytics</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Drivers of traffic</a:t>
          </a: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Conversion levers</a:t>
          </a: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Paid search effectiveness</a:t>
          </a:r>
        </a:p>
      </dsp:txBody>
      <dsp:txXfrm>
        <a:off x="3751271" y="574329"/>
        <a:ext cx="1641457" cy="3939074"/>
      </dsp:txXfrm>
    </dsp:sp>
    <dsp:sp modelId="{9F109E2B-2D8D-463D-AFF6-D975E2F1DA50}">
      <dsp:nvSpPr>
        <dsp:cNvPr id="0" name=""/>
        <dsp:cNvSpPr/>
      </dsp:nvSpPr>
      <dsp:spPr>
        <a:xfrm>
          <a:off x="5622533" y="12558"/>
          <a:ext cx="1641457" cy="56177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Product management &amp; Design</a:t>
          </a:r>
          <a:endParaRPr lang="en-IN" sz="1200" b="1" kern="1200" dirty="0">
            <a:latin typeface="Century Gothic" pitchFamily="34" charset="0"/>
          </a:endParaRPr>
        </a:p>
      </dsp:txBody>
      <dsp:txXfrm>
        <a:off x="5622533" y="12558"/>
        <a:ext cx="1641457" cy="561770"/>
      </dsp:txXfrm>
    </dsp:sp>
    <dsp:sp modelId="{62EAA0C3-20CE-4646-A1DB-46E1DBD21C06}">
      <dsp:nvSpPr>
        <dsp:cNvPr id="0" name=""/>
        <dsp:cNvSpPr/>
      </dsp:nvSpPr>
      <dsp:spPr>
        <a:xfrm>
          <a:off x="5622533" y="574329"/>
          <a:ext cx="1641457" cy="393907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Drivers of Consumer choice</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Product Attribute valuation</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NPI performance forecasting</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533400">
            <a:lnSpc>
              <a:spcPct val="90000"/>
            </a:lnSpc>
            <a:spcBef>
              <a:spcPct val="0"/>
            </a:spcBef>
            <a:spcAft>
              <a:spcPct val="15000"/>
            </a:spcAft>
            <a:buChar char="••"/>
          </a:pPr>
          <a:endParaRPr lang="en-IN" sz="12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Analyzing customer experience</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Customer sentiment</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Brand positioning</a:t>
          </a:r>
          <a:endParaRPr lang="en-IN" sz="1000" kern="1200" dirty="0">
            <a:latin typeface="Century Gothic" pitchFamily="34" charset="0"/>
          </a:endParaRPr>
        </a:p>
      </dsp:txBody>
      <dsp:txXfrm>
        <a:off x="5622533" y="574329"/>
        <a:ext cx="1641457" cy="3939074"/>
      </dsp:txXfrm>
    </dsp:sp>
    <dsp:sp modelId="{26F2EE10-6BF4-4EE9-9AF0-92A3F946206A}">
      <dsp:nvSpPr>
        <dsp:cNvPr id="0" name=""/>
        <dsp:cNvSpPr/>
      </dsp:nvSpPr>
      <dsp:spPr>
        <a:xfrm>
          <a:off x="7493795" y="12558"/>
          <a:ext cx="1641457" cy="56177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en-IN" sz="1200" b="1" kern="1200" dirty="0" smtClean="0">
              <a:latin typeface="Century Gothic" pitchFamily="34" charset="0"/>
            </a:rPr>
            <a:t>Supply chain</a:t>
          </a:r>
          <a:endParaRPr lang="en-IN" sz="1200" b="1" kern="1200" dirty="0">
            <a:latin typeface="Century Gothic" pitchFamily="34" charset="0"/>
          </a:endParaRPr>
        </a:p>
      </dsp:txBody>
      <dsp:txXfrm>
        <a:off x="7493795" y="12558"/>
        <a:ext cx="1641457" cy="561770"/>
      </dsp:txXfrm>
    </dsp:sp>
    <dsp:sp modelId="{0B4E3AF4-F306-47EC-AEB1-E357D15D45E3}">
      <dsp:nvSpPr>
        <dsp:cNvPr id="0" name=""/>
        <dsp:cNvSpPr/>
      </dsp:nvSpPr>
      <dsp:spPr>
        <a:xfrm>
          <a:off x="7493795" y="574329"/>
          <a:ext cx="1641457" cy="393907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Measuring Lost sales</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Demand forecasting</a:t>
          </a: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endParaRPr lang="en-IN" sz="1400" kern="1200" dirty="0">
            <a:latin typeface="Century Gothic" pitchFamily="34" charset="0"/>
          </a:endParaRPr>
        </a:p>
        <a:p>
          <a:pPr marL="114300" lvl="1" indent="-114300" algn="l" defTabSz="622300">
            <a:lnSpc>
              <a:spcPct val="90000"/>
            </a:lnSpc>
            <a:spcBef>
              <a:spcPct val="0"/>
            </a:spcBef>
            <a:spcAft>
              <a:spcPct val="15000"/>
            </a:spcAft>
            <a:buChar char="••"/>
          </a:pPr>
          <a:r>
            <a:rPr lang="en-IN" sz="1400" kern="1200" dirty="0" smtClean="0">
              <a:latin typeface="Century Gothic" pitchFamily="34" charset="0"/>
            </a:rPr>
            <a:t>Inventory management</a:t>
          </a:r>
          <a:endParaRPr lang="en-IN" sz="14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Probabilistic &amp; Deterministic models for EOQ &amp; buffer stock</a:t>
          </a:r>
          <a:endParaRPr lang="en-IN" sz="1000" kern="1200" dirty="0">
            <a:latin typeface="Century Gothic" pitchFamily="34" charset="0"/>
          </a:endParaRPr>
        </a:p>
        <a:p>
          <a:pPr marL="114300" lvl="2" indent="-57150" algn="l" defTabSz="444500">
            <a:lnSpc>
              <a:spcPct val="90000"/>
            </a:lnSpc>
            <a:spcBef>
              <a:spcPct val="0"/>
            </a:spcBef>
            <a:spcAft>
              <a:spcPct val="15000"/>
            </a:spcAft>
            <a:buChar char="••"/>
          </a:pPr>
          <a:r>
            <a:rPr lang="en-IN" sz="1000" kern="1200" dirty="0" smtClean="0">
              <a:latin typeface="Century Gothic" pitchFamily="34" charset="0"/>
            </a:rPr>
            <a:t>Leading indicators of Online ‘Out of Stock’</a:t>
          </a:r>
          <a:endParaRPr lang="en-IN" sz="1400" kern="1200" dirty="0">
            <a:latin typeface="Century Gothic" pitchFamily="34" charset="0"/>
          </a:endParaRPr>
        </a:p>
      </dsp:txBody>
      <dsp:txXfrm>
        <a:off x="7493795" y="574329"/>
        <a:ext cx="1641457" cy="393907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EEEB598-3731-47ED-A48D-16C1DB02D70C}">
      <dsp:nvSpPr>
        <dsp:cNvPr id="0" name=""/>
        <dsp:cNvSpPr/>
      </dsp:nvSpPr>
      <dsp:spPr>
        <a:xfrm>
          <a:off x="2199" y="0"/>
          <a:ext cx="1957887" cy="516206"/>
        </a:xfrm>
        <a:prstGeom prst="chevron">
          <a:avLst/>
        </a:prstGeom>
        <a:solidFill>
          <a:srgbClr val="F7964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0" kern="1200" dirty="0" smtClean="0">
              <a:solidFill>
                <a:schemeClr val="bg1"/>
              </a:solidFill>
              <a:latin typeface="Myriad Pro Light" pitchFamily="34" charset="0"/>
              <a:cs typeface="Arial" pitchFamily="34" charset="0"/>
            </a:rPr>
            <a:t>Problem Definition</a:t>
          </a:r>
          <a:endParaRPr lang="en-US" sz="1200" b="0" kern="1200" dirty="0">
            <a:latin typeface="Myriad Pro Light" pitchFamily="34" charset="0"/>
          </a:endParaRPr>
        </a:p>
      </dsp:txBody>
      <dsp:txXfrm>
        <a:off x="2199" y="0"/>
        <a:ext cx="1957887" cy="516206"/>
      </dsp:txXfrm>
    </dsp:sp>
    <dsp:sp modelId="{B5409555-01C5-4E23-BF06-7BDDEC3548C0}">
      <dsp:nvSpPr>
        <dsp:cNvPr id="0" name=""/>
        <dsp:cNvSpPr/>
      </dsp:nvSpPr>
      <dsp:spPr>
        <a:xfrm>
          <a:off x="1764298" y="0"/>
          <a:ext cx="1957887" cy="516206"/>
        </a:xfrm>
        <a:prstGeom prst="chevron">
          <a:avLst/>
        </a:prstGeom>
        <a:solidFill>
          <a:srgbClr val="F7964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0" kern="1200" dirty="0" smtClean="0">
              <a:latin typeface="Myriad Pro Light" pitchFamily="34" charset="0"/>
            </a:rPr>
            <a:t>Hypothesis generation</a:t>
          </a:r>
          <a:endParaRPr lang="en-US" sz="1200" b="0" kern="1200" dirty="0">
            <a:latin typeface="Myriad Pro Light" pitchFamily="34" charset="0"/>
          </a:endParaRPr>
        </a:p>
      </dsp:txBody>
      <dsp:txXfrm>
        <a:off x="1764298" y="0"/>
        <a:ext cx="1957887" cy="516206"/>
      </dsp:txXfrm>
    </dsp:sp>
    <dsp:sp modelId="{88C3D2A1-77DE-465D-9A28-649BABA5948D}">
      <dsp:nvSpPr>
        <dsp:cNvPr id="0" name=""/>
        <dsp:cNvSpPr/>
      </dsp:nvSpPr>
      <dsp:spPr>
        <a:xfrm>
          <a:off x="3526398" y="0"/>
          <a:ext cx="1957887" cy="516206"/>
        </a:xfrm>
        <a:prstGeom prst="chevron">
          <a:avLst/>
        </a:prstGeom>
        <a:solidFill>
          <a:srgbClr val="F7964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0" kern="1200" dirty="0" smtClean="0">
              <a:latin typeface="Myriad Pro Light" pitchFamily="34" charset="0"/>
            </a:rPr>
            <a:t>Data Collection</a:t>
          </a:r>
          <a:endParaRPr lang="en-US" sz="1200" b="0" kern="1200" dirty="0">
            <a:latin typeface="Myriad Pro Light" pitchFamily="34" charset="0"/>
          </a:endParaRPr>
        </a:p>
      </dsp:txBody>
      <dsp:txXfrm>
        <a:off x="3526398" y="0"/>
        <a:ext cx="1957887" cy="516206"/>
      </dsp:txXfrm>
    </dsp:sp>
    <dsp:sp modelId="{1E276C17-AA9F-43CD-A9FB-13432B2E4BBA}">
      <dsp:nvSpPr>
        <dsp:cNvPr id="0" name=""/>
        <dsp:cNvSpPr/>
      </dsp:nvSpPr>
      <dsp:spPr>
        <a:xfrm>
          <a:off x="5288497" y="0"/>
          <a:ext cx="1957887" cy="516206"/>
        </a:xfrm>
        <a:prstGeom prst="chevron">
          <a:avLst/>
        </a:prstGeom>
        <a:solidFill>
          <a:srgbClr val="F7964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0" kern="1200" dirty="0" smtClean="0">
              <a:latin typeface="Myriad Pro Light" pitchFamily="34" charset="0"/>
            </a:rPr>
            <a:t>Analysis</a:t>
          </a:r>
          <a:endParaRPr lang="en-US" sz="1200" b="0" kern="1200" dirty="0">
            <a:latin typeface="Myriad Pro Light" pitchFamily="34" charset="0"/>
          </a:endParaRPr>
        </a:p>
      </dsp:txBody>
      <dsp:txXfrm>
        <a:off x="5288497" y="0"/>
        <a:ext cx="1957887" cy="516206"/>
      </dsp:txXfrm>
    </dsp:sp>
    <dsp:sp modelId="{550B0861-BB89-44D3-8AD2-CE51E19F9BCE}">
      <dsp:nvSpPr>
        <dsp:cNvPr id="0" name=""/>
        <dsp:cNvSpPr/>
      </dsp:nvSpPr>
      <dsp:spPr>
        <a:xfrm>
          <a:off x="7050596" y="0"/>
          <a:ext cx="1957887" cy="516206"/>
        </a:xfrm>
        <a:prstGeom prst="chevron">
          <a:avLst/>
        </a:prstGeom>
        <a:solidFill>
          <a:srgbClr val="F7964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r>
            <a:rPr lang="en-US" sz="1200" b="0" kern="1200" dirty="0" smtClean="0">
              <a:latin typeface="Myriad Pro Light" pitchFamily="34" charset="0"/>
            </a:rPr>
            <a:t>Feedback/ calibration</a:t>
          </a:r>
          <a:endParaRPr lang="en-US" sz="1200" b="0" kern="1200" dirty="0">
            <a:latin typeface="Myriad Pro Light" pitchFamily="34" charset="0"/>
          </a:endParaRPr>
        </a:p>
      </dsp:txBody>
      <dsp:txXfrm>
        <a:off x="7050596" y="0"/>
        <a:ext cx="1957887" cy="51620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4104142-C6EC-4A4D-BF5D-02371E87DA16}">
      <dsp:nvSpPr>
        <dsp:cNvPr id="0" name=""/>
        <dsp:cNvSpPr/>
      </dsp:nvSpPr>
      <dsp:spPr>
        <a:xfrm>
          <a:off x="3528499" y="29355"/>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t>Campaign design</a:t>
          </a:r>
          <a:endParaRPr lang="en-IN" sz="1400" kern="1200" dirty="0"/>
        </a:p>
      </dsp:txBody>
      <dsp:txXfrm>
        <a:off x="3528499" y="29355"/>
        <a:ext cx="1006078" cy="1006078"/>
      </dsp:txXfrm>
    </dsp:sp>
    <dsp:sp modelId="{54B303F3-0E8B-4309-86DD-0A38E560E5B7}">
      <dsp:nvSpPr>
        <dsp:cNvPr id="0" name=""/>
        <dsp:cNvSpPr/>
      </dsp:nvSpPr>
      <dsp:spPr>
        <a:xfrm>
          <a:off x="1162170" y="289"/>
          <a:ext cx="3771658" cy="3771658"/>
        </a:xfrm>
        <a:prstGeom prst="circularArrow">
          <a:avLst>
            <a:gd name="adj1" fmla="val 5202"/>
            <a:gd name="adj2" fmla="val 336015"/>
            <a:gd name="adj3" fmla="val 21292825"/>
            <a:gd name="adj4" fmla="val 19766604"/>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674586-DE53-46E1-8F0F-06BB7480C7CB}">
      <dsp:nvSpPr>
        <dsp:cNvPr id="0" name=""/>
        <dsp:cNvSpPr/>
      </dsp:nvSpPr>
      <dsp:spPr>
        <a:xfrm>
          <a:off x="4136359" y="1900156"/>
          <a:ext cx="1006078" cy="1006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IN" sz="1400" kern="1200" dirty="0" smtClean="0"/>
            <a:t>Target list selection</a:t>
          </a:r>
          <a:endParaRPr lang="en-IN" sz="1400" kern="1200" dirty="0"/>
        </a:p>
      </dsp:txBody>
      <dsp:txXfrm>
        <a:off x="4136359" y="1900156"/>
        <a:ext cx="1006078" cy="1006078"/>
      </dsp:txXfrm>
    </dsp:sp>
    <dsp:sp modelId="{01F2A966-F2CB-41EE-80A1-9E576F179101}">
      <dsp:nvSpPr>
        <dsp:cNvPr id="0" name=""/>
        <dsp:cNvSpPr/>
      </dsp:nvSpPr>
      <dsp:spPr>
        <a:xfrm>
          <a:off x="1162170" y="289"/>
          <a:ext cx="3771658" cy="3771658"/>
        </a:xfrm>
        <a:prstGeom prst="circularArrow">
          <a:avLst>
            <a:gd name="adj1" fmla="val 5202"/>
            <a:gd name="adj2" fmla="val 336015"/>
            <a:gd name="adj3" fmla="val 4014266"/>
            <a:gd name="adj4" fmla="val 2253829"/>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02646-04D2-4AD3-BD95-1A518674CCE6}">
      <dsp:nvSpPr>
        <dsp:cNvPr id="0" name=""/>
        <dsp:cNvSpPr/>
      </dsp:nvSpPr>
      <dsp:spPr>
        <a:xfrm>
          <a:off x="2544960" y="3056374"/>
          <a:ext cx="1006078" cy="1006078"/>
        </a:xfrm>
        <a:prstGeom prst="rect">
          <a:avLst/>
        </a:prstGeom>
        <a:noFill/>
        <a:ln>
          <a:solidFill>
            <a:schemeClr val="accent6">
              <a:lumMod val="75000"/>
            </a:schemeClr>
          </a:solid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IN" sz="2000" kern="1200" dirty="0" smtClean="0"/>
            <a:t>Impact measurement</a:t>
          </a:r>
          <a:endParaRPr lang="en-IN" sz="2000" kern="1200" dirty="0"/>
        </a:p>
      </dsp:txBody>
      <dsp:txXfrm>
        <a:off x="2544960" y="3056374"/>
        <a:ext cx="1006078" cy="1006078"/>
      </dsp:txXfrm>
    </dsp:sp>
    <dsp:sp modelId="{F0364E12-B0BE-42E7-A8CF-0553E7DA617C}">
      <dsp:nvSpPr>
        <dsp:cNvPr id="0" name=""/>
        <dsp:cNvSpPr/>
      </dsp:nvSpPr>
      <dsp:spPr>
        <a:xfrm>
          <a:off x="1162170" y="289"/>
          <a:ext cx="3771658" cy="3771658"/>
        </a:xfrm>
        <a:prstGeom prst="circularArrow">
          <a:avLst>
            <a:gd name="adj1" fmla="val 5202"/>
            <a:gd name="adj2" fmla="val 336015"/>
            <a:gd name="adj3" fmla="val 8210155"/>
            <a:gd name="adj4" fmla="val 6449719"/>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463B9F-C4F4-4D86-8D28-BF3FB9F5AA45}">
      <dsp:nvSpPr>
        <dsp:cNvPr id="0" name=""/>
        <dsp:cNvSpPr/>
      </dsp:nvSpPr>
      <dsp:spPr>
        <a:xfrm>
          <a:off x="953562" y="1900156"/>
          <a:ext cx="1006078" cy="1006078"/>
        </a:xfrm>
        <a:prstGeom prst="rect">
          <a:avLst/>
        </a:prstGeom>
        <a:noFill/>
        <a:ln>
          <a:solidFill>
            <a:schemeClr val="accent6">
              <a:lumMod val="75000"/>
            </a:schemeClr>
          </a:solid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IN" sz="2000" kern="1200" dirty="0" smtClean="0"/>
            <a:t>Deep dive analysis</a:t>
          </a:r>
          <a:endParaRPr lang="en-IN" sz="2000" kern="1200" dirty="0"/>
        </a:p>
      </dsp:txBody>
      <dsp:txXfrm>
        <a:off x="953562" y="1900156"/>
        <a:ext cx="1006078" cy="1006078"/>
      </dsp:txXfrm>
    </dsp:sp>
    <dsp:sp modelId="{4B57BE50-0A6D-42C1-AC95-B86F5A235BAF}">
      <dsp:nvSpPr>
        <dsp:cNvPr id="0" name=""/>
        <dsp:cNvSpPr/>
      </dsp:nvSpPr>
      <dsp:spPr>
        <a:xfrm>
          <a:off x="1159264" y="-85237"/>
          <a:ext cx="3771658" cy="3771658"/>
        </a:xfrm>
        <a:prstGeom prst="circularArrow">
          <a:avLst>
            <a:gd name="adj1" fmla="val 5202"/>
            <a:gd name="adj2" fmla="val 336015"/>
            <a:gd name="adj3" fmla="val 12096691"/>
            <a:gd name="adj4" fmla="val 10595326"/>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680548-8E53-4BEA-B335-3307119DAF2C}">
      <dsp:nvSpPr>
        <dsp:cNvPr id="0" name=""/>
        <dsp:cNvSpPr/>
      </dsp:nvSpPr>
      <dsp:spPr>
        <a:xfrm>
          <a:off x="1224134" y="29348"/>
          <a:ext cx="1536633" cy="1006078"/>
        </a:xfrm>
        <a:prstGeom prst="rect">
          <a:avLst/>
        </a:prstGeom>
        <a:noFill/>
        <a:ln>
          <a:solidFill>
            <a:schemeClr val="accent6">
              <a:lumMod val="75000"/>
            </a:schemeClr>
          </a:solid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IN" sz="2000" kern="1200" dirty="0" smtClean="0"/>
            <a:t>Feedback to future campaign</a:t>
          </a:r>
          <a:endParaRPr lang="en-IN" sz="2000" kern="1200" dirty="0"/>
        </a:p>
      </dsp:txBody>
      <dsp:txXfrm>
        <a:off x="1224134" y="29348"/>
        <a:ext cx="1536633" cy="1006078"/>
      </dsp:txXfrm>
    </dsp:sp>
    <dsp:sp modelId="{BC75935C-4F1C-49DF-8262-8C25A82BD697}">
      <dsp:nvSpPr>
        <dsp:cNvPr id="0" name=""/>
        <dsp:cNvSpPr/>
      </dsp:nvSpPr>
      <dsp:spPr>
        <a:xfrm>
          <a:off x="1070091" y="-30250"/>
          <a:ext cx="3771658" cy="3771658"/>
        </a:xfrm>
        <a:prstGeom prst="circularArrow">
          <a:avLst>
            <a:gd name="adj1" fmla="val 5202"/>
            <a:gd name="adj2" fmla="val 336015"/>
            <a:gd name="adj3" fmla="val 17064592"/>
            <a:gd name="adj4" fmla="val 15798147"/>
            <a:gd name="adj5" fmla="val 606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E7C51D40-164A-4D8F-90FA-1419D8C9F240}" type="datetimeFigureOut">
              <a:rPr lang="en-US" smtClean="0"/>
              <a:pPr/>
              <a:t>4/27/2015</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6C0F2AEF-7924-4683-A6C7-0C62BECB347B}" type="slidenum">
              <a:rPr lang="en-US" smtClean="0"/>
              <a:pPr/>
              <a:t>‹#›</a:t>
            </a:fld>
            <a:endParaRPr lang="en-US"/>
          </a:p>
        </p:txBody>
      </p:sp>
    </p:spTree>
    <p:extLst>
      <p:ext uri="{BB962C8B-B14F-4D97-AF65-F5344CB8AC3E}">
        <p14:creationId xmlns="" xmlns:p14="http://schemas.microsoft.com/office/powerpoint/2010/main" val="1637631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7E44EDA3-D05B-4829-AA25-F63D1C673530}" type="datetimeFigureOut">
              <a:rPr lang="en-US" smtClean="0"/>
              <a:pPr/>
              <a:t>4/27/2015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3A2A08C0-E73E-4675-A673-C9C0EB2F4D7A}" type="slidenum">
              <a:rPr lang="en-US" smtClean="0"/>
              <a:pPr/>
              <a:t>‹#›</a:t>
            </a:fld>
            <a:endParaRPr lang="en-US"/>
          </a:p>
        </p:txBody>
      </p:sp>
    </p:spTree>
    <p:extLst>
      <p:ext uri="{BB962C8B-B14F-4D97-AF65-F5344CB8AC3E}">
        <p14:creationId xmlns="" xmlns:p14="http://schemas.microsoft.com/office/powerpoint/2010/main" val="976602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92972">
              <a:defRPr sz="1200" b="1">
                <a:solidFill>
                  <a:schemeClr val="tx1"/>
                </a:solidFill>
                <a:latin typeface="Arial" charset="0"/>
                <a:ea typeface="ＭＳ Ｐゴシック" charset="0"/>
              </a:defRPr>
            </a:lvl1pPr>
            <a:lvl2pPr marL="787026" indent="-302702" defTabSz="892972">
              <a:defRPr sz="1200" b="1">
                <a:solidFill>
                  <a:schemeClr val="tx1"/>
                </a:solidFill>
                <a:latin typeface="Arial" charset="0"/>
                <a:ea typeface="ＭＳ Ｐゴシック" charset="0"/>
              </a:defRPr>
            </a:lvl2pPr>
            <a:lvl3pPr marL="1210810" indent="-242162" defTabSz="892972">
              <a:defRPr sz="1200" b="1">
                <a:solidFill>
                  <a:schemeClr val="tx1"/>
                </a:solidFill>
                <a:latin typeface="Arial" charset="0"/>
                <a:ea typeface="ＭＳ Ｐゴシック" charset="0"/>
              </a:defRPr>
            </a:lvl3pPr>
            <a:lvl4pPr marL="1695134" indent="-242162" defTabSz="892972">
              <a:defRPr sz="1200" b="1">
                <a:solidFill>
                  <a:schemeClr val="tx1"/>
                </a:solidFill>
                <a:latin typeface="Arial" charset="0"/>
                <a:ea typeface="ＭＳ Ｐゴシック" charset="0"/>
              </a:defRPr>
            </a:lvl4pPr>
            <a:lvl5pPr marL="2179458" indent="-242162" defTabSz="892972">
              <a:defRPr sz="1200" b="1">
                <a:solidFill>
                  <a:schemeClr val="tx1"/>
                </a:solidFill>
                <a:latin typeface="Arial" charset="0"/>
                <a:ea typeface="ＭＳ Ｐゴシック" charset="0"/>
              </a:defRPr>
            </a:lvl5pPr>
            <a:lvl6pPr marL="2663781" indent="-242162" algn="ctr" defTabSz="892972" eaLnBrk="0" fontAlgn="base" hangingPunct="0">
              <a:spcBef>
                <a:spcPct val="0"/>
              </a:spcBef>
              <a:spcAft>
                <a:spcPct val="0"/>
              </a:spcAft>
              <a:buClr>
                <a:schemeClr val="folHlink"/>
              </a:buClr>
              <a:defRPr sz="1200" b="1">
                <a:solidFill>
                  <a:schemeClr val="tx1"/>
                </a:solidFill>
                <a:latin typeface="Arial" charset="0"/>
                <a:ea typeface="ＭＳ Ｐゴシック" charset="0"/>
              </a:defRPr>
            </a:lvl6pPr>
            <a:lvl7pPr marL="3148105" indent="-242162" algn="ctr" defTabSz="892972" eaLnBrk="0" fontAlgn="base" hangingPunct="0">
              <a:spcBef>
                <a:spcPct val="0"/>
              </a:spcBef>
              <a:spcAft>
                <a:spcPct val="0"/>
              </a:spcAft>
              <a:buClr>
                <a:schemeClr val="folHlink"/>
              </a:buClr>
              <a:defRPr sz="1200" b="1">
                <a:solidFill>
                  <a:schemeClr val="tx1"/>
                </a:solidFill>
                <a:latin typeface="Arial" charset="0"/>
                <a:ea typeface="ＭＳ Ｐゴシック" charset="0"/>
              </a:defRPr>
            </a:lvl7pPr>
            <a:lvl8pPr marL="3632429" indent="-242162" algn="ctr" defTabSz="892972" eaLnBrk="0" fontAlgn="base" hangingPunct="0">
              <a:spcBef>
                <a:spcPct val="0"/>
              </a:spcBef>
              <a:spcAft>
                <a:spcPct val="0"/>
              </a:spcAft>
              <a:buClr>
                <a:schemeClr val="folHlink"/>
              </a:buClr>
              <a:defRPr sz="1200" b="1">
                <a:solidFill>
                  <a:schemeClr val="tx1"/>
                </a:solidFill>
                <a:latin typeface="Arial" charset="0"/>
                <a:ea typeface="ＭＳ Ｐゴシック" charset="0"/>
              </a:defRPr>
            </a:lvl8pPr>
            <a:lvl9pPr marL="4116753" indent="-242162" algn="ctr" defTabSz="892972" eaLnBrk="0" fontAlgn="base" hangingPunct="0">
              <a:spcBef>
                <a:spcPct val="0"/>
              </a:spcBef>
              <a:spcAft>
                <a:spcPct val="0"/>
              </a:spcAft>
              <a:buClr>
                <a:schemeClr val="folHlink"/>
              </a:buClr>
              <a:defRPr sz="1200" b="1">
                <a:solidFill>
                  <a:schemeClr val="tx1"/>
                </a:solidFill>
                <a:latin typeface="Arial" charset="0"/>
                <a:ea typeface="ＭＳ Ｐゴシック" charset="0"/>
              </a:defRPr>
            </a:lvl9pPr>
          </a:lstStyle>
          <a:p>
            <a:fld id="{DB312A78-DACF-E447-87D6-69EEB124DA8F}" type="slidenum">
              <a:rPr lang="en-US" b="0"/>
              <a:pPr/>
              <a:t>10</a:t>
            </a:fld>
            <a:endParaRPr lang="en-US" b="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smtClean="0">
                <a:latin typeface="Times New Roman" charset="0"/>
              </a:rPr>
              <a:t>How</a:t>
            </a:r>
            <a:r>
              <a:rPr lang="en-US" baseline="0" dirty="0" smtClean="0">
                <a:latin typeface="Times New Roman" charset="0"/>
              </a:rPr>
              <a:t> can we start engaging?</a:t>
            </a:r>
          </a:p>
          <a:p>
            <a:r>
              <a:rPr lang="en-US" baseline="0" dirty="0" smtClean="0">
                <a:latin typeface="Times New Roman" charset="0"/>
              </a:rPr>
              <a:t> - We could start with a Pilot project on a specific problem that is important to you</a:t>
            </a:r>
          </a:p>
          <a:p>
            <a:r>
              <a:rPr lang="en-US" baseline="0" dirty="0" smtClean="0">
                <a:latin typeface="Times New Roman" charset="0"/>
              </a:rPr>
              <a:t> - The timelines are indicative</a:t>
            </a:r>
          </a:p>
          <a:p>
            <a:r>
              <a:rPr lang="en-US" baseline="0" dirty="0" smtClean="0">
                <a:latin typeface="Times New Roman" charset="0"/>
              </a:rPr>
              <a:t>- The activities could differ slightly based on the problem statement</a:t>
            </a:r>
            <a:endParaRPr lang="en-US" dirty="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random sample – update</a:t>
            </a:r>
          </a:p>
          <a:p>
            <a:r>
              <a:rPr lang="en-US" dirty="0" smtClean="0"/>
              <a:t>Shipping Price-update</a:t>
            </a:r>
          </a:p>
          <a:p>
            <a:r>
              <a:rPr lang="en-US" dirty="0" smtClean="0"/>
              <a:t>Impact- update</a:t>
            </a:r>
          </a:p>
          <a:p>
            <a:endParaRPr lang="en-US" dirty="0" smtClean="0"/>
          </a:p>
          <a:p>
            <a:r>
              <a:rPr lang="en-US" dirty="0" smtClean="0"/>
              <a:t>***impact – measure</a:t>
            </a:r>
            <a:r>
              <a:rPr lang="en-US" baseline="0" dirty="0" smtClean="0"/>
              <a:t> of how much a particular factor able to diff b/w sold n unsold items</a:t>
            </a:r>
            <a:endParaRPr lang="en-US" dirty="0"/>
          </a:p>
        </p:txBody>
      </p:sp>
      <p:sp>
        <p:nvSpPr>
          <p:cNvPr id="4" name="Slide Number Placeholder 3"/>
          <p:cNvSpPr>
            <a:spLocks noGrp="1"/>
          </p:cNvSpPr>
          <p:nvPr>
            <p:ph type="sldNum" sz="quarter" idx="10"/>
          </p:nvPr>
        </p:nvSpPr>
        <p:spPr/>
        <p:txBody>
          <a:bodyPr/>
          <a:lstStyle/>
          <a:p>
            <a:fld id="{1F550F49-EA97-4DE1-BB62-35AB645E49B0}" type="slidenum">
              <a:rPr lang="en-US" smtClean="0"/>
              <a:pPr/>
              <a:t>15</a:t>
            </a:fld>
            <a:endParaRPr lang="en-US" dirty="0"/>
          </a:p>
        </p:txBody>
      </p:sp>
    </p:spTree>
    <p:extLst>
      <p:ext uri="{BB962C8B-B14F-4D97-AF65-F5344CB8AC3E}">
        <p14:creationId xmlns:p14="http://schemas.microsoft.com/office/powerpoint/2010/main" xmlns="" val="1598213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A08C0-E73E-4675-A673-C9C0EB2F4D7A}"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xmlns="" val="600307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Ugam is an established managed analytics company, in existence for more than 13 years. We have two</a:t>
            </a:r>
            <a:r>
              <a:rPr lang="en-IN" baseline="0" dirty="0" smtClean="0"/>
              <a:t> lines of business , Market research and </a:t>
            </a:r>
            <a:r>
              <a:rPr lang="en-IN" baseline="0" dirty="0" err="1" smtClean="0"/>
              <a:t>Retail&amp;Brands</a:t>
            </a:r>
            <a:r>
              <a:rPr lang="en-IN" baseline="0" dirty="0" smtClean="0"/>
              <a:t>. The MR side of the business helps research organizations such as IPSOS, Nielsen etc...in conducting surveys and analyzing results. The offerings here include E2E Research operations (that includes Panel set up, </a:t>
            </a:r>
            <a:r>
              <a:rPr lang="en-IN" baseline="0" dirty="0" err="1" smtClean="0"/>
              <a:t>suvey</a:t>
            </a:r>
            <a:r>
              <a:rPr lang="en-IN" baseline="0" dirty="0" smtClean="0"/>
              <a:t> programming etc..) to technology solutions including mobile surveys. On the R&amp;B side our offerings are customized to the clients need. Our technology platform (UIP) helps clients who have not invested in the state of the art Big data platform and require help leveraging such capability. Our solutions in the areas of Assortment, Content etc...help Retailers/Brands with critical decisions based on our established data and methodology. For example our best seller list based on democratic demand indicators is used by Merchants to append their assortment with trending products. Our MAP monitoring offering helps Brands push compliance on the Channel adhering to MAP prices. For problems that require greater customization, we also offer Content and Analytics services. Analytics services is the focus of our discussion today.</a:t>
            </a:r>
          </a:p>
          <a:p>
            <a:r>
              <a:rPr lang="en-IN" baseline="0" dirty="0" smtClean="0"/>
              <a:t>Overall, </a:t>
            </a:r>
            <a:r>
              <a:rPr lang="en-IN" baseline="0" dirty="0" err="1" smtClean="0"/>
              <a:t>Ugam’s</a:t>
            </a:r>
            <a:r>
              <a:rPr lang="en-IN" baseline="0" dirty="0" smtClean="0"/>
              <a:t> bouquet of offerings helps our clients solve a range of problems with our proven assets and expertise.</a:t>
            </a:r>
            <a:endParaRPr lang="en-IN"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What separates Ugam from other vendors?</a:t>
            </a:r>
          </a:p>
          <a:p>
            <a:r>
              <a:rPr lang="en-IN" dirty="0" smtClean="0"/>
              <a:t>Our unique interplay of Platforms , Services and Solutions provides</a:t>
            </a:r>
            <a:r>
              <a:rPr lang="en-IN" baseline="0" dirty="0" smtClean="0"/>
              <a:t> relevant answers to clients business questions and not force fit an offering. The model also allows for these offerings to be used in combination as the need arises. From a customers point of view this should help you with a seamless solution ; rather than having to manage hand off’s. This also helps you leverage our expertise in solving these problems by using the assets as required.</a:t>
            </a:r>
            <a:endParaRPr lang="en-IN"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90"/>
            <a:ext cx="5608320" cy="4183380"/>
          </a:xfrm>
          <a:prstGeom prst="rect">
            <a:avLst/>
          </a:prstGeom>
        </p:spPr>
        <p:txBody>
          <a:bodyPr lIns="98477" tIns="49239" rIns="98477" bIns="49239">
            <a:normAutofit/>
          </a:bodyPr>
          <a:lstStyle/>
          <a:p>
            <a:r>
              <a:rPr lang="en-US" dirty="0" smtClean="0"/>
              <a:t>The industry has validated </a:t>
            </a:r>
            <a:r>
              <a:rPr lang="en-US" dirty="0" err="1" smtClean="0"/>
              <a:t>Ugam’s</a:t>
            </a:r>
            <a:r>
              <a:rPr lang="en-US" dirty="0" smtClean="0"/>
              <a:t> capability and progress through</a:t>
            </a:r>
            <a:r>
              <a:rPr lang="en-US" baseline="0" dirty="0" smtClean="0"/>
              <a:t> these recognitions.</a:t>
            </a:r>
            <a:endParaRPr lang="en-US" dirty="0"/>
          </a:p>
        </p:txBody>
      </p:sp>
      <p:sp>
        <p:nvSpPr>
          <p:cNvPr id="4" name="Slide Number Placeholder 3"/>
          <p:cNvSpPr>
            <a:spLocks noGrp="1"/>
          </p:cNvSpPr>
          <p:nvPr>
            <p:ph type="sldNum" sz="quarter" idx="10"/>
          </p:nvPr>
        </p:nvSpPr>
        <p:spPr/>
        <p:txBody>
          <a:bodyPr/>
          <a:lstStyle/>
          <a:p>
            <a:fld id="{DAC196DE-7C9A-4FB1-A885-3C320335EA40}"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err="1" smtClean="0"/>
              <a:t>Ugam’s</a:t>
            </a:r>
            <a:r>
              <a:rPr lang="en-IN" dirty="0" smtClean="0"/>
              <a:t> Analytics expertise has</a:t>
            </a:r>
            <a:r>
              <a:rPr lang="en-IN" baseline="0" dirty="0" smtClean="0"/>
              <a:t> helped various functions within a retailer solve specific business problems. Our solutions have seen tangible business impact for our clients. For </a:t>
            </a:r>
            <a:r>
              <a:rPr lang="en-IN" baseline="0" dirty="0" err="1" smtClean="0"/>
              <a:t>e.x</a:t>
            </a:r>
            <a:r>
              <a:rPr lang="en-IN" baseline="0" dirty="0" smtClean="0"/>
              <a:t> : Our best seller products have uncovered gaps in assortment that have helped increase the coverage and </a:t>
            </a:r>
            <a:r>
              <a:rPr lang="en-IN" baseline="0" dirty="0" err="1" smtClean="0"/>
              <a:t>topline</a:t>
            </a:r>
            <a:r>
              <a:rPr lang="en-IN" baseline="0" dirty="0" smtClean="0"/>
              <a:t> for customers. Our work on Price elasticity has highlighted product groups where customers could skim price to increase margins.</a:t>
            </a:r>
            <a:endParaRPr lang="en-IN"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Ugam’s</a:t>
            </a:r>
            <a:r>
              <a:rPr lang="en-IN" dirty="0" smtClean="0"/>
              <a:t> Analytics expertise has</a:t>
            </a:r>
            <a:r>
              <a:rPr lang="en-IN" baseline="0" dirty="0" smtClean="0"/>
              <a:t> helped various functions within a Brand solve specific business problems. Our solutions have seen tangible business impact for our clients. For </a:t>
            </a:r>
            <a:r>
              <a:rPr lang="en-IN" baseline="0" dirty="0" err="1" smtClean="0"/>
              <a:t>e.x</a:t>
            </a:r>
            <a:r>
              <a:rPr lang="en-IN" baseline="0" dirty="0" smtClean="0"/>
              <a:t> : Our MAP monitoring work for leading helps plug leakages in the channel to maintain brand equity and preserve margins. </a:t>
            </a:r>
            <a:endParaRPr lang="en-IN" dirty="0" smtClean="0"/>
          </a:p>
          <a:p>
            <a:endParaRPr lang="en-IN"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Why would you engage with Ugam for Analytics services?</a:t>
            </a:r>
          </a:p>
          <a:p>
            <a:pPr>
              <a:buFontTx/>
              <a:buChar char="-"/>
            </a:pPr>
            <a:r>
              <a:rPr lang="en-IN" dirty="0" err="1" smtClean="0"/>
              <a:t>Ugam’s</a:t>
            </a:r>
            <a:r>
              <a:rPr lang="en-IN" dirty="0" smtClean="0"/>
              <a:t> Big</a:t>
            </a:r>
            <a:r>
              <a:rPr lang="en-IN" baseline="0" dirty="0" smtClean="0"/>
              <a:t> data insights platform allows you to use ingest large and diverse data to perform analysis of varied complexity. This enables mining for richer insights</a:t>
            </a:r>
          </a:p>
          <a:p>
            <a:pPr>
              <a:buFontTx/>
              <a:buChar char="-"/>
            </a:pPr>
            <a:r>
              <a:rPr lang="en-IN" baseline="0" dirty="0" smtClean="0"/>
              <a:t> </a:t>
            </a:r>
            <a:r>
              <a:rPr lang="en-IN" baseline="0" dirty="0" err="1" smtClean="0"/>
              <a:t>Ugam’s</a:t>
            </a:r>
            <a:r>
              <a:rPr lang="en-IN" baseline="0" dirty="0" smtClean="0"/>
              <a:t> ability to crawl and extract data outside the firewall adds a dimension to analyses that would be incomplete without it. </a:t>
            </a:r>
            <a:r>
              <a:rPr lang="en-IN" baseline="0" dirty="0" err="1" smtClean="0"/>
              <a:t>E.x</a:t>
            </a:r>
            <a:r>
              <a:rPr lang="en-IN" baseline="0" dirty="0" smtClean="0"/>
              <a:t> : Price elasticity with competitive prices</a:t>
            </a:r>
          </a:p>
          <a:p>
            <a:pPr>
              <a:buFontTx/>
              <a:buChar char="-"/>
            </a:pPr>
            <a:r>
              <a:rPr lang="en-IN" baseline="0" dirty="0" smtClean="0"/>
              <a:t> The expertise we have built in creating our assets/solutions help you (customer) leverage </a:t>
            </a:r>
            <a:r>
              <a:rPr lang="en-IN" baseline="0" dirty="0" err="1" smtClean="0"/>
              <a:t>learnings</a:t>
            </a:r>
            <a:r>
              <a:rPr lang="en-IN" baseline="0" dirty="0" smtClean="0"/>
              <a:t> in the industry on the specific problems</a:t>
            </a:r>
            <a:endParaRPr lang="en-IN"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err="1" smtClean="0"/>
              <a:t>Ugam’s</a:t>
            </a:r>
            <a:r>
              <a:rPr lang="en-IN" dirty="0" smtClean="0"/>
              <a:t> pool of talent across Analytics and technology can</a:t>
            </a:r>
            <a:r>
              <a:rPr lang="en-IN" baseline="0" dirty="0" smtClean="0"/>
              <a:t> be readily leveraged to solve a business problem.</a:t>
            </a:r>
            <a:endParaRPr lang="en-IN"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Since a lot of the business problems we deal with are open ended and in some cases not solved for earlier,</a:t>
            </a:r>
            <a:r>
              <a:rPr lang="en-IN" baseline="0" dirty="0" smtClean="0"/>
              <a:t> we rely on a structured problem solving approach that increases our chances of approaching ‘the solution’.</a:t>
            </a:r>
            <a:endParaRPr lang="en-IN" dirty="0"/>
          </a:p>
        </p:txBody>
      </p:sp>
      <p:sp>
        <p:nvSpPr>
          <p:cNvPr id="4" name="Slide Number Placeholder 3"/>
          <p:cNvSpPr>
            <a:spLocks noGrp="1"/>
          </p:cNvSpPr>
          <p:nvPr>
            <p:ph type="sldNum" sz="quarter" idx="10"/>
          </p:nvPr>
        </p:nvSpPr>
        <p:spPr/>
        <p:txBody>
          <a:bodyPr/>
          <a:lstStyle/>
          <a:p>
            <a:fld id="{3A2A08C0-E73E-4675-A673-C9C0EB2F4D7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ugamsolutions.com/" TargetMode="External"/><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29" name="Picture 5" descr="C:\Users\prashant.d2\Desktop\6666.jpg"/>
          <p:cNvPicPr>
            <a:picLocks noChangeAspect="1" noChangeArrowheads="1"/>
          </p:cNvPicPr>
          <p:nvPr userDrawn="1"/>
        </p:nvPicPr>
        <p:blipFill>
          <a:blip r:embed="rId2" cstate="print"/>
          <a:srcRect/>
          <a:stretch>
            <a:fillRect/>
          </a:stretch>
        </p:blipFill>
        <p:spPr bwMode="auto">
          <a:xfrm>
            <a:off x="0" y="-100076"/>
            <a:ext cx="9296400" cy="7034276"/>
          </a:xfrm>
          <a:prstGeom prst="rect">
            <a:avLst/>
          </a:prstGeom>
          <a:noFill/>
        </p:spPr>
      </p:pic>
      <p:sp>
        <p:nvSpPr>
          <p:cNvPr id="9" name="Title 1"/>
          <p:cNvSpPr>
            <a:spLocks noGrp="1"/>
          </p:cNvSpPr>
          <p:nvPr>
            <p:ph type="ctrTitle"/>
          </p:nvPr>
        </p:nvSpPr>
        <p:spPr>
          <a:xfrm>
            <a:off x="0" y="4038600"/>
            <a:ext cx="7772400" cy="1470025"/>
          </a:xfrm>
        </p:spPr>
        <p:txBody>
          <a:bodyPr>
            <a:normAutofit/>
          </a:bodyPr>
          <a:lstStyle>
            <a:lvl1pPr algn="l">
              <a:defRPr sz="3200">
                <a:solidFill>
                  <a:schemeClr val="bg1"/>
                </a:solidFill>
                <a:latin typeface="Century Gothic" pitchFamily="34" charset="0"/>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0" y="5486400"/>
            <a:ext cx="6400800" cy="533400"/>
          </a:xfrm>
        </p:spPr>
        <p:txBody>
          <a:bodyPr>
            <a:normAutofit/>
          </a:bodyPr>
          <a:lstStyle>
            <a:lvl1pPr marL="0" indent="0" algn="l">
              <a:buNone/>
              <a:defRPr sz="1800">
                <a:solidFill>
                  <a:schemeClr val="bg1">
                    <a:lumMod val="85000"/>
                  </a:schemeClr>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prstClr val="black">
                    <a:lumMod val="50000"/>
                    <a:lumOff val="50000"/>
                  </a:prstClr>
                </a:solidFill>
                <a:latin typeface="Century Gothic" pitchFamily="34" charset="0"/>
              </a:rPr>
              <a:t>Private &amp; Confidential</a:t>
            </a:r>
          </a:p>
        </p:txBody>
      </p:sp>
      <p:pic>
        <p:nvPicPr>
          <p:cNvPr id="13" name="Picture 3" descr="Y:\Marketing\Events\Prashant\Ugam new stuff\Ugam logo\Png\Ugam logo-reverse -High res.png"/>
          <p:cNvPicPr>
            <a:picLocks noChangeAspect="1" noChangeArrowheads="1"/>
          </p:cNvPicPr>
          <p:nvPr userDrawn="1"/>
        </p:nvPicPr>
        <p:blipFill>
          <a:blip r:embed="rId3" cstate="print"/>
          <a:srcRect/>
          <a:stretch>
            <a:fillRect/>
          </a:stretch>
        </p:blipFill>
        <p:spPr bwMode="auto">
          <a:xfrm>
            <a:off x="76200" y="1543"/>
            <a:ext cx="2085975" cy="912857"/>
          </a:xfrm>
          <a:prstGeom prst="rect">
            <a:avLst/>
          </a:prstGeom>
          <a:noFill/>
        </p:spPr>
      </p:pic>
    </p:spTree>
    <p:extLst>
      <p:ext uri="{BB962C8B-B14F-4D97-AF65-F5344CB8AC3E}">
        <p14:creationId xmlns="" xmlns:p14="http://schemas.microsoft.com/office/powerpoint/2010/main" val="26011880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22" y="0"/>
            <a:ext cx="9132277" cy="762000"/>
          </a:xfrm>
        </p:spPr>
        <p:txBody>
          <a:bodyPr>
            <a:normAutofit/>
          </a:bodyPr>
          <a:lstStyle>
            <a:lvl1pPr algn="l">
              <a:defRPr sz="2800">
                <a:latin typeface="Century Gothic"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0" y="1295400"/>
            <a:ext cx="9144000" cy="4525963"/>
          </a:xfrm>
        </p:spPr>
        <p:txBody>
          <a:bodyPr>
            <a:normAutofit/>
          </a:bodyPr>
          <a:lstStyle>
            <a:lvl1pPr>
              <a:defRPr sz="2000">
                <a:latin typeface="Century Gothic" pitchFamily="34" charset="0"/>
              </a:defRPr>
            </a:lvl1pPr>
            <a:lvl2pPr>
              <a:defRPr sz="1800">
                <a:latin typeface="Century Gothic" pitchFamily="34" charset="0"/>
              </a:defRPr>
            </a:lvl2pPr>
            <a:lvl3pPr>
              <a:defRPr sz="1600">
                <a:latin typeface="Century Gothic" pitchFamily="34" charset="0"/>
              </a:defRPr>
            </a:lvl3pPr>
            <a:lvl4pPr>
              <a:defRPr sz="1400">
                <a:latin typeface="Century Gothic" pitchFamily="34" charset="0"/>
              </a:defRPr>
            </a:lvl4pPr>
            <a:lvl5pPr>
              <a:defRPr sz="1400">
                <a:latin typeface="Century Gothic"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txBox="1">
            <a:spLocks/>
          </p:cNvSpPr>
          <p:nvPr userDrawn="1"/>
        </p:nvSpPr>
        <p:spPr>
          <a:xfrm>
            <a:off x="-65856" y="6453336"/>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z="1050" b="1" smtClean="0">
                <a:solidFill>
                  <a:prstClr val="black">
                    <a:lumMod val="50000"/>
                    <a:lumOff val="50000"/>
                  </a:prstClr>
                </a:solidFill>
              </a:rPr>
              <a:pPr/>
              <a:t>‹#›</a:t>
            </a:fld>
            <a:endParaRPr lang="en-US" sz="1050" b="1" dirty="0">
              <a:solidFill>
                <a:prstClr val="black">
                  <a:lumMod val="50000"/>
                  <a:lumOff val="50000"/>
                </a:prstClr>
              </a:solidFill>
            </a:endParaRPr>
          </a:p>
        </p:txBody>
      </p:sp>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prstClr val="black">
                    <a:lumMod val="50000"/>
                    <a:lumOff val="50000"/>
                  </a:prstClr>
                </a:solidFill>
                <a:latin typeface="Century Gothic" pitchFamily="34" charset="0"/>
              </a:rPr>
              <a:t>Private &amp; Confidential</a:t>
            </a:r>
          </a:p>
        </p:txBody>
      </p:sp>
      <p:pic>
        <p:nvPicPr>
          <p:cNvPr id="9" name="Picture 3" descr="C:\Users\prashant.d2\Desktop\Graphic1.png"/>
          <p:cNvPicPr>
            <a:picLocks noChangeAspect="1" noChangeArrowheads="1"/>
          </p:cNvPicPr>
          <p:nvPr userDrawn="1"/>
        </p:nvPicPr>
        <p:blipFill>
          <a:blip r:embed="rId2" cstate="print"/>
          <a:srcRect/>
          <a:stretch>
            <a:fillRect/>
          </a:stretch>
        </p:blipFill>
        <p:spPr bwMode="auto">
          <a:xfrm>
            <a:off x="8077200" y="6380560"/>
            <a:ext cx="1047750" cy="458390"/>
          </a:xfrm>
          <a:prstGeom prst="rect">
            <a:avLst/>
          </a:prstGeom>
          <a:noFill/>
        </p:spPr>
      </p:pic>
    </p:spTree>
    <p:extLst>
      <p:ext uri="{BB962C8B-B14F-4D97-AF65-F5344CB8AC3E}">
        <p14:creationId xmlns="" xmlns:p14="http://schemas.microsoft.com/office/powerpoint/2010/main" val="20271047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prstClr val="black">
                    <a:lumMod val="50000"/>
                    <a:lumOff val="50000"/>
                  </a:prstClr>
                </a:solidFill>
                <a:latin typeface="Century Gothic" pitchFamily="34" charset="0"/>
              </a:rPr>
              <a:t>Private &amp; Confidential</a:t>
            </a:r>
          </a:p>
        </p:txBody>
      </p:sp>
      <p:pic>
        <p:nvPicPr>
          <p:cNvPr id="10" name="Picture 9"/>
          <p:cNvPicPr>
            <a:picLocks noChangeAspect="1"/>
          </p:cNvPicPr>
          <p:nvPr userDrawn="1"/>
        </p:nvPicPr>
        <p:blipFill>
          <a:blip r:embed="rId2" cstate="print">
            <a:extLst>
              <a:ext uri="{28A0092B-C50C-407E-A947-70E740481C1C}">
                <a14:useLocalDpi xmlns="" xmlns:a14="http://schemas.microsoft.com/office/drawing/2010/main"/>
              </a:ext>
            </a:extLst>
          </a:blip>
          <a:stretch>
            <a:fillRect/>
          </a:stretch>
        </p:blipFill>
        <p:spPr>
          <a:xfrm>
            <a:off x="2127" y="2490921"/>
            <a:ext cx="9141873" cy="1876158"/>
          </a:xfrm>
          <a:prstGeom prst="rect">
            <a:avLst/>
          </a:prstGeom>
          <a:ln>
            <a:noFill/>
          </a:ln>
          <a:effectLst>
            <a:outerShdw blurRad="292100" dist="139700" dir="2700000" algn="tl" rotWithShape="0">
              <a:srgbClr val="333333">
                <a:alpha val="65000"/>
              </a:srgbClr>
            </a:outerShdw>
          </a:effectLst>
        </p:spPr>
      </p:pic>
      <p:sp>
        <p:nvSpPr>
          <p:cNvPr id="12" name="Title 2"/>
          <p:cNvSpPr>
            <a:spLocks noGrp="1"/>
          </p:cNvSpPr>
          <p:nvPr>
            <p:ph type="title"/>
          </p:nvPr>
        </p:nvSpPr>
        <p:spPr>
          <a:xfrm>
            <a:off x="0" y="3087779"/>
            <a:ext cx="9124950" cy="682441"/>
          </a:xfrm>
        </p:spPr>
        <p:txBody>
          <a:bodyPr>
            <a:normAutofit/>
          </a:bodyPr>
          <a:lstStyle>
            <a:lvl1pPr>
              <a:defRPr sz="2800"/>
            </a:lvl1pPr>
          </a:lstStyle>
          <a:p>
            <a:endParaRPr lang="en-US" sz="3600" b="1" dirty="0">
              <a:solidFill>
                <a:srgbClr val="282364"/>
              </a:solidFill>
              <a:ea typeface="+mn-ea"/>
              <a:cs typeface="Myriad Pro Light"/>
            </a:endParaRPr>
          </a:p>
        </p:txBody>
      </p:sp>
      <p:pic>
        <p:nvPicPr>
          <p:cNvPr id="14" name="Picture 13"/>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55321" y="3983666"/>
            <a:ext cx="782879" cy="382251"/>
          </a:xfrm>
          <a:prstGeom prst="rect">
            <a:avLst/>
          </a:prstGeom>
        </p:spPr>
      </p:pic>
      <p:pic>
        <p:nvPicPr>
          <p:cNvPr id="19" name="Picture 3" descr="C:\Users\prashant.d2\Desktop\Graphic1.png"/>
          <p:cNvPicPr>
            <a:picLocks noChangeAspect="1" noChangeArrowheads="1"/>
          </p:cNvPicPr>
          <p:nvPr userDrawn="1"/>
        </p:nvPicPr>
        <p:blipFill>
          <a:blip r:embed="rId4" cstate="print"/>
          <a:srcRect/>
          <a:stretch>
            <a:fillRect/>
          </a:stretch>
        </p:blipFill>
        <p:spPr bwMode="auto">
          <a:xfrm>
            <a:off x="8077200" y="6380560"/>
            <a:ext cx="1047750" cy="458390"/>
          </a:xfrm>
          <a:prstGeom prst="rect">
            <a:avLst/>
          </a:prstGeom>
          <a:noFill/>
        </p:spPr>
      </p:pic>
      <p:sp>
        <p:nvSpPr>
          <p:cNvPr id="11" name="Slide Number Placeholder 5"/>
          <p:cNvSpPr txBox="1">
            <a:spLocks/>
          </p:cNvSpPr>
          <p:nvPr userDrawn="1"/>
        </p:nvSpPr>
        <p:spPr>
          <a:xfrm>
            <a:off x="-65856" y="6453336"/>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z="1050" b="1" smtClean="0">
                <a:solidFill>
                  <a:prstClr val="black">
                    <a:lumMod val="50000"/>
                    <a:lumOff val="50000"/>
                  </a:prstClr>
                </a:solidFill>
              </a:rPr>
              <a:pPr/>
              <a:t>‹#›</a:t>
            </a:fld>
            <a:endParaRPr lang="en-US" sz="1050" b="1" dirty="0">
              <a:solidFill>
                <a:prstClr val="black">
                  <a:lumMod val="50000"/>
                  <a:lumOff val="50000"/>
                </a:prstClr>
              </a:solidFill>
            </a:endParaRPr>
          </a:p>
        </p:txBody>
      </p:sp>
    </p:spTree>
    <p:extLst>
      <p:ext uri="{BB962C8B-B14F-4D97-AF65-F5344CB8AC3E}">
        <p14:creationId xmlns="" xmlns:p14="http://schemas.microsoft.com/office/powerpoint/2010/main" val="20271047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dirty="0" smtClean="0">
                <a:solidFill>
                  <a:prstClr val="black"/>
                </a:solidFill>
                <a:latin typeface="Century Gothic" pitchFamily="34" charset="0"/>
                <a:cs typeface="Segoe UI Semilight" pitchFamily="34" charset="0"/>
                <a:hlinkClick r:id="rId2"/>
              </a:rPr>
              <a:t>www.ugamsolutions.com</a:t>
            </a:r>
            <a:r>
              <a:rPr lang="en-IN" sz="1000" dirty="0" smtClean="0">
                <a:solidFill>
                  <a:prstClr val="black"/>
                </a:solidFill>
                <a:latin typeface="Century Gothic" pitchFamily="34" charset="0"/>
                <a:cs typeface="Segoe UI Semilight" pitchFamily="34" charset="0"/>
              </a:rPr>
              <a:t>  </a:t>
            </a:r>
            <a:endParaRPr lang="en-US" sz="1000" dirty="0">
              <a:solidFill>
                <a:prstClr val="black"/>
              </a:solidFill>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print">
            <a:extLst>
              <a:ext uri="{28A0092B-C50C-407E-A947-70E740481C1C}">
                <a14:useLocalDpi xmlns="" xmlns:a14="http://schemas.microsoft.com/office/drawing/2010/main"/>
              </a:ext>
            </a:extLst>
          </a:blip>
          <a:stretch>
            <a:fillRect/>
          </a:stretch>
        </p:blipFill>
        <p:spPr>
          <a:xfrm>
            <a:off x="0" y="3733799"/>
            <a:ext cx="9144000" cy="2502901"/>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44652" y="3759120"/>
            <a:ext cx="9188651" cy="1815882"/>
          </a:xfrm>
          <a:prstGeom prst="rect">
            <a:avLst/>
          </a:prstGeom>
          <a:noFill/>
        </p:spPr>
        <p:txBody>
          <a:bodyPr wrap="square" rtlCol="0">
            <a:spAutoFit/>
          </a:bodyPr>
          <a:lstStyle/>
          <a:p>
            <a:r>
              <a:rPr lang="en-US" sz="1400" spc="100" dirty="0" smtClean="0">
                <a:solidFill>
                  <a:srgbClr val="282364"/>
                </a:solidFill>
                <a:latin typeface="Century Gothic" pitchFamily="34" charset="0"/>
                <a:cs typeface="Segoe UI Semilight" pitchFamily="34" charset="0"/>
              </a:rPr>
              <a:t>As a global leader in managed analytics, Clients trust Ugam. That trust is based on deep domain expertise, end-to-end service, innovation, and the highest quality of insights and analytics that enables Ugam to transform big data into big insight and direct action. </a:t>
            </a:r>
          </a:p>
          <a:p>
            <a:r>
              <a:rPr lang="en-US" sz="1400" spc="100" dirty="0" smtClean="0">
                <a:solidFill>
                  <a:srgbClr val="282364"/>
                </a:solidFill>
                <a:latin typeface="Century Gothic" pitchFamily="34" charset="0"/>
                <a:cs typeface="Segoe UI Semilight" pitchFamily="34" charset="0"/>
              </a:rPr>
              <a:t>Ugam’s unique managed services offering – combining a proprietary big data platform with a global team of insights and analytics experts – empowers the client with the confidence necessary to act, and that action impacts their business.</a:t>
            </a:r>
          </a:p>
          <a:p>
            <a:r>
              <a:rPr lang="en-US" sz="1400" spc="100" dirty="0" smtClean="0">
                <a:solidFill>
                  <a:srgbClr val="282364"/>
                </a:solidFill>
                <a:latin typeface="Century Gothic" pitchFamily="34" charset="0"/>
                <a:cs typeface="Segoe UI Semilight" pitchFamily="34" charset="0"/>
              </a:rPr>
              <a:t>As a result, </a:t>
            </a:r>
            <a:r>
              <a:rPr lang="en-US" sz="1400" b="1" spc="100" dirty="0" smtClean="0">
                <a:solidFill>
                  <a:srgbClr val="282364"/>
                </a:solidFill>
                <a:latin typeface="Century Gothic" pitchFamily="34" charset="0"/>
                <a:cs typeface="Segoe UI Semilight" pitchFamily="34" charset="0"/>
              </a:rPr>
              <a:t>9 of the largest 25 Internet retailers and 12 of the top 25 Market Research firms</a:t>
            </a:r>
            <a:r>
              <a:rPr lang="en-US" sz="1400" spc="100" dirty="0" smtClean="0">
                <a:solidFill>
                  <a:srgbClr val="282364"/>
                </a:solidFill>
                <a:latin typeface="Century Gothic" pitchFamily="34" charset="0"/>
                <a:cs typeface="Segoe UI Semilight" pitchFamily="34" charset="0"/>
              </a:rPr>
              <a:t>, turn to Ugam today to help shift their business performance.</a:t>
            </a:r>
            <a:endParaRPr lang="en-US" sz="1400" b="1" spc="100" dirty="0">
              <a:solidFill>
                <a:srgbClr val="282364"/>
              </a:solidFill>
              <a:latin typeface="Century Gothic" pitchFamily="34" charset="0"/>
              <a:cs typeface="Segoe UI Semilight" pitchFamily="34" charset="0"/>
            </a:endParaRPr>
          </a:p>
        </p:txBody>
      </p:sp>
      <p:sp>
        <p:nvSpPr>
          <p:cNvPr id="18" name="Text Box 11"/>
          <p:cNvSpPr txBox="1">
            <a:spLocks noChangeArrowheads="1"/>
          </p:cNvSpPr>
          <p:nvPr userDrawn="1"/>
        </p:nvSpPr>
        <p:spPr bwMode="auto">
          <a:xfrm>
            <a:off x="1798" y="5487927"/>
            <a:ext cx="3419872" cy="307777"/>
          </a:xfrm>
          <a:prstGeom prst="rect">
            <a:avLst/>
          </a:prstGeom>
          <a:noFill/>
          <a:ln w="9525">
            <a:noFill/>
            <a:miter lim="800000"/>
            <a:headEnd/>
            <a:tailEnd/>
          </a:ln>
        </p:spPr>
        <p:txBody>
          <a:bodyPr wrap="square">
            <a:spAutoFit/>
          </a:bodyPr>
          <a:lstStyle/>
          <a:p>
            <a:pPr algn="just"/>
            <a:r>
              <a:rPr lang="en-IN" sz="1400" dirty="0" smtClean="0">
                <a:solidFill>
                  <a:srgbClr val="282364"/>
                </a:solidFill>
                <a:latin typeface="Century Gothic" pitchFamily="34" charset="0"/>
                <a:cs typeface="Segoe UI Semilight" pitchFamily="34" charset="0"/>
              </a:rPr>
              <a:t>For more information, contact:</a:t>
            </a:r>
            <a:endParaRPr lang="en-US" sz="1400" dirty="0">
              <a:solidFill>
                <a:srgbClr val="282364"/>
              </a:solidFill>
              <a:latin typeface="Century Gothic" pitchFamily="34" charset="0"/>
              <a:cs typeface="Segoe UI Semilight" pitchFamily="34" charset="0"/>
            </a:endParaRPr>
          </a:p>
        </p:txBody>
      </p:sp>
      <p:sp>
        <p:nvSpPr>
          <p:cNvPr id="19" name="Text Box 11"/>
          <p:cNvSpPr txBox="1">
            <a:spLocks noChangeArrowheads="1"/>
          </p:cNvSpPr>
          <p:nvPr userDrawn="1"/>
        </p:nvSpPr>
        <p:spPr bwMode="auto">
          <a:xfrm>
            <a:off x="2709065" y="5495825"/>
            <a:ext cx="2548735" cy="307777"/>
          </a:xfrm>
          <a:prstGeom prst="rect">
            <a:avLst/>
          </a:prstGeom>
          <a:noFill/>
          <a:ln w="9525">
            <a:noFill/>
            <a:miter lim="800000"/>
            <a:headEnd/>
            <a:tailEnd/>
          </a:ln>
        </p:spPr>
        <p:txBody>
          <a:bodyPr wrap="square">
            <a:spAutoFit/>
          </a:bodyPr>
          <a:lstStyle/>
          <a:p>
            <a:r>
              <a:rPr lang="en-US" sz="1400" i="1" u="sng" dirty="0" smtClean="0">
                <a:solidFill>
                  <a:srgbClr val="00B0F0"/>
                </a:solidFill>
                <a:latin typeface="Century Gothic" pitchFamily="34" charset="0"/>
                <a:cs typeface="Segoe UI Semilight" pitchFamily="34" charset="0"/>
              </a:rPr>
              <a:t>sales@ugamsolutions.com</a:t>
            </a:r>
            <a:r>
              <a:rPr lang="en-US" sz="1400" dirty="0" smtClean="0">
                <a:solidFill>
                  <a:srgbClr val="00B0F0"/>
                </a:solidFill>
                <a:latin typeface="Century Gothic" pitchFamily="34" charset="0"/>
                <a:cs typeface="Segoe UI Semilight" pitchFamily="34" charset="0"/>
              </a:rPr>
              <a:t>   </a:t>
            </a:r>
            <a:endParaRPr lang="en-US" sz="1400" dirty="0">
              <a:solidFill>
                <a:srgbClr val="00B0F0"/>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print">
            <a:lum bright="70000" contrast="-70000"/>
            <a:extLst>
              <a:ext uri="{28A0092B-C50C-407E-A947-70E740481C1C}">
                <a14:useLocalDpi xmlns="" xmlns:a14="http://schemas.microsoft.com/office/drawing/2010/main" val="0"/>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screen">
            <a:lum bright="70000" contrast="-70000"/>
            <a:extLst>
              <a:ext uri="{28A0092B-C50C-407E-A947-70E740481C1C}">
                <a14:useLocalDpi xmlns="" xmlns:a14="http://schemas.microsoft.com/office/drawing/2010/main"/>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screen">
            <a:lum bright="70000" contrast="-70000"/>
            <a:extLst>
              <a:ext uri="{28A0092B-C50C-407E-A947-70E740481C1C}">
                <a14:useLocalDpi xmlns="" xmlns:a14="http://schemas.microsoft.com/office/drawing/2010/main"/>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print"/>
          <a:srcRect/>
          <a:stretch>
            <a:fillRect/>
          </a:stretch>
        </p:blipFill>
        <p:spPr bwMode="auto">
          <a:xfrm>
            <a:off x="43541" y="34504"/>
            <a:ext cx="2090059" cy="914400"/>
          </a:xfrm>
          <a:prstGeom prst="rect">
            <a:avLst/>
          </a:prstGeom>
          <a:noFill/>
        </p:spPr>
      </p:pic>
    </p:spTree>
    <p:extLst>
      <p:ext uri="{BB962C8B-B14F-4D97-AF65-F5344CB8AC3E}">
        <p14:creationId xmlns="" xmlns:p14="http://schemas.microsoft.com/office/powerpoint/2010/main" val="18890400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29" name="Picture 5" descr="C:\Users\prashant.d2\Desktop\6666.jpg"/>
          <p:cNvPicPr>
            <a:picLocks noChangeAspect="1" noChangeArrowheads="1"/>
          </p:cNvPicPr>
          <p:nvPr userDrawn="1"/>
        </p:nvPicPr>
        <p:blipFill>
          <a:blip r:embed="rId2" cstate="email">
            <a:extLst>
              <a:ext uri="{28A0092B-C50C-407E-A947-70E740481C1C}">
                <a14:useLocalDpi xmlns:a14="http://schemas.microsoft.com/office/drawing/2010/main" xmlns=""/>
              </a:ext>
            </a:extLst>
          </a:blip>
          <a:srcRect/>
          <a:stretch>
            <a:fillRect/>
          </a:stretch>
        </p:blipFill>
        <p:spPr bwMode="auto">
          <a:xfrm>
            <a:off x="0" y="-100076"/>
            <a:ext cx="9296400" cy="7034276"/>
          </a:xfrm>
          <a:prstGeom prst="rect">
            <a:avLst/>
          </a:prstGeom>
          <a:noFill/>
        </p:spPr>
      </p:pic>
      <p:sp>
        <p:nvSpPr>
          <p:cNvPr id="9" name="Title 1"/>
          <p:cNvSpPr>
            <a:spLocks noGrp="1"/>
          </p:cNvSpPr>
          <p:nvPr>
            <p:ph type="ctrTitle"/>
          </p:nvPr>
        </p:nvSpPr>
        <p:spPr>
          <a:xfrm>
            <a:off x="0" y="4038600"/>
            <a:ext cx="7772400" cy="1470025"/>
          </a:xfrm>
        </p:spPr>
        <p:txBody>
          <a:bodyPr>
            <a:normAutofit/>
          </a:bodyPr>
          <a:lstStyle>
            <a:lvl1pPr algn="l">
              <a:defRPr sz="3200">
                <a:solidFill>
                  <a:schemeClr val="bg1"/>
                </a:solidFill>
                <a:latin typeface="Century Gothic" pitchFamily="34" charset="0"/>
              </a:defRPr>
            </a:lvl1pPr>
          </a:lstStyle>
          <a:p>
            <a:r>
              <a:rPr lang="en-US" dirty="0" smtClean="0"/>
              <a:t>Click to edit Master title style</a:t>
            </a:r>
            <a:endParaRPr lang="en-US" dirty="0"/>
          </a:p>
        </p:txBody>
      </p:sp>
      <p:sp>
        <p:nvSpPr>
          <p:cNvPr id="10" name="Subtitle 2"/>
          <p:cNvSpPr>
            <a:spLocks noGrp="1"/>
          </p:cNvSpPr>
          <p:nvPr>
            <p:ph type="subTitle" idx="1"/>
          </p:nvPr>
        </p:nvSpPr>
        <p:spPr>
          <a:xfrm>
            <a:off x="0" y="5486400"/>
            <a:ext cx="6400800" cy="533400"/>
          </a:xfrm>
        </p:spPr>
        <p:txBody>
          <a:bodyPr>
            <a:normAutofit/>
          </a:bodyPr>
          <a:lstStyle>
            <a:lvl1pPr marL="0" indent="0" algn="l">
              <a:buNone/>
              <a:defRPr sz="1800">
                <a:solidFill>
                  <a:schemeClr val="bg1">
                    <a:lumMod val="85000"/>
                  </a:schemeClr>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prstClr val="black">
                    <a:lumMod val="50000"/>
                    <a:lumOff val="50000"/>
                  </a:prstClr>
                </a:solidFill>
                <a:latin typeface="Century Gothic" pitchFamily="34" charset="0"/>
              </a:rPr>
              <a:t>Private &amp; Confidential</a:t>
            </a:r>
          </a:p>
        </p:txBody>
      </p:sp>
      <p:pic>
        <p:nvPicPr>
          <p:cNvPr id="13" name="Picture 3" descr="Y:\Marketing\Events\Prashant\Ugam new stuff\Ugam logo\Png\Ugam logo-reverse -High res.png"/>
          <p:cNvPicPr>
            <a:picLocks noChangeAspect="1" noChangeArrowheads="1"/>
          </p:cNvPicPr>
          <p:nvPr userDrawn="1"/>
        </p:nvPicPr>
        <p:blipFill>
          <a:blip r:embed="rId3" cstate="email">
            <a:extLst>
              <a:ext uri="{28A0092B-C50C-407E-A947-70E740481C1C}">
                <a14:useLocalDpi xmlns:a14="http://schemas.microsoft.com/office/drawing/2010/main" xmlns=""/>
              </a:ext>
            </a:extLst>
          </a:blip>
          <a:srcRect/>
          <a:stretch>
            <a:fillRect/>
          </a:stretch>
        </p:blipFill>
        <p:spPr bwMode="auto">
          <a:xfrm>
            <a:off x="76200" y="1543"/>
            <a:ext cx="2085975" cy="912857"/>
          </a:xfrm>
          <a:prstGeom prst="rect">
            <a:avLst/>
          </a:prstGeom>
          <a:noFill/>
        </p:spPr>
      </p:pic>
    </p:spTree>
    <p:extLst>
      <p:ext uri="{BB962C8B-B14F-4D97-AF65-F5344CB8AC3E}">
        <p14:creationId xmlns:p14="http://schemas.microsoft.com/office/powerpoint/2010/main" xmlns="" val="2601188057"/>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22" y="0"/>
            <a:ext cx="9132277" cy="762000"/>
          </a:xfrm>
        </p:spPr>
        <p:txBody>
          <a:bodyPr>
            <a:normAutofit/>
          </a:bodyPr>
          <a:lstStyle>
            <a:lvl1pPr algn="l">
              <a:defRPr sz="2800">
                <a:latin typeface="Century Gothic"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0" y="1295400"/>
            <a:ext cx="9144000" cy="4525963"/>
          </a:xfrm>
        </p:spPr>
        <p:txBody>
          <a:bodyPr>
            <a:normAutofit/>
          </a:bodyPr>
          <a:lstStyle>
            <a:lvl1pPr>
              <a:defRPr sz="2000">
                <a:latin typeface="Century Gothic" pitchFamily="34" charset="0"/>
              </a:defRPr>
            </a:lvl1pPr>
            <a:lvl2pPr>
              <a:defRPr sz="1800">
                <a:latin typeface="Century Gothic" pitchFamily="34" charset="0"/>
              </a:defRPr>
            </a:lvl2pPr>
            <a:lvl3pPr>
              <a:defRPr sz="1600">
                <a:latin typeface="Century Gothic" pitchFamily="34" charset="0"/>
              </a:defRPr>
            </a:lvl3pPr>
            <a:lvl4pPr>
              <a:defRPr sz="1400">
                <a:latin typeface="Century Gothic" pitchFamily="34" charset="0"/>
              </a:defRPr>
            </a:lvl4pPr>
            <a:lvl5pPr>
              <a:defRPr sz="1400">
                <a:latin typeface="Century Gothic"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prstClr val="black">
                    <a:lumMod val="50000"/>
                    <a:lumOff val="50000"/>
                  </a:prstClr>
                </a:solidFill>
                <a:latin typeface="Century Gothic" pitchFamily="34" charset="0"/>
              </a:rPr>
              <a:t>Private &amp; Confidential</a:t>
            </a:r>
          </a:p>
        </p:txBody>
      </p:sp>
      <p:pic>
        <p:nvPicPr>
          <p:cNvPr id="9" name="Picture 3" descr="C:\Users\prashant.d2\Desktop\Graphic1.png"/>
          <p:cNvPicPr>
            <a:picLocks noChangeAspect="1" noChangeArrowheads="1"/>
          </p:cNvPicPr>
          <p:nvPr userDrawn="1"/>
        </p:nvPicPr>
        <p:blipFill>
          <a:blip r:embed="rId2" cstate="email">
            <a:extLst>
              <a:ext uri="{28A0092B-C50C-407E-A947-70E740481C1C}">
                <a14:useLocalDpi xmlns:a14="http://schemas.microsoft.com/office/drawing/2010/main" xmlns=""/>
              </a:ext>
            </a:extLst>
          </a:blip>
          <a:srcRect/>
          <a:stretch>
            <a:fillRect/>
          </a:stretch>
        </p:blipFill>
        <p:spPr bwMode="auto">
          <a:xfrm>
            <a:off x="8077200" y="6380560"/>
            <a:ext cx="1047750" cy="458390"/>
          </a:xfrm>
          <a:prstGeom prst="rect">
            <a:avLst/>
          </a:prstGeom>
          <a:noFill/>
        </p:spPr>
      </p:pic>
    </p:spTree>
    <p:extLst>
      <p:ext uri="{BB962C8B-B14F-4D97-AF65-F5344CB8AC3E}">
        <p14:creationId xmlns:p14="http://schemas.microsoft.com/office/powerpoint/2010/main" xmlns="" val="202710477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prstClr val="black">
                    <a:lumMod val="50000"/>
                    <a:lumOff val="50000"/>
                  </a:prstClr>
                </a:solidFill>
                <a:latin typeface="Century Gothic" pitchFamily="34" charset="0"/>
              </a:rPr>
              <a:t>Private &amp; Confidential</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2127" y="2490921"/>
            <a:ext cx="9141873" cy="1876158"/>
          </a:xfrm>
          <a:prstGeom prst="rect">
            <a:avLst/>
          </a:prstGeom>
          <a:ln>
            <a:noFill/>
          </a:ln>
          <a:effectLst>
            <a:outerShdw blurRad="292100" dist="139700" dir="2700000" algn="tl" rotWithShape="0">
              <a:srgbClr val="333333">
                <a:alpha val="65000"/>
              </a:srgbClr>
            </a:outerShdw>
          </a:effectLst>
        </p:spPr>
      </p:pic>
      <p:sp>
        <p:nvSpPr>
          <p:cNvPr id="12" name="Title 2"/>
          <p:cNvSpPr>
            <a:spLocks noGrp="1"/>
          </p:cNvSpPr>
          <p:nvPr>
            <p:ph type="title"/>
          </p:nvPr>
        </p:nvSpPr>
        <p:spPr>
          <a:xfrm>
            <a:off x="0" y="3087779"/>
            <a:ext cx="9124950" cy="682441"/>
          </a:xfrm>
        </p:spPr>
        <p:txBody>
          <a:bodyPr>
            <a:normAutofit/>
          </a:bodyPr>
          <a:lstStyle>
            <a:lvl1pPr>
              <a:defRPr sz="2800"/>
            </a:lvl1pPr>
          </a:lstStyle>
          <a:p>
            <a:endParaRPr lang="en-US" sz="3600" b="1" dirty="0">
              <a:solidFill>
                <a:srgbClr val="282364"/>
              </a:solidFill>
              <a:ea typeface="+mn-ea"/>
              <a:cs typeface="Myriad Pro Light"/>
            </a:endParaRPr>
          </a:p>
        </p:txBody>
      </p:sp>
      <p:pic>
        <p:nvPicPr>
          <p:cNvPr id="14" name="Picture 13"/>
          <p:cNvPicPr>
            <a:picLocks noChangeAspect="1"/>
          </p:cNvPicPr>
          <p:nvPr userDrawn="1"/>
        </p:nvPicPr>
        <p:blipFill>
          <a:blip r:embed="rId3" cstate="email">
            <a:extLst>
              <a:ext uri="{28A0092B-C50C-407E-A947-70E740481C1C}">
                <a14:useLocalDpi xmlns:a14="http://schemas.microsoft.com/office/drawing/2010/main" xmlns=""/>
              </a:ext>
            </a:extLst>
          </a:blip>
          <a:stretch>
            <a:fillRect/>
          </a:stretch>
        </p:blipFill>
        <p:spPr>
          <a:xfrm>
            <a:off x="55321" y="3983666"/>
            <a:ext cx="782879" cy="382251"/>
          </a:xfrm>
          <a:prstGeom prst="rect">
            <a:avLst/>
          </a:prstGeom>
        </p:spPr>
      </p:pic>
      <p:pic>
        <p:nvPicPr>
          <p:cNvPr id="19" name="Picture 3" descr="C:\Users\prashant.d2\Desktop\Graphic1.png"/>
          <p:cNvPicPr>
            <a:picLocks noChangeAspect="1" noChangeArrowheads="1"/>
          </p:cNvPicPr>
          <p:nvPr userDrawn="1"/>
        </p:nvPicPr>
        <p:blipFill>
          <a:blip r:embed="rId4" cstate="email">
            <a:extLst>
              <a:ext uri="{28A0092B-C50C-407E-A947-70E740481C1C}">
                <a14:useLocalDpi xmlns:a14="http://schemas.microsoft.com/office/drawing/2010/main" xmlns=""/>
              </a:ext>
            </a:extLst>
          </a:blip>
          <a:srcRect/>
          <a:stretch>
            <a:fillRect/>
          </a:stretch>
        </p:blipFill>
        <p:spPr bwMode="auto">
          <a:xfrm>
            <a:off x="8077200" y="6380560"/>
            <a:ext cx="1047750" cy="458390"/>
          </a:xfrm>
          <a:prstGeom prst="rect">
            <a:avLst/>
          </a:prstGeom>
          <a:noFill/>
        </p:spPr>
      </p:pic>
      <p:sp>
        <p:nvSpPr>
          <p:cNvPr id="9" name="Slide Number Placeholder 5"/>
          <p:cNvSpPr txBox="1">
            <a:spLocks/>
          </p:cNvSpPr>
          <p:nvPr userDrawn="1"/>
        </p:nvSpPr>
        <p:spPr>
          <a:xfrm>
            <a:off x="-372374" y="6629400"/>
            <a:ext cx="533400" cy="365125"/>
          </a:xfrm>
          <a:prstGeom prst="rect">
            <a:avLst/>
          </a:prstGeom>
        </p:spPr>
        <p:txBody>
          <a:bodyPr vert="horz" lIns="91440" tIns="45720" rIns="91440" bIns="45720" rtlCol="0" anchor="ctr"/>
          <a:lstStyle>
            <a:defPPr>
              <a:defRPr lang="en-US"/>
            </a:defPPr>
            <a:lvl1pPr marL="0" algn="r" defTabSz="914400" rtl="0" eaLnBrk="1" latinLnBrk="0" hangingPunct="1">
              <a:defRPr sz="700" kern="1200">
                <a:solidFill>
                  <a:schemeClr val="tx1">
                    <a:lumMod val="50000"/>
                    <a:lumOff val="50000"/>
                  </a:schemeClr>
                </a:solidFill>
                <a:latin typeface="Century Gothic"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AE5653-66D9-46A2-9EAE-1238583AACF0}"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xmlns="" val="2027104770"/>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5" name="Text Box 11"/>
          <p:cNvSpPr txBox="1">
            <a:spLocks noChangeArrowheads="1"/>
          </p:cNvSpPr>
          <p:nvPr userDrawn="1"/>
        </p:nvSpPr>
        <p:spPr bwMode="auto">
          <a:xfrm>
            <a:off x="2819400" y="6477000"/>
            <a:ext cx="3419872" cy="246221"/>
          </a:xfrm>
          <a:prstGeom prst="rect">
            <a:avLst/>
          </a:prstGeom>
          <a:noFill/>
          <a:ln w="9525">
            <a:noFill/>
            <a:miter lim="800000"/>
            <a:headEnd/>
            <a:tailEnd/>
          </a:ln>
        </p:spPr>
        <p:txBody>
          <a:bodyPr wrap="square">
            <a:spAutoFit/>
          </a:bodyPr>
          <a:lstStyle/>
          <a:p>
            <a:pPr algn="ctr"/>
            <a:r>
              <a:rPr lang="en-IN" sz="1000" dirty="0" smtClean="0">
                <a:solidFill>
                  <a:prstClr val="black"/>
                </a:solidFill>
                <a:latin typeface="Century Gothic" pitchFamily="34" charset="0"/>
                <a:cs typeface="Segoe UI Semilight" pitchFamily="34" charset="0"/>
                <a:hlinkClick r:id="rId2"/>
              </a:rPr>
              <a:t>www.ugamsolutions.com</a:t>
            </a:r>
            <a:r>
              <a:rPr lang="en-IN" sz="1000" dirty="0" smtClean="0">
                <a:solidFill>
                  <a:prstClr val="black"/>
                </a:solidFill>
                <a:latin typeface="Century Gothic" pitchFamily="34" charset="0"/>
                <a:cs typeface="Segoe UI Semilight" pitchFamily="34" charset="0"/>
              </a:rPr>
              <a:t>  </a:t>
            </a:r>
            <a:endParaRPr lang="en-US" sz="1000" dirty="0">
              <a:solidFill>
                <a:prstClr val="black"/>
              </a:solidFill>
              <a:latin typeface="Century Gothic" pitchFamily="34" charset="0"/>
              <a:cs typeface="Segoe UI Semilight" pitchFamily="34" charset="0"/>
            </a:endParaRPr>
          </a:p>
        </p:txBody>
      </p:sp>
      <p:pic>
        <p:nvPicPr>
          <p:cNvPr id="12" name="Picture 11"/>
          <p:cNvPicPr>
            <a:picLocks noChangeAspect="1"/>
          </p:cNvPicPr>
          <p:nvPr userDrawn="1"/>
        </p:nvPicPr>
        <p:blipFill>
          <a:blip r:embed="rId3" cstate="email">
            <a:extLst>
              <a:ext uri="{28A0092B-C50C-407E-A947-70E740481C1C}">
                <a14:useLocalDpi xmlns:a14="http://schemas.microsoft.com/office/drawing/2010/main" xmlns=""/>
              </a:ext>
            </a:extLst>
          </a:blip>
          <a:stretch>
            <a:fillRect/>
          </a:stretch>
        </p:blipFill>
        <p:spPr>
          <a:xfrm>
            <a:off x="0" y="3733799"/>
            <a:ext cx="9144000" cy="2502901"/>
          </a:xfrm>
          <a:prstGeom prst="rect">
            <a:avLst/>
          </a:prstGeom>
          <a:ln>
            <a:noFill/>
          </a:ln>
          <a:effectLst>
            <a:outerShdw blurRad="292100" dist="139700" dir="2700000" algn="tl" rotWithShape="0">
              <a:srgbClr val="333333">
                <a:alpha val="65000"/>
              </a:srgbClr>
            </a:outerShdw>
          </a:effectLst>
        </p:spPr>
      </p:pic>
      <p:sp>
        <p:nvSpPr>
          <p:cNvPr id="17" name="TextBox 16"/>
          <p:cNvSpPr txBox="1"/>
          <p:nvPr userDrawn="1"/>
        </p:nvSpPr>
        <p:spPr>
          <a:xfrm>
            <a:off x="-44652" y="3759120"/>
            <a:ext cx="9188651" cy="1815882"/>
          </a:xfrm>
          <a:prstGeom prst="rect">
            <a:avLst/>
          </a:prstGeom>
          <a:noFill/>
        </p:spPr>
        <p:txBody>
          <a:bodyPr wrap="square" rtlCol="0">
            <a:spAutoFit/>
          </a:bodyPr>
          <a:lstStyle/>
          <a:p>
            <a:r>
              <a:rPr lang="en-US" sz="1400" spc="100" dirty="0" smtClean="0">
                <a:solidFill>
                  <a:srgbClr val="282364"/>
                </a:solidFill>
                <a:latin typeface="Century Gothic" pitchFamily="34" charset="0"/>
                <a:cs typeface="Segoe UI Semilight" pitchFamily="34" charset="0"/>
              </a:rPr>
              <a:t>As a global leader in managed analytics, Clients trust Ugam. That trust is based on deep domain expertise, end-to-end service, innovation, and the highest quality of insights and analytics that enables Ugam to transform big data into big insight and direct action. </a:t>
            </a:r>
          </a:p>
          <a:p>
            <a:r>
              <a:rPr lang="en-US" sz="1400" spc="100" dirty="0" smtClean="0">
                <a:solidFill>
                  <a:srgbClr val="282364"/>
                </a:solidFill>
                <a:latin typeface="Century Gothic" pitchFamily="34" charset="0"/>
                <a:cs typeface="Segoe UI Semilight" pitchFamily="34" charset="0"/>
              </a:rPr>
              <a:t>Ugam’s unique managed services offering – combining a proprietary big data platform with a global team of insights and analytics experts – empowers the client with the confidence necessary to act, and that action impacts their business.</a:t>
            </a:r>
          </a:p>
          <a:p>
            <a:r>
              <a:rPr lang="en-US" sz="1400" spc="100" dirty="0" smtClean="0">
                <a:solidFill>
                  <a:srgbClr val="282364"/>
                </a:solidFill>
                <a:latin typeface="Century Gothic" pitchFamily="34" charset="0"/>
                <a:cs typeface="Segoe UI Semilight" pitchFamily="34" charset="0"/>
              </a:rPr>
              <a:t>As a result, </a:t>
            </a:r>
            <a:r>
              <a:rPr lang="en-US" sz="1400" b="1" spc="100" dirty="0" smtClean="0">
                <a:solidFill>
                  <a:srgbClr val="282364"/>
                </a:solidFill>
                <a:latin typeface="Century Gothic" pitchFamily="34" charset="0"/>
                <a:cs typeface="Segoe UI Semilight" pitchFamily="34" charset="0"/>
              </a:rPr>
              <a:t>9 of the largest 25 Internet retailers and 12 of the top 25 Market Research firms</a:t>
            </a:r>
            <a:r>
              <a:rPr lang="en-US" sz="1400" spc="100" dirty="0" smtClean="0">
                <a:solidFill>
                  <a:srgbClr val="282364"/>
                </a:solidFill>
                <a:latin typeface="Century Gothic" pitchFamily="34" charset="0"/>
                <a:cs typeface="Segoe UI Semilight" pitchFamily="34" charset="0"/>
              </a:rPr>
              <a:t>, turn to Ugam today to help shift their business performance.</a:t>
            </a:r>
            <a:endParaRPr lang="en-US" sz="1400" b="1" spc="100" dirty="0">
              <a:solidFill>
                <a:srgbClr val="282364"/>
              </a:solidFill>
              <a:latin typeface="Century Gothic" pitchFamily="34" charset="0"/>
              <a:cs typeface="Segoe UI Semilight" pitchFamily="34" charset="0"/>
            </a:endParaRPr>
          </a:p>
        </p:txBody>
      </p:sp>
      <p:sp>
        <p:nvSpPr>
          <p:cNvPr id="18" name="Text Box 11"/>
          <p:cNvSpPr txBox="1">
            <a:spLocks noChangeArrowheads="1"/>
          </p:cNvSpPr>
          <p:nvPr userDrawn="1"/>
        </p:nvSpPr>
        <p:spPr bwMode="auto">
          <a:xfrm>
            <a:off x="1798" y="5487927"/>
            <a:ext cx="3419872" cy="307777"/>
          </a:xfrm>
          <a:prstGeom prst="rect">
            <a:avLst/>
          </a:prstGeom>
          <a:noFill/>
          <a:ln w="9525">
            <a:noFill/>
            <a:miter lim="800000"/>
            <a:headEnd/>
            <a:tailEnd/>
          </a:ln>
        </p:spPr>
        <p:txBody>
          <a:bodyPr wrap="square">
            <a:spAutoFit/>
          </a:bodyPr>
          <a:lstStyle/>
          <a:p>
            <a:pPr algn="just"/>
            <a:r>
              <a:rPr lang="en-IN" sz="1400" dirty="0" smtClean="0">
                <a:solidFill>
                  <a:srgbClr val="282364"/>
                </a:solidFill>
                <a:latin typeface="Century Gothic" pitchFamily="34" charset="0"/>
                <a:cs typeface="Segoe UI Semilight" pitchFamily="34" charset="0"/>
              </a:rPr>
              <a:t>For more information, contact:</a:t>
            </a:r>
            <a:endParaRPr lang="en-US" sz="1400" dirty="0">
              <a:solidFill>
                <a:srgbClr val="282364"/>
              </a:solidFill>
              <a:latin typeface="Century Gothic" pitchFamily="34" charset="0"/>
              <a:cs typeface="Segoe UI Semilight" pitchFamily="34" charset="0"/>
            </a:endParaRPr>
          </a:p>
        </p:txBody>
      </p:sp>
      <p:sp>
        <p:nvSpPr>
          <p:cNvPr id="19" name="Text Box 11"/>
          <p:cNvSpPr txBox="1">
            <a:spLocks noChangeArrowheads="1"/>
          </p:cNvSpPr>
          <p:nvPr userDrawn="1"/>
        </p:nvSpPr>
        <p:spPr bwMode="auto">
          <a:xfrm>
            <a:off x="2709065" y="5495825"/>
            <a:ext cx="2548735" cy="307777"/>
          </a:xfrm>
          <a:prstGeom prst="rect">
            <a:avLst/>
          </a:prstGeom>
          <a:noFill/>
          <a:ln w="9525">
            <a:noFill/>
            <a:miter lim="800000"/>
            <a:headEnd/>
            <a:tailEnd/>
          </a:ln>
        </p:spPr>
        <p:txBody>
          <a:bodyPr wrap="square">
            <a:spAutoFit/>
          </a:bodyPr>
          <a:lstStyle/>
          <a:p>
            <a:r>
              <a:rPr lang="en-US" sz="1400" i="1" u="sng" dirty="0" smtClean="0">
                <a:solidFill>
                  <a:srgbClr val="00B0F0"/>
                </a:solidFill>
                <a:latin typeface="Century Gothic" pitchFamily="34" charset="0"/>
                <a:cs typeface="Segoe UI Semilight" pitchFamily="34" charset="0"/>
              </a:rPr>
              <a:t>sales@ugamsolutions.com</a:t>
            </a:r>
            <a:r>
              <a:rPr lang="en-US" sz="1400" dirty="0" smtClean="0">
                <a:solidFill>
                  <a:srgbClr val="00B0F0"/>
                </a:solidFill>
                <a:latin typeface="Century Gothic" pitchFamily="34" charset="0"/>
                <a:cs typeface="Segoe UI Semilight" pitchFamily="34" charset="0"/>
              </a:rPr>
              <a:t>   </a:t>
            </a:r>
            <a:endParaRPr lang="en-US" sz="1400" dirty="0">
              <a:solidFill>
                <a:srgbClr val="00B0F0"/>
              </a:solidFill>
              <a:latin typeface="Century Gothic" pitchFamily="34" charset="0"/>
              <a:cs typeface="Segoe UI Semilight" pitchFamily="34" charset="0"/>
            </a:endParaRPr>
          </a:p>
        </p:txBody>
      </p:sp>
      <p:pic>
        <p:nvPicPr>
          <p:cNvPr id="20" name="Picture 19"/>
          <p:cNvPicPr>
            <a:picLocks noChangeAspect="1"/>
          </p:cNvPicPr>
          <p:nvPr userDrawn="1"/>
        </p:nvPicPr>
        <p:blipFill>
          <a:blip r:embed="rId4" cstate="email">
            <a:lum bright="70000" contrast="-70000"/>
            <a:extLst>
              <a:ext uri="{28A0092B-C50C-407E-A947-70E740481C1C}">
                <a14:useLocalDpi xmlns:a14="http://schemas.microsoft.com/office/drawing/2010/main" xmlns=""/>
              </a:ext>
            </a:extLst>
          </a:blip>
          <a:stretch>
            <a:fillRect/>
          </a:stretch>
        </p:blipFill>
        <p:spPr>
          <a:xfrm>
            <a:off x="46695" y="5858774"/>
            <a:ext cx="782879" cy="382251"/>
          </a:xfrm>
          <a:prstGeom prst="rect">
            <a:avLst/>
          </a:prstGeom>
        </p:spPr>
      </p:pic>
      <p:pic>
        <p:nvPicPr>
          <p:cNvPr id="21" name="Picture 20"/>
          <p:cNvPicPr>
            <a:picLocks noChangeAspect="1"/>
          </p:cNvPicPr>
          <p:nvPr userDrawn="1"/>
        </p:nvPicPr>
        <p:blipFill>
          <a:blip r:embed="rId5" cstate="email">
            <a:lum bright="70000" contrast="-70000"/>
            <a:extLst>
              <a:ext uri="{28A0092B-C50C-407E-A947-70E740481C1C}">
                <a14:useLocalDpi xmlns:a14="http://schemas.microsoft.com/office/drawing/2010/main" xmlns=""/>
              </a:ext>
            </a:extLst>
          </a:blip>
          <a:stretch>
            <a:fillRect/>
          </a:stretch>
        </p:blipFill>
        <p:spPr>
          <a:xfrm>
            <a:off x="872847" y="5858774"/>
            <a:ext cx="782879" cy="382251"/>
          </a:xfrm>
          <a:prstGeom prst="rect">
            <a:avLst/>
          </a:prstGeom>
        </p:spPr>
      </p:pic>
      <p:pic>
        <p:nvPicPr>
          <p:cNvPr id="22" name="Picture 21"/>
          <p:cNvPicPr>
            <a:picLocks noChangeAspect="1"/>
          </p:cNvPicPr>
          <p:nvPr userDrawn="1"/>
        </p:nvPicPr>
        <p:blipFill>
          <a:blip r:embed="rId5" cstate="email">
            <a:lum bright="70000" contrast="-70000"/>
            <a:extLst>
              <a:ext uri="{28A0092B-C50C-407E-A947-70E740481C1C}">
                <a14:useLocalDpi xmlns:a14="http://schemas.microsoft.com/office/drawing/2010/main" xmlns=""/>
              </a:ext>
            </a:extLst>
          </a:blip>
          <a:stretch>
            <a:fillRect/>
          </a:stretch>
        </p:blipFill>
        <p:spPr>
          <a:xfrm>
            <a:off x="1700623" y="5841874"/>
            <a:ext cx="782879" cy="382251"/>
          </a:xfrm>
          <a:prstGeom prst="rect">
            <a:avLst/>
          </a:prstGeom>
        </p:spPr>
      </p:pic>
      <p:pic>
        <p:nvPicPr>
          <p:cNvPr id="23" name="Picture 22"/>
          <p:cNvPicPr>
            <a:picLocks noChangeAspect="1"/>
          </p:cNvPicPr>
          <p:nvPr userDrawn="1"/>
        </p:nvPicPr>
        <p:blipFill>
          <a:blip r:embed="rId5" cstate="email">
            <a:lum bright="70000" contrast="-70000"/>
            <a:extLst>
              <a:ext uri="{28A0092B-C50C-407E-A947-70E740481C1C}">
                <a14:useLocalDpi xmlns:a14="http://schemas.microsoft.com/office/drawing/2010/main" xmlns=""/>
              </a:ext>
            </a:extLst>
          </a:blip>
          <a:stretch>
            <a:fillRect/>
          </a:stretch>
        </p:blipFill>
        <p:spPr>
          <a:xfrm>
            <a:off x="2537886" y="5858774"/>
            <a:ext cx="782879" cy="382251"/>
          </a:xfrm>
          <a:prstGeom prst="rect">
            <a:avLst/>
          </a:prstGeom>
        </p:spPr>
      </p:pic>
      <p:pic>
        <p:nvPicPr>
          <p:cNvPr id="24" name="Picture 23"/>
          <p:cNvPicPr>
            <a:picLocks noChangeAspect="1"/>
          </p:cNvPicPr>
          <p:nvPr userDrawn="1"/>
        </p:nvPicPr>
        <p:blipFill>
          <a:blip r:embed="rId5" cstate="email">
            <a:lum bright="70000" contrast="-70000"/>
            <a:extLst>
              <a:ext uri="{28A0092B-C50C-407E-A947-70E740481C1C}">
                <a14:useLocalDpi xmlns:a14="http://schemas.microsoft.com/office/drawing/2010/main" xmlns=""/>
              </a:ext>
            </a:extLst>
          </a:blip>
          <a:stretch>
            <a:fillRect/>
          </a:stretch>
        </p:blipFill>
        <p:spPr>
          <a:xfrm>
            <a:off x="3375149" y="5853729"/>
            <a:ext cx="782879" cy="382251"/>
          </a:xfrm>
          <a:prstGeom prst="rect">
            <a:avLst/>
          </a:prstGeom>
        </p:spPr>
      </p:pic>
      <p:pic>
        <p:nvPicPr>
          <p:cNvPr id="25" name="Picture 24"/>
          <p:cNvPicPr>
            <a:picLocks noChangeAspect="1"/>
          </p:cNvPicPr>
          <p:nvPr userDrawn="1"/>
        </p:nvPicPr>
        <p:blipFill>
          <a:blip r:embed="rId5" cstate="email">
            <a:lum bright="70000" contrast="-70000"/>
            <a:extLst>
              <a:ext uri="{28A0092B-C50C-407E-A947-70E740481C1C}">
                <a14:useLocalDpi xmlns:a14="http://schemas.microsoft.com/office/drawing/2010/main" xmlns=""/>
              </a:ext>
            </a:extLst>
          </a:blip>
          <a:stretch>
            <a:fillRect/>
          </a:stretch>
        </p:blipFill>
        <p:spPr>
          <a:xfrm>
            <a:off x="4212412" y="5854474"/>
            <a:ext cx="782879" cy="382251"/>
          </a:xfrm>
          <a:prstGeom prst="rect">
            <a:avLst/>
          </a:prstGeom>
        </p:spPr>
      </p:pic>
      <p:pic>
        <p:nvPicPr>
          <p:cNvPr id="26" name="Picture 25"/>
          <p:cNvPicPr>
            <a:picLocks noChangeAspect="1"/>
          </p:cNvPicPr>
          <p:nvPr userDrawn="1"/>
        </p:nvPicPr>
        <p:blipFill>
          <a:blip r:embed="rId5" cstate="email">
            <a:lum bright="70000" contrast="-70000"/>
            <a:extLst>
              <a:ext uri="{28A0092B-C50C-407E-A947-70E740481C1C}">
                <a14:useLocalDpi xmlns:a14="http://schemas.microsoft.com/office/drawing/2010/main" xmlns=""/>
              </a:ext>
            </a:extLst>
          </a:blip>
          <a:stretch>
            <a:fillRect/>
          </a:stretch>
        </p:blipFill>
        <p:spPr>
          <a:xfrm>
            <a:off x="5049675" y="5856744"/>
            <a:ext cx="782879" cy="382251"/>
          </a:xfrm>
          <a:prstGeom prst="rect">
            <a:avLst/>
          </a:prstGeom>
        </p:spPr>
      </p:pic>
      <p:pic>
        <p:nvPicPr>
          <p:cNvPr id="27" name="Picture 26"/>
          <p:cNvPicPr>
            <a:picLocks noChangeAspect="1"/>
          </p:cNvPicPr>
          <p:nvPr userDrawn="1"/>
        </p:nvPicPr>
        <p:blipFill>
          <a:blip r:embed="rId5" cstate="email">
            <a:lum bright="70000" contrast="-70000"/>
            <a:extLst>
              <a:ext uri="{28A0092B-C50C-407E-A947-70E740481C1C}">
                <a14:useLocalDpi xmlns:a14="http://schemas.microsoft.com/office/drawing/2010/main" xmlns=""/>
              </a:ext>
            </a:extLst>
          </a:blip>
          <a:stretch>
            <a:fillRect/>
          </a:stretch>
        </p:blipFill>
        <p:spPr>
          <a:xfrm>
            <a:off x="5886938" y="5859014"/>
            <a:ext cx="782879" cy="382251"/>
          </a:xfrm>
          <a:prstGeom prst="rect">
            <a:avLst/>
          </a:prstGeom>
        </p:spPr>
      </p:pic>
      <p:pic>
        <p:nvPicPr>
          <p:cNvPr id="28" name="Picture 27"/>
          <p:cNvPicPr>
            <a:picLocks noChangeAspect="1"/>
          </p:cNvPicPr>
          <p:nvPr userDrawn="1"/>
        </p:nvPicPr>
        <p:blipFill rotWithShape="1">
          <a:blip r:embed="rId5" cstate="email">
            <a:lum bright="70000" contrast="-70000"/>
            <a:extLst>
              <a:ext uri="{28A0092B-C50C-407E-A947-70E740481C1C}">
                <a14:useLocalDpi xmlns:a14="http://schemas.microsoft.com/office/drawing/2010/main" xmlns=""/>
              </a:ext>
            </a:extLst>
          </a:blip>
          <a:srcRect r="40266"/>
          <a:stretch/>
        </p:blipFill>
        <p:spPr>
          <a:xfrm>
            <a:off x="6710978" y="5855219"/>
            <a:ext cx="467640" cy="382251"/>
          </a:xfrm>
          <a:prstGeom prst="rect">
            <a:avLst/>
          </a:prstGeom>
        </p:spPr>
      </p:pic>
      <p:pic>
        <p:nvPicPr>
          <p:cNvPr id="29" name="Picture 28"/>
          <p:cNvPicPr>
            <a:picLocks noChangeAspect="1"/>
          </p:cNvPicPr>
          <p:nvPr userDrawn="1"/>
        </p:nvPicPr>
        <p:blipFill rotWithShape="1">
          <a:blip r:embed="rId5" cstate="email">
            <a:lum bright="70000" contrast="-70000"/>
            <a:extLst>
              <a:ext uri="{28A0092B-C50C-407E-A947-70E740481C1C}">
                <a14:useLocalDpi xmlns:a14="http://schemas.microsoft.com/office/drawing/2010/main" xmlns=""/>
              </a:ext>
            </a:extLst>
          </a:blip>
          <a:srcRect r="40266"/>
          <a:stretch/>
        </p:blipFill>
        <p:spPr>
          <a:xfrm>
            <a:off x="7221219" y="5841873"/>
            <a:ext cx="467640" cy="382251"/>
          </a:xfrm>
          <a:prstGeom prst="rect">
            <a:avLst/>
          </a:prstGeom>
        </p:spPr>
      </p:pic>
      <p:pic>
        <p:nvPicPr>
          <p:cNvPr id="30" name="Picture 29"/>
          <p:cNvPicPr>
            <a:picLocks noChangeAspect="1"/>
          </p:cNvPicPr>
          <p:nvPr userDrawn="1"/>
        </p:nvPicPr>
        <p:blipFill rotWithShape="1">
          <a:blip r:embed="rId5" cstate="email">
            <a:lum bright="70000" contrast="-70000"/>
            <a:extLst>
              <a:ext uri="{28A0092B-C50C-407E-A947-70E740481C1C}">
                <a14:useLocalDpi xmlns:a14="http://schemas.microsoft.com/office/drawing/2010/main" xmlns=""/>
              </a:ext>
            </a:extLst>
          </a:blip>
          <a:srcRect r="40266"/>
          <a:stretch/>
        </p:blipFill>
        <p:spPr>
          <a:xfrm>
            <a:off x="7730022" y="5848463"/>
            <a:ext cx="467640" cy="382251"/>
          </a:xfrm>
          <a:prstGeom prst="rect">
            <a:avLst/>
          </a:prstGeom>
        </p:spPr>
      </p:pic>
      <p:pic>
        <p:nvPicPr>
          <p:cNvPr id="31" name="Picture 30"/>
          <p:cNvPicPr>
            <a:picLocks noChangeAspect="1"/>
          </p:cNvPicPr>
          <p:nvPr userDrawn="1"/>
        </p:nvPicPr>
        <p:blipFill rotWithShape="1">
          <a:blip r:embed="rId5" cstate="email">
            <a:lum bright="70000" contrast="-70000"/>
            <a:extLst>
              <a:ext uri="{28A0092B-C50C-407E-A947-70E740481C1C}">
                <a14:useLocalDpi xmlns:a14="http://schemas.microsoft.com/office/drawing/2010/main" xmlns=""/>
              </a:ext>
            </a:extLst>
          </a:blip>
          <a:srcRect l="1" r="59056" b="283"/>
          <a:stretch/>
        </p:blipFill>
        <p:spPr>
          <a:xfrm>
            <a:off x="8763000" y="5842957"/>
            <a:ext cx="320531" cy="381168"/>
          </a:xfrm>
          <a:prstGeom prst="rect">
            <a:avLst/>
          </a:prstGeom>
        </p:spPr>
      </p:pic>
      <p:pic>
        <p:nvPicPr>
          <p:cNvPr id="32" name="Picture 31"/>
          <p:cNvPicPr>
            <a:picLocks noChangeAspect="1"/>
          </p:cNvPicPr>
          <p:nvPr userDrawn="1"/>
        </p:nvPicPr>
        <p:blipFill rotWithShape="1">
          <a:blip r:embed="rId5" cstate="email">
            <a:lum bright="70000" contrast="-70000"/>
            <a:extLst>
              <a:ext uri="{28A0092B-C50C-407E-A947-70E740481C1C}">
                <a14:useLocalDpi xmlns:a14="http://schemas.microsoft.com/office/drawing/2010/main" xmlns=""/>
              </a:ext>
            </a:extLst>
          </a:blip>
          <a:srcRect r="40266"/>
          <a:stretch/>
        </p:blipFill>
        <p:spPr>
          <a:xfrm>
            <a:off x="8255478" y="5848462"/>
            <a:ext cx="467640" cy="382251"/>
          </a:xfrm>
          <a:prstGeom prst="rect">
            <a:avLst/>
          </a:prstGeom>
        </p:spPr>
      </p:pic>
      <p:pic>
        <p:nvPicPr>
          <p:cNvPr id="33" name="Picture 3" descr="C:\Users\prashant.d2\Desktop\Graphic1.png"/>
          <p:cNvPicPr>
            <a:picLocks noChangeAspect="1" noChangeArrowheads="1"/>
          </p:cNvPicPr>
          <p:nvPr userDrawn="1"/>
        </p:nvPicPr>
        <p:blipFill>
          <a:blip r:embed="rId6" cstate="email">
            <a:extLst>
              <a:ext uri="{28A0092B-C50C-407E-A947-70E740481C1C}">
                <a14:useLocalDpi xmlns:a14="http://schemas.microsoft.com/office/drawing/2010/main" xmlns=""/>
              </a:ext>
            </a:extLst>
          </a:blip>
          <a:srcRect/>
          <a:stretch>
            <a:fillRect/>
          </a:stretch>
        </p:blipFill>
        <p:spPr bwMode="auto">
          <a:xfrm>
            <a:off x="43541" y="34504"/>
            <a:ext cx="2090059" cy="914400"/>
          </a:xfrm>
          <a:prstGeom prst="rect">
            <a:avLst/>
          </a:prstGeom>
          <a:noFill/>
        </p:spPr>
      </p:pic>
    </p:spTree>
    <p:extLst>
      <p:ext uri="{BB962C8B-B14F-4D97-AF65-F5344CB8AC3E}">
        <p14:creationId xmlns:p14="http://schemas.microsoft.com/office/powerpoint/2010/main" xmlns="" val="1889040025"/>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1282821"/>
            <a:ext cx="9176238"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prstClr val="black">
                    <a:lumMod val="50000"/>
                    <a:lumOff val="50000"/>
                  </a:prstClr>
                </a:solidFill>
                <a:latin typeface="Century Gothic" pitchFamily="34" charset="0"/>
              </a:rPr>
              <a:t>Private &amp; Confidential</a:t>
            </a:r>
          </a:p>
        </p:txBody>
      </p:sp>
    </p:spTree>
    <p:extLst>
      <p:ext uri="{BB962C8B-B14F-4D97-AF65-F5344CB8AC3E}">
        <p14:creationId xmlns="" xmlns:p14="http://schemas.microsoft.com/office/powerpoint/2010/main" val="88429074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Lst>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0" y="1282821"/>
            <a:ext cx="9176238"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Box 7"/>
          <p:cNvSpPr txBox="1">
            <a:spLocks noChangeArrowheads="1"/>
          </p:cNvSpPr>
          <p:nvPr userDrawn="1"/>
        </p:nvSpPr>
        <p:spPr bwMode="auto">
          <a:xfrm>
            <a:off x="3480594" y="6692900"/>
            <a:ext cx="2182812" cy="189228"/>
          </a:xfrm>
          <a:prstGeom prst="rect">
            <a:avLst/>
          </a:prstGeom>
          <a:noFill/>
          <a:ln>
            <a:noFill/>
          </a:ln>
          <a:extLst/>
        </p:spPr>
        <p:txBody>
          <a:bodyPr lIns="91387" tIns="45693" rIns="91387" bIns="45693">
            <a:spAutoFit/>
          </a:bodyPr>
          <a:lstStyle>
            <a:lvl1pPr eaLnBrk="0" hangingPunct="0">
              <a:defRPr sz="1000" b="1">
                <a:solidFill>
                  <a:schemeClr val="tx1"/>
                </a:solidFill>
                <a:latin typeface="Tahoma" charset="0"/>
                <a:ea typeface="ＭＳ Ｐゴシック" charset="0"/>
                <a:cs typeface="ＭＳ Ｐゴシック" charset="0"/>
              </a:defRPr>
            </a:lvl1pPr>
            <a:lvl2pPr marL="742950" indent="-285750" eaLnBrk="0" hangingPunct="0">
              <a:defRPr sz="1000" b="1">
                <a:solidFill>
                  <a:schemeClr val="tx1"/>
                </a:solidFill>
                <a:latin typeface="Tahoma" charset="0"/>
                <a:ea typeface="ＭＳ Ｐゴシック" charset="0"/>
              </a:defRPr>
            </a:lvl2pPr>
            <a:lvl3pPr marL="1143000" indent="-228600" eaLnBrk="0" hangingPunct="0">
              <a:defRPr sz="1000" b="1">
                <a:solidFill>
                  <a:schemeClr val="tx1"/>
                </a:solidFill>
                <a:latin typeface="Tahoma" charset="0"/>
                <a:ea typeface="ＭＳ Ｐゴシック" charset="0"/>
              </a:defRPr>
            </a:lvl3pPr>
            <a:lvl4pPr marL="1600200" indent="-228600" eaLnBrk="0" hangingPunct="0">
              <a:defRPr sz="1000" b="1">
                <a:solidFill>
                  <a:schemeClr val="tx1"/>
                </a:solidFill>
                <a:latin typeface="Tahoma" charset="0"/>
                <a:ea typeface="ＭＳ Ｐゴシック" charset="0"/>
              </a:defRPr>
            </a:lvl4pPr>
            <a:lvl5pPr marL="2057400" indent="-228600" eaLnBrk="0" hangingPunct="0">
              <a:defRPr sz="1000" b="1">
                <a:solidFill>
                  <a:schemeClr val="tx1"/>
                </a:solidFill>
                <a:latin typeface="Tahoma" charset="0"/>
                <a:ea typeface="ＭＳ Ｐゴシック" charset="0"/>
              </a:defRPr>
            </a:lvl5pPr>
            <a:lvl6pPr marL="2514600" indent="-228600" eaLnBrk="0" fontAlgn="base" hangingPunct="0">
              <a:spcBef>
                <a:spcPct val="0"/>
              </a:spcBef>
              <a:spcAft>
                <a:spcPct val="0"/>
              </a:spcAft>
              <a:defRPr sz="1000" b="1">
                <a:solidFill>
                  <a:schemeClr val="tx1"/>
                </a:solidFill>
                <a:latin typeface="Tahoma" charset="0"/>
                <a:ea typeface="ＭＳ Ｐゴシック" charset="0"/>
              </a:defRPr>
            </a:lvl6pPr>
            <a:lvl7pPr marL="2971800" indent="-228600" eaLnBrk="0" fontAlgn="base" hangingPunct="0">
              <a:spcBef>
                <a:spcPct val="0"/>
              </a:spcBef>
              <a:spcAft>
                <a:spcPct val="0"/>
              </a:spcAft>
              <a:defRPr sz="1000" b="1">
                <a:solidFill>
                  <a:schemeClr val="tx1"/>
                </a:solidFill>
                <a:latin typeface="Tahoma" charset="0"/>
                <a:ea typeface="ＭＳ Ｐゴシック" charset="0"/>
              </a:defRPr>
            </a:lvl7pPr>
            <a:lvl8pPr marL="3429000" indent="-228600" eaLnBrk="0" fontAlgn="base" hangingPunct="0">
              <a:spcBef>
                <a:spcPct val="0"/>
              </a:spcBef>
              <a:spcAft>
                <a:spcPct val="0"/>
              </a:spcAft>
              <a:defRPr sz="1000" b="1">
                <a:solidFill>
                  <a:schemeClr val="tx1"/>
                </a:solidFill>
                <a:latin typeface="Tahoma" charset="0"/>
                <a:ea typeface="ＭＳ Ｐゴシック" charset="0"/>
              </a:defRPr>
            </a:lvl8pPr>
            <a:lvl9pPr marL="3886200" indent="-228600" eaLnBrk="0" fontAlgn="base" hangingPunct="0">
              <a:spcBef>
                <a:spcPct val="0"/>
              </a:spcBef>
              <a:spcAft>
                <a:spcPct val="0"/>
              </a:spcAft>
              <a:defRPr sz="1000" b="1">
                <a:solidFill>
                  <a:schemeClr val="tx1"/>
                </a:solidFill>
                <a:latin typeface="Tahoma" charset="0"/>
                <a:ea typeface="ＭＳ Ｐゴシック" charset="0"/>
              </a:defRPr>
            </a:lvl9pPr>
          </a:lstStyle>
          <a:p>
            <a:pPr algn="ctr" eaLnBrk="1" hangingPunct="1">
              <a:lnSpc>
                <a:spcPct val="90000"/>
              </a:lnSpc>
              <a:defRPr/>
            </a:pPr>
            <a:r>
              <a:rPr lang="en-US" sz="700" b="0" dirty="0" smtClean="0">
                <a:solidFill>
                  <a:prstClr val="black">
                    <a:lumMod val="50000"/>
                    <a:lumOff val="50000"/>
                  </a:prstClr>
                </a:solidFill>
                <a:latin typeface="Century Gothic" pitchFamily="34" charset="0"/>
              </a:rPr>
              <a:t>Private &amp; Confidential</a:t>
            </a:r>
          </a:p>
        </p:txBody>
      </p:sp>
    </p:spTree>
    <p:extLst>
      <p:ext uri="{BB962C8B-B14F-4D97-AF65-F5344CB8AC3E}">
        <p14:creationId xmlns:p14="http://schemas.microsoft.com/office/powerpoint/2010/main" xmlns="" val="8842907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Lst>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txStyles>
    <p:titleStyle>
      <a:lvl1pPr algn="l" defTabSz="914400" rtl="0" eaLnBrk="1" latinLnBrk="0" hangingPunct="1">
        <a:spcBef>
          <a:spcPct val="0"/>
        </a:spcBef>
        <a:buNone/>
        <a:defRPr sz="2800" kern="1200">
          <a:solidFill>
            <a:schemeClr val="tx1"/>
          </a:solidFill>
          <a:latin typeface="Century Gothic"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Century Gothic" pitchFamily="34"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entury Gothic" pitchFamily="34"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entury Gothic" pitchFamily="34"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gif"/><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8.png"/><Relationship Id="rId5" Type="http://schemas.openxmlformats.org/officeDocument/2006/relationships/diagramQuickStyle" Target="../diagrams/quickStyle1.xml"/><Relationship Id="rId10" Type="http://schemas.openxmlformats.org/officeDocument/2006/relationships/image" Target="../media/image17.png"/><Relationship Id="rId4" Type="http://schemas.openxmlformats.org/officeDocument/2006/relationships/diagramLayout" Target="../diagrams/layout1.xml"/><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24.jpeg"/><Relationship Id="rId5" Type="http://schemas.openxmlformats.org/officeDocument/2006/relationships/diagramQuickStyle" Target="../diagrams/quickStyle2.xml"/><Relationship Id="rId10" Type="http://schemas.openxmlformats.org/officeDocument/2006/relationships/image" Target="../media/image23.jpeg"/><Relationship Id="rId4" Type="http://schemas.openxmlformats.org/officeDocument/2006/relationships/diagramLayout" Target="../diagrams/layout2.xml"/><Relationship Id="rId9" Type="http://schemas.openxmlformats.org/officeDocument/2006/relationships/image" Target="../media/image2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3670" y="4038600"/>
            <a:ext cx="9296400" cy="2057400"/>
          </a:xfrm>
        </p:spPr>
        <p:txBody>
          <a:bodyPr>
            <a:normAutofit fontScale="90000"/>
          </a:bodyPr>
          <a:lstStyle/>
          <a:p>
            <a:r>
              <a:rPr lang="en-US" sz="4000" b="1" dirty="0" smtClean="0"/>
              <a:t>Introduction to Ugam’s Analytical Services</a:t>
            </a:r>
            <a:r>
              <a:rPr lang="en-US" sz="2800" b="1" dirty="0" smtClean="0"/>
              <a:t/>
            </a:r>
            <a:br>
              <a:rPr lang="en-US" sz="2800" b="1" dirty="0" smtClean="0"/>
            </a:br>
            <a:r>
              <a:rPr lang="en-US" sz="2700" dirty="0" smtClean="0"/>
              <a:t>Power Analytics Into Action </a:t>
            </a:r>
            <a:r>
              <a:rPr lang="en-US" sz="2800" dirty="0" smtClean="0"/>
              <a:t/>
            </a:r>
            <a:br>
              <a:rPr lang="en-US" sz="2800" dirty="0" smtClean="0"/>
            </a:br>
            <a:r>
              <a:rPr lang="en-US" sz="4400" dirty="0" smtClean="0"/>
              <a:t/>
            </a:r>
            <a:br>
              <a:rPr lang="en-US" sz="4400" dirty="0" smtClean="0"/>
            </a:br>
            <a:endParaRPr lang="en-US" sz="2200" dirty="0"/>
          </a:p>
        </p:txBody>
      </p:sp>
    </p:spTree>
    <p:extLst>
      <p:ext uri="{BB962C8B-B14F-4D97-AF65-F5344CB8AC3E}">
        <p14:creationId xmlns="" xmlns:p14="http://schemas.microsoft.com/office/powerpoint/2010/main" val="2574970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0"/>
          <p:cNvSpPr>
            <a:spLocks noChangeArrowheads="1"/>
          </p:cNvSpPr>
          <p:nvPr/>
        </p:nvSpPr>
        <p:spPr bwMode="auto">
          <a:xfrm>
            <a:off x="107504" y="-183604"/>
            <a:ext cx="9144000" cy="876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anchor="ctr"/>
          <a:lstStyle/>
          <a:p>
            <a:r>
              <a:rPr lang="en-US" sz="2500" dirty="0" smtClean="0">
                <a:latin typeface="Century Gothic" pitchFamily="34" charset="0"/>
              </a:rPr>
              <a:t>Getting Started – A typical Pilot </a:t>
            </a:r>
            <a:endParaRPr lang="en-US" sz="2500" b="0" dirty="0">
              <a:latin typeface="Century Gothic"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xmlns="" val="2900581499"/>
              </p:ext>
            </p:extLst>
          </p:nvPr>
        </p:nvGraphicFramePr>
        <p:xfrm>
          <a:off x="179512" y="603316"/>
          <a:ext cx="8812086" cy="5494772"/>
        </p:xfrm>
        <a:graphic>
          <a:graphicData uri="http://schemas.openxmlformats.org/drawingml/2006/table">
            <a:tbl>
              <a:tblPr firstRow="1" bandRow="1">
                <a:tableStyleId>{5C22544A-7EE6-4342-B048-85BDC9FD1C3A}</a:tableStyleId>
              </a:tblPr>
              <a:tblGrid>
                <a:gridCol w="1667933"/>
                <a:gridCol w="1067604"/>
                <a:gridCol w="2562248"/>
                <a:gridCol w="3514301"/>
              </a:tblGrid>
              <a:tr h="577586">
                <a:tc>
                  <a:txBody>
                    <a:bodyPr/>
                    <a:lstStyle/>
                    <a:p>
                      <a:endParaRPr lang="en-US" sz="1400" b="1" dirty="0">
                        <a:solidFill>
                          <a:schemeClr val="tx1"/>
                        </a:solidFill>
                        <a:latin typeface="Century Gothic" pitchFamily="34" charset="0"/>
                      </a:endParaRPr>
                    </a:p>
                  </a:txBody>
                  <a:tcPr anchor="ctr">
                    <a:solidFill>
                      <a:srgbClr val="D9D9D9"/>
                    </a:solidFill>
                  </a:tcPr>
                </a:tc>
                <a:tc>
                  <a:txBody>
                    <a:bodyPr/>
                    <a:lstStyle/>
                    <a:p>
                      <a:pPr algn="ctr"/>
                      <a:r>
                        <a:rPr lang="en-IN" sz="1400" b="1" dirty="0" smtClean="0">
                          <a:solidFill>
                            <a:schemeClr val="tx1"/>
                          </a:solidFill>
                          <a:latin typeface="Century Gothic" pitchFamily="34" charset="0"/>
                        </a:rPr>
                        <a:t>Time*</a:t>
                      </a:r>
                      <a:endParaRPr lang="en-US" sz="1400" b="1" dirty="0">
                        <a:solidFill>
                          <a:schemeClr val="tx1"/>
                        </a:solidFill>
                        <a:latin typeface="Century Gothic" pitchFamily="34" charset="0"/>
                      </a:endParaRPr>
                    </a:p>
                  </a:txBody>
                  <a:tcPr anchor="ctr">
                    <a:solidFill>
                      <a:srgbClr val="D9D9D9"/>
                    </a:solidFill>
                  </a:tcPr>
                </a:tc>
                <a:tc>
                  <a:txBody>
                    <a:bodyPr/>
                    <a:lstStyle/>
                    <a:p>
                      <a:pPr algn="ctr"/>
                      <a:r>
                        <a:rPr lang="en-IN" sz="1400" b="1" dirty="0" smtClean="0">
                          <a:solidFill>
                            <a:schemeClr val="tx1"/>
                          </a:solidFill>
                          <a:latin typeface="Century Gothic" pitchFamily="34" charset="0"/>
                        </a:rPr>
                        <a:t>Client</a:t>
                      </a:r>
                      <a:endParaRPr lang="en-US" sz="1400" b="1" dirty="0">
                        <a:solidFill>
                          <a:schemeClr val="tx1"/>
                        </a:solidFill>
                        <a:latin typeface="Century Gothic" pitchFamily="34" charset="0"/>
                      </a:endParaRPr>
                    </a:p>
                  </a:txBody>
                  <a:tcPr anchor="ctr">
                    <a:solidFill>
                      <a:srgbClr val="D9D9D9"/>
                    </a:solidFill>
                  </a:tcPr>
                </a:tc>
                <a:tc>
                  <a:txBody>
                    <a:bodyPr/>
                    <a:lstStyle/>
                    <a:p>
                      <a:pPr algn="ctr"/>
                      <a:r>
                        <a:rPr lang="en-IN" sz="1400" b="1" dirty="0" smtClean="0">
                          <a:solidFill>
                            <a:schemeClr val="tx1"/>
                          </a:solidFill>
                          <a:latin typeface="Century Gothic" pitchFamily="34" charset="0"/>
                        </a:rPr>
                        <a:t>Ugam</a:t>
                      </a:r>
                      <a:endParaRPr lang="en-US" sz="1400" b="1" dirty="0">
                        <a:solidFill>
                          <a:schemeClr val="tx1"/>
                        </a:solidFill>
                        <a:latin typeface="Century Gothic" pitchFamily="34" charset="0"/>
                      </a:endParaRPr>
                    </a:p>
                  </a:txBody>
                  <a:tcPr anchor="ctr">
                    <a:solidFill>
                      <a:srgbClr val="D9D9D9"/>
                    </a:solidFill>
                  </a:tcPr>
                </a:tc>
              </a:tr>
              <a:tr h="918012">
                <a:tc>
                  <a:txBody>
                    <a:bodyPr/>
                    <a:lstStyle/>
                    <a:p>
                      <a:r>
                        <a:rPr lang="en-IN" sz="1400" b="1" dirty="0" smtClean="0">
                          <a:latin typeface="Century Gothic" pitchFamily="34" charset="0"/>
                        </a:rPr>
                        <a:t>Project KickOff</a:t>
                      </a:r>
                      <a:endParaRPr lang="en-US" sz="1400" b="1" dirty="0">
                        <a:solidFill>
                          <a:schemeClr val="tx1"/>
                        </a:solidFill>
                        <a:latin typeface="Century Gothic" pitchFamily="34" charset="0"/>
                      </a:endParaRPr>
                    </a:p>
                  </a:txBody>
                  <a:tcPr anchor="ctr">
                    <a:solidFill>
                      <a:srgbClr val="D9D9D9"/>
                    </a:solidFill>
                  </a:tcPr>
                </a:tc>
                <a:tc>
                  <a:txBody>
                    <a:bodyPr/>
                    <a:lstStyle/>
                    <a:p>
                      <a:pPr marL="0" lvl="0" indent="-228600" algn="ctr" defTabSz="914400" rtl="0" eaLnBrk="1" latinLnBrk="0" hangingPunct="1">
                        <a:buFont typeface="Arial" pitchFamily="34" charset="0"/>
                        <a:buNone/>
                      </a:pPr>
                      <a:r>
                        <a:rPr lang="en-IN" sz="1100" b="0" kern="1200" dirty="0" smtClean="0">
                          <a:solidFill>
                            <a:schemeClr val="dk1"/>
                          </a:solidFill>
                          <a:latin typeface="Century Gothic" pitchFamily="34" charset="0"/>
                          <a:ea typeface="+mn-ea"/>
                          <a:cs typeface="+mn-cs"/>
                        </a:rPr>
                        <a:t>1 week</a:t>
                      </a:r>
                    </a:p>
                  </a:txBody>
                  <a:tcPr anchor="ctr"/>
                </a:tc>
                <a:tc>
                  <a:txBody>
                    <a:bodyPr/>
                    <a:lstStyle/>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Identify Pilot Category + sample products for analysis </a:t>
                      </a:r>
                    </a:p>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Key Questions and</a:t>
                      </a:r>
                      <a:r>
                        <a:rPr lang="en-IN" sz="1100" b="0" kern="1200" baseline="0" dirty="0" smtClean="0">
                          <a:solidFill>
                            <a:schemeClr val="dk1"/>
                          </a:solidFill>
                          <a:latin typeface="Century Gothic" pitchFamily="34" charset="0"/>
                          <a:ea typeface="+mn-ea"/>
                          <a:cs typeface="+mn-cs"/>
                        </a:rPr>
                        <a:t> outcomes from Pilot</a:t>
                      </a:r>
                    </a:p>
                    <a:p>
                      <a:pPr marL="171450" indent="-171450" algn="l" defTabSz="914400" rtl="0" eaLnBrk="1" latinLnBrk="0" hangingPunct="1">
                        <a:buFont typeface="Arial"/>
                        <a:buChar char="•"/>
                      </a:pPr>
                      <a:r>
                        <a:rPr lang="en-IN" sz="1100" b="0" kern="1200" baseline="0" dirty="0" smtClean="0">
                          <a:solidFill>
                            <a:schemeClr val="dk1"/>
                          </a:solidFill>
                          <a:latin typeface="Century Gothic" pitchFamily="34" charset="0"/>
                          <a:ea typeface="+mn-ea"/>
                          <a:cs typeface="+mn-cs"/>
                        </a:rPr>
                        <a:t>Business SPOC  </a:t>
                      </a:r>
                      <a:endParaRPr lang="en-IN" sz="1100" b="0" kern="1200" dirty="0" smtClean="0">
                        <a:solidFill>
                          <a:schemeClr val="dk1"/>
                        </a:solidFill>
                        <a:latin typeface="Century Gothic" pitchFamily="34" charset="0"/>
                        <a:ea typeface="+mn-ea"/>
                        <a:cs typeface="+mn-cs"/>
                      </a:endParaRPr>
                    </a:p>
                  </a:txBody>
                  <a:tcPr anchor="ctr"/>
                </a:tc>
                <a:tc>
                  <a:txBody>
                    <a:bodyPr/>
                    <a:lstStyle/>
                    <a:p>
                      <a:pPr marL="0" indent="-122238" algn="l" defTabSz="914400" rtl="0" eaLnBrk="1" latinLnBrk="0" hangingPunct="1">
                        <a:buFont typeface="Arial" pitchFamily="34" charset="0"/>
                        <a:buChar char="•"/>
                      </a:pPr>
                      <a:endParaRPr lang="en-IN" sz="1100" b="0" kern="1200" dirty="0" smtClean="0">
                        <a:solidFill>
                          <a:schemeClr val="dk1"/>
                        </a:solidFill>
                        <a:latin typeface="Century Gothic" pitchFamily="34" charset="0"/>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100" b="0" i="0" dirty="0" smtClean="0">
                          <a:latin typeface="Century Gothic"/>
                          <a:cs typeface="Century Gothic"/>
                        </a:rPr>
                        <a:t>Define engagement structure, goals and acceptance</a:t>
                      </a:r>
                      <a:r>
                        <a:rPr lang="en-US" sz="1100" b="0" i="0" baseline="0" dirty="0" smtClean="0">
                          <a:latin typeface="Century Gothic"/>
                          <a:cs typeface="Century Gothic"/>
                        </a:rPr>
                        <a:t> criteria</a:t>
                      </a:r>
                    </a:p>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Project plan with Deliverables </a:t>
                      </a:r>
                    </a:p>
                    <a:p>
                      <a:pPr marL="0" indent="-122238" algn="l" defTabSz="914400" rtl="0" eaLnBrk="1" latinLnBrk="0" hangingPunct="1">
                        <a:buFont typeface="Arial" pitchFamily="34" charset="0"/>
                        <a:buChar char="•"/>
                      </a:pPr>
                      <a:endParaRPr lang="en-US" sz="1100" b="0" kern="1200" dirty="0">
                        <a:solidFill>
                          <a:schemeClr val="dk1"/>
                        </a:solidFill>
                        <a:latin typeface="Century Gothic" pitchFamily="34" charset="0"/>
                        <a:ea typeface="+mn-ea"/>
                        <a:cs typeface="+mn-cs"/>
                      </a:endParaRPr>
                    </a:p>
                  </a:txBody>
                  <a:tcPr anchor="ctr"/>
                </a:tc>
              </a:tr>
              <a:tr h="1048674">
                <a:tc>
                  <a:txBody>
                    <a:bodyPr/>
                    <a:lstStyle/>
                    <a:p>
                      <a:r>
                        <a:rPr lang="en-IN" sz="1400" b="1" dirty="0" smtClean="0">
                          <a:latin typeface="Century Gothic" pitchFamily="34" charset="0"/>
                        </a:rPr>
                        <a:t>Acces</a:t>
                      </a:r>
                      <a:r>
                        <a:rPr lang="en-IN" sz="1400" b="1" baseline="0" dirty="0" smtClean="0">
                          <a:latin typeface="Century Gothic" pitchFamily="34" charset="0"/>
                        </a:rPr>
                        <a:t>s to Data and Finalise Scope</a:t>
                      </a:r>
                      <a:endParaRPr lang="en-IN" sz="1400" b="1" dirty="0" smtClean="0">
                        <a:solidFill>
                          <a:schemeClr val="tx1"/>
                        </a:solidFill>
                        <a:latin typeface="Century Gothic" pitchFamily="34" charset="0"/>
                      </a:endParaRPr>
                    </a:p>
                  </a:txBody>
                  <a:tcPr anchor="ctr">
                    <a:solidFill>
                      <a:srgbClr val="D9D9D9"/>
                    </a:solidFill>
                  </a:tcPr>
                </a:tc>
                <a:tc>
                  <a:txBody>
                    <a:bodyPr/>
                    <a:lstStyle/>
                    <a:p>
                      <a:pPr marL="0" lvl="0" indent="-228600" algn="ctr" defTabSz="914400" rtl="0" eaLnBrk="1" latinLnBrk="0" hangingPunct="1">
                        <a:buFont typeface="Arial" pitchFamily="34" charset="0"/>
                        <a:buNone/>
                      </a:pPr>
                      <a:r>
                        <a:rPr lang="en-IN" sz="1100" b="0" kern="1200" dirty="0" smtClean="0">
                          <a:solidFill>
                            <a:schemeClr val="dk1"/>
                          </a:solidFill>
                          <a:latin typeface="Century Gothic" pitchFamily="34" charset="0"/>
                          <a:ea typeface="+mn-ea"/>
                          <a:cs typeface="+mn-cs"/>
                        </a:rPr>
                        <a:t>1 week</a:t>
                      </a:r>
                    </a:p>
                  </a:txBody>
                  <a:tcPr anchor="ctr"/>
                </a:tc>
                <a:tc>
                  <a: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IN" sz="1100" b="0" kern="1200" dirty="0" smtClean="0">
                          <a:solidFill>
                            <a:schemeClr val="dk1"/>
                          </a:solidFill>
                          <a:latin typeface="Century Gothic" pitchFamily="34" charset="0"/>
                          <a:ea typeface="+mn-ea"/>
                          <a:cs typeface="+mn-cs"/>
                        </a:rPr>
                        <a:t>Access to sydicated data,</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IN" sz="1100" b="0" kern="1200" dirty="0" smtClean="0">
                          <a:solidFill>
                            <a:schemeClr val="dk1"/>
                          </a:solidFill>
                          <a:latin typeface="Century Gothic" pitchFamily="34" charset="0"/>
                          <a:ea typeface="+mn-ea"/>
                          <a:cs typeface="+mn-cs"/>
                        </a:rPr>
                        <a:t>Category Sales and Shipment data (for 3 or 6 months ) </a:t>
                      </a:r>
                    </a:p>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Historical Promotion Calendar</a:t>
                      </a:r>
                    </a:p>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Finalise Scope</a:t>
                      </a:r>
                    </a:p>
                  </a:txBody>
                  <a:tcPr anchor="ctr"/>
                </a:tc>
                <a:tc>
                  <a:txBody>
                    <a:bodyPr/>
                    <a:lstStyle/>
                    <a:p>
                      <a:pPr marL="171450" indent="-171450" algn="l" defTabSz="914400" rtl="0" eaLnBrk="1" latinLnBrk="0" hangingPunct="1">
                        <a:lnSpc>
                          <a:spcPct val="95000"/>
                        </a:lnSpc>
                        <a:spcBef>
                          <a:spcPct val="15000"/>
                        </a:spcBef>
                        <a:buClr>
                          <a:srgbClr val="120989"/>
                        </a:buClr>
                        <a:buFont typeface="Arial"/>
                        <a:buChar char="•"/>
                      </a:pPr>
                      <a:r>
                        <a:rPr lang="en-IN" sz="1100" b="0" i="0" kern="1200" dirty="0" smtClean="0">
                          <a:solidFill>
                            <a:schemeClr val="dk1"/>
                          </a:solidFill>
                          <a:latin typeface="Century Gothic"/>
                          <a:ea typeface="+mn-ea"/>
                          <a:cs typeface="Century Gothic"/>
                        </a:rPr>
                        <a:t>Document findings </a:t>
                      </a:r>
                      <a:r>
                        <a:rPr lang="en-US" sz="1100" b="0" i="0" kern="1200" dirty="0" smtClean="0">
                          <a:solidFill>
                            <a:schemeClr val="dk1"/>
                          </a:solidFill>
                          <a:latin typeface="Century Gothic"/>
                          <a:ea typeface="+mn-ea"/>
                          <a:cs typeface="Century Gothic"/>
                        </a:rPr>
                        <a:t>Report on data quality and accuracy (accuracy, sufficiency and quality</a:t>
                      </a:r>
                    </a:p>
                    <a:p>
                      <a:pPr marL="174625" indent="-174625" algn="l" defTabSz="914400" rtl="0" eaLnBrk="1" latinLnBrk="0" hangingPunct="1">
                        <a:lnSpc>
                          <a:spcPct val="95000"/>
                        </a:lnSpc>
                        <a:spcBef>
                          <a:spcPct val="15000"/>
                        </a:spcBef>
                        <a:buClr>
                          <a:srgbClr val="120989"/>
                        </a:buClr>
                        <a:buFont typeface="Arial"/>
                        <a:buChar char="•"/>
                      </a:pPr>
                      <a:r>
                        <a:rPr lang="en-US" sz="1100" b="0" i="0" kern="1200" dirty="0" smtClean="0">
                          <a:solidFill>
                            <a:schemeClr val="dk1"/>
                          </a:solidFill>
                          <a:latin typeface="Century Gothic"/>
                          <a:ea typeface="+mn-ea"/>
                          <a:cs typeface="Century Gothic"/>
                        </a:rPr>
                        <a:t>Treat</a:t>
                      </a:r>
                      <a:r>
                        <a:rPr lang="en-US" sz="1100" b="0" i="0" kern="1200" baseline="0" dirty="0" smtClean="0">
                          <a:solidFill>
                            <a:schemeClr val="dk1"/>
                          </a:solidFill>
                          <a:latin typeface="Century Gothic"/>
                          <a:ea typeface="+mn-ea"/>
                          <a:cs typeface="Century Gothic"/>
                        </a:rPr>
                        <a:t> data for </a:t>
                      </a:r>
                      <a:r>
                        <a:rPr lang="en-US" sz="1100" b="0" i="0" kern="1200" dirty="0" smtClean="0">
                          <a:solidFill>
                            <a:schemeClr val="dk1"/>
                          </a:solidFill>
                          <a:latin typeface="Century Gothic"/>
                          <a:ea typeface="+mn-ea"/>
                          <a:cs typeface="Century Gothic"/>
                        </a:rPr>
                        <a:t>missing values and outliers</a:t>
                      </a:r>
                    </a:p>
                    <a:p>
                      <a:pPr marL="174625" indent="-174625" algn="l" defTabSz="914400" rtl="0" eaLnBrk="1" latinLnBrk="0" hangingPunct="1">
                        <a:lnSpc>
                          <a:spcPct val="95000"/>
                        </a:lnSpc>
                        <a:spcBef>
                          <a:spcPct val="15000"/>
                        </a:spcBef>
                        <a:buClr>
                          <a:srgbClr val="120989"/>
                        </a:buClr>
                        <a:buFont typeface="Arial"/>
                        <a:buChar char="•"/>
                      </a:pPr>
                      <a:r>
                        <a:rPr lang="en-US" sz="1100" b="0" i="0" kern="1200" dirty="0" smtClean="0">
                          <a:solidFill>
                            <a:schemeClr val="dk1"/>
                          </a:solidFill>
                          <a:latin typeface="Century Gothic"/>
                          <a:ea typeface="+mn-ea"/>
                          <a:cs typeface="Century Gothic"/>
                        </a:rPr>
                        <a:t>Documentation of business rules applied for data treatment</a:t>
                      </a:r>
                    </a:p>
                  </a:txBody>
                  <a:tcPr anchor="ctr"/>
                </a:tc>
              </a:tr>
              <a:tr h="1418492">
                <a:tc>
                  <a:txBody>
                    <a:bodyPr/>
                    <a:lstStyle/>
                    <a:p>
                      <a:r>
                        <a:rPr lang="en-IN" sz="1400" b="1" dirty="0" smtClean="0">
                          <a:latin typeface="Century Gothic" pitchFamily="34" charset="0"/>
                        </a:rPr>
                        <a:t>Interim deliverable</a:t>
                      </a:r>
                      <a:r>
                        <a:rPr lang="en-IN" sz="1400" b="1" baseline="0" dirty="0" smtClean="0">
                          <a:latin typeface="Century Gothic" pitchFamily="34" charset="0"/>
                        </a:rPr>
                        <a:t> and c</a:t>
                      </a:r>
                      <a:r>
                        <a:rPr lang="en-IN" sz="1400" b="1" dirty="0" smtClean="0">
                          <a:latin typeface="Century Gothic" pitchFamily="34" charset="0"/>
                        </a:rPr>
                        <a:t>heckpoint</a:t>
                      </a:r>
                      <a:endParaRPr lang="en-IN" sz="1400" b="1" dirty="0" smtClean="0">
                        <a:solidFill>
                          <a:schemeClr val="tx1"/>
                        </a:solidFill>
                        <a:latin typeface="Century Gothic" pitchFamily="34" charset="0"/>
                      </a:endParaRPr>
                    </a:p>
                  </a:txBody>
                  <a:tcPr anchor="ctr">
                    <a:solidFill>
                      <a:srgbClr val="D9D9D9"/>
                    </a:solidFill>
                  </a:tcPr>
                </a:tc>
                <a:tc>
                  <a:txBody>
                    <a:bodyPr/>
                    <a:lstStyle/>
                    <a:p>
                      <a:pPr marL="0" lvl="0" indent="-228600" algn="ctr" defTabSz="914400" rtl="0" eaLnBrk="1" latinLnBrk="0" hangingPunct="1">
                        <a:buFont typeface="Arial" pitchFamily="34" charset="0"/>
                        <a:buNone/>
                      </a:pPr>
                      <a:r>
                        <a:rPr lang="en-US" sz="1100" b="0" kern="1200" dirty="0" smtClean="0">
                          <a:solidFill>
                            <a:schemeClr val="dk1"/>
                          </a:solidFill>
                          <a:latin typeface="Century Gothic" pitchFamily="34" charset="0"/>
                          <a:ea typeface="+mn-ea"/>
                          <a:cs typeface="+mn-cs"/>
                        </a:rPr>
                        <a:t>2</a:t>
                      </a:r>
                      <a:r>
                        <a:rPr lang="en-US" sz="1100" b="0" kern="1200" baseline="0" dirty="0" smtClean="0">
                          <a:solidFill>
                            <a:schemeClr val="dk1"/>
                          </a:solidFill>
                          <a:latin typeface="Century Gothic" pitchFamily="34" charset="0"/>
                          <a:ea typeface="+mn-ea"/>
                          <a:cs typeface="+mn-cs"/>
                        </a:rPr>
                        <a:t> </a:t>
                      </a:r>
                      <a:r>
                        <a:rPr lang="en-US" sz="1100" b="0" kern="1200" dirty="0" smtClean="0">
                          <a:solidFill>
                            <a:schemeClr val="dk1"/>
                          </a:solidFill>
                          <a:latin typeface="Century Gothic" pitchFamily="34" charset="0"/>
                          <a:ea typeface="+mn-ea"/>
                          <a:cs typeface="+mn-cs"/>
                        </a:rPr>
                        <a:t> weeks</a:t>
                      </a:r>
                      <a:endParaRPr lang="en-US" sz="1100" b="0" kern="1200" dirty="0">
                        <a:solidFill>
                          <a:schemeClr val="dk1"/>
                        </a:solidFill>
                        <a:latin typeface="Century Gothic" pitchFamily="34" charset="0"/>
                        <a:ea typeface="+mn-ea"/>
                        <a:cs typeface="+mn-cs"/>
                      </a:endParaRPr>
                    </a:p>
                  </a:txBody>
                  <a:tcPr anchor="ctr"/>
                </a:tc>
                <a:tc>
                  <a:txBody>
                    <a:bodyPr/>
                    <a:lstStyle/>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Data</a:t>
                      </a:r>
                      <a:r>
                        <a:rPr lang="en-IN" sz="1100" b="0" kern="1200" baseline="0" dirty="0" smtClean="0">
                          <a:solidFill>
                            <a:schemeClr val="dk1"/>
                          </a:solidFill>
                          <a:latin typeface="Century Gothic" pitchFamily="34" charset="0"/>
                          <a:ea typeface="+mn-ea"/>
                          <a:cs typeface="+mn-cs"/>
                        </a:rPr>
                        <a:t> clarifications (if any) </a:t>
                      </a:r>
                      <a:endParaRPr lang="en-IN" sz="1100" b="0" kern="1200" dirty="0" smtClean="0">
                        <a:solidFill>
                          <a:schemeClr val="dk1"/>
                        </a:solidFill>
                        <a:latin typeface="Century Gothic" pitchFamily="34" charset="0"/>
                        <a:ea typeface="+mn-ea"/>
                        <a:cs typeface="+mn-cs"/>
                      </a:endParaRPr>
                    </a:p>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Facilitate checkpoint meeting with all Stakeholders </a:t>
                      </a:r>
                      <a:endParaRPr lang="en-US" sz="1100" b="0" kern="1200" dirty="0">
                        <a:solidFill>
                          <a:schemeClr val="dk1"/>
                        </a:solidFill>
                        <a:latin typeface="Century Gothic" pitchFamily="34" charset="0"/>
                        <a:ea typeface="+mn-ea"/>
                        <a:cs typeface="+mn-cs"/>
                      </a:endParaRPr>
                    </a:p>
                  </a:txBody>
                  <a:tcPr anchor="ctr"/>
                </a:tc>
                <a:tc>
                  <a:txBody>
                    <a:bodyPr/>
                    <a:lstStyle/>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Exploratory Data Analysis (univariate, mutlvariate, trends,</a:t>
                      </a:r>
                      <a:r>
                        <a:rPr lang="en-IN" sz="1100" b="0" kern="1200" baseline="0" dirty="0" smtClean="0">
                          <a:solidFill>
                            <a:schemeClr val="dk1"/>
                          </a:solidFill>
                          <a:latin typeface="Century Gothic" pitchFamily="34" charset="0"/>
                          <a:ea typeface="+mn-ea"/>
                          <a:cs typeface="+mn-cs"/>
                        </a:rPr>
                        <a:t> interaction between variables</a:t>
                      </a:r>
                      <a:r>
                        <a:rPr lang="en-IN" sz="1100" b="0" kern="1200" dirty="0" smtClean="0">
                          <a:solidFill>
                            <a:schemeClr val="dk1"/>
                          </a:solidFill>
                          <a:latin typeface="Century Gothic" pitchFamily="34" charset="0"/>
                          <a:ea typeface="+mn-ea"/>
                          <a:cs typeface="+mn-cs"/>
                        </a:rPr>
                        <a:t>)</a:t>
                      </a:r>
                    </a:p>
                    <a:p>
                      <a:pPr marL="171450" indent="-171450" algn="l" defTabSz="914400" rtl="0" eaLnBrk="1" latinLnBrk="0" hangingPunct="1">
                        <a:lnSpc>
                          <a:spcPct val="95000"/>
                        </a:lnSpc>
                        <a:spcBef>
                          <a:spcPct val="15000"/>
                        </a:spcBef>
                        <a:buClr>
                          <a:srgbClr val="120989"/>
                        </a:buClr>
                        <a:buFont typeface="Arial"/>
                        <a:buChar char="•"/>
                      </a:pPr>
                      <a:r>
                        <a:rPr lang="en-US" sz="1100" b="0" i="0" kern="1200" dirty="0" smtClean="0">
                          <a:solidFill>
                            <a:schemeClr val="dk1"/>
                          </a:solidFill>
                          <a:latin typeface="Century Gothic"/>
                          <a:ea typeface="+mn-ea"/>
                          <a:cs typeface="Century Gothic"/>
                        </a:rPr>
                        <a:t>Determine solution approach</a:t>
                      </a:r>
                    </a:p>
                    <a:p>
                      <a:pPr marL="171450" indent="-171450" algn="l" defTabSz="914400" rtl="0" eaLnBrk="1" latinLnBrk="0" hangingPunct="1">
                        <a:lnSpc>
                          <a:spcPct val="95000"/>
                        </a:lnSpc>
                        <a:spcBef>
                          <a:spcPct val="15000"/>
                        </a:spcBef>
                        <a:buClr>
                          <a:srgbClr val="120989"/>
                        </a:buClr>
                        <a:buFont typeface="Arial"/>
                        <a:buChar char="•"/>
                      </a:pPr>
                      <a:r>
                        <a:rPr lang="en-US" sz="1100" b="0" i="0" kern="1200" dirty="0" smtClean="0">
                          <a:solidFill>
                            <a:schemeClr val="dk1"/>
                          </a:solidFill>
                          <a:latin typeface="Century Gothic"/>
                          <a:ea typeface="+mn-ea"/>
                          <a:cs typeface="Century Gothic"/>
                        </a:rPr>
                        <a:t>Select appropriate statistical techniques that can be used</a:t>
                      </a:r>
                    </a:p>
                    <a:p>
                      <a:pPr marL="171450" indent="-171450" algn="l" defTabSz="914400" rtl="0" eaLnBrk="1" latinLnBrk="0" hangingPunct="1">
                        <a:buFont typeface="Arial"/>
                        <a:buChar char="•"/>
                      </a:pPr>
                      <a:r>
                        <a:rPr lang="en-US" sz="1100" b="0" i="0" kern="1200" dirty="0" smtClean="0">
                          <a:solidFill>
                            <a:schemeClr val="dk1"/>
                          </a:solidFill>
                          <a:latin typeface="Century Gothic"/>
                          <a:ea typeface="+mn-ea"/>
                          <a:cs typeface="Century Gothic"/>
                        </a:rPr>
                        <a:t>Interim Report on results of EDA and other analysis conducted</a:t>
                      </a:r>
                      <a:endParaRPr lang="en-IN" sz="1100" b="0" kern="1200" dirty="0" smtClean="0">
                        <a:solidFill>
                          <a:schemeClr val="dk1"/>
                        </a:solidFill>
                        <a:latin typeface="Century Gothic" pitchFamily="34" charset="0"/>
                        <a:ea typeface="+mn-ea"/>
                        <a:cs typeface="+mn-cs"/>
                      </a:endParaRPr>
                    </a:p>
                  </a:txBody>
                  <a:tcPr anchor="ctr"/>
                </a:tc>
              </a:tr>
              <a:tr h="1394022">
                <a:tc>
                  <a:txBody>
                    <a:bodyPr/>
                    <a:lstStyle/>
                    <a:p>
                      <a:r>
                        <a:rPr lang="en-IN" sz="1400" b="1" dirty="0" smtClean="0">
                          <a:latin typeface="Century Gothic" pitchFamily="34" charset="0"/>
                        </a:rPr>
                        <a:t>Final deliverable </a:t>
                      </a:r>
                      <a:r>
                        <a:rPr lang="en-IN" sz="1400" b="1" baseline="0" dirty="0" smtClean="0">
                          <a:latin typeface="Century Gothic" pitchFamily="34" charset="0"/>
                        </a:rPr>
                        <a:t>and presentation</a:t>
                      </a:r>
                      <a:endParaRPr lang="en-IN" sz="1400" b="1" dirty="0" smtClean="0">
                        <a:solidFill>
                          <a:schemeClr val="tx1"/>
                        </a:solidFill>
                        <a:latin typeface="Century Gothic" pitchFamily="34" charset="0"/>
                      </a:endParaRPr>
                    </a:p>
                  </a:txBody>
                  <a:tcPr anchor="ctr">
                    <a:solidFill>
                      <a:srgbClr val="D9D9D9"/>
                    </a:solidFill>
                  </a:tcPr>
                </a:tc>
                <a:tc>
                  <a:txBody>
                    <a:bodyPr/>
                    <a:lstStyle/>
                    <a:p>
                      <a:pPr marL="0" lvl="0" indent="-228600" algn="ctr" defTabSz="914400" rtl="0" eaLnBrk="1" latinLnBrk="0" hangingPunct="1">
                        <a:buFont typeface="Arial" pitchFamily="34" charset="0"/>
                        <a:buNone/>
                      </a:pPr>
                      <a:r>
                        <a:rPr lang="en-US" sz="1100" b="0" kern="1200" dirty="0" smtClean="0">
                          <a:solidFill>
                            <a:schemeClr val="dk1"/>
                          </a:solidFill>
                          <a:latin typeface="Century Gothic" pitchFamily="34" charset="0"/>
                          <a:ea typeface="+mn-ea"/>
                          <a:cs typeface="+mn-cs"/>
                        </a:rPr>
                        <a:t>1 week</a:t>
                      </a:r>
                      <a:endParaRPr lang="en-US" sz="1100" b="0" kern="1200" dirty="0">
                        <a:solidFill>
                          <a:schemeClr val="dk1"/>
                        </a:solidFill>
                        <a:latin typeface="Century Gothic" pitchFamily="34" charset="0"/>
                        <a:ea typeface="+mn-ea"/>
                        <a:cs typeface="+mn-cs"/>
                      </a:endParaRPr>
                    </a:p>
                  </a:txBody>
                  <a:tcPr anchor="ctr"/>
                </a:tc>
                <a:tc>
                  <a:txBody>
                    <a:bodyPr/>
                    <a:lstStyle/>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Evaluate and</a:t>
                      </a:r>
                      <a:r>
                        <a:rPr lang="en-IN" sz="1100" b="0" kern="1200" baseline="0" dirty="0" smtClean="0">
                          <a:solidFill>
                            <a:schemeClr val="dk1"/>
                          </a:solidFill>
                          <a:latin typeface="Century Gothic" pitchFamily="34" charset="0"/>
                          <a:ea typeface="+mn-ea"/>
                          <a:cs typeface="+mn-cs"/>
                        </a:rPr>
                        <a:t> interpret results</a:t>
                      </a:r>
                    </a:p>
                    <a:p>
                      <a:pPr marL="171450" indent="-171450" algn="l" defTabSz="914400" rtl="0" eaLnBrk="1" latinLnBrk="0" hangingPunct="1">
                        <a:buFont typeface="Arial"/>
                        <a:buChar char="•"/>
                      </a:pPr>
                      <a:r>
                        <a:rPr lang="en-IN" sz="1100" b="0" kern="1200" baseline="0" dirty="0" smtClean="0">
                          <a:solidFill>
                            <a:schemeClr val="dk1"/>
                          </a:solidFill>
                          <a:latin typeface="Century Gothic" pitchFamily="34" charset="0"/>
                          <a:ea typeface="+mn-ea"/>
                          <a:cs typeface="+mn-cs"/>
                        </a:rPr>
                        <a:t>Plan for Action </a:t>
                      </a:r>
                    </a:p>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Roadmap fior</a:t>
                      </a:r>
                      <a:r>
                        <a:rPr lang="en-IN" sz="1100" b="0" kern="1200" baseline="0" dirty="0" smtClean="0">
                          <a:solidFill>
                            <a:schemeClr val="dk1"/>
                          </a:solidFill>
                          <a:latin typeface="Century Gothic" pitchFamily="34" charset="0"/>
                          <a:ea typeface="+mn-ea"/>
                          <a:cs typeface="+mn-cs"/>
                        </a:rPr>
                        <a:t> future and next Steps </a:t>
                      </a:r>
                      <a:endParaRPr lang="en-US" sz="1100" b="0" kern="1200" dirty="0">
                        <a:solidFill>
                          <a:schemeClr val="dk1"/>
                        </a:solidFill>
                        <a:latin typeface="Century Gothic" pitchFamily="34" charset="0"/>
                        <a:ea typeface="+mn-ea"/>
                        <a:cs typeface="+mn-cs"/>
                      </a:endParaRPr>
                    </a:p>
                  </a:txBody>
                  <a:tcPr anchor="ctr"/>
                </a:tc>
                <a:tc>
                  <a: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IN" sz="1100" b="0" kern="1200" dirty="0" smtClean="0">
                          <a:solidFill>
                            <a:schemeClr val="dk1"/>
                          </a:solidFill>
                          <a:latin typeface="Century Gothic" pitchFamily="34" charset="0"/>
                          <a:ea typeface="+mn-ea"/>
                          <a:cs typeface="+mn-cs"/>
                        </a:rPr>
                        <a:t>Final Reports and Insights presentation to all Stakeholders</a:t>
                      </a:r>
                      <a:r>
                        <a:rPr lang="en-IN" sz="1100" b="0" kern="1200" baseline="0" dirty="0" smtClean="0">
                          <a:solidFill>
                            <a:schemeClr val="dk1"/>
                          </a:solidFill>
                          <a:latin typeface="Century Gothic" pitchFamily="34" charset="0"/>
                          <a:ea typeface="+mn-ea"/>
                          <a:cs typeface="+mn-cs"/>
                        </a:rPr>
                        <a:t> </a:t>
                      </a:r>
                      <a:endParaRPr lang="en-IN" sz="1100" b="0" kern="1200" dirty="0" smtClean="0">
                        <a:solidFill>
                          <a:schemeClr val="dk1"/>
                        </a:solidFill>
                        <a:latin typeface="Century Gothic" pitchFamily="34" charset="0"/>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IN" sz="1100" b="0" kern="1200" dirty="0" smtClean="0">
                          <a:solidFill>
                            <a:schemeClr val="dk1"/>
                          </a:solidFill>
                          <a:latin typeface="Century Gothic" pitchFamily="34" charset="0"/>
                          <a:ea typeface="+mn-ea"/>
                          <a:cs typeface="+mn-cs"/>
                        </a:rPr>
                        <a:t>Price Related Reports – Historical trends, Driver Analysis, Volume Impact of Price change</a:t>
                      </a:r>
                    </a:p>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Promotion Related</a:t>
                      </a:r>
                      <a:r>
                        <a:rPr lang="en-IN" sz="1100" b="0" kern="1200" baseline="0" dirty="0" smtClean="0">
                          <a:solidFill>
                            <a:schemeClr val="dk1"/>
                          </a:solidFill>
                          <a:latin typeface="Century Gothic" pitchFamily="34" charset="0"/>
                          <a:ea typeface="+mn-ea"/>
                          <a:cs typeface="+mn-cs"/>
                        </a:rPr>
                        <a:t> Report</a:t>
                      </a:r>
                      <a:r>
                        <a:rPr lang="en-IN" sz="1100" b="0" kern="1200" dirty="0" smtClean="0">
                          <a:solidFill>
                            <a:schemeClr val="dk1"/>
                          </a:solidFill>
                          <a:latin typeface="Century Gothic" pitchFamily="34" charset="0"/>
                          <a:ea typeface="+mn-ea"/>
                          <a:cs typeface="+mn-cs"/>
                        </a:rPr>
                        <a:t>  – Historical Analysis, Promo Drivers , External Influence on Promotions , Breakdown Analysis of Promo Lift</a:t>
                      </a:r>
                      <a:endParaRPr lang="en-US" sz="1100" b="0" kern="1200" dirty="0" smtClean="0">
                        <a:solidFill>
                          <a:schemeClr val="dk1"/>
                        </a:solidFill>
                        <a:latin typeface="Century Gothic" pitchFamily="34" charset="0"/>
                        <a:ea typeface="+mn-ea"/>
                        <a:cs typeface="+mn-cs"/>
                      </a:endParaRPr>
                    </a:p>
                    <a:p>
                      <a:pPr marL="171450" indent="-171450" algn="l" defTabSz="914400" rtl="0" eaLnBrk="1" latinLnBrk="0" hangingPunct="1">
                        <a:buFont typeface="Arial"/>
                        <a:buChar char="•"/>
                      </a:pPr>
                      <a:r>
                        <a:rPr lang="en-IN" sz="1100" b="0" kern="1200" dirty="0" smtClean="0">
                          <a:solidFill>
                            <a:schemeClr val="dk1"/>
                          </a:solidFill>
                          <a:latin typeface="Century Gothic" pitchFamily="34" charset="0"/>
                          <a:ea typeface="+mn-ea"/>
                          <a:cs typeface="+mn-cs"/>
                        </a:rPr>
                        <a:t>Roadmap for future work</a:t>
                      </a:r>
                    </a:p>
                  </a:txBody>
                  <a:tcPr anchor="ctr"/>
                </a:tc>
              </a:tr>
            </a:tbl>
          </a:graphicData>
        </a:graphic>
      </p:graphicFrame>
      <p:sp>
        <p:nvSpPr>
          <p:cNvPr id="13" name="TextBox 12"/>
          <p:cNvSpPr txBox="1"/>
          <p:nvPr/>
        </p:nvSpPr>
        <p:spPr>
          <a:xfrm>
            <a:off x="-837721" y="2026496"/>
            <a:ext cx="184666" cy="369332"/>
          </a:xfrm>
          <a:prstGeom prst="rect">
            <a:avLst/>
          </a:prstGeom>
          <a:noFill/>
        </p:spPr>
        <p:txBody>
          <a:bodyPr wrap="none" rtlCol="0">
            <a:spAutoFit/>
          </a:bodyPr>
          <a:lstStyle/>
          <a:p>
            <a:endParaRPr lang="en-US" dirty="0"/>
          </a:p>
        </p:txBody>
      </p:sp>
      <p:sp>
        <p:nvSpPr>
          <p:cNvPr id="6" name="TextBox 5"/>
          <p:cNvSpPr txBox="1"/>
          <p:nvPr/>
        </p:nvSpPr>
        <p:spPr>
          <a:xfrm>
            <a:off x="467544" y="6381328"/>
            <a:ext cx="7632848" cy="461665"/>
          </a:xfrm>
          <a:prstGeom prst="rect">
            <a:avLst/>
          </a:prstGeom>
          <a:noFill/>
        </p:spPr>
        <p:txBody>
          <a:bodyPr wrap="square" rtlCol="0">
            <a:spAutoFit/>
          </a:bodyPr>
          <a:lstStyle/>
          <a:p>
            <a:r>
              <a:rPr lang="en-IN" sz="1200" dirty="0" smtClean="0"/>
              <a:t>* The time indicated for the Pilot is indicative. A formal project plan would be provided after the required due diligence, that would include the actual project timeline</a:t>
            </a:r>
            <a:endParaRPr lang="en-IN" sz="1200" dirty="0"/>
          </a:p>
        </p:txBody>
      </p:sp>
      <p:sp>
        <p:nvSpPr>
          <p:cNvPr id="7" name="Rectangle 6"/>
          <p:cNvSpPr/>
          <p:nvPr/>
        </p:nvSpPr>
        <p:spPr>
          <a:xfrm rot="19875482">
            <a:off x="17739" y="777378"/>
            <a:ext cx="1679327"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ILLUSTRATIVE</a:t>
            </a:r>
            <a:endParaRPr lang="en-IN" dirty="0"/>
          </a:p>
        </p:txBody>
      </p:sp>
    </p:spTree>
    <p:extLst>
      <p:ext uri="{BB962C8B-B14F-4D97-AF65-F5344CB8AC3E}">
        <p14:creationId xmlns:p14="http://schemas.microsoft.com/office/powerpoint/2010/main" xmlns="" val="41907406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Created a decision support system to re-allocate spends across marketing channels and lines of business</a:t>
            </a:r>
            <a:endParaRPr lang="en-US" dirty="0"/>
          </a:p>
        </p:txBody>
      </p:sp>
      <p:sp>
        <p:nvSpPr>
          <p:cNvPr id="6" name="Rectangle 61"/>
          <p:cNvSpPr>
            <a:spLocks noChangeArrowheads="1"/>
          </p:cNvSpPr>
          <p:nvPr/>
        </p:nvSpPr>
        <p:spPr bwMode="auto">
          <a:xfrm>
            <a:off x="149225" y="1339520"/>
            <a:ext cx="4270375" cy="224188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A leading retailer had a mass media budget of approx $450 </a:t>
            </a:r>
            <a:r>
              <a:rPr lang="en-US" sz="1200" dirty="0" err="1" smtClean="0">
                <a:latin typeface="Century Gothic" pitchFamily="34" charset="0"/>
              </a:rPr>
              <a:t>Mn</a:t>
            </a:r>
            <a:endParaRPr lang="en-US" sz="1200" dirty="0" smtClean="0">
              <a:latin typeface="Century Gothic" pitchFamily="34" charset="0"/>
            </a:endParaRPr>
          </a:p>
          <a:p>
            <a:pPr marL="266700" indent="-266700">
              <a:lnSpc>
                <a:spcPct val="90000"/>
              </a:lnSpc>
              <a:spcBef>
                <a:spcPct val="80000"/>
              </a:spcBef>
              <a:buFont typeface="Webdings" pitchFamily="18" charset="2"/>
              <a:buChar char="4"/>
              <a:defRPr/>
            </a:pPr>
            <a:r>
              <a:rPr lang="en-US" sz="1200" dirty="0" smtClean="0">
                <a:latin typeface="Century Gothic" pitchFamily="34" charset="0"/>
              </a:rPr>
              <a:t>Traditionally, 70% of these spends were skewed to one channel, In store Flyers </a:t>
            </a:r>
          </a:p>
          <a:p>
            <a:pPr marL="266700" indent="-266700" algn="l">
              <a:lnSpc>
                <a:spcPct val="90000"/>
              </a:lnSpc>
              <a:spcBef>
                <a:spcPct val="80000"/>
              </a:spcBef>
              <a:buClrTx/>
              <a:buFont typeface="Webdings" pitchFamily="18" charset="2"/>
              <a:buChar char="4"/>
              <a:defRPr/>
            </a:pPr>
            <a:r>
              <a:rPr lang="en-US" sz="1200" dirty="0" smtClean="0">
                <a:solidFill>
                  <a:srgbClr val="000000"/>
                </a:solidFill>
                <a:latin typeface="Century Gothic" pitchFamily="34" charset="0"/>
              </a:rPr>
              <a:t>The  realization in the business, that this distribution of spends does not reflect changing consumer shopping trends grew over time</a:t>
            </a:r>
            <a:endParaRPr lang="en-US" sz="1200" dirty="0">
              <a:solidFill>
                <a:srgbClr val="000000"/>
              </a:solidFill>
              <a:latin typeface="Century Gothic" pitchFamily="34" charset="0"/>
            </a:endParaRPr>
          </a:p>
          <a:p>
            <a:pPr marL="266700" indent="-266700">
              <a:lnSpc>
                <a:spcPct val="90000"/>
              </a:lnSpc>
              <a:spcBef>
                <a:spcPct val="80000"/>
              </a:spcBef>
              <a:buFont typeface="Webdings" pitchFamily="18" charset="2"/>
              <a:buChar char="4"/>
              <a:defRPr/>
            </a:pPr>
            <a:r>
              <a:rPr lang="en-US" sz="1200" dirty="0" smtClean="0">
                <a:latin typeface="Century Gothic" pitchFamily="34" charset="0"/>
              </a:rPr>
              <a:t>While there was consensus on the need to change the spend distribution to more modern marketing channels,  there was no existing mechanism for this re-allocation</a:t>
            </a:r>
          </a:p>
        </p:txBody>
      </p:sp>
      <p:sp>
        <p:nvSpPr>
          <p:cNvPr id="8" name="Rectangle 61"/>
          <p:cNvSpPr>
            <a:spLocks noChangeArrowheads="1"/>
          </p:cNvSpPr>
          <p:nvPr/>
        </p:nvSpPr>
        <p:spPr bwMode="auto">
          <a:xfrm>
            <a:off x="149225" y="4725888"/>
            <a:ext cx="4267200"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Spends  and initiatives occur simultaneously, making revenue attribution to these channels difficult</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Lot of the spends are common to various lines of business, leading to possible cannibalization and Halo effects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There are a lot of uncontrollable factors such as seasonality, consumer sentiment that need to be accounted for</a:t>
            </a:r>
          </a:p>
        </p:txBody>
      </p:sp>
      <p:sp>
        <p:nvSpPr>
          <p:cNvPr id="20" name="Rectangle 19"/>
          <p:cNvSpPr/>
          <p:nvPr/>
        </p:nvSpPr>
        <p:spPr>
          <a:xfrm>
            <a:off x="152400" y="914400"/>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152400" y="4067780"/>
            <a:ext cx="1415772"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4499992" y="899428"/>
            <a:ext cx="1903085"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23" name="Rectangle 22"/>
          <p:cNvSpPr/>
          <p:nvPr/>
        </p:nvSpPr>
        <p:spPr>
          <a:xfrm>
            <a:off x="4648200" y="2123564"/>
            <a:ext cx="1107996"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Solution</a:t>
            </a:r>
            <a:endParaRPr lang="en-US" dirty="0"/>
          </a:p>
        </p:txBody>
      </p:sp>
      <p:sp>
        <p:nvSpPr>
          <p:cNvPr id="17" name="Rectangle 61"/>
          <p:cNvSpPr>
            <a:spLocks noChangeArrowheads="1"/>
          </p:cNvSpPr>
          <p:nvPr/>
        </p:nvSpPr>
        <p:spPr bwMode="auto">
          <a:xfrm>
            <a:off x="4572000" y="122413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How do we measure incremental impact due to marketing channels?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How do we reallocate marketing spends across lines of business?</a:t>
            </a:r>
          </a:p>
        </p:txBody>
      </p:sp>
      <p:graphicFrame>
        <p:nvGraphicFramePr>
          <p:cNvPr id="19" name="Chart 18"/>
          <p:cNvGraphicFramePr/>
          <p:nvPr/>
        </p:nvGraphicFramePr>
        <p:xfrm>
          <a:off x="4716016" y="2371698"/>
          <a:ext cx="1656184" cy="22322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Chart 23"/>
          <p:cNvGraphicFramePr/>
          <p:nvPr/>
        </p:nvGraphicFramePr>
        <p:xfrm>
          <a:off x="6516216" y="1844824"/>
          <a:ext cx="3336032" cy="2320032"/>
        </p:xfrm>
        <a:graphic>
          <a:graphicData uri="http://schemas.openxmlformats.org/drawingml/2006/chart">
            <c:chart xmlns:c="http://schemas.openxmlformats.org/drawingml/2006/chart" xmlns:r="http://schemas.openxmlformats.org/officeDocument/2006/relationships" r:id="rId3"/>
          </a:graphicData>
        </a:graphic>
      </p:graphicFrame>
      <p:cxnSp>
        <p:nvCxnSpPr>
          <p:cNvPr id="26" name="Straight Connector 25"/>
          <p:cNvCxnSpPr/>
          <p:nvPr/>
        </p:nvCxnSpPr>
        <p:spPr>
          <a:xfrm>
            <a:off x="5508104" y="2636912"/>
            <a:ext cx="1800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084168" y="3595834"/>
            <a:ext cx="1224136" cy="409230"/>
          </a:xfrm>
          <a:prstGeom prst="line">
            <a:avLst/>
          </a:prstGeom>
        </p:spPr>
        <p:style>
          <a:lnRef idx="1">
            <a:schemeClr val="accent1"/>
          </a:lnRef>
          <a:fillRef idx="0">
            <a:schemeClr val="accent1"/>
          </a:fillRef>
          <a:effectRef idx="0">
            <a:schemeClr val="accent1"/>
          </a:effectRef>
          <a:fontRef idx="minor">
            <a:schemeClr val="tx1"/>
          </a:fontRef>
        </p:style>
      </p:cxnSp>
      <p:pic>
        <p:nvPicPr>
          <p:cNvPr id="30" name="Picture 3"/>
          <p:cNvPicPr>
            <a:picLocks noChangeAspect="1" noChangeArrowheads="1"/>
          </p:cNvPicPr>
          <p:nvPr/>
        </p:nvPicPr>
        <p:blipFill>
          <a:blip r:embed="rId4" cstate="print"/>
          <a:srcRect/>
          <a:stretch>
            <a:fillRect/>
          </a:stretch>
        </p:blipFill>
        <p:spPr bwMode="auto">
          <a:xfrm>
            <a:off x="5292080" y="4459930"/>
            <a:ext cx="2952328" cy="2065414"/>
          </a:xfrm>
          <a:prstGeom prst="rect">
            <a:avLst/>
          </a:prstGeom>
          <a:noFill/>
          <a:ln w="9525">
            <a:noFill/>
            <a:miter lim="800000"/>
            <a:headEnd/>
            <a:tailEnd/>
          </a:ln>
        </p:spPr>
      </p:pic>
      <p:sp>
        <p:nvSpPr>
          <p:cNvPr id="35" name="Rectangle 34"/>
          <p:cNvSpPr/>
          <p:nvPr/>
        </p:nvSpPr>
        <p:spPr>
          <a:xfrm>
            <a:off x="7092280" y="5035994"/>
            <a:ext cx="648072"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graphicFrame>
        <p:nvGraphicFramePr>
          <p:cNvPr id="19" name="Table 18"/>
          <p:cNvGraphicFramePr>
            <a:graphicFrameLocks noGrp="1"/>
          </p:cNvGraphicFramePr>
          <p:nvPr/>
        </p:nvGraphicFramePr>
        <p:xfrm>
          <a:off x="323528" y="836713"/>
          <a:ext cx="8424936" cy="3486959"/>
        </p:xfrm>
        <a:graphic>
          <a:graphicData uri="http://schemas.openxmlformats.org/drawingml/2006/table">
            <a:tbl>
              <a:tblPr firstRow="1" bandRow="1">
                <a:tableStyleId>{93296810-A885-4BE3-A3E7-6D5BEEA58F35}</a:tableStyleId>
              </a:tblPr>
              <a:tblGrid>
                <a:gridCol w="2952328"/>
                <a:gridCol w="5472608"/>
              </a:tblGrid>
              <a:tr h="316154">
                <a:tc>
                  <a:txBody>
                    <a:bodyPr/>
                    <a:lstStyle/>
                    <a:p>
                      <a:r>
                        <a:rPr lang="en-IN" sz="1600" dirty="0" smtClean="0">
                          <a:latin typeface="Century Gothic" pitchFamily="34" charset="0"/>
                        </a:rPr>
                        <a:t>Stage 1</a:t>
                      </a:r>
                      <a:endParaRPr lang="en-IN" sz="1600" dirty="0">
                        <a:latin typeface="Century Gothic" pitchFamily="34" charset="0"/>
                      </a:endParaRPr>
                    </a:p>
                  </a:txBody>
                  <a:tcPr>
                    <a:solidFill>
                      <a:srgbClr val="E46C0A"/>
                    </a:solidFill>
                  </a:tcPr>
                </a:tc>
                <a:tc>
                  <a:txBody>
                    <a:bodyPr/>
                    <a:lstStyle/>
                    <a:p>
                      <a:r>
                        <a:rPr lang="en-IN" sz="1600" dirty="0" smtClean="0">
                          <a:latin typeface="Century Gothic" pitchFamily="34" charset="0"/>
                        </a:rPr>
                        <a:t>Activities</a:t>
                      </a:r>
                      <a:endParaRPr lang="en-IN" sz="1600" dirty="0">
                        <a:latin typeface="Century Gothic" pitchFamily="34" charset="0"/>
                      </a:endParaRPr>
                    </a:p>
                  </a:txBody>
                  <a:tcPr>
                    <a:solidFill>
                      <a:srgbClr val="E46C0A"/>
                    </a:solidFill>
                  </a:tcPr>
                </a:tc>
              </a:tr>
              <a:tr h="431119">
                <a:tc>
                  <a:txBody>
                    <a:bodyPr/>
                    <a:lstStyle/>
                    <a:p>
                      <a:r>
                        <a:rPr lang="en-IN" sz="1200" dirty="0" smtClean="0">
                          <a:latin typeface="Century Gothic" pitchFamily="34" charset="0"/>
                        </a:rPr>
                        <a:t>Data and requirement gathering</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Understand the right metrics to measure</a:t>
                      </a:r>
                    </a:p>
                    <a:p>
                      <a:pPr marL="93663" indent="-93663">
                        <a:buFont typeface="Calibri" pitchFamily="34" charset="0"/>
                        <a:buChar char="⁻"/>
                      </a:pPr>
                      <a:r>
                        <a:rPr lang="en-IN" sz="1200" dirty="0" smtClean="0">
                          <a:latin typeface="Century Gothic" pitchFamily="34" charset="0"/>
                        </a:rPr>
                        <a:t> Outline</a:t>
                      </a:r>
                      <a:r>
                        <a:rPr lang="en-IN" sz="1200" baseline="0" dirty="0" smtClean="0">
                          <a:latin typeface="Century Gothic" pitchFamily="34" charset="0"/>
                        </a:rPr>
                        <a:t> the existing process for spend allocation</a:t>
                      </a:r>
                      <a:endParaRPr lang="en-IN" sz="1200" dirty="0">
                        <a:latin typeface="Century Gothic" pitchFamily="34" charset="0"/>
                      </a:endParaRPr>
                    </a:p>
                  </a:txBody>
                  <a:tcPr/>
                </a:tc>
              </a:tr>
              <a:tr h="316154">
                <a:tc>
                  <a:txBody>
                    <a:bodyPr/>
                    <a:lstStyle/>
                    <a:p>
                      <a:pPr marL="0" algn="l" defTabSz="914400" rtl="0" eaLnBrk="1" latinLnBrk="0" hangingPunct="1"/>
                      <a:r>
                        <a:rPr lang="en-IN" sz="1600" b="1" kern="1200" dirty="0" smtClean="0">
                          <a:solidFill>
                            <a:schemeClr val="lt1"/>
                          </a:solidFill>
                          <a:latin typeface="Century Gothic" pitchFamily="34" charset="0"/>
                          <a:ea typeface="+mn-ea"/>
                          <a:cs typeface="+mn-cs"/>
                        </a:rPr>
                        <a:t>Stage 2</a:t>
                      </a:r>
                    </a:p>
                  </a:txBody>
                  <a:tcPr>
                    <a:solidFill>
                      <a:srgbClr val="E46C0A"/>
                    </a:solidFill>
                  </a:tcPr>
                </a:tc>
                <a:tc>
                  <a:txBody>
                    <a:bodyPr/>
                    <a:lstStyle/>
                    <a:p>
                      <a:pPr marL="0" algn="l" defTabSz="914400" rtl="0" eaLnBrk="1" latinLnBrk="0" hangingPunct="1"/>
                      <a:endParaRPr lang="en-IN" sz="1600" b="1" kern="1200" dirty="0" smtClean="0">
                        <a:solidFill>
                          <a:schemeClr val="lt1"/>
                        </a:solidFill>
                        <a:latin typeface="Century Gothic" pitchFamily="34" charset="0"/>
                        <a:ea typeface="+mn-ea"/>
                        <a:cs typeface="+mn-cs"/>
                      </a:endParaRPr>
                    </a:p>
                  </a:txBody>
                  <a:tcPr>
                    <a:solidFill>
                      <a:srgbClr val="E46C0A"/>
                    </a:solidFill>
                  </a:tcPr>
                </a:tc>
              </a:tr>
              <a:tr h="577143">
                <a:tc>
                  <a:txBody>
                    <a:bodyPr/>
                    <a:lstStyle/>
                    <a:p>
                      <a:r>
                        <a:rPr lang="en-IN" sz="1200" dirty="0" smtClean="0">
                          <a:latin typeface="Century Gothic" pitchFamily="34" charset="0"/>
                        </a:rPr>
                        <a:t>Exploratory analysis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Discover data anomalies</a:t>
                      </a:r>
                    </a:p>
                    <a:p>
                      <a:pPr marL="93663" indent="-93663">
                        <a:buFont typeface="Calibri" pitchFamily="34" charset="0"/>
                        <a:buChar char="⁻"/>
                      </a:pPr>
                      <a:r>
                        <a:rPr lang="en-IN" sz="1200" dirty="0" smtClean="0">
                          <a:latin typeface="Century Gothic" pitchFamily="34" charset="0"/>
                        </a:rPr>
                        <a:t> Decide on data treatment strategies</a:t>
                      </a:r>
                    </a:p>
                  </a:txBody>
                  <a:tcPr/>
                </a:tc>
              </a:tr>
              <a:tr h="316154">
                <a:tc>
                  <a:txBody>
                    <a:bodyPr/>
                    <a:lstStyle/>
                    <a:p>
                      <a:r>
                        <a:rPr lang="en-IN" sz="1600" b="1" dirty="0" smtClean="0">
                          <a:solidFill>
                            <a:schemeClr val="bg1"/>
                          </a:solidFill>
                          <a:latin typeface="Century Gothic" pitchFamily="34" charset="0"/>
                        </a:rPr>
                        <a:t>Stage 3</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60346">
                <a:tc>
                  <a:txBody>
                    <a:bodyPr/>
                    <a:lstStyle/>
                    <a:p>
                      <a:r>
                        <a:rPr lang="en-IN" sz="1200" dirty="0" smtClean="0">
                          <a:latin typeface="Century Gothic" pitchFamily="34" charset="0"/>
                        </a:rPr>
                        <a:t>Model Building &amp; Validation</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Build econometric models for each line of business</a:t>
                      </a:r>
                    </a:p>
                    <a:p>
                      <a:pPr marL="93663" indent="-93663">
                        <a:buFont typeface="Calibri" pitchFamily="34" charset="0"/>
                        <a:buChar char="⁻"/>
                      </a:pPr>
                      <a:r>
                        <a:rPr lang="en-IN" sz="1200" dirty="0" smtClean="0">
                          <a:latin typeface="Century Gothic" pitchFamily="34" charset="0"/>
                        </a:rPr>
                        <a:t> Validate model results with business reality</a:t>
                      </a:r>
                    </a:p>
                  </a:txBody>
                  <a:tcPr/>
                </a:tc>
              </a:tr>
              <a:tr h="316154">
                <a:tc>
                  <a:txBody>
                    <a:bodyPr/>
                    <a:lstStyle/>
                    <a:p>
                      <a:r>
                        <a:rPr lang="en-IN" sz="1600" b="1" dirty="0" smtClean="0">
                          <a:solidFill>
                            <a:schemeClr val="bg1"/>
                          </a:solidFill>
                          <a:latin typeface="Century Gothic" pitchFamily="34" charset="0"/>
                        </a:rPr>
                        <a:t>Stage 4</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51150">
                <a:tc>
                  <a:txBody>
                    <a:bodyPr/>
                    <a:lstStyle/>
                    <a:p>
                      <a:r>
                        <a:rPr lang="en-IN" sz="1200" dirty="0" smtClean="0">
                          <a:latin typeface="Century Gothic" pitchFamily="34" charset="0"/>
                        </a:rPr>
                        <a:t>Calibrating model</a:t>
                      </a:r>
                      <a:r>
                        <a:rPr lang="en-IN" sz="1200" baseline="0" dirty="0" smtClean="0">
                          <a:latin typeface="Century Gothic" pitchFamily="34" charset="0"/>
                        </a:rPr>
                        <a:t> results with business planning process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Convert model output</a:t>
                      </a:r>
                      <a:r>
                        <a:rPr lang="en-IN" sz="1200" baseline="0" dirty="0" smtClean="0">
                          <a:latin typeface="Century Gothic" pitchFamily="34" charset="0"/>
                        </a:rPr>
                        <a:t> to spend recommendations</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Decide on adjustments</a:t>
                      </a:r>
                      <a:r>
                        <a:rPr lang="en-IN" sz="1200" baseline="0" dirty="0" smtClean="0">
                          <a:latin typeface="Century Gothic" pitchFamily="34" charset="0"/>
                        </a:rPr>
                        <a:t> based on media buying process</a:t>
                      </a:r>
                      <a:endParaRPr lang="en-IN" sz="1200" dirty="0" smtClean="0">
                        <a:latin typeface="Century Gothic" pitchFamily="34" charset="0"/>
                      </a:endParaRPr>
                    </a:p>
                  </a:txBody>
                  <a:tcPr/>
                </a:tc>
              </a:tr>
            </a:tbl>
          </a:graphicData>
        </a:graphic>
      </p:graphicFrame>
      <p:sp>
        <p:nvSpPr>
          <p:cNvPr id="24" name="Rectangle 2"/>
          <p:cNvSpPr>
            <a:spLocks noChangeArrowheads="1"/>
          </p:cNvSpPr>
          <p:nvPr/>
        </p:nvSpPr>
        <p:spPr bwMode="auto">
          <a:xfrm>
            <a:off x="4860032" y="4437112"/>
            <a:ext cx="2018501"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Business impact</a:t>
            </a:r>
          </a:p>
        </p:txBody>
      </p:sp>
      <p:sp>
        <p:nvSpPr>
          <p:cNvPr id="25" name="Rectangle 2"/>
          <p:cNvSpPr>
            <a:spLocks noChangeArrowheads="1"/>
          </p:cNvSpPr>
          <p:nvPr/>
        </p:nvSpPr>
        <p:spPr bwMode="auto">
          <a:xfrm>
            <a:off x="395536" y="4437112"/>
            <a:ext cx="1069524"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Insights</a:t>
            </a:r>
          </a:p>
        </p:txBody>
      </p:sp>
      <p:sp>
        <p:nvSpPr>
          <p:cNvPr id="26" name="Rectangle 5"/>
          <p:cNvSpPr>
            <a:spLocks noChangeArrowheads="1"/>
          </p:cNvSpPr>
          <p:nvPr/>
        </p:nvSpPr>
        <p:spPr bwMode="auto">
          <a:xfrm>
            <a:off x="467544" y="4797152"/>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TV investments offered higher ROI across all lines of business</a:t>
            </a:r>
          </a:p>
          <a:p>
            <a:pPr marL="266700" indent="-266700">
              <a:buFont typeface="Webdings" pitchFamily="18" charset="2"/>
              <a:buChar char="4"/>
              <a:defRPr/>
            </a:pPr>
            <a:r>
              <a:rPr lang="en-US" sz="1200" dirty="0" smtClean="0">
                <a:latin typeface="Century Gothic" pitchFamily="34" charset="0"/>
              </a:rPr>
              <a:t>There were significant Halo impact that could be leveraged to gain spend efficiency</a:t>
            </a:r>
          </a:p>
          <a:p>
            <a:pPr marL="266700" indent="-266700">
              <a:buFont typeface="Webdings" pitchFamily="18" charset="2"/>
              <a:buChar char="4"/>
              <a:defRPr/>
            </a:pPr>
            <a:r>
              <a:rPr lang="en-US" sz="1200" dirty="0" smtClean="0">
                <a:latin typeface="Century Gothic" pitchFamily="34" charset="0"/>
              </a:rPr>
              <a:t>Newer channels don’t have enough scale to show impact </a:t>
            </a:r>
          </a:p>
        </p:txBody>
      </p:sp>
      <p:sp>
        <p:nvSpPr>
          <p:cNvPr id="27" name="Rectangle 5"/>
          <p:cNvSpPr>
            <a:spLocks noChangeArrowheads="1"/>
          </p:cNvSpPr>
          <p:nvPr/>
        </p:nvSpPr>
        <p:spPr bwMode="auto">
          <a:xfrm>
            <a:off x="4860032" y="4869160"/>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Gained 2% incremental revenue despite a 5% spend cut </a:t>
            </a:r>
          </a:p>
          <a:p>
            <a:pPr marL="266700" indent="-266700">
              <a:buFont typeface="Webdings" pitchFamily="18" charset="2"/>
              <a:buChar char="4"/>
              <a:defRPr/>
            </a:pPr>
            <a:r>
              <a:rPr lang="en-US" sz="1200" dirty="0" smtClean="0">
                <a:latin typeface="Century Gothic" pitchFamily="34" charset="0"/>
              </a:rPr>
              <a:t>Put in place a measurement system that would measure the impact of future campaigns</a:t>
            </a:r>
          </a:p>
          <a:p>
            <a:pPr marL="266700" indent="-266700">
              <a:buFont typeface="Webdings" pitchFamily="18" charset="2"/>
              <a:buChar char="4"/>
              <a:defRPr/>
            </a:pPr>
            <a:r>
              <a:rPr lang="en-US" sz="1200" dirty="0" smtClean="0">
                <a:latin typeface="Century Gothic" pitchFamily="34" charset="0"/>
              </a:rPr>
              <a:t>Provided an option to carry out media tests before full roll out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Analyzed drivers for low sell through for an online market place to recommend actions to improve conversion</a:t>
            </a:r>
            <a:endParaRPr lang="en-US" dirty="0"/>
          </a:p>
        </p:txBody>
      </p:sp>
      <p:sp>
        <p:nvSpPr>
          <p:cNvPr id="6" name="Rectangle 61"/>
          <p:cNvSpPr>
            <a:spLocks noChangeArrowheads="1"/>
          </p:cNvSpPr>
          <p:nvPr/>
        </p:nvSpPr>
        <p:spPr bwMode="auto">
          <a:xfrm>
            <a:off x="149225" y="1339520"/>
            <a:ext cx="4270375" cy="224188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One  of the largest online market places had a problem with  a declining and volatile conversion rate in its “seller oriented program”</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In general, business owners felt “Items were not selling”</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The  business would like to understand which of the multiple factors is most responsible for the lower conversion</a:t>
            </a:r>
            <a:endParaRPr lang="en-US" sz="1200" dirty="0">
              <a:solidFill>
                <a:srgbClr val="000000"/>
              </a:solidFill>
              <a:latin typeface="Century Gothic" pitchFamily="34" charset="0"/>
            </a:endParaRPr>
          </a:p>
        </p:txBody>
      </p:sp>
      <p:sp>
        <p:nvSpPr>
          <p:cNvPr id="8" name="Rectangle 61"/>
          <p:cNvSpPr>
            <a:spLocks noChangeArrowheads="1"/>
          </p:cNvSpPr>
          <p:nvPr/>
        </p:nvSpPr>
        <p:spPr bwMode="auto">
          <a:xfrm>
            <a:off x="149225" y="4725888"/>
            <a:ext cx="4267200"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Data on various factors are available at different granularity across different data sources.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The cause and effect nature of the factors is unclear</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There were multiple initiatives over the last 10 months aimed at improving conversion</a:t>
            </a:r>
          </a:p>
        </p:txBody>
      </p:sp>
      <p:sp>
        <p:nvSpPr>
          <p:cNvPr id="20" name="Rectangle 19"/>
          <p:cNvSpPr/>
          <p:nvPr/>
        </p:nvSpPr>
        <p:spPr>
          <a:xfrm>
            <a:off x="152400" y="914400"/>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152400" y="4067780"/>
            <a:ext cx="1415772"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4499992" y="899428"/>
            <a:ext cx="1903085"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23" name="Rectangle 22"/>
          <p:cNvSpPr/>
          <p:nvPr/>
        </p:nvSpPr>
        <p:spPr>
          <a:xfrm>
            <a:off x="4648200" y="2123564"/>
            <a:ext cx="1107996"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Solution</a:t>
            </a:r>
            <a:endParaRPr lang="en-US" dirty="0"/>
          </a:p>
        </p:txBody>
      </p:sp>
      <p:sp>
        <p:nvSpPr>
          <p:cNvPr id="17" name="Rectangle 61"/>
          <p:cNvSpPr>
            <a:spLocks noChangeArrowheads="1"/>
          </p:cNvSpPr>
          <p:nvPr/>
        </p:nvSpPr>
        <p:spPr bwMode="auto">
          <a:xfrm>
            <a:off x="4572000" y="122413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What is the relative importance of the driving factors of conversion?</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What actionable steps can be taken to improve conversion rate?</a:t>
            </a:r>
          </a:p>
        </p:txBody>
      </p:sp>
      <p:sp>
        <p:nvSpPr>
          <p:cNvPr id="35" name="Rectangle 34"/>
          <p:cNvSpPr/>
          <p:nvPr/>
        </p:nvSpPr>
        <p:spPr>
          <a:xfrm>
            <a:off x="7092280" y="5035994"/>
            <a:ext cx="648072"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p:cNvPicPr>
            <a:picLocks noChangeAspect="1" noChangeArrowheads="1"/>
          </p:cNvPicPr>
          <p:nvPr/>
        </p:nvPicPr>
        <p:blipFill>
          <a:blip r:embed="rId2" cstate="print"/>
          <a:srcRect/>
          <a:stretch>
            <a:fillRect/>
          </a:stretch>
        </p:blipFill>
        <p:spPr bwMode="auto">
          <a:xfrm>
            <a:off x="4355976" y="2580780"/>
            <a:ext cx="4752528" cy="2864444"/>
          </a:xfrm>
          <a:prstGeom prst="rect">
            <a:avLst/>
          </a:prstGeom>
          <a:noFill/>
          <a:ln w="9525">
            <a:noFill/>
            <a:miter lim="800000"/>
            <a:headEnd/>
            <a:tailEnd/>
          </a:ln>
          <a:effectLst/>
        </p:spPr>
      </p:pic>
      <p:sp>
        <p:nvSpPr>
          <p:cNvPr id="18" name="Oval 17"/>
          <p:cNvSpPr/>
          <p:nvPr/>
        </p:nvSpPr>
        <p:spPr>
          <a:xfrm>
            <a:off x="8532440" y="4869160"/>
            <a:ext cx="611560" cy="541634"/>
          </a:xfrm>
          <a:prstGeom prst="ellipse">
            <a:avLst/>
          </a:prstGeom>
          <a:noFill/>
          <a:ln>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graphicFrame>
        <p:nvGraphicFramePr>
          <p:cNvPr id="19" name="Table 18"/>
          <p:cNvGraphicFramePr>
            <a:graphicFrameLocks noGrp="1"/>
          </p:cNvGraphicFramePr>
          <p:nvPr/>
        </p:nvGraphicFramePr>
        <p:xfrm>
          <a:off x="323528" y="836713"/>
          <a:ext cx="8424936" cy="3549896"/>
        </p:xfrm>
        <a:graphic>
          <a:graphicData uri="http://schemas.openxmlformats.org/drawingml/2006/table">
            <a:tbl>
              <a:tblPr firstRow="1" bandRow="1">
                <a:tableStyleId>{93296810-A885-4BE3-A3E7-6D5BEEA58F35}</a:tableStyleId>
              </a:tblPr>
              <a:tblGrid>
                <a:gridCol w="2952328"/>
                <a:gridCol w="5472608"/>
              </a:tblGrid>
              <a:tr h="316154">
                <a:tc>
                  <a:txBody>
                    <a:bodyPr/>
                    <a:lstStyle/>
                    <a:p>
                      <a:r>
                        <a:rPr lang="en-IN" sz="1600" dirty="0" smtClean="0">
                          <a:latin typeface="Century Gothic" pitchFamily="34" charset="0"/>
                        </a:rPr>
                        <a:t>Stage 1</a:t>
                      </a:r>
                      <a:endParaRPr lang="en-IN" sz="1600" dirty="0">
                        <a:latin typeface="Century Gothic" pitchFamily="34" charset="0"/>
                      </a:endParaRPr>
                    </a:p>
                  </a:txBody>
                  <a:tcPr>
                    <a:solidFill>
                      <a:srgbClr val="E46C0A"/>
                    </a:solidFill>
                  </a:tcPr>
                </a:tc>
                <a:tc>
                  <a:txBody>
                    <a:bodyPr/>
                    <a:lstStyle/>
                    <a:p>
                      <a:r>
                        <a:rPr lang="en-IN" sz="1600" dirty="0" smtClean="0">
                          <a:latin typeface="Century Gothic" pitchFamily="34" charset="0"/>
                        </a:rPr>
                        <a:t>Activities</a:t>
                      </a:r>
                      <a:endParaRPr lang="en-IN" sz="1600" dirty="0">
                        <a:latin typeface="Century Gothic" pitchFamily="34" charset="0"/>
                      </a:endParaRPr>
                    </a:p>
                  </a:txBody>
                  <a:tcPr>
                    <a:solidFill>
                      <a:srgbClr val="E46C0A"/>
                    </a:solidFill>
                  </a:tcPr>
                </a:tc>
              </a:tr>
              <a:tr h="431119">
                <a:tc>
                  <a:txBody>
                    <a:bodyPr/>
                    <a:lstStyle/>
                    <a:p>
                      <a:r>
                        <a:rPr lang="en-IN" sz="1200" dirty="0" smtClean="0">
                          <a:latin typeface="Century Gothic" pitchFamily="34" charset="0"/>
                        </a:rPr>
                        <a:t>Problem definition</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Identify the right metric to define conversion</a:t>
                      </a:r>
                    </a:p>
                    <a:p>
                      <a:pPr marL="93663" indent="-93663">
                        <a:buFont typeface="Calibri" pitchFamily="34" charset="0"/>
                        <a:buChar char="⁻"/>
                      </a:pPr>
                      <a:r>
                        <a:rPr lang="en-IN" sz="1200" dirty="0" smtClean="0">
                          <a:latin typeface="Century Gothic" pitchFamily="34" charset="0"/>
                        </a:rPr>
                        <a:t> Baseline KPI performance</a:t>
                      </a:r>
                      <a:endParaRPr lang="en-IN" sz="1200" dirty="0">
                        <a:latin typeface="Century Gothic" pitchFamily="34" charset="0"/>
                      </a:endParaRPr>
                    </a:p>
                  </a:txBody>
                  <a:tcPr/>
                </a:tc>
              </a:tr>
              <a:tr h="316154">
                <a:tc>
                  <a:txBody>
                    <a:bodyPr/>
                    <a:lstStyle/>
                    <a:p>
                      <a:pPr marL="0" algn="l" defTabSz="914400" rtl="0" eaLnBrk="1" latinLnBrk="0" hangingPunct="1"/>
                      <a:r>
                        <a:rPr lang="en-IN" sz="1600" b="1" kern="1200" dirty="0" smtClean="0">
                          <a:solidFill>
                            <a:schemeClr val="lt1"/>
                          </a:solidFill>
                          <a:latin typeface="Century Gothic" pitchFamily="34" charset="0"/>
                          <a:ea typeface="+mn-ea"/>
                          <a:cs typeface="+mn-cs"/>
                        </a:rPr>
                        <a:t>Stage 2</a:t>
                      </a:r>
                    </a:p>
                  </a:txBody>
                  <a:tcPr>
                    <a:solidFill>
                      <a:srgbClr val="E46C0A"/>
                    </a:solidFill>
                  </a:tcPr>
                </a:tc>
                <a:tc>
                  <a:txBody>
                    <a:bodyPr/>
                    <a:lstStyle/>
                    <a:p>
                      <a:pPr marL="0" algn="l" defTabSz="914400" rtl="0" eaLnBrk="1" latinLnBrk="0" hangingPunct="1"/>
                      <a:endParaRPr lang="en-IN" sz="1600" b="1" kern="1200" dirty="0" smtClean="0">
                        <a:solidFill>
                          <a:schemeClr val="lt1"/>
                        </a:solidFill>
                        <a:latin typeface="Century Gothic" pitchFamily="34" charset="0"/>
                        <a:ea typeface="+mn-ea"/>
                        <a:cs typeface="+mn-cs"/>
                      </a:endParaRPr>
                    </a:p>
                  </a:txBody>
                  <a:tcPr>
                    <a:solidFill>
                      <a:srgbClr val="E46C0A"/>
                    </a:solidFill>
                  </a:tcPr>
                </a:tc>
              </a:tr>
              <a:tr h="577143">
                <a:tc>
                  <a:txBody>
                    <a:bodyPr/>
                    <a:lstStyle/>
                    <a:p>
                      <a:r>
                        <a:rPr lang="en-IN" sz="1200" dirty="0" smtClean="0">
                          <a:latin typeface="Century Gothic" pitchFamily="34" charset="0"/>
                        </a:rPr>
                        <a:t>Problem exploration &amp; Initial data  analysis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Identify potential driving factors of conversion </a:t>
                      </a:r>
                      <a:r>
                        <a:rPr lang="en-IN" sz="1200" dirty="0" smtClean="0">
                          <a:latin typeface="Century Gothic" pitchFamily="34" charset="0"/>
                          <a:hlinkClick r:id="rId2" action="ppaction://hlinksldjump"/>
                        </a:rPr>
                        <a:t>(Factor Map)</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Map data available to the factors</a:t>
                      </a:r>
                    </a:p>
                    <a:p>
                      <a:pPr marL="93663" indent="-93663">
                        <a:buFont typeface="Calibri" pitchFamily="34" charset="0"/>
                        <a:buChar char="⁻"/>
                      </a:pPr>
                      <a:r>
                        <a:rPr lang="en-IN" sz="1200" dirty="0" smtClean="0">
                          <a:latin typeface="Century Gothic" pitchFamily="34" charset="0"/>
                        </a:rPr>
                        <a:t>Create hypotheses for the</a:t>
                      </a:r>
                      <a:r>
                        <a:rPr lang="en-IN" sz="1200" baseline="0" dirty="0" smtClean="0">
                          <a:latin typeface="Century Gothic" pitchFamily="34" charset="0"/>
                        </a:rPr>
                        <a:t> respective factors</a:t>
                      </a:r>
                      <a:endParaRPr lang="en-IN" sz="1200" dirty="0" smtClean="0">
                        <a:latin typeface="Century Gothic" pitchFamily="34" charset="0"/>
                      </a:endParaRPr>
                    </a:p>
                  </a:txBody>
                  <a:tcPr/>
                </a:tc>
              </a:tr>
              <a:tr h="316154">
                <a:tc>
                  <a:txBody>
                    <a:bodyPr/>
                    <a:lstStyle/>
                    <a:p>
                      <a:r>
                        <a:rPr lang="en-IN" sz="1600" b="1" dirty="0" smtClean="0">
                          <a:solidFill>
                            <a:schemeClr val="bg1"/>
                          </a:solidFill>
                          <a:latin typeface="Century Gothic" pitchFamily="34" charset="0"/>
                        </a:rPr>
                        <a:t>Stage 3</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60346">
                <a:tc>
                  <a:txBody>
                    <a:bodyPr/>
                    <a:lstStyle/>
                    <a:p>
                      <a:r>
                        <a:rPr lang="en-IN" sz="1200" dirty="0" smtClean="0">
                          <a:latin typeface="Century Gothic" pitchFamily="34" charset="0"/>
                        </a:rPr>
                        <a:t>Model Building &amp; Validation</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Run decision tree on common</a:t>
                      </a:r>
                      <a:r>
                        <a:rPr lang="en-IN" sz="1200" baseline="0" dirty="0" smtClean="0">
                          <a:latin typeface="Century Gothic" pitchFamily="34" charset="0"/>
                        </a:rPr>
                        <a:t> available data</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Analyze</a:t>
                      </a:r>
                      <a:r>
                        <a:rPr lang="en-IN" sz="1200" baseline="0" dirty="0" smtClean="0">
                          <a:latin typeface="Century Gothic" pitchFamily="34" charset="0"/>
                        </a:rPr>
                        <a:t> impact of factors at different granularity</a:t>
                      </a:r>
                      <a:endParaRPr lang="en-IN" sz="1200" dirty="0" smtClean="0">
                        <a:latin typeface="Century Gothic" pitchFamily="34" charset="0"/>
                      </a:endParaRPr>
                    </a:p>
                  </a:txBody>
                  <a:tcPr/>
                </a:tc>
              </a:tr>
              <a:tr h="316154">
                <a:tc>
                  <a:txBody>
                    <a:bodyPr/>
                    <a:lstStyle/>
                    <a:p>
                      <a:r>
                        <a:rPr lang="en-IN" sz="1600" b="1" dirty="0" smtClean="0">
                          <a:solidFill>
                            <a:schemeClr val="bg1"/>
                          </a:solidFill>
                          <a:latin typeface="Century Gothic" pitchFamily="34" charset="0"/>
                        </a:rPr>
                        <a:t>Stage 4</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51150">
                <a:tc>
                  <a:txBody>
                    <a:bodyPr/>
                    <a:lstStyle/>
                    <a:p>
                      <a:r>
                        <a:rPr lang="en-IN" sz="1200" dirty="0" smtClean="0">
                          <a:latin typeface="Century Gothic" pitchFamily="34" charset="0"/>
                        </a:rPr>
                        <a:t>Recommendations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Socialize data findings to business groups to arrive at root causes</a:t>
                      </a:r>
                    </a:p>
                    <a:p>
                      <a:pPr marL="93663" indent="-93663">
                        <a:buFont typeface="Calibri" pitchFamily="34" charset="0"/>
                        <a:buChar char="⁻"/>
                      </a:pPr>
                      <a:r>
                        <a:rPr lang="en-IN" sz="1200" dirty="0" smtClean="0">
                          <a:latin typeface="Century Gothic" pitchFamily="34" charset="0"/>
                        </a:rPr>
                        <a:t> Discuss with business/technical</a:t>
                      </a:r>
                      <a:r>
                        <a:rPr lang="en-IN" sz="1200" baseline="0" dirty="0" smtClean="0">
                          <a:latin typeface="Century Gothic" pitchFamily="34" charset="0"/>
                        </a:rPr>
                        <a:t> team to arrive at solution option</a:t>
                      </a:r>
                      <a:endParaRPr lang="en-IN" sz="1200" dirty="0" smtClean="0">
                        <a:latin typeface="Century Gothic" pitchFamily="34" charset="0"/>
                      </a:endParaRPr>
                    </a:p>
                  </a:txBody>
                  <a:tcPr/>
                </a:tc>
              </a:tr>
            </a:tbl>
          </a:graphicData>
        </a:graphic>
      </p:graphicFrame>
      <p:sp>
        <p:nvSpPr>
          <p:cNvPr id="24" name="Rectangle 2"/>
          <p:cNvSpPr>
            <a:spLocks noChangeArrowheads="1"/>
          </p:cNvSpPr>
          <p:nvPr/>
        </p:nvSpPr>
        <p:spPr bwMode="auto">
          <a:xfrm>
            <a:off x="4860032" y="4437112"/>
            <a:ext cx="2018501"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Business impact</a:t>
            </a:r>
          </a:p>
        </p:txBody>
      </p:sp>
      <p:sp>
        <p:nvSpPr>
          <p:cNvPr id="25" name="Rectangle 2"/>
          <p:cNvSpPr>
            <a:spLocks noChangeArrowheads="1"/>
          </p:cNvSpPr>
          <p:nvPr/>
        </p:nvSpPr>
        <p:spPr bwMode="auto">
          <a:xfrm>
            <a:off x="395536" y="4437112"/>
            <a:ext cx="1627177"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Insights </a:t>
            </a:r>
            <a:r>
              <a:rPr lang="en-US" sz="1200" b="1" dirty="0" smtClean="0">
                <a:solidFill>
                  <a:schemeClr val="accent6">
                    <a:lumMod val="75000"/>
                  </a:schemeClr>
                </a:solidFill>
                <a:latin typeface="Myriad Pro Light" pitchFamily="34" charset="0"/>
                <a:hlinkClick r:id="rId3" action="ppaction://hlinksldjump"/>
              </a:rPr>
              <a:t>(Table)</a:t>
            </a:r>
            <a:endParaRPr lang="en-US" sz="1200" b="1" dirty="0" smtClean="0">
              <a:solidFill>
                <a:schemeClr val="accent6">
                  <a:lumMod val="75000"/>
                </a:schemeClr>
              </a:solidFill>
              <a:latin typeface="Myriad Pro Light" pitchFamily="34" charset="0"/>
            </a:endParaRPr>
          </a:p>
        </p:txBody>
      </p:sp>
      <p:sp>
        <p:nvSpPr>
          <p:cNvPr id="26" name="Rectangle 5"/>
          <p:cNvSpPr>
            <a:spLocks noChangeArrowheads="1"/>
          </p:cNvSpPr>
          <p:nvPr/>
        </p:nvSpPr>
        <p:spPr bwMode="auto">
          <a:xfrm>
            <a:off x="467544" y="4797152"/>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Listing of very low priced items brought down the conversion</a:t>
            </a:r>
          </a:p>
          <a:p>
            <a:pPr marL="266700" indent="-266700">
              <a:buFont typeface="Webdings" pitchFamily="18" charset="2"/>
              <a:buChar char="4"/>
              <a:defRPr/>
            </a:pPr>
            <a:r>
              <a:rPr lang="en-US" sz="1200" dirty="0" smtClean="0">
                <a:latin typeface="Century Gothic" pitchFamily="34" charset="0"/>
              </a:rPr>
              <a:t>Presence of these items impacted search impressions of other items too </a:t>
            </a:r>
          </a:p>
          <a:p>
            <a:pPr marL="266700" indent="-266700">
              <a:buFont typeface="Webdings" pitchFamily="18" charset="2"/>
              <a:buChar char="4"/>
              <a:defRPr/>
            </a:pPr>
            <a:r>
              <a:rPr lang="en-US" sz="1200" dirty="0" smtClean="0">
                <a:latin typeface="Century Gothic" pitchFamily="34" charset="0"/>
              </a:rPr>
              <a:t>Listings with lower quality contributed to lower conversion too</a:t>
            </a:r>
          </a:p>
          <a:p>
            <a:pPr marL="266700" indent="-266700">
              <a:buFont typeface="Webdings" pitchFamily="18" charset="2"/>
              <a:buChar char="4"/>
              <a:defRPr/>
            </a:pPr>
            <a:r>
              <a:rPr lang="en-US" sz="1200" dirty="0" smtClean="0">
                <a:latin typeface="Century Gothic" pitchFamily="34" charset="0"/>
              </a:rPr>
              <a:t>Other factors such as shipping, product type did not have much of a role to play</a:t>
            </a:r>
          </a:p>
        </p:txBody>
      </p:sp>
      <p:sp>
        <p:nvSpPr>
          <p:cNvPr id="27" name="Rectangle 5"/>
          <p:cNvSpPr>
            <a:spLocks noChangeArrowheads="1"/>
          </p:cNvSpPr>
          <p:nvPr/>
        </p:nvSpPr>
        <p:spPr bwMode="auto">
          <a:xfrm>
            <a:off x="4860032" y="4869160"/>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Based on the analysis, a separate “seller” was created for very low priced items</a:t>
            </a:r>
          </a:p>
          <a:p>
            <a:pPr marL="266700" indent="-266700">
              <a:buFont typeface="Webdings" pitchFamily="18" charset="2"/>
              <a:buChar char="4"/>
              <a:defRPr/>
            </a:pPr>
            <a:r>
              <a:rPr lang="en-US" sz="1200" dirty="0" smtClean="0">
                <a:latin typeface="Century Gothic" pitchFamily="34" charset="0"/>
              </a:rPr>
              <a:t>This improved the Search impressions on high velocity items by 13% and conversion by 6%</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Potential drivers of conversions were </a:t>
            </a:r>
            <a:r>
              <a:rPr lang="en-IN" dirty="0" err="1" smtClean="0"/>
              <a:t>analyzed</a:t>
            </a:r>
            <a:r>
              <a:rPr lang="en-IN" dirty="0" smtClean="0"/>
              <a:t> based on data availability</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1111878391"/>
              </p:ext>
            </p:extLst>
          </p:nvPr>
        </p:nvGraphicFramePr>
        <p:xfrm>
          <a:off x="419100" y="1295400"/>
          <a:ext cx="8305800" cy="3853961"/>
        </p:xfrm>
        <a:graphic>
          <a:graphicData uri="http://schemas.openxmlformats.org/drawingml/2006/table">
            <a:tbl>
              <a:tblPr>
                <a:tableStyleId>{5C22544A-7EE6-4342-B048-85BDC9FD1C3A}</a:tableStyleId>
              </a:tblPr>
              <a:tblGrid>
                <a:gridCol w="618517"/>
                <a:gridCol w="4258283"/>
                <a:gridCol w="1143000"/>
                <a:gridCol w="1143000"/>
                <a:gridCol w="1143000"/>
              </a:tblGrid>
              <a:tr h="494747">
                <a:tc>
                  <a:txBody>
                    <a:bodyPr/>
                    <a:lstStyle/>
                    <a:p>
                      <a:pPr algn="ctr" fontAlgn="ctr"/>
                      <a:r>
                        <a:rPr lang="en-US" sz="1600" b="0" u="none" strike="noStrike" dirty="0">
                          <a:solidFill>
                            <a:schemeClr val="bg1"/>
                          </a:solidFill>
                          <a:effectLst/>
                          <a:latin typeface="Century Gothic" panose="020B0502020202020204" pitchFamily="34" charset="0"/>
                        </a:rPr>
                        <a:t>S.No.</a:t>
                      </a:r>
                      <a:endParaRPr lang="en-US" sz="1600" b="0" i="0" u="none" strike="noStrike" dirty="0">
                        <a:solidFill>
                          <a:schemeClr val="bg1"/>
                        </a:solidFill>
                        <a:effectLst/>
                        <a:latin typeface="Century Gothic" panose="020B0502020202020204" pitchFamily="34" charset="0"/>
                      </a:endParaRPr>
                    </a:p>
                  </a:txBody>
                  <a:tcPr marL="9525" marR="9525" marT="9525" marB="0" anchor="ctr">
                    <a:solidFill>
                      <a:schemeClr val="accent1">
                        <a:lumMod val="50000"/>
                      </a:schemeClr>
                    </a:solidFill>
                  </a:tcPr>
                </a:tc>
                <a:tc>
                  <a:txBody>
                    <a:bodyPr/>
                    <a:lstStyle/>
                    <a:p>
                      <a:pPr algn="ctr" fontAlgn="ctr"/>
                      <a:r>
                        <a:rPr lang="en-US" sz="1600" b="0" u="none" strike="noStrike" dirty="0">
                          <a:solidFill>
                            <a:schemeClr val="bg1"/>
                          </a:solidFill>
                          <a:effectLst/>
                          <a:latin typeface="Century Gothic" panose="020B0502020202020204" pitchFamily="34" charset="0"/>
                        </a:rPr>
                        <a:t>Factors for Analysis</a:t>
                      </a:r>
                      <a:endParaRPr lang="en-US" sz="1600" b="0" i="0" u="none" strike="noStrike" dirty="0">
                        <a:solidFill>
                          <a:schemeClr val="bg1"/>
                        </a:solidFill>
                        <a:effectLst/>
                        <a:latin typeface="Century Gothic" panose="020B0502020202020204" pitchFamily="34" charset="0"/>
                      </a:endParaRPr>
                    </a:p>
                  </a:txBody>
                  <a:tcPr marL="9525" marR="9525" marT="9525" marB="0" anchor="ctr">
                    <a:solidFill>
                      <a:schemeClr val="accent1">
                        <a:lumMod val="50000"/>
                      </a:schemeClr>
                    </a:solidFill>
                  </a:tcPr>
                </a:tc>
                <a:tc>
                  <a:txBody>
                    <a:bodyPr/>
                    <a:lstStyle/>
                    <a:p>
                      <a:pPr algn="ctr" fontAlgn="ctr"/>
                      <a:r>
                        <a:rPr lang="en-US" sz="1600" b="0" u="none" strike="noStrike" dirty="0">
                          <a:solidFill>
                            <a:schemeClr val="bg1"/>
                          </a:solidFill>
                          <a:effectLst/>
                          <a:latin typeface="Century Gothic" panose="020B0502020202020204" pitchFamily="34" charset="0"/>
                        </a:rPr>
                        <a:t>Available</a:t>
                      </a:r>
                      <a:endParaRPr lang="en-US" sz="1600" b="0" i="0" u="none" strike="noStrike" dirty="0">
                        <a:solidFill>
                          <a:schemeClr val="bg1"/>
                        </a:solidFill>
                        <a:effectLst/>
                        <a:latin typeface="Century Gothic" panose="020B0502020202020204" pitchFamily="34" charset="0"/>
                      </a:endParaRPr>
                    </a:p>
                  </a:txBody>
                  <a:tcPr marL="9525" marR="9525" marT="9525" marB="0" anchor="ctr">
                    <a:solidFill>
                      <a:schemeClr val="accent1">
                        <a:lumMod val="50000"/>
                      </a:schemeClr>
                    </a:solidFill>
                  </a:tcPr>
                </a:tc>
                <a:tc>
                  <a:txBody>
                    <a:bodyPr/>
                    <a:lstStyle/>
                    <a:p>
                      <a:pPr algn="ctr" fontAlgn="ctr"/>
                      <a:r>
                        <a:rPr lang="en-US" sz="1600" b="0" u="none" strike="noStrike" dirty="0">
                          <a:solidFill>
                            <a:schemeClr val="bg1"/>
                          </a:solidFill>
                          <a:effectLst/>
                          <a:latin typeface="Century Gothic" panose="020B0502020202020204" pitchFamily="34" charset="0"/>
                        </a:rPr>
                        <a:t>Used</a:t>
                      </a:r>
                      <a:endParaRPr lang="en-US" sz="1600" b="0" i="0" u="none" strike="noStrike" dirty="0">
                        <a:solidFill>
                          <a:schemeClr val="bg1"/>
                        </a:solidFill>
                        <a:effectLst/>
                        <a:latin typeface="Century Gothic" panose="020B0502020202020204" pitchFamily="34" charset="0"/>
                      </a:endParaRPr>
                    </a:p>
                  </a:txBody>
                  <a:tcPr marL="9525" marR="9525" marT="9525" marB="0" anchor="ctr">
                    <a:solidFill>
                      <a:schemeClr val="accent1">
                        <a:lumMod val="50000"/>
                      </a:schemeClr>
                    </a:solidFill>
                  </a:tcPr>
                </a:tc>
                <a:tc>
                  <a:txBody>
                    <a:bodyPr/>
                    <a:lstStyle/>
                    <a:p>
                      <a:pPr algn="ctr" fontAlgn="ctr"/>
                      <a:r>
                        <a:rPr lang="en-US" sz="1600" b="0" u="none" strike="noStrike" kern="1200" dirty="0" smtClean="0">
                          <a:solidFill>
                            <a:schemeClr val="bg1"/>
                          </a:solidFill>
                          <a:effectLst/>
                          <a:latin typeface="Century Gothic" panose="020B0502020202020204" pitchFamily="34" charset="0"/>
                          <a:ea typeface="+mn-ea"/>
                          <a:cs typeface="+mn-cs"/>
                        </a:rPr>
                        <a:t>Significant Impact</a:t>
                      </a:r>
                      <a:endParaRPr lang="en-US" sz="1600" b="0" u="none" strike="noStrike" kern="1200" dirty="0">
                        <a:solidFill>
                          <a:schemeClr val="bg1"/>
                        </a:solidFill>
                        <a:effectLst/>
                        <a:latin typeface="Century Gothic" panose="020B0502020202020204" pitchFamily="34" charset="0"/>
                        <a:ea typeface="+mn-ea"/>
                        <a:cs typeface="+mn-cs"/>
                      </a:endParaRPr>
                    </a:p>
                  </a:txBody>
                  <a:tcPr marL="9525" marR="9525" marT="9525" marB="0" anchor="ctr">
                    <a:solidFill>
                      <a:schemeClr val="accent1">
                        <a:lumMod val="50000"/>
                      </a:schemeClr>
                    </a:solidFill>
                  </a:tcPr>
                </a:tc>
              </a:tr>
              <a:tr h="258212">
                <a:tc>
                  <a:txBody>
                    <a:bodyPr/>
                    <a:lstStyle/>
                    <a:p>
                      <a:pPr algn="ctr" fontAlgn="ctr"/>
                      <a:r>
                        <a:rPr lang="en-US" sz="1400" u="none" strike="noStrike" dirty="0">
                          <a:effectLst/>
                          <a:latin typeface="Century Gothic" panose="020B0502020202020204" pitchFamily="34" charset="0"/>
                        </a:rPr>
                        <a:t>1</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l" fontAlgn="ctr"/>
                      <a:r>
                        <a:rPr lang="en-US" sz="1400" b="0" i="0" u="none" strike="noStrike" dirty="0" smtClean="0">
                          <a:solidFill>
                            <a:schemeClr val="dk1"/>
                          </a:solidFill>
                          <a:effectLst/>
                          <a:latin typeface="Century Gothic" panose="020B0502020202020204" pitchFamily="34" charset="0"/>
                        </a:rPr>
                        <a:t>Product</a:t>
                      </a:r>
                      <a:r>
                        <a:rPr lang="en-US" sz="1400" b="0" i="0" u="none" strike="noStrike" baseline="0" dirty="0" smtClean="0">
                          <a:solidFill>
                            <a:schemeClr val="dk1"/>
                          </a:solidFill>
                          <a:effectLst/>
                          <a:latin typeface="Century Gothic" panose="020B0502020202020204" pitchFamily="34" charset="0"/>
                        </a:rPr>
                        <a:t> Type</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 </a:t>
                      </a:r>
                      <a:r>
                        <a:rPr lang="en-US" sz="1400" b="1" u="none" strike="noStrike" kern="1200" dirty="0" smtClean="0">
                          <a:solidFill>
                            <a:srgbClr val="00B050"/>
                          </a:solidFill>
                          <a:effectLst/>
                          <a:latin typeface="Century Gothic" panose="020B0502020202020204" pitchFamily="34" charset="0"/>
                          <a:ea typeface="+mn-ea"/>
                          <a:cs typeface="+mn-cs"/>
                          <a:sym typeface="Wingdings 2"/>
                        </a:rPr>
                        <a:t></a:t>
                      </a:r>
                      <a:endParaRPr lang="en-US" sz="1400" b="1" u="none" strike="noStrike" kern="1200" dirty="0">
                        <a:solidFill>
                          <a:srgbClr val="00B050"/>
                        </a:solidFill>
                        <a:effectLst/>
                        <a:latin typeface="Century Gothic" panose="020B0502020202020204" pitchFamily="34" charset="0"/>
                        <a:ea typeface="+mn-ea"/>
                        <a:cs typeface="+mn-cs"/>
                      </a:endParaRPr>
                    </a:p>
                  </a:txBody>
                  <a:tcPr marL="9525" marR="9525" marT="9525" marB="0" anchor="ctr">
                    <a:solidFill>
                      <a:schemeClr val="bg1">
                        <a:lumMod val="95000"/>
                      </a:schemeClr>
                    </a:solidFill>
                  </a:tcPr>
                </a:tc>
              </a:tr>
              <a:tr h="258212">
                <a:tc>
                  <a:txBody>
                    <a:bodyPr/>
                    <a:lstStyle/>
                    <a:p>
                      <a:pPr algn="ctr" fontAlgn="ctr"/>
                      <a:r>
                        <a:rPr lang="en-US" sz="1400" u="none" strike="noStrike" dirty="0" smtClean="0">
                          <a:effectLst/>
                          <a:latin typeface="Century Gothic" panose="020B0502020202020204" pitchFamily="34" charset="0"/>
                        </a:rPr>
                        <a:t>2</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l" fontAlgn="ctr"/>
                      <a:r>
                        <a:rPr lang="en-US" sz="1400" u="none" strike="noStrike" dirty="0">
                          <a:effectLst/>
                          <a:latin typeface="Century Gothic" panose="020B0502020202020204" pitchFamily="34" charset="0"/>
                        </a:rPr>
                        <a:t>Starting Price</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smtClean="0">
                        <a:solidFill>
                          <a:srgbClr val="00B050"/>
                        </a:solidFill>
                        <a:effectLst/>
                        <a:latin typeface="Century Gothic" panose="020B0502020202020204" pitchFamily="34" charset="0"/>
                      </a:endParaRPr>
                    </a:p>
                  </a:txBody>
                  <a:tcPr marL="9525" marR="9525" marT="9525" marB="0" anchor="ctr">
                    <a:solidFill>
                      <a:schemeClr val="bg1">
                        <a:lumMod val="85000"/>
                      </a:schemeClr>
                    </a:solidFill>
                  </a:tcPr>
                </a:tc>
              </a:tr>
              <a:tr h="258212">
                <a:tc>
                  <a:txBody>
                    <a:bodyPr/>
                    <a:lstStyle/>
                    <a:p>
                      <a:pPr algn="ctr" fontAlgn="ctr"/>
                      <a:r>
                        <a:rPr lang="en-US" sz="1400" u="none" strike="noStrike" dirty="0" smtClean="0">
                          <a:effectLst/>
                          <a:latin typeface="Century Gothic" panose="020B0502020202020204" pitchFamily="34" charset="0"/>
                        </a:rPr>
                        <a:t>3</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l" fontAlgn="ctr"/>
                      <a:r>
                        <a:rPr lang="en-US" sz="1400" u="none" strike="noStrike" dirty="0" smtClean="0">
                          <a:effectLst/>
                          <a:latin typeface="Century Gothic" panose="020B0502020202020204" pitchFamily="34" charset="0"/>
                        </a:rPr>
                        <a:t>Listing Quality</a:t>
                      </a:r>
                      <a:r>
                        <a:rPr lang="en-US" sz="1400" dirty="0" smtClean="0">
                          <a:latin typeface="Century Gothic" panose="020B0502020202020204" pitchFamily="34" charset="0"/>
                        </a:rPr>
                        <a:t>˚ </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FF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smtClean="0">
                        <a:solidFill>
                          <a:srgbClr val="00B050"/>
                        </a:solidFill>
                        <a:effectLst/>
                        <a:latin typeface="Century Gothic" panose="020B0502020202020204" pitchFamily="34" charset="0"/>
                      </a:endParaRPr>
                    </a:p>
                  </a:txBody>
                  <a:tcPr marL="9525" marR="9525" marT="9525" marB="0" anchor="ctr">
                    <a:solidFill>
                      <a:schemeClr val="bg1">
                        <a:lumMod val="95000"/>
                      </a:schemeClr>
                    </a:solidFill>
                  </a:tcPr>
                </a:tc>
              </a:tr>
              <a:tr h="258212">
                <a:tc>
                  <a:txBody>
                    <a:bodyPr/>
                    <a:lstStyle/>
                    <a:p>
                      <a:pPr algn="ctr" fontAlgn="ctr"/>
                      <a:r>
                        <a:rPr lang="en-US" sz="1400" u="none" strike="noStrike" dirty="0" smtClean="0">
                          <a:effectLst/>
                          <a:latin typeface="Century Gothic" panose="020B0502020202020204" pitchFamily="34" charset="0"/>
                        </a:rPr>
                        <a:t>4</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l" fontAlgn="ctr"/>
                      <a:r>
                        <a:rPr lang="en-US" sz="1400" u="none" strike="noStrike" dirty="0">
                          <a:effectLst/>
                          <a:latin typeface="Century Gothic" panose="020B0502020202020204" pitchFamily="34" charset="0"/>
                        </a:rPr>
                        <a:t>Search </a:t>
                      </a:r>
                      <a:r>
                        <a:rPr lang="en-US" sz="1400" u="none" strike="noStrike" dirty="0" smtClean="0">
                          <a:effectLst/>
                          <a:latin typeface="Century Gothic" panose="020B0502020202020204" pitchFamily="34" charset="0"/>
                        </a:rPr>
                        <a:t>Impression, Page view, Watchers</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smtClean="0">
                        <a:solidFill>
                          <a:srgbClr val="00B050"/>
                        </a:solidFill>
                        <a:effectLst/>
                        <a:latin typeface="Century Gothic" panose="020B0502020202020204" pitchFamily="34" charset="0"/>
                      </a:endParaRPr>
                    </a:p>
                  </a:txBody>
                  <a:tcPr marL="9525" marR="9525" marT="9525" marB="0" anchor="ctr">
                    <a:solidFill>
                      <a:schemeClr val="bg1">
                        <a:lumMod val="85000"/>
                      </a:schemeClr>
                    </a:solidFill>
                  </a:tcPr>
                </a:tc>
              </a:tr>
              <a:tr h="258212">
                <a:tc>
                  <a:txBody>
                    <a:bodyPr/>
                    <a:lstStyle/>
                    <a:p>
                      <a:pPr algn="ctr" fontAlgn="ctr"/>
                      <a:r>
                        <a:rPr lang="en-US" sz="1400" b="0" i="0" u="none" strike="noStrike" dirty="0" smtClean="0">
                          <a:solidFill>
                            <a:schemeClr val="dk1"/>
                          </a:solidFill>
                          <a:effectLst/>
                          <a:latin typeface="Century Gothic" panose="020B0502020202020204" pitchFamily="34" charset="0"/>
                        </a:rPr>
                        <a:t>5</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l" fontAlgn="ctr"/>
                      <a:r>
                        <a:rPr lang="en-US" sz="1400" u="none" strike="noStrike" dirty="0">
                          <a:effectLst/>
                          <a:latin typeface="Century Gothic" panose="020B0502020202020204" pitchFamily="34" charset="0"/>
                        </a:rPr>
                        <a:t>Bundled items</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i="0" u="none" strike="noStrike" dirty="0" smtClean="0">
                          <a:solidFill>
                            <a:srgbClr val="FFC000"/>
                          </a:solidFill>
                          <a:effectLst/>
                          <a:latin typeface="Century Gothic" panose="020B0502020202020204" pitchFamily="34" charset="0"/>
                        </a:rPr>
                        <a:t>-</a:t>
                      </a:r>
                      <a:endParaRPr lang="en-US" sz="1400" b="1" i="0" u="none" strike="noStrike" dirty="0">
                        <a:solidFill>
                          <a:srgbClr val="FFC000"/>
                        </a:solidFill>
                        <a:effectLst/>
                        <a:latin typeface="Century Gothic" panose="020B0502020202020204" pitchFamily="34" charset="0"/>
                      </a:endParaRPr>
                    </a:p>
                  </a:txBody>
                  <a:tcPr marL="9525" marR="9525" marT="9525" marB="0" anchor="ctr">
                    <a:solidFill>
                      <a:schemeClr val="bg1">
                        <a:lumMod val="95000"/>
                      </a:schemeClr>
                    </a:solidFill>
                  </a:tcPr>
                </a:tc>
              </a:tr>
              <a:tr h="258212">
                <a:tc>
                  <a:txBody>
                    <a:bodyPr/>
                    <a:lstStyle/>
                    <a:p>
                      <a:pPr algn="ctr" fontAlgn="ctr"/>
                      <a:r>
                        <a:rPr lang="en-US" sz="1400" u="none" strike="noStrike" dirty="0" smtClean="0">
                          <a:effectLst/>
                          <a:latin typeface="Century Gothic" panose="020B0502020202020204" pitchFamily="34" charset="0"/>
                        </a:rPr>
                        <a:t>6</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l" fontAlgn="ctr"/>
                      <a:r>
                        <a:rPr lang="en-US" sz="1400" u="none" strike="noStrike" dirty="0">
                          <a:effectLst/>
                          <a:latin typeface="Century Gothic" panose="020B0502020202020204" pitchFamily="34" charset="0"/>
                        </a:rPr>
                        <a:t>Processor Type</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i="0" u="none" strike="noStrike" dirty="0" smtClean="0">
                          <a:solidFill>
                            <a:srgbClr val="FFC000"/>
                          </a:solidFill>
                          <a:effectLst/>
                          <a:latin typeface="Century Gothic" panose="020B0502020202020204" pitchFamily="34" charset="0"/>
                        </a:rPr>
                        <a:t>-</a:t>
                      </a:r>
                      <a:endParaRPr lang="en-US" sz="1400" b="1" i="0" u="none" strike="noStrike" dirty="0">
                        <a:solidFill>
                          <a:srgbClr val="FFC000"/>
                        </a:solidFill>
                        <a:effectLst/>
                        <a:latin typeface="Century Gothic" panose="020B0502020202020204" pitchFamily="34" charset="0"/>
                      </a:endParaRPr>
                    </a:p>
                  </a:txBody>
                  <a:tcPr marL="9525" marR="9525" marT="9525" marB="0" anchor="ctr">
                    <a:solidFill>
                      <a:schemeClr val="bg1">
                        <a:lumMod val="85000"/>
                      </a:schemeClr>
                    </a:solidFill>
                  </a:tcPr>
                </a:tc>
              </a:tr>
              <a:tr h="258212">
                <a:tc>
                  <a:txBody>
                    <a:bodyPr/>
                    <a:lstStyle/>
                    <a:p>
                      <a:pPr algn="ctr" fontAlgn="ctr"/>
                      <a:r>
                        <a:rPr lang="en-US" sz="1400" u="none" strike="noStrike" dirty="0" smtClean="0">
                          <a:effectLst/>
                          <a:latin typeface="Century Gothic" panose="020B0502020202020204" pitchFamily="34" charset="0"/>
                        </a:rPr>
                        <a:t>7</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l" fontAlgn="ctr"/>
                      <a:r>
                        <a:rPr lang="en-US" sz="1400" u="none" strike="noStrike" dirty="0">
                          <a:effectLst/>
                          <a:latin typeface="Century Gothic" panose="020B0502020202020204" pitchFamily="34" charset="0"/>
                        </a:rPr>
                        <a:t>Item Condition</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i="0" u="none" strike="noStrike" dirty="0" smtClean="0">
                          <a:solidFill>
                            <a:srgbClr val="FFC000"/>
                          </a:solidFill>
                          <a:effectLst/>
                          <a:latin typeface="Century Gothic" panose="020B0502020202020204" pitchFamily="34" charset="0"/>
                        </a:rPr>
                        <a:t>-</a:t>
                      </a:r>
                      <a:endParaRPr lang="en-US" sz="1400" b="1" i="0" u="none" strike="noStrike" dirty="0">
                        <a:solidFill>
                          <a:srgbClr val="FFC000"/>
                        </a:solidFill>
                        <a:effectLst/>
                        <a:latin typeface="Century Gothic" panose="020B0502020202020204" pitchFamily="34" charset="0"/>
                      </a:endParaRPr>
                    </a:p>
                  </a:txBody>
                  <a:tcPr marL="9525" marR="9525" marT="9525" marB="0" anchor="ctr">
                    <a:solidFill>
                      <a:schemeClr val="bg1">
                        <a:lumMod val="95000"/>
                      </a:schemeClr>
                    </a:solidFill>
                  </a:tcPr>
                </a:tc>
              </a:tr>
              <a:tr h="258212">
                <a:tc>
                  <a:txBody>
                    <a:bodyPr/>
                    <a:lstStyle/>
                    <a:p>
                      <a:pPr algn="ctr" fontAlgn="ctr"/>
                      <a:r>
                        <a:rPr lang="en-US" sz="1400" u="none" strike="noStrike" dirty="0" smtClean="0">
                          <a:effectLst/>
                          <a:latin typeface="Century Gothic" panose="020B0502020202020204" pitchFamily="34" charset="0"/>
                        </a:rPr>
                        <a:t>8</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l" fontAlgn="ctr"/>
                      <a:r>
                        <a:rPr lang="en-US" sz="1400" u="none" strike="noStrike" dirty="0">
                          <a:effectLst/>
                          <a:latin typeface="Century Gothic" panose="020B0502020202020204" pitchFamily="34" charset="0"/>
                        </a:rPr>
                        <a:t>Shipping </a:t>
                      </a:r>
                      <a:r>
                        <a:rPr lang="en-US" sz="1400" u="none" strike="noStrike" dirty="0" smtClean="0">
                          <a:effectLst/>
                          <a:latin typeface="Century Gothic" panose="020B0502020202020204" pitchFamily="34" charset="0"/>
                        </a:rPr>
                        <a:t>Price</a:t>
                      </a:r>
                      <a:r>
                        <a:rPr lang="en-US" sz="1400" u="none" strike="noStrike" baseline="30000" dirty="0" smtClean="0">
                          <a:effectLst/>
                          <a:latin typeface="Century Gothic" panose="020B0502020202020204" pitchFamily="34" charset="0"/>
                        </a:rPr>
                        <a:t>+</a:t>
                      </a:r>
                      <a:endParaRPr lang="en-US" sz="1400" b="0" i="0" u="none" strike="noStrike" baseline="30000"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i="0" u="none" strike="noStrike" dirty="0" smtClean="0">
                          <a:solidFill>
                            <a:srgbClr val="FFC000"/>
                          </a:solidFill>
                          <a:effectLst/>
                          <a:latin typeface="Century Gothic" panose="020B0502020202020204" pitchFamily="34" charset="0"/>
                        </a:rPr>
                        <a:t>-</a:t>
                      </a:r>
                      <a:endParaRPr lang="en-US" sz="1400" b="1" i="0" u="none" strike="noStrike" dirty="0">
                        <a:solidFill>
                          <a:srgbClr val="FFC000"/>
                        </a:solidFill>
                        <a:effectLst/>
                        <a:latin typeface="Century Gothic" panose="020B0502020202020204" pitchFamily="34" charset="0"/>
                      </a:endParaRPr>
                    </a:p>
                  </a:txBody>
                  <a:tcPr marL="9525" marR="9525" marT="9525" marB="0" anchor="ctr">
                    <a:solidFill>
                      <a:schemeClr val="bg1">
                        <a:lumMod val="85000"/>
                      </a:schemeClr>
                    </a:solidFill>
                  </a:tcPr>
                </a:tc>
              </a:tr>
              <a:tr h="258212">
                <a:tc>
                  <a:txBody>
                    <a:bodyPr/>
                    <a:lstStyle/>
                    <a:p>
                      <a:pPr algn="ctr" fontAlgn="ctr"/>
                      <a:r>
                        <a:rPr lang="en-US" sz="1400" u="none" strike="noStrike" dirty="0" smtClean="0">
                          <a:effectLst/>
                          <a:latin typeface="Century Gothic" panose="020B0502020202020204" pitchFamily="34" charset="0"/>
                        </a:rPr>
                        <a:t>9</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l" fontAlgn="ctr"/>
                      <a:r>
                        <a:rPr lang="en-US" sz="1400" u="none" strike="noStrike" dirty="0">
                          <a:effectLst/>
                          <a:latin typeface="Century Gothic" panose="020B0502020202020204" pitchFamily="34" charset="0"/>
                        </a:rPr>
                        <a:t>Listing </a:t>
                      </a:r>
                      <a:r>
                        <a:rPr lang="en-US" sz="1400" u="none" strike="noStrike" dirty="0" smtClean="0">
                          <a:effectLst/>
                          <a:latin typeface="Century Gothic" panose="020B0502020202020204" pitchFamily="34" charset="0"/>
                        </a:rPr>
                        <a:t>Type*</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FF000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entury Gothic" panose="020B0502020202020204" pitchFamily="34" charset="0"/>
                        </a:rPr>
                        <a:t>NA</a:t>
                      </a:r>
                      <a:endParaRPr lang="en-US" sz="1400" b="0" i="0" u="none" strike="noStrike" dirty="0" smtClean="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r>
              <a:tr h="258212">
                <a:tc>
                  <a:txBody>
                    <a:bodyPr/>
                    <a:lstStyle/>
                    <a:p>
                      <a:pPr algn="ctr" fontAlgn="ctr"/>
                      <a:r>
                        <a:rPr lang="en-US" sz="1400" u="none" strike="noStrike" dirty="0" smtClean="0">
                          <a:effectLst/>
                          <a:latin typeface="Century Gothic" panose="020B0502020202020204" pitchFamily="34" charset="0"/>
                        </a:rPr>
                        <a:t>10</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l" fontAlgn="ctr"/>
                      <a:r>
                        <a:rPr lang="en-US" sz="1400" u="none" strike="noStrike" dirty="0" smtClean="0">
                          <a:effectLst/>
                          <a:latin typeface="Century Gothic" panose="020B0502020202020204" pitchFamily="34" charset="0"/>
                        </a:rPr>
                        <a:t>Initiatives</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u="none" strike="noStrike" dirty="0" smtClean="0">
                          <a:solidFill>
                            <a:srgbClr val="FF000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smtClean="0">
                          <a:solidFill>
                            <a:srgbClr val="000000"/>
                          </a:solidFill>
                          <a:effectLst/>
                          <a:latin typeface="Century Gothic" panose="020B0502020202020204" pitchFamily="34" charset="0"/>
                        </a:rPr>
                        <a:t>NA</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r>
              <a:tr h="258212">
                <a:tc>
                  <a:txBody>
                    <a:bodyPr/>
                    <a:lstStyle/>
                    <a:p>
                      <a:pPr algn="ctr" fontAlgn="ctr"/>
                      <a:r>
                        <a:rPr lang="en-US" sz="1400" u="none" strike="noStrike" dirty="0">
                          <a:effectLst/>
                          <a:latin typeface="Century Gothic" panose="020B0502020202020204" pitchFamily="34" charset="0"/>
                        </a:rPr>
                        <a:t>11</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l" fontAlgn="ctr"/>
                      <a:r>
                        <a:rPr lang="en-US" sz="1400" u="none" strike="noStrike" dirty="0">
                          <a:effectLst/>
                          <a:latin typeface="Century Gothic" panose="020B0502020202020204" pitchFamily="34" charset="0"/>
                        </a:rPr>
                        <a:t>Low Price item on </a:t>
                      </a:r>
                      <a:r>
                        <a:rPr lang="en-US" sz="1400" u="none" strike="noStrike" dirty="0" smtClean="0">
                          <a:effectLst/>
                          <a:latin typeface="Century Gothic" panose="020B0502020202020204" pitchFamily="34" charset="0"/>
                        </a:rPr>
                        <a:t>eBay </a:t>
                      </a:r>
                      <a:r>
                        <a:rPr lang="en-US" sz="1400" u="none" strike="noStrike" dirty="0">
                          <a:effectLst/>
                          <a:latin typeface="Century Gothic" panose="020B0502020202020204" pitchFamily="34" charset="0"/>
                        </a:rPr>
                        <a:t>listing</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00B050"/>
                          </a:solidFill>
                          <a:effectLst/>
                          <a:latin typeface="Century Gothic" panose="020B0502020202020204" pitchFamily="34" charset="0"/>
                          <a:sym typeface="Wingdings 2"/>
                        </a:rPr>
                        <a:t></a:t>
                      </a:r>
                      <a:endParaRPr lang="en-US" sz="1400" b="1" i="0" u="none" strike="noStrike" dirty="0">
                        <a:solidFill>
                          <a:srgbClr val="00B05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FF000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200" b="0" i="0" u="none" strike="noStrike" dirty="0" smtClean="0">
                          <a:solidFill>
                            <a:srgbClr val="000000"/>
                          </a:solidFill>
                          <a:effectLst/>
                          <a:latin typeface="Century Gothic" panose="020B0502020202020204" pitchFamily="34" charset="0"/>
                        </a:rPr>
                        <a:t>NA</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r>
              <a:tr h="258212">
                <a:tc>
                  <a:txBody>
                    <a:bodyPr/>
                    <a:lstStyle/>
                    <a:p>
                      <a:pPr algn="ctr" fontAlgn="ctr"/>
                      <a:r>
                        <a:rPr lang="en-US" sz="1400" u="none" strike="noStrike" dirty="0" smtClean="0">
                          <a:effectLst/>
                          <a:latin typeface="Century Gothic" panose="020B0502020202020204" pitchFamily="34" charset="0"/>
                        </a:rPr>
                        <a:t>12</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l" fontAlgn="ctr"/>
                      <a:r>
                        <a:rPr lang="en-US" sz="1400" u="none" strike="noStrike" dirty="0">
                          <a:effectLst/>
                          <a:latin typeface="Century Gothic" panose="020B0502020202020204" pitchFamily="34" charset="0"/>
                        </a:rPr>
                        <a:t>Price of item relative </a:t>
                      </a:r>
                      <a:r>
                        <a:rPr lang="en-US" sz="1400" u="none" strike="noStrike" dirty="0" smtClean="0">
                          <a:effectLst/>
                          <a:latin typeface="Century Gothic" panose="020B0502020202020204" pitchFamily="34" charset="0"/>
                        </a:rPr>
                        <a:t>market/competition</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u="none" strike="noStrike" dirty="0" smtClean="0">
                          <a:solidFill>
                            <a:srgbClr val="FF000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400" b="1" u="none" strike="noStrike" dirty="0" smtClean="0">
                          <a:solidFill>
                            <a:srgbClr val="FF0000"/>
                          </a:solidFill>
                          <a:effectLst/>
                          <a:latin typeface="Century Gothic" panose="020B0502020202020204" pitchFamily="34" charset="0"/>
                          <a:sym typeface="Wingdings 2"/>
                        </a:rPr>
                        <a:t></a:t>
                      </a:r>
                      <a:endParaRPr lang="en-US" sz="1400" b="1" i="0" u="none" strike="noStrike" dirty="0">
                        <a:solidFill>
                          <a:srgbClr val="FF0000"/>
                        </a:solidFill>
                        <a:effectLst/>
                        <a:latin typeface="Century Gothic" panose="020B0502020202020204" pitchFamily="34" charset="0"/>
                      </a:endParaRPr>
                    </a:p>
                  </a:txBody>
                  <a:tcPr marL="9525" marR="9525" marT="9525" marB="0" anchor="ctr">
                    <a:solidFill>
                      <a:schemeClr val="bg1">
                        <a:lumMod val="85000"/>
                      </a:schemeClr>
                    </a:solidFill>
                  </a:tcPr>
                </a:tc>
                <a:tc>
                  <a:txBody>
                    <a:bodyPr/>
                    <a:lstStyle/>
                    <a:p>
                      <a:pPr algn="ctr" fontAlgn="ctr"/>
                      <a:r>
                        <a:rPr lang="en-US" sz="1200" b="0" i="0" u="none" strike="noStrike" dirty="0" smtClean="0">
                          <a:solidFill>
                            <a:srgbClr val="000000"/>
                          </a:solidFill>
                          <a:effectLst/>
                          <a:latin typeface="Century Gothic" panose="020B0502020202020204" pitchFamily="34" charset="0"/>
                        </a:rPr>
                        <a:t>NA</a:t>
                      </a:r>
                      <a:endParaRPr lang="en-US" sz="1400" b="1" i="0" u="none" strike="noStrike" dirty="0">
                        <a:solidFill>
                          <a:srgbClr val="FF0000"/>
                        </a:solidFill>
                        <a:effectLst/>
                        <a:latin typeface="Century Gothic" panose="020B0502020202020204" pitchFamily="34" charset="0"/>
                      </a:endParaRPr>
                    </a:p>
                  </a:txBody>
                  <a:tcPr marL="9525" marR="9525" marT="9525" marB="0" anchor="ctr">
                    <a:solidFill>
                      <a:schemeClr val="bg1">
                        <a:lumMod val="85000"/>
                      </a:schemeClr>
                    </a:solidFill>
                  </a:tcPr>
                </a:tc>
              </a:tr>
              <a:tr h="258212">
                <a:tc>
                  <a:txBody>
                    <a:bodyPr/>
                    <a:lstStyle/>
                    <a:p>
                      <a:pPr algn="ctr" fontAlgn="ctr"/>
                      <a:r>
                        <a:rPr lang="en-US" sz="1400" u="none" strike="noStrike" dirty="0" smtClean="0">
                          <a:effectLst/>
                          <a:latin typeface="Century Gothic" panose="020B0502020202020204" pitchFamily="34" charset="0"/>
                        </a:rPr>
                        <a:t>13</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l" fontAlgn="ctr"/>
                      <a:r>
                        <a:rPr lang="en-US" sz="1400" u="none" strike="noStrike" dirty="0">
                          <a:effectLst/>
                          <a:latin typeface="Century Gothic" panose="020B0502020202020204" pitchFamily="34" charset="0"/>
                        </a:rPr>
                        <a:t>Market Demand</a:t>
                      </a:r>
                      <a:endParaRPr lang="en-US" sz="1400" b="0"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FF000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400" b="1" u="none" strike="noStrike" dirty="0" smtClean="0">
                          <a:solidFill>
                            <a:srgbClr val="FF0000"/>
                          </a:solidFill>
                          <a:effectLst/>
                          <a:latin typeface="Century Gothic" panose="020B0502020202020204" pitchFamily="34" charset="0"/>
                          <a:sym typeface="Wingdings 2"/>
                        </a:rPr>
                        <a:t></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c>
                  <a:txBody>
                    <a:bodyPr/>
                    <a:lstStyle/>
                    <a:p>
                      <a:pPr algn="ctr" fontAlgn="ctr"/>
                      <a:r>
                        <a:rPr lang="en-US" sz="1200" b="0" i="0" u="none" strike="noStrike" dirty="0" smtClean="0">
                          <a:solidFill>
                            <a:srgbClr val="000000"/>
                          </a:solidFill>
                          <a:effectLst/>
                          <a:latin typeface="Century Gothic" panose="020B0502020202020204" pitchFamily="34" charset="0"/>
                        </a:rPr>
                        <a:t>NA</a:t>
                      </a:r>
                      <a:endParaRPr lang="en-US" sz="1400" b="1" i="0" u="none" strike="noStrike" dirty="0">
                        <a:solidFill>
                          <a:srgbClr val="000000"/>
                        </a:solidFill>
                        <a:effectLst/>
                        <a:latin typeface="Century Gothic" panose="020B0502020202020204" pitchFamily="34" charset="0"/>
                      </a:endParaRPr>
                    </a:p>
                  </a:txBody>
                  <a:tcPr marL="9525" marR="9525" marT="9525" marB="0" anchor="ctr">
                    <a:solidFill>
                      <a:schemeClr val="bg1">
                        <a:lumMod val="95000"/>
                      </a:schemeClr>
                    </a:solidFill>
                  </a:tcPr>
                </a:tc>
              </a:tr>
            </a:tbl>
          </a:graphicData>
        </a:graphic>
      </p:graphicFrame>
      <p:sp>
        <p:nvSpPr>
          <p:cNvPr id="3" name="TextBox 2"/>
          <p:cNvSpPr txBox="1"/>
          <p:nvPr/>
        </p:nvSpPr>
        <p:spPr>
          <a:xfrm>
            <a:off x="457200" y="5410200"/>
            <a:ext cx="7040880" cy="646331"/>
          </a:xfrm>
          <a:prstGeom prst="rect">
            <a:avLst/>
          </a:prstGeom>
          <a:noFill/>
        </p:spPr>
        <p:txBody>
          <a:bodyPr wrap="square" rtlCol="0">
            <a:spAutoFit/>
          </a:bodyPr>
          <a:lstStyle/>
          <a:p>
            <a:r>
              <a:rPr lang="en-US" sz="1200" dirty="0" smtClean="0">
                <a:latin typeface="Century Gothic" panose="020B0502020202020204" pitchFamily="34" charset="0"/>
              </a:rPr>
              <a:t>*  Listing Type is skewed towards Auction items &amp; hence not analyzed</a:t>
            </a:r>
          </a:p>
          <a:p>
            <a:r>
              <a:rPr lang="en-US" sz="1200" baseline="30000" dirty="0" smtClean="0">
                <a:latin typeface="Century Gothic" panose="020B0502020202020204" pitchFamily="34" charset="0"/>
              </a:rPr>
              <a:t>+</a:t>
            </a:r>
            <a:r>
              <a:rPr lang="en-US" sz="1200" dirty="0" smtClean="0">
                <a:latin typeface="Century Gothic" panose="020B0502020202020204" pitchFamily="34" charset="0"/>
              </a:rPr>
              <a:t> Shipping Price available only for item sold</a:t>
            </a:r>
          </a:p>
          <a:p>
            <a:r>
              <a:rPr lang="en-US" sz="1200" dirty="0" smtClean="0">
                <a:latin typeface="Century Gothic" panose="020B0502020202020204" pitchFamily="34" charset="0"/>
              </a:rPr>
              <a:t>˚  Listing Quality data is only a random sample for 5 Product type</a:t>
            </a:r>
          </a:p>
        </p:txBody>
      </p:sp>
      <p:grpSp>
        <p:nvGrpSpPr>
          <p:cNvPr id="4" name="Group 7"/>
          <p:cNvGrpSpPr/>
          <p:nvPr/>
        </p:nvGrpSpPr>
        <p:grpSpPr>
          <a:xfrm>
            <a:off x="628934" y="6324600"/>
            <a:ext cx="3790666" cy="261610"/>
            <a:chOff x="628934" y="6446293"/>
            <a:chExt cx="3790666" cy="261610"/>
          </a:xfrm>
        </p:grpSpPr>
        <p:cxnSp>
          <p:nvCxnSpPr>
            <p:cNvPr id="6" name="Straight Connector 5"/>
            <p:cNvCxnSpPr/>
            <p:nvPr/>
          </p:nvCxnSpPr>
          <p:spPr>
            <a:xfrm>
              <a:off x="628934" y="6577098"/>
              <a:ext cx="152400" cy="0"/>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 name="TextBox 6"/>
            <p:cNvSpPr txBox="1"/>
            <p:nvPr/>
          </p:nvSpPr>
          <p:spPr>
            <a:xfrm>
              <a:off x="914400" y="6446293"/>
              <a:ext cx="3505200" cy="261610"/>
            </a:xfrm>
            <a:prstGeom prst="rect">
              <a:avLst/>
            </a:prstGeom>
            <a:noFill/>
          </p:spPr>
          <p:txBody>
            <a:bodyPr wrap="square" rtlCol="0">
              <a:spAutoFit/>
            </a:bodyPr>
            <a:lstStyle/>
            <a:p>
              <a:r>
                <a:rPr lang="en-US" sz="1100" dirty="0">
                  <a:latin typeface="Century Gothic" panose="020B0502020202020204" pitchFamily="34" charset="0"/>
                </a:rPr>
                <a:t> No significant impact</a:t>
              </a:r>
              <a:endParaRPr lang="en-US" sz="1100" dirty="0"/>
            </a:p>
          </p:txBody>
        </p:sp>
      </p:grpSp>
      <p:sp>
        <p:nvSpPr>
          <p:cNvPr id="10" name="Rectangle 9"/>
          <p:cNvSpPr/>
          <p:nvPr/>
        </p:nvSpPr>
        <p:spPr>
          <a:xfrm>
            <a:off x="609600" y="6141720"/>
            <a:ext cx="182880" cy="182880"/>
          </a:xfrm>
          <a:prstGeom prst="rect">
            <a:avLst/>
          </a:prstGeom>
        </p:spPr>
        <p:txBody>
          <a:bodyPr wrap="none">
            <a:spAutoFit/>
          </a:bodyPr>
          <a:lstStyle/>
          <a:p>
            <a:pPr algn="ctr" fontAlgn="ctr">
              <a:defRPr/>
            </a:pPr>
            <a:r>
              <a:rPr lang="en-US" b="1" dirty="0">
                <a:solidFill>
                  <a:srgbClr val="00B050"/>
                </a:solidFill>
                <a:latin typeface="Century Gothic" panose="020B0502020202020204" pitchFamily="34" charset="0"/>
                <a:sym typeface="Wingdings 2"/>
              </a:rPr>
              <a:t></a:t>
            </a:r>
            <a:endParaRPr lang="en-US" b="1" dirty="0">
              <a:solidFill>
                <a:srgbClr val="00B050"/>
              </a:solidFill>
              <a:latin typeface="Century Gothic" panose="020B0502020202020204" pitchFamily="34" charset="0"/>
            </a:endParaRPr>
          </a:p>
        </p:txBody>
      </p:sp>
      <p:sp>
        <p:nvSpPr>
          <p:cNvPr id="11" name="TextBox 10"/>
          <p:cNvSpPr txBox="1"/>
          <p:nvPr/>
        </p:nvSpPr>
        <p:spPr>
          <a:xfrm>
            <a:off x="914400" y="6139190"/>
            <a:ext cx="3505200" cy="261610"/>
          </a:xfrm>
          <a:prstGeom prst="rect">
            <a:avLst/>
          </a:prstGeom>
          <a:noFill/>
        </p:spPr>
        <p:txBody>
          <a:bodyPr wrap="square" rtlCol="0">
            <a:spAutoFit/>
          </a:bodyPr>
          <a:lstStyle/>
          <a:p>
            <a:r>
              <a:rPr lang="en-US" sz="1100" dirty="0">
                <a:latin typeface="Century Gothic" panose="020B0502020202020204" pitchFamily="34" charset="0"/>
              </a:rPr>
              <a:t> </a:t>
            </a:r>
            <a:r>
              <a:rPr lang="en-US" sz="1100" dirty="0" smtClean="0">
                <a:latin typeface="Century Gothic" panose="020B0502020202020204" pitchFamily="34" charset="0"/>
              </a:rPr>
              <a:t>Yes</a:t>
            </a:r>
            <a:endParaRPr lang="en-US" sz="1100" dirty="0"/>
          </a:p>
        </p:txBody>
      </p:sp>
      <p:sp>
        <p:nvSpPr>
          <p:cNvPr id="12" name="Rectangle 11"/>
          <p:cNvSpPr/>
          <p:nvPr/>
        </p:nvSpPr>
        <p:spPr>
          <a:xfrm>
            <a:off x="609600" y="6491038"/>
            <a:ext cx="182880" cy="182880"/>
          </a:xfrm>
          <a:prstGeom prst="rect">
            <a:avLst/>
          </a:prstGeom>
        </p:spPr>
        <p:txBody>
          <a:bodyPr wrap="none">
            <a:spAutoFit/>
          </a:bodyPr>
          <a:lstStyle/>
          <a:p>
            <a:pPr algn="ctr" fontAlgn="ctr">
              <a:defRPr/>
            </a:pPr>
            <a:r>
              <a:rPr lang="en-US" b="1" dirty="0">
                <a:solidFill>
                  <a:srgbClr val="FF0000"/>
                </a:solidFill>
                <a:latin typeface="Century Gothic" panose="020B0502020202020204" pitchFamily="34" charset="0"/>
                <a:sym typeface="Wingdings 2"/>
              </a:rPr>
              <a:t></a:t>
            </a:r>
            <a:endParaRPr lang="en-US" b="1" dirty="0">
              <a:solidFill>
                <a:srgbClr val="000000"/>
              </a:solidFill>
              <a:latin typeface="Century Gothic" panose="020B0502020202020204" pitchFamily="34" charset="0"/>
            </a:endParaRPr>
          </a:p>
        </p:txBody>
      </p:sp>
      <p:sp>
        <p:nvSpPr>
          <p:cNvPr id="13" name="TextBox 12"/>
          <p:cNvSpPr txBox="1"/>
          <p:nvPr/>
        </p:nvSpPr>
        <p:spPr>
          <a:xfrm>
            <a:off x="914400" y="6520190"/>
            <a:ext cx="3505200" cy="261610"/>
          </a:xfrm>
          <a:prstGeom prst="rect">
            <a:avLst/>
          </a:prstGeom>
          <a:noFill/>
        </p:spPr>
        <p:txBody>
          <a:bodyPr wrap="square" rtlCol="0">
            <a:spAutoFit/>
          </a:bodyPr>
          <a:lstStyle/>
          <a:p>
            <a:r>
              <a:rPr lang="en-US" sz="1100" dirty="0">
                <a:latin typeface="Century Gothic" panose="020B0502020202020204" pitchFamily="34" charset="0"/>
              </a:rPr>
              <a:t> </a:t>
            </a:r>
            <a:r>
              <a:rPr lang="en-US" sz="1100" dirty="0" smtClean="0">
                <a:latin typeface="Century Gothic" panose="020B0502020202020204" pitchFamily="34" charset="0"/>
              </a:rPr>
              <a:t>No</a:t>
            </a:r>
            <a:endParaRPr lang="en-US" sz="1100" dirty="0"/>
          </a:p>
        </p:txBody>
      </p:sp>
      <p:sp>
        <p:nvSpPr>
          <p:cNvPr id="14" name="TextBox 13"/>
          <p:cNvSpPr txBox="1"/>
          <p:nvPr/>
        </p:nvSpPr>
        <p:spPr>
          <a:xfrm>
            <a:off x="6588224" y="6309320"/>
            <a:ext cx="864096" cy="369332"/>
          </a:xfrm>
          <a:prstGeom prst="rect">
            <a:avLst/>
          </a:prstGeom>
          <a:noFill/>
        </p:spPr>
        <p:txBody>
          <a:bodyPr wrap="square" rtlCol="0">
            <a:spAutoFit/>
          </a:bodyPr>
          <a:lstStyle/>
          <a:p>
            <a:r>
              <a:rPr lang="en-IN" dirty="0" smtClean="0">
                <a:hlinkClick r:id="rId3" action="ppaction://hlinksldjump"/>
              </a:rPr>
              <a:t>Back</a:t>
            </a:r>
            <a:endParaRPr lang="en-IN" dirty="0"/>
          </a:p>
        </p:txBody>
      </p:sp>
    </p:spTree>
    <p:extLst>
      <p:ext uri="{BB962C8B-B14F-4D97-AF65-F5344CB8AC3E}">
        <p14:creationId xmlns:p14="http://schemas.microsoft.com/office/powerpoint/2010/main" xmlns="" val="399736706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Factors that could influence whether an item gets sold or not</a:t>
            </a:r>
            <a:endParaRPr lang="en-US" dirty="0"/>
          </a:p>
        </p:txBody>
      </p:sp>
      <p:pic>
        <p:nvPicPr>
          <p:cNvPr id="6147" name="Picture 3"/>
          <p:cNvPicPr>
            <a:picLocks noChangeAspect="1" noChangeArrowheads="1"/>
          </p:cNvPicPr>
          <p:nvPr/>
        </p:nvPicPr>
        <p:blipFill rotWithShape="1">
          <a:blip r:embed="rId2" cstate="print">
            <a:extLst>
              <a:ext uri="{28A0092B-C50C-407E-A947-70E740481C1C}">
                <a14:useLocalDpi xmlns:a14="http://schemas.microsoft.com/office/drawing/2010/main" xmlns="" val="0"/>
              </a:ext>
            </a:extLst>
          </a:blip>
          <a:srcRect l="22537" t="22629" r="25481" b="8190"/>
          <a:stretch/>
        </p:blipFill>
        <p:spPr bwMode="auto">
          <a:xfrm>
            <a:off x="990600" y="996554"/>
            <a:ext cx="7162800" cy="535957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extBox 3"/>
          <p:cNvSpPr txBox="1"/>
          <p:nvPr/>
        </p:nvSpPr>
        <p:spPr>
          <a:xfrm>
            <a:off x="6660232" y="6165304"/>
            <a:ext cx="1008112" cy="369332"/>
          </a:xfrm>
          <a:prstGeom prst="rect">
            <a:avLst/>
          </a:prstGeom>
          <a:noFill/>
        </p:spPr>
        <p:txBody>
          <a:bodyPr wrap="square" rtlCol="0">
            <a:spAutoFit/>
          </a:bodyPr>
          <a:lstStyle/>
          <a:p>
            <a:r>
              <a:rPr lang="en-IN" dirty="0" smtClean="0">
                <a:hlinkClick r:id="rId3" action="ppaction://hlinksldjump"/>
              </a:rPr>
              <a:t>Back</a:t>
            </a:r>
            <a:endParaRPr lang="en-IN" dirty="0"/>
          </a:p>
        </p:txBody>
      </p:sp>
    </p:spTree>
    <p:extLst>
      <p:ext uri="{BB962C8B-B14F-4D97-AF65-F5344CB8AC3E}">
        <p14:creationId xmlns:p14="http://schemas.microsoft.com/office/powerpoint/2010/main" xmlns="" val="276450222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Incorporating a test and learn approach to making content interventions with an agile feedback loop</a:t>
            </a:r>
            <a:endParaRPr lang="en-US" dirty="0"/>
          </a:p>
        </p:txBody>
      </p:sp>
      <p:sp>
        <p:nvSpPr>
          <p:cNvPr id="6" name="Rectangle 61"/>
          <p:cNvSpPr>
            <a:spLocks noChangeArrowheads="1"/>
          </p:cNvSpPr>
          <p:nvPr/>
        </p:nvSpPr>
        <p:spPr bwMode="auto">
          <a:xfrm>
            <a:off x="149225" y="1339520"/>
            <a:ext cx="4270375" cy="224188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A large retailer was struggling to get natural traffic to its website</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Web content was identified as one of the root causes  to have Sub optimal SEO results</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Ugam used concepts of Latent semantic Indexing and SEO principles to improve Traffic to the website</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But before rolling out these changes to all category pages, Ugam proposed a test to gauge the effectiveness of the changes and learn from results </a:t>
            </a:r>
            <a:endParaRPr lang="en-US" sz="1200" dirty="0">
              <a:solidFill>
                <a:srgbClr val="000000"/>
              </a:solidFill>
              <a:latin typeface="Century Gothic" pitchFamily="34" charset="0"/>
            </a:endParaRPr>
          </a:p>
        </p:txBody>
      </p:sp>
      <p:sp>
        <p:nvSpPr>
          <p:cNvPr id="8" name="Rectangle 61"/>
          <p:cNvSpPr>
            <a:spLocks noChangeArrowheads="1"/>
          </p:cNvSpPr>
          <p:nvPr/>
        </p:nvSpPr>
        <p:spPr bwMode="auto">
          <a:xfrm>
            <a:off x="149225" y="4725888"/>
            <a:ext cx="4267200"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The re are no existing benchmarks to gauge improvement</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Content changes were made on a limited number of category pages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The test and learn plan needed to integrate with the larger content roll out plan, leaving limited observation time</a:t>
            </a:r>
          </a:p>
        </p:txBody>
      </p:sp>
      <p:sp>
        <p:nvSpPr>
          <p:cNvPr id="20" name="Rectangle 19"/>
          <p:cNvSpPr/>
          <p:nvPr/>
        </p:nvSpPr>
        <p:spPr>
          <a:xfrm>
            <a:off x="152400" y="914400"/>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152400" y="4067780"/>
            <a:ext cx="1415772"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4499992" y="899428"/>
            <a:ext cx="1903085"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23" name="Rectangle 22"/>
          <p:cNvSpPr/>
          <p:nvPr/>
        </p:nvSpPr>
        <p:spPr>
          <a:xfrm>
            <a:off x="4648200" y="2123564"/>
            <a:ext cx="1107996"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Solution</a:t>
            </a:r>
            <a:endParaRPr lang="en-US" dirty="0"/>
          </a:p>
        </p:txBody>
      </p:sp>
      <p:sp>
        <p:nvSpPr>
          <p:cNvPr id="17" name="Rectangle 61"/>
          <p:cNvSpPr>
            <a:spLocks noChangeArrowheads="1"/>
          </p:cNvSpPr>
          <p:nvPr/>
        </p:nvSpPr>
        <p:spPr bwMode="auto">
          <a:xfrm>
            <a:off x="4572000" y="122413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What is a robust method to measure performance improvement in Web traffic?</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What insights can be drawn to improve the content intervention plan before roll out?</a:t>
            </a:r>
          </a:p>
        </p:txBody>
      </p:sp>
      <p:pic>
        <p:nvPicPr>
          <p:cNvPr id="2051" name="Picture 3"/>
          <p:cNvPicPr>
            <a:picLocks noChangeAspect="1" noChangeArrowheads="1"/>
          </p:cNvPicPr>
          <p:nvPr/>
        </p:nvPicPr>
        <p:blipFill>
          <a:blip r:embed="rId2" cstate="print"/>
          <a:srcRect/>
          <a:stretch>
            <a:fillRect/>
          </a:stretch>
        </p:blipFill>
        <p:spPr bwMode="auto">
          <a:xfrm>
            <a:off x="4427984" y="2564904"/>
            <a:ext cx="4178052" cy="1743090"/>
          </a:xfrm>
          <a:prstGeom prst="rect">
            <a:avLst/>
          </a:prstGeom>
          <a:noFill/>
          <a:ln w="9525">
            <a:noFill/>
            <a:miter lim="800000"/>
            <a:headEnd/>
            <a:tailEnd/>
          </a:ln>
          <a:effectLst/>
        </p:spPr>
      </p:pic>
      <p:sp>
        <p:nvSpPr>
          <p:cNvPr id="15" name="Rectangle 61"/>
          <p:cNvSpPr>
            <a:spLocks noChangeArrowheads="1"/>
          </p:cNvSpPr>
          <p:nvPr/>
        </p:nvSpPr>
        <p:spPr bwMode="auto">
          <a:xfrm>
            <a:off x="4644008" y="429309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A statistical test was performed on visits across test and control groups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Category pages were divided into Test and control groups based on Euclidean distance</a:t>
            </a:r>
          </a:p>
        </p:txBody>
      </p:sp>
      <p:pic>
        <p:nvPicPr>
          <p:cNvPr id="2052" name="Picture 4"/>
          <p:cNvPicPr>
            <a:picLocks noChangeAspect="1" noChangeArrowheads="1"/>
          </p:cNvPicPr>
          <p:nvPr/>
        </p:nvPicPr>
        <p:blipFill>
          <a:blip r:embed="rId3" cstate="print"/>
          <a:srcRect/>
          <a:stretch>
            <a:fillRect/>
          </a:stretch>
        </p:blipFill>
        <p:spPr bwMode="auto">
          <a:xfrm>
            <a:off x="5004048" y="5229200"/>
            <a:ext cx="3744416" cy="11645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graphicFrame>
        <p:nvGraphicFramePr>
          <p:cNvPr id="19" name="Table 18"/>
          <p:cNvGraphicFramePr>
            <a:graphicFrameLocks noGrp="1"/>
          </p:cNvGraphicFramePr>
          <p:nvPr/>
        </p:nvGraphicFramePr>
        <p:xfrm>
          <a:off x="323528" y="836713"/>
          <a:ext cx="8424936" cy="3575889"/>
        </p:xfrm>
        <a:graphic>
          <a:graphicData uri="http://schemas.openxmlformats.org/drawingml/2006/table">
            <a:tbl>
              <a:tblPr firstRow="1" bandRow="1">
                <a:tableStyleId>{93296810-A885-4BE3-A3E7-6D5BEEA58F35}</a:tableStyleId>
              </a:tblPr>
              <a:tblGrid>
                <a:gridCol w="2952328"/>
                <a:gridCol w="5472608"/>
              </a:tblGrid>
              <a:tr h="316154">
                <a:tc>
                  <a:txBody>
                    <a:bodyPr/>
                    <a:lstStyle/>
                    <a:p>
                      <a:r>
                        <a:rPr lang="en-IN" sz="1600" dirty="0" smtClean="0">
                          <a:latin typeface="Century Gothic" pitchFamily="34" charset="0"/>
                        </a:rPr>
                        <a:t>Stage 1</a:t>
                      </a:r>
                      <a:endParaRPr lang="en-IN" sz="1600" dirty="0">
                        <a:latin typeface="Century Gothic" pitchFamily="34" charset="0"/>
                      </a:endParaRPr>
                    </a:p>
                  </a:txBody>
                  <a:tcPr>
                    <a:solidFill>
                      <a:srgbClr val="E46C0A"/>
                    </a:solidFill>
                  </a:tcPr>
                </a:tc>
                <a:tc>
                  <a:txBody>
                    <a:bodyPr/>
                    <a:lstStyle/>
                    <a:p>
                      <a:r>
                        <a:rPr lang="en-IN" sz="1600" dirty="0" smtClean="0">
                          <a:latin typeface="Century Gothic" pitchFamily="34" charset="0"/>
                        </a:rPr>
                        <a:t>Activities</a:t>
                      </a:r>
                      <a:endParaRPr lang="en-IN" sz="1600" dirty="0">
                        <a:latin typeface="Century Gothic" pitchFamily="34" charset="0"/>
                      </a:endParaRPr>
                    </a:p>
                  </a:txBody>
                  <a:tcPr>
                    <a:solidFill>
                      <a:srgbClr val="E46C0A"/>
                    </a:solidFill>
                  </a:tcPr>
                </a:tc>
              </a:tr>
              <a:tr h="431119">
                <a:tc>
                  <a:txBody>
                    <a:bodyPr/>
                    <a:lstStyle/>
                    <a:p>
                      <a:r>
                        <a:rPr lang="en-IN" sz="1200" dirty="0" smtClean="0">
                          <a:latin typeface="Century Gothic" pitchFamily="34" charset="0"/>
                        </a:rPr>
                        <a:t>Problem definition</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Identify KPI’s </a:t>
                      </a:r>
                      <a:r>
                        <a:rPr lang="en-IN" sz="1200" baseline="0" dirty="0" smtClean="0">
                          <a:latin typeface="Century Gothic" pitchFamily="34" charset="0"/>
                        </a:rPr>
                        <a:t>to measure impact of content interventions</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Understand implementation</a:t>
                      </a:r>
                      <a:r>
                        <a:rPr lang="en-IN" sz="1200" baseline="0" dirty="0" smtClean="0">
                          <a:latin typeface="Century Gothic" pitchFamily="34" charset="0"/>
                        </a:rPr>
                        <a:t> plan to devise the right test</a:t>
                      </a:r>
                      <a:endParaRPr lang="en-IN" sz="1200" dirty="0">
                        <a:latin typeface="Century Gothic" pitchFamily="34" charset="0"/>
                      </a:endParaRPr>
                    </a:p>
                  </a:txBody>
                  <a:tcPr/>
                </a:tc>
              </a:tr>
              <a:tr h="316154">
                <a:tc>
                  <a:txBody>
                    <a:bodyPr/>
                    <a:lstStyle/>
                    <a:p>
                      <a:pPr marL="0" algn="l" defTabSz="914400" rtl="0" eaLnBrk="1" latinLnBrk="0" hangingPunct="1"/>
                      <a:r>
                        <a:rPr lang="en-IN" sz="1600" b="1" kern="1200" dirty="0" smtClean="0">
                          <a:solidFill>
                            <a:schemeClr val="lt1"/>
                          </a:solidFill>
                          <a:latin typeface="Century Gothic" pitchFamily="34" charset="0"/>
                          <a:ea typeface="+mn-ea"/>
                          <a:cs typeface="+mn-cs"/>
                        </a:rPr>
                        <a:t>Stage 2</a:t>
                      </a:r>
                    </a:p>
                  </a:txBody>
                  <a:tcPr>
                    <a:solidFill>
                      <a:srgbClr val="E46C0A"/>
                    </a:solidFill>
                  </a:tcPr>
                </a:tc>
                <a:tc>
                  <a:txBody>
                    <a:bodyPr/>
                    <a:lstStyle/>
                    <a:p>
                      <a:pPr marL="0" algn="l" defTabSz="914400" rtl="0" eaLnBrk="1" latinLnBrk="0" hangingPunct="1"/>
                      <a:endParaRPr lang="en-IN" sz="1600" b="1" kern="1200" dirty="0" smtClean="0">
                        <a:solidFill>
                          <a:schemeClr val="lt1"/>
                        </a:solidFill>
                        <a:latin typeface="Century Gothic" pitchFamily="34" charset="0"/>
                        <a:ea typeface="+mn-ea"/>
                        <a:cs typeface="+mn-cs"/>
                      </a:endParaRPr>
                    </a:p>
                  </a:txBody>
                  <a:tcPr>
                    <a:solidFill>
                      <a:srgbClr val="E46C0A"/>
                    </a:solidFill>
                  </a:tcPr>
                </a:tc>
              </a:tr>
              <a:tr h="577143">
                <a:tc>
                  <a:txBody>
                    <a:bodyPr/>
                    <a:lstStyle/>
                    <a:p>
                      <a:r>
                        <a:rPr lang="en-IN" sz="1200" dirty="0" smtClean="0">
                          <a:latin typeface="Century Gothic" pitchFamily="34" charset="0"/>
                        </a:rPr>
                        <a:t>Baseline</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Devise test and control groups</a:t>
                      </a:r>
                    </a:p>
                    <a:p>
                      <a:pPr marL="93663" indent="-93663">
                        <a:buFont typeface="Calibri" pitchFamily="34" charset="0"/>
                        <a:buChar char="⁻"/>
                      </a:pPr>
                      <a:r>
                        <a:rPr lang="en-IN" sz="1200" dirty="0" smtClean="0">
                          <a:latin typeface="Century Gothic" pitchFamily="34" charset="0"/>
                        </a:rPr>
                        <a:t> Validate homogeneity across</a:t>
                      </a:r>
                      <a:r>
                        <a:rPr lang="en-IN" sz="1200" baseline="0" dirty="0" smtClean="0">
                          <a:latin typeface="Century Gothic" pitchFamily="34" charset="0"/>
                        </a:rPr>
                        <a:t> the groups</a:t>
                      </a:r>
                      <a:r>
                        <a:rPr lang="en-IN" sz="1200" dirty="0" smtClean="0">
                          <a:latin typeface="Century Gothic" pitchFamily="34" charset="0"/>
                        </a:rPr>
                        <a:t> </a:t>
                      </a:r>
                    </a:p>
                  </a:txBody>
                  <a:tcPr/>
                </a:tc>
              </a:tr>
              <a:tr h="316154">
                <a:tc>
                  <a:txBody>
                    <a:bodyPr/>
                    <a:lstStyle/>
                    <a:p>
                      <a:r>
                        <a:rPr lang="en-IN" sz="1600" b="1" dirty="0" smtClean="0">
                          <a:solidFill>
                            <a:schemeClr val="bg1"/>
                          </a:solidFill>
                          <a:latin typeface="Century Gothic" pitchFamily="34" charset="0"/>
                        </a:rPr>
                        <a:t>Stage 3</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60346">
                <a:tc>
                  <a:txBody>
                    <a:bodyPr/>
                    <a:lstStyle/>
                    <a:p>
                      <a:r>
                        <a:rPr lang="en-IN" sz="1200" dirty="0" smtClean="0">
                          <a:latin typeface="Century Gothic" pitchFamily="34" charset="0"/>
                        </a:rPr>
                        <a:t>Run analysis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Collect data on KPI’s across Test and control groups</a:t>
                      </a:r>
                    </a:p>
                    <a:p>
                      <a:pPr marL="93663" indent="-93663">
                        <a:buFont typeface="Calibri" pitchFamily="34" charset="0"/>
                        <a:buChar char="⁻"/>
                      </a:pPr>
                      <a:r>
                        <a:rPr lang="en-IN" sz="1200" dirty="0" smtClean="0">
                          <a:latin typeface="Century Gothic" pitchFamily="34" charset="0"/>
                        </a:rPr>
                        <a:t> Run appropriate test to measure success</a:t>
                      </a:r>
                    </a:p>
                  </a:txBody>
                  <a:tcPr/>
                </a:tc>
              </a:tr>
              <a:tr h="316154">
                <a:tc>
                  <a:txBody>
                    <a:bodyPr/>
                    <a:lstStyle/>
                    <a:p>
                      <a:r>
                        <a:rPr lang="en-IN" sz="1600" b="1" dirty="0" smtClean="0">
                          <a:solidFill>
                            <a:schemeClr val="bg1"/>
                          </a:solidFill>
                          <a:latin typeface="Century Gothic" pitchFamily="34" charset="0"/>
                        </a:rPr>
                        <a:t>Stage 4</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51150">
                <a:tc>
                  <a:txBody>
                    <a:bodyPr/>
                    <a:lstStyle/>
                    <a:p>
                      <a:r>
                        <a:rPr lang="en-IN" sz="1200" dirty="0" smtClean="0">
                          <a:latin typeface="Century Gothic" pitchFamily="34" charset="0"/>
                        </a:rPr>
                        <a:t>Insight/Feedback loop</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Deep dive into dimensions</a:t>
                      </a:r>
                      <a:r>
                        <a:rPr lang="en-IN" sz="1200" baseline="0" dirty="0" smtClean="0">
                          <a:latin typeface="Century Gothic" pitchFamily="34" charset="0"/>
                        </a:rPr>
                        <a:t> (page/day) to identify pockets of varying performance</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Check for</a:t>
                      </a:r>
                      <a:r>
                        <a:rPr lang="en-IN" sz="1200" baseline="0" dirty="0" smtClean="0">
                          <a:latin typeface="Century Gothic" pitchFamily="34" charset="0"/>
                        </a:rPr>
                        <a:t> any external influences that might impact results</a:t>
                      </a:r>
                      <a:endParaRPr lang="en-IN" sz="1200" dirty="0" smtClean="0">
                        <a:latin typeface="Century Gothic" pitchFamily="34" charset="0"/>
                      </a:endParaRPr>
                    </a:p>
                  </a:txBody>
                  <a:tcPr/>
                </a:tc>
              </a:tr>
            </a:tbl>
          </a:graphicData>
        </a:graphic>
      </p:graphicFrame>
      <p:sp>
        <p:nvSpPr>
          <p:cNvPr id="24" name="Rectangle 2"/>
          <p:cNvSpPr>
            <a:spLocks noChangeArrowheads="1"/>
          </p:cNvSpPr>
          <p:nvPr/>
        </p:nvSpPr>
        <p:spPr bwMode="auto">
          <a:xfrm>
            <a:off x="4860032" y="4437112"/>
            <a:ext cx="2018501"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Business impact</a:t>
            </a:r>
          </a:p>
        </p:txBody>
      </p:sp>
      <p:sp>
        <p:nvSpPr>
          <p:cNvPr id="25" name="Rectangle 2"/>
          <p:cNvSpPr>
            <a:spLocks noChangeArrowheads="1"/>
          </p:cNvSpPr>
          <p:nvPr/>
        </p:nvSpPr>
        <p:spPr bwMode="auto">
          <a:xfrm>
            <a:off x="395536" y="4437112"/>
            <a:ext cx="1069524"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Insights</a:t>
            </a:r>
            <a:endParaRPr lang="en-US" sz="1200" b="1" dirty="0" smtClean="0">
              <a:solidFill>
                <a:schemeClr val="accent6">
                  <a:lumMod val="75000"/>
                </a:schemeClr>
              </a:solidFill>
              <a:latin typeface="Myriad Pro Light" pitchFamily="34" charset="0"/>
            </a:endParaRPr>
          </a:p>
        </p:txBody>
      </p:sp>
      <p:sp>
        <p:nvSpPr>
          <p:cNvPr id="26" name="Rectangle 5"/>
          <p:cNvSpPr>
            <a:spLocks noChangeArrowheads="1"/>
          </p:cNvSpPr>
          <p:nvPr/>
        </p:nvSpPr>
        <p:spPr bwMode="auto">
          <a:xfrm>
            <a:off x="467544" y="4797152"/>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The engagement metrics of Time on page, conversion did not show much improvement</a:t>
            </a:r>
          </a:p>
          <a:p>
            <a:pPr marL="266700" indent="-266700">
              <a:buFont typeface="Webdings" pitchFamily="18" charset="2"/>
              <a:buChar char="4"/>
              <a:defRPr/>
            </a:pPr>
            <a:r>
              <a:rPr lang="en-US" sz="1200" dirty="0" smtClean="0">
                <a:latin typeface="Century Gothic" pitchFamily="34" charset="0"/>
              </a:rPr>
              <a:t>Other content categories such as videos, images etc.. were identified to improve the engagement metrics</a:t>
            </a:r>
          </a:p>
        </p:txBody>
      </p:sp>
      <p:sp>
        <p:nvSpPr>
          <p:cNvPr id="27" name="Rectangle 5"/>
          <p:cNvSpPr>
            <a:spLocks noChangeArrowheads="1"/>
          </p:cNvSpPr>
          <p:nvPr/>
        </p:nvSpPr>
        <p:spPr bwMode="auto">
          <a:xfrm>
            <a:off x="4860032" y="4869160"/>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Content interventions did improve overall traffic by 25% and this increase was statistically significant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Designing and implementing a measurement framework for Direct mail campaigns</a:t>
            </a:r>
            <a:endParaRPr lang="en-US" dirty="0"/>
          </a:p>
        </p:txBody>
      </p:sp>
      <p:sp>
        <p:nvSpPr>
          <p:cNvPr id="6" name="Rectangle 61"/>
          <p:cNvSpPr>
            <a:spLocks noChangeArrowheads="1"/>
          </p:cNvSpPr>
          <p:nvPr/>
        </p:nvSpPr>
        <p:spPr bwMode="auto">
          <a:xfrm>
            <a:off x="149225" y="1339520"/>
            <a:ext cx="4270375" cy="224188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Direct mailing was the major channel in the client’s one-to-one marketing strategy</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Spend on Direct mail campaigns was about 25% of the total marketing spend</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While the impact of DM was visible , but it was not quantified</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There was a feeling that the DM spend could be more efficient by prioritizing campaigns with better ROI &amp; smarter targeting</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Overall,  there was a need for a measurement framework for the different campaigns</a:t>
            </a:r>
            <a:endParaRPr lang="en-US" sz="1200" dirty="0">
              <a:solidFill>
                <a:srgbClr val="000000"/>
              </a:solidFill>
              <a:latin typeface="Century Gothic" pitchFamily="34" charset="0"/>
            </a:endParaRPr>
          </a:p>
        </p:txBody>
      </p:sp>
      <p:sp>
        <p:nvSpPr>
          <p:cNvPr id="8" name="Rectangle 61"/>
          <p:cNvSpPr>
            <a:spLocks noChangeArrowheads="1"/>
          </p:cNvSpPr>
          <p:nvPr/>
        </p:nvSpPr>
        <p:spPr bwMode="auto">
          <a:xfrm>
            <a:off x="149225" y="4725888"/>
            <a:ext cx="4267200"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Campaigns are of varied objective, duration and targeted at different customer segments. </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This makes it difficult to have a standardized success criteria for the campaigns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Results have to be timely to have a smooth feedback loop into forthcoming campaigns</a:t>
            </a:r>
          </a:p>
        </p:txBody>
      </p:sp>
      <p:sp>
        <p:nvSpPr>
          <p:cNvPr id="20" name="Rectangle 19"/>
          <p:cNvSpPr/>
          <p:nvPr/>
        </p:nvSpPr>
        <p:spPr>
          <a:xfrm>
            <a:off x="152400" y="914400"/>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152400" y="4067780"/>
            <a:ext cx="1415772"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4499992" y="899428"/>
            <a:ext cx="1903085"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23" name="Rectangle 22"/>
          <p:cNvSpPr/>
          <p:nvPr/>
        </p:nvSpPr>
        <p:spPr>
          <a:xfrm>
            <a:off x="4648200" y="2123564"/>
            <a:ext cx="1107996"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Solution</a:t>
            </a:r>
            <a:endParaRPr lang="en-US" dirty="0"/>
          </a:p>
        </p:txBody>
      </p:sp>
      <p:sp>
        <p:nvSpPr>
          <p:cNvPr id="17" name="Rectangle 61"/>
          <p:cNvSpPr>
            <a:spLocks noChangeArrowheads="1"/>
          </p:cNvSpPr>
          <p:nvPr/>
        </p:nvSpPr>
        <p:spPr bwMode="auto">
          <a:xfrm>
            <a:off x="4572000" y="122413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What is a robust method to measure a variety of campaigns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What insights can be drawn to enable continuous improvement</a:t>
            </a:r>
          </a:p>
        </p:txBody>
      </p:sp>
      <p:sp>
        <p:nvSpPr>
          <p:cNvPr id="15" name="Rectangle 61"/>
          <p:cNvSpPr>
            <a:spLocks noChangeArrowheads="1"/>
          </p:cNvSpPr>
          <p:nvPr/>
        </p:nvSpPr>
        <p:spPr bwMode="auto">
          <a:xfrm>
            <a:off x="4644008" y="429309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Preferred Lift calculation - &gt; Double difference methodology </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Campaign analysis included </a:t>
            </a:r>
          </a:p>
          <a:p>
            <a:pPr marL="723900" lvl="1" indent="-266700">
              <a:lnSpc>
                <a:spcPct val="90000"/>
              </a:lnSpc>
              <a:spcBef>
                <a:spcPct val="80000"/>
              </a:spcBef>
              <a:buFont typeface="Webdings" pitchFamily="18" charset="2"/>
              <a:buChar char="4"/>
              <a:defRPr/>
            </a:pPr>
            <a:r>
              <a:rPr lang="en-US" sz="1200" dirty="0" smtClean="0">
                <a:latin typeface="Century Gothic" pitchFamily="34" charset="0"/>
              </a:rPr>
              <a:t>Statistical test to measure impact</a:t>
            </a:r>
          </a:p>
          <a:p>
            <a:pPr marL="723900" lvl="1" indent="-266700">
              <a:lnSpc>
                <a:spcPct val="90000"/>
              </a:lnSpc>
              <a:spcBef>
                <a:spcPct val="80000"/>
              </a:spcBef>
              <a:buFont typeface="Webdings" pitchFamily="18" charset="2"/>
              <a:buChar char="4"/>
              <a:defRPr/>
            </a:pPr>
            <a:r>
              <a:rPr lang="en-US" sz="1200" dirty="0" smtClean="0">
                <a:latin typeface="Century Gothic" pitchFamily="34" charset="0"/>
              </a:rPr>
              <a:t>Drill down analysis by time, customer segment and campaign communication element</a:t>
            </a:r>
          </a:p>
        </p:txBody>
      </p:sp>
      <p:graphicFrame>
        <p:nvGraphicFramePr>
          <p:cNvPr id="13" name="Table 12"/>
          <p:cNvGraphicFramePr>
            <a:graphicFrameLocks noGrp="1"/>
          </p:cNvGraphicFramePr>
          <p:nvPr/>
        </p:nvGraphicFramePr>
        <p:xfrm>
          <a:off x="4788024" y="2492896"/>
          <a:ext cx="4064000" cy="1656080"/>
        </p:xfrm>
        <a:graphic>
          <a:graphicData uri="http://schemas.openxmlformats.org/drawingml/2006/table">
            <a:tbl>
              <a:tblPr firstRow="1" bandRow="1">
                <a:tableStyleId>{5C22544A-7EE6-4342-B048-85BDC9FD1C3A}</a:tableStyleId>
              </a:tblPr>
              <a:tblGrid>
                <a:gridCol w="2032000"/>
                <a:gridCol w="2032000"/>
              </a:tblGrid>
              <a:tr h="370840">
                <a:tc>
                  <a:txBody>
                    <a:bodyPr/>
                    <a:lstStyle/>
                    <a:p>
                      <a:r>
                        <a:rPr lang="en-IN" sz="1400" dirty="0" smtClean="0"/>
                        <a:t>Baseline </a:t>
                      </a:r>
                      <a:r>
                        <a:rPr lang="en-IN" sz="1400" baseline="0" dirty="0" smtClean="0"/>
                        <a:t>methodology</a:t>
                      </a:r>
                      <a:endParaRPr lang="en-IN" sz="1400" dirty="0"/>
                    </a:p>
                  </a:txBody>
                  <a:tcPr/>
                </a:tc>
                <a:tc>
                  <a:txBody>
                    <a:bodyPr/>
                    <a:lstStyle/>
                    <a:p>
                      <a:r>
                        <a:rPr lang="en-IN" sz="1400" dirty="0" smtClean="0"/>
                        <a:t>When would we use it?</a:t>
                      </a:r>
                      <a:endParaRPr lang="en-IN" sz="1400" dirty="0"/>
                    </a:p>
                  </a:txBody>
                  <a:tcPr/>
                </a:tc>
              </a:tr>
              <a:tr h="370840">
                <a:tc>
                  <a:txBody>
                    <a:bodyPr/>
                    <a:lstStyle/>
                    <a:p>
                      <a:r>
                        <a:rPr lang="en-IN" sz="1200" dirty="0" smtClean="0"/>
                        <a:t>Pre-Post</a:t>
                      </a:r>
                      <a:endParaRPr lang="en-IN" sz="1200" dirty="0"/>
                    </a:p>
                  </a:txBody>
                  <a:tcPr/>
                </a:tc>
                <a:tc>
                  <a:txBody>
                    <a:bodyPr/>
                    <a:lstStyle/>
                    <a:p>
                      <a:r>
                        <a:rPr lang="en-IN" sz="1200" dirty="0" smtClean="0"/>
                        <a:t>Categories not affected by seasonality</a:t>
                      </a:r>
                      <a:endParaRPr lang="en-IN" sz="1200" dirty="0"/>
                    </a:p>
                  </a:txBody>
                  <a:tcPr/>
                </a:tc>
              </a:tr>
              <a:tr h="370840">
                <a:tc>
                  <a:txBody>
                    <a:bodyPr/>
                    <a:lstStyle/>
                    <a:p>
                      <a:r>
                        <a:rPr lang="en-IN" sz="1200" dirty="0" smtClean="0"/>
                        <a:t>Test</a:t>
                      </a:r>
                      <a:r>
                        <a:rPr lang="en-IN" sz="1200" baseline="0" dirty="0" smtClean="0"/>
                        <a:t> - Control</a:t>
                      </a:r>
                      <a:endParaRPr lang="en-IN" sz="1200" dirty="0"/>
                    </a:p>
                  </a:txBody>
                  <a:tcPr/>
                </a:tc>
                <a:tc>
                  <a:txBody>
                    <a:bodyPr/>
                    <a:lstStyle/>
                    <a:p>
                      <a:r>
                        <a:rPr lang="en-IN" sz="1200" dirty="0" smtClean="0"/>
                        <a:t>Creating control groups is feasible</a:t>
                      </a:r>
                      <a:endParaRPr lang="en-IN" sz="1200" dirty="0"/>
                    </a:p>
                  </a:txBody>
                  <a:tcPr/>
                </a:tc>
              </a:tr>
              <a:tr h="370840">
                <a:tc>
                  <a:txBody>
                    <a:bodyPr/>
                    <a:lstStyle/>
                    <a:p>
                      <a:r>
                        <a:rPr lang="en-IN" sz="1200" dirty="0" smtClean="0"/>
                        <a:t>Modelling</a:t>
                      </a:r>
                      <a:endParaRPr lang="en-IN" sz="1200" dirty="0"/>
                    </a:p>
                  </a:txBody>
                  <a:tcPr/>
                </a:tc>
                <a:tc>
                  <a:txBody>
                    <a:bodyPr/>
                    <a:lstStyle/>
                    <a:p>
                      <a:r>
                        <a:rPr lang="en-IN" sz="1200" dirty="0" smtClean="0"/>
                        <a:t>Simultaneous campaigns</a:t>
                      </a:r>
                      <a:endParaRPr lang="en-IN" sz="12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539552" y="2060848"/>
            <a:ext cx="3456384" cy="42484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ed Rectangle 22"/>
          <p:cNvSpPr/>
          <p:nvPr/>
        </p:nvSpPr>
        <p:spPr>
          <a:xfrm>
            <a:off x="5220072" y="1988840"/>
            <a:ext cx="3456384" cy="42484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5508104" y="1772816"/>
            <a:ext cx="295232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Retail &amp; Brands</a:t>
            </a:r>
            <a:endParaRPr lang="en-IN" dirty="0"/>
          </a:p>
        </p:txBody>
      </p:sp>
      <p:sp>
        <p:nvSpPr>
          <p:cNvPr id="2" name="Title 1"/>
          <p:cNvSpPr>
            <a:spLocks noGrp="1"/>
          </p:cNvSpPr>
          <p:nvPr>
            <p:ph type="title"/>
          </p:nvPr>
        </p:nvSpPr>
        <p:spPr/>
        <p:txBody>
          <a:bodyPr>
            <a:normAutofit fontScale="90000"/>
          </a:bodyPr>
          <a:lstStyle/>
          <a:p>
            <a:r>
              <a:rPr lang="en-IN" dirty="0" smtClean="0"/>
              <a:t>Ugam is an established managed analytics firm with multiple solutions , services and platforms</a:t>
            </a:r>
            <a:endParaRPr lang="en-IN" dirty="0"/>
          </a:p>
        </p:txBody>
      </p:sp>
      <p:sp>
        <p:nvSpPr>
          <p:cNvPr id="4" name="Rounded Rectangle 3"/>
          <p:cNvSpPr/>
          <p:nvPr/>
        </p:nvSpPr>
        <p:spPr>
          <a:xfrm>
            <a:off x="2987824" y="1052736"/>
            <a:ext cx="295232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UGAM</a:t>
            </a:r>
            <a:endParaRPr lang="en-IN" dirty="0"/>
          </a:p>
        </p:txBody>
      </p:sp>
      <p:sp>
        <p:nvSpPr>
          <p:cNvPr id="5" name="Rounded Rectangle 4"/>
          <p:cNvSpPr/>
          <p:nvPr/>
        </p:nvSpPr>
        <p:spPr>
          <a:xfrm>
            <a:off x="827584" y="1772816"/>
            <a:ext cx="2952328"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Market research</a:t>
            </a:r>
            <a:endParaRPr lang="en-IN" dirty="0"/>
          </a:p>
        </p:txBody>
      </p:sp>
      <p:sp>
        <p:nvSpPr>
          <p:cNvPr id="17" name="TextBox 16"/>
          <p:cNvSpPr txBox="1"/>
          <p:nvPr/>
        </p:nvSpPr>
        <p:spPr>
          <a:xfrm>
            <a:off x="6084168" y="3140968"/>
            <a:ext cx="1584176" cy="523220"/>
          </a:xfrm>
          <a:prstGeom prst="rect">
            <a:avLst/>
          </a:prstGeom>
          <a:noFill/>
        </p:spPr>
        <p:txBody>
          <a:bodyPr wrap="square" rtlCol="0">
            <a:spAutoFit/>
          </a:bodyPr>
          <a:lstStyle/>
          <a:p>
            <a:r>
              <a:rPr lang="en-IN" sz="1400" dirty="0" smtClean="0">
                <a:solidFill>
                  <a:schemeClr val="bg1"/>
                </a:solidFill>
              </a:rPr>
              <a:t>MAP </a:t>
            </a:r>
          </a:p>
          <a:p>
            <a:r>
              <a:rPr lang="en-IN" sz="1400" dirty="0" smtClean="0">
                <a:solidFill>
                  <a:schemeClr val="bg1"/>
                </a:solidFill>
              </a:rPr>
              <a:t>monitoring</a:t>
            </a:r>
            <a:endParaRPr lang="en-IN" sz="1400" dirty="0">
              <a:solidFill>
                <a:schemeClr val="bg1"/>
              </a:solidFill>
            </a:endParaRPr>
          </a:p>
        </p:txBody>
      </p:sp>
      <p:sp>
        <p:nvSpPr>
          <p:cNvPr id="27" name="Rectangle 26"/>
          <p:cNvSpPr/>
          <p:nvPr/>
        </p:nvSpPr>
        <p:spPr>
          <a:xfrm>
            <a:off x="5220072" y="2492896"/>
            <a:ext cx="3456384"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Services</a:t>
            </a:r>
            <a:endParaRPr lang="en-IN" dirty="0">
              <a:solidFill>
                <a:schemeClr val="tx1"/>
              </a:solidFill>
            </a:endParaRPr>
          </a:p>
        </p:txBody>
      </p:sp>
      <p:sp>
        <p:nvSpPr>
          <p:cNvPr id="28" name="Rectangle 27"/>
          <p:cNvSpPr/>
          <p:nvPr/>
        </p:nvSpPr>
        <p:spPr>
          <a:xfrm>
            <a:off x="5220072" y="3717032"/>
            <a:ext cx="3456384"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Solutions</a:t>
            </a:r>
            <a:endParaRPr lang="en-IN" dirty="0">
              <a:solidFill>
                <a:schemeClr val="tx1"/>
              </a:solidFill>
            </a:endParaRPr>
          </a:p>
        </p:txBody>
      </p:sp>
      <p:sp>
        <p:nvSpPr>
          <p:cNvPr id="29" name="Rectangle 28"/>
          <p:cNvSpPr/>
          <p:nvPr/>
        </p:nvSpPr>
        <p:spPr>
          <a:xfrm>
            <a:off x="5220072" y="5301208"/>
            <a:ext cx="3456384"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Platform</a:t>
            </a:r>
            <a:endParaRPr lang="en-IN" dirty="0">
              <a:solidFill>
                <a:schemeClr val="tx1"/>
              </a:solidFill>
            </a:endParaRPr>
          </a:p>
        </p:txBody>
      </p:sp>
      <p:sp>
        <p:nvSpPr>
          <p:cNvPr id="30" name="TextBox 29"/>
          <p:cNvSpPr txBox="1"/>
          <p:nvPr/>
        </p:nvSpPr>
        <p:spPr>
          <a:xfrm>
            <a:off x="5292080" y="2924944"/>
            <a:ext cx="3168352" cy="646331"/>
          </a:xfrm>
          <a:prstGeom prst="rect">
            <a:avLst/>
          </a:prstGeom>
          <a:noFill/>
        </p:spPr>
        <p:txBody>
          <a:bodyPr wrap="square" rtlCol="0">
            <a:spAutoFit/>
          </a:bodyPr>
          <a:lstStyle/>
          <a:p>
            <a:pPr>
              <a:buFont typeface="Arial" pitchFamily="34" charset="0"/>
              <a:buChar char="•"/>
            </a:pPr>
            <a:r>
              <a:rPr lang="en-IN" dirty="0" smtClean="0"/>
              <a:t> Content services</a:t>
            </a:r>
          </a:p>
          <a:p>
            <a:pPr>
              <a:buFont typeface="Arial" pitchFamily="34" charset="0"/>
              <a:buChar char="•"/>
            </a:pPr>
            <a:r>
              <a:rPr lang="en-IN" dirty="0" smtClean="0"/>
              <a:t> Analytics services</a:t>
            </a:r>
            <a:endParaRPr lang="en-IN" dirty="0"/>
          </a:p>
        </p:txBody>
      </p:sp>
      <p:sp>
        <p:nvSpPr>
          <p:cNvPr id="31" name="TextBox 30"/>
          <p:cNvSpPr txBox="1"/>
          <p:nvPr/>
        </p:nvSpPr>
        <p:spPr>
          <a:xfrm>
            <a:off x="5292080" y="4150821"/>
            <a:ext cx="3168352" cy="1200329"/>
          </a:xfrm>
          <a:prstGeom prst="rect">
            <a:avLst/>
          </a:prstGeom>
          <a:noFill/>
        </p:spPr>
        <p:txBody>
          <a:bodyPr wrap="square" rtlCol="0">
            <a:spAutoFit/>
          </a:bodyPr>
          <a:lstStyle/>
          <a:p>
            <a:pPr>
              <a:buFont typeface="Arial" pitchFamily="34" charset="0"/>
              <a:buChar char="•"/>
            </a:pPr>
            <a:r>
              <a:rPr lang="en-IN" dirty="0" smtClean="0"/>
              <a:t> Assortment intelligence</a:t>
            </a:r>
          </a:p>
          <a:p>
            <a:pPr>
              <a:buFont typeface="Arial" pitchFamily="34" charset="0"/>
              <a:buChar char="•"/>
            </a:pPr>
            <a:r>
              <a:rPr lang="en-IN" dirty="0" smtClean="0"/>
              <a:t> Content intelligence</a:t>
            </a:r>
          </a:p>
          <a:p>
            <a:pPr>
              <a:buFont typeface="Arial" pitchFamily="34" charset="0"/>
              <a:buChar char="•"/>
            </a:pPr>
            <a:r>
              <a:rPr lang="en-IN" dirty="0" smtClean="0"/>
              <a:t> Brand Intelligence</a:t>
            </a:r>
          </a:p>
          <a:p>
            <a:pPr>
              <a:buFont typeface="Arial" pitchFamily="34" charset="0"/>
              <a:buChar char="•"/>
            </a:pPr>
            <a:r>
              <a:rPr lang="en-IN" dirty="0" smtClean="0"/>
              <a:t>Pricing intelligence</a:t>
            </a:r>
            <a:endParaRPr lang="en-IN" dirty="0"/>
          </a:p>
        </p:txBody>
      </p:sp>
      <p:sp>
        <p:nvSpPr>
          <p:cNvPr id="32" name="TextBox 31"/>
          <p:cNvSpPr txBox="1"/>
          <p:nvPr/>
        </p:nvSpPr>
        <p:spPr>
          <a:xfrm>
            <a:off x="5292080" y="5651956"/>
            <a:ext cx="3168352" cy="369332"/>
          </a:xfrm>
          <a:prstGeom prst="rect">
            <a:avLst/>
          </a:prstGeom>
          <a:noFill/>
        </p:spPr>
        <p:txBody>
          <a:bodyPr wrap="square" rtlCol="0">
            <a:spAutoFit/>
          </a:bodyPr>
          <a:lstStyle/>
          <a:p>
            <a:pPr>
              <a:buFont typeface="Arial" pitchFamily="34" charset="0"/>
              <a:buChar char="•"/>
            </a:pPr>
            <a:r>
              <a:rPr lang="en-IN" dirty="0" smtClean="0"/>
              <a:t> </a:t>
            </a:r>
            <a:r>
              <a:rPr lang="en-IN" dirty="0" err="1" smtClean="0"/>
              <a:t>Ugam’s</a:t>
            </a:r>
            <a:r>
              <a:rPr lang="en-IN" dirty="0" smtClean="0"/>
              <a:t> Insights platform</a:t>
            </a:r>
            <a:endParaRPr lang="en-IN" dirty="0"/>
          </a:p>
        </p:txBody>
      </p:sp>
      <p:sp>
        <p:nvSpPr>
          <p:cNvPr id="14" name="Rectangle 13"/>
          <p:cNvSpPr/>
          <p:nvPr/>
        </p:nvSpPr>
        <p:spPr>
          <a:xfrm>
            <a:off x="5292080" y="3212976"/>
            <a:ext cx="3168352" cy="360040"/>
          </a:xfrm>
          <a:prstGeom prst="rect">
            <a:avLst/>
          </a:prstGeom>
          <a:noFill/>
          <a:ln w="38100">
            <a:solidFill>
              <a:srgbClr val="FF0000"/>
            </a:solidFill>
          </a:ln>
          <a:effectLst>
            <a:innerShdw blurRad="63500" dist="50800" dir="2700000">
              <a:prstClr val="black">
                <a:alpha val="50000"/>
              </a:prstClr>
            </a:inn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Bent Arrow 15"/>
          <p:cNvSpPr/>
          <p:nvPr/>
        </p:nvSpPr>
        <p:spPr>
          <a:xfrm rot="5400000">
            <a:off x="6516216" y="836712"/>
            <a:ext cx="576064" cy="115212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Bent Arrow 18"/>
          <p:cNvSpPr/>
          <p:nvPr/>
        </p:nvSpPr>
        <p:spPr>
          <a:xfrm rot="5400000">
            <a:off x="1871700" y="728700"/>
            <a:ext cx="576064" cy="1368152"/>
          </a:xfrm>
          <a:prstGeom prst="bentArrow">
            <a:avLst/>
          </a:prstGeom>
          <a:scene3d>
            <a:camera prst="orthographicFront">
              <a:rot lat="840000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TextBox 19"/>
          <p:cNvSpPr txBox="1"/>
          <p:nvPr/>
        </p:nvSpPr>
        <p:spPr>
          <a:xfrm>
            <a:off x="683568" y="2708920"/>
            <a:ext cx="3168352" cy="3139321"/>
          </a:xfrm>
          <a:prstGeom prst="rect">
            <a:avLst/>
          </a:prstGeom>
          <a:noFill/>
        </p:spPr>
        <p:txBody>
          <a:bodyPr wrap="square" rtlCol="0">
            <a:spAutoFit/>
          </a:bodyPr>
          <a:lstStyle/>
          <a:p>
            <a:pPr marL="174625" lvl="0" indent="-174625">
              <a:buFont typeface="Arial" pitchFamily="34" charset="0"/>
              <a:buChar char="•"/>
            </a:pPr>
            <a:r>
              <a:rPr lang="en-IN" dirty="0" smtClean="0"/>
              <a:t>End to end Research Operations</a:t>
            </a:r>
          </a:p>
          <a:p>
            <a:pPr marL="174625" lvl="0" indent="-174625">
              <a:buFont typeface="Arial" pitchFamily="34" charset="0"/>
              <a:buChar char="•"/>
            </a:pPr>
            <a:endParaRPr lang="en-IN" dirty="0" smtClean="0"/>
          </a:p>
          <a:p>
            <a:pPr marL="174625" lvl="0" indent="-174625">
              <a:buFont typeface="Arial" pitchFamily="34" charset="0"/>
              <a:buChar char="•"/>
            </a:pPr>
            <a:r>
              <a:rPr lang="en-IN" dirty="0" smtClean="0"/>
              <a:t>Technology Infrastructure Solutions</a:t>
            </a:r>
          </a:p>
          <a:p>
            <a:pPr marL="174625" lvl="0" indent="-174625">
              <a:buFont typeface="Arial" pitchFamily="34" charset="0"/>
              <a:buChar char="•"/>
            </a:pPr>
            <a:endParaRPr lang="en-IN" dirty="0" smtClean="0"/>
          </a:p>
          <a:p>
            <a:pPr marL="174625" lvl="0" indent="-174625">
              <a:buFont typeface="Arial" pitchFamily="34" charset="0"/>
              <a:buChar char="•"/>
            </a:pPr>
            <a:r>
              <a:rPr lang="en-IN" dirty="0" smtClean="0"/>
              <a:t> Date Warehousing, Visualization and Reporting</a:t>
            </a:r>
          </a:p>
          <a:p>
            <a:pPr marL="174625" lvl="0" indent="-174625">
              <a:buFont typeface="Arial" pitchFamily="34" charset="0"/>
              <a:buChar char="•"/>
            </a:pPr>
            <a:endParaRPr lang="en-IN" dirty="0" smtClean="0"/>
          </a:p>
          <a:p>
            <a:pPr marL="174625" lvl="0" indent="-174625">
              <a:buFont typeface="Arial" pitchFamily="34" charset="0"/>
              <a:buChar char="•"/>
            </a:pPr>
            <a:r>
              <a:rPr lang="en-IN" dirty="0" smtClean="0"/>
              <a:t> Respondent Experience Solutions</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sp>
        <p:nvSpPr>
          <p:cNvPr id="24" name="Rectangle 2"/>
          <p:cNvSpPr>
            <a:spLocks noChangeArrowheads="1"/>
          </p:cNvSpPr>
          <p:nvPr/>
        </p:nvSpPr>
        <p:spPr bwMode="auto">
          <a:xfrm>
            <a:off x="4860032" y="4437112"/>
            <a:ext cx="2018501"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Business impact</a:t>
            </a:r>
          </a:p>
        </p:txBody>
      </p:sp>
      <p:sp>
        <p:nvSpPr>
          <p:cNvPr id="25" name="Rectangle 2"/>
          <p:cNvSpPr>
            <a:spLocks noChangeArrowheads="1"/>
          </p:cNvSpPr>
          <p:nvPr/>
        </p:nvSpPr>
        <p:spPr bwMode="auto">
          <a:xfrm>
            <a:off x="395536" y="4437112"/>
            <a:ext cx="2711063"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Engagement Value add</a:t>
            </a:r>
            <a:endParaRPr lang="en-US" sz="1200" b="1" dirty="0" smtClean="0">
              <a:solidFill>
                <a:schemeClr val="accent6">
                  <a:lumMod val="75000"/>
                </a:schemeClr>
              </a:solidFill>
              <a:latin typeface="Myriad Pro Light" pitchFamily="34" charset="0"/>
            </a:endParaRPr>
          </a:p>
        </p:txBody>
      </p:sp>
      <p:sp>
        <p:nvSpPr>
          <p:cNvPr id="26" name="Rectangle 5"/>
          <p:cNvSpPr>
            <a:spLocks noChangeArrowheads="1"/>
          </p:cNvSpPr>
          <p:nvPr/>
        </p:nvSpPr>
        <p:spPr bwMode="auto">
          <a:xfrm>
            <a:off x="467544" y="4797152"/>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The analytics team had a deep impact in uncovering campaign specific insights and importantly closing the feedback loop</a:t>
            </a:r>
          </a:p>
          <a:p>
            <a:pPr marL="266700" indent="-266700">
              <a:buFont typeface="Webdings" pitchFamily="18" charset="2"/>
              <a:buChar char="4"/>
              <a:defRPr/>
            </a:pPr>
            <a:r>
              <a:rPr lang="en-US" sz="1200" dirty="0" smtClean="0">
                <a:latin typeface="Century Gothic" pitchFamily="34" charset="0"/>
              </a:rPr>
              <a:t>A critical benefit to the client was being able to translate the analysis in business friendly results </a:t>
            </a:r>
          </a:p>
          <a:p>
            <a:pPr marL="266700" indent="-266700">
              <a:buFont typeface="Webdings" pitchFamily="18" charset="2"/>
              <a:buChar char="4"/>
              <a:defRPr/>
            </a:pPr>
            <a:r>
              <a:rPr lang="en-US" sz="1200" dirty="0" smtClean="0">
                <a:latin typeface="Century Gothic" pitchFamily="34" charset="0"/>
              </a:rPr>
              <a:t>The client could now get insights at scale, speed and granularity for repeatable campaigns</a:t>
            </a:r>
          </a:p>
        </p:txBody>
      </p:sp>
      <p:sp>
        <p:nvSpPr>
          <p:cNvPr id="27" name="Rectangle 5"/>
          <p:cNvSpPr>
            <a:spLocks noChangeArrowheads="1"/>
          </p:cNvSpPr>
          <p:nvPr/>
        </p:nvSpPr>
        <p:spPr bwMode="auto">
          <a:xfrm>
            <a:off x="4860032" y="4869160"/>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Enabling this continuous improvement cycle in the campaign life cycle contributed to the overall DM campaign ROI improving by 12% over 2 years </a:t>
            </a:r>
          </a:p>
        </p:txBody>
      </p:sp>
      <p:graphicFrame>
        <p:nvGraphicFramePr>
          <p:cNvPr id="9" name="Diagram 8"/>
          <p:cNvGraphicFramePr/>
          <p:nvPr/>
        </p:nvGraphicFramePr>
        <p:xfrm>
          <a:off x="1331640" y="76470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Mining store survey response and social buzz helped a large retailer fine tune its new format roll out</a:t>
            </a:r>
            <a:endParaRPr lang="en-US" dirty="0"/>
          </a:p>
        </p:txBody>
      </p:sp>
      <p:sp>
        <p:nvSpPr>
          <p:cNvPr id="6" name="Rectangle 61"/>
          <p:cNvSpPr>
            <a:spLocks noChangeArrowheads="1"/>
          </p:cNvSpPr>
          <p:nvPr/>
        </p:nvSpPr>
        <p:spPr bwMode="auto">
          <a:xfrm>
            <a:off x="149225" y="1339520"/>
            <a:ext cx="4270375" cy="224188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A large specialty retailer was re-branding a section of its store.</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This involved change in the store layout, signage and customer rep availability</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The aim was to provide a better and fresh customer experience in the stores</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To ensure that the investment in the re-design was worthwhile and fine tune the roll out the client wanted to augment anecdotal evidence with  data</a:t>
            </a:r>
          </a:p>
          <a:p>
            <a:pPr marL="266700" indent="-266700">
              <a:lnSpc>
                <a:spcPct val="90000"/>
              </a:lnSpc>
              <a:spcBef>
                <a:spcPct val="80000"/>
              </a:spcBef>
              <a:buFont typeface="Webdings" pitchFamily="18" charset="2"/>
              <a:buChar char="4"/>
              <a:defRPr/>
            </a:pPr>
            <a:r>
              <a:rPr lang="en-US" sz="1200" dirty="0" smtClean="0">
                <a:solidFill>
                  <a:srgbClr val="000000"/>
                </a:solidFill>
                <a:latin typeface="Century Gothic" pitchFamily="34" charset="0"/>
              </a:rPr>
              <a:t>They wanted to leverage </a:t>
            </a:r>
            <a:r>
              <a:rPr lang="en-US" sz="1200" dirty="0" err="1" smtClean="0">
                <a:solidFill>
                  <a:srgbClr val="000000"/>
                </a:solidFill>
                <a:latin typeface="Century Gothic" pitchFamily="34" charset="0"/>
              </a:rPr>
              <a:t>instore</a:t>
            </a:r>
            <a:r>
              <a:rPr lang="en-US" sz="1200" dirty="0" smtClean="0">
                <a:solidFill>
                  <a:srgbClr val="000000"/>
                </a:solidFill>
                <a:latin typeface="Century Gothic" pitchFamily="34" charset="0"/>
              </a:rPr>
              <a:t> survey responses in whatever way possible</a:t>
            </a:r>
            <a:endParaRPr lang="en-US" sz="1200" dirty="0">
              <a:solidFill>
                <a:srgbClr val="000000"/>
              </a:solidFill>
              <a:latin typeface="Century Gothic" pitchFamily="34" charset="0"/>
            </a:endParaRPr>
          </a:p>
        </p:txBody>
      </p:sp>
      <p:sp>
        <p:nvSpPr>
          <p:cNvPr id="8" name="Rectangle 61"/>
          <p:cNvSpPr>
            <a:spLocks noChangeArrowheads="1"/>
          </p:cNvSpPr>
          <p:nvPr/>
        </p:nvSpPr>
        <p:spPr bwMode="auto">
          <a:xfrm>
            <a:off x="149225" y="4725888"/>
            <a:ext cx="4267200" cy="129540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The in store responses were found to be biased towards the more loyal customers </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Most of the responses were to the objective questions,, very little free text responses.</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This limited the amount we could learn softer aspects of the experience</a:t>
            </a:r>
          </a:p>
        </p:txBody>
      </p:sp>
      <p:sp>
        <p:nvSpPr>
          <p:cNvPr id="20" name="Rectangle 19"/>
          <p:cNvSpPr/>
          <p:nvPr/>
        </p:nvSpPr>
        <p:spPr>
          <a:xfrm>
            <a:off x="152400" y="914400"/>
            <a:ext cx="3108543"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Background and Objective</a:t>
            </a:r>
            <a:endParaRPr lang="en-US" dirty="0"/>
          </a:p>
        </p:txBody>
      </p:sp>
      <p:sp>
        <p:nvSpPr>
          <p:cNvPr id="21" name="Rectangle 20"/>
          <p:cNvSpPr/>
          <p:nvPr/>
        </p:nvSpPr>
        <p:spPr>
          <a:xfrm>
            <a:off x="152400" y="4067780"/>
            <a:ext cx="1415772"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Challenges</a:t>
            </a:r>
            <a:endParaRPr lang="en-US" dirty="0"/>
          </a:p>
        </p:txBody>
      </p:sp>
      <p:sp>
        <p:nvSpPr>
          <p:cNvPr id="22" name="Rectangle 21"/>
          <p:cNvSpPr/>
          <p:nvPr/>
        </p:nvSpPr>
        <p:spPr>
          <a:xfrm>
            <a:off x="4499992" y="899428"/>
            <a:ext cx="1903085"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Key questions?</a:t>
            </a:r>
            <a:endParaRPr lang="en-US" dirty="0"/>
          </a:p>
        </p:txBody>
      </p:sp>
      <p:sp>
        <p:nvSpPr>
          <p:cNvPr id="23" name="Rectangle 22"/>
          <p:cNvSpPr/>
          <p:nvPr/>
        </p:nvSpPr>
        <p:spPr>
          <a:xfrm>
            <a:off x="4648200" y="2267580"/>
            <a:ext cx="1107996" cy="369332"/>
          </a:xfrm>
          <a:prstGeom prst="rect">
            <a:avLst/>
          </a:prstGeom>
        </p:spPr>
        <p:txBody>
          <a:bodyPr wrap="none">
            <a:spAutoFit/>
          </a:bodyPr>
          <a:lstStyle/>
          <a:p>
            <a:r>
              <a:rPr lang="en-US" b="1" dirty="0" smtClean="0">
                <a:solidFill>
                  <a:schemeClr val="accent6">
                    <a:lumMod val="75000"/>
                  </a:schemeClr>
                </a:solidFill>
                <a:latin typeface="Myriad Pro Light" pitchFamily="34" charset="0"/>
              </a:rPr>
              <a:t>Solution</a:t>
            </a:r>
            <a:endParaRPr lang="en-US" dirty="0"/>
          </a:p>
        </p:txBody>
      </p:sp>
      <p:sp>
        <p:nvSpPr>
          <p:cNvPr id="17" name="Rectangle 61"/>
          <p:cNvSpPr>
            <a:spLocks noChangeArrowheads="1"/>
          </p:cNvSpPr>
          <p:nvPr/>
        </p:nvSpPr>
        <p:spPr bwMode="auto">
          <a:xfrm>
            <a:off x="4572000" y="1224136"/>
            <a:ext cx="4267200" cy="908720"/>
          </a:xfrm>
          <a:prstGeom prst="rect">
            <a:avLst/>
          </a:prstGeom>
          <a:noFill/>
          <a:ln w="12700">
            <a:noFill/>
            <a:miter lim="800000"/>
            <a:headEnd/>
            <a:tailEnd/>
          </a:ln>
          <a:effectLst/>
        </p:spPr>
        <p:txBody>
          <a:bodyPr lIns="45720" rIns="45720" anchor="t"/>
          <a:lstStyle/>
          <a:p>
            <a:pPr marL="266700" indent="-266700">
              <a:lnSpc>
                <a:spcPct val="90000"/>
              </a:lnSpc>
              <a:spcBef>
                <a:spcPct val="80000"/>
              </a:spcBef>
              <a:buFont typeface="Webdings" pitchFamily="18" charset="2"/>
              <a:buChar char="4"/>
              <a:defRPr/>
            </a:pPr>
            <a:r>
              <a:rPr lang="en-US" sz="1200" dirty="0" smtClean="0">
                <a:latin typeface="Century Gothic" pitchFamily="34" charset="0"/>
              </a:rPr>
              <a:t>Could social media supplement the internal store survey data to provide a complete picture of the customer experience?</a:t>
            </a:r>
          </a:p>
          <a:p>
            <a:pPr marL="266700" indent="-266700">
              <a:lnSpc>
                <a:spcPct val="90000"/>
              </a:lnSpc>
              <a:spcBef>
                <a:spcPct val="80000"/>
              </a:spcBef>
              <a:buFont typeface="Webdings" pitchFamily="18" charset="2"/>
              <a:buChar char="4"/>
              <a:defRPr/>
            </a:pPr>
            <a:r>
              <a:rPr lang="en-US" sz="1200" dirty="0" smtClean="0">
                <a:latin typeface="Century Gothic" pitchFamily="34" charset="0"/>
              </a:rPr>
              <a:t>How could the unstructured data be translated to actionable insights?</a:t>
            </a:r>
          </a:p>
        </p:txBody>
      </p:sp>
      <p:pic>
        <p:nvPicPr>
          <p:cNvPr id="1027" name="Picture 3"/>
          <p:cNvPicPr>
            <a:picLocks noChangeAspect="1" noChangeArrowheads="1"/>
          </p:cNvPicPr>
          <p:nvPr/>
        </p:nvPicPr>
        <p:blipFill>
          <a:blip r:embed="rId2" cstate="print"/>
          <a:srcRect/>
          <a:stretch>
            <a:fillRect/>
          </a:stretch>
        </p:blipFill>
        <p:spPr bwMode="auto">
          <a:xfrm>
            <a:off x="5563691" y="4579962"/>
            <a:ext cx="2752725" cy="165735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499992" y="2617713"/>
            <a:ext cx="4862029" cy="21794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overview</a:t>
            </a:r>
            <a:endParaRPr lang="en-US" dirty="0"/>
          </a:p>
        </p:txBody>
      </p:sp>
      <p:sp>
        <p:nvSpPr>
          <p:cNvPr id="5" name="Rectangle 32"/>
          <p:cNvSpPr>
            <a:spLocks noChangeArrowheads="1"/>
          </p:cNvSpPr>
          <p:nvPr/>
        </p:nvSpPr>
        <p:spPr bwMode="auto">
          <a:xfrm>
            <a:off x="4648200" y="2590800"/>
            <a:ext cx="4267200" cy="2438400"/>
          </a:xfrm>
          <a:prstGeom prst="rect">
            <a:avLst/>
          </a:prstGeom>
          <a:noFill/>
          <a:ln w="12700">
            <a:noFill/>
            <a:miter lim="800000"/>
            <a:headEnd/>
            <a:tailEnd/>
          </a:ln>
          <a:effectLst/>
        </p:spPr>
        <p:txBody>
          <a:bodyPr lIns="45720" rIns="45720" anchor="ctr"/>
          <a:lstStyle/>
          <a:p>
            <a:pPr marL="266700" indent="-266700">
              <a:lnSpc>
                <a:spcPct val="90000"/>
              </a:lnSpc>
              <a:spcBef>
                <a:spcPct val="80000"/>
              </a:spcBef>
              <a:buClrTx/>
              <a:buFont typeface="Webdings" pitchFamily="18" charset="2"/>
              <a:buChar char="4"/>
              <a:defRPr/>
            </a:pPr>
            <a:endParaRPr lang="en-US" sz="1200" dirty="0"/>
          </a:p>
        </p:txBody>
      </p:sp>
      <p:sp>
        <p:nvSpPr>
          <p:cNvPr id="24" name="Rectangle 2"/>
          <p:cNvSpPr>
            <a:spLocks noChangeArrowheads="1"/>
          </p:cNvSpPr>
          <p:nvPr/>
        </p:nvSpPr>
        <p:spPr bwMode="auto">
          <a:xfrm>
            <a:off x="4860032" y="4437112"/>
            <a:ext cx="2018501"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Business impact</a:t>
            </a:r>
          </a:p>
        </p:txBody>
      </p:sp>
      <p:sp>
        <p:nvSpPr>
          <p:cNvPr id="25" name="Rectangle 2"/>
          <p:cNvSpPr>
            <a:spLocks noChangeArrowheads="1"/>
          </p:cNvSpPr>
          <p:nvPr/>
        </p:nvSpPr>
        <p:spPr bwMode="auto">
          <a:xfrm>
            <a:off x="395536" y="4437112"/>
            <a:ext cx="1069524" cy="369332"/>
          </a:xfrm>
          <a:prstGeom prst="rect">
            <a:avLst/>
          </a:prstGeom>
        </p:spPr>
        <p:txBody>
          <a:bodyPr wrap="none">
            <a:spAutoFit/>
          </a:bodyPr>
          <a:lstStyle/>
          <a:p>
            <a:pPr marL="234950" indent="-234950" eaLnBrk="0" hangingPunct="0">
              <a:buClr>
                <a:srgbClr val="0B1F65"/>
              </a:buClr>
              <a:buFont typeface="Webdings" pitchFamily="18" charset="2"/>
              <a:buNone/>
            </a:pPr>
            <a:r>
              <a:rPr lang="en-US" b="1" dirty="0" smtClean="0">
                <a:solidFill>
                  <a:schemeClr val="accent6">
                    <a:lumMod val="75000"/>
                  </a:schemeClr>
                </a:solidFill>
                <a:latin typeface="Myriad Pro Light" pitchFamily="34" charset="0"/>
              </a:rPr>
              <a:t>Insights</a:t>
            </a:r>
            <a:endParaRPr lang="en-US" sz="1200" b="1" dirty="0" smtClean="0">
              <a:solidFill>
                <a:schemeClr val="accent6">
                  <a:lumMod val="75000"/>
                </a:schemeClr>
              </a:solidFill>
              <a:latin typeface="Myriad Pro Light" pitchFamily="34" charset="0"/>
            </a:endParaRPr>
          </a:p>
        </p:txBody>
      </p:sp>
      <p:sp>
        <p:nvSpPr>
          <p:cNvPr id="26" name="Rectangle 5"/>
          <p:cNvSpPr>
            <a:spLocks noChangeArrowheads="1"/>
          </p:cNvSpPr>
          <p:nvPr/>
        </p:nvSpPr>
        <p:spPr bwMode="auto">
          <a:xfrm>
            <a:off x="467544" y="4797152"/>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Ease of Item identification was found as a concern area in the survey</a:t>
            </a:r>
          </a:p>
          <a:p>
            <a:pPr marL="266700" indent="-266700">
              <a:buFont typeface="Webdings" pitchFamily="18" charset="2"/>
              <a:buChar char="4"/>
              <a:defRPr/>
            </a:pPr>
            <a:r>
              <a:rPr lang="en-US" sz="1200" dirty="0" smtClean="0">
                <a:latin typeface="Century Gothic" pitchFamily="34" charset="0"/>
              </a:rPr>
              <a:t>The text data found that this was especially in the Toys section and possibly at night due to insufficient lighting</a:t>
            </a:r>
          </a:p>
        </p:txBody>
      </p:sp>
      <p:sp>
        <p:nvSpPr>
          <p:cNvPr id="27" name="Rectangle 5"/>
          <p:cNvSpPr>
            <a:spLocks noChangeArrowheads="1"/>
          </p:cNvSpPr>
          <p:nvPr/>
        </p:nvSpPr>
        <p:spPr bwMode="auto">
          <a:xfrm>
            <a:off x="4860032" y="4869160"/>
            <a:ext cx="4038600" cy="533400"/>
          </a:xfrm>
          <a:prstGeom prst="rect">
            <a:avLst/>
          </a:prstGeom>
          <a:noFill/>
          <a:ln w="12700">
            <a:noFill/>
            <a:miter lim="800000"/>
            <a:headEnd/>
            <a:tailEnd/>
          </a:ln>
          <a:effectLst/>
        </p:spPr>
        <p:txBody>
          <a:bodyPr lIns="45720" rIns="45720" anchor="t"/>
          <a:lstStyle/>
          <a:p>
            <a:pPr marL="266700" indent="-266700">
              <a:buFont typeface="Webdings" pitchFamily="18" charset="2"/>
              <a:buChar char="4"/>
              <a:defRPr/>
            </a:pPr>
            <a:r>
              <a:rPr lang="en-US" sz="1200" dirty="0" smtClean="0">
                <a:latin typeface="Century Gothic" pitchFamily="34" charset="0"/>
              </a:rPr>
              <a:t>Being a critical re-design initiative, some of these insights were critical in fine tuning the roll out plan of the initiative. </a:t>
            </a:r>
          </a:p>
          <a:p>
            <a:pPr marL="266700" indent="-266700">
              <a:buFont typeface="Webdings" pitchFamily="18" charset="2"/>
              <a:buChar char="4"/>
              <a:defRPr/>
            </a:pPr>
            <a:r>
              <a:rPr lang="en-US" sz="1200" dirty="0" smtClean="0">
                <a:latin typeface="Century Gothic" pitchFamily="34" charset="0"/>
              </a:rPr>
              <a:t>Benefit quantification was difficult because of the nature of the problem and insights</a:t>
            </a:r>
          </a:p>
        </p:txBody>
      </p:sp>
      <p:graphicFrame>
        <p:nvGraphicFramePr>
          <p:cNvPr id="10" name="Table 9"/>
          <p:cNvGraphicFramePr>
            <a:graphicFrameLocks noGrp="1"/>
          </p:cNvGraphicFramePr>
          <p:nvPr/>
        </p:nvGraphicFramePr>
        <p:xfrm>
          <a:off x="323528" y="836713"/>
          <a:ext cx="8424936" cy="3549896"/>
        </p:xfrm>
        <a:graphic>
          <a:graphicData uri="http://schemas.openxmlformats.org/drawingml/2006/table">
            <a:tbl>
              <a:tblPr firstRow="1" bandRow="1">
                <a:tableStyleId>{93296810-A885-4BE3-A3E7-6D5BEEA58F35}</a:tableStyleId>
              </a:tblPr>
              <a:tblGrid>
                <a:gridCol w="2952328"/>
                <a:gridCol w="5472608"/>
              </a:tblGrid>
              <a:tr h="316154">
                <a:tc>
                  <a:txBody>
                    <a:bodyPr/>
                    <a:lstStyle/>
                    <a:p>
                      <a:r>
                        <a:rPr lang="en-IN" sz="1600" dirty="0" smtClean="0">
                          <a:latin typeface="Century Gothic" pitchFamily="34" charset="0"/>
                        </a:rPr>
                        <a:t>Stage 1</a:t>
                      </a:r>
                      <a:endParaRPr lang="en-IN" sz="1600" dirty="0">
                        <a:latin typeface="Century Gothic" pitchFamily="34" charset="0"/>
                      </a:endParaRPr>
                    </a:p>
                  </a:txBody>
                  <a:tcPr>
                    <a:solidFill>
                      <a:srgbClr val="E46C0A"/>
                    </a:solidFill>
                  </a:tcPr>
                </a:tc>
                <a:tc>
                  <a:txBody>
                    <a:bodyPr/>
                    <a:lstStyle/>
                    <a:p>
                      <a:r>
                        <a:rPr lang="en-IN" sz="1600" dirty="0" smtClean="0">
                          <a:latin typeface="Century Gothic" pitchFamily="34" charset="0"/>
                        </a:rPr>
                        <a:t>Activities</a:t>
                      </a:r>
                      <a:endParaRPr lang="en-IN" sz="1600" dirty="0">
                        <a:latin typeface="Century Gothic" pitchFamily="34" charset="0"/>
                      </a:endParaRPr>
                    </a:p>
                  </a:txBody>
                  <a:tcPr>
                    <a:solidFill>
                      <a:srgbClr val="E46C0A"/>
                    </a:solidFill>
                  </a:tcPr>
                </a:tc>
              </a:tr>
              <a:tr h="431119">
                <a:tc>
                  <a:txBody>
                    <a:bodyPr/>
                    <a:lstStyle/>
                    <a:p>
                      <a:r>
                        <a:rPr lang="en-IN" sz="1200" dirty="0" smtClean="0">
                          <a:latin typeface="Century Gothic" pitchFamily="34" charset="0"/>
                        </a:rPr>
                        <a:t>Identify</a:t>
                      </a:r>
                      <a:r>
                        <a:rPr lang="en-IN" sz="1200" baseline="0" dirty="0" smtClean="0">
                          <a:latin typeface="Century Gothic" pitchFamily="34" charset="0"/>
                        </a:rPr>
                        <a:t> focus areas from survey results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Short</a:t>
                      </a:r>
                      <a:r>
                        <a:rPr lang="en-IN" sz="1200" baseline="0" dirty="0" smtClean="0">
                          <a:latin typeface="Century Gothic" pitchFamily="34" charset="0"/>
                        </a:rPr>
                        <a:t> list areas that saw the least improvement</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Focus on areas that pertained to the store</a:t>
                      </a:r>
                      <a:r>
                        <a:rPr lang="en-IN" sz="1200" baseline="0" dirty="0" smtClean="0">
                          <a:latin typeface="Century Gothic" pitchFamily="34" charset="0"/>
                        </a:rPr>
                        <a:t> design change</a:t>
                      </a:r>
                      <a:endParaRPr lang="en-IN" sz="1200" dirty="0">
                        <a:latin typeface="Century Gothic" pitchFamily="34" charset="0"/>
                      </a:endParaRPr>
                    </a:p>
                  </a:txBody>
                  <a:tcPr/>
                </a:tc>
              </a:tr>
              <a:tr h="316154">
                <a:tc>
                  <a:txBody>
                    <a:bodyPr/>
                    <a:lstStyle/>
                    <a:p>
                      <a:pPr marL="0" algn="l" defTabSz="914400" rtl="0" eaLnBrk="1" latinLnBrk="0" hangingPunct="1"/>
                      <a:r>
                        <a:rPr lang="en-IN" sz="1600" b="1" kern="1200" dirty="0" smtClean="0">
                          <a:solidFill>
                            <a:schemeClr val="lt1"/>
                          </a:solidFill>
                          <a:latin typeface="Century Gothic" pitchFamily="34" charset="0"/>
                          <a:ea typeface="+mn-ea"/>
                          <a:cs typeface="+mn-cs"/>
                        </a:rPr>
                        <a:t>Stage 2</a:t>
                      </a:r>
                    </a:p>
                  </a:txBody>
                  <a:tcPr>
                    <a:solidFill>
                      <a:srgbClr val="E46C0A"/>
                    </a:solidFill>
                  </a:tcPr>
                </a:tc>
                <a:tc>
                  <a:txBody>
                    <a:bodyPr/>
                    <a:lstStyle/>
                    <a:p>
                      <a:pPr marL="0" algn="l" defTabSz="914400" rtl="0" eaLnBrk="1" latinLnBrk="0" hangingPunct="1"/>
                      <a:endParaRPr lang="en-IN" sz="1600" b="1" kern="1200" dirty="0" smtClean="0">
                        <a:solidFill>
                          <a:schemeClr val="lt1"/>
                        </a:solidFill>
                        <a:latin typeface="Century Gothic" pitchFamily="34" charset="0"/>
                        <a:ea typeface="+mn-ea"/>
                        <a:cs typeface="+mn-cs"/>
                      </a:endParaRPr>
                    </a:p>
                  </a:txBody>
                  <a:tcPr>
                    <a:solidFill>
                      <a:srgbClr val="E46C0A"/>
                    </a:solidFill>
                  </a:tcPr>
                </a:tc>
              </a:tr>
              <a:tr h="577143">
                <a:tc>
                  <a:txBody>
                    <a:bodyPr/>
                    <a:lstStyle/>
                    <a:p>
                      <a:r>
                        <a:rPr lang="en-IN" sz="1200" dirty="0" smtClean="0">
                          <a:latin typeface="Century Gothic" pitchFamily="34" charset="0"/>
                        </a:rPr>
                        <a:t>Pull Social media data</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Identify relevant social media platforms</a:t>
                      </a:r>
                    </a:p>
                    <a:p>
                      <a:pPr marL="93663" indent="-93663">
                        <a:buFont typeface="Calibri" pitchFamily="34" charset="0"/>
                        <a:buChar char="⁻"/>
                      </a:pPr>
                      <a:r>
                        <a:rPr lang="en-IN" sz="1200" dirty="0" smtClean="0">
                          <a:latin typeface="Century Gothic" pitchFamily="34" charset="0"/>
                        </a:rPr>
                        <a:t> Gauge volume of data available</a:t>
                      </a:r>
                    </a:p>
                    <a:p>
                      <a:pPr marL="93663" indent="-93663">
                        <a:buFont typeface="Calibri" pitchFamily="34" charset="0"/>
                        <a:buChar char="⁻"/>
                      </a:pPr>
                      <a:r>
                        <a:rPr lang="en-IN" sz="1200" dirty="0" smtClean="0">
                          <a:latin typeface="Century Gothic" pitchFamily="34" charset="0"/>
                        </a:rPr>
                        <a:t>Clean/Scrub to get usable data</a:t>
                      </a:r>
                    </a:p>
                  </a:txBody>
                  <a:tcPr/>
                </a:tc>
              </a:tr>
              <a:tr h="316154">
                <a:tc>
                  <a:txBody>
                    <a:bodyPr/>
                    <a:lstStyle/>
                    <a:p>
                      <a:r>
                        <a:rPr lang="en-IN" sz="1600" b="1" dirty="0" smtClean="0">
                          <a:solidFill>
                            <a:schemeClr val="bg1"/>
                          </a:solidFill>
                          <a:latin typeface="Century Gothic" pitchFamily="34" charset="0"/>
                        </a:rPr>
                        <a:t>Stage 3</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60346">
                <a:tc>
                  <a:txBody>
                    <a:bodyPr/>
                    <a:lstStyle/>
                    <a:p>
                      <a:r>
                        <a:rPr lang="en-IN" sz="1200" dirty="0" smtClean="0">
                          <a:latin typeface="Century Gothic" pitchFamily="34" charset="0"/>
                        </a:rPr>
                        <a:t>Run analysis</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Use a</a:t>
                      </a:r>
                      <a:r>
                        <a:rPr lang="en-IN" sz="1200" baseline="0" dirty="0" smtClean="0">
                          <a:latin typeface="Century Gothic" pitchFamily="34" charset="0"/>
                        </a:rPr>
                        <a:t> combination of themes, word cloud and sentiment analysis</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Run</a:t>
                      </a:r>
                      <a:r>
                        <a:rPr lang="en-IN" sz="1200" baseline="0" dirty="0" smtClean="0">
                          <a:latin typeface="Century Gothic" pitchFamily="34" charset="0"/>
                        </a:rPr>
                        <a:t> association of these with the design change</a:t>
                      </a:r>
                      <a:endParaRPr lang="en-IN" sz="1200" dirty="0" smtClean="0">
                        <a:latin typeface="Century Gothic" pitchFamily="34" charset="0"/>
                      </a:endParaRPr>
                    </a:p>
                  </a:txBody>
                  <a:tcPr/>
                </a:tc>
              </a:tr>
              <a:tr h="316154">
                <a:tc>
                  <a:txBody>
                    <a:bodyPr/>
                    <a:lstStyle/>
                    <a:p>
                      <a:r>
                        <a:rPr lang="en-IN" sz="1600" b="1" dirty="0" smtClean="0">
                          <a:solidFill>
                            <a:schemeClr val="bg1"/>
                          </a:solidFill>
                          <a:latin typeface="Century Gothic" pitchFamily="34" charset="0"/>
                        </a:rPr>
                        <a:t>Stage 4</a:t>
                      </a:r>
                      <a:endParaRPr lang="en-IN" sz="1600" b="1" dirty="0">
                        <a:solidFill>
                          <a:schemeClr val="bg1"/>
                        </a:solidFill>
                        <a:latin typeface="Century Gothic" pitchFamily="34" charset="0"/>
                      </a:endParaRPr>
                    </a:p>
                  </a:txBody>
                  <a:tcPr>
                    <a:solidFill>
                      <a:srgbClr val="E46C0A"/>
                    </a:solidFill>
                  </a:tcPr>
                </a:tc>
                <a:tc>
                  <a:txBody>
                    <a:bodyPr/>
                    <a:lstStyle/>
                    <a:p>
                      <a:endParaRPr lang="en-IN" sz="1600" dirty="0">
                        <a:latin typeface="Century Gothic" pitchFamily="34" charset="0"/>
                      </a:endParaRPr>
                    </a:p>
                  </a:txBody>
                  <a:tcPr>
                    <a:solidFill>
                      <a:srgbClr val="E46C0A"/>
                    </a:solidFill>
                  </a:tcPr>
                </a:tc>
              </a:tr>
              <a:tr h="551150">
                <a:tc>
                  <a:txBody>
                    <a:bodyPr/>
                    <a:lstStyle/>
                    <a:p>
                      <a:r>
                        <a:rPr lang="en-IN" sz="1200" dirty="0" smtClean="0">
                          <a:latin typeface="Century Gothic" pitchFamily="34" charset="0"/>
                        </a:rPr>
                        <a:t>Insight/Feedback loop</a:t>
                      </a:r>
                      <a:endParaRPr lang="en-IN" sz="1200" dirty="0">
                        <a:latin typeface="Century Gothic" pitchFamily="34" charset="0"/>
                      </a:endParaRPr>
                    </a:p>
                  </a:txBody>
                  <a:tcPr/>
                </a:tc>
                <a:tc>
                  <a:txBody>
                    <a:bodyPr/>
                    <a:lstStyle/>
                    <a:p>
                      <a:pPr marL="93663" indent="-93663">
                        <a:buFont typeface="Calibri" pitchFamily="34" charset="0"/>
                        <a:buChar char="⁻"/>
                      </a:pPr>
                      <a:r>
                        <a:rPr lang="en-IN" sz="1200" dirty="0" smtClean="0">
                          <a:latin typeface="Century Gothic" pitchFamily="34" charset="0"/>
                        </a:rPr>
                        <a:t> Identify 1 or 2 actionable aspects</a:t>
                      </a:r>
                      <a:r>
                        <a:rPr lang="en-IN" sz="1200" baseline="0" dirty="0" smtClean="0">
                          <a:latin typeface="Century Gothic" pitchFamily="34" charset="0"/>
                        </a:rPr>
                        <a:t> </a:t>
                      </a:r>
                      <a:endParaRPr lang="en-IN" sz="1200" dirty="0" smtClean="0">
                        <a:latin typeface="Century Gothic" pitchFamily="34" charset="0"/>
                      </a:endParaRPr>
                    </a:p>
                    <a:p>
                      <a:pPr marL="93663" indent="-93663">
                        <a:buFont typeface="Calibri" pitchFamily="34" charset="0"/>
                        <a:buChar char="⁻"/>
                      </a:pPr>
                      <a:r>
                        <a:rPr lang="en-IN" sz="1200" dirty="0" smtClean="0">
                          <a:latin typeface="Century Gothic" pitchFamily="34" charset="0"/>
                        </a:rPr>
                        <a:t> Extract any store or</a:t>
                      </a:r>
                      <a:r>
                        <a:rPr lang="en-IN" sz="1200" baseline="0" dirty="0" smtClean="0">
                          <a:latin typeface="Century Gothic" pitchFamily="34" charset="0"/>
                        </a:rPr>
                        <a:t> geography specificity (if available)</a:t>
                      </a:r>
                      <a:endParaRPr lang="en-IN" sz="1200" dirty="0" smtClean="0">
                        <a:latin typeface="Century Gothic"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19547466"/>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The interplay of different models that Ugam offers is a strong differentiator in the market</a:t>
            </a:r>
            <a:endParaRPr lang="en-IN" dirty="0"/>
          </a:p>
        </p:txBody>
      </p:sp>
      <p:sp>
        <p:nvSpPr>
          <p:cNvPr id="7" name="TextBox 6"/>
          <p:cNvSpPr txBox="1"/>
          <p:nvPr/>
        </p:nvSpPr>
        <p:spPr>
          <a:xfrm>
            <a:off x="3779912" y="1268760"/>
            <a:ext cx="1656184" cy="369332"/>
          </a:xfrm>
          <a:prstGeom prst="rect">
            <a:avLst/>
          </a:prstGeom>
          <a:noFill/>
        </p:spPr>
        <p:txBody>
          <a:bodyPr wrap="square" rtlCol="0">
            <a:spAutoFit/>
          </a:bodyPr>
          <a:lstStyle/>
          <a:p>
            <a:r>
              <a:rPr lang="en-IN" dirty="0" smtClean="0"/>
              <a:t>Platforms</a:t>
            </a:r>
            <a:endParaRPr lang="en-IN" dirty="0"/>
          </a:p>
        </p:txBody>
      </p:sp>
      <p:grpSp>
        <p:nvGrpSpPr>
          <p:cNvPr id="13" name="Group 12"/>
          <p:cNvGrpSpPr/>
          <p:nvPr/>
        </p:nvGrpSpPr>
        <p:grpSpPr>
          <a:xfrm>
            <a:off x="1619672" y="1700808"/>
            <a:ext cx="6408712" cy="3816424"/>
            <a:chOff x="395536" y="2924944"/>
            <a:chExt cx="5112568" cy="3033628"/>
          </a:xfrm>
        </p:grpSpPr>
        <p:grpSp>
          <p:nvGrpSpPr>
            <p:cNvPr id="4" name="Group 3"/>
            <p:cNvGrpSpPr/>
            <p:nvPr/>
          </p:nvGrpSpPr>
          <p:grpSpPr>
            <a:xfrm>
              <a:off x="827584" y="2924944"/>
              <a:ext cx="3600400" cy="2592288"/>
              <a:chOff x="1691680" y="3140968"/>
              <a:chExt cx="2448272" cy="1656184"/>
            </a:xfrm>
          </p:grpSpPr>
          <p:sp>
            <p:nvSpPr>
              <p:cNvPr id="5" name="Isosceles Triangle 4"/>
              <p:cNvSpPr/>
              <p:nvPr/>
            </p:nvSpPr>
            <p:spPr>
              <a:xfrm>
                <a:off x="1691680" y="3140968"/>
                <a:ext cx="2448272" cy="1656184"/>
              </a:xfrm>
              <a:prstGeom prst="triangl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Isosceles Triangle 5"/>
              <p:cNvSpPr/>
              <p:nvPr/>
            </p:nvSpPr>
            <p:spPr>
              <a:xfrm rot="10800000">
                <a:off x="2339752" y="3933056"/>
                <a:ext cx="1152128" cy="864096"/>
              </a:xfrm>
              <a:prstGeom prst="triangl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TextBox 7"/>
            <p:cNvSpPr txBox="1"/>
            <p:nvPr/>
          </p:nvSpPr>
          <p:spPr>
            <a:xfrm>
              <a:off x="2176020" y="3554503"/>
              <a:ext cx="1080120" cy="440855"/>
            </a:xfrm>
            <a:prstGeom prst="rect">
              <a:avLst/>
            </a:prstGeom>
            <a:noFill/>
          </p:spPr>
          <p:txBody>
            <a:bodyPr wrap="square" rtlCol="0">
              <a:spAutoFit/>
            </a:bodyPr>
            <a:lstStyle/>
            <a:p>
              <a:r>
                <a:rPr lang="en-IN" sz="1400" dirty="0" smtClean="0"/>
                <a:t> Insights Big data platform</a:t>
              </a:r>
              <a:endParaRPr lang="en-IN" sz="1400" dirty="0"/>
            </a:p>
          </p:txBody>
        </p:sp>
        <p:sp>
          <p:nvSpPr>
            <p:cNvPr id="9" name="TextBox 8"/>
            <p:cNvSpPr txBox="1"/>
            <p:nvPr/>
          </p:nvSpPr>
          <p:spPr>
            <a:xfrm>
              <a:off x="3092195" y="4623776"/>
              <a:ext cx="1152128" cy="929662"/>
            </a:xfrm>
            <a:prstGeom prst="rect">
              <a:avLst/>
            </a:prstGeom>
            <a:noFill/>
          </p:spPr>
          <p:txBody>
            <a:bodyPr wrap="square" rtlCol="0">
              <a:spAutoFit/>
            </a:bodyPr>
            <a:lstStyle/>
            <a:p>
              <a:pPr>
                <a:buFont typeface="Arial" pitchFamily="34" charset="0"/>
                <a:buChar char="•"/>
              </a:pPr>
              <a:r>
                <a:rPr lang="en-IN" sz="1400" dirty="0" smtClean="0"/>
                <a:t> Assortment</a:t>
              </a:r>
            </a:p>
            <a:p>
              <a:pPr>
                <a:buFont typeface="Arial" pitchFamily="34" charset="0"/>
                <a:buChar char="•"/>
              </a:pPr>
              <a:r>
                <a:rPr lang="en-IN" sz="1400" dirty="0" smtClean="0"/>
                <a:t> Brand</a:t>
              </a:r>
            </a:p>
            <a:p>
              <a:pPr>
                <a:buFont typeface="Arial" pitchFamily="34" charset="0"/>
                <a:buChar char="•"/>
              </a:pPr>
              <a:r>
                <a:rPr lang="en-IN" sz="1400" dirty="0" smtClean="0"/>
                <a:t> Content</a:t>
              </a:r>
            </a:p>
            <a:p>
              <a:pPr>
                <a:buFont typeface="Arial" pitchFamily="34" charset="0"/>
                <a:buChar char="•"/>
              </a:pPr>
              <a:r>
                <a:rPr lang="en-IN" sz="1400" dirty="0" smtClean="0"/>
                <a:t> Pricing ...Intelligence</a:t>
              </a:r>
              <a:endParaRPr lang="en-IN" sz="1400" dirty="0"/>
            </a:p>
          </p:txBody>
        </p:sp>
        <p:sp>
          <p:nvSpPr>
            <p:cNvPr id="10" name="TextBox 9"/>
            <p:cNvSpPr txBox="1"/>
            <p:nvPr/>
          </p:nvSpPr>
          <p:spPr>
            <a:xfrm>
              <a:off x="1093328" y="4927138"/>
              <a:ext cx="1371581" cy="440855"/>
            </a:xfrm>
            <a:prstGeom prst="rect">
              <a:avLst/>
            </a:prstGeom>
            <a:noFill/>
          </p:spPr>
          <p:txBody>
            <a:bodyPr wrap="square" rtlCol="0">
              <a:spAutoFit/>
            </a:bodyPr>
            <a:lstStyle/>
            <a:p>
              <a:r>
                <a:rPr lang="en-IN" sz="1400" dirty="0" smtClean="0"/>
                <a:t> Content services</a:t>
              </a:r>
            </a:p>
            <a:p>
              <a:r>
                <a:rPr lang="en-IN" sz="1400" dirty="0" smtClean="0"/>
                <a:t> Analytics services</a:t>
              </a:r>
              <a:endParaRPr lang="en-IN" sz="1400" dirty="0"/>
            </a:p>
          </p:txBody>
        </p:sp>
        <p:sp>
          <p:nvSpPr>
            <p:cNvPr id="11" name="TextBox 10"/>
            <p:cNvSpPr txBox="1"/>
            <p:nvPr/>
          </p:nvSpPr>
          <p:spPr>
            <a:xfrm>
              <a:off x="3851920" y="5589240"/>
              <a:ext cx="1656184" cy="369332"/>
            </a:xfrm>
            <a:prstGeom prst="rect">
              <a:avLst/>
            </a:prstGeom>
            <a:noFill/>
          </p:spPr>
          <p:txBody>
            <a:bodyPr wrap="square" rtlCol="0">
              <a:spAutoFit/>
            </a:bodyPr>
            <a:lstStyle/>
            <a:p>
              <a:r>
                <a:rPr lang="en-IN" dirty="0" smtClean="0"/>
                <a:t>Solutions</a:t>
              </a:r>
              <a:endParaRPr lang="en-IN" dirty="0"/>
            </a:p>
          </p:txBody>
        </p:sp>
        <p:sp>
          <p:nvSpPr>
            <p:cNvPr id="12" name="TextBox 11"/>
            <p:cNvSpPr txBox="1"/>
            <p:nvPr/>
          </p:nvSpPr>
          <p:spPr>
            <a:xfrm>
              <a:off x="395536" y="5589240"/>
              <a:ext cx="1656184" cy="369332"/>
            </a:xfrm>
            <a:prstGeom prst="rect">
              <a:avLst/>
            </a:prstGeom>
            <a:noFill/>
          </p:spPr>
          <p:txBody>
            <a:bodyPr wrap="square" rtlCol="0">
              <a:spAutoFit/>
            </a:bodyPr>
            <a:lstStyle/>
            <a:p>
              <a:r>
                <a:rPr lang="en-IN" dirty="0" smtClean="0"/>
                <a:t>Services</a:t>
              </a:r>
              <a:endParaRPr lang="en-IN" dirty="0"/>
            </a:p>
          </p:txBody>
        </p:sp>
      </p:grpSp>
      <p:sp>
        <p:nvSpPr>
          <p:cNvPr id="14" name="Curved Right Arrow 13"/>
          <p:cNvSpPr/>
          <p:nvPr/>
        </p:nvSpPr>
        <p:spPr>
          <a:xfrm>
            <a:off x="1835696" y="2852936"/>
            <a:ext cx="1224136" cy="864096"/>
          </a:xfrm>
          <a:prstGeom prst="curvedRightArrow">
            <a:avLst>
              <a:gd name="adj1" fmla="val 25000"/>
              <a:gd name="adj2" fmla="val 50000"/>
              <a:gd name="adj3" fmla="val 59236"/>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Curved Right Arrow 14"/>
          <p:cNvSpPr/>
          <p:nvPr/>
        </p:nvSpPr>
        <p:spPr>
          <a:xfrm rot="10539923">
            <a:off x="5755032" y="2735902"/>
            <a:ext cx="1224136" cy="864096"/>
          </a:xfrm>
          <a:prstGeom prst="curvedRightArrow">
            <a:avLst>
              <a:gd name="adj1" fmla="val 25000"/>
              <a:gd name="adj2" fmla="val 50000"/>
              <a:gd name="adj3" fmla="val 59236"/>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Curved Down Arrow 15"/>
          <p:cNvSpPr/>
          <p:nvPr/>
        </p:nvSpPr>
        <p:spPr>
          <a:xfrm rot="10800000">
            <a:off x="3707967" y="5013175"/>
            <a:ext cx="1368089" cy="504056"/>
          </a:xfrm>
          <a:prstGeom prst="curved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Rounded Rectangle 16"/>
          <p:cNvSpPr/>
          <p:nvPr/>
        </p:nvSpPr>
        <p:spPr>
          <a:xfrm>
            <a:off x="323528" y="5733256"/>
            <a:ext cx="8352928"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The business model is aimed to provide flexibility and maximum value to your business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0"/>
            <a:ext cx="9372600" cy="1143000"/>
          </a:xfrm>
          <a:prstGeom prst="rect">
            <a:avLst/>
          </a:prstGeom>
        </p:spPr>
        <p:txBody>
          <a:bodyPr vert="horz" lIns="91440" tIns="45720" rIns="91440" bIns="45720" rtlCol="0" anchor="ctr">
            <a:noAutofit/>
          </a:bodyPr>
          <a:lstStyle/>
          <a:p>
            <a:pPr>
              <a:spcBef>
                <a:spcPct val="0"/>
              </a:spcBef>
            </a:pPr>
            <a:r>
              <a:rPr lang="en-IN" sz="2500" dirty="0" smtClean="0">
                <a:latin typeface="Century Gothic" pitchFamily="34" charset="0"/>
              </a:rPr>
              <a:t>The recognition Ugam has received is testimony to its innovation and delivery excellence </a:t>
            </a:r>
            <a:endParaRPr lang="en-US" sz="2500" dirty="0">
              <a:solidFill>
                <a:prstClr val="black"/>
              </a:solidFill>
              <a:latin typeface="Century Gothic" pitchFamily="34" charset="0"/>
              <a:ea typeface="Tahoma" pitchFamily="34" charset="0"/>
              <a:cs typeface="Tahoma" pitchFamily="34" charset="0"/>
            </a:endParaRPr>
          </a:p>
        </p:txBody>
      </p:sp>
      <p:pic>
        <p:nvPicPr>
          <p:cNvPr id="25" name="Picture 2"/>
          <p:cNvPicPr>
            <a:picLocks noChangeAspect="1" noChangeArrowheads="1"/>
          </p:cNvPicPr>
          <p:nvPr/>
        </p:nvPicPr>
        <p:blipFill>
          <a:blip r:embed="rId3" cstate="email">
            <a:extLst>
              <a:ext uri="{28A0092B-C50C-407E-A947-70E740481C1C}">
                <a14:useLocalDpi xmlns:a14="http://schemas.microsoft.com/office/drawing/2010/main" xmlns=""/>
              </a:ext>
            </a:extLst>
          </a:blip>
          <a:srcRect/>
          <a:stretch>
            <a:fillRect/>
          </a:stretch>
        </p:blipFill>
        <p:spPr bwMode="auto">
          <a:xfrm>
            <a:off x="3646396" y="1066800"/>
            <a:ext cx="1813190" cy="181319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28" name="TextBox 27"/>
          <p:cNvSpPr txBox="1"/>
          <p:nvPr/>
        </p:nvSpPr>
        <p:spPr>
          <a:xfrm>
            <a:off x="4112379" y="2932445"/>
            <a:ext cx="774571" cy="369332"/>
          </a:xfrm>
          <a:prstGeom prst="rect">
            <a:avLst/>
          </a:prstGeom>
          <a:noFill/>
        </p:spPr>
        <p:txBody>
          <a:bodyPr wrap="none" rtlCol="0">
            <a:spAutoFit/>
          </a:bodyPr>
          <a:lstStyle/>
          <a:p>
            <a:pPr fontAlgn="base">
              <a:spcBef>
                <a:spcPct val="0"/>
              </a:spcBef>
              <a:spcAft>
                <a:spcPct val="0"/>
              </a:spcAft>
            </a:pPr>
            <a:r>
              <a:rPr lang="en-US" b="1" dirty="0" smtClean="0">
                <a:solidFill>
                  <a:srgbClr val="000000"/>
                </a:solidFill>
                <a:latin typeface="Tahoma" pitchFamily="34" charset="0"/>
                <a:cs typeface="Times New Roman" pitchFamily="18" charset="0"/>
              </a:rPr>
              <a:t>2011</a:t>
            </a:r>
            <a:endParaRPr lang="en-US" b="1" dirty="0">
              <a:solidFill>
                <a:srgbClr val="000000"/>
              </a:solidFill>
              <a:latin typeface="Tahoma" pitchFamily="34" charset="0"/>
              <a:cs typeface="Times New Roman" pitchFamily="18" charset="0"/>
            </a:endParaRPr>
          </a:p>
        </p:txBody>
      </p:sp>
      <p:pic>
        <p:nvPicPr>
          <p:cNvPr id="34" name="Picture 5"/>
          <p:cNvPicPr>
            <a:picLocks noChangeAspect="1" noChangeArrowheads="1"/>
          </p:cNvPicPr>
          <p:nvPr/>
        </p:nvPicPr>
        <p:blipFill>
          <a:blip r:embed="rId4" cstate="email">
            <a:extLst>
              <a:ext uri="{28A0092B-C50C-407E-A947-70E740481C1C}">
                <a14:useLocalDpi xmlns:a14="http://schemas.microsoft.com/office/drawing/2010/main" xmlns=""/>
              </a:ext>
            </a:extLst>
          </a:blip>
          <a:srcRect/>
          <a:stretch>
            <a:fillRect/>
          </a:stretch>
        </p:blipFill>
        <p:spPr bwMode="auto">
          <a:xfrm>
            <a:off x="1641710" y="4385309"/>
            <a:ext cx="2320690" cy="125317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38" name="Picture 37" descr="awards_mrs_brand.gif"/>
          <p:cNvPicPr>
            <a:picLocks noChangeAspect="1"/>
          </p:cNvPicPr>
          <p:nvPr/>
        </p:nvPicPr>
        <p:blipFill>
          <a:blip r:embed="rId5" cstate="email">
            <a:extLst>
              <a:ext uri="{28A0092B-C50C-407E-A947-70E740481C1C}">
                <a14:useLocalDpi xmlns:a14="http://schemas.microsoft.com/office/drawing/2010/main" xmlns=""/>
              </a:ext>
            </a:extLst>
          </a:blip>
          <a:srcRect t="19023" b="33376"/>
          <a:stretch>
            <a:fillRect/>
          </a:stretch>
        </p:blipFill>
        <p:spPr>
          <a:xfrm>
            <a:off x="5257800" y="4495800"/>
            <a:ext cx="2263141" cy="11430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grpSp>
        <p:nvGrpSpPr>
          <p:cNvPr id="2" name="Group 15"/>
          <p:cNvGrpSpPr/>
          <p:nvPr/>
        </p:nvGrpSpPr>
        <p:grpSpPr>
          <a:xfrm>
            <a:off x="6377940" y="1888602"/>
            <a:ext cx="2202512" cy="1413175"/>
            <a:chOff x="4094922" y="4260570"/>
            <a:chExt cx="2724150" cy="1676400"/>
          </a:xfrm>
        </p:grpSpPr>
        <p:pic>
          <p:nvPicPr>
            <p:cNvPr id="40" name="Picture 3"/>
            <p:cNvPicPr>
              <a:picLocks noChangeAspect="1" noChangeArrowheads="1"/>
            </p:cNvPicPr>
            <p:nvPr/>
          </p:nvPicPr>
          <p:blipFill>
            <a:blip r:embed="rId6" cstate="email">
              <a:extLst>
                <a:ext uri="{28A0092B-C50C-407E-A947-70E740481C1C}">
                  <a14:useLocalDpi xmlns:a14="http://schemas.microsoft.com/office/drawing/2010/main" xmlns=""/>
                </a:ext>
              </a:extLst>
            </a:blip>
            <a:srcRect/>
            <a:stretch>
              <a:fillRect/>
            </a:stretch>
          </p:blipFill>
          <p:spPr bwMode="auto">
            <a:xfrm>
              <a:off x="4094922" y="4260570"/>
              <a:ext cx="2724150" cy="1676400"/>
            </a:xfrm>
            <a:prstGeom prst="rect">
              <a:avLst/>
            </a:prstGeom>
            <a:noFill/>
            <a:ln w="9525">
              <a:noFill/>
              <a:miter lim="800000"/>
              <a:headEnd/>
              <a:tailEnd/>
            </a:ln>
          </p:spPr>
        </p:pic>
        <p:pic>
          <p:nvPicPr>
            <p:cNvPr id="41" name="Picture 3"/>
            <p:cNvPicPr>
              <a:picLocks noChangeAspect="1" noChangeArrowheads="1"/>
            </p:cNvPicPr>
            <p:nvPr/>
          </p:nvPicPr>
          <p:blipFill>
            <a:blip r:embed="rId7" cstate="email">
              <a:extLst>
                <a:ext uri="{28A0092B-C50C-407E-A947-70E740481C1C}">
                  <a14:useLocalDpi xmlns:a14="http://schemas.microsoft.com/office/drawing/2010/main" xmlns=""/>
                </a:ext>
              </a:extLst>
            </a:blip>
            <a:srcRect/>
            <a:stretch>
              <a:fillRect/>
            </a:stretch>
          </p:blipFill>
          <p:spPr bwMode="auto">
            <a:xfrm>
              <a:off x="5587811" y="4266947"/>
              <a:ext cx="150403" cy="180215"/>
            </a:xfrm>
            <a:prstGeom prst="rect">
              <a:avLst/>
            </a:prstGeom>
            <a:noFill/>
            <a:ln w="9525">
              <a:noFill/>
              <a:miter lim="800000"/>
              <a:headEnd/>
              <a:tailEnd/>
            </a:ln>
          </p:spPr>
        </p:pic>
      </p:grpSp>
      <p:pic>
        <p:nvPicPr>
          <p:cNvPr id="42" name="Picture 3"/>
          <p:cNvPicPr>
            <a:picLocks noChangeAspect="1" noChangeArrowheads="1"/>
          </p:cNvPicPr>
          <p:nvPr/>
        </p:nvPicPr>
        <p:blipFill>
          <a:blip r:embed="rId8" cstate="email">
            <a:extLst>
              <a:ext uri="{28A0092B-C50C-407E-A947-70E740481C1C}">
                <a14:useLocalDpi xmlns:a14="http://schemas.microsoft.com/office/drawing/2010/main" xmlns=""/>
              </a:ext>
            </a:extLst>
          </a:blip>
          <a:srcRect/>
          <a:stretch>
            <a:fillRect/>
          </a:stretch>
        </p:blipFill>
        <p:spPr bwMode="auto">
          <a:xfrm>
            <a:off x="722471" y="1981200"/>
            <a:ext cx="2173129" cy="1337310"/>
          </a:xfrm>
          <a:prstGeom prst="rect">
            <a:avLst/>
          </a:prstGeom>
          <a:noFill/>
          <a:ln w="9525">
            <a:noFill/>
            <a:miter lim="800000"/>
            <a:headEnd/>
            <a:tailEnd/>
          </a:ln>
        </p:spPr>
      </p:pic>
      <p:sp>
        <p:nvSpPr>
          <p:cNvPr id="12" name="Content Placeholder 11"/>
          <p:cNvSpPr>
            <a:spLocks noGrp="1"/>
          </p:cNvSpPr>
          <p:nvPr>
            <p:ph idx="1"/>
          </p:nvPr>
        </p:nvSpPr>
        <p:spPr/>
        <p:txBody>
          <a:bodyPr/>
          <a:lstStyle/>
          <a:p>
            <a:pPr>
              <a:buNone/>
            </a:pPr>
            <a:endParaRPr lang="en-IN" dirty="0"/>
          </a:p>
        </p:txBody>
      </p:sp>
    </p:spTree>
    <p:extLst>
      <p:ext uri="{BB962C8B-B14F-4D97-AF65-F5344CB8AC3E}">
        <p14:creationId xmlns:p14="http://schemas.microsoft.com/office/powerpoint/2010/main" xmlns="" val="792805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Ugam’s</a:t>
            </a:r>
            <a:r>
              <a:rPr lang="en-IN" dirty="0" smtClean="0"/>
              <a:t> Analytics services offering has helped Retailers solve a range of business problems</a:t>
            </a:r>
            <a:endParaRPr lang="en-IN" dirty="0"/>
          </a:p>
        </p:txBody>
      </p:sp>
      <p:graphicFrame>
        <p:nvGraphicFramePr>
          <p:cNvPr id="4" name="Content Placeholder 3"/>
          <p:cNvGraphicFramePr>
            <a:graphicFrameLocks noGrp="1"/>
          </p:cNvGraphicFramePr>
          <p:nvPr>
            <p:ph idx="1"/>
          </p:nvPr>
        </p:nvGraphicFramePr>
        <p:xfrm>
          <a:off x="0" y="1295400"/>
          <a:ext cx="91440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3"/>
          <p:cNvPicPr>
            <a:picLocks noChangeAspect="1" noChangeArrowheads="1"/>
          </p:cNvPicPr>
          <p:nvPr/>
        </p:nvPicPr>
        <p:blipFill>
          <a:blip r:embed="rId8" cstate="email">
            <a:extLst>
              <a:ext uri="{28A0092B-C50C-407E-A947-70E740481C1C}">
                <a14:useLocalDpi xmlns="" xmlns:a14="http://schemas.microsoft.com/office/drawing/2010/main"/>
              </a:ext>
            </a:extLst>
          </a:blip>
          <a:srcRect/>
          <a:stretch>
            <a:fillRect/>
          </a:stretch>
        </p:blipFill>
        <p:spPr bwMode="auto">
          <a:xfrm>
            <a:off x="467544" y="6237312"/>
            <a:ext cx="913978" cy="261137"/>
          </a:xfrm>
          <a:prstGeom prst="rect">
            <a:avLst/>
          </a:prstGeom>
          <a:noFill/>
          <a:ln w="9525">
            <a:noFill/>
            <a:miter lim="800000"/>
            <a:headEnd/>
            <a:tailEnd/>
          </a:ln>
        </p:spPr>
      </p:pic>
      <p:pic>
        <p:nvPicPr>
          <p:cNvPr id="6" name="Picture 2" descr="http://assets.fontsinuse.com/static/use-media-items/7/6988/full-1500x800/50564279/logo.png"/>
          <p:cNvPicPr>
            <a:picLocks noChangeAspect="1" noChangeArrowheads="1"/>
          </p:cNvPicPr>
          <p:nvPr/>
        </p:nvPicPr>
        <p:blipFill>
          <a:blip r:embed="rId9" cstate="email">
            <a:extLst>
              <a:ext uri="{28A0092B-C50C-407E-A947-70E740481C1C}">
                <a14:useLocalDpi xmlns="" xmlns:a14="http://schemas.microsoft.com/office/drawing/2010/main"/>
              </a:ext>
            </a:extLst>
          </a:blip>
          <a:srcRect/>
          <a:stretch>
            <a:fillRect/>
          </a:stretch>
        </p:blipFill>
        <p:spPr bwMode="auto">
          <a:xfrm>
            <a:off x="1619672" y="6165304"/>
            <a:ext cx="1008112" cy="432048"/>
          </a:xfrm>
          <a:prstGeom prst="rect">
            <a:avLst/>
          </a:prstGeom>
          <a:noFill/>
        </p:spPr>
      </p:pic>
      <p:pic>
        <p:nvPicPr>
          <p:cNvPr id="7" name="Picture 16"/>
          <p:cNvPicPr>
            <a:picLocks noChangeAspect="1" noChangeArrowheads="1"/>
          </p:cNvPicPr>
          <p:nvPr/>
        </p:nvPicPr>
        <p:blipFill>
          <a:blip r:embed="rId10" cstate="email">
            <a:extLst>
              <a:ext uri="{28A0092B-C50C-407E-A947-70E740481C1C}">
                <a14:useLocalDpi xmlns="" xmlns:a14="http://schemas.microsoft.com/office/drawing/2010/main"/>
              </a:ext>
            </a:extLst>
          </a:blip>
          <a:srcRect/>
          <a:stretch>
            <a:fillRect/>
          </a:stretch>
        </p:blipFill>
        <p:spPr bwMode="auto">
          <a:xfrm>
            <a:off x="4572000" y="6165304"/>
            <a:ext cx="1104731" cy="417726"/>
          </a:xfrm>
          <a:prstGeom prst="rect">
            <a:avLst/>
          </a:prstGeom>
          <a:noFill/>
          <a:ln w="9525">
            <a:noFill/>
            <a:miter lim="800000"/>
            <a:headEnd/>
            <a:tailEnd/>
          </a:ln>
        </p:spPr>
      </p:pic>
      <p:pic>
        <p:nvPicPr>
          <p:cNvPr id="8" name="Picture 13"/>
          <p:cNvPicPr>
            <a:picLocks noChangeAspect="1" noChangeArrowheads="1"/>
          </p:cNvPicPr>
          <p:nvPr/>
        </p:nvPicPr>
        <p:blipFill>
          <a:blip r:embed="rId11" cstate="email">
            <a:extLst>
              <a:ext uri="{28A0092B-C50C-407E-A947-70E740481C1C}">
                <a14:useLocalDpi xmlns="" xmlns:a14="http://schemas.microsoft.com/office/drawing/2010/main"/>
              </a:ext>
            </a:extLst>
          </a:blip>
          <a:srcRect/>
          <a:stretch>
            <a:fillRect/>
          </a:stretch>
        </p:blipFill>
        <p:spPr bwMode="auto">
          <a:xfrm>
            <a:off x="5796136" y="6165304"/>
            <a:ext cx="838826" cy="417991"/>
          </a:xfrm>
          <a:prstGeom prst="rect">
            <a:avLst/>
          </a:prstGeom>
          <a:noFill/>
          <a:ln w="9525">
            <a:noFill/>
            <a:miter lim="800000"/>
            <a:headEnd/>
            <a:tailEnd/>
          </a:ln>
        </p:spPr>
      </p:pic>
      <p:pic>
        <p:nvPicPr>
          <p:cNvPr id="9" name="Picture 22"/>
          <p:cNvPicPr>
            <a:picLocks noChangeAspect="1" noChangeArrowheads="1"/>
          </p:cNvPicPr>
          <p:nvPr/>
        </p:nvPicPr>
        <p:blipFill>
          <a:blip r:embed="rId12" cstate="email">
            <a:extLst>
              <a:ext uri="{28A0092B-C50C-407E-A947-70E740481C1C}">
                <a14:useLocalDpi xmlns="" xmlns:a14="http://schemas.microsoft.com/office/drawing/2010/main"/>
              </a:ext>
            </a:extLst>
          </a:blip>
          <a:srcRect/>
          <a:stretch>
            <a:fillRect/>
          </a:stretch>
        </p:blipFill>
        <p:spPr bwMode="auto">
          <a:xfrm>
            <a:off x="6732240" y="6093296"/>
            <a:ext cx="1346294" cy="487358"/>
          </a:xfrm>
          <a:prstGeom prst="rect">
            <a:avLst/>
          </a:prstGeom>
          <a:noFill/>
          <a:ln w="9525">
            <a:noFill/>
            <a:miter lim="800000"/>
            <a:headEnd/>
            <a:tailEnd/>
          </a:ln>
        </p:spPr>
      </p:pic>
      <p:sp>
        <p:nvSpPr>
          <p:cNvPr id="11" name="Explosion 1 10"/>
          <p:cNvSpPr/>
          <p:nvPr/>
        </p:nvSpPr>
        <p:spPr>
          <a:xfrm>
            <a:off x="2051720" y="2996952"/>
            <a:ext cx="1728192" cy="1224136"/>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solidFill>
                  <a:schemeClr val="tx1"/>
                </a:solidFill>
              </a:rPr>
              <a:t>Identified assortment gap worth ~8 </a:t>
            </a:r>
            <a:r>
              <a:rPr lang="en-IN" sz="1000" dirty="0" err="1" smtClean="0">
                <a:solidFill>
                  <a:schemeClr val="tx1"/>
                </a:solidFill>
              </a:rPr>
              <a:t>Mn</a:t>
            </a:r>
            <a:endParaRPr lang="en-IN" sz="1000" dirty="0">
              <a:solidFill>
                <a:schemeClr val="tx1"/>
              </a:solidFill>
            </a:endParaRPr>
          </a:p>
        </p:txBody>
      </p:sp>
      <p:pic>
        <p:nvPicPr>
          <p:cNvPr id="10" name="Picture 15"/>
          <p:cNvPicPr>
            <a:picLocks noChangeAspect="1" noChangeArrowheads="1"/>
          </p:cNvPicPr>
          <p:nvPr/>
        </p:nvPicPr>
        <p:blipFill>
          <a:blip r:embed="rId13" cstate="email">
            <a:extLst>
              <a:ext uri="{28A0092B-C50C-407E-A947-70E740481C1C}">
                <a14:useLocalDpi xmlns="" xmlns:a14="http://schemas.microsoft.com/office/drawing/2010/main"/>
              </a:ext>
            </a:extLst>
          </a:blip>
          <a:srcRect/>
          <a:stretch>
            <a:fillRect/>
          </a:stretch>
        </p:blipFill>
        <p:spPr bwMode="auto">
          <a:xfrm>
            <a:off x="3203848" y="6165304"/>
            <a:ext cx="964593" cy="370755"/>
          </a:xfrm>
          <a:prstGeom prst="rect">
            <a:avLst/>
          </a:prstGeom>
          <a:noFill/>
          <a:ln w="9525">
            <a:noFill/>
            <a:miter lim="800000"/>
            <a:headEnd/>
            <a:tailEnd/>
          </a:ln>
        </p:spPr>
      </p:pic>
      <p:sp>
        <p:nvSpPr>
          <p:cNvPr id="12" name="Explosion 1 11"/>
          <p:cNvSpPr/>
          <p:nvPr/>
        </p:nvSpPr>
        <p:spPr>
          <a:xfrm>
            <a:off x="4788024" y="3861048"/>
            <a:ext cx="1728192" cy="1368152"/>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solidFill>
                  <a:schemeClr val="tx1"/>
                </a:solidFill>
              </a:rPr>
              <a:t>48% of product showed Google rank improvement</a:t>
            </a:r>
            <a:endParaRPr lang="en-IN" sz="1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anim calcmode="lin" valueType="num">
                                      <p:cBhvr additive="base">
                                        <p:cTn id="7"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1">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bg/>
                                          </p:spTgt>
                                        </p:tgtEl>
                                        <p:attrNameLst>
                                          <p:attrName>style.visibility</p:attrName>
                                        </p:attrNameLst>
                                      </p:cBhvr>
                                      <p:to>
                                        <p:strVal val="visible"/>
                                      </p:to>
                                    </p:set>
                                    <p:anim calcmode="lin" valueType="num">
                                      <p:cBhvr additive="base">
                                        <p:cTn id="17"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bg/>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 calcmode="lin" valueType="num">
                                      <p:cBhvr additive="base">
                                        <p:cTn id="2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animBg="1"/>
      <p:bldP spid="12"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Ugam’s</a:t>
            </a:r>
            <a:r>
              <a:rPr lang="en-IN" dirty="0" smtClean="0"/>
              <a:t> Analytics services offering has helped leading Brands solve a range of business problems</a:t>
            </a:r>
            <a:endParaRPr lang="en-IN" dirty="0"/>
          </a:p>
        </p:txBody>
      </p:sp>
      <p:graphicFrame>
        <p:nvGraphicFramePr>
          <p:cNvPr id="4" name="Content Placeholder 3"/>
          <p:cNvGraphicFramePr>
            <a:graphicFrameLocks noGrp="1"/>
          </p:cNvGraphicFramePr>
          <p:nvPr>
            <p:ph idx="1"/>
          </p:nvPr>
        </p:nvGraphicFramePr>
        <p:xfrm>
          <a:off x="0" y="1295400"/>
          <a:ext cx="91440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8"/>
          <p:cNvPicPr>
            <a:picLocks noChangeAspect="1" noChangeArrowheads="1"/>
          </p:cNvPicPr>
          <p:nvPr/>
        </p:nvPicPr>
        <p:blipFill rotWithShape="1">
          <a:blip r:embed="rId8" cstate="email">
            <a:extLst>
              <a:ext uri="{28A0092B-C50C-407E-A947-70E740481C1C}">
                <a14:useLocalDpi xmlns="" xmlns:a14="http://schemas.microsoft.com/office/drawing/2010/main"/>
              </a:ext>
            </a:extLst>
          </a:blip>
          <a:srcRect/>
          <a:stretch/>
        </p:blipFill>
        <p:spPr bwMode="auto">
          <a:xfrm>
            <a:off x="539552" y="6021288"/>
            <a:ext cx="936327" cy="614444"/>
          </a:xfrm>
          <a:prstGeom prst="rect">
            <a:avLst/>
          </a:prstGeom>
          <a:noFill/>
          <a:ln w="9525">
            <a:noFill/>
            <a:miter lim="800000"/>
            <a:headEnd/>
            <a:tailEnd/>
          </a:ln>
        </p:spPr>
      </p:pic>
      <p:pic>
        <p:nvPicPr>
          <p:cNvPr id="12" name="Picture 2" descr="http://upload.wikimedia.org/wikipedia/commons/3/3a/LG_LOGO_NEW.jpg"/>
          <p:cNvPicPr>
            <a:picLocks noChangeAspect="1" noChangeArrowheads="1"/>
          </p:cNvPicPr>
          <p:nvPr/>
        </p:nvPicPr>
        <p:blipFill>
          <a:blip r:embed="rId9" cstate="email">
            <a:extLst>
              <a:ext uri="{28A0092B-C50C-407E-A947-70E740481C1C}">
                <a14:useLocalDpi xmlns="" xmlns:a14="http://schemas.microsoft.com/office/drawing/2010/main"/>
              </a:ext>
            </a:extLst>
          </a:blip>
          <a:srcRect/>
          <a:stretch>
            <a:fillRect/>
          </a:stretch>
        </p:blipFill>
        <p:spPr bwMode="auto">
          <a:xfrm>
            <a:off x="1907704" y="6165304"/>
            <a:ext cx="1014013" cy="456051"/>
          </a:xfrm>
          <a:prstGeom prst="rect">
            <a:avLst/>
          </a:prstGeom>
          <a:noFill/>
        </p:spPr>
      </p:pic>
      <p:pic>
        <p:nvPicPr>
          <p:cNvPr id="13" name="Picture 12" descr="http://blogs.ubc.ca/matthieudaniel/files/2013/11/nike.jpg"/>
          <p:cNvPicPr>
            <a:picLocks noChangeAspect="1" noChangeArrowheads="1"/>
          </p:cNvPicPr>
          <p:nvPr/>
        </p:nvPicPr>
        <p:blipFill>
          <a:blip r:embed="rId10" cstate="email">
            <a:extLst>
              <a:ext uri="{28A0092B-C50C-407E-A947-70E740481C1C}">
                <a14:useLocalDpi xmlns="" xmlns:a14="http://schemas.microsoft.com/office/drawing/2010/main"/>
              </a:ext>
            </a:extLst>
          </a:blip>
          <a:srcRect/>
          <a:stretch>
            <a:fillRect/>
          </a:stretch>
        </p:blipFill>
        <p:spPr bwMode="auto">
          <a:xfrm>
            <a:off x="3635896" y="6093296"/>
            <a:ext cx="987027" cy="554805"/>
          </a:xfrm>
          <a:prstGeom prst="rect">
            <a:avLst/>
          </a:prstGeom>
          <a:noFill/>
        </p:spPr>
      </p:pic>
      <p:pic>
        <p:nvPicPr>
          <p:cNvPr id="15" name="Picture 2" descr="https://encrypted-tbn0.gstatic.com/images?q=tbn:ANd9GcRx2q1Iwfkrz6atLiexZGpcRjt1WxbGRwf42jqWyk476EZajL7JkkxVY6SS"/>
          <p:cNvPicPr>
            <a:picLocks noChangeAspect="1" noChangeArrowheads="1"/>
          </p:cNvPicPr>
          <p:nvPr/>
        </p:nvPicPr>
        <p:blipFill>
          <a:blip r:embed="rId11" cstate="email">
            <a:extLst>
              <a:ext uri="{28A0092B-C50C-407E-A947-70E740481C1C}">
                <a14:useLocalDpi xmlns="" xmlns:a14="http://schemas.microsoft.com/office/drawing/2010/main"/>
              </a:ext>
            </a:extLst>
          </a:blip>
          <a:srcRect/>
          <a:stretch>
            <a:fillRect/>
          </a:stretch>
        </p:blipFill>
        <p:spPr bwMode="auto">
          <a:xfrm>
            <a:off x="6948264" y="6165304"/>
            <a:ext cx="1368152" cy="369396"/>
          </a:xfrm>
          <a:prstGeom prst="rect">
            <a:avLst/>
          </a:prstGeom>
          <a:noFill/>
        </p:spPr>
      </p:pic>
      <p:sp>
        <p:nvSpPr>
          <p:cNvPr id="9" name="Explosion 1 8"/>
          <p:cNvSpPr/>
          <p:nvPr/>
        </p:nvSpPr>
        <p:spPr>
          <a:xfrm>
            <a:off x="2987824" y="2564904"/>
            <a:ext cx="1728192" cy="1224136"/>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solidFill>
                  <a:schemeClr val="tx1"/>
                </a:solidFill>
              </a:rPr>
              <a:t>Reduced MAP violations by x% across xxx </a:t>
            </a:r>
            <a:endParaRPr lang="en-IN" sz="1000" dirty="0">
              <a:solidFill>
                <a:schemeClr val="tx1"/>
              </a:solidFill>
            </a:endParaRPr>
          </a:p>
        </p:txBody>
      </p:sp>
      <p:pic>
        <p:nvPicPr>
          <p:cNvPr id="3074" name="Picture 2"/>
          <p:cNvPicPr>
            <a:picLocks noChangeAspect="1" noChangeArrowheads="1"/>
          </p:cNvPicPr>
          <p:nvPr/>
        </p:nvPicPr>
        <p:blipFill>
          <a:blip r:embed="rId12" cstate="print"/>
          <a:srcRect/>
          <a:stretch>
            <a:fillRect/>
          </a:stretch>
        </p:blipFill>
        <p:spPr bwMode="auto">
          <a:xfrm>
            <a:off x="4932040" y="6165304"/>
            <a:ext cx="1728192" cy="33283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sosceles Triangle 8"/>
          <p:cNvSpPr/>
          <p:nvPr/>
        </p:nvSpPr>
        <p:spPr>
          <a:xfrm rot="19388356">
            <a:off x="2605018" y="1901751"/>
            <a:ext cx="2661113" cy="2251367"/>
          </a:xfrm>
          <a:prstGeom prst="triangl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IN" dirty="0" smtClean="0"/>
              <a:t>Ugam’s differentiator in Analytics lies in the ability to deliver richer insights at scale using its existing assets</a:t>
            </a:r>
            <a:endParaRPr lang="en-IN" dirty="0"/>
          </a:p>
        </p:txBody>
      </p:sp>
      <p:sp>
        <p:nvSpPr>
          <p:cNvPr id="4" name="Oval 3"/>
          <p:cNvSpPr/>
          <p:nvPr/>
        </p:nvSpPr>
        <p:spPr>
          <a:xfrm>
            <a:off x="3419872" y="2636912"/>
            <a:ext cx="1584176" cy="1296144"/>
          </a:xfrm>
          <a:prstGeom prst="ellipse">
            <a:avLst/>
          </a:prstGeom>
          <a:solidFill>
            <a:srgbClr val="C00000">
              <a:alpha val="62000"/>
            </a:srgbClr>
          </a:solidFill>
          <a:ln>
            <a:noFill/>
          </a:ln>
          <a:effectLst>
            <a:outerShdw blurRad="152400" dist="317500" dir="5400000" sx="90000" sy="-19000" rotWithShape="0">
              <a:prstClr val="black">
                <a:alpha val="15000"/>
              </a:prstClr>
            </a:outerShdw>
          </a:effectLst>
          <a:scene3d>
            <a:camera prst="orthographicFront"/>
            <a:lightRig rig="sunse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Century Gothic" pitchFamily="34" charset="0"/>
              </a:rPr>
              <a:t>The Ugam differentiator</a:t>
            </a:r>
            <a:endParaRPr lang="en-US" sz="1200" b="1" dirty="0">
              <a:latin typeface="Century Gothic" pitchFamily="34" charset="0"/>
            </a:endParaRPr>
          </a:p>
        </p:txBody>
      </p:sp>
      <p:sp>
        <p:nvSpPr>
          <p:cNvPr id="5" name="TextBox 4"/>
          <p:cNvSpPr txBox="1"/>
          <p:nvPr/>
        </p:nvSpPr>
        <p:spPr>
          <a:xfrm>
            <a:off x="5688124" y="2708920"/>
            <a:ext cx="2340260" cy="707886"/>
          </a:xfrm>
          <a:prstGeom prst="rect">
            <a:avLst/>
          </a:prstGeom>
          <a:solidFill>
            <a:srgbClr val="FFCC66"/>
          </a:solidFill>
        </p:spPr>
        <p:txBody>
          <a:bodyPr wrap="square" rtlCol="0">
            <a:spAutoFit/>
          </a:bodyPr>
          <a:lstStyle/>
          <a:p>
            <a:pPr algn="ctr"/>
            <a:r>
              <a:rPr lang="en-US" sz="2000" b="1" dirty="0" smtClean="0">
                <a:latin typeface="Century Gothic" pitchFamily="34" charset="0"/>
              </a:rPr>
              <a:t>Expertise , Skills , Assets</a:t>
            </a:r>
          </a:p>
        </p:txBody>
      </p:sp>
      <p:sp>
        <p:nvSpPr>
          <p:cNvPr id="6" name="TextBox 5"/>
          <p:cNvSpPr txBox="1"/>
          <p:nvPr/>
        </p:nvSpPr>
        <p:spPr>
          <a:xfrm>
            <a:off x="2339752" y="4653136"/>
            <a:ext cx="2160240" cy="400110"/>
          </a:xfrm>
          <a:prstGeom prst="rect">
            <a:avLst/>
          </a:prstGeom>
          <a:solidFill>
            <a:srgbClr val="FFCC66"/>
          </a:solidFill>
        </p:spPr>
        <p:txBody>
          <a:bodyPr wrap="square" rtlCol="0">
            <a:spAutoFit/>
          </a:bodyPr>
          <a:lstStyle/>
          <a:p>
            <a:pPr algn="ctr"/>
            <a:r>
              <a:rPr lang="en-US" sz="2000" b="1" dirty="0" smtClean="0">
                <a:latin typeface="Century Gothic" pitchFamily="34" charset="0"/>
              </a:rPr>
              <a:t>Data</a:t>
            </a:r>
          </a:p>
        </p:txBody>
      </p:sp>
      <p:sp>
        <p:nvSpPr>
          <p:cNvPr id="7" name="TextBox 6"/>
          <p:cNvSpPr txBox="1"/>
          <p:nvPr/>
        </p:nvSpPr>
        <p:spPr>
          <a:xfrm>
            <a:off x="1043608" y="1640994"/>
            <a:ext cx="2160240" cy="707886"/>
          </a:xfrm>
          <a:prstGeom prst="rect">
            <a:avLst/>
          </a:prstGeom>
          <a:solidFill>
            <a:srgbClr val="FFCC66"/>
          </a:solidFill>
        </p:spPr>
        <p:txBody>
          <a:bodyPr wrap="square" rtlCol="0">
            <a:spAutoFit/>
          </a:bodyPr>
          <a:lstStyle/>
          <a:p>
            <a:pPr algn="ctr"/>
            <a:r>
              <a:rPr lang="en-US" sz="2000" b="1" dirty="0" smtClean="0">
                <a:latin typeface="Century Gothic" pitchFamily="34" charset="0"/>
              </a:rPr>
              <a:t>Technology Platform</a:t>
            </a:r>
            <a:endParaRPr lang="en-US" sz="2000" b="1" dirty="0">
              <a:latin typeface="Century Gothic" pitchFamily="34" charset="0"/>
            </a:endParaRPr>
          </a:p>
        </p:txBody>
      </p:sp>
      <p:sp>
        <p:nvSpPr>
          <p:cNvPr id="10" name="TextBox 9"/>
          <p:cNvSpPr txBox="1"/>
          <p:nvPr/>
        </p:nvSpPr>
        <p:spPr>
          <a:xfrm>
            <a:off x="2051720" y="5085184"/>
            <a:ext cx="2736304" cy="923330"/>
          </a:xfrm>
          <a:prstGeom prst="rect">
            <a:avLst/>
          </a:prstGeom>
          <a:noFill/>
        </p:spPr>
        <p:txBody>
          <a:bodyPr wrap="square" rtlCol="0">
            <a:spAutoFit/>
          </a:bodyPr>
          <a:lstStyle/>
          <a:p>
            <a:r>
              <a:rPr lang="en-IN" dirty="0" smtClean="0"/>
              <a:t>Ability to combine external data with internal will provide richer insights</a:t>
            </a:r>
            <a:endParaRPr lang="en-IN" dirty="0"/>
          </a:p>
        </p:txBody>
      </p:sp>
      <p:sp>
        <p:nvSpPr>
          <p:cNvPr id="11" name="TextBox 10"/>
          <p:cNvSpPr txBox="1"/>
          <p:nvPr/>
        </p:nvSpPr>
        <p:spPr>
          <a:xfrm>
            <a:off x="251520" y="2433662"/>
            <a:ext cx="2736304" cy="923330"/>
          </a:xfrm>
          <a:prstGeom prst="rect">
            <a:avLst/>
          </a:prstGeom>
          <a:noFill/>
        </p:spPr>
        <p:txBody>
          <a:bodyPr wrap="square" rtlCol="0">
            <a:spAutoFit/>
          </a:bodyPr>
          <a:lstStyle/>
          <a:p>
            <a:r>
              <a:rPr lang="en-IN" dirty="0" smtClean="0"/>
              <a:t>...will reduce analysis cycle time and enable easy implementation</a:t>
            </a:r>
            <a:endParaRPr lang="en-IN" dirty="0"/>
          </a:p>
        </p:txBody>
      </p:sp>
      <p:sp>
        <p:nvSpPr>
          <p:cNvPr id="12" name="TextBox 11"/>
          <p:cNvSpPr txBox="1"/>
          <p:nvPr/>
        </p:nvSpPr>
        <p:spPr>
          <a:xfrm>
            <a:off x="5724128" y="3356992"/>
            <a:ext cx="2736304" cy="923330"/>
          </a:xfrm>
          <a:prstGeom prst="rect">
            <a:avLst/>
          </a:prstGeom>
          <a:noFill/>
        </p:spPr>
        <p:txBody>
          <a:bodyPr wrap="square" rtlCol="0">
            <a:spAutoFit/>
          </a:bodyPr>
          <a:lstStyle/>
          <a:p>
            <a:r>
              <a:rPr lang="en-IN" dirty="0" smtClean="0"/>
              <a:t>...can be leveraged to increase ROI on analytics projects</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Ugam’s team of decision scientists possess a range of skills required to provide solutions to your customized need</a:t>
            </a:r>
            <a:endParaRPr lang="en-IN" dirty="0"/>
          </a:p>
        </p:txBody>
      </p:sp>
      <p:sp>
        <p:nvSpPr>
          <p:cNvPr id="4" name="Rounded Rectangle 3"/>
          <p:cNvSpPr/>
          <p:nvPr/>
        </p:nvSpPr>
        <p:spPr>
          <a:xfrm>
            <a:off x="467544" y="1340768"/>
            <a:ext cx="230425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Tools</a:t>
            </a:r>
            <a:endParaRPr lang="en-IN" dirty="0"/>
          </a:p>
        </p:txBody>
      </p:sp>
      <p:sp>
        <p:nvSpPr>
          <p:cNvPr id="5" name="TextBox 4"/>
          <p:cNvSpPr txBox="1"/>
          <p:nvPr/>
        </p:nvSpPr>
        <p:spPr>
          <a:xfrm>
            <a:off x="539552" y="2204864"/>
            <a:ext cx="2232248" cy="2126864"/>
          </a:xfrm>
          <a:prstGeom prst="rect">
            <a:avLst/>
          </a:prstGeom>
          <a:noFill/>
        </p:spPr>
        <p:txBody>
          <a:bodyPr wrap="square" rtlCol="0">
            <a:spAutoFit/>
          </a:bodyPr>
          <a:lstStyle/>
          <a:p>
            <a:pPr>
              <a:lnSpc>
                <a:spcPct val="150000"/>
              </a:lnSpc>
              <a:buFont typeface="Arial" pitchFamily="34" charset="0"/>
              <a:buChar char="•"/>
            </a:pPr>
            <a:r>
              <a:rPr lang="en-IN" dirty="0" smtClean="0"/>
              <a:t> SAS</a:t>
            </a:r>
          </a:p>
          <a:p>
            <a:pPr>
              <a:lnSpc>
                <a:spcPct val="150000"/>
              </a:lnSpc>
              <a:buFont typeface="Arial" pitchFamily="34" charset="0"/>
              <a:buChar char="•"/>
            </a:pPr>
            <a:r>
              <a:rPr lang="en-IN" dirty="0" smtClean="0"/>
              <a:t> R</a:t>
            </a:r>
          </a:p>
          <a:p>
            <a:pPr>
              <a:lnSpc>
                <a:spcPct val="150000"/>
              </a:lnSpc>
              <a:buFont typeface="Arial" pitchFamily="34" charset="0"/>
              <a:buChar char="•"/>
            </a:pPr>
            <a:r>
              <a:rPr lang="en-IN" dirty="0" smtClean="0"/>
              <a:t> Tableau</a:t>
            </a:r>
          </a:p>
          <a:p>
            <a:pPr>
              <a:lnSpc>
                <a:spcPct val="150000"/>
              </a:lnSpc>
              <a:buFont typeface="Arial" pitchFamily="34" charset="0"/>
              <a:buChar char="•"/>
            </a:pPr>
            <a:r>
              <a:rPr lang="en-IN" dirty="0" smtClean="0"/>
              <a:t> Google Analytics</a:t>
            </a:r>
          </a:p>
          <a:p>
            <a:pPr>
              <a:lnSpc>
                <a:spcPct val="150000"/>
              </a:lnSpc>
              <a:buFont typeface="Arial" pitchFamily="34" charset="0"/>
              <a:buChar char="•"/>
            </a:pPr>
            <a:r>
              <a:rPr lang="en-IN" dirty="0" smtClean="0"/>
              <a:t> </a:t>
            </a:r>
            <a:r>
              <a:rPr lang="en-IN" dirty="0" err="1" smtClean="0"/>
              <a:t>Omniture</a:t>
            </a:r>
            <a:endParaRPr lang="en-IN" dirty="0"/>
          </a:p>
        </p:txBody>
      </p:sp>
      <p:sp>
        <p:nvSpPr>
          <p:cNvPr id="6" name="Rounded Rectangle 5"/>
          <p:cNvSpPr/>
          <p:nvPr/>
        </p:nvSpPr>
        <p:spPr>
          <a:xfrm>
            <a:off x="2987824" y="1340768"/>
            <a:ext cx="230425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Techniques</a:t>
            </a:r>
            <a:endParaRPr lang="en-IN" dirty="0"/>
          </a:p>
        </p:txBody>
      </p:sp>
      <p:sp>
        <p:nvSpPr>
          <p:cNvPr id="7" name="TextBox 6"/>
          <p:cNvSpPr txBox="1"/>
          <p:nvPr/>
        </p:nvSpPr>
        <p:spPr>
          <a:xfrm>
            <a:off x="2987824" y="2166232"/>
            <a:ext cx="2520280" cy="3924151"/>
          </a:xfrm>
          <a:prstGeom prst="rect">
            <a:avLst/>
          </a:prstGeom>
          <a:noFill/>
        </p:spPr>
        <p:txBody>
          <a:bodyPr wrap="square" rtlCol="0">
            <a:spAutoFit/>
          </a:bodyPr>
          <a:lstStyle/>
          <a:p>
            <a:pPr>
              <a:lnSpc>
                <a:spcPct val="150000"/>
              </a:lnSpc>
              <a:buFont typeface="Arial" pitchFamily="34" charset="0"/>
              <a:buChar char="•"/>
            </a:pPr>
            <a:r>
              <a:rPr lang="en-IN" dirty="0" smtClean="0"/>
              <a:t> Linear </a:t>
            </a:r>
            <a:r>
              <a:rPr lang="en-IN" dirty="0" err="1" smtClean="0"/>
              <a:t>modeling</a:t>
            </a:r>
            <a:endParaRPr lang="en-IN" dirty="0" smtClean="0"/>
          </a:p>
          <a:p>
            <a:pPr marL="268288" lvl="1" indent="-93663">
              <a:buFont typeface="Arial" pitchFamily="34" charset="0"/>
              <a:buChar char="•"/>
            </a:pPr>
            <a:r>
              <a:rPr lang="en-IN" dirty="0" smtClean="0"/>
              <a:t> </a:t>
            </a:r>
            <a:r>
              <a:rPr lang="en-IN" sz="1400" dirty="0" smtClean="0"/>
              <a:t>Multivariate regression</a:t>
            </a:r>
          </a:p>
          <a:p>
            <a:pPr marL="268288" lvl="1" indent="-93663">
              <a:buFont typeface="Arial" pitchFamily="34" charset="0"/>
              <a:buChar char="•"/>
            </a:pPr>
            <a:r>
              <a:rPr lang="en-IN" sz="1400" dirty="0" smtClean="0"/>
              <a:t> General Linear models</a:t>
            </a:r>
            <a:endParaRPr lang="en-IN" dirty="0" smtClean="0"/>
          </a:p>
          <a:p>
            <a:pPr>
              <a:lnSpc>
                <a:spcPct val="150000"/>
              </a:lnSpc>
              <a:buFont typeface="Arial" pitchFamily="34" charset="0"/>
              <a:buChar char="•"/>
            </a:pPr>
            <a:r>
              <a:rPr lang="en-IN" dirty="0" smtClean="0"/>
              <a:t> Decision trees</a:t>
            </a:r>
          </a:p>
          <a:p>
            <a:pPr>
              <a:lnSpc>
                <a:spcPct val="150000"/>
              </a:lnSpc>
              <a:buFont typeface="Arial" pitchFamily="34" charset="0"/>
              <a:buChar char="•"/>
            </a:pPr>
            <a:r>
              <a:rPr lang="en-IN" dirty="0" smtClean="0"/>
              <a:t> Choice models</a:t>
            </a:r>
          </a:p>
          <a:p>
            <a:pPr>
              <a:lnSpc>
                <a:spcPct val="150000"/>
              </a:lnSpc>
              <a:buFont typeface="Arial" pitchFamily="34" charset="0"/>
              <a:buChar char="•"/>
            </a:pPr>
            <a:r>
              <a:rPr lang="en-IN" dirty="0" smtClean="0"/>
              <a:t> Survival analysis</a:t>
            </a:r>
          </a:p>
          <a:p>
            <a:pPr>
              <a:lnSpc>
                <a:spcPct val="150000"/>
              </a:lnSpc>
              <a:buFont typeface="Arial" pitchFamily="34" charset="0"/>
              <a:buChar char="•"/>
            </a:pPr>
            <a:r>
              <a:rPr lang="en-IN" dirty="0" smtClean="0"/>
              <a:t> Segmentation</a:t>
            </a:r>
          </a:p>
          <a:p>
            <a:pPr>
              <a:lnSpc>
                <a:spcPct val="150000"/>
              </a:lnSpc>
              <a:buFont typeface="Arial" pitchFamily="34" charset="0"/>
              <a:buChar char="•"/>
            </a:pPr>
            <a:r>
              <a:rPr lang="en-IN" dirty="0" smtClean="0"/>
              <a:t> Time series forecasting</a:t>
            </a:r>
          </a:p>
          <a:p>
            <a:pPr>
              <a:lnSpc>
                <a:spcPct val="150000"/>
              </a:lnSpc>
              <a:buFont typeface="Arial" pitchFamily="34" charset="0"/>
              <a:buChar char="•"/>
            </a:pPr>
            <a:r>
              <a:rPr lang="en-IN" dirty="0" smtClean="0"/>
              <a:t> Machine Learning</a:t>
            </a:r>
          </a:p>
          <a:p>
            <a:pPr marL="268288" lvl="1" indent="-93663">
              <a:buFont typeface="Arial" pitchFamily="34" charset="0"/>
              <a:buChar char="•"/>
            </a:pPr>
            <a:r>
              <a:rPr lang="en-IN" sz="1400" dirty="0" smtClean="0"/>
              <a:t> Nearest </a:t>
            </a:r>
            <a:r>
              <a:rPr lang="en-IN" sz="1400" dirty="0" err="1" smtClean="0"/>
              <a:t>neighbor</a:t>
            </a:r>
            <a:endParaRPr lang="en-IN" sz="1400" dirty="0" smtClean="0"/>
          </a:p>
          <a:p>
            <a:pPr marL="268288" lvl="1" indent="-93663">
              <a:buFont typeface="Arial" pitchFamily="34" charset="0"/>
              <a:buChar char="•"/>
            </a:pPr>
            <a:r>
              <a:rPr lang="en-IN" sz="1400" dirty="0" smtClean="0"/>
              <a:t> Naïve </a:t>
            </a:r>
            <a:r>
              <a:rPr lang="en-IN" sz="1400" dirty="0" err="1" smtClean="0"/>
              <a:t>Bayes</a:t>
            </a:r>
            <a:endParaRPr lang="en-IN" sz="1400" dirty="0"/>
          </a:p>
        </p:txBody>
      </p:sp>
      <p:sp>
        <p:nvSpPr>
          <p:cNvPr id="8" name="Rounded Rectangle 7"/>
          <p:cNvSpPr/>
          <p:nvPr/>
        </p:nvSpPr>
        <p:spPr>
          <a:xfrm>
            <a:off x="5580112" y="1340768"/>
            <a:ext cx="230425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Technology</a:t>
            </a:r>
            <a:endParaRPr lang="en-IN" dirty="0"/>
          </a:p>
        </p:txBody>
      </p:sp>
      <p:sp>
        <p:nvSpPr>
          <p:cNvPr id="9" name="TextBox 8"/>
          <p:cNvSpPr txBox="1"/>
          <p:nvPr/>
        </p:nvSpPr>
        <p:spPr>
          <a:xfrm>
            <a:off x="5652120" y="2152595"/>
            <a:ext cx="2232248" cy="3554819"/>
          </a:xfrm>
          <a:prstGeom prst="rect">
            <a:avLst/>
          </a:prstGeom>
          <a:noFill/>
        </p:spPr>
        <p:txBody>
          <a:bodyPr wrap="square" rtlCol="0">
            <a:spAutoFit/>
          </a:bodyPr>
          <a:lstStyle/>
          <a:p>
            <a:pPr>
              <a:lnSpc>
                <a:spcPct val="150000"/>
              </a:lnSpc>
              <a:buFont typeface="Arial" pitchFamily="34" charset="0"/>
              <a:buChar char="•"/>
            </a:pPr>
            <a:r>
              <a:rPr lang="en-IN" dirty="0" smtClean="0"/>
              <a:t> </a:t>
            </a:r>
            <a:r>
              <a:rPr lang="en-IN" dirty="0" err="1" smtClean="0"/>
              <a:t>Hadoop</a:t>
            </a:r>
            <a:endParaRPr lang="en-IN" dirty="0" smtClean="0"/>
          </a:p>
          <a:p>
            <a:pPr>
              <a:lnSpc>
                <a:spcPct val="150000"/>
              </a:lnSpc>
              <a:buFont typeface="Arial" pitchFamily="34" charset="0"/>
              <a:buChar char="•"/>
            </a:pPr>
            <a:r>
              <a:rPr lang="en-IN" dirty="0" smtClean="0"/>
              <a:t> Python</a:t>
            </a:r>
          </a:p>
          <a:p>
            <a:pPr>
              <a:lnSpc>
                <a:spcPct val="150000"/>
              </a:lnSpc>
              <a:buFont typeface="Arial" pitchFamily="34" charset="0"/>
              <a:buChar char="•"/>
            </a:pPr>
            <a:r>
              <a:rPr lang="en-IN" dirty="0" smtClean="0"/>
              <a:t> Drools</a:t>
            </a:r>
          </a:p>
          <a:p>
            <a:pPr>
              <a:lnSpc>
                <a:spcPct val="150000"/>
              </a:lnSpc>
              <a:buFont typeface="Arial" pitchFamily="34" charset="0"/>
              <a:buChar char="•"/>
            </a:pPr>
            <a:r>
              <a:rPr lang="en-IN" dirty="0" smtClean="0"/>
              <a:t> </a:t>
            </a:r>
            <a:r>
              <a:rPr lang="en-IN" dirty="0" err="1" smtClean="0"/>
              <a:t>Hbase</a:t>
            </a:r>
            <a:endParaRPr lang="en-IN" dirty="0" smtClean="0"/>
          </a:p>
          <a:p>
            <a:pPr>
              <a:lnSpc>
                <a:spcPct val="150000"/>
              </a:lnSpc>
              <a:buFont typeface="Arial" pitchFamily="34" charset="0"/>
              <a:buChar char="•"/>
            </a:pPr>
            <a:r>
              <a:rPr lang="en-IN" dirty="0" smtClean="0"/>
              <a:t> SQL</a:t>
            </a:r>
          </a:p>
          <a:p>
            <a:pPr>
              <a:lnSpc>
                <a:spcPct val="150000"/>
              </a:lnSpc>
              <a:buFont typeface="Arial" pitchFamily="34" charset="0"/>
              <a:buChar char="•"/>
            </a:pPr>
            <a:r>
              <a:rPr lang="en-IN" dirty="0" smtClean="0"/>
              <a:t> Graph</a:t>
            </a:r>
          </a:p>
          <a:p>
            <a:pPr>
              <a:lnSpc>
                <a:spcPct val="150000"/>
              </a:lnSpc>
              <a:buFont typeface="Arial" pitchFamily="34" charset="0"/>
              <a:buChar char="•"/>
            </a:pPr>
            <a:r>
              <a:rPr lang="en-IN" dirty="0" smtClean="0"/>
              <a:t> Hive</a:t>
            </a:r>
          </a:p>
          <a:p>
            <a:pPr marL="268288" lvl="1" indent="-93663"/>
            <a:endParaRPr lang="en-IN" dirty="0" smtClean="0"/>
          </a:p>
          <a:p>
            <a:pPr marL="268288" lvl="1" indent="-93663"/>
            <a:endParaRPr lang="en-IN" dirty="0" smtClean="0"/>
          </a:p>
        </p:txBody>
      </p:sp>
      <p:cxnSp>
        <p:nvCxnSpPr>
          <p:cNvPr id="12" name="Straight Connector 11"/>
          <p:cNvCxnSpPr/>
          <p:nvPr/>
        </p:nvCxnSpPr>
        <p:spPr>
          <a:xfrm>
            <a:off x="395536" y="2060848"/>
            <a:ext cx="0" cy="36724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71800" y="2060848"/>
            <a:ext cx="0" cy="36724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08104" y="2060848"/>
            <a:ext cx="0" cy="36724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812360" y="2132856"/>
            <a:ext cx="0" cy="367240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We follow a trusted problem solving approach that increases your chances to glean insights you miss today</a:t>
            </a:r>
            <a:endParaRPr lang="en-IN" dirty="0"/>
          </a:p>
        </p:txBody>
      </p:sp>
      <p:graphicFrame>
        <p:nvGraphicFramePr>
          <p:cNvPr id="4" name="Diagram 3"/>
          <p:cNvGraphicFramePr/>
          <p:nvPr>
            <p:extLst>
              <p:ext uri="{D42A27DB-BD31-4B8C-83A1-F6EECF244321}">
                <p14:modId xmlns="" xmlns:p14="http://schemas.microsoft.com/office/powerpoint/2010/main" val="306320852"/>
              </p:ext>
            </p:extLst>
          </p:nvPr>
        </p:nvGraphicFramePr>
        <p:xfrm>
          <a:off x="0" y="1340768"/>
          <a:ext cx="9010684" cy="5162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5496" y="2204864"/>
            <a:ext cx="1728192" cy="3108543"/>
          </a:xfrm>
          <a:prstGeom prst="rect">
            <a:avLst/>
          </a:prstGeom>
          <a:noFill/>
        </p:spPr>
        <p:txBody>
          <a:bodyPr wrap="square" rtlCol="0">
            <a:spAutoFit/>
          </a:bodyPr>
          <a:lstStyle/>
          <a:p>
            <a:pPr marL="93663" indent="-93663">
              <a:buFont typeface="Arial" pitchFamily="34" charset="0"/>
              <a:buChar char="•"/>
            </a:pPr>
            <a:r>
              <a:rPr lang="en-IN" sz="1400" dirty="0" smtClean="0"/>
              <a:t>Identify the objective</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What are the triggers to solve the problem today?</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What were the roadblocks to solve the problem so far?</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What would success of the solution look like?</a:t>
            </a:r>
            <a:endParaRPr lang="en-IN" sz="1400" dirty="0"/>
          </a:p>
        </p:txBody>
      </p:sp>
      <p:sp>
        <p:nvSpPr>
          <p:cNvPr id="6" name="TextBox 5"/>
          <p:cNvSpPr txBox="1"/>
          <p:nvPr/>
        </p:nvSpPr>
        <p:spPr>
          <a:xfrm>
            <a:off x="1835696" y="2204864"/>
            <a:ext cx="1728192" cy="3323987"/>
          </a:xfrm>
          <a:prstGeom prst="rect">
            <a:avLst/>
          </a:prstGeom>
          <a:noFill/>
        </p:spPr>
        <p:txBody>
          <a:bodyPr wrap="square" rtlCol="0">
            <a:spAutoFit/>
          </a:bodyPr>
          <a:lstStyle/>
          <a:p>
            <a:pPr marL="93663" indent="-93663">
              <a:buFont typeface="Arial" pitchFamily="34" charset="0"/>
              <a:buChar char="•"/>
            </a:pPr>
            <a:r>
              <a:rPr lang="en-IN" sz="1400" dirty="0" smtClean="0"/>
              <a:t>What are the MECE factors influencing the problem?</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What is the nature impact these factors are expected to have?</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What data would we need to test the impact of these factors?</a:t>
            </a:r>
          </a:p>
          <a:p>
            <a:pPr marL="93663" indent="-93663">
              <a:buFont typeface="Arial" pitchFamily="34" charset="0"/>
              <a:buChar char="•"/>
            </a:pPr>
            <a:endParaRPr lang="en-IN" sz="1400" dirty="0" smtClean="0"/>
          </a:p>
          <a:p>
            <a:pPr marL="93663" indent="-93663"/>
            <a:r>
              <a:rPr lang="en-IN" sz="1400" dirty="0" smtClean="0"/>
              <a:t> </a:t>
            </a:r>
            <a:endParaRPr lang="en-IN" sz="1400" dirty="0"/>
          </a:p>
        </p:txBody>
      </p:sp>
      <p:sp>
        <p:nvSpPr>
          <p:cNvPr id="7" name="TextBox 6"/>
          <p:cNvSpPr txBox="1"/>
          <p:nvPr/>
        </p:nvSpPr>
        <p:spPr>
          <a:xfrm>
            <a:off x="3563888" y="2204864"/>
            <a:ext cx="1728192" cy="4832092"/>
          </a:xfrm>
          <a:prstGeom prst="rect">
            <a:avLst/>
          </a:prstGeom>
          <a:noFill/>
        </p:spPr>
        <p:txBody>
          <a:bodyPr wrap="square" rtlCol="0">
            <a:spAutoFit/>
          </a:bodyPr>
          <a:lstStyle/>
          <a:p>
            <a:pPr marL="93663" indent="-93663">
              <a:buFont typeface="Arial" pitchFamily="34" charset="0"/>
              <a:buChar char="•"/>
            </a:pPr>
            <a:r>
              <a:rPr lang="en-IN" sz="1400" dirty="0" smtClean="0"/>
              <a:t>Do we have data for the key factors identified?</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What would it take to procure data that is currently missing? </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Are there proxies  for the missing data?</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What assumptions would need to be made?</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How do these assumptions impact the outcome?</a:t>
            </a:r>
          </a:p>
          <a:p>
            <a:pPr marL="93663" indent="-93663">
              <a:buFont typeface="Arial" pitchFamily="34" charset="0"/>
              <a:buChar char="•"/>
            </a:pPr>
            <a:endParaRPr lang="en-IN" sz="1400" dirty="0" smtClean="0"/>
          </a:p>
          <a:p>
            <a:pPr marL="93663" indent="-93663"/>
            <a:r>
              <a:rPr lang="en-IN" sz="1400" dirty="0" smtClean="0"/>
              <a:t> </a:t>
            </a:r>
            <a:endParaRPr lang="en-IN" sz="1400" dirty="0"/>
          </a:p>
        </p:txBody>
      </p:sp>
      <p:sp>
        <p:nvSpPr>
          <p:cNvPr id="8" name="TextBox 7"/>
          <p:cNvSpPr txBox="1"/>
          <p:nvPr/>
        </p:nvSpPr>
        <p:spPr>
          <a:xfrm>
            <a:off x="5436096" y="2204864"/>
            <a:ext cx="1728192" cy="4185761"/>
          </a:xfrm>
          <a:prstGeom prst="rect">
            <a:avLst/>
          </a:prstGeom>
          <a:noFill/>
        </p:spPr>
        <p:txBody>
          <a:bodyPr wrap="square" rtlCol="0">
            <a:spAutoFit/>
          </a:bodyPr>
          <a:lstStyle/>
          <a:p>
            <a:pPr marL="93663" indent="-93663">
              <a:buFont typeface="Arial" pitchFamily="34" charset="0"/>
              <a:buChar char="•"/>
            </a:pPr>
            <a:r>
              <a:rPr lang="en-IN" sz="1400" dirty="0" smtClean="0"/>
              <a:t>Which method / technique is best suited to meet the objective?</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Is the method valid under the assumptions?</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Is the method scalable over larger datasets?</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Does the output meet the desired consumption?</a:t>
            </a:r>
          </a:p>
          <a:p>
            <a:pPr marL="93663" indent="-93663">
              <a:buFont typeface="Arial" pitchFamily="34" charset="0"/>
              <a:buChar char="•"/>
            </a:pPr>
            <a:endParaRPr lang="en-IN" sz="1400" dirty="0" smtClean="0"/>
          </a:p>
          <a:p>
            <a:pPr marL="93663" indent="-93663">
              <a:buFont typeface="Arial" pitchFamily="34" charset="0"/>
              <a:buChar char="•"/>
            </a:pPr>
            <a:endParaRPr lang="en-IN" sz="1400" dirty="0" smtClean="0"/>
          </a:p>
          <a:p>
            <a:pPr marL="93663" indent="-93663"/>
            <a:r>
              <a:rPr lang="en-IN" sz="1400" dirty="0" smtClean="0"/>
              <a:t> </a:t>
            </a:r>
            <a:endParaRPr lang="en-IN" sz="1400" dirty="0"/>
          </a:p>
        </p:txBody>
      </p:sp>
      <p:sp>
        <p:nvSpPr>
          <p:cNvPr id="9" name="TextBox 8"/>
          <p:cNvSpPr txBox="1"/>
          <p:nvPr/>
        </p:nvSpPr>
        <p:spPr>
          <a:xfrm>
            <a:off x="7164288" y="2195567"/>
            <a:ext cx="1728192" cy="4616648"/>
          </a:xfrm>
          <a:prstGeom prst="rect">
            <a:avLst/>
          </a:prstGeom>
          <a:noFill/>
        </p:spPr>
        <p:txBody>
          <a:bodyPr wrap="square" rtlCol="0">
            <a:spAutoFit/>
          </a:bodyPr>
          <a:lstStyle/>
          <a:p>
            <a:pPr marL="93663" indent="-93663">
              <a:buFont typeface="Arial" pitchFamily="34" charset="0"/>
              <a:buChar char="•"/>
            </a:pPr>
            <a:r>
              <a:rPr lang="en-IN" sz="1400" dirty="0" smtClean="0"/>
              <a:t>What dataset/scenario does the output need to be tested on?</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Is there a need for the model (if any) to learn?</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How would the feedback &amp; learning be integrated back into the business process?</a:t>
            </a:r>
          </a:p>
          <a:p>
            <a:pPr marL="93663" indent="-93663">
              <a:buFont typeface="Arial" pitchFamily="34" charset="0"/>
              <a:buChar char="•"/>
            </a:pPr>
            <a:endParaRPr lang="en-IN" sz="1400" dirty="0" smtClean="0"/>
          </a:p>
          <a:p>
            <a:pPr marL="93663" indent="-93663">
              <a:buFont typeface="Arial" pitchFamily="34" charset="0"/>
              <a:buChar char="•"/>
            </a:pPr>
            <a:r>
              <a:rPr lang="en-IN" sz="1400" dirty="0" smtClean="0"/>
              <a:t> Is the output now sustainable?</a:t>
            </a:r>
          </a:p>
          <a:p>
            <a:pPr marL="93663" indent="-93663">
              <a:buFont typeface="Arial" pitchFamily="34" charset="0"/>
              <a:buChar char="•"/>
            </a:pPr>
            <a:endParaRPr lang="en-IN" sz="1400" dirty="0" smtClean="0"/>
          </a:p>
          <a:p>
            <a:pPr marL="93663" indent="-93663">
              <a:buFont typeface="Arial" pitchFamily="34" charset="0"/>
              <a:buChar char="•"/>
            </a:pPr>
            <a:endParaRPr lang="en-IN" sz="1400" dirty="0" smtClean="0"/>
          </a:p>
          <a:p>
            <a:pPr marL="93663" indent="-93663"/>
            <a:r>
              <a:rPr lang="en-IN" sz="1400" dirty="0" smtClean="0"/>
              <a:t> </a:t>
            </a:r>
            <a:endParaRPr lang="en-IN"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73823</TotalTime>
  <Words>3486</Words>
  <Application>Microsoft Office PowerPoint</Application>
  <PresentationFormat>On-screen Show (4:3)</PresentationFormat>
  <Paragraphs>556</Paragraphs>
  <Slides>23</Slides>
  <Notes>12</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2_Office Theme</vt:lpstr>
      <vt:lpstr>3_Office Theme</vt:lpstr>
      <vt:lpstr>Introduction to Ugam’s Analytical Services Power Analytics Into Action   </vt:lpstr>
      <vt:lpstr>Ugam is an established managed analytics firm with multiple solutions , services and platforms</vt:lpstr>
      <vt:lpstr>The interplay of different models that Ugam offers is a strong differentiator in the market</vt:lpstr>
      <vt:lpstr>Slide 4</vt:lpstr>
      <vt:lpstr>Ugam’s Analytics services offering has helped Retailers solve a range of business problems</vt:lpstr>
      <vt:lpstr>Ugam’s Analytics services offering has helped leading Brands solve a range of business problems</vt:lpstr>
      <vt:lpstr>Ugam’s differentiator in Analytics lies in the ability to deliver richer insights at scale using its existing assets</vt:lpstr>
      <vt:lpstr>Ugam’s team of decision scientists possess a range of skills required to provide solutions to your customized need</vt:lpstr>
      <vt:lpstr>We follow a trusted problem solving approach that increases your chances to glean insights you miss today</vt:lpstr>
      <vt:lpstr>Slide 10</vt:lpstr>
      <vt:lpstr>Created a decision support system to re-allocate spends across marketing channels and lines of business</vt:lpstr>
      <vt:lpstr>Solution overview</vt:lpstr>
      <vt:lpstr>Analyzed drivers for low sell through for an online market place to recommend actions to improve conversion</vt:lpstr>
      <vt:lpstr>Solution overview</vt:lpstr>
      <vt:lpstr>Potential drivers of conversions were analyzed based on data availability</vt:lpstr>
      <vt:lpstr>Factors that could influence whether an item gets sold or not</vt:lpstr>
      <vt:lpstr>Incorporating a test and learn approach to making content interventions with an agile feedback loop</vt:lpstr>
      <vt:lpstr>Solution overview</vt:lpstr>
      <vt:lpstr>Designing and implementing a measurement framework for Direct mail campaigns</vt:lpstr>
      <vt:lpstr>Solution overview</vt:lpstr>
      <vt:lpstr>Mining store survey response and social buzz helped a large retailer fine tune its new format roll out</vt:lpstr>
      <vt:lpstr>Solution overview</vt:lpstr>
      <vt:lpstr>Slide 23</vt:lpstr>
    </vt:vector>
  </TitlesOfParts>
  <Company>Ugam Solutions Pvt.Ltd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rajesh.dsouza</dc:creator>
  <cp:lastModifiedBy>Vinay.Mony</cp:lastModifiedBy>
  <cp:revision>1221</cp:revision>
  <cp:lastPrinted>2013-09-05T06:10:03Z</cp:lastPrinted>
  <dcterms:created xsi:type="dcterms:W3CDTF">2013-05-29T04:44:30Z</dcterms:created>
  <dcterms:modified xsi:type="dcterms:W3CDTF">2015-04-27T10:50:16Z</dcterms:modified>
</cp:coreProperties>
</file>