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diagrams/colors4.xml" ContentType="application/vnd.openxmlformats-officedocument.drawingml.diagramColors+xml"/>
  <Override PartName="/ppt/diagrams/drawing5.xml" ContentType="application/vnd.ms-office.drawingml.diagramDrawing+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charts/chart2.xml" ContentType="application/vnd.openxmlformats-officedocument.drawingml.chart+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8" r:id="rId2"/>
    <p:sldMasterId id="2147483713" r:id="rId3"/>
  </p:sldMasterIdLst>
  <p:notesMasterIdLst>
    <p:notesMasterId r:id="rId40"/>
  </p:notesMasterIdLst>
  <p:handoutMasterIdLst>
    <p:handoutMasterId r:id="rId41"/>
  </p:handoutMasterIdLst>
  <p:sldIdLst>
    <p:sldId id="554" r:id="rId4"/>
    <p:sldId id="752" r:id="rId5"/>
    <p:sldId id="761" r:id="rId6"/>
    <p:sldId id="764" r:id="rId7"/>
    <p:sldId id="762" r:id="rId8"/>
    <p:sldId id="763" r:id="rId9"/>
    <p:sldId id="755" r:id="rId10"/>
    <p:sldId id="756" r:id="rId11"/>
    <p:sldId id="757" r:id="rId12"/>
    <p:sldId id="758" r:id="rId13"/>
    <p:sldId id="769" r:id="rId14"/>
    <p:sldId id="770" r:id="rId15"/>
    <p:sldId id="771" r:id="rId16"/>
    <p:sldId id="772" r:id="rId17"/>
    <p:sldId id="773" r:id="rId18"/>
    <p:sldId id="774" r:id="rId19"/>
    <p:sldId id="775" r:id="rId20"/>
    <p:sldId id="776" r:id="rId21"/>
    <p:sldId id="777" r:id="rId22"/>
    <p:sldId id="778" r:id="rId23"/>
    <p:sldId id="779" r:id="rId24"/>
    <p:sldId id="780" r:id="rId25"/>
    <p:sldId id="781" r:id="rId26"/>
    <p:sldId id="782" r:id="rId27"/>
    <p:sldId id="783" r:id="rId28"/>
    <p:sldId id="785" r:id="rId29"/>
    <p:sldId id="784" r:id="rId30"/>
    <p:sldId id="786" r:id="rId31"/>
    <p:sldId id="787" r:id="rId32"/>
    <p:sldId id="788" r:id="rId33"/>
    <p:sldId id="789" r:id="rId34"/>
    <p:sldId id="790" r:id="rId35"/>
    <p:sldId id="791" r:id="rId36"/>
    <p:sldId id="792" r:id="rId37"/>
    <p:sldId id="793" r:id="rId38"/>
    <p:sldId id="759"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9" frameSlides="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46C0A"/>
    <a:srgbClr val="FFCC66"/>
    <a:srgbClr val="990000"/>
    <a:srgbClr val="00CC99"/>
    <a:srgbClr val="FF3399"/>
    <a:srgbClr val="FF7F00"/>
    <a:srgbClr val="FFDD71"/>
    <a:srgbClr val="604A7B"/>
    <a:srgbClr val="D9D9D9"/>
    <a:srgbClr val="2823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90860" autoAdjust="0"/>
  </p:normalViewPr>
  <p:slideViewPr>
    <p:cSldViewPr>
      <p:cViewPr>
        <p:scale>
          <a:sx n="60" d="100"/>
          <a:sy n="60" d="100"/>
        </p:scale>
        <p:origin x="-1422" y="-216"/>
      </p:cViewPr>
      <p:guideLst>
        <p:guide orient="horz" pos="2040"/>
        <p:guide orient="horz" pos="2251"/>
        <p:guide orient="horz" pos="3023"/>
        <p:guide orient="horz" pos="4247"/>
        <p:guide orient="horz" pos="1105"/>
        <p:guide pos="2880"/>
        <p:guide pos="3696"/>
        <p:guide pos="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81" d="100"/>
          <a:sy n="81" d="100"/>
        </p:scale>
        <p:origin x="-1998"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autoTitleDeleted val="1"/>
    <c:plotArea>
      <c:layout/>
      <c:pieChart>
        <c:varyColors val="1"/>
        <c:ser>
          <c:idx val="0"/>
          <c:order val="0"/>
          <c:tx>
            <c:strRef>
              <c:f>Sheet1!$B$1</c:f>
              <c:strCache>
                <c:ptCount val="1"/>
                <c:pt idx="0">
                  <c:v>Sales</c:v>
                </c:pt>
              </c:strCache>
            </c:strRef>
          </c:tx>
          <c:explosion val="2"/>
          <c:dLbls>
            <c:txPr>
              <a:bodyPr/>
              <a:lstStyle/>
              <a:p>
                <a:pPr>
                  <a:defRPr sz="1100"/>
                </a:pPr>
                <a:endParaRPr lang="en-US"/>
              </a:p>
            </c:txPr>
            <c:dLblPos val="ctr"/>
            <c:showVal val="1"/>
            <c:showLeaderLines val="1"/>
          </c:dLbls>
          <c:cat>
            <c:strRef>
              <c:f>Sheet1!$A$2:$A$3</c:f>
              <c:strCache>
                <c:ptCount val="2"/>
                <c:pt idx="0">
                  <c:v>Incremental</c:v>
                </c:pt>
                <c:pt idx="1">
                  <c:v>Base</c:v>
                </c:pt>
              </c:strCache>
            </c:strRef>
          </c:cat>
          <c:val>
            <c:numRef>
              <c:f>Sheet1!$B$2:$B$3</c:f>
              <c:numCache>
                <c:formatCode>0%</c:formatCode>
                <c:ptCount val="2"/>
                <c:pt idx="0">
                  <c:v>0.33000000000000052</c:v>
                </c:pt>
                <c:pt idx="1">
                  <c:v>0.67000000000000104</c:v>
                </c:pt>
              </c:numCache>
            </c:numRef>
          </c:val>
        </c:ser>
        <c:firstSliceAng val="0"/>
      </c:pieChart>
    </c:plotArea>
    <c:legend>
      <c:legendPos val="b"/>
      <c:layout/>
      <c:txPr>
        <a:bodyPr/>
        <a:lstStyle/>
        <a:p>
          <a:pPr>
            <a:defRPr sz="1200"/>
          </a:pPr>
          <a:endParaRPr lang="en-US"/>
        </a:p>
      </c:txPr>
    </c:legend>
    <c:plotVisOnly val="1"/>
    <c:dispBlanksAs val="zero"/>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plotArea>
      <c:layout/>
      <c:barChart>
        <c:barDir val="col"/>
        <c:grouping val="stacked"/>
        <c:ser>
          <c:idx val="0"/>
          <c:order val="0"/>
          <c:tx>
            <c:strRef>
              <c:f>Sheet1!$A$2</c:f>
              <c:strCache>
                <c:ptCount val="1"/>
                <c:pt idx="0">
                  <c:v>Instore flyers</c:v>
                </c:pt>
              </c:strCache>
            </c:strRef>
          </c:tx>
          <c:dLbls>
            <c:dLbl>
              <c:idx val="0"/>
              <c:spPr/>
              <c:txPr>
                <a:bodyPr/>
                <a:lstStyle/>
                <a:p>
                  <a:pPr>
                    <a:defRPr sz="1100"/>
                  </a:pPr>
                  <a:endParaRPr lang="en-US"/>
                </a:p>
              </c:txPr>
            </c:dLbl>
            <c:dLblPos val="ctr"/>
            <c:showVal val="1"/>
          </c:dLbls>
          <c:cat>
            <c:strRef>
              <c:f>Sheet1!$B$1</c:f>
              <c:strCache>
                <c:ptCount val="1"/>
                <c:pt idx="0">
                  <c:v>Series 1</c:v>
                </c:pt>
              </c:strCache>
            </c:strRef>
          </c:cat>
          <c:val>
            <c:numRef>
              <c:f>Sheet1!$B$2</c:f>
              <c:numCache>
                <c:formatCode>0%</c:formatCode>
                <c:ptCount val="1"/>
                <c:pt idx="0">
                  <c:v>0.30000000000000032</c:v>
                </c:pt>
              </c:numCache>
            </c:numRef>
          </c:val>
        </c:ser>
        <c:ser>
          <c:idx val="1"/>
          <c:order val="1"/>
          <c:tx>
            <c:strRef>
              <c:f>Sheet1!$A$3</c:f>
              <c:strCache>
                <c:ptCount val="1"/>
                <c:pt idx="0">
                  <c:v>TV</c:v>
                </c:pt>
              </c:strCache>
            </c:strRef>
          </c:tx>
          <c:dLbls>
            <c:txPr>
              <a:bodyPr/>
              <a:lstStyle/>
              <a:p>
                <a:pPr>
                  <a:defRPr sz="1200"/>
                </a:pPr>
                <a:endParaRPr lang="en-US"/>
              </a:p>
            </c:txPr>
            <c:dLblPos val="ctr"/>
            <c:showVal val="1"/>
          </c:dLbls>
          <c:cat>
            <c:strRef>
              <c:f>Sheet1!$B$1</c:f>
              <c:strCache>
                <c:ptCount val="1"/>
                <c:pt idx="0">
                  <c:v>Series 1</c:v>
                </c:pt>
              </c:strCache>
            </c:strRef>
          </c:cat>
          <c:val>
            <c:numRef>
              <c:f>Sheet1!$B$3</c:f>
              <c:numCache>
                <c:formatCode>0%</c:formatCode>
                <c:ptCount val="1"/>
                <c:pt idx="0">
                  <c:v>0.2</c:v>
                </c:pt>
              </c:numCache>
            </c:numRef>
          </c:val>
        </c:ser>
        <c:ser>
          <c:idx val="2"/>
          <c:order val="2"/>
          <c:tx>
            <c:strRef>
              <c:f>Sheet1!$A$4</c:f>
              <c:strCache>
                <c:ptCount val="1"/>
                <c:pt idx="0">
                  <c:v>Radio</c:v>
                </c:pt>
              </c:strCache>
            </c:strRef>
          </c:tx>
          <c:dLbls>
            <c:txPr>
              <a:bodyPr/>
              <a:lstStyle/>
              <a:p>
                <a:pPr>
                  <a:defRPr sz="1200"/>
                </a:pPr>
                <a:endParaRPr lang="en-US"/>
              </a:p>
            </c:txPr>
            <c:dLblPos val="ctr"/>
            <c:showVal val="1"/>
          </c:dLbls>
          <c:cat>
            <c:strRef>
              <c:f>Sheet1!$B$1</c:f>
              <c:strCache>
                <c:ptCount val="1"/>
                <c:pt idx="0">
                  <c:v>Series 1</c:v>
                </c:pt>
              </c:strCache>
            </c:strRef>
          </c:cat>
          <c:val>
            <c:numRef>
              <c:f>Sheet1!$B$4</c:f>
              <c:numCache>
                <c:formatCode>0%</c:formatCode>
                <c:ptCount val="1"/>
                <c:pt idx="0">
                  <c:v>0.17</c:v>
                </c:pt>
              </c:numCache>
            </c:numRef>
          </c:val>
        </c:ser>
        <c:ser>
          <c:idx val="3"/>
          <c:order val="3"/>
          <c:tx>
            <c:strRef>
              <c:f>Sheet1!$A$5</c:f>
              <c:strCache>
                <c:ptCount val="1"/>
                <c:pt idx="0">
                  <c:v>Magazine</c:v>
                </c:pt>
              </c:strCache>
            </c:strRef>
          </c:tx>
          <c:dLbls>
            <c:txPr>
              <a:bodyPr/>
              <a:lstStyle/>
              <a:p>
                <a:pPr>
                  <a:defRPr sz="1200"/>
                </a:pPr>
                <a:endParaRPr lang="en-US"/>
              </a:p>
            </c:txPr>
            <c:dLblPos val="ctr"/>
            <c:showVal val="1"/>
          </c:dLbls>
          <c:cat>
            <c:strRef>
              <c:f>Sheet1!$B$1</c:f>
              <c:strCache>
                <c:ptCount val="1"/>
                <c:pt idx="0">
                  <c:v>Series 1</c:v>
                </c:pt>
              </c:strCache>
            </c:strRef>
          </c:cat>
          <c:val>
            <c:numRef>
              <c:f>Sheet1!$B$5</c:f>
              <c:numCache>
                <c:formatCode>0%</c:formatCode>
                <c:ptCount val="1"/>
                <c:pt idx="0">
                  <c:v>0.15000000000000019</c:v>
                </c:pt>
              </c:numCache>
            </c:numRef>
          </c:val>
        </c:ser>
        <c:ser>
          <c:idx val="4"/>
          <c:order val="4"/>
          <c:tx>
            <c:strRef>
              <c:f>Sheet1!$A$6</c:f>
              <c:strCache>
                <c:ptCount val="1"/>
                <c:pt idx="0">
                  <c:v>Banner Ads</c:v>
                </c:pt>
              </c:strCache>
            </c:strRef>
          </c:tx>
          <c:dLbls>
            <c:txPr>
              <a:bodyPr/>
              <a:lstStyle/>
              <a:p>
                <a:pPr>
                  <a:defRPr sz="1200"/>
                </a:pPr>
                <a:endParaRPr lang="en-US"/>
              </a:p>
            </c:txPr>
            <c:dLblPos val="ctr"/>
            <c:showVal val="1"/>
          </c:dLbls>
          <c:cat>
            <c:strRef>
              <c:f>Sheet1!$B$1</c:f>
              <c:strCache>
                <c:ptCount val="1"/>
                <c:pt idx="0">
                  <c:v>Series 1</c:v>
                </c:pt>
              </c:strCache>
            </c:strRef>
          </c:cat>
          <c:val>
            <c:numRef>
              <c:f>Sheet1!$B$6</c:f>
              <c:numCache>
                <c:formatCode>0%</c:formatCode>
                <c:ptCount val="1"/>
                <c:pt idx="0">
                  <c:v>0.1</c:v>
                </c:pt>
              </c:numCache>
            </c:numRef>
          </c:val>
        </c:ser>
        <c:ser>
          <c:idx val="5"/>
          <c:order val="5"/>
          <c:tx>
            <c:strRef>
              <c:f>Sheet1!$A$7</c:f>
              <c:strCache>
                <c:ptCount val="1"/>
                <c:pt idx="0">
                  <c:v>Paid search</c:v>
                </c:pt>
              </c:strCache>
            </c:strRef>
          </c:tx>
          <c:dLbls>
            <c:txPr>
              <a:bodyPr/>
              <a:lstStyle/>
              <a:p>
                <a:pPr>
                  <a:defRPr sz="1200"/>
                </a:pPr>
                <a:endParaRPr lang="en-US"/>
              </a:p>
            </c:txPr>
            <c:dLblPos val="ctr"/>
            <c:showVal val="1"/>
          </c:dLbls>
          <c:cat>
            <c:strRef>
              <c:f>Sheet1!$B$1</c:f>
              <c:strCache>
                <c:ptCount val="1"/>
                <c:pt idx="0">
                  <c:v>Series 1</c:v>
                </c:pt>
              </c:strCache>
            </c:strRef>
          </c:cat>
          <c:val>
            <c:numRef>
              <c:f>Sheet1!$B$7</c:f>
              <c:numCache>
                <c:formatCode>0%</c:formatCode>
                <c:ptCount val="1"/>
                <c:pt idx="0">
                  <c:v>8.0000000000000043E-2</c:v>
                </c:pt>
              </c:numCache>
            </c:numRef>
          </c:val>
        </c:ser>
        <c:dLbls>
          <c:showVal val="1"/>
        </c:dLbls>
        <c:overlap val="100"/>
        <c:axId val="171494016"/>
        <c:axId val="189400192"/>
      </c:barChart>
      <c:catAx>
        <c:axId val="171494016"/>
        <c:scaling>
          <c:orientation val="minMax"/>
        </c:scaling>
        <c:delete val="1"/>
        <c:axPos val="b"/>
        <c:tickLblPos val="none"/>
        <c:crossAx val="189400192"/>
        <c:crosses val="autoZero"/>
        <c:auto val="1"/>
        <c:lblAlgn val="ctr"/>
        <c:lblOffset val="100"/>
      </c:catAx>
      <c:valAx>
        <c:axId val="189400192"/>
        <c:scaling>
          <c:orientation val="minMax"/>
        </c:scaling>
        <c:delete val="1"/>
        <c:axPos val="l"/>
        <c:numFmt formatCode="0%" sourceLinked="1"/>
        <c:tickLblPos val="none"/>
        <c:crossAx val="171494016"/>
        <c:crosses val="autoZero"/>
        <c:crossBetween val="between"/>
      </c:valAx>
    </c:plotArea>
    <c:legend>
      <c:legendPos val="r"/>
      <c:layout>
        <c:manualLayout>
          <c:xMode val="edge"/>
          <c:yMode val="edge"/>
          <c:x val="0.47706257014321257"/>
          <c:y val="0.21255353374436242"/>
          <c:w val="0.26745306999453283"/>
          <c:h val="0.5939219803864777"/>
        </c:manualLayout>
      </c:layout>
      <c:txPr>
        <a:bodyPr/>
        <a:lstStyle/>
        <a:p>
          <a:pPr>
            <a:defRPr sz="1000"/>
          </a:pPr>
          <a:endParaRPr lang="en-US"/>
        </a:p>
      </c:txPr>
    </c:legend>
    <c:plotVisOnly val="1"/>
    <c:dispBlanksAs val="gap"/>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pieChart>
        <c:varyColors val="1"/>
        <c:firstSliceAng val="0"/>
      </c:pieChart>
    </c:plotArea>
    <c:legend>
      <c:legendPos val="b"/>
      <c:layout/>
      <c:txPr>
        <a:bodyPr/>
        <a:lstStyle/>
        <a:p>
          <a:pPr>
            <a:defRPr sz="1200"/>
          </a:pPr>
          <a:endParaRPr lang="en-US"/>
        </a:p>
      </c:txPr>
    </c:legend>
    <c:plotVisOnly val="1"/>
    <c:dispBlanksAs val="zero"/>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720607-745B-4C76-9F6F-20612BA06A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1C86D7C2-266E-4847-A45A-16FF50BA3C99}">
      <dgm:prSet phldrT="[Text]" custT="1"/>
      <dgm:spPr/>
      <dgm:t>
        <a:bodyPr/>
        <a:lstStyle/>
        <a:p>
          <a:r>
            <a:rPr lang="en-IN" sz="1200" b="1" dirty="0" smtClean="0">
              <a:latin typeface="Century Gothic" pitchFamily="34" charset="0"/>
            </a:rPr>
            <a:t>Pricing</a:t>
          </a:r>
          <a:endParaRPr lang="en-IN" sz="1200" b="1" dirty="0">
            <a:latin typeface="Century Gothic" pitchFamily="34" charset="0"/>
          </a:endParaRPr>
        </a:p>
      </dgm:t>
    </dgm:pt>
    <dgm:pt modelId="{8F312C40-BF33-4F48-A435-C55ACDA87B08}" type="parTrans" cxnId="{B4D1CED2-85FE-483A-9939-4160FA1BF65C}">
      <dgm:prSet/>
      <dgm:spPr/>
      <dgm:t>
        <a:bodyPr/>
        <a:lstStyle/>
        <a:p>
          <a:endParaRPr lang="en-IN">
            <a:latin typeface="Century Gothic" pitchFamily="34" charset="0"/>
          </a:endParaRPr>
        </a:p>
      </dgm:t>
    </dgm:pt>
    <dgm:pt modelId="{AAA4A1D8-0218-4D92-9081-333444301008}" type="sibTrans" cxnId="{B4D1CED2-85FE-483A-9939-4160FA1BF65C}">
      <dgm:prSet/>
      <dgm:spPr/>
      <dgm:t>
        <a:bodyPr/>
        <a:lstStyle/>
        <a:p>
          <a:endParaRPr lang="en-IN">
            <a:latin typeface="Century Gothic" pitchFamily="34" charset="0"/>
          </a:endParaRPr>
        </a:p>
      </dgm:t>
    </dgm:pt>
    <dgm:pt modelId="{B65DE873-4396-428C-BF79-0F7AD6031298}">
      <dgm:prSet phldrT="[Text]" custT="1"/>
      <dgm:spPr/>
      <dgm:t>
        <a:bodyPr/>
        <a:lstStyle/>
        <a:p>
          <a:r>
            <a:rPr lang="en-IN" sz="1400" dirty="0" smtClean="0">
              <a:latin typeface="Century Gothic" pitchFamily="34" charset="0"/>
            </a:rPr>
            <a:t>Mark down Pricing</a:t>
          </a:r>
          <a:endParaRPr lang="en-IN" sz="1400" dirty="0">
            <a:latin typeface="Century Gothic" pitchFamily="34" charset="0"/>
          </a:endParaRPr>
        </a:p>
      </dgm:t>
    </dgm:pt>
    <dgm:pt modelId="{A0067150-F051-4683-BEFC-5CF9DF931DB3}" type="parTrans" cxnId="{BB7CEF36-C976-46A1-8853-E9F3F7CBC79B}">
      <dgm:prSet/>
      <dgm:spPr/>
      <dgm:t>
        <a:bodyPr/>
        <a:lstStyle/>
        <a:p>
          <a:endParaRPr lang="en-IN">
            <a:latin typeface="Century Gothic" pitchFamily="34" charset="0"/>
          </a:endParaRPr>
        </a:p>
      </dgm:t>
    </dgm:pt>
    <dgm:pt modelId="{A2A80E74-4610-4434-BF03-D99E633AB815}" type="sibTrans" cxnId="{BB7CEF36-C976-46A1-8853-E9F3F7CBC79B}">
      <dgm:prSet/>
      <dgm:spPr/>
      <dgm:t>
        <a:bodyPr/>
        <a:lstStyle/>
        <a:p>
          <a:endParaRPr lang="en-IN">
            <a:latin typeface="Century Gothic" pitchFamily="34" charset="0"/>
          </a:endParaRPr>
        </a:p>
      </dgm:t>
    </dgm:pt>
    <dgm:pt modelId="{090C3440-D412-45F8-9BF6-51755F7CD6BD}">
      <dgm:prSet phldrT="[Text]" custT="1"/>
      <dgm:spPr/>
      <dgm:t>
        <a:bodyPr/>
        <a:lstStyle/>
        <a:p>
          <a:r>
            <a:rPr lang="en-IN" sz="1400" dirty="0" smtClean="0">
              <a:latin typeface="Century Gothic" pitchFamily="34" charset="0"/>
            </a:rPr>
            <a:t>Dynamic Pricing</a:t>
          </a:r>
          <a:endParaRPr lang="en-IN" sz="1400" dirty="0">
            <a:latin typeface="Century Gothic" pitchFamily="34" charset="0"/>
          </a:endParaRPr>
        </a:p>
      </dgm:t>
    </dgm:pt>
    <dgm:pt modelId="{54BBFE01-D034-4567-BC56-C00A1442AEA8}" type="parTrans" cxnId="{FE8D8AB5-E077-4066-9E27-33F9BEF5F0B2}">
      <dgm:prSet/>
      <dgm:spPr/>
      <dgm:t>
        <a:bodyPr/>
        <a:lstStyle/>
        <a:p>
          <a:endParaRPr lang="en-IN">
            <a:latin typeface="Century Gothic" pitchFamily="34" charset="0"/>
          </a:endParaRPr>
        </a:p>
      </dgm:t>
    </dgm:pt>
    <dgm:pt modelId="{5D2D61FB-D694-4FED-A483-A67C253AA024}" type="sibTrans" cxnId="{FE8D8AB5-E077-4066-9E27-33F9BEF5F0B2}">
      <dgm:prSet/>
      <dgm:spPr/>
      <dgm:t>
        <a:bodyPr/>
        <a:lstStyle/>
        <a:p>
          <a:endParaRPr lang="en-IN">
            <a:latin typeface="Century Gothic" pitchFamily="34" charset="0"/>
          </a:endParaRPr>
        </a:p>
      </dgm:t>
    </dgm:pt>
    <dgm:pt modelId="{A13C8F42-7FCB-4EE3-9680-5BB78D161662}">
      <dgm:prSet phldrT="[Text]" custT="1"/>
      <dgm:spPr/>
      <dgm:t>
        <a:bodyPr/>
        <a:lstStyle/>
        <a:p>
          <a:r>
            <a:rPr lang="en-IN" sz="1200" b="1" dirty="0" smtClean="0">
              <a:latin typeface="Century Gothic" pitchFamily="34" charset="0"/>
            </a:rPr>
            <a:t>Merchandizing</a:t>
          </a:r>
          <a:endParaRPr lang="en-IN" sz="1200" b="1" dirty="0">
            <a:latin typeface="Century Gothic" pitchFamily="34" charset="0"/>
          </a:endParaRPr>
        </a:p>
      </dgm:t>
    </dgm:pt>
    <dgm:pt modelId="{FAE828B3-7873-4855-831D-B6068DCB50C7}" type="parTrans" cxnId="{4BDFF513-794F-4866-BC2B-2386ABB43DC9}">
      <dgm:prSet/>
      <dgm:spPr/>
      <dgm:t>
        <a:bodyPr/>
        <a:lstStyle/>
        <a:p>
          <a:endParaRPr lang="en-IN">
            <a:latin typeface="Century Gothic" pitchFamily="34" charset="0"/>
          </a:endParaRPr>
        </a:p>
      </dgm:t>
    </dgm:pt>
    <dgm:pt modelId="{5A0F2DA7-F6E7-4430-916C-E133CC196C26}" type="sibTrans" cxnId="{4BDFF513-794F-4866-BC2B-2386ABB43DC9}">
      <dgm:prSet/>
      <dgm:spPr/>
      <dgm:t>
        <a:bodyPr/>
        <a:lstStyle/>
        <a:p>
          <a:endParaRPr lang="en-IN">
            <a:latin typeface="Century Gothic" pitchFamily="34" charset="0"/>
          </a:endParaRPr>
        </a:p>
      </dgm:t>
    </dgm:pt>
    <dgm:pt modelId="{E293B206-E131-4B56-9F90-6CDC3082DA9A}">
      <dgm:prSet phldrT="[Text]" custT="1"/>
      <dgm:spPr/>
      <dgm:t>
        <a:bodyPr/>
        <a:lstStyle/>
        <a:p>
          <a:r>
            <a:rPr lang="en-IN" sz="1000" dirty="0" smtClean="0">
              <a:latin typeface="Century Gothic" pitchFamily="34" charset="0"/>
            </a:rPr>
            <a:t>Best Seller products</a:t>
          </a:r>
          <a:endParaRPr lang="en-IN" sz="1000" dirty="0">
            <a:latin typeface="Century Gothic" pitchFamily="34" charset="0"/>
          </a:endParaRPr>
        </a:p>
      </dgm:t>
    </dgm:pt>
    <dgm:pt modelId="{2825A37B-7E7D-43BA-880A-58A8BDA9CBDA}" type="parTrans" cxnId="{1D7060DC-18AF-448C-AE96-F1BC01B419CE}">
      <dgm:prSet/>
      <dgm:spPr/>
      <dgm:t>
        <a:bodyPr/>
        <a:lstStyle/>
        <a:p>
          <a:endParaRPr lang="en-IN">
            <a:latin typeface="Century Gothic" pitchFamily="34" charset="0"/>
          </a:endParaRPr>
        </a:p>
      </dgm:t>
    </dgm:pt>
    <dgm:pt modelId="{B71DF469-F9F2-47CC-9345-CA9AC35C97C2}" type="sibTrans" cxnId="{1D7060DC-18AF-448C-AE96-F1BC01B419CE}">
      <dgm:prSet/>
      <dgm:spPr/>
      <dgm:t>
        <a:bodyPr/>
        <a:lstStyle/>
        <a:p>
          <a:endParaRPr lang="en-IN">
            <a:latin typeface="Century Gothic" pitchFamily="34" charset="0"/>
          </a:endParaRPr>
        </a:p>
      </dgm:t>
    </dgm:pt>
    <dgm:pt modelId="{71C469E6-8B1F-4803-975D-3B1A9D615614}">
      <dgm:prSet phldrT="[Text]" custT="1"/>
      <dgm:spPr/>
      <dgm:t>
        <a:bodyPr/>
        <a:lstStyle/>
        <a:p>
          <a:r>
            <a:rPr lang="en-IN" sz="1200" b="1" dirty="0" smtClean="0">
              <a:latin typeface="Century Gothic" pitchFamily="34" charset="0"/>
            </a:rPr>
            <a:t>Marketing</a:t>
          </a:r>
          <a:endParaRPr lang="en-IN" sz="1200" b="1" dirty="0">
            <a:latin typeface="Century Gothic" pitchFamily="34" charset="0"/>
          </a:endParaRPr>
        </a:p>
      </dgm:t>
    </dgm:pt>
    <dgm:pt modelId="{A7060BBA-3618-4B32-8894-9688F065E4B4}" type="parTrans" cxnId="{BB45936E-E3F2-419C-A5A9-8691592EAF26}">
      <dgm:prSet/>
      <dgm:spPr/>
      <dgm:t>
        <a:bodyPr/>
        <a:lstStyle/>
        <a:p>
          <a:endParaRPr lang="en-IN">
            <a:latin typeface="Century Gothic" pitchFamily="34" charset="0"/>
          </a:endParaRPr>
        </a:p>
      </dgm:t>
    </dgm:pt>
    <dgm:pt modelId="{0A270C96-0900-4C0F-BA6D-C9B1C85145AD}" type="sibTrans" cxnId="{BB45936E-E3F2-419C-A5A9-8691592EAF26}">
      <dgm:prSet/>
      <dgm:spPr/>
      <dgm:t>
        <a:bodyPr/>
        <a:lstStyle/>
        <a:p>
          <a:endParaRPr lang="en-IN">
            <a:latin typeface="Century Gothic" pitchFamily="34" charset="0"/>
          </a:endParaRPr>
        </a:p>
      </dgm:t>
    </dgm:pt>
    <dgm:pt modelId="{F6C4DC88-4FBF-4EBA-8DD3-8D3AAC430041}">
      <dgm:prSet phldrT="[Text]" custT="1"/>
      <dgm:spPr/>
      <dgm:t>
        <a:bodyPr/>
        <a:lstStyle/>
        <a:p>
          <a:r>
            <a:rPr lang="en-IN" sz="1400" dirty="0" smtClean="0">
              <a:latin typeface="Century Gothic" pitchFamily="34" charset="0"/>
            </a:rPr>
            <a:t>CRM</a:t>
          </a:r>
          <a:endParaRPr lang="en-IN" sz="1400" dirty="0">
            <a:latin typeface="Century Gothic" pitchFamily="34" charset="0"/>
          </a:endParaRPr>
        </a:p>
      </dgm:t>
    </dgm:pt>
    <dgm:pt modelId="{482CE46C-633C-4533-A9A9-36634457142E}" type="parTrans" cxnId="{32D939A7-603A-4213-8638-C5A9BB816CA4}">
      <dgm:prSet/>
      <dgm:spPr/>
      <dgm:t>
        <a:bodyPr/>
        <a:lstStyle/>
        <a:p>
          <a:endParaRPr lang="en-IN">
            <a:latin typeface="Century Gothic" pitchFamily="34" charset="0"/>
          </a:endParaRPr>
        </a:p>
      </dgm:t>
    </dgm:pt>
    <dgm:pt modelId="{88C65211-E870-4CA6-B842-6597FDF6BB8E}" type="sibTrans" cxnId="{32D939A7-603A-4213-8638-C5A9BB816CA4}">
      <dgm:prSet/>
      <dgm:spPr/>
      <dgm:t>
        <a:bodyPr/>
        <a:lstStyle/>
        <a:p>
          <a:endParaRPr lang="en-IN">
            <a:latin typeface="Century Gothic" pitchFamily="34" charset="0"/>
          </a:endParaRPr>
        </a:p>
      </dgm:t>
    </dgm:pt>
    <dgm:pt modelId="{A5633747-8D6D-46C6-B406-A65AEA9EF873}">
      <dgm:prSet phldrT="[Text]" custT="1"/>
      <dgm:spPr/>
      <dgm:t>
        <a:bodyPr/>
        <a:lstStyle/>
        <a:p>
          <a:r>
            <a:rPr lang="en-IN" sz="1400" dirty="0" smtClean="0">
              <a:latin typeface="Century Gothic" pitchFamily="34" charset="0"/>
            </a:rPr>
            <a:t>Marketing Mix analysis</a:t>
          </a:r>
          <a:endParaRPr lang="en-IN" sz="1400" dirty="0">
            <a:latin typeface="Century Gothic" pitchFamily="34" charset="0"/>
          </a:endParaRPr>
        </a:p>
      </dgm:t>
    </dgm:pt>
    <dgm:pt modelId="{EFDA5C34-C9B7-4A94-919C-0F6DA6C621B6}" type="parTrans" cxnId="{14BAFA00-BC0F-4C0A-8775-218956F68368}">
      <dgm:prSet/>
      <dgm:spPr/>
      <dgm:t>
        <a:bodyPr/>
        <a:lstStyle/>
        <a:p>
          <a:endParaRPr lang="en-IN">
            <a:latin typeface="Century Gothic" pitchFamily="34" charset="0"/>
          </a:endParaRPr>
        </a:p>
      </dgm:t>
    </dgm:pt>
    <dgm:pt modelId="{281E7EC7-B0E6-4F28-93BA-BB25D1211F25}" type="sibTrans" cxnId="{14BAFA00-BC0F-4C0A-8775-218956F68368}">
      <dgm:prSet/>
      <dgm:spPr/>
      <dgm:t>
        <a:bodyPr/>
        <a:lstStyle/>
        <a:p>
          <a:endParaRPr lang="en-IN">
            <a:latin typeface="Century Gothic" pitchFamily="34" charset="0"/>
          </a:endParaRPr>
        </a:p>
      </dgm:t>
    </dgm:pt>
    <dgm:pt modelId="{21424663-A1A0-4747-ABB7-15A06800E9DF}">
      <dgm:prSet phldrT="[Text]" custT="1"/>
      <dgm:spPr/>
      <dgm:t>
        <a:bodyPr/>
        <a:lstStyle/>
        <a:p>
          <a:r>
            <a:rPr lang="en-IN" sz="1200" b="1" dirty="0" smtClean="0">
              <a:latin typeface="Century Gothic" pitchFamily="34" charset="0"/>
            </a:rPr>
            <a:t>Operations</a:t>
          </a:r>
          <a:endParaRPr lang="en-IN" sz="1200" b="1" dirty="0">
            <a:latin typeface="Century Gothic" pitchFamily="34" charset="0"/>
          </a:endParaRPr>
        </a:p>
      </dgm:t>
    </dgm:pt>
    <dgm:pt modelId="{705F1B12-3BE7-4642-BCFD-AE45C1717A62}" type="parTrans" cxnId="{37F3C85A-48B3-4019-BEB0-661E386F853C}">
      <dgm:prSet/>
      <dgm:spPr/>
      <dgm:t>
        <a:bodyPr/>
        <a:lstStyle/>
        <a:p>
          <a:endParaRPr lang="en-IN">
            <a:latin typeface="Century Gothic" pitchFamily="34" charset="0"/>
          </a:endParaRPr>
        </a:p>
      </dgm:t>
    </dgm:pt>
    <dgm:pt modelId="{9F53CC9F-37F9-430F-BE68-0DC9FC15F9D4}" type="sibTrans" cxnId="{37F3C85A-48B3-4019-BEB0-661E386F853C}">
      <dgm:prSet/>
      <dgm:spPr/>
      <dgm:t>
        <a:bodyPr/>
        <a:lstStyle/>
        <a:p>
          <a:endParaRPr lang="en-IN">
            <a:latin typeface="Century Gothic" pitchFamily="34" charset="0"/>
          </a:endParaRPr>
        </a:p>
      </dgm:t>
    </dgm:pt>
    <dgm:pt modelId="{D859F7B3-10A9-4751-B3D1-0FE3297D1505}">
      <dgm:prSet phldrT="[Text]" custT="1"/>
      <dgm:spPr/>
      <dgm:t>
        <a:bodyPr/>
        <a:lstStyle/>
        <a:p>
          <a:r>
            <a:rPr lang="en-IN" sz="1200" b="1" dirty="0" smtClean="0">
              <a:latin typeface="Century Gothic" pitchFamily="34" charset="0"/>
            </a:rPr>
            <a:t>Supply chain</a:t>
          </a:r>
          <a:endParaRPr lang="en-IN" sz="1200" b="1" dirty="0">
            <a:latin typeface="Century Gothic" pitchFamily="34" charset="0"/>
          </a:endParaRPr>
        </a:p>
      </dgm:t>
    </dgm:pt>
    <dgm:pt modelId="{B5436874-9C7B-47D5-B1C9-61B444D1DBAE}" type="parTrans" cxnId="{D6C2006E-92EA-4EBE-B5DD-9586BA3F527D}">
      <dgm:prSet/>
      <dgm:spPr/>
      <dgm:t>
        <a:bodyPr/>
        <a:lstStyle/>
        <a:p>
          <a:endParaRPr lang="en-IN">
            <a:latin typeface="Century Gothic" pitchFamily="34" charset="0"/>
          </a:endParaRPr>
        </a:p>
      </dgm:t>
    </dgm:pt>
    <dgm:pt modelId="{301807B7-523B-4CF3-8DCA-A80EDC15476C}" type="sibTrans" cxnId="{D6C2006E-92EA-4EBE-B5DD-9586BA3F527D}">
      <dgm:prSet/>
      <dgm:spPr/>
      <dgm:t>
        <a:bodyPr/>
        <a:lstStyle/>
        <a:p>
          <a:endParaRPr lang="en-IN">
            <a:latin typeface="Century Gothic" pitchFamily="34" charset="0"/>
          </a:endParaRPr>
        </a:p>
      </dgm:t>
    </dgm:pt>
    <dgm:pt modelId="{6D700627-BA98-48A4-A758-B943EB75BE53}">
      <dgm:prSet phldrT="[Text]" custT="1"/>
      <dgm:spPr/>
      <dgm:t>
        <a:bodyPr/>
        <a:lstStyle/>
        <a:p>
          <a:r>
            <a:rPr lang="en-IN" sz="1000" dirty="0" smtClean="0">
              <a:latin typeface="Century Gothic" pitchFamily="34" charset="0"/>
            </a:rPr>
            <a:t>Propensity models</a:t>
          </a:r>
          <a:endParaRPr lang="en-IN" sz="1000" dirty="0">
            <a:latin typeface="Century Gothic" pitchFamily="34" charset="0"/>
          </a:endParaRPr>
        </a:p>
      </dgm:t>
    </dgm:pt>
    <dgm:pt modelId="{F443090C-416D-4D33-AB5E-CE1BBAE9A53A}" type="parTrans" cxnId="{93130DFC-272A-4960-A8A2-EB267D1336A2}">
      <dgm:prSet/>
      <dgm:spPr/>
      <dgm:t>
        <a:bodyPr/>
        <a:lstStyle/>
        <a:p>
          <a:endParaRPr lang="en-IN">
            <a:latin typeface="Century Gothic" pitchFamily="34" charset="0"/>
          </a:endParaRPr>
        </a:p>
      </dgm:t>
    </dgm:pt>
    <dgm:pt modelId="{248DCE94-CE92-47D5-B63B-3CC1069D9DE4}" type="sibTrans" cxnId="{93130DFC-272A-4960-A8A2-EB267D1336A2}">
      <dgm:prSet/>
      <dgm:spPr/>
      <dgm:t>
        <a:bodyPr/>
        <a:lstStyle/>
        <a:p>
          <a:endParaRPr lang="en-IN">
            <a:latin typeface="Century Gothic" pitchFamily="34" charset="0"/>
          </a:endParaRPr>
        </a:p>
      </dgm:t>
    </dgm:pt>
    <dgm:pt modelId="{24A2EA2E-7F9A-40C8-BD83-84BA54576CA3}">
      <dgm:prSet phldrT="[Text]" custT="1"/>
      <dgm:spPr/>
      <dgm:t>
        <a:bodyPr/>
        <a:lstStyle/>
        <a:p>
          <a:r>
            <a:rPr lang="en-IN" sz="1200" dirty="0" smtClean="0">
              <a:latin typeface="Century Gothic" pitchFamily="34" charset="0"/>
            </a:rPr>
            <a:t>Promotion effectiveness</a:t>
          </a:r>
          <a:endParaRPr lang="en-IN" sz="1200" dirty="0">
            <a:latin typeface="Century Gothic" pitchFamily="34" charset="0"/>
          </a:endParaRPr>
        </a:p>
      </dgm:t>
    </dgm:pt>
    <dgm:pt modelId="{8A04D3F1-E74C-4F1E-9EBE-D90945A69162}" type="parTrans" cxnId="{DBB836AE-BE9D-45E3-AA64-29AC0AA8A858}">
      <dgm:prSet/>
      <dgm:spPr/>
      <dgm:t>
        <a:bodyPr/>
        <a:lstStyle/>
        <a:p>
          <a:endParaRPr lang="en-IN">
            <a:latin typeface="Century Gothic" pitchFamily="34" charset="0"/>
          </a:endParaRPr>
        </a:p>
      </dgm:t>
    </dgm:pt>
    <dgm:pt modelId="{E4529FCD-13FB-486A-A699-5B89D6ED85A8}" type="sibTrans" cxnId="{DBB836AE-BE9D-45E3-AA64-29AC0AA8A858}">
      <dgm:prSet/>
      <dgm:spPr/>
      <dgm:t>
        <a:bodyPr/>
        <a:lstStyle/>
        <a:p>
          <a:endParaRPr lang="en-IN">
            <a:latin typeface="Century Gothic" pitchFamily="34" charset="0"/>
          </a:endParaRPr>
        </a:p>
      </dgm:t>
    </dgm:pt>
    <dgm:pt modelId="{5928E64D-0971-4AD6-B028-6A69A9C8B49E}">
      <dgm:prSet phldrT="[Text]" custT="1"/>
      <dgm:spPr/>
      <dgm:t>
        <a:bodyPr/>
        <a:lstStyle/>
        <a:p>
          <a:r>
            <a:rPr lang="en-IN" sz="1000" dirty="0" smtClean="0">
              <a:latin typeface="Century Gothic" pitchFamily="34" charset="0"/>
            </a:rPr>
            <a:t>Test Control</a:t>
          </a:r>
        </a:p>
      </dgm:t>
    </dgm:pt>
    <dgm:pt modelId="{76A3A4FF-58EE-4713-AAC4-59FB53855A10}" type="parTrans" cxnId="{6C6776FA-B2BE-4FE2-A070-6D480CA1E2CB}">
      <dgm:prSet/>
      <dgm:spPr/>
      <dgm:t>
        <a:bodyPr/>
        <a:lstStyle/>
        <a:p>
          <a:endParaRPr lang="en-IN">
            <a:latin typeface="Century Gothic" pitchFamily="34" charset="0"/>
          </a:endParaRPr>
        </a:p>
      </dgm:t>
    </dgm:pt>
    <dgm:pt modelId="{B9757DC7-6678-4115-9764-7181614E184D}" type="sibTrans" cxnId="{6C6776FA-B2BE-4FE2-A070-6D480CA1E2CB}">
      <dgm:prSet/>
      <dgm:spPr/>
      <dgm:t>
        <a:bodyPr/>
        <a:lstStyle/>
        <a:p>
          <a:endParaRPr lang="en-IN">
            <a:latin typeface="Century Gothic" pitchFamily="34" charset="0"/>
          </a:endParaRPr>
        </a:p>
      </dgm:t>
    </dgm:pt>
    <dgm:pt modelId="{05F851AD-C91A-4984-9B3A-6A55D82845EE}">
      <dgm:prSet phldrT="[Text]" custT="1"/>
      <dgm:spPr/>
      <dgm:t>
        <a:bodyPr/>
        <a:lstStyle/>
        <a:p>
          <a:r>
            <a:rPr lang="en-IN" sz="1000" dirty="0" smtClean="0">
              <a:latin typeface="Century Gothic" pitchFamily="34" charset="0"/>
            </a:rPr>
            <a:t>Pre Post</a:t>
          </a:r>
        </a:p>
      </dgm:t>
    </dgm:pt>
    <dgm:pt modelId="{3A699508-0746-4C7A-8295-E413F017EB9D}" type="parTrans" cxnId="{53AAD587-39FD-480C-9EE8-D5EB613689AC}">
      <dgm:prSet/>
      <dgm:spPr/>
      <dgm:t>
        <a:bodyPr/>
        <a:lstStyle/>
        <a:p>
          <a:endParaRPr lang="en-IN">
            <a:latin typeface="Century Gothic" pitchFamily="34" charset="0"/>
          </a:endParaRPr>
        </a:p>
      </dgm:t>
    </dgm:pt>
    <dgm:pt modelId="{64E90697-DDCD-4B8F-8267-57C4496537B0}" type="sibTrans" cxnId="{53AAD587-39FD-480C-9EE8-D5EB613689AC}">
      <dgm:prSet/>
      <dgm:spPr/>
      <dgm:t>
        <a:bodyPr/>
        <a:lstStyle/>
        <a:p>
          <a:endParaRPr lang="en-IN">
            <a:latin typeface="Century Gothic" pitchFamily="34" charset="0"/>
          </a:endParaRPr>
        </a:p>
      </dgm:t>
    </dgm:pt>
    <dgm:pt modelId="{BF39C107-724B-49B1-B37D-90C8380150FD}">
      <dgm:prSet phldrT="[Text]" custT="1"/>
      <dgm:spPr/>
      <dgm:t>
        <a:bodyPr/>
        <a:lstStyle/>
        <a:p>
          <a:r>
            <a:rPr lang="en-IN" sz="1000" dirty="0" smtClean="0">
              <a:latin typeface="Century Gothic" pitchFamily="34" charset="0"/>
            </a:rPr>
            <a:t>Double difference</a:t>
          </a:r>
        </a:p>
      </dgm:t>
    </dgm:pt>
    <dgm:pt modelId="{1FE3F0E2-8F11-4652-9EF4-D6EFFC859798}" type="parTrans" cxnId="{FE4BF7FD-BD8C-42DE-8F36-2CDC68364FBA}">
      <dgm:prSet/>
      <dgm:spPr/>
      <dgm:t>
        <a:bodyPr/>
        <a:lstStyle/>
        <a:p>
          <a:endParaRPr lang="en-IN">
            <a:latin typeface="Century Gothic" pitchFamily="34" charset="0"/>
          </a:endParaRPr>
        </a:p>
      </dgm:t>
    </dgm:pt>
    <dgm:pt modelId="{0D09748C-0E9B-4F03-8355-7D33BEF3B137}" type="sibTrans" cxnId="{FE4BF7FD-BD8C-42DE-8F36-2CDC68364FBA}">
      <dgm:prSet/>
      <dgm:spPr/>
      <dgm:t>
        <a:bodyPr/>
        <a:lstStyle/>
        <a:p>
          <a:endParaRPr lang="en-IN">
            <a:latin typeface="Century Gothic" pitchFamily="34" charset="0"/>
          </a:endParaRPr>
        </a:p>
      </dgm:t>
    </dgm:pt>
    <dgm:pt modelId="{95A872B2-A3E4-4563-A4F3-AC78C2528580}">
      <dgm:prSet phldrT="[Text]" custT="1"/>
      <dgm:spPr/>
      <dgm:t>
        <a:bodyPr/>
        <a:lstStyle/>
        <a:p>
          <a:r>
            <a:rPr lang="en-IN" sz="1000" dirty="0" smtClean="0">
              <a:latin typeface="Century Gothic" pitchFamily="34" charset="0"/>
            </a:rPr>
            <a:t>ANOVA/ANACOVA</a:t>
          </a:r>
        </a:p>
      </dgm:t>
    </dgm:pt>
    <dgm:pt modelId="{0E986E90-FA20-40D8-9F50-AD1E640D253F}" type="parTrans" cxnId="{0CF86836-CC35-4607-99BA-C977F0A4D7CD}">
      <dgm:prSet/>
      <dgm:spPr/>
      <dgm:t>
        <a:bodyPr/>
        <a:lstStyle/>
        <a:p>
          <a:endParaRPr lang="en-IN">
            <a:latin typeface="Century Gothic" pitchFamily="34" charset="0"/>
          </a:endParaRPr>
        </a:p>
      </dgm:t>
    </dgm:pt>
    <dgm:pt modelId="{EE2C21F7-511A-464B-8D7C-AA2EA40DA90C}" type="sibTrans" cxnId="{0CF86836-CC35-4607-99BA-C977F0A4D7CD}">
      <dgm:prSet/>
      <dgm:spPr/>
      <dgm:t>
        <a:bodyPr/>
        <a:lstStyle/>
        <a:p>
          <a:endParaRPr lang="en-IN">
            <a:latin typeface="Century Gothic" pitchFamily="34" charset="0"/>
          </a:endParaRPr>
        </a:p>
      </dgm:t>
    </dgm:pt>
    <dgm:pt modelId="{3ED067C3-8A5D-43F6-B7CD-F7D2C3140CE1}">
      <dgm:prSet phldrT="[Text]" custT="1"/>
      <dgm:spPr/>
      <dgm:t>
        <a:bodyPr/>
        <a:lstStyle/>
        <a:p>
          <a:r>
            <a:rPr lang="en-IN" sz="1400" dirty="0" smtClean="0">
              <a:latin typeface="Century Gothic" pitchFamily="34" charset="0"/>
            </a:rPr>
            <a:t>Web analytics</a:t>
          </a:r>
          <a:endParaRPr lang="en-IN" sz="1400" dirty="0">
            <a:latin typeface="Century Gothic" pitchFamily="34" charset="0"/>
          </a:endParaRPr>
        </a:p>
      </dgm:t>
    </dgm:pt>
    <dgm:pt modelId="{DA15365E-1093-48F4-8268-70531392EF16}" type="parTrans" cxnId="{770A9405-7C36-4507-8CA6-832FF16D667C}">
      <dgm:prSet/>
      <dgm:spPr/>
      <dgm:t>
        <a:bodyPr/>
        <a:lstStyle/>
        <a:p>
          <a:endParaRPr lang="en-IN">
            <a:latin typeface="Century Gothic" pitchFamily="34" charset="0"/>
          </a:endParaRPr>
        </a:p>
      </dgm:t>
    </dgm:pt>
    <dgm:pt modelId="{25968CCF-9165-4B52-95F2-DD4FC370C414}" type="sibTrans" cxnId="{770A9405-7C36-4507-8CA6-832FF16D667C}">
      <dgm:prSet/>
      <dgm:spPr/>
      <dgm:t>
        <a:bodyPr/>
        <a:lstStyle/>
        <a:p>
          <a:endParaRPr lang="en-IN">
            <a:latin typeface="Century Gothic" pitchFamily="34" charset="0"/>
          </a:endParaRPr>
        </a:p>
      </dgm:t>
    </dgm:pt>
    <dgm:pt modelId="{2D392ED8-A1AB-4F4B-A875-8D6ADF8723E4}">
      <dgm:prSet phldrT="[Text]" custT="1"/>
      <dgm:spPr/>
      <dgm:t>
        <a:bodyPr/>
        <a:lstStyle/>
        <a:p>
          <a:r>
            <a:rPr lang="en-IN" sz="1000" dirty="0" smtClean="0">
              <a:latin typeface="Century Gothic" pitchFamily="34" charset="0"/>
            </a:rPr>
            <a:t>Drivers of traffic</a:t>
          </a:r>
        </a:p>
      </dgm:t>
    </dgm:pt>
    <dgm:pt modelId="{8F8A3D5E-7459-4873-AD7B-CE75B7B0005A}" type="parTrans" cxnId="{5C175A02-6E06-411B-885A-C4B9F9F04E98}">
      <dgm:prSet/>
      <dgm:spPr/>
      <dgm:t>
        <a:bodyPr/>
        <a:lstStyle/>
        <a:p>
          <a:endParaRPr lang="en-IN">
            <a:latin typeface="Century Gothic" pitchFamily="34" charset="0"/>
          </a:endParaRPr>
        </a:p>
      </dgm:t>
    </dgm:pt>
    <dgm:pt modelId="{CAFF6956-7628-46FA-8CCC-120018334FFD}" type="sibTrans" cxnId="{5C175A02-6E06-411B-885A-C4B9F9F04E98}">
      <dgm:prSet/>
      <dgm:spPr/>
      <dgm:t>
        <a:bodyPr/>
        <a:lstStyle/>
        <a:p>
          <a:endParaRPr lang="en-IN">
            <a:latin typeface="Century Gothic" pitchFamily="34" charset="0"/>
          </a:endParaRPr>
        </a:p>
      </dgm:t>
    </dgm:pt>
    <dgm:pt modelId="{9D3354A6-05AA-418D-8FE1-B535F57E0813}">
      <dgm:prSet phldrT="[Text]" custT="1"/>
      <dgm:spPr/>
      <dgm:t>
        <a:bodyPr/>
        <a:lstStyle/>
        <a:p>
          <a:r>
            <a:rPr lang="en-IN" sz="1000" smtClean="0">
              <a:latin typeface="Century Gothic" pitchFamily="34" charset="0"/>
            </a:rPr>
            <a:t>Conversion levers</a:t>
          </a:r>
          <a:endParaRPr lang="en-IN" sz="1000" dirty="0" smtClean="0">
            <a:latin typeface="Century Gothic" pitchFamily="34" charset="0"/>
          </a:endParaRPr>
        </a:p>
      </dgm:t>
    </dgm:pt>
    <dgm:pt modelId="{4AE8CA64-A553-4A63-BAB3-6227DF782FE4}" type="parTrans" cxnId="{9098CEC8-DBF3-4322-AEB6-6C858E8D32FC}">
      <dgm:prSet/>
      <dgm:spPr/>
      <dgm:t>
        <a:bodyPr/>
        <a:lstStyle/>
        <a:p>
          <a:endParaRPr lang="en-IN">
            <a:latin typeface="Century Gothic" pitchFamily="34" charset="0"/>
          </a:endParaRPr>
        </a:p>
      </dgm:t>
    </dgm:pt>
    <dgm:pt modelId="{B84BD11E-891B-46C1-BA60-098C006F49CF}" type="sibTrans" cxnId="{9098CEC8-DBF3-4322-AEB6-6C858E8D32FC}">
      <dgm:prSet/>
      <dgm:spPr/>
      <dgm:t>
        <a:bodyPr/>
        <a:lstStyle/>
        <a:p>
          <a:endParaRPr lang="en-IN">
            <a:latin typeface="Century Gothic" pitchFamily="34" charset="0"/>
          </a:endParaRPr>
        </a:p>
      </dgm:t>
    </dgm:pt>
    <dgm:pt modelId="{3BFD9484-63F4-4CE3-A676-2765CF0E47F8}">
      <dgm:prSet phldrT="[Text]" custT="1"/>
      <dgm:spPr/>
      <dgm:t>
        <a:bodyPr/>
        <a:lstStyle/>
        <a:p>
          <a:r>
            <a:rPr lang="en-IN" sz="1000" dirty="0" smtClean="0">
              <a:latin typeface="Century Gothic" pitchFamily="34" charset="0"/>
            </a:rPr>
            <a:t>Paid search effectiveness</a:t>
          </a:r>
        </a:p>
      </dgm:t>
    </dgm:pt>
    <dgm:pt modelId="{B868CA52-43C2-4703-8CA1-F5BF4695C243}" type="parTrans" cxnId="{0CB6939F-7E9F-487A-AE00-F7A2E895BC58}">
      <dgm:prSet/>
      <dgm:spPr/>
      <dgm:t>
        <a:bodyPr/>
        <a:lstStyle/>
        <a:p>
          <a:endParaRPr lang="en-IN">
            <a:latin typeface="Century Gothic" pitchFamily="34" charset="0"/>
          </a:endParaRPr>
        </a:p>
      </dgm:t>
    </dgm:pt>
    <dgm:pt modelId="{02E820B6-18BC-4DC6-9ADF-183C9B93DA7C}" type="sibTrans" cxnId="{0CB6939F-7E9F-487A-AE00-F7A2E895BC58}">
      <dgm:prSet/>
      <dgm:spPr/>
      <dgm:t>
        <a:bodyPr/>
        <a:lstStyle/>
        <a:p>
          <a:endParaRPr lang="en-IN">
            <a:latin typeface="Century Gothic" pitchFamily="34" charset="0"/>
          </a:endParaRPr>
        </a:p>
      </dgm:t>
    </dgm:pt>
    <dgm:pt modelId="{209C244F-184B-4533-AEED-3BC79251A4F9}">
      <dgm:prSet phldrT="[Text]" custT="1"/>
      <dgm:spPr/>
      <dgm:t>
        <a:bodyPr/>
        <a:lstStyle/>
        <a:p>
          <a:r>
            <a:rPr lang="en-IN" sz="1400" dirty="0" smtClean="0">
              <a:latin typeface="Century Gothic" pitchFamily="34" charset="0"/>
            </a:rPr>
            <a:t>Drivers of Store productivity</a:t>
          </a:r>
          <a:endParaRPr lang="en-IN" sz="1400" dirty="0">
            <a:latin typeface="Century Gothic" pitchFamily="34" charset="0"/>
          </a:endParaRPr>
        </a:p>
      </dgm:t>
    </dgm:pt>
    <dgm:pt modelId="{73DBCF16-2837-47DF-8D11-A257DE124899}" type="parTrans" cxnId="{0EDF6F7C-D223-4F90-A75C-84B0C0F7BB83}">
      <dgm:prSet/>
      <dgm:spPr/>
      <dgm:t>
        <a:bodyPr/>
        <a:lstStyle/>
        <a:p>
          <a:endParaRPr lang="en-IN">
            <a:latin typeface="Century Gothic" pitchFamily="34" charset="0"/>
          </a:endParaRPr>
        </a:p>
      </dgm:t>
    </dgm:pt>
    <dgm:pt modelId="{89CC256E-3EEC-42BE-8DBB-0921A211CD37}" type="sibTrans" cxnId="{0EDF6F7C-D223-4F90-A75C-84B0C0F7BB83}">
      <dgm:prSet/>
      <dgm:spPr/>
      <dgm:t>
        <a:bodyPr/>
        <a:lstStyle/>
        <a:p>
          <a:endParaRPr lang="en-IN">
            <a:latin typeface="Century Gothic" pitchFamily="34" charset="0"/>
          </a:endParaRPr>
        </a:p>
      </dgm:t>
    </dgm:pt>
    <dgm:pt modelId="{BC8F7ADE-C560-4028-AAD5-C9BB3D64273C}">
      <dgm:prSet phldrT="[Text]" custT="1"/>
      <dgm:spPr/>
      <dgm:t>
        <a:bodyPr/>
        <a:lstStyle/>
        <a:p>
          <a:r>
            <a:rPr lang="en-IN" sz="1400" dirty="0" smtClean="0">
              <a:latin typeface="Century Gothic" pitchFamily="34" charset="0"/>
            </a:rPr>
            <a:t>Store performance monitoring</a:t>
          </a:r>
          <a:endParaRPr lang="en-IN" sz="1400" dirty="0">
            <a:latin typeface="Century Gothic" pitchFamily="34" charset="0"/>
          </a:endParaRPr>
        </a:p>
      </dgm:t>
    </dgm:pt>
    <dgm:pt modelId="{752211C3-5CE7-404F-B7A3-B3132E7E479B}" type="parTrans" cxnId="{4F58BDC8-A55C-4095-9DCD-7F07844FBC2E}">
      <dgm:prSet/>
      <dgm:spPr/>
      <dgm:t>
        <a:bodyPr/>
        <a:lstStyle/>
        <a:p>
          <a:endParaRPr lang="en-IN">
            <a:latin typeface="Century Gothic" pitchFamily="34" charset="0"/>
          </a:endParaRPr>
        </a:p>
      </dgm:t>
    </dgm:pt>
    <dgm:pt modelId="{AFEF3235-796A-4824-A649-841FEA447619}" type="sibTrans" cxnId="{4F58BDC8-A55C-4095-9DCD-7F07844FBC2E}">
      <dgm:prSet/>
      <dgm:spPr/>
      <dgm:t>
        <a:bodyPr/>
        <a:lstStyle/>
        <a:p>
          <a:endParaRPr lang="en-IN">
            <a:latin typeface="Century Gothic" pitchFamily="34" charset="0"/>
          </a:endParaRPr>
        </a:p>
      </dgm:t>
    </dgm:pt>
    <dgm:pt modelId="{59129948-A273-434F-BA95-D23E4B6ADDD3}">
      <dgm:prSet phldrT="[Text]" custT="1"/>
      <dgm:spPr/>
      <dgm:t>
        <a:bodyPr/>
        <a:lstStyle/>
        <a:p>
          <a:r>
            <a:rPr lang="en-IN" sz="1400" dirty="0" smtClean="0">
              <a:latin typeface="Century Gothic" pitchFamily="34" charset="0"/>
            </a:rPr>
            <a:t>Measuring performance of in store promotions</a:t>
          </a:r>
          <a:endParaRPr lang="en-IN" sz="1400" dirty="0">
            <a:latin typeface="Century Gothic" pitchFamily="34" charset="0"/>
          </a:endParaRPr>
        </a:p>
      </dgm:t>
    </dgm:pt>
    <dgm:pt modelId="{F9654AD2-0862-4942-AF19-069FA84FABE7}" type="parTrans" cxnId="{3DD00148-735A-4239-A289-EB67BEE8B975}">
      <dgm:prSet/>
      <dgm:spPr/>
      <dgm:t>
        <a:bodyPr/>
        <a:lstStyle/>
        <a:p>
          <a:endParaRPr lang="en-IN">
            <a:latin typeface="Century Gothic" pitchFamily="34" charset="0"/>
          </a:endParaRPr>
        </a:p>
      </dgm:t>
    </dgm:pt>
    <dgm:pt modelId="{013213C6-C8AE-47F9-8A1B-B0FF524E448F}" type="sibTrans" cxnId="{3DD00148-735A-4239-A289-EB67BEE8B975}">
      <dgm:prSet/>
      <dgm:spPr/>
      <dgm:t>
        <a:bodyPr/>
        <a:lstStyle/>
        <a:p>
          <a:endParaRPr lang="en-IN">
            <a:latin typeface="Century Gothic" pitchFamily="34" charset="0"/>
          </a:endParaRPr>
        </a:p>
      </dgm:t>
    </dgm:pt>
    <dgm:pt modelId="{55F7EAAF-BA03-4A27-81BF-A872C3EBB9C9}">
      <dgm:prSet phldrT="[Text]" custT="1"/>
      <dgm:spPr/>
      <dgm:t>
        <a:bodyPr/>
        <a:lstStyle/>
        <a:p>
          <a:r>
            <a:rPr lang="en-IN" sz="1400" dirty="0" smtClean="0">
              <a:latin typeface="Century Gothic" pitchFamily="34" charset="0"/>
            </a:rPr>
            <a:t>Analyzing customer experience</a:t>
          </a:r>
          <a:endParaRPr lang="en-IN" sz="1400" dirty="0">
            <a:latin typeface="Century Gothic" pitchFamily="34" charset="0"/>
          </a:endParaRPr>
        </a:p>
      </dgm:t>
    </dgm:pt>
    <dgm:pt modelId="{F7E08A18-D537-45D1-9FED-058D1CCC77C2}" type="parTrans" cxnId="{EB9DE311-0F79-4695-B7C1-7247946017C6}">
      <dgm:prSet/>
      <dgm:spPr/>
      <dgm:t>
        <a:bodyPr/>
        <a:lstStyle/>
        <a:p>
          <a:endParaRPr lang="en-IN">
            <a:latin typeface="Century Gothic" pitchFamily="34" charset="0"/>
          </a:endParaRPr>
        </a:p>
      </dgm:t>
    </dgm:pt>
    <dgm:pt modelId="{1C645BDF-276D-46E2-93E3-5D96CFEEBBA2}" type="sibTrans" cxnId="{EB9DE311-0F79-4695-B7C1-7247946017C6}">
      <dgm:prSet/>
      <dgm:spPr/>
      <dgm:t>
        <a:bodyPr/>
        <a:lstStyle/>
        <a:p>
          <a:endParaRPr lang="en-IN">
            <a:latin typeface="Century Gothic" pitchFamily="34" charset="0"/>
          </a:endParaRPr>
        </a:p>
      </dgm:t>
    </dgm:pt>
    <dgm:pt modelId="{D881E6C3-6FDF-48D3-B0DB-780790B1D575}">
      <dgm:prSet phldrT="[Text]" custT="1"/>
      <dgm:spPr/>
      <dgm:t>
        <a:bodyPr/>
        <a:lstStyle/>
        <a:p>
          <a:r>
            <a:rPr lang="en-IN" sz="1000" dirty="0" smtClean="0">
              <a:latin typeface="Century Gothic" pitchFamily="34" charset="0"/>
            </a:rPr>
            <a:t>Sentiment on stores</a:t>
          </a:r>
          <a:endParaRPr lang="en-IN" sz="1000" dirty="0">
            <a:latin typeface="Century Gothic" pitchFamily="34" charset="0"/>
          </a:endParaRPr>
        </a:p>
      </dgm:t>
    </dgm:pt>
    <dgm:pt modelId="{7F5F2BBA-35CE-4B7B-8186-6546C2AC14E5}" type="parTrans" cxnId="{50648EE4-6EFA-4636-AA73-17395087BB40}">
      <dgm:prSet/>
      <dgm:spPr/>
      <dgm:t>
        <a:bodyPr/>
        <a:lstStyle/>
        <a:p>
          <a:endParaRPr lang="en-IN">
            <a:latin typeface="Century Gothic" pitchFamily="34" charset="0"/>
          </a:endParaRPr>
        </a:p>
      </dgm:t>
    </dgm:pt>
    <dgm:pt modelId="{EAC7F0B1-B4C3-4318-86A9-BFD92FAEFD26}" type="sibTrans" cxnId="{50648EE4-6EFA-4636-AA73-17395087BB40}">
      <dgm:prSet/>
      <dgm:spPr/>
      <dgm:t>
        <a:bodyPr/>
        <a:lstStyle/>
        <a:p>
          <a:endParaRPr lang="en-IN">
            <a:latin typeface="Century Gothic" pitchFamily="34" charset="0"/>
          </a:endParaRPr>
        </a:p>
      </dgm:t>
    </dgm:pt>
    <dgm:pt modelId="{77D70A84-352F-42E2-87A5-F4EA5515986F}">
      <dgm:prSet phldrT="[Text]" custT="1"/>
      <dgm:spPr/>
      <dgm:t>
        <a:bodyPr/>
        <a:lstStyle/>
        <a:p>
          <a:r>
            <a:rPr lang="en-IN" sz="1000" dirty="0" smtClean="0">
              <a:latin typeface="Century Gothic" pitchFamily="34" charset="0"/>
            </a:rPr>
            <a:t>Offer attractiveness</a:t>
          </a:r>
          <a:endParaRPr lang="en-IN" sz="1000" dirty="0">
            <a:latin typeface="Century Gothic" pitchFamily="34" charset="0"/>
          </a:endParaRPr>
        </a:p>
      </dgm:t>
    </dgm:pt>
    <dgm:pt modelId="{B47EF6C3-61E6-4E4A-A9A0-172E438F4E5D}" type="parTrans" cxnId="{A5C23980-8D8C-4A39-97C6-B120BBE90EFF}">
      <dgm:prSet/>
      <dgm:spPr/>
      <dgm:t>
        <a:bodyPr/>
        <a:lstStyle/>
        <a:p>
          <a:endParaRPr lang="en-IN">
            <a:latin typeface="Century Gothic" pitchFamily="34" charset="0"/>
          </a:endParaRPr>
        </a:p>
      </dgm:t>
    </dgm:pt>
    <dgm:pt modelId="{00D577B5-3AE6-46D5-9EB0-E0AD8085D894}" type="sibTrans" cxnId="{A5C23980-8D8C-4A39-97C6-B120BBE90EFF}">
      <dgm:prSet/>
      <dgm:spPr/>
      <dgm:t>
        <a:bodyPr/>
        <a:lstStyle/>
        <a:p>
          <a:endParaRPr lang="en-IN">
            <a:latin typeface="Century Gothic" pitchFamily="34" charset="0"/>
          </a:endParaRPr>
        </a:p>
      </dgm:t>
    </dgm:pt>
    <dgm:pt modelId="{D2AEE8E2-DCBE-40F5-8550-F1F4E9C3BFED}">
      <dgm:prSet phldrT="[Text]" custT="1"/>
      <dgm:spPr/>
      <dgm:t>
        <a:bodyPr/>
        <a:lstStyle/>
        <a:p>
          <a:r>
            <a:rPr lang="en-IN" sz="1400" dirty="0" smtClean="0">
              <a:latin typeface="Century Gothic" pitchFamily="34" charset="0"/>
            </a:rPr>
            <a:t>Measuring Lost sales</a:t>
          </a:r>
          <a:endParaRPr lang="en-IN" sz="1400" dirty="0">
            <a:latin typeface="Century Gothic" pitchFamily="34" charset="0"/>
          </a:endParaRPr>
        </a:p>
      </dgm:t>
    </dgm:pt>
    <dgm:pt modelId="{5D77F6C3-7694-4F84-8D91-862FF3037020}" type="parTrans" cxnId="{2538487B-B567-4568-AD32-3D43D731B8D0}">
      <dgm:prSet/>
      <dgm:spPr/>
      <dgm:t>
        <a:bodyPr/>
        <a:lstStyle/>
        <a:p>
          <a:endParaRPr lang="en-IN">
            <a:latin typeface="Century Gothic" pitchFamily="34" charset="0"/>
          </a:endParaRPr>
        </a:p>
      </dgm:t>
    </dgm:pt>
    <dgm:pt modelId="{DCD96100-2B87-4251-B905-859807B6D9BA}" type="sibTrans" cxnId="{2538487B-B567-4568-AD32-3D43D731B8D0}">
      <dgm:prSet/>
      <dgm:spPr/>
      <dgm:t>
        <a:bodyPr/>
        <a:lstStyle/>
        <a:p>
          <a:endParaRPr lang="en-IN">
            <a:latin typeface="Century Gothic" pitchFamily="34" charset="0"/>
          </a:endParaRPr>
        </a:p>
      </dgm:t>
    </dgm:pt>
    <dgm:pt modelId="{B9170552-01DF-492D-A01B-F2D5BB1BA804}">
      <dgm:prSet phldrT="[Text]" custT="1"/>
      <dgm:spPr/>
      <dgm:t>
        <a:bodyPr/>
        <a:lstStyle/>
        <a:p>
          <a:r>
            <a:rPr lang="en-IN" sz="1400" dirty="0" smtClean="0">
              <a:latin typeface="Century Gothic" pitchFamily="34" charset="0"/>
            </a:rPr>
            <a:t>Demand forecasting</a:t>
          </a:r>
          <a:endParaRPr lang="en-IN" sz="1400" dirty="0">
            <a:latin typeface="Century Gothic" pitchFamily="34" charset="0"/>
          </a:endParaRPr>
        </a:p>
      </dgm:t>
    </dgm:pt>
    <dgm:pt modelId="{ACF20D2D-7758-4BFC-B530-90CF6A1146A5}" type="parTrans" cxnId="{5162DC9A-F0F8-4A11-9F68-B6DFD929AC26}">
      <dgm:prSet/>
      <dgm:spPr/>
      <dgm:t>
        <a:bodyPr/>
        <a:lstStyle/>
        <a:p>
          <a:endParaRPr lang="en-IN">
            <a:latin typeface="Century Gothic" pitchFamily="34" charset="0"/>
          </a:endParaRPr>
        </a:p>
      </dgm:t>
    </dgm:pt>
    <dgm:pt modelId="{6273EDD9-C189-4D2F-B2AE-EFF34C3BF7C1}" type="sibTrans" cxnId="{5162DC9A-F0F8-4A11-9F68-B6DFD929AC26}">
      <dgm:prSet/>
      <dgm:spPr/>
      <dgm:t>
        <a:bodyPr/>
        <a:lstStyle/>
        <a:p>
          <a:endParaRPr lang="en-IN">
            <a:latin typeface="Century Gothic" pitchFamily="34" charset="0"/>
          </a:endParaRPr>
        </a:p>
      </dgm:t>
    </dgm:pt>
    <dgm:pt modelId="{4EFE6566-A372-4EA5-B3E4-32CE186571D9}">
      <dgm:prSet phldrT="[Text]" custT="1"/>
      <dgm:spPr/>
      <dgm:t>
        <a:bodyPr/>
        <a:lstStyle/>
        <a:p>
          <a:r>
            <a:rPr lang="en-IN" sz="1400" dirty="0" smtClean="0">
              <a:latin typeface="Century Gothic" pitchFamily="34" charset="0"/>
            </a:rPr>
            <a:t>Inventory management</a:t>
          </a:r>
          <a:endParaRPr lang="en-IN" sz="1400" dirty="0">
            <a:latin typeface="Century Gothic" pitchFamily="34" charset="0"/>
          </a:endParaRPr>
        </a:p>
      </dgm:t>
    </dgm:pt>
    <dgm:pt modelId="{23DF6275-164E-4F67-9CCB-462D8AFFB499}" type="parTrans" cxnId="{5A1CE402-FF96-404C-AB41-D999EBBCAD67}">
      <dgm:prSet/>
      <dgm:spPr/>
      <dgm:t>
        <a:bodyPr/>
        <a:lstStyle/>
        <a:p>
          <a:endParaRPr lang="en-IN">
            <a:latin typeface="Century Gothic" pitchFamily="34" charset="0"/>
          </a:endParaRPr>
        </a:p>
      </dgm:t>
    </dgm:pt>
    <dgm:pt modelId="{D5E01BC1-2FCD-4E94-B8FB-6A298E454327}" type="sibTrans" cxnId="{5A1CE402-FF96-404C-AB41-D999EBBCAD67}">
      <dgm:prSet/>
      <dgm:spPr/>
      <dgm:t>
        <a:bodyPr/>
        <a:lstStyle/>
        <a:p>
          <a:endParaRPr lang="en-IN">
            <a:latin typeface="Century Gothic" pitchFamily="34" charset="0"/>
          </a:endParaRPr>
        </a:p>
      </dgm:t>
    </dgm:pt>
    <dgm:pt modelId="{B1F40544-73A3-4A1B-8689-4508FCD5D8DF}">
      <dgm:prSet phldrT="[Text]" custT="1"/>
      <dgm:spPr/>
      <dgm:t>
        <a:bodyPr/>
        <a:lstStyle/>
        <a:p>
          <a:endParaRPr lang="en-IN" sz="1400" dirty="0">
            <a:latin typeface="Century Gothic" pitchFamily="34" charset="0"/>
          </a:endParaRPr>
        </a:p>
      </dgm:t>
    </dgm:pt>
    <dgm:pt modelId="{18BAE34F-DFF4-470B-B062-F6BC756A59CC}" type="parTrans" cxnId="{18C91794-6B65-4810-B65F-5008FEB89EA9}">
      <dgm:prSet/>
      <dgm:spPr/>
      <dgm:t>
        <a:bodyPr/>
        <a:lstStyle/>
        <a:p>
          <a:endParaRPr lang="en-IN">
            <a:latin typeface="Century Gothic" pitchFamily="34" charset="0"/>
          </a:endParaRPr>
        </a:p>
      </dgm:t>
    </dgm:pt>
    <dgm:pt modelId="{D8B7846E-CA1B-4295-A3AF-AECDA1769A5F}" type="sibTrans" cxnId="{18C91794-6B65-4810-B65F-5008FEB89EA9}">
      <dgm:prSet/>
      <dgm:spPr/>
      <dgm:t>
        <a:bodyPr/>
        <a:lstStyle/>
        <a:p>
          <a:endParaRPr lang="en-IN">
            <a:latin typeface="Century Gothic" pitchFamily="34" charset="0"/>
          </a:endParaRPr>
        </a:p>
      </dgm:t>
    </dgm:pt>
    <dgm:pt modelId="{1DEA27AB-A2E6-4C7A-8B70-B3958E9A836C}">
      <dgm:prSet phldrT="[Text]" custT="1"/>
      <dgm:spPr/>
      <dgm:t>
        <a:bodyPr/>
        <a:lstStyle/>
        <a:p>
          <a:r>
            <a:rPr lang="en-IN" sz="1000" dirty="0" smtClean="0">
              <a:latin typeface="Century Gothic" pitchFamily="34" charset="0"/>
            </a:rPr>
            <a:t>Price Elasticity</a:t>
          </a:r>
          <a:endParaRPr lang="en-IN" sz="1000" dirty="0">
            <a:latin typeface="Century Gothic" pitchFamily="34" charset="0"/>
          </a:endParaRPr>
        </a:p>
      </dgm:t>
    </dgm:pt>
    <dgm:pt modelId="{35AFD4EC-2541-4D97-9D43-E098B0472E62}" type="parTrans" cxnId="{54C113E8-608A-4784-A680-1987A3F6F948}">
      <dgm:prSet/>
      <dgm:spPr/>
      <dgm:t>
        <a:bodyPr/>
        <a:lstStyle/>
        <a:p>
          <a:endParaRPr lang="en-IN">
            <a:latin typeface="Century Gothic" pitchFamily="34" charset="0"/>
          </a:endParaRPr>
        </a:p>
      </dgm:t>
    </dgm:pt>
    <dgm:pt modelId="{A58375B7-A60B-458F-BEF7-93560DE81E71}" type="sibTrans" cxnId="{54C113E8-608A-4784-A680-1987A3F6F948}">
      <dgm:prSet/>
      <dgm:spPr/>
      <dgm:t>
        <a:bodyPr/>
        <a:lstStyle/>
        <a:p>
          <a:endParaRPr lang="en-IN">
            <a:latin typeface="Century Gothic" pitchFamily="34" charset="0"/>
          </a:endParaRPr>
        </a:p>
      </dgm:t>
    </dgm:pt>
    <dgm:pt modelId="{E212F857-BEEE-4EDF-8CA5-DCAE5E951BD4}">
      <dgm:prSet phldrT="[Text]" custT="1"/>
      <dgm:spPr/>
      <dgm:t>
        <a:bodyPr/>
        <a:lstStyle/>
        <a:p>
          <a:r>
            <a:rPr lang="en-IN" sz="1000" dirty="0" smtClean="0">
              <a:latin typeface="Century Gothic" pitchFamily="34" charset="0"/>
            </a:rPr>
            <a:t>Optimal size buy</a:t>
          </a:r>
          <a:endParaRPr lang="en-IN" sz="1000" dirty="0">
            <a:latin typeface="Century Gothic" pitchFamily="34" charset="0"/>
          </a:endParaRPr>
        </a:p>
      </dgm:t>
    </dgm:pt>
    <dgm:pt modelId="{24982380-F71B-467F-B5B4-E626480EE8CC}" type="parTrans" cxnId="{0D82771F-ACFF-44BA-8E51-0F6F23CFCA13}">
      <dgm:prSet/>
      <dgm:spPr/>
      <dgm:t>
        <a:bodyPr/>
        <a:lstStyle/>
        <a:p>
          <a:endParaRPr lang="en-IN">
            <a:latin typeface="Century Gothic" pitchFamily="34" charset="0"/>
          </a:endParaRPr>
        </a:p>
      </dgm:t>
    </dgm:pt>
    <dgm:pt modelId="{3C608BDD-C263-4A4B-A804-F7B77424CA57}" type="sibTrans" cxnId="{0D82771F-ACFF-44BA-8E51-0F6F23CFCA13}">
      <dgm:prSet/>
      <dgm:spPr/>
      <dgm:t>
        <a:bodyPr/>
        <a:lstStyle/>
        <a:p>
          <a:endParaRPr lang="en-IN">
            <a:latin typeface="Century Gothic" pitchFamily="34" charset="0"/>
          </a:endParaRPr>
        </a:p>
      </dgm:t>
    </dgm:pt>
    <dgm:pt modelId="{8B69DCBD-A548-4EC6-8C21-3F16B836DC47}">
      <dgm:prSet phldrT="[Text]" custT="1"/>
      <dgm:spPr/>
      <dgm:t>
        <a:bodyPr/>
        <a:lstStyle/>
        <a:p>
          <a:endParaRPr lang="en-IN" sz="1400" dirty="0">
            <a:latin typeface="Century Gothic" pitchFamily="34" charset="0"/>
          </a:endParaRPr>
        </a:p>
      </dgm:t>
    </dgm:pt>
    <dgm:pt modelId="{9B0EF190-263C-4B3C-8A41-351A91AF3C95}" type="parTrans" cxnId="{1B0072D0-3709-4EE0-B102-463840C82A23}">
      <dgm:prSet/>
      <dgm:spPr/>
      <dgm:t>
        <a:bodyPr/>
        <a:lstStyle/>
        <a:p>
          <a:endParaRPr lang="en-IN">
            <a:latin typeface="Century Gothic" pitchFamily="34" charset="0"/>
          </a:endParaRPr>
        </a:p>
      </dgm:t>
    </dgm:pt>
    <dgm:pt modelId="{44C35188-38E1-4349-AFC3-5F73B8ED5F46}" type="sibTrans" cxnId="{1B0072D0-3709-4EE0-B102-463840C82A23}">
      <dgm:prSet/>
      <dgm:spPr/>
      <dgm:t>
        <a:bodyPr/>
        <a:lstStyle/>
        <a:p>
          <a:endParaRPr lang="en-IN">
            <a:latin typeface="Century Gothic" pitchFamily="34" charset="0"/>
          </a:endParaRPr>
        </a:p>
      </dgm:t>
    </dgm:pt>
    <dgm:pt modelId="{EBC303FC-FD51-4C1E-91B3-F682D12C1A94}">
      <dgm:prSet phldrT="[Text]" custT="1"/>
      <dgm:spPr/>
      <dgm:t>
        <a:bodyPr/>
        <a:lstStyle/>
        <a:p>
          <a:r>
            <a:rPr lang="en-IN" sz="1000" dirty="0" smtClean="0">
              <a:latin typeface="Century Gothic" pitchFamily="34" charset="0"/>
            </a:rPr>
            <a:t>Retention analysis</a:t>
          </a:r>
          <a:endParaRPr lang="en-IN" sz="1000" dirty="0">
            <a:latin typeface="Century Gothic" pitchFamily="34" charset="0"/>
          </a:endParaRPr>
        </a:p>
      </dgm:t>
    </dgm:pt>
    <dgm:pt modelId="{B482E266-91B7-44CF-A956-F616061FA2D7}" type="sibTrans" cxnId="{26F4BC94-FF72-4C94-9C23-1CDA50BEEC8B}">
      <dgm:prSet/>
      <dgm:spPr/>
      <dgm:t>
        <a:bodyPr/>
        <a:lstStyle/>
        <a:p>
          <a:endParaRPr lang="en-IN">
            <a:latin typeface="Century Gothic" pitchFamily="34" charset="0"/>
          </a:endParaRPr>
        </a:p>
      </dgm:t>
    </dgm:pt>
    <dgm:pt modelId="{854BD44A-3BEC-4864-8CDC-2DEC3CF6DCE7}" type="parTrans" cxnId="{26F4BC94-FF72-4C94-9C23-1CDA50BEEC8B}">
      <dgm:prSet/>
      <dgm:spPr/>
      <dgm:t>
        <a:bodyPr/>
        <a:lstStyle/>
        <a:p>
          <a:endParaRPr lang="en-IN">
            <a:latin typeface="Century Gothic" pitchFamily="34" charset="0"/>
          </a:endParaRPr>
        </a:p>
      </dgm:t>
    </dgm:pt>
    <dgm:pt modelId="{7F993690-CC61-46B3-A069-A4475362B232}">
      <dgm:prSet phldrT="[Text]" custT="1"/>
      <dgm:spPr/>
      <dgm:t>
        <a:bodyPr/>
        <a:lstStyle/>
        <a:p>
          <a:r>
            <a:rPr lang="en-IN" sz="1000" dirty="0" smtClean="0">
              <a:latin typeface="Century Gothic" pitchFamily="34" charset="0"/>
            </a:rPr>
            <a:t>Net lift models</a:t>
          </a:r>
          <a:endParaRPr lang="en-IN" sz="1000" dirty="0">
            <a:latin typeface="Century Gothic" pitchFamily="34" charset="0"/>
          </a:endParaRPr>
        </a:p>
      </dgm:t>
    </dgm:pt>
    <dgm:pt modelId="{4C4BD58B-4186-43C1-862A-5C14920F231F}" type="sibTrans" cxnId="{32887CF7-8F1F-4115-A06F-60A318BC7F9C}">
      <dgm:prSet/>
      <dgm:spPr/>
      <dgm:t>
        <a:bodyPr/>
        <a:lstStyle/>
        <a:p>
          <a:endParaRPr lang="en-IN">
            <a:latin typeface="Century Gothic" pitchFamily="34" charset="0"/>
          </a:endParaRPr>
        </a:p>
      </dgm:t>
    </dgm:pt>
    <dgm:pt modelId="{1C53CAFC-F1BB-4608-872B-D7B0813B81BD}" type="parTrans" cxnId="{32887CF7-8F1F-4115-A06F-60A318BC7F9C}">
      <dgm:prSet/>
      <dgm:spPr/>
      <dgm:t>
        <a:bodyPr/>
        <a:lstStyle/>
        <a:p>
          <a:endParaRPr lang="en-IN">
            <a:latin typeface="Century Gothic" pitchFamily="34" charset="0"/>
          </a:endParaRPr>
        </a:p>
      </dgm:t>
    </dgm:pt>
    <dgm:pt modelId="{421AB6C1-C111-4544-AF97-5F9133BDD0A5}">
      <dgm:prSet phldrT="[Text]" custT="1"/>
      <dgm:spPr/>
      <dgm:t>
        <a:bodyPr/>
        <a:lstStyle/>
        <a:p>
          <a:endParaRPr lang="en-IN" sz="1100" dirty="0">
            <a:latin typeface="Century Gothic" pitchFamily="34" charset="0"/>
          </a:endParaRPr>
        </a:p>
      </dgm:t>
    </dgm:pt>
    <dgm:pt modelId="{C76B3076-B2C5-4BF1-B3E2-A478B00FCF6D}" type="parTrans" cxnId="{415B233E-F606-4071-BBF4-D65CAAB80C83}">
      <dgm:prSet/>
      <dgm:spPr/>
      <dgm:t>
        <a:bodyPr/>
        <a:lstStyle/>
        <a:p>
          <a:endParaRPr lang="en-IN">
            <a:latin typeface="Century Gothic" pitchFamily="34" charset="0"/>
          </a:endParaRPr>
        </a:p>
      </dgm:t>
    </dgm:pt>
    <dgm:pt modelId="{CB4B948C-438B-4953-9624-DE7482403D46}" type="sibTrans" cxnId="{415B233E-F606-4071-BBF4-D65CAAB80C83}">
      <dgm:prSet/>
      <dgm:spPr/>
      <dgm:t>
        <a:bodyPr/>
        <a:lstStyle/>
        <a:p>
          <a:endParaRPr lang="en-IN">
            <a:latin typeface="Century Gothic" pitchFamily="34" charset="0"/>
          </a:endParaRPr>
        </a:p>
      </dgm:t>
    </dgm:pt>
    <dgm:pt modelId="{93FA9B0E-EBCA-45B5-952E-FA662533A6BD}">
      <dgm:prSet phldrT="[Text]" custT="1"/>
      <dgm:spPr/>
      <dgm:t>
        <a:bodyPr/>
        <a:lstStyle/>
        <a:p>
          <a:endParaRPr lang="en-IN" sz="1100" dirty="0" smtClean="0">
            <a:latin typeface="Century Gothic" pitchFamily="34" charset="0"/>
          </a:endParaRPr>
        </a:p>
      </dgm:t>
    </dgm:pt>
    <dgm:pt modelId="{B9337867-C1B7-4F15-ADFB-26764D0B1B00}" type="parTrans" cxnId="{17619FB8-4A28-432D-AD6A-8499E6268A4E}">
      <dgm:prSet/>
      <dgm:spPr/>
      <dgm:t>
        <a:bodyPr/>
        <a:lstStyle/>
        <a:p>
          <a:endParaRPr lang="en-IN">
            <a:latin typeface="Century Gothic" pitchFamily="34" charset="0"/>
          </a:endParaRPr>
        </a:p>
      </dgm:t>
    </dgm:pt>
    <dgm:pt modelId="{82A96FD7-41F0-4803-81F1-F2D7345365A3}" type="sibTrans" cxnId="{17619FB8-4A28-432D-AD6A-8499E6268A4E}">
      <dgm:prSet/>
      <dgm:spPr/>
      <dgm:t>
        <a:bodyPr/>
        <a:lstStyle/>
        <a:p>
          <a:endParaRPr lang="en-IN">
            <a:latin typeface="Century Gothic" pitchFamily="34" charset="0"/>
          </a:endParaRPr>
        </a:p>
      </dgm:t>
    </dgm:pt>
    <dgm:pt modelId="{01FCA387-B7D0-4E37-AECF-D957ACD3F8CA}">
      <dgm:prSet phldrT="[Text]"/>
      <dgm:spPr/>
      <dgm:t>
        <a:bodyPr/>
        <a:lstStyle/>
        <a:p>
          <a:endParaRPr lang="en-IN" sz="1300" dirty="0">
            <a:latin typeface="Century Gothic" pitchFamily="34" charset="0"/>
          </a:endParaRPr>
        </a:p>
      </dgm:t>
    </dgm:pt>
    <dgm:pt modelId="{AFE3E6B1-F640-48AE-AD11-17E072ABAB58}" type="parTrans" cxnId="{906851D0-1DA8-44B7-8E3C-19E97BA7FA68}">
      <dgm:prSet/>
      <dgm:spPr/>
      <dgm:t>
        <a:bodyPr/>
        <a:lstStyle/>
        <a:p>
          <a:endParaRPr lang="en-IN">
            <a:latin typeface="Century Gothic" pitchFamily="34" charset="0"/>
          </a:endParaRPr>
        </a:p>
      </dgm:t>
    </dgm:pt>
    <dgm:pt modelId="{4B5311AF-2870-4C31-B843-8F37E3E87BD6}" type="sibTrans" cxnId="{906851D0-1DA8-44B7-8E3C-19E97BA7FA68}">
      <dgm:prSet/>
      <dgm:spPr/>
      <dgm:t>
        <a:bodyPr/>
        <a:lstStyle/>
        <a:p>
          <a:endParaRPr lang="en-IN">
            <a:latin typeface="Century Gothic" pitchFamily="34" charset="0"/>
          </a:endParaRPr>
        </a:p>
      </dgm:t>
    </dgm:pt>
    <dgm:pt modelId="{A238D675-C2AD-4060-A8DB-E98944F1B7E4}">
      <dgm:prSet phldrT="[Text]" custT="1"/>
      <dgm:spPr/>
      <dgm:t>
        <a:bodyPr/>
        <a:lstStyle/>
        <a:p>
          <a:endParaRPr lang="en-IN" sz="1400" dirty="0">
            <a:latin typeface="Century Gothic" pitchFamily="34" charset="0"/>
          </a:endParaRPr>
        </a:p>
      </dgm:t>
    </dgm:pt>
    <dgm:pt modelId="{038D51CB-B63D-4D7B-91DE-3CCD5A3E94F8}" type="parTrans" cxnId="{CDC6ACE6-E772-4F40-801C-9AA601B6D3D8}">
      <dgm:prSet/>
      <dgm:spPr/>
      <dgm:t>
        <a:bodyPr/>
        <a:lstStyle/>
        <a:p>
          <a:endParaRPr lang="en-IN"/>
        </a:p>
      </dgm:t>
    </dgm:pt>
    <dgm:pt modelId="{070A064B-4F9D-4ACF-A1D9-E84BCAB79DE6}" type="sibTrans" cxnId="{CDC6ACE6-E772-4F40-801C-9AA601B6D3D8}">
      <dgm:prSet/>
      <dgm:spPr/>
      <dgm:t>
        <a:bodyPr/>
        <a:lstStyle/>
        <a:p>
          <a:endParaRPr lang="en-IN"/>
        </a:p>
      </dgm:t>
    </dgm:pt>
    <dgm:pt modelId="{E4A7A0CA-02B1-4B9F-8453-797750070C58}">
      <dgm:prSet phldrT="[Text]" custT="1"/>
      <dgm:spPr/>
      <dgm:t>
        <a:bodyPr/>
        <a:lstStyle/>
        <a:p>
          <a:endParaRPr lang="en-IN" sz="1400" dirty="0">
            <a:latin typeface="Century Gothic" pitchFamily="34" charset="0"/>
          </a:endParaRPr>
        </a:p>
      </dgm:t>
    </dgm:pt>
    <dgm:pt modelId="{258964D0-40D6-4749-8A67-08B8D5AFF2B3}" type="parTrans" cxnId="{968AE2BB-5278-4D03-8B92-A5530394A511}">
      <dgm:prSet/>
      <dgm:spPr/>
      <dgm:t>
        <a:bodyPr/>
        <a:lstStyle/>
        <a:p>
          <a:endParaRPr lang="en-IN"/>
        </a:p>
      </dgm:t>
    </dgm:pt>
    <dgm:pt modelId="{8C90C0C6-073F-491F-A665-C2989025FEF0}" type="sibTrans" cxnId="{968AE2BB-5278-4D03-8B92-A5530394A511}">
      <dgm:prSet/>
      <dgm:spPr/>
      <dgm:t>
        <a:bodyPr/>
        <a:lstStyle/>
        <a:p>
          <a:endParaRPr lang="en-IN"/>
        </a:p>
      </dgm:t>
    </dgm:pt>
    <dgm:pt modelId="{01760E4D-BAD8-4A06-8111-BFDA390451DB}">
      <dgm:prSet phldrT="[Text]" custT="1"/>
      <dgm:spPr/>
      <dgm:t>
        <a:bodyPr/>
        <a:lstStyle/>
        <a:p>
          <a:r>
            <a:rPr lang="en-IN" sz="1000" dirty="0" smtClean="0">
              <a:latin typeface="Century Gothic" pitchFamily="34" charset="0"/>
            </a:rPr>
            <a:t>Leading indicators of Online ‘Out of Stock’</a:t>
          </a:r>
          <a:endParaRPr lang="en-IN" sz="1400" dirty="0">
            <a:latin typeface="Century Gothic" pitchFamily="34" charset="0"/>
          </a:endParaRPr>
        </a:p>
      </dgm:t>
    </dgm:pt>
    <dgm:pt modelId="{CAB4CDB2-0EEF-441F-8A8B-A18E55515661}" type="parTrans" cxnId="{D8D82999-5ACC-42FC-B7B5-E6D1AD29F876}">
      <dgm:prSet/>
      <dgm:spPr/>
      <dgm:t>
        <a:bodyPr/>
        <a:lstStyle/>
        <a:p>
          <a:endParaRPr lang="en-IN"/>
        </a:p>
      </dgm:t>
    </dgm:pt>
    <dgm:pt modelId="{1C22A785-7291-427A-9065-CCDDD4629B5B}" type="sibTrans" cxnId="{D8D82999-5ACC-42FC-B7B5-E6D1AD29F876}">
      <dgm:prSet/>
      <dgm:spPr/>
      <dgm:t>
        <a:bodyPr/>
        <a:lstStyle/>
        <a:p>
          <a:endParaRPr lang="en-IN"/>
        </a:p>
      </dgm:t>
    </dgm:pt>
    <dgm:pt modelId="{F6007780-F5E4-4FF1-B4E2-E42D95AD90A6}">
      <dgm:prSet phldrT="[Text]" custT="1"/>
      <dgm:spPr/>
      <dgm:t>
        <a:bodyPr/>
        <a:lstStyle/>
        <a:p>
          <a:endParaRPr lang="en-IN" sz="1400" dirty="0">
            <a:latin typeface="Century Gothic" pitchFamily="34" charset="0"/>
          </a:endParaRPr>
        </a:p>
      </dgm:t>
    </dgm:pt>
    <dgm:pt modelId="{AAB8899C-17A0-4AE7-AC08-1E26C8793107}" type="parTrans" cxnId="{AFF1580B-E3B6-4622-8936-A285F9B3E8BB}">
      <dgm:prSet/>
      <dgm:spPr/>
      <dgm:t>
        <a:bodyPr/>
        <a:lstStyle/>
        <a:p>
          <a:endParaRPr lang="en-IN"/>
        </a:p>
      </dgm:t>
    </dgm:pt>
    <dgm:pt modelId="{C22E0902-DB07-4ECD-83E3-19F81803C0A8}" type="sibTrans" cxnId="{AFF1580B-E3B6-4622-8936-A285F9B3E8BB}">
      <dgm:prSet/>
      <dgm:spPr/>
      <dgm:t>
        <a:bodyPr/>
        <a:lstStyle/>
        <a:p>
          <a:endParaRPr lang="en-IN"/>
        </a:p>
      </dgm:t>
    </dgm:pt>
    <dgm:pt modelId="{11154D2D-7213-46C5-A735-E402F39BA6E3}">
      <dgm:prSet phldrT="[Text]" custT="1"/>
      <dgm:spPr/>
      <dgm:t>
        <a:bodyPr/>
        <a:lstStyle/>
        <a:p>
          <a:r>
            <a:rPr lang="en-IN" sz="1000" dirty="0" smtClean="0">
              <a:latin typeface="Century Gothic" pitchFamily="34" charset="0"/>
            </a:rPr>
            <a:t>Alerts for leading indicators</a:t>
          </a:r>
          <a:endParaRPr lang="en-IN" sz="1000" dirty="0">
            <a:latin typeface="Century Gothic" pitchFamily="34" charset="0"/>
          </a:endParaRPr>
        </a:p>
      </dgm:t>
    </dgm:pt>
    <dgm:pt modelId="{CD28E68D-A860-4389-9986-C7D3AB5737A1}" type="parTrans" cxnId="{A6B1325A-D9C5-4746-B248-BA48D260D50E}">
      <dgm:prSet/>
      <dgm:spPr/>
      <dgm:t>
        <a:bodyPr/>
        <a:lstStyle/>
        <a:p>
          <a:endParaRPr lang="en-IN"/>
        </a:p>
      </dgm:t>
    </dgm:pt>
    <dgm:pt modelId="{8FE29440-09C0-47C7-8F21-4ECFE7882537}" type="sibTrans" cxnId="{A6B1325A-D9C5-4746-B248-BA48D260D50E}">
      <dgm:prSet/>
      <dgm:spPr/>
      <dgm:t>
        <a:bodyPr/>
        <a:lstStyle/>
        <a:p>
          <a:endParaRPr lang="en-IN"/>
        </a:p>
      </dgm:t>
    </dgm:pt>
    <dgm:pt modelId="{8C66BB20-11F4-4381-BDEF-F84EA4F6DF5D}">
      <dgm:prSet phldrT="[Text]"/>
      <dgm:spPr/>
      <dgm:t>
        <a:bodyPr/>
        <a:lstStyle/>
        <a:p>
          <a:endParaRPr lang="en-IN" sz="1200" dirty="0">
            <a:latin typeface="Century Gothic" pitchFamily="34" charset="0"/>
          </a:endParaRPr>
        </a:p>
      </dgm:t>
    </dgm:pt>
    <dgm:pt modelId="{FCA6AF41-AB5C-4E5D-8CBA-1A3F98A85F21}" type="parTrans" cxnId="{7B908F84-F12A-4D97-9345-3908F94E52A1}">
      <dgm:prSet/>
      <dgm:spPr/>
      <dgm:t>
        <a:bodyPr/>
        <a:lstStyle/>
        <a:p>
          <a:endParaRPr lang="en-IN"/>
        </a:p>
      </dgm:t>
    </dgm:pt>
    <dgm:pt modelId="{D042A76D-38DC-4C75-BF44-DEF348E923BF}" type="sibTrans" cxnId="{7B908F84-F12A-4D97-9345-3908F94E52A1}">
      <dgm:prSet/>
      <dgm:spPr/>
      <dgm:t>
        <a:bodyPr/>
        <a:lstStyle/>
        <a:p>
          <a:endParaRPr lang="en-IN"/>
        </a:p>
      </dgm:t>
    </dgm:pt>
    <dgm:pt modelId="{B400EB9C-47E9-451C-B09E-61A500EFAD04}">
      <dgm:prSet phldrT="[Text]" custT="1"/>
      <dgm:spPr/>
      <dgm:t>
        <a:bodyPr/>
        <a:lstStyle/>
        <a:p>
          <a:r>
            <a:rPr lang="en-IN" sz="1400" dirty="0" smtClean="0">
              <a:latin typeface="Century Gothic" pitchFamily="34" charset="0"/>
            </a:rPr>
            <a:t>Assortment planning</a:t>
          </a:r>
          <a:endParaRPr lang="en-IN" sz="1400" dirty="0">
            <a:latin typeface="Century Gothic" pitchFamily="34" charset="0"/>
          </a:endParaRPr>
        </a:p>
      </dgm:t>
    </dgm:pt>
    <dgm:pt modelId="{31E39F96-4929-40D3-B678-3E3D56EC9870}" type="parTrans" cxnId="{5F5BFEF3-0FC1-4670-ABB4-92B02E849A59}">
      <dgm:prSet/>
      <dgm:spPr/>
      <dgm:t>
        <a:bodyPr/>
        <a:lstStyle/>
        <a:p>
          <a:endParaRPr lang="en-IN"/>
        </a:p>
      </dgm:t>
    </dgm:pt>
    <dgm:pt modelId="{54B01987-A804-469D-9CF2-5FCD33C6C6FF}" type="sibTrans" cxnId="{5F5BFEF3-0FC1-4670-ABB4-92B02E849A59}">
      <dgm:prSet/>
      <dgm:spPr/>
      <dgm:t>
        <a:bodyPr/>
        <a:lstStyle/>
        <a:p>
          <a:endParaRPr lang="en-IN"/>
        </a:p>
      </dgm:t>
    </dgm:pt>
    <dgm:pt modelId="{1A88F35F-F8F3-4AF1-8FF9-144EB83198AB}">
      <dgm:prSet phldrT="[Text]" custT="1"/>
      <dgm:spPr/>
      <dgm:t>
        <a:bodyPr/>
        <a:lstStyle/>
        <a:p>
          <a:r>
            <a:rPr lang="en-IN" sz="1000" dirty="0" smtClean="0">
              <a:latin typeface="Century Gothic" pitchFamily="34" charset="0"/>
            </a:rPr>
            <a:t>Product popularity driven by demand signals</a:t>
          </a:r>
          <a:endParaRPr lang="en-IN" sz="1000" dirty="0">
            <a:latin typeface="Century Gothic" pitchFamily="34" charset="0"/>
          </a:endParaRPr>
        </a:p>
      </dgm:t>
    </dgm:pt>
    <dgm:pt modelId="{D881F417-EC80-4915-8C21-48B7544A7DFD}" type="parTrans" cxnId="{1E4C4F0B-FB0B-4E35-9002-DD44E2B90CAF}">
      <dgm:prSet/>
      <dgm:spPr/>
      <dgm:t>
        <a:bodyPr/>
        <a:lstStyle/>
        <a:p>
          <a:endParaRPr lang="en-IN"/>
        </a:p>
      </dgm:t>
    </dgm:pt>
    <dgm:pt modelId="{4E91EE7B-A2B9-42BA-B4BB-B3DD6CC279DE}" type="sibTrans" cxnId="{1E4C4F0B-FB0B-4E35-9002-DD44E2B90CAF}">
      <dgm:prSet/>
      <dgm:spPr/>
      <dgm:t>
        <a:bodyPr/>
        <a:lstStyle/>
        <a:p>
          <a:endParaRPr lang="en-IN"/>
        </a:p>
      </dgm:t>
    </dgm:pt>
    <dgm:pt modelId="{9A4F94DA-260B-4169-BC6C-0935D2984A88}">
      <dgm:prSet phldrT="[Text]" custT="1"/>
      <dgm:spPr/>
      <dgm:t>
        <a:bodyPr/>
        <a:lstStyle/>
        <a:p>
          <a:endParaRPr lang="en-IN" sz="1400" dirty="0">
            <a:latin typeface="Century Gothic" pitchFamily="34" charset="0"/>
          </a:endParaRPr>
        </a:p>
      </dgm:t>
    </dgm:pt>
    <dgm:pt modelId="{0EEA4E14-246A-4DD2-8D88-8DB2585F2F61}" type="parTrans" cxnId="{05136704-B0EE-450E-AE78-6EDDE30E14BB}">
      <dgm:prSet/>
      <dgm:spPr/>
      <dgm:t>
        <a:bodyPr/>
        <a:lstStyle/>
        <a:p>
          <a:endParaRPr lang="en-IN"/>
        </a:p>
      </dgm:t>
    </dgm:pt>
    <dgm:pt modelId="{C6C73E44-7BBE-4023-83E6-3D59B7020133}" type="sibTrans" cxnId="{05136704-B0EE-450E-AE78-6EDDE30E14BB}">
      <dgm:prSet/>
      <dgm:spPr/>
      <dgm:t>
        <a:bodyPr/>
        <a:lstStyle/>
        <a:p>
          <a:endParaRPr lang="en-IN"/>
        </a:p>
      </dgm:t>
    </dgm:pt>
    <dgm:pt modelId="{997E6AC0-52E7-414C-8218-227569EA0A91}">
      <dgm:prSet phldrT="[Text]" custT="1"/>
      <dgm:spPr/>
      <dgm:t>
        <a:bodyPr/>
        <a:lstStyle/>
        <a:p>
          <a:r>
            <a:rPr lang="en-IN" sz="1000" dirty="0" smtClean="0">
              <a:latin typeface="Century Gothic" pitchFamily="34" charset="0"/>
            </a:rPr>
            <a:t>Probabilistic &amp; Deterministic models for EOQ &amp; buffer stock</a:t>
          </a:r>
          <a:endParaRPr lang="en-IN" sz="1000" dirty="0">
            <a:latin typeface="Century Gothic" pitchFamily="34" charset="0"/>
          </a:endParaRPr>
        </a:p>
      </dgm:t>
    </dgm:pt>
    <dgm:pt modelId="{FBB65D57-A82D-4E31-B216-0002041834F9}" type="parTrans" cxnId="{447DD743-6243-4BBA-B74B-72CC8393E2A0}">
      <dgm:prSet/>
      <dgm:spPr/>
      <dgm:t>
        <a:bodyPr/>
        <a:lstStyle/>
        <a:p>
          <a:endParaRPr lang="en-IN"/>
        </a:p>
      </dgm:t>
    </dgm:pt>
    <dgm:pt modelId="{E42C62E2-63BA-4372-8F0A-8B0C70AD8735}" type="sibTrans" cxnId="{447DD743-6243-4BBA-B74B-72CC8393E2A0}">
      <dgm:prSet/>
      <dgm:spPr/>
      <dgm:t>
        <a:bodyPr/>
        <a:lstStyle/>
        <a:p>
          <a:endParaRPr lang="en-IN"/>
        </a:p>
      </dgm:t>
    </dgm:pt>
    <dgm:pt modelId="{509D8F39-1C90-4E23-914A-E69F98E2DF80}" type="pres">
      <dgm:prSet presAssocID="{FF720607-745B-4C76-9F6F-20612BA06A4D}" presName="Name0" presStyleCnt="0">
        <dgm:presLayoutVars>
          <dgm:dir/>
          <dgm:animLvl val="lvl"/>
          <dgm:resizeHandles val="exact"/>
        </dgm:presLayoutVars>
      </dgm:prSet>
      <dgm:spPr/>
      <dgm:t>
        <a:bodyPr/>
        <a:lstStyle/>
        <a:p>
          <a:endParaRPr lang="en-IN"/>
        </a:p>
      </dgm:t>
    </dgm:pt>
    <dgm:pt modelId="{7E4AC6F0-ECF7-473E-9968-325525410D81}" type="pres">
      <dgm:prSet presAssocID="{1C86D7C2-266E-4847-A45A-16FF50BA3C99}" presName="composite" presStyleCnt="0"/>
      <dgm:spPr/>
    </dgm:pt>
    <dgm:pt modelId="{8C8840FE-7500-4A1F-BD6E-9D7C5BB4CBC1}" type="pres">
      <dgm:prSet presAssocID="{1C86D7C2-266E-4847-A45A-16FF50BA3C99}" presName="parTx" presStyleLbl="alignNode1" presStyleIdx="0" presStyleCnt="5">
        <dgm:presLayoutVars>
          <dgm:chMax val="0"/>
          <dgm:chPref val="0"/>
          <dgm:bulletEnabled val="1"/>
        </dgm:presLayoutVars>
      </dgm:prSet>
      <dgm:spPr/>
      <dgm:t>
        <a:bodyPr/>
        <a:lstStyle/>
        <a:p>
          <a:endParaRPr lang="en-IN"/>
        </a:p>
      </dgm:t>
    </dgm:pt>
    <dgm:pt modelId="{0CF16A21-7BF1-4B46-959A-6465E0A8D894}" type="pres">
      <dgm:prSet presAssocID="{1C86D7C2-266E-4847-A45A-16FF50BA3C99}" presName="desTx" presStyleLbl="alignAccFollowNode1" presStyleIdx="0" presStyleCnt="5">
        <dgm:presLayoutVars>
          <dgm:bulletEnabled val="1"/>
        </dgm:presLayoutVars>
      </dgm:prSet>
      <dgm:spPr/>
      <dgm:t>
        <a:bodyPr/>
        <a:lstStyle/>
        <a:p>
          <a:endParaRPr lang="en-IN"/>
        </a:p>
      </dgm:t>
    </dgm:pt>
    <dgm:pt modelId="{CECBA88F-8D5E-4415-A8C8-A74BFB74305C}" type="pres">
      <dgm:prSet presAssocID="{AAA4A1D8-0218-4D92-9081-333444301008}" presName="space" presStyleCnt="0"/>
      <dgm:spPr/>
    </dgm:pt>
    <dgm:pt modelId="{C1791A59-CE8B-456B-AFBC-071AC8F9A3F4}" type="pres">
      <dgm:prSet presAssocID="{A13C8F42-7FCB-4EE3-9680-5BB78D161662}" presName="composite" presStyleCnt="0"/>
      <dgm:spPr/>
    </dgm:pt>
    <dgm:pt modelId="{B9F22345-BCB7-46DD-97A9-03A91B0E9184}" type="pres">
      <dgm:prSet presAssocID="{A13C8F42-7FCB-4EE3-9680-5BB78D161662}" presName="parTx" presStyleLbl="alignNode1" presStyleIdx="1" presStyleCnt="5">
        <dgm:presLayoutVars>
          <dgm:chMax val="0"/>
          <dgm:chPref val="0"/>
          <dgm:bulletEnabled val="1"/>
        </dgm:presLayoutVars>
      </dgm:prSet>
      <dgm:spPr/>
      <dgm:t>
        <a:bodyPr/>
        <a:lstStyle/>
        <a:p>
          <a:endParaRPr lang="en-IN"/>
        </a:p>
      </dgm:t>
    </dgm:pt>
    <dgm:pt modelId="{44D52017-16DE-4EC9-81A6-A57DB794D3EF}" type="pres">
      <dgm:prSet presAssocID="{A13C8F42-7FCB-4EE3-9680-5BB78D161662}" presName="desTx" presStyleLbl="alignAccFollowNode1" presStyleIdx="1" presStyleCnt="5">
        <dgm:presLayoutVars>
          <dgm:bulletEnabled val="1"/>
        </dgm:presLayoutVars>
      </dgm:prSet>
      <dgm:spPr/>
      <dgm:t>
        <a:bodyPr/>
        <a:lstStyle/>
        <a:p>
          <a:endParaRPr lang="en-IN"/>
        </a:p>
      </dgm:t>
    </dgm:pt>
    <dgm:pt modelId="{2AC9B4D0-41EE-4C6B-B7AF-1891ED7A2B1A}" type="pres">
      <dgm:prSet presAssocID="{5A0F2DA7-F6E7-4430-916C-E133CC196C26}" presName="space" presStyleCnt="0"/>
      <dgm:spPr/>
    </dgm:pt>
    <dgm:pt modelId="{7A0AD43B-2739-47EA-BE2B-5EA0AEF8280D}" type="pres">
      <dgm:prSet presAssocID="{71C469E6-8B1F-4803-975D-3B1A9D615614}" presName="composite" presStyleCnt="0"/>
      <dgm:spPr/>
    </dgm:pt>
    <dgm:pt modelId="{AE27DE3B-8FA0-4EAA-87D3-12B63C0B9A64}" type="pres">
      <dgm:prSet presAssocID="{71C469E6-8B1F-4803-975D-3B1A9D615614}" presName="parTx" presStyleLbl="alignNode1" presStyleIdx="2" presStyleCnt="5">
        <dgm:presLayoutVars>
          <dgm:chMax val="0"/>
          <dgm:chPref val="0"/>
          <dgm:bulletEnabled val="1"/>
        </dgm:presLayoutVars>
      </dgm:prSet>
      <dgm:spPr/>
      <dgm:t>
        <a:bodyPr/>
        <a:lstStyle/>
        <a:p>
          <a:endParaRPr lang="en-IN"/>
        </a:p>
      </dgm:t>
    </dgm:pt>
    <dgm:pt modelId="{CF32484F-4E9A-4D44-886B-B543EA8D0F66}" type="pres">
      <dgm:prSet presAssocID="{71C469E6-8B1F-4803-975D-3B1A9D615614}" presName="desTx" presStyleLbl="alignAccFollowNode1" presStyleIdx="2" presStyleCnt="5">
        <dgm:presLayoutVars>
          <dgm:bulletEnabled val="1"/>
        </dgm:presLayoutVars>
      </dgm:prSet>
      <dgm:spPr/>
      <dgm:t>
        <a:bodyPr/>
        <a:lstStyle/>
        <a:p>
          <a:endParaRPr lang="en-IN"/>
        </a:p>
      </dgm:t>
    </dgm:pt>
    <dgm:pt modelId="{0836E6BD-B84F-49C0-9C2D-4C67865001DF}" type="pres">
      <dgm:prSet presAssocID="{0A270C96-0900-4C0F-BA6D-C9B1C85145AD}" presName="space" presStyleCnt="0"/>
      <dgm:spPr/>
    </dgm:pt>
    <dgm:pt modelId="{475905D2-9116-4B86-852F-016EB02DEBE5}" type="pres">
      <dgm:prSet presAssocID="{21424663-A1A0-4747-ABB7-15A06800E9DF}" presName="composite" presStyleCnt="0"/>
      <dgm:spPr/>
    </dgm:pt>
    <dgm:pt modelId="{9F109E2B-2D8D-463D-AFF6-D975E2F1DA50}" type="pres">
      <dgm:prSet presAssocID="{21424663-A1A0-4747-ABB7-15A06800E9DF}" presName="parTx" presStyleLbl="alignNode1" presStyleIdx="3" presStyleCnt="5">
        <dgm:presLayoutVars>
          <dgm:chMax val="0"/>
          <dgm:chPref val="0"/>
          <dgm:bulletEnabled val="1"/>
        </dgm:presLayoutVars>
      </dgm:prSet>
      <dgm:spPr/>
      <dgm:t>
        <a:bodyPr/>
        <a:lstStyle/>
        <a:p>
          <a:endParaRPr lang="en-IN"/>
        </a:p>
      </dgm:t>
    </dgm:pt>
    <dgm:pt modelId="{62EAA0C3-20CE-4646-A1DB-46E1DBD21C06}" type="pres">
      <dgm:prSet presAssocID="{21424663-A1A0-4747-ABB7-15A06800E9DF}" presName="desTx" presStyleLbl="alignAccFollowNode1" presStyleIdx="3" presStyleCnt="5">
        <dgm:presLayoutVars>
          <dgm:bulletEnabled val="1"/>
        </dgm:presLayoutVars>
      </dgm:prSet>
      <dgm:spPr/>
      <dgm:t>
        <a:bodyPr/>
        <a:lstStyle/>
        <a:p>
          <a:endParaRPr lang="en-IN"/>
        </a:p>
      </dgm:t>
    </dgm:pt>
    <dgm:pt modelId="{50F8B42D-5E31-4007-ADC2-06CB122E4741}" type="pres">
      <dgm:prSet presAssocID="{9F53CC9F-37F9-430F-BE68-0DC9FC15F9D4}" presName="space" presStyleCnt="0"/>
      <dgm:spPr/>
    </dgm:pt>
    <dgm:pt modelId="{33903276-1987-4728-BC78-3920B44A2BF4}" type="pres">
      <dgm:prSet presAssocID="{D859F7B3-10A9-4751-B3D1-0FE3297D1505}" presName="composite" presStyleCnt="0"/>
      <dgm:spPr/>
    </dgm:pt>
    <dgm:pt modelId="{26F2EE10-6BF4-4EE9-9AF0-92A3F946206A}" type="pres">
      <dgm:prSet presAssocID="{D859F7B3-10A9-4751-B3D1-0FE3297D1505}" presName="parTx" presStyleLbl="alignNode1" presStyleIdx="4" presStyleCnt="5">
        <dgm:presLayoutVars>
          <dgm:chMax val="0"/>
          <dgm:chPref val="0"/>
          <dgm:bulletEnabled val="1"/>
        </dgm:presLayoutVars>
      </dgm:prSet>
      <dgm:spPr/>
      <dgm:t>
        <a:bodyPr/>
        <a:lstStyle/>
        <a:p>
          <a:endParaRPr lang="en-IN"/>
        </a:p>
      </dgm:t>
    </dgm:pt>
    <dgm:pt modelId="{0B4E3AF4-F306-47EC-AEB1-E357D15D45E3}" type="pres">
      <dgm:prSet presAssocID="{D859F7B3-10A9-4751-B3D1-0FE3297D1505}" presName="desTx" presStyleLbl="alignAccFollowNode1" presStyleIdx="4" presStyleCnt="5">
        <dgm:presLayoutVars>
          <dgm:bulletEnabled val="1"/>
        </dgm:presLayoutVars>
      </dgm:prSet>
      <dgm:spPr/>
      <dgm:t>
        <a:bodyPr/>
        <a:lstStyle/>
        <a:p>
          <a:endParaRPr lang="en-IN"/>
        </a:p>
      </dgm:t>
    </dgm:pt>
  </dgm:ptLst>
  <dgm:cxnLst>
    <dgm:cxn modelId="{53AAD587-39FD-480C-9EE8-D5EB613689AC}" srcId="{24A2EA2E-7F9A-40C8-BD83-84BA54576CA3}" destId="{05F851AD-C91A-4984-9B3A-6A55D82845EE}" srcOrd="1" destOrd="0" parTransId="{3A699508-0746-4C7A-8295-E413F017EB9D}" sibTransId="{64E90697-DDCD-4B8F-8267-57C4496537B0}"/>
    <dgm:cxn modelId="{471E561D-E024-4753-837B-3DC7FCC1EF71}" type="presOf" srcId="{B1F40544-73A3-4A1B-8689-4508FCD5D8DF}" destId="{0CF16A21-7BF1-4B46-959A-6465E0A8D894}" srcOrd="0" destOrd="1" presId="urn:microsoft.com/office/officeart/2005/8/layout/hList1"/>
    <dgm:cxn modelId="{415B233E-F606-4071-BBF4-D65CAAB80C83}" srcId="{F6C4DC88-4FBF-4EBA-8DD3-8D3AAC430041}" destId="{421AB6C1-C111-4544-AF97-5F9133BDD0A5}" srcOrd="3" destOrd="0" parTransId="{C76B3076-B2C5-4BF1-B3E2-A478B00FCF6D}" sibTransId="{CB4B948C-438B-4953-9624-DE7482403D46}"/>
    <dgm:cxn modelId="{922A36CF-57AE-42B4-BC24-74E6C3C93035}" type="presOf" srcId="{5928E64D-0971-4AD6-B028-6A69A9C8B49E}" destId="{CF32484F-4E9A-4D44-886B-B543EA8D0F66}" srcOrd="0" destOrd="6" presId="urn:microsoft.com/office/officeart/2005/8/layout/hList1"/>
    <dgm:cxn modelId="{F3714A00-0697-4CEA-BA41-FF6F31C68582}" type="presOf" srcId="{01760E4D-BAD8-4A06-8111-BFDA390451DB}" destId="{0B4E3AF4-F306-47EC-AEB1-E357D15D45E3}" srcOrd="0" destOrd="6" presId="urn:microsoft.com/office/officeart/2005/8/layout/hList1"/>
    <dgm:cxn modelId="{0D82771F-ACFF-44BA-8E51-0F6F23CFCA13}" srcId="{B400EB9C-47E9-451C-B09E-61A500EFAD04}" destId="{E212F857-BEEE-4EDF-8CA5-DCAE5E951BD4}" srcOrd="1" destOrd="0" parTransId="{24982380-F71B-467F-B5B4-E626480EE8CC}" sibTransId="{3C608BDD-C263-4A4B-A804-F7B77424CA57}"/>
    <dgm:cxn modelId="{FE8D8AB5-E077-4066-9E27-33F9BEF5F0B2}" srcId="{1C86D7C2-266E-4847-A45A-16FF50BA3C99}" destId="{090C3440-D412-45F8-9BF6-51755F7CD6BD}" srcOrd="2" destOrd="0" parTransId="{54BBFE01-D034-4567-BC56-C00A1442AEA8}" sibTransId="{5D2D61FB-D694-4FED-A483-A67C253AA024}"/>
    <dgm:cxn modelId="{4DFF732C-5479-4D5B-827D-4559343732E4}" type="presOf" srcId="{D859F7B3-10A9-4751-B3D1-0FE3297D1505}" destId="{26F2EE10-6BF4-4EE9-9AF0-92A3F946206A}" srcOrd="0" destOrd="0" presId="urn:microsoft.com/office/officeart/2005/8/layout/hList1"/>
    <dgm:cxn modelId="{93130DFC-272A-4960-A8A2-EB267D1336A2}" srcId="{F6C4DC88-4FBF-4EBA-8DD3-8D3AAC430041}" destId="{6D700627-BA98-48A4-A758-B943EB75BE53}" srcOrd="0" destOrd="0" parTransId="{F443090C-416D-4D33-AB5E-CE1BBAE9A53A}" sibTransId="{248DCE94-CE92-47D5-B63B-3CC1069D9DE4}"/>
    <dgm:cxn modelId="{0CB6939F-7E9F-487A-AE00-F7A2E895BC58}" srcId="{3ED067C3-8A5D-43F6-B7CD-F7D2C3140CE1}" destId="{3BFD9484-63F4-4CE3-A676-2765CF0E47F8}" srcOrd="2" destOrd="0" parTransId="{B868CA52-43C2-4703-8CA1-F5BF4695C243}" sibTransId="{02E820B6-18BC-4DC6-9ADF-183C9B93DA7C}"/>
    <dgm:cxn modelId="{14BAFA00-BC0F-4C0A-8775-218956F68368}" srcId="{71C469E6-8B1F-4803-975D-3B1A9D615614}" destId="{A5633747-8D6D-46C6-B406-A65AEA9EF873}" srcOrd="2" destOrd="0" parTransId="{EFDA5C34-C9B7-4A94-919C-0F6DA6C621B6}" sibTransId="{281E7EC7-B0E6-4F28-93BA-BB25D1211F25}"/>
    <dgm:cxn modelId="{BA67391B-3B86-4258-B270-1EDAE09CAF10}" type="presOf" srcId="{FF720607-745B-4C76-9F6F-20612BA06A4D}" destId="{509D8F39-1C90-4E23-914A-E69F98E2DF80}" srcOrd="0" destOrd="0" presId="urn:microsoft.com/office/officeart/2005/8/layout/hList1"/>
    <dgm:cxn modelId="{AFF1580B-E3B6-4622-8936-A285F9B3E8BB}" srcId="{21424663-A1A0-4747-ABB7-15A06800E9DF}" destId="{F6007780-F5E4-4FF1-B4E2-E42D95AD90A6}" srcOrd="1" destOrd="0" parTransId="{AAB8899C-17A0-4AE7-AC08-1E26C8793107}" sibTransId="{C22E0902-DB07-4ECD-83E3-19F81803C0A8}"/>
    <dgm:cxn modelId="{86FB2319-C043-40FF-B51F-BF8FB8C266DE}" type="presOf" srcId="{3ED067C3-8A5D-43F6-B7CD-F7D2C3140CE1}" destId="{CF32484F-4E9A-4D44-886B-B543EA8D0F66}" srcOrd="0" destOrd="13" presId="urn:microsoft.com/office/officeart/2005/8/layout/hList1"/>
    <dgm:cxn modelId="{85E64E9F-3B44-4BF1-B5FE-2AABB2EDB7E1}" type="presOf" srcId="{D881E6C3-6FDF-48D3-B0DB-780790B1D575}" destId="{62EAA0C3-20CE-4646-A1DB-46E1DBD21C06}" srcOrd="0" destOrd="8" presId="urn:microsoft.com/office/officeart/2005/8/layout/hList1"/>
    <dgm:cxn modelId="{26E437D4-6F32-4B44-B879-7E370CD4E8F0}" type="presOf" srcId="{8C66BB20-11F4-4381-BDEF-F84EA4F6DF5D}" destId="{62EAA0C3-20CE-4646-A1DB-46E1DBD21C06}" srcOrd="0" destOrd="6" presId="urn:microsoft.com/office/officeart/2005/8/layout/hList1"/>
    <dgm:cxn modelId="{42F9D267-6F3B-47E1-8A0D-ACFC662DD939}" type="presOf" srcId="{1A88F35F-F8F3-4AF1-8FF9-144EB83198AB}" destId="{44D52017-16DE-4EC9-81A6-A57DB794D3EF}" srcOrd="0" destOrd="3" presId="urn:microsoft.com/office/officeart/2005/8/layout/hList1"/>
    <dgm:cxn modelId="{BB45936E-E3F2-419C-A5A9-8691592EAF26}" srcId="{FF720607-745B-4C76-9F6F-20612BA06A4D}" destId="{71C469E6-8B1F-4803-975D-3B1A9D615614}" srcOrd="2" destOrd="0" parTransId="{A7060BBA-3618-4B32-8894-9688F065E4B4}" sibTransId="{0A270C96-0900-4C0F-BA6D-C9B1C85145AD}"/>
    <dgm:cxn modelId="{447DD743-6243-4BBA-B74B-72CC8393E2A0}" srcId="{4EFE6566-A372-4EA5-B3E4-32CE186571D9}" destId="{997E6AC0-52E7-414C-8218-227569EA0A91}" srcOrd="0" destOrd="0" parTransId="{FBB65D57-A82D-4E31-B216-0002041834F9}" sibTransId="{E42C62E2-63BA-4372-8F0A-8B0C70AD8735}"/>
    <dgm:cxn modelId="{1B0072D0-3709-4EE0-B102-463840C82A23}" srcId="{A13C8F42-7FCB-4EE3-9680-5BB78D161662}" destId="{8B69DCBD-A548-4EC6-8C21-3F16B836DC47}" srcOrd="1" destOrd="0" parTransId="{9B0EF190-263C-4B3C-8A41-351A91AF3C95}" sibTransId="{44C35188-38E1-4349-AFC3-5F73B8ED5F46}"/>
    <dgm:cxn modelId="{5A1CE402-FF96-404C-AB41-D999EBBCAD67}" srcId="{D859F7B3-10A9-4751-B3D1-0FE3297D1505}" destId="{4EFE6566-A372-4EA5-B3E4-32CE186571D9}" srcOrd="4" destOrd="0" parTransId="{23DF6275-164E-4F67-9CCB-462D8AFFB499}" sibTransId="{D5E01BC1-2FCD-4E94-B8FB-6A298E454327}"/>
    <dgm:cxn modelId="{BCB6BE4E-B293-4167-9B32-DD760EDE05BE}" type="presOf" srcId="{B65DE873-4396-428C-BF79-0F7AD6031298}" destId="{0CF16A21-7BF1-4B46-959A-6465E0A8D894}" srcOrd="0" destOrd="0" presId="urn:microsoft.com/office/officeart/2005/8/layout/hList1"/>
    <dgm:cxn modelId="{770A9405-7C36-4507-8CA6-832FF16D667C}" srcId="{71C469E6-8B1F-4803-975D-3B1A9D615614}" destId="{3ED067C3-8A5D-43F6-B7CD-F7D2C3140CE1}" srcOrd="4" destOrd="0" parTransId="{DA15365E-1093-48F4-8268-70531392EF16}" sibTransId="{25968CCF-9165-4B52-95F2-DD4FC370C414}"/>
    <dgm:cxn modelId="{2538487B-B567-4568-AD32-3D43D731B8D0}" srcId="{D859F7B3-10A9-4751-B3D1-0FE3297D1505}" destId="{D2AEE8E2-DCBE-40F5-8550-F1F4E9C3BFED}" srcOrd="0" destOrd="0" parTransId="{5D77F6C3-7694-4F84-8D91-862FF3037020}" sibTransId="{DCD96100-2B87-4251-B905-859807B6D9BA}"/>
    <dgm:cxn modelId="{32D939A7-603A-4213-8638-C5A9BB816CA4}" srcId="{71C469E6-8B1F-4803-975D-3B1A9D615614}" destId="{F6C4DC88-4FBF-4EBA-8DD3-8D3AAC430041}" srcOrd="0" destOrd="0" parTransId="{482CE46C-633C-4533-A9A9-36634457142E}" sibTransId="{88C65211-E870-4CA6-B842-6597FDF6BB8E}"/>
    <dgm:cxn modelId="{26F4BC94-FF72-4C94-9C23-1CDA50BEEC8B}" srcId="{F6C4DC88-4FBF-4EBA-8DD3-8D3AAC430041}" destId="{EBC303FC-FD51-4C1E-91B3-F682D12C1A94}" srcOrd="2" destOrd="0" parTransId="{854BD44A-3BEC-4864-8CDC-2DEC3CF6DCE7}" sibTransId="{B482E266-91B7-44CF-A956-F616061FA2D7}"/>
    <dgm:cxn modelId="{50648EE4-6EFA-4636-AA73-17395087BB40}" srcId="{55F7EAAF-BA03-4A27-81BF-A872C3EBB9C9}" destId="{D881E6C3-6FDF-48D3-B0DB-780790B1D575}" srcOrd="0" destOrd="0" parTransId="{7F5F2BBA-35CE-4B7B-8186-6546C2AC14E5}" sibTransId="{EAC7F0B1-B4C3-4318-86A9-BFD92FAEFD26}"/>
    <dgm:cxn modelId="{75ABDD00-B3D7-4C8C-BDC6-8FC23E1E3ACB}" type="presOf" srcId="{E293B206-E131-4B56-9F90-6CDC3082DA9A}" destId="{44D52017-16DE-4EC9-81A6-A57DB794D3EF}" srcOrd="0" destOrd="1" presId="urn:microsoft.com/office/officeart/2005/8/layout/hList1"/>
    <dgm:cxn modelId="{FE4BF7FD-BD8C-42DE-8F36-2CDC68364FBA}" srcId="{24A2EA2E-7F9A-40C8-BD83-84BA54576CA3}" destId="{BF39C107-724B-49B1-B37D-90C8380150FD}" srcOrd="2" destOrd="0" parTransId="{1FE3F0E2-8F11-4652-9EF4-D6EFFC859798}" sibTransId="{0D09748C-0E9B-4F03-8355-7D33BEF3B137}"/>
    <dgm:cxn modelId="{E8530CE9-5257-4F60-8D36-279F9C688918}" type="presOf" srcId="{A13C8F42-7FCB-4EE3-9680-5BB78D161662}" destId="{B9F22345-BCB7-46DD-97A9-03A91B0E9184}" srcOrd="0" destOrd="0" presId="urn:microsoft.com/office/officeart/2005/8/layout/hList1"/>
    <dgm:cxn modelId="{906851D0-1DA8-44B7-8E3C-19E97BA7FA68}" srcId="{71C469E6-8B1F-4803-975D-3B1A9D615614}" destId="{01FCA387-B7D0-4E37-AECF-D957ACD3F8CA}" srcOrd="3" destOrd="0" parTransId="{AFE3E6B1-F640-48AE-AD11-17E072ABAB58}" sibTransId="{4B5311AF-2870-4C31-B843-8F37E3E87BD6}"/>
    <dgm:cxn modelId="{D8D82999-5ACC-42FC-B7B5-E6D1AD29F876}" srcId="{4EFE6566-A372-4EA5-B3E4-32CE186571D9}" destId="{01760E4D-BAD8-4A06-8111-BFDA390451DB}" srcOrd="1" destOrd="0" parTransId="{CAB4CDB2-0EEF-441F-8A8B-A18E55515661}" sibTransId="{1C22A785-7291-427A-9065-CCDDD4629B5B}"/>
    <dgm:cxn modelId="{6E7694A4-9AF1-4873-99F5-6D45C19FCB38}" type="presOf" srcId="{05F851AD-C91A-4984-9B3A-6A55D82845EE}" destId="{CF32484F-4E9A-4D44-886B-B543EA8D0F66}" srcOrd="0" destOrd="7" presId="urn:microsoft.com/office/officeart/2005/8/layout/hList1"/>
    <dgm:cxn modelId="{D4133344-82D5-4F91-A1AF-BF388A13564E}" type="presOf" srcId="{9A4F94DA-260B-4169-BC6C-0935D2984A88}" destId="{62EAA0C3-20CE-4646-A1DB-46E1DBD21C06}" srcOrd="0" destOrd="4" presId="urn:microsoft.com/office/officeart/2005/8/layout/hList1"/>
    <dgm:cxn modelId="{4F58BDC8-A55C-4095-9DCD-7F07844FBC2E}" srcId="{21424663-A1A0-4747-ABB7-15A06800E9DF}" destId="{BC8F7ADE-C560-4028-AAD5-C9BB3D64273C}" srcOrd="2" destOrd="0" parTransId="{752211C3-5CE7-404F-B7A3-B3132E7E479B}" sibTransId="{AFEF3235-796A-4824-A649-841FEA447619}"/>
    <dgm:cxn modelId="{32887CF7-8F1F-4115-A06F-60A318BC7F9C}" srcId="{F6C4DC88-4FBF-4EBA-8DD3-8D3AAC430041}" destId="{7F993690-CC61-46B3-A069-A4475362B232}" srcOrd="1" destOrd="0" parTransId="{1C53CAFC-F1BB-4608-872B-D7B0813B81BD}" sibTransId="{4C4BD58B-4186-43C1-862A-5C14920F231F}"/>
    <dgm:cxn modelId="{25DC4F6A-8EC1-4F92-8804-F2791E404177}" type="presOf" srcId="{209C244F-184B-4533-AEED-3BC79251A4F9}" destId="{62EAA0C3-20CE-4646-A1DB-46E1DBD21C06}" srcOrd="0" destOrd="0" presId="urn:microsoft.com/office/officeart/2005/8/layout/hList1"/>
    <dgm:cxn modelId="{C9BC9C27-6F4A-46CB-B6ED-DE3F2F5E8909}" type="presOf" srcId="{4EFE6566-A372-4EA5-B3E4-32CE186571D9}" destId="{0B4E3AF4-F306-47EC-AEB1-E357D15D45E3}" srcOrd="0" destOrd="4" presId="urn:microsoft.com/office/officeart/2005/8/layout/hList1"/>
    <dgm:cxn modelId="{18C91794-6B65-4810-B65F-5008FEB89EA9}" srcId="{1C86D7C2-266E-4847-A45A-16FF50BA3C99}" destId="{B1F40544-73A3-4A1B-8689-4508FCD5D8DF}" srcOrd="1" destOrd="0" parTransId="{18BAE34F-DFF4-470B-B062-F6BC756A59CC}" sibTransId="{D8B7846E-CA1B-4295-A3AF-AECDA1769A5F}"/>
    <dgm:cxn modelId="{61C93C02-2BE2-49E9-B273-01BC12A6C439}" type="presOf" srcId="{8B69DCBD-A548-4EC6-8C21-3F16B836DC47}" destId="{44D52017-16DE-4EC9-81A6-A57DB794D3EF}" srcOrd="0" destOrd="4" presId="urn:microsoft.com/office/officeart/2005/8/layout/hList1"/>
    <dgm:cxn modelId="{A5C23980-8D8C-4A39-97C6-B120BBE90EFF}" srcId="{55F7EAAF-BA03-4A27-81BF-A872C3EBB9C9}" destId="{77D70A84-352F-42E2-87A5-F4EA5515986F}" srcOrd="1" destOrd="0" parTransId="{B47EF6C3-61E6-4E4A-A9A0-172E438F4E5D}" sibTransId="{00D577B5-3AE6-46D5-9EB0-E0AD8085D894}"/>
    <dgm:cxn modelId="{1AD36ABA-2942-4341-A848-6EE588408A9D}" type="presOf" srcId="{A238D675-C2AD-4060-A8DB-E98944F1B7E4}" destId="{0B4E3AF4-F306-47EC-AEB1-E357D15D45E3}" srcOrd="0" destOrd="1" presId="urn:microsoft.com/office/officeart/2005/8/layout/hList1"/>
    <dgm:cxn modelId="{29286977-9FB8-4972-98A5-10845E6238C3}" type="presOf" srcId="{B9170552-01DF-492D-A01B-F2D5BB1BA804}" destId="{0B4E3AF4-F306-47EC-AEB1-E357D15D45E3}" srcOrd="0" destOrd="2" presId="urn:microsoft.com/office/officeart/2005/8/layout/hList1"/>
    <dgm:cxn modelId="{C22B700F-B3AB-4124-BCA9-9F181B130F05}" type="presOf" srcId="{F6007780-F5E4-4FF1-B4E2-E42D95AD90A6}" destId="{62EAA0C3-20CE-4646-A1DB-46E1DBD21C06}" srcOrd="0" destOrd="1" presId="urn:microsoft.com/office/officeart/2005/8/layout/hList1"/>
    <dgm:cxn modelId="{EB9DE311-0F79-4695-B7C1-7247946017C6}" srcId="{21424663-A1A0-4747-ABB7-15A06800E9DF}" destId="{55F7EAAF-BA03-4A27-81BF-A872C3EBB9C9}" srcOrd="6" destOrd="0" parTransId="{F7E08A18-D537-45D1-9FED-058D1CCC77C2}" sibTransId="{1C645BDF-276D-46E2-93E3-5D96CFEEBBA2}"/>
    <dgm:cxn modelId="{D6C2006E-92EA-4EBE-B5DD-9586BA3F527D}" srcId="{FF720607-745B-4C76-9F6F-20612BA06A4D}" destId="{D859F7B3-10A9-4751-B3D1-0FE3297D1505}" srcOrd="4" destOrd="0" parTransId="{B5436874-9C7B-47D5-B1C9-61B444D1DBAE}" sibTransId="{301807B7-523B-4CF3-8DCA-A80EDC15476C}"/>
    <dgm:cxn modelId="{17619FB8-4A28-432D-AD6A-8499E6268A4E}" srcId="{24A2EA2E-7F9A-40C8-BD83-84BA54576CA3}" destId="{93FA9B0E-EBCA-45B5-952E-FA662533A6BD}" srcOrd="4" destOrd="0" parTransId="{B9337867-C1B7-4F15-ADFB-26764D0B1B00}" sibTransId="{82A96FD7-41F0-4803-81F1-F2D7345365A3}"/>
    <dgm:cxn modelId="{1C705F5A-2A66-46E6-997E-C3EBDF395EF3}" type="presOf" srcId="{77D70A84-352F-42E2-87A5-F4EA5515986F}" destId="{62EAA0C3-20CE-4646-A1DB-46E1DBD21C06}" srcOrd="0" destOrd="9" presId="urn:microsoft.com/office/officeart/2005/8/layout/hList1"/>
    <dgm:cxn modelId="{54C113E8-608A-4784-A680-1987A3F6F948}" srcId="{090C3440-D412-45F8-9BF6-51755F7CD6BD}" destId="{1DEA27AB-A2E6-4C7A-8B70-B3958E9A836C}" srcOrd="0" destOrd="0" parTransId="{35AFD4EC-2541-4D97-9D43-E098B0472E62}" sibTransId="{A58375B7-A60B-458F-BEF7-93560DE81E71}"/>
    <dgm:cxn modelId="{5BEA3648-21C4-4027-A121-122423DC12FD}" type="presOf" srcId="{11154D2D-7213-46C5-A735-E402F39BA6E3}" destId="{62EAA0C3-20CE-4646-A1DB-46E1DBD21C06}" srcOrd="0" destOrd="3" presId="urn:microsoft.com/office/officeart/2005/8/layout/hList1"/>
    <dgm:cxn modelId="{A6B1325A-D9C5-4746-B248-BA48D260D50E}" srcId="{BC8F7ADE-C560-4028-AAD5-C9BB3D64273C}" destId="{11154D2D-7213-46C5-A735-E402F39BA6E3}" srcOrd="0" destOrd="0" parTransId="{CD28E68D-A860-4389-9986-C7D3AB5737A1}" sibTransId="{8FE29440-09C0-47C7-8F21-4ECFE7882537}"/>
    <dgm:cxn modelId="{DCE89287-91B4-496B-A062-57EE0500E183}" type="presOf" srcId="{55F7EAAF-BA03-4A27-81BF-A872C3EBB9C9}" destId="{62EAA0C3-20CE-4646-A1DB-46E1DBD21C06}" srcOrd="0" destOrd="7" presId="urn:microsoft.com/office/officeart/2005/8/layout/hList1"/>
    <dgm:cxn modelId="{C302AFB8-10A8-4748-A536-CE67777075C4}" type="presOf" srcId="{24A2EA2E-7F9A-40C8-BD83-84BA54576CA3}" destId="{CF32484F-4E9A-4D44-886B-B543EA8D0F66}" srcOrd="0" destOrd="5" presId="urn:microsoft.com/office/officeart/2005/8/layout/hList1"/>
    <dgm:cxn modelId="{05136704-B0EE-450E-AE78-6EDDE30E14BB}" srcId="{21424663-A1A0-4747-ABB7-15A06800E9DF}" destId="{9A4F94DA-260B-4169-BC6C-0935D2984A88}" srcOrd="3" destOrd="0" parTransId="{0EEA4E14-246A-4DD2-8D88-8DB2585F2F61}" sibTransId="{C6C73E44-7BBE-4023-83E6-3D59B7020133}"/>
    <dgm:cxn modelId="{7B908F84-F12A-4D97-9345-3908F94E52A1}" srcId="{21424663-A1A0-4747-ABB7-15A06800E9DF}" destId="{8C66BB20-11F4-4381-BDEF-F84EA4F6DF5D}" srcOrd="5" destOrd="0" parTransId="{FCA6AF41-AB5C-4E5D-8CBA-1A3F98A85F21}" sibTransId="{D042A76D-38DC-4C75-BF44-DEF348E923BF}"/>
    <dgm:cxn modelId="{1D7060DC-18AF-448C-AE96-F1BC01B419CE}" srcId="{B400EB9C-47E9-451C-B09E-61A500EFAD04}" destId="{E293B206-E131-4B56-9F90-6CDC3082DA9A}" srcOrd="0" destOrd="0" parTransId="{2825A37B-7E7D-43BA-880A-58A8BDA9CBDA}" sibTransId="{B71DF469-F9F2-47CC-9345-CA9AC35C97C2}"/>
    <dgm:cxn modelId="{1E4C4F0B-FB0B-4E35-9002-DD44E2B90CAF}" srcId="{B400EB9C-47E9-451C-B09E-61A500EFAD04}" destId="{1A88F35F-F8F3-4AF1-8FF9-144EB83198AB}" srcOrd="2" destOrd="0" parTransId="{D881F417-EC80-4915-8C21-48B7544A7DFD}" sibTransId="{4E91EE7B-A2B9-42BA-B4BB-B3DD6CC279DE}"/>
    <dgm:cxn modelId="{0EDF6F7C-D223-4F90-A75C-84B0C0F7BB83}" srcId="{21424663-A1A0-4747-ABB7-15A06800E9DF}" destId="{209C244F-184B-4533-AEED-3BC79251A4F9}" srcOrd="0" destOrd="0" parTransId="{73DBCF16-2837-47DF-8D11-A257DE124899}" sibTransId="{89CC256E-3EEC-42BE-8DBB-0921A211CD37}"/>
    <dgm:cxn modelId="{A39282DA-2B45-421B-B033-C95C5AEF992A}" type="presOf" srcId="{F6C4DC88-4FBF-4EBA-8DD3-8D3AAC430041}" destId="{CF32484F-4E9A-4D44-886B-B543EA8D0F66}" srcOrd="0" destOrd="0" presId="urn:microsoft.com/office/officeart/2005/8/layout/hList1"/>
    <dgm:cxn modelId="{0CF86836-CC35-4607-99BA-C977F0A4D7CD}" srcId="{24A2EA2E-7F9A-40C8-BD83-84BA54576CA3}" destId="{95A872B2-A3E4-4563-A4F3-AC78C2528580}" srcOrd="3" destOrd="0" parTransId="{0E986E90-FA20-40D8-9F50-AD1E640D253F}" sibTransId="{EE2C21F7-511A-464B-8D7C-AA2EA40DA90C}"/>
    <dgm:cxn modelId="{C01FFC4C-F7CE-4E50-96E0-780846C1B92D}" type="presOf" srcId="{090C3440-D412-45F8-9BF6-51755F7CD6BD}" destId="{0CF16A21-7BF1-4B46-959A-6465E0A8D894}" srcOrd="0" destOrd="2" presId="urn:microsoft.com/office/officeart/2005/8/layout/hList1"/>
    <dgm:cxn modelId="{00C0C8B8-E48E-4281-888C-82762BF05884}" type="presOf" srcId="{93FA9B0E-EBCA-45B5-952E-FA662533A6BD}" destId="{CF32484F-4E9A-4D44-886B-B543EA8D0F66}" srcOrd="0" destOrd="10" presId="urn:microsoft.com/office/officeart/2005/8/layout/hList1"/>
    <dgm:cxn modelId="{CDC6ACE6-E772-4F40-801C-9AA601B6D3D8}" srcId="{D859F7B3-10A9-4751-B3D1-0FE3297D1505}" destId="{A238D675-C2AD-4060-A8DB-E98944F1B7E4}" srcOrd="1" destOrd="0" parTransId="{038D51CB-B63D-4D7B-91DE-3CCD5A3E94F8}" sibTransId="{070A064B-4F9D-4ACF-A1D9-E84BCAB79DE6}"/>
    <dgm:cxn modelId="{9098CEC8-DBF3-4322-AEB6-6C858E8D32FC}" srcId="{3ED067C3-8A5D-43F6-B7CD-F7D2C3140CE1}" destId="{9D3354A6-05AA-418D-8FE1-B535F57E0813}" srcOrd="1" destOrd="0" parTransId="{4AE8CA64-A553-4A63-BAB3-6227DF782FE4}" sibTransId="{B84BD11E-891B-46C1-BA60-098C006F49CF}"/>
    <dgm:cxn modelId="{47E5CAE8-408D-4A9F-9796-34EB5E231405}" type="presOf" srcId="{6D700627-BA98-48A4-A758-B943EB75BE53}" destId="{CF32484F-4E9A-4D44-886B-B543EA8D0F66}" srcOrd="0" destOrd="1" presId="urn:microsoft.com/office/officeart/2005/8/layout/hList1"/>
    <dgm:cxn modelId="{2C8CE1FC-43B6-4F1B-9A13-4311BDEEF5A3}" type="presOf" srcId="{9D3354A6-05AA-418D-8FE1-B535F57E0813}" destId="{CF32484F-4E9A-4D44-886B-B543EA8D0F66}" srcOrd="0" destOrd="15" presId="urn:microsoft.com/office/officeart/2005/8/layout/hList1"/>
    <dgm:cxn modelId="{38A1C87C-C922-424E-9AF5-A279AA2FD091}" type="presOf" srcId="{A5633747-8D6D-46C6-B406-A65AEA9EF873}" destId="{CF32484F-4E9A-4D44-886B-B543EA8D0F66}" srcOrd="0" destOrd="11" presId="urn:microsoft.com/office/officeart/2005/8/layout/hList1"/>
    <dgm:cxn modelId="{0E8A33D9-49E4-45CC-8B94-3A565DDA34C8}" type="presOf" srcId="{EBC303FC-FD51-4C1E-91B3-F682D12C1A94}" destId="{CF32484F-4E9A-4D44-886B-B543EA8D0F66}" srcOrd="0" destOrd="3" presId="urn:microsoft.com/office/officeart/2005/8/layout/hList1"/>
    <dgm:cxn modelId="{4BDFF513-794F-4866-BC2B-2386ABB43DC9}" srcId="{FF720607-745B-4C76-9F6F-20612BA06A4D}" destId="{A13C8F42-7FCB-4EE3-9680-5BB78D161662}" srcOrd="1" destOrd="0" parTransId="{FAE828B3-7873-4855-831D-B6068DCB50C7}" sibTransId="{5A0F2DA7-F6E7-4430-916C-E133CC196C26}"/>
    <dgm:cxn modelId="{CA39E74C-3F72-4998-94A9-3AF635F524E6}" type="presOf" srcId="{95A872B2-A3E4-4563-A4F3-AC78C2528580}" destId="{CF32484F-4E9A-4D44-886B-B543EA8D0F66}" srcOrd="0" destOrd="9" presId="urn:microsoft.com/office/officeart/2005/8/layout/hList1"/>
    <dgm:cxn modelId="{5F5BFEF3-0FC1-4670-ABB4-92B02E849A59}" srcId="{A13C8F42-7FCB-4EE3-9680-5BB78D161662}" destId="{B400EB9C-47E9-451C-B09E-61A500EFAD04}" srcOrd="0" destOrd="0" parTransId="{31E39F96-4929-40D3-B678-3E3D56EC9870}" sibTransId="{54B01987-A804-469D-9CF2-5FCD33C6C6FF}"/>
    <dgm:cxn modelId="{0B583F2A-37E0-46FA-9F5C-6BD1056390DA}" type="presOf" srcId="{E212F857-BEEE-4EDF-8CA5-DCAE5E951BD4}" destId="{44D52017-16DE-4EC9-81A6-A57DB794D3EF}" srcOrd="0" destOrd="2" presId="urn:microsoft.com/office/officeart/2005/8/layout/hList1"/>
    <dgm:cxn modelId="{43144964-BB8C-4AF5-A32A-875A5B3E7BA4}" type="presOf" srcId="{BF39C107-724B-49B1-B37D-90C8380150FD}" destId="{CF32484F-4E9A-4D44-886B-B543EA8D0F66}" srcOrd="0" destOrd="8" presId="urn:microsoft.com/office/officeart/2005/8/layout/hList1"/>
    <dgm:cxn modelId="{3397269C-99FC-48D7-A976-B501B5440FDF}" type="presOf" srcId="{1DEA27AB-A2E6-4C7A-8B70-B3958E9A836C}" destId="{0CF16A21-7BF1-4B46-959A-6465E0A8D894}" srcOrd="0" destOrd="3" presId="urn:microsoft.com/office/officeart/2005/8/layout/hList1"/>
    <dgm:cxn modelId="{DBB836AE-BE9D-45E3-AA64-29AC0AA8A858}" srcId="{71C469E6-8B1F-4803-975D-3B1A9D615614}" destId="{24A2EA2E-7F9A-40C8-BD83-84BA54576CA3}" srcOrd="1" destOrd="0" parTransId="{8A04D3F1-E74C-4F1E-9EBE-D90945A69162}" sibTransId="{E4529FCD-13FB-486A-A699-5B89D6ED85A8}"/>
    <dgm:cxn modelId="{B4D1CED2-85FE-483A-9939-4160FA1BF65C}" srcId="{FF720607-745B-4C76-9F6F-20612BA06A4D}" destId="{1C86D7C2-266E-4847-A45A-16FF50BA3C99}" srcOrd="0" destOrd="0" parTransId="{8F312C40-BF33-4F48-A435-C55ACDA87B08}" sibTransId="{AAA4A1D8-0218-4D92-9081-333444301008}"/>
    <dgm:cxn modelId="{298503FF-4F13-49E0-9092-6CDBA01BA836}" type="presOf" srcId="{BC8F7ADE-C560-4028-AAD5-C9BB3D64273C}" destId="{62EAA0C3-20CE-4646-A1DB-46E1DBD21C06}" srcOrd="0" destOrd="2" presId="urn:microsoft.com/office/officeart/2005/8/layout/hList1"/>
    <dgm:cxn modelId="{968AE2BB-5278-4D03-8B92-A5530394A511}" srcId="{D859F7B3-10A9-4751-B3D1-0FE3297D1505}" destId="{E4A7A0CA-02B1-4B9F-8453-797750070C58}" srcOrd="3" destOrd="0" parTransId="{258964D0-40D6-4749-8A67-08B8D5AFF2B3}" sibTransId="{8C90C0C6-073F-491F-A665-C2989025FEF0}"/>
    <dgm:cxn modelId="{8633C8CF-C637-40F3-9571-955F997DBB57}" type="presOf" srcId="{3BFD9484-63F4-4CE3-A676-2765CF0E47F8}" destId="{CF32484F-4E9A-4D44-886B-B543EA8D0F66}" srcOrd="0" destOrd="16" presId="urn:microsoft.com/office/officeart/2005/8/layout/hList1"/>
    <dgm:cxn modelId="{FA9DFA1C-C4E6-4322-819C-7BC7844547CD}" type="presOf" srcId="{7F993690-CC61-46B3-A069-A4475362B232}" destId="{CF32484F-4E9A-4D44-886B-B543EA8D0F66}" srcOrd="0" destOrd="2" presId="urn:microsoft.com/office/officeart/2005/8/layout/hList1"/>
    <dgm:cxn modelId="{975ADE80-7288-4717-BFD4-8752D49D4096}" type="presOf" srcId="{997E6AC0-52E7-414C-8218-227569EA0A91}" destId="{0B4E3AF4-F306-47EC-AEB1-E357D15D45E3}" srcOrd="0" destOrd="5" presId="urn:microsoft.com/office/officeart/2005/8/layout/hList1"/>
    <dgm:cxn modelId="{5162DC9A-F0F8-4A11-9F68-B6DFD929AC26}" srcId="{D859F7B3-10A9-4751-B3D1-0FE3297D1505}" destId="{B9170552-01DF-492D-A01B-F2D5BB1BA804}" srcOrd="2" destOrd="0" parTransId="{ACF20D2D-7758-4BFC-B530-90CF6A1146A5}" sibTransId="{6273EDD9-C189-4D2F-B2AE-EFF34C3BF7C1}"/>
    <dgm:cxn modelId="{BB7CEF36-C976-46A1-8853-E9F3F7CBC79B}" srcId="{1C86D7C2-266E-4847-A45A-16FF50BA3C99}" destId="{B65DE873-4396-428C-BF79-0F7AD6031298}" srcOrd="0" destOrd="0" parTransId="{A0067150-F051-4683-BEFC-5CF9DF931DB3}" sibTransId="{A2A80E74-4610-4434-BF03-D99E633AB815}"/>
    <dgm:cxn modelId="{5E5B7B13-FEA4-4E0B-8BD2-BFCB2DA9A791}" type="presOf" srcId="{B400EB9C-47E9-451C-B09E-61A500EFAD04}" destId="{44D52017-16DE-4EC9-81A6-A57DB794D3EF}" srcOrd="0" destOrd="0" presId="urn:microsoft.com/office/officeart/2005/8/layout/hList1"/>
    <dgm:cxn modelId="{6C6776FA-B2BE-4FE2-A070-6D480CA1E2CB}" srcId="{24A2EA2E-7F9A-40C8-BD83-84BA54576CA3}" destId="{5928E64D-0971-4AD6-B028-6A69A9C8B49E}" srcOrd="0" destOrd="0" parTransId="{76A3A4FF-58EE-4713-AAC4-59FB53855A10}" sibTransId="{B9757DC7-6678-4115-9764-7181614E184D}"/>
    <dgm:cxn modelId="{976E2F16-659C-40BA-A956-C9BF8C41DF25}" type="presOf" srcId="{59129948-A273-434F-BA95-D23E4B6ADDD3}" destId="{62EAA0C3-20CE-4646-A1DB-46E1DBD21C06}" srcOrd="0" destOrd="5" presId="urn:microsoft.com/office/officeart/2005/8/layout/hList1"/>
    <dgm:cxn modelId="{14124DED-051A-4EF8-A909-15BEB53B2205}" type="presOf" srcId="{D2AEE8E2-DCBE-40F5-8550-F1F4E9C3BFED}" destId="{0B4E3AF4-F306-47EC-AEB1-E357D15D45E3}" srcOrd="0" destOrd="0" presId="urn:microsoft.com/office/officeart/2005/8/layout/hList1"/>
    <dgm:cxn modelId="{B58938A6-1AC0-4B5C-9E81-D6B83E3C0882}" type="presOf" srcId="{71C469E6-8B1F-4803-975D-3B1A9D615614}" destId="{AE27DE3B-8FA0-4EAA-87D3-12B63C0B9A64}" srcOrd="0" destOrd="0" presId="urn:microsoft.com/office/officeart/2005/8/layout/hList1"/>
    <dgm:cxn modelId="{6BA7BE74-C5EF-47AC-BECC-60BEAC942228}" type="presOf" srcId="{21424663-A1A0-4747-ABB7-15A06800E9DF}" destId="{9F109E2B-2D8D-463D-AFF6-D975E2F1DA50}" srcOrd="0" destOrd="0" presId="urn:microsoft.com/office/officeart/2005/8/layout/hList1"/>
    <dgm:cxn modelId="{739365BA-AA5C-42CC-A2D2-D402B21FCD13}" type="presOf" srcId="{421AB6C1-C111-4544-AF97-5F9133BDD0A5}" destId="{CF32484F-4E9A-4D44-886B-B543EA8D0F66}" srcOrd="0" destOrd="4" presId="urn:microsoft.com/office/officeart/2005/8/layout/hList1"/>
    <dgm:cxn modelId="{908B588B-6E0A-4914-8782-8236BDC7EAE5}" type="presOf" srcId="{2D392ED8-A1AB-4F4B-A875-8D6ADF8723E4}" destId="{CF32484F-4E9A-4D44-886B-B543EA8D0F66}" srcOrd="0" destOrd="14" presId="urn:microsoft.com/office/officeart/2005/8/layout/hList1"/>
    <dgm:cxn modelId="{C988417C-820B-47D1-94B8-53D6385A79B8}" type="presOf" srcId="{1C86D7C2-266E-4847-A45A-16FF50BA3C99}" destId="{8C8840FE-7500-4A1F-BD6E-9D7C5BB4CBC1}" srcOrd="0" destOrd="0" presId="urn:microsoft.com/office/officeart/2005/8/layout/hList1"/>
    <dgm:cxn modelId="{BF80AF11-5FD5-46D8-AA79-E3689C1D95E1}" type="presOf" srcId="{E4A7A0CA-02B1-4B9F-8453-797750070C58}" destId="{0B4E3AF4-F306-47EC-AEB1-E357D15D45E3}" srcOrd="0" destOrd="3" presId="urn:microsoft.com/office/officeart/2005/8/layout/hList1"/>
    <dgm:cxn modelId="{5C175A02-6E06-411B-885A-C4B9F9F04E98}" srcId="{3ED067C3-8A5D-43F6-B7CD-F7D2C3140CE1}" destId="{2D392ED8-A1AB-4F4B-A875-8D6ADF8723E4}" srcOrd="0" destOrd="0" parTransId="{8F8A3D5E-7459-4873-AD7B-CE75B7B0005A}" sibTransId="{CAFF6956-7628-46FA-8CCC-120018334FFD}"/>
    <dgm:cxn modelId="{23B49ECC-CAA1-4C02-9707-E17548F7E301}" type="presOf" srcId="{01FCA387-B7D0-4E37-AECF-D957ACD3F8CA}" destId="{CF32484F-4E9A-4D44-886B-B543EA8D0F66}" srcOrd="0" destOrd="12" presId="urn:microsoft.com/office/officeart/2005/8/layout/hList1"/>
    <dgm:cxn modelId="{37F3C85A-48B3-4019-BEB0-661E386F853C}" srcId="{FF720607-745B-4C76-9F6F-20612BA06A4D}" destId="{21424663-A1A0-4747-ABB7-15A06800E9DF}" srcOrd="3" destOrd="0" parTransId="{705F1B12-3BE7-4642-BCFD-AE45C1717A62}" sibTransId="{9F53CC9F-37F9-430F-BE68-0DC9FC15F9D4}"/>
    <dgm:cxn modelId="{3DD00148-735A-4239-A289-EB67BEE8B975}" srcId="{21424663-A1A0-4747-ABB7-15A06800E9DF}" destId="{59129948-A273-434F-BA95-D23E4B6ADDD3}" srcOrd="4" destOrd="0" parTransId="{F9654AD2-0862-4942-AF19-069FA84FABE7}" sibTransId="{013213C6-C8AE-47F9-8A1B-B0FF524E448F}"/>
    <dgm:cxn modelId="{463AFFBB-EF9E-4C3B-8D53-86B6410197C0}" type="presParOf" srcId="{509D8F39-1C90-4E23-914A-E69F98E2DF80}" destId="{7E4AC6F0-ECF7-473E-9968-325525410D81}" srcOrd="0" destOrd="0" presId="urn:microsoft.com/office/officeart/2005/8/layout/hList1"/>
    <dgm:cxn modelId="{77C2DA3B-753F-42F4-8ECF-9EB1AB7F42B3}" type="presParOf" srcId="{7E4AC6F0-ECF7-473E-9968-325525410D81}" destId="{8C8840FE-7500-4A1F-BD6E-9D7C5BB4CBC1}" srcOrd="0" destOrd="0" presId="urn:microsoft.com/office/officeart/2005/8/layout/hList1"/>
    <dgm:cxn modelId="{8807C965-1FFD-4567-8335-51FD86A1FAD8}" type="presParOf" srcId="{7E4AC6F0-ECF7-473E-9968-325525410D81}" destId="{0CF16A21-7BF1-4B46-959A-6465E0A8D894}" srcOrd="1" destOrd="0" presId="urn:microsoft.com/office/officeart/2005/8/layout/hList1"/>
    <dgm:cxn modelId="{F80F7AE0-93A0-45F7-81DD-57AEEC8CBA51}" type="presParOf" srcId="{509D8F39-1C90-4E23-914A-E69F98E2DF80}" destId="{CECBA88F-8D5E-4415-A8C8-A74BFB74305C}" srcOrd="1" destOrd="0" presId="urn:microsoft.com/office/officeart/2005/8/layout/hList1"/>
    <dgm:cxn modelId="{A1A94536-CAB9-4457-BF7B-3970D7ACF646}" type="presParOf" srcId="{509D8F39-1C90-4E23-914A-E69F98E2DF80}" destId="{C1791A59-CE8B-456B-AFBC-071AC8F9A3F4}" srcOrd="2" destOrd="0" presId="urn:microsoft.com/office/officeart/2005/8/layout/hList1"/>
    <dgm:cxn modelId="{671B4810-20A0-4C5C-BC57-905B4D1F80EB}" type="presParOf" srcId="{C1791A59-CE8B-456B-AFBC-071AC8F9A3F4}" destId="{B9F22345-BCB7-46DD-97A9-03A91B0E9184}" srcOrd="0" destOrd="0" presId="urn:microsoft.com/office/officeart/2005/8/layout/hList1"/>
    <dgm:cxn modelId="{5B4E327C-592E-46CB-8EC2-AB81A01058A8}" type="presParOf" srcId="{C1791A59-CE8B-456B-AFBC-071AC8F9A3F4}" destId="{44D52017-16DE-4EC9-81A6-A57DB794D3EF}" srcOrd="1" destOrd="0" presId="urn:microsoft.com/office/officeart/2005/8/layout/hList1"/>
    <dgm:cxn modelId="{FD8A8D5F-FDC0-4960-9831-8880263F4513}" type="presParOf" srcId="{509D8F39-1C90-4E23-914A-E69F98E2DF80}" destId="{2AC9B4D0-41EE-4C6B-B7AF-1891ED7A2B1A}" srcOrd="3" destOrd="0" presId="urn:microsoft.com/office/officeart/2005/8/layout/hList1"/>
    <dgm:cxn modelId="{FE6D7B9D-F205-424C-9355-3BFE41BD5E98}" type="presParOf" srcId="{509D8F39-1C90-4E23-914A-E69F98E2DF80}" destId="{7A0AD43B-2739-47EA-BE2B-5EA0AEF8280D}" srcOrd="4" destOrd="0" presId="urn:microsoft.com/office/officeart/2005/8/layout/hList1"/>
    <dgm:cxn modelId="{53178140-4681-4740-9876-8F3A81D780DC}" type="presParOf" srcId="{7A0AD43B-2739-47EA-BE2B-5EA0AEF8280D}" destId="{AE27DE3B-8FA0-4EAA-87D3-12B63C0B9A64}" srcOrd="0" destOrd="0" presId="urn:microsoft.com/office/officeart/2005/8/layout/hList1"/>
    <dgm:cxn modelId="{1EBCE88C-0A62-4D08-A273-F9C9BD853A3F}" type="presParOf" srcId="{7A0AD43B-2739-47EA-BE2B-5EA0AEF8280D}" destId="{CF32484F-4E9A-4D44-886B-B543EA8D0F66}" srcOrd="1" destOrd="0" presId="urn:microsoft.com/office/officeart/2005/8/layout/hList1"/>
    <dgm:cxn modelId="{63554CA3-727D-4045-87BE-8E6B3E3F098D}" type="presParOf" srcId="{509D8F39-1C90-4E23-914A-E69F98E2DF80}" destId="{0836E6BD-B84F-49C0-9C2D-4C67865001DF}" srcOrd="5" destOrd="0" presId="urn:microsoft.com/office/officeart/2005/8/layout/hList1"/>
    <dgm:cxn modelId="{46C26375-6683-4AF4-914A-25AE0DB3D632}" type="presParOf" srcId="{509D8F39-1C90-4E23-914A-E69F98E2DF80}" destId="{475905D2-9116-4B86-852F-016EB02DEBE5}" srcOrd="6" destOrd="0" presId="urn:microsoft.com/office/officeart/2005/8/layout/hList1"/>
    <dgm:cxn modelId="{57965963-1CFD-4DA2-809A-DEB7AD16F504}" type="presParOf" srcId="{475905D2-9116-4B86-852F-016EB02DEBE5}" destId="{9F109E2B-2D8D-463D-AFF6-D975E2F1DA50}" srcOrd="0" destOrd="0" presId="urn:microsoft.com/office/officeart/2005/8/layout/hList1"/>
    <dgm:cxn modelId="{A6ED3F3C-0402-4D29-A21E-A7418E98DBDD}" type="presParOf" srcId="{475905D2-9116-4B86-852F-016EB02DEBE5}" destId="{62EAA0C3-20CE-4646-A1DB-46E1DBD21C06}" srcOrd="1" destOrd="0" presId="urn:microsoft.com/office/officeart/2005/8/layout/hList1"/>
    <dgm:cxn modelId="{D68DB7DE-D0B7-448A-9FE5-4A1D99DD8B7C}" type="presParOf" srcId="{509D8F39-1C90-4E23-914A-E69F98E2DF80}" destId="{50F8B42D-5E31-4007-ADC2-06CB122E4741}" srcOrd="7" destOrd="0" presId="urn:microsoft.com/office/officeart/2005/8/layout/hList1"/>
    <dgm:cxn modelId="{63EC0EF0-FEA4-421E-B57E-2815A4811DD7}" type="presParOf" srcId="{509D8F39-1C90-4E23-914A-E69F98E2DF80}" destId="{33903276-1987-4728-BC78-3920B44A2BF4}" srcOrd="8" destOrd="0" presId="urn:microsoft.com/office/officeart/2005/8/layout/hList1"/>
    <dgm:cxn modelId="{D015960D-357C-477C-AD51-626DD02B1B35}" type="presParOf" srcId="{33903276-1987-4728-BC78-3920B44A2BF4}" destId="{26F2EE10-6BF4-4EE9-9AF0-92A3F946206A}" srcOrd="0" destOrd="0" presId="urn:microsoft.com/office/officeart/2005/8/layout/hList1"/>
    <dgm:cxn modelId="{118A81B0-42B9-421A-9167-33AC56D0331A}" type="presParOf" srcId="{33903276-1987-4728-BC78-3920B44A2BF4}" destId="{0B4E3AF4-F306-47EC-AEB1-E357D15D45E3}"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720607-745B-4C76-9F6F-20612BA06A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1C86D7C2-266E-4847-A45A-16FF50BA3C99}">
      <dgm:prSet phldrT="[Text]" custT="1"/>
      <dgm:spPr/>
      <dgm:t>
        <a:bodyPr/>
        <a:lstStyle/>
        <a:p>
          <a:r>
            <a:rPr lang="en-IN" sz="1200" b="1" dirty="0" smtClean="0">
              <a:latin typeface="Century Gothic" pitchFamily="34" charset="0"/>
            </a:rPr>
            <a:t>Pricing</a:t>
          </a:r>
          <a:endParaRPr lang="en-IN" sz="1200" b="1" dirty="0">
            <a:latin typeface="Century Gothic" pitchFamily="34" charset="0"/>
          </a:endParaRPr>
        </a:p>
      </dgm:t>
    </dgm:pt>
    <dgm:pt modelId="{8F312C40-BF33-4F48-A435-C55ACDA87B08}" type="parTrans" cxnId="{B4D1CED2-85FE-483A-9939-4160FA1BF65C}">
      <dgm:prSet/>
      <dgm:spPr/>
      <dgm:t>
        <a:bodyPr/>
        <a:lstStyle/>
        <a:p>
          <a:endParaRPr lang="en-IN">
            <a:latin typeface="Century Gothic" pitchFamily="34" charset="0"/>
          </a:endParaRPr>
        </a:p>
      </dgm:t>
    </dgm:pt>
    <dgm:pt modelId="{AAA4A1D8-0218-4D92-9081-333444301008}" type="sibTrans" cxnId="{B4D1CED2-85FE-483A-9939-4160FA1BF65C}">
      <dgm:prSet/>
      <dgm:spPr/>
      <dgm:t>
        <a:bodyPr/>
        <a:lstStyle/>
        <a:p>
          <a:endParaRPr lang="en-IN">
            <a:latin typeface="Century Gothic" pitchFamily="34" charset="0"/>
          </a:endParaRPr>
        </a:p>
      </dgm:t>
    </dgm:pt>
    <dgm:pt modelId="{B65DE873-4396-428C-BF79-0F7AD6031298}">
      <dgm:prSet phldrT="[Text]" custT="1"/>
      <dgm:spPr/>
      <dgm:t>
        <a:bodyPr/>
        <a:lstStyle/>
        <a:p>
          <a:r>
            <a:rPr lang="en-IN" sz="1400" dirty="0" smtClean="0">
              <a:latin typeface="Century Gothic" pitchFamily="34" charset="0"/>
            </a:rPr>
            <a:t>List price setting</a:t>
          </a:r>
          <a:endParaRPr lang="en-IN" sz="1400" dirty="0">
            <a:latin typeface="Century Gothic" pitchFamily="34" charset="0"/>
          </a:endParaRPr>
        </a:p>
      </dgm:t>
    </dgm:pt>
    <dgm:pt modelId="{A0067150-F051-4683-BEFC-5CF9DF931DB3}" type="parTrans" cxnId="{BB7CEF36-C976-46A1-8853-E9F3F7CBC79B}">
      <dgm:prSet/>
      <dgm:spPr/>
      <dgm:t>
        <a:bodyPr/>
        <a:lstStyle/>
        <a:p>
          <a:endParaRPr lang="en-IN">
            <a:latin typeface="Century Gothic" pitchFamily="34" charset="0"/>
          </a:endParaRPr>
        </a:p>
      </dgm:t>
    </dgm:pt>
    <dgm:pt modelId="{A2A80E74-4610-4434-BF03-D99E633AB815}" type="sibTrans" cxnId="{BB7CEF36-C976-46A1-8853-E9F3F7CBC79B}">
      <dgm:prSet/>
      <dgm:spPr/>
      <dgm:t>
        <a:bodyPr/>
        <a:lstStyle/>
        <a:p>
          <a:endParaRPr lang="en-IN">
            <a:latin typeface="Century Gothic" pitchFamily="34" charset="0"/>
          </a:endParaRPr>
        </a:p>
      </dgm:t>
    </dgm:pt>
    <dgm:pt modelId="{090C3440-D412-45F8-9BF6-51755F7CD6BD}">
      <dgm:prSet phldrT="[Text]" custT="1"/>
      <dgm:spPr/>
      <dgm:t>
        <a:bodyPr/>
        <a:lstStyle/>
        <a:p>
          <a:r>
            <a:rPr lang="en-IN" sz="1400" dirty="0" smtClean="0">
              <a:latin typeface="Century Gothic" pitchFamily="34" charset="0"/>
            </a:rPr>
            <a:t>Promotion pricing</a:t>
          </a:r>
          <a:endParaRPr lang="en-IN" sz="1400" dirty="0">
            <a:latin typeface="Century Gothic" pitchFamily="34" charset="0"/>
          </a:endParaRPr>
        </a:p>
      </dgm:t>
    </dgm:pt>
    <dgm:pt modelId="{54BBFE01-D034-4567-BC56-C00A1442AEA8}" type="parTrans" cxnId="{FE8D8AB5-E077-4066-9E27-33F9BEF5F0B2}">
      <dgm:prSet/>
      <dgm:spPr/>
      <dgm:t>
        <a:bodyPr/>
        <a:lstStyle/>
        <a:p>
          <a:endParaRPr lang="en-IN">
            <a:latin typeface="Century Gothic" pitchFamily="34" charset="0"/>
          </a:endParaRPr>
        </a:p>
      </dgm:t>
    </dgm:pt>
    <dgm:pt modelId="{5D2D61FB-D694-4FED-A483-A67C253AA024}" type="sibTrans" cxnId="{FE8D8AB5-E077-4066-9E27-33F9BEF5F0B2}">
      <dgm:prSet/>
      <dgm:spPr/>
      <dgm:t>
        <a:bodyPr/>
        <a:lstStyle/>
        <a:p>
          <a:endParaRPr lang="en-IN">
            <a:latin typeface="Century Gothic" pitchFamily="34" charset="0"/>
          </a:endParaRPr>
        </a:p>
      </dgm:t>
    </dgm:pt>
    <dgm:pt modelId="{A13C8F42-7FCB-4EE3-9680-5BB78D161662}">
      <dgm:prSet phldrT="[Text]" custT="1"/>
      <dgm:spPr/>
      <dgm:t>
        <a:bodyPr/>
        <a:lstStyle/>
        <a:p>
          <a:r>
            <a:rPr lang="en-IN" sz="1200" b="1" dirty="0" smtClean="0">
              <a:latin typeface="Century Gothic" pitchFamily="34" charset="0"/>
            </a:rPr>
            <a:t>Channel</a:t>
          </a:r>
          <a:endParaRPr lang="en-IN" sz="1200" b="1" dirty="0">
            <a:latin typeface="Century Gothic" pitchFamily="34" charset="0"/>
          </a:endParaRPr>
        </a:p>
      </dgm:t>
    </dgm:pt>
    <dgm:pt modelId="{FAE828B3-7873-4855-831D-B6068DCB50C7}" type="parTrans" cxnId="{4BDFF513-794F-4866-BC2B-2386ABB43DC9}">
      <dgm:prSet/>
      <dgm:spPr/>
      <dgm:t>
        <a:bodyPr/>
        <a:lstStyle/>
        <a:p>
          <a:endParaRPr lang="en-IN">
            <a:latin typeface="Century Gothic" pitchFamily="34" charset="0"/>
          </a:endParaRPr>
        </a:p>
      </dgm:t>
    </dgm:pt>
    <dgm:pt modelId="{5A0F2DA7-F6E7-4430-916C-E133CC196C26}" type="sibTrans" cxnId="{4BDFF513-794F-4866-BC2B-2386ABB43DC9}">
      <dgm:prSet/>
      <dgm:spPr/>
      <dgm:t>
        <a:bodyPr/>
        <a:lstStyle/>
        <a:p>
          <a:endParaRPr lang="en-IN">
            <a:latin typeface="Century Gothic" pitchFamily="34" charset="0"/>
          </a:endParaRPr>
        </a:p>
      </dgm:t>
    </dgm:pt>
    <dgm:pt modelId="{E293B206-E131-4B56-9F90-6CDC3082DA9A}">
      <dgm:prSet phldrT="[Text]" custT="1"/>
      <dgm:spPr/>
      <dgm:t>
        <a:bodyPr/>
        <a:lstStyle/>
        <a:p>
          <a:r>
            <a:rPr lang="en-IN" sz="1400" dirty="0" smtClean="0">
              <a:latin typeface="Century Gothic" pitchFamily="34" charset="0"/>
            </a:rPr>
            <a:t>Trade promotion effectiveness</a:t>
          </a:r>
          <a:endParaRPr lang="en-IN" sz="1400" dirty="0">
            <a:latin typeface="Century Gothic" pitchFamily="34" charset="0"/>
          </a:endParaRPr>
        </a:p>
      </dgm:t>
    </dgm:pt>
    <dgm:pt modelId="{2825A37B-7E7D-43BA-880A-58A8BDA9CBDA}" type="parTrans" cxnId="{1D7060DC-18AF-448C-AE96-F1BC01B419CE}">
      <dgm:prSet/>
      <dgm:spPr/>
      <dgm:t>
        <a:bodyPr/>
        <a:lstStyle/>
        <a:p>
          <a:endParaRPr lang="en-IN">
            <a:latin typeface="Century Gothic" pitchFamily="34" charset="0"/>
          </a:endParaRPr>
        </a:p>
      </dgm:t>
    </dgm:pt>
    <dgm:pt modelId="{B71DF469-F9F2-47CC-9345-CA9AC35C97C2}" type="sibTrans" cxnId="{1D7060DC-18AF-448C-AE96-F1BC01B419CE}">
      <dgm:prSet/>
      <dgm:spPr/>
      <dgm:t>
        <a:bodyPr/>
        <a:lstStyle/>
        <a:p>
          <a:endParaRPr lang="en-IN">
            <a:latin typeface="Century Gothic" pitchFamily="34" charset="0"/>
          </a:endParaRPr>
        </a:p>
      </dgm:t>
    </dgm:pt>
    <dgm:pt modelId="{14986C49-20B2-474A-ADBD-1FC51A6EA9B5}">
      <dgm:prSet phldrT="[Text]" custT="1"/>
      <dgm:spPr/>
      <dgm:t>
        <a:bodyPr/>
        <a:lstStyle/>
        <a:p>
          <a:r>
            <a:rPr lang="en-IN" sz="1400" dirty="0" smtClean="0">
              <a:latin typeface="Century Gothic" pitchFamily="34" charset="0"/>
            </a:rPr>
            <a:t>MAP violations</a:t>
          </a:r>
          <a:endParaRPr lang="en-IN" sz="1400" dirty="0">
            <a:latin typeface="Century Gothic" pitchFamily="34" charset="0"/>
          </a:endParaRPr>
        </a:p>
      </dgm:t>
    </dgm:pt>
    <dgm:pt modelId="{B8501332-D103-4BB3-A428-FDA0B563A274}" type="parTrans" cxnId="{A98110A8-41B8-43E7-A0C5-DE7C0977E75B}">
      <dgm:prSet/>
      <dgm:spPr/>
      <dgm:t>
        <a:bodyPr/>
        <a:lstStyle/>
        <a:p>
          <a:endParaRPr lang="en-IN">
            <a:latin typeface="Century Gothic" pitchFamily="34" charset="0"/>
          </a:endParaRPr>
        </a:p>
      </dgm:t>
    </dgm:pt>
    <dgm:pt modelId="{B6833B48-A04D-4801-B0F0-2B769BFF5E11}" type="sibTrans" cxnId="{A98110A8-41B8-43E7-A0C5-DE7C0977E75B}">
      <dgm:prSet/>
      <dgm:spPr/>
      <dgm:t>
        <a:bodyPr/>
        <a:lstStyle/>
        <a:p>
          <a:endParaRPr lang="en-IN">
            <a:latin typeface="Century Gothic" pitchFamily="34" charset="0"/>
          </a:endParaRPr>
        </a:p>
      </dgm:t>
    </dgm:pt>
    <dgm:pt modelId="{71C469E6-8B1F-4803-975D-3B1A9D615614}">
      <dgm:prSet phldrT="[Text]" custT="1"/>
      <dgm:spPr/>
      <dgm:t>
        <a:bodyPr/>
        <a:lstStyle/>
        <a:p>
          <a:r>
            <a:rPr lang="en-IN" sz="1200" b="1" dirty="0" smtClean="0">
              <a:latin typeface="Century Gothic" pitchFamily="34" charset="0"/>
            </a:rPr>
            <a:t>Marketing</a:t>
          </a:r>
          <a:endParaRPr lang="en-IN" sz="1200" b="1" dirty="0">
            <a:latin typeface="Century Gothic" pitchFamily="34" charset="0"/>
          </a:endParaRPr>
        </a:p>
      </dgm:t>
    </dgm:pt>
    <dgm:pt modelId="{A7060BBA-3618-4B32-8894-9688F065E4B4}" type="parTrans" cxnId="{BB45936E-E3F2-419C-A5A9-8691592EAF26}">
      <dgm:prSet/>
      <dgm:spPr/>
      <dgm:t>
        <a:bodyPr/>
        <a:lstStyle/>
        <a:p>
          <a:endParaRPr lang="en-IN">
            <a:latin typeface="Century Gothic" pitchFamily="34" charset="0"/>
          </a:endParaRPr>
        </a:p>
      </dgm:t>
    </dgm:pt>
    <dgm:pt modelId="{0A270C96-0900-4C0F-BA6D-C9B1C85145AD}" type="sibTrans" cxnId="{BB45936E-E3F2-419C-A5A9-8691592EAF26}">
      <dgm:prSet/>
      <dgm:spPr/>
      <dgm:t>
        <a:bodyPr/>
        <a:lstStyle/>
        <a:p>
          <a:endParaRPr lang="en-IN">
            <a:latin typeface="Century Gothic" pitchFamily="34" charset="0"/>
          </a:endParaRPr>
        </a:p>
      </dgm:t>
    </dgm:pt>
    <dgm:pt modelId="{F6C4DC88-4FBF-4EBA-8DD3-8D3AAC430041}">
      <dgm:prSet phldrT="[Text]" custT="1"/>
      <dgm:spPr/>
      <dgm:t>
        <a:bodyPr/>
        <a:lstStyle/>
        <a:p>
          <a:r>
            <a:rPr lang="en-IN" sz="1400" dirty="0" smtClean="0">
              <a:latin typeface="Century Gothic" pitchFamily="34" charset="0"/>
            </a:rPr>
            <a:t>Marketing Mix analyses</a:t>
          </a:r>
          <a:endParaRPr lang="en-IN" sz="1400" dirty="0">
            <a:latin typeface="Century Gothic" pitchFamily="34" charset="0"/>
          </a:endParaRPr>
        </a:p>
      </dgm:t>
    </dgm:pt>
    <dgm:pt modelId="{482CE46C-633C-4533-A9A9-36634457142E}" type="parTrans" cxnId="{32D939A7-603A-4213-8638-C5A9BB816CA4}">
      <dgm:prSet/>
      <dgm:spPr/>
      <dgm:t>
        <a:bodyPr/>
        <a:lstStyle/>
        <a:p>
          <a:endParaRPr lang="en-IN">
            <a:latin typeface="Century Gothic" pitchFamily="34" charset="0"/>
          </a:endParaRPr>
        </a:p>
      </dgm:t>
    </dgm:pt>
    <dgm:pt modelId="{88C65211-E870-4CA6-B842-6597FDF6BB8E}" type="sibTrans" cxnId="{32D939A7-603A-4213-8638-C5A9BB816CA4}">
      <dgm:prSet/>
      <dgm:spPr/>
      <dgm:t>
        <a:bodyPr/>
        <a:lstStyle/>
        <a:p>
          <a:endParaRPr lang="en-IN">
            <a:latin typeface="Century Gothic" pitchFamily="34" charset="0"/>
          </a:endParaRPr>
        </a:p>
      </dgm:t>
    </dgm:pt>
    <dgm:pt modelId="{21424663-A1A0-4747-ABB7-15A06800E9DF}">
      <dgm:prSet phldrT="[Text]" custT="1"/>
      <dgm:spPr/>
      <dgm:t>
        <a:bodyPr/>
        <a:lstStyle/>
        <a:p>
          <a:r>
            <a:rPr lang="en-IN" sz="1200" b="1" dirty="0" smtClean="0">
              <a:latin typeface="Century Gothic" pitchFamily="34" charset="0"/>
            </a:rPr>
            <a:t>Product management &amp; Design</a:t>
          </a:r>
          <a:endParaRPr lang="en-IN" sz="1200" b="1" dirty="0">
            <a:latin typeface="Century Gothic" pitchFamily="34" charset="0"/>
          </a:endParaRPr>
        </a:p>
      </dgm:t>
    </dgm:pt>
    <dgm:pt modelId="{705F1B12-3BE7-4642-BCFD-AE45C1717A62}" type="parTrans" cxnId="{37F3C85A-48B3-4019-BEB0-661E386F853C}">
      <dgm:prSet/>
      <dgm:spPr/>
      <dgm:t>
        <a:bodyPr/>
        <a:lstStyle/>
        <a:p>
          <a:endParaRPr lang="en-IN">
            <a:latin typeface="Century Gothic" pitchFamily="34" charset="0"/>
          </a:endParaRPr>
        </a:p>
      </dgm:t>
    </dgm:pt>
    <dgm:pt modelId="{9F53CC9F-37F9-430F-BE68-0DC9FC15F9D4}" type="sibTrans" cxnId="{37F3C85A-48B3-4019-BEB0-661E386F853C}">
      <dgm:prSet/>
      <dgm:spPr/>
      <dgm:t>
        <a:bodyPr/>
        <a:lstStyle/>
        <a:p>
          <a:endParaRPr lang="en-IN">
            <a:latin typeface="Century Gothic" pitchFamily="34" charset="0"/>
          </a:endParaRPr>
        </a:p>
      </dgm:t>
    </dgm:pt>
    <dgm:pt modelId="{D859F7B3-10A9-4751-B3D1-0FE3297D1505}">
      <dgm:prSet phldrT="[Text]" custT="1"/>
      <dgm:spPr/>
      <dgm:t>
        <a:bodyPr/>
        <a:lstStyle/>
        <a:p>
          <a:r>
            <a:rPr lang="en-IN" sz="1200" b="1" dirty="0" smtClean="0">
              <a:latin typeface="Century Gothic" pitchFamily="34" charset="0"/>
            </a:rPr>
            <a:t>Supply chain</a:t>
          </a:r>
          <a:endParaRPr lang="en-IN" sz="1200" b="1" dirty="0">
            <a:latin typeface="Century Gothic" pitchFamily="34" charset="0"/>
          </a:endParaRPr>
        </a:p>
      </dgm:t>
    </dgm:pt>
    <dgm:pt modelId="{B5436874-9C7B-47D5-B1C9-61B444D1DBAE}" type="parTrans" cxnId="{D6C2006E-92EA-4EBE-B5DD-9586BA3F527D}">
      <dgm:prSet/>
      <dgm:spPr/>
      <dgm:t>
        <a:bodyPr/>
        <a:lstStyle/>
        <a:p>
          <a:endParaRPr lang="en-IN">
            <a:latin typeface="Century Gothic" pitchFamily="34" charset="0"/>
          </a:endParaRPr>
        </a:p>
      </dgm:t>
    </dgm:pt>
    <dgm:pt modelId="{301807B7-523B-4CF3-8DCA-A80EDC15476C}" type="sibTrans" cxnId="{D6C2006E-92EA-4EBE-B5DD-9586BA3F527D}">
      <dgm:prSet/>
      <dgm:spPr/>
      <dgm:t>
        <a:bodyPr/>
        <a:lstStyle/>
        <a:p>
          <a:endParaRPr lang="en-IN">
            <a:latin typeface="Century Gothic" pitchFamily="34" charset="0"/>
          </a:endParaRPr>
        </a:p>
      </dgm:t>
    </dgm:pt>
    <dgm:pt modelId="{3567B9B0-0F05-42AB-BD9F-E50DB9E24421}">
      <dgm:prSet phldrT="[Text]" custT="1"/>
      <dgm:spPr/>
      <dgm:t>
        <a:bodyPr/>
        <a:lstStyle/>
        <a:p>
          <a:r>
            <a:rPr lang="en-IN" sz="1400" dirty="0" smtClean="0">
              <a:latin typeface="Century Gothic" pitchFamily="34" charset="0"/>
            </a:rPr>
            <a:t>Propensity for Grey marketing</a:t>
          </a:r>
          <a:endParaRPr lang="en-IN" sz="1400" dirty="0">
            <a:latin typeface="Century Gothic" pitchFamily="34" charset="0"/>
          </a:endParaRPr>
        </a:p>
      </dgm:t>
    </dgm:pt>
    <dgm:pt modelId="{EC9D98A8-7460-4822-AB6B-C3519AF31CDF}" type="parTrans" cxnId="{C48C9325-77A0-45C2-BF4F-097F7C70BBA4}">
      <dgm:prSet/>
      <dgm:spPr/>
      <dgm:t>
        <a:bodyPr/>
        <a:lstStyle/>
        <a:p>
          <a:endParaRPr lang="en-IN">
            <a:latin typeface="Century Gothic" pitchFamily="34" charset="0"/>
          </a:endParaRPr>
        </a:p>
      </dgm:t>
    </dgm:pt>
    <dgm:pt modelId="{66D334EB-2BC6-448D-BF42-798E61591CF1}" type="sibTrans" cxnId="{C48C9325-77A0-45C2-BF4F-097F7C70BBA4}">
      <dgm:prSet/>
      <dgm:spPr/>
      <dgm:t>
        <a:bodyPr/>
        <a:lstStyle/>
        <a:p>
          <a:endParaRPr lang="en-IN">
            <a:latin typeface="Century Gothic" pitchFamily="34" charset="0"/>
          </a:endParaRPr>
        </a:p>
      </dgm:t>
    </dgm:pt>
    <dgm:pt modelId="{24A2EA2E-7F9A-40C8-BD83-84BA54576CA3}">
      <dgm:prSet phldrT="[Text]" custT="1"/>
      <dgm:spPr/>
      <dgm:t>
        <a:bodyPr/>
        <a:lstStyle/>
        <a:p>
          <a:r>
            <a:rPr lang="en-IN" sz="1400" dirty="0" smtClean="0">
              <a:latin typeface="Century Gothic" pitchFamily="34" charset="0"/>
            </a:rPr>
            <a:t>Promotion budget planning &amp; simulation</a:t>
          </a:r>
          <a:endParaRPr lang="en-IN" sz="1400" dirty="0">
            <a:latin typeface="Century Gothic" pitchFamily="34" charset="0"/>
          </a:endParaRPr>
        </a:p>
      </dgm:t>
    </dgm:pt>
    <dgm:pt modelId="{8A04D3F1-E74C-4F1E-9EBE-D90945A69162}" type="parTrans" cxnId="{DBB836AE-BE9D-45E3-AA64-29AC0AA8A858}">
      <dgm:prSet/>
      <dgm:spPr/>
      <dgm:t>
        <a:bodyPr/>
        <a:lstStyle/>
        <a:p>
          <a:endParaRPr lang="en-IN">
            <a:latin typeface="Century Gothic" pitchFamily="34" charset="0"/>
          </a:endParaRPr>
        </a:p>
      </dgm:t>
    </dgm:pt>
    <dgm:pt modelId="{E4529FCD-13FB-486A-A699-5B89D6ED85A8}" type="sibTrans" cxnId="{DBB836AE-BE9D-45E3-AA64-29AC0AA8A858}">
      <dgm:prSet/>
      <dgm:spPr/>
      <dgm:t>
        <a:bodyPr/>
        <a:lstStyle/>
        <a:p>
          <a:endParaRPr lang="en-IN">
            <a:latin typeface="Century Gothic" pitchFamily="34" charset="0"/>
          </a:endParaRPr>
        </a:p>
      </dgm:t>
    </dgm:pt>
    <dgm:pt modelId="{3ED067C3-8A5D-43F6-B7CD-F7D2C3140CE1}">
      <dgm:prSet phldrT="[Text]" custT="1"/>
      <dgm:spPr/>
      <dgm:t>
        <a:bodyPr/>
        <a:lstStyle/>
        <a:p>
          <a:r>
            <a:rPr lang="en-IN" sz="1400" dirty="0" smtClean="0">
              <a:latin typeface="Century Gothic" pitchFamily="34" charset="0"/>
            </a:rPr>
            <a:t>Web analytics</a:t>
          </a:r>
          <a:endParaRPr lang="en-IN" sz="1400" dirty="0">
            <a:latin typeface="Century Gothic" pitchFamily="34" charset="0"/>
          </a:endParaRPr>
        </a:p>
      </dgm:t>
    </dgm:pt>
    <dgm:pt modelId="{DA15365E-1093-48F4-8268-70531392EF16}" type="parTrans" cxnId="{770A9405-7C36-4507-8CA6-832FF16D667C}">
      <dgm:prSet/>
      <dgm:spPr/>
      <dgm:t>
        <a:bodyPr/>
        <a:lstStyle/>
        <a:p>
          <a:endParaRPr lang="en-IN">
            <a:latin typeface="Century Gothic" pitchFamily="34" charset="0"/>
          </a:endParaRPr>
        </a:p>
      </dgm:t>
    </dgm:pt>
    <dgm:pt modelId="{25968CCF-9165-4B52-95F2-DD4FC370C414}" type="sibTrans" cxnId="{770A9405-7C36-4507-8CA6-832FF16D667C}">
      <dgm:prSet/>
      <dgm:spPr/>
      <dgm:t>
        <a:bodyPr/>
        <a:lstStyle/>
        <a:p>
          <a:endParaRPr lang="en-IN">
            <a:latin typeface="Century Gothic" pitchFamily="34" charset="0"/>
          </a:endParaRPr>
        </a:p>
      </dgm:t>
    </dgm:pt>
    <dgm:pt modelId="{2D392ED8-A1AB-4F4B-A875-8D6ADF8723E4}">
      <dgm:prSet phldrT="[Text]" custT="1"/>
      <dgm:spPr/>
      <dgm:t>
        <a:bodyPr/>
        <a:lstStyle/>
        <a:p>
          <a:r>
            <a:rPr lang="en-IN" sz="1000" dirty="0" smtClean="0">
              <a:latin typeface="Century Gothic" pitchFamily="34" charset="0"/>
            </a:rPr>
            <a:t>Drivers of traffic</a:t>
          </a:r>
        </a:p>
      </dgm:t>
    </dgm:pt>
    <dgm:pt modelId="{8F8A3D5E-7459-4873-AD7B-CE75B7B0005A}" type="parTrans" cxnId="{5C175A02-6E06-411B-885A-C4B9F9F04E98}">
      <dgm:prSet/>
      <dgm:spPr/>
      <dgm:t>
        <a:bodyPr/>
        <a:lstStyle/>
        <a:p>
          <a:endParaRPr lang="en-IN">
            <a:latin typeface="Century Gothic" pitchFamily="34" charset="0"/>
          </a:endParaRPr>
        </a:p>
      </dgm:t>
    </dgm:pt>
    <dgm:pt modelId="{CAFF6956-7628-46FA-8CCC-120018334FFD}" type="sibTrans" cxnId="{5C175A02-6E06-411B-885A-C4B9F9F04E98}">
      <dgm:prSet/>
      <dgm:spPr/>
      <dgm:t>
        <a:bodyPr/>
        <a:lstStyle/>
        <a:p>
          <a:endParaRPr lang="en-IN">
            <a:latin typeface="Century Gothic" pitchFamily="34" charset="0"/>
          </a:endParaRPr>
        </a:p>
      </dgm:t>
    </dgm:pt>
    <dgm:pt modelId="{9D3354A6-05AA-418D-8FE1-B535F57E0813}">
      <dgm:prSet phldrT="[Text]" custT="1"/>
      <dgm:spPr/>
      <dgm:t>
        <a:bodyPr/>
        <a:lstStyle/>
        <a:p>
          <a:r>
            <a:rPr lang="en-IN" sz="1000" dirty="0" smtClean="0">
              <a:latin typeface="Century Gothic" pitchFamily="34" charset="0"/>
            </a:rPr>
            <a:t>Conversion levers</a:t>
          </a:r>
        </a:p>
      </dgm:t>
    </dgm:pt>
    <dgm:pt modelId="{4AE8CA64-A553-4A63-BAB3-6227DF782FE4}" type="parTrans" cxnId="{9098CEC8-DBF3-4322-AEB6-6C858E8D32FC}">
      <dgm:prSet/>
      <dgm:spPr/>
      <dgm:t>
        <a:bodyPr/>
        <a:lstStyle/>
        <a:p>
          <a:endParaRPr lang="en-IN">
            <a:latin typeface="Century Gothic" pitchFamily="34" charset="0"/>
          </a:endParaRPr>
        </a:p>
      </dgm:t>
    </dgm:pt>
    <dgm:pt modelId="{B84BD11E-891B-46C1-BA60-098C006F49CF}" type="sibTrans" cxnId="{9098CEC8-DBF3-4322-AEB6-6C858E8D32FC}">
      <dgm:prSet/>
      <dgm:spPr/>
      <dgm:t>
        <a:bodyPr/>
        <a:lstStyle/>
        <a:p>
          <a:endParaRPr lang="en-IN">
            <a:latin typeface="Century Gothic" pitchFamily="34" charset="0"/>
          </a:endParaRPr>
        </a:p>
      </dgm:t>
    </dgm:pt>
    <dgm:pt modelId="{3BFD9484-63F4-4CE3-A676-2765CF0E47F8}">
      <dgm:prSet phldrT="[Text]" custT="1"/>
      <dgm:spPr/>
      <dgm:t>
        <a:bodyPr/>
        <a:lstStyle/>
        <a:p>
          <a:r>
            <a:rPr lang="en-IN" sz="1000" dirty="0" smtClean="0">
              <a:latin typeface="Century Gothic" pitchFamily="34" charset="0"/>
            </a:rPr>
            <a:t>Paid search effectiveness</a:t>
          </a:r>
        </a:p>
      </dgm:t>
    </dgm:pt>
    <dgm:pt modelId="{B868CA52-43C2-4703-8CA1-F5BF4695C243}" type="parTrans" cxnId="{0CB6939F-7E9F-487A-AE00-F7A2E895BC58}">
      <dgm:prSet/>
      <dgm:spPr/>
      <dgm:t>
        <a:bodyPr/>
        <a:lstStyle/>
        <a:p>
          <a:endParaRPr lang="en-IN">
            <a:latin typeface="Century Gothic" pitchFamily="34" charset="0"/>
          </a:endParaRPr>
        </a:p>
      </dgm:t>
    </dgm:pt>
    <dgm:pt modelId="{02E820B6-18BC-4DC6-9ADF-183C9B93DA7C}" type="sibTrans" cxnId="{0CB6939F-7E9F-487A-AE00-F7A2E895BC58}">
      <dgm:prSet/>
      <dgm:spPr/>
      <dgm:t>
        <a:bodyPr/>
        <a:lstStyle/>
        <a:p>
          <a:endParaRPr lang="en-IN">
            <a:latin typeface="Century Gothic" pitchFamily="34" charset="0"/>
          </a:endParaRPr>
        </a:p>
      </dgm:t>
    </dgm:pt>
    <dgm:pt modelId="{209C244F-184B-4533-AEED-3BC79251A4F9}">
      <dgm:prSet phldrT="[Text]" custT="1"/>
      <dgm:spPr/>
      <dgm:t>
        <a:bodyPr/>
        <a:lstStyle/>
        <a:p>
          <a:r>
            <a:rPr lang="en-IN" sz="1400" dirty="0" smtClean="0">
              <a:latin typeface="Century Gothic" pitchFamily="34" charset="0"/>
            </a:rPr>
            <a:t>Drivers of Consumer choice</a:t>
          </a:r>
          <a:endParaRPr lang="en-IN" sz="1400" dirty="0">
            <a:latin typeface="Century Gothic" pitchFamily="34" charset="0"/>
          </a:endParaRPr>
        </a:p>
      </dgm:t>
    </dgm:pt>
    <dgm:pt modelId="{73DBCF16-2837-47DF-8D11-A257DE124899}" type="parTrans" cxnId="{0EDF6F7C-D223-4F90-A75C-84B0C0F7BB83}">
      <dgm:prSet/>
      <dgm:spPr/>
      <dgm:t>
        <a:bodyPr/>
        <a:lstStyle/>
        <a:p>
          <a:endParaRPr lang="en-IN">
            <a:latin typeface="Century Gothic" pitchFamily="34" charset="0"/>
          </a:endParaRPr>
        </a:p>
      </dgm:t>
    </dgm:pt>
    <dgm:pt modelId="{89CC256E-3EEC-42BE-8DBB-0921A211CD37}" type="sibTrans" cxnId="{0EDF6F7C-D223-4F90-A75C-84B0C0F7BB83}">
      <dgm:prSet/>
      <dgm:spPr/>
      <dgm:t>
        <a:bodyPr/>
        <a:lstStyle/>
        <a:p>
          <a:endParaRPr lang="en-IN">
            <a:latin typeface="Century Gothic" pitchFamily="34" charset="0"/>
          </a:endParaRPr>
        </a:p>
      </dgm:t>
    </dgm:pt>
    <dgm:pt modelId="{BC8F7ADE-C560-4028-AAD5-C9BB3D64273C}">
      <dgm:prSet phldrT="[Text]" custT="1"/>
      <dgm:spPr/>
      <dgm:t>
        <a:bodyPr/>
        <a:lstStyle/>
        <a:p>
          <a:r>
            <a:rPr lang="en-IN" sz="1400" dirty="0" smtClean="0">
              <a:latin typeface="Century Gothic" pitchFamily="34" charset="0"/>
            </a:rPr>
            <a:t>NPI performance forecasting</a:t>
          </a:r>
          <a:endParaRPr lang="en-IN" sz="1400" dirty="0">
            <a:latin typeface="Century Gothic" pitchFamily="34" charset="0"/>
          </a:endParaRPr>
        </a:p>
      </dgm:t>
    </dgm:pt>
    <dgm:pt modelId="{752211C3-5CE7-404F-B7A3-B3132E7E479B}" type="parTrans" cxnId="{4F58BDC8-A55C-4095-9DCD-7F07844FBC2E}">
      <dgm:prSet/>
      <dgm:spPr/>
      <dgm:t>
        <a:bodyPr/>
        <a:lstStyle/>
        <a:p>
          <a:endParaRPr lang="en-IN">
            <a:latin typeface="Century Gothic" pitchFamily="34" charset="0"/>
          </a:endParaRPr>
        </a:p>
      </dgm:t>
    </dgm:pt>
    <dgm:pt modelId="{AFEF3235-796A-4824-A649-841FEA447619}" type="sibTrans" cxnId="{4F58BDC8-A55C-4095-9DCD-7F07844FBC2E}">
      <dgm:prSet/>
      <dgm:spPr/>
      <dgm:t>
        <a:bodyPr/>
        <a:lstStyle/>
        <a:p>
          <a:endParaRPr lang="en-IN">
            <a:latin typeface="Century Gothic" pitchFamily="34" charset="0"/>
          </a:endParaRPr>
        </a:p>
      </dgm:t>
    </dgm:pt>
    <dgm:pt modelId="{55F7EAAF-BA03-4A27-81BF-A872C3EBB9C9}">
      <dgm:prSet phldrT="[Text]" custT="1"/>
      <dgm:spPr/>
      <dgm:t>
        <a:bodyPr/>
        <a:lstStyle/>
        <a:p>
          <a:r>
            <a:rPr lang="en-IN" sz="1400" dirty="0" smtClean="0">
              <a:latin typeface="Century Gothic" pitchFamily="34" charset="0"/>
            </a:rPr>
            <a:t>Analyzing customer experience</a:t>
          </a:r>
          <a:endParaRPr lang="en-IN" sz="1400" dirty="0">
            <a:latin typeface="Century Gothic" pitchFamily="34" charset="0"/>
          </a:endParaRPr>
        </a:p>
      </dgm:t>
    </dgm:pt>
    <dgm:pt modelId="{F7E08A18-D537-45D1-9FED-058D1CCC77C2}" type="parTrans" cxnId="{EB9DE311-0F79-4695-B7C1-7247946017C6}">
      <dgm:prSet/>
      <dgm:spPr/>
      <dgm:t>
        <a:bodyPr/>
        <a:lstStyle/>
        <a:p>
          <a:endParaRPr lang="en-IN">
            <a:latin typeface="Century Gothic" pitchFamily="34" charset="0"/>
          </a:endParaRPr>
        </a:p>
      </dgm:t>
    </dgm:pt>
    <dgm:pt modelId="{1C645BDF-276D-46E2-93E3-5D96CFEEBBA2}" type="sibTrans" cxnId="{EB9DE311-0F79-4695-B7C1-7247946017C6}">
      <dgm:prSet/>
      <dgm:spPr/>
      <dgm:t>
        <a:bodyPr/>
        <a:lstStyle/>
        <a:p>
          <a:endParaRPr lang="en-IN">
            <a:latin typeface="Century Gothic" pitchFamily="34" charset="0"/>
          </a:endParaRPr>
        </a:p>
      </dgm:t>
    </dgm:pt>
    <dgm:pt modelId="{D881E6C3-6FDF-48D3-B0DB-780790B1D575}">
      <dgm:prSet phldrT="[Text]" custT="1"/>
      <dgm:spPr/>
      <dgm:t>
        <a:bodyPr/>
        <a:lstStyle/>
        <a:p>
          <a:r>
            <a:rPr lang="en-IN" sz="1000" dirty="0" smtClean="0">
              <a:latin typeface="Century Gothic" pitchFamily="34" charset="0"/>
            </a:rPr>
            <a:t>Customer sentiment</a:t>
          </a:r>
          <a:endParaRPr lang="en-IN" sz="1000" dirty="0">
            <a:latin typeface="Century Gothic" pitchFamily="34" charset="0"/>
          </a:endParaRPr>
        </a:p>
      </dgm:t>
    </dgm:pt>
    <dgm:pt modelId="{7F5F2BBA-35CE-4B7B-8186-6546C2AC14E5}" type="parTrans" cxnId="{50648EE4-6EFA-4636-AA73-17395087BB40}">
      <dgm:prSet/>
      <dgm:spPr/>
      <dgm:t>
        <a:bodyPr/>
        <a:lstStyle/>
        <a:p>
          <a:endParaRPr lang="en-IN">
            <a:latin typeface="Century Gothic" pitchFamily="34" charset="0"/>
          </a:endParaRPr>
        </a:p>
      </dgm:t>
    </dgm:pt>
    <dgm:pt modelId="{EAC7F0B1-B4C3-4318-86A9-BFD92FAEFD26}" type="sibTrans" cxnId="{50648EE4-6EFA-4636-AA73-17395087BB40}">
      <dgm:prSet/>
      <dgm:spPr/>
      <dgm:t>
        <a:bodyPr/>
        <a:lstStyle/>
        <a:p>
          <a:endParaRPr lang="en-IN">
            <a:latin typeface="Century Gothic" pitchFamily="34" charset="0"/>
          </a:endParaRPr>
        </a:p>
      </dgm:t>
    </dgm:pt>
    <dgm:pt modelId="{77D70A84-352F-42E2-87A5-F4EA5515986F}">
      <dgm:prSet phldrT="[Text]" custT="1"/>
      <dgm:spPr/>
      <dgm:t>
        <a:bodyPr/>
        <a:lstStyle/>
        <a:p>
          <a:r>
            <a:rPr lang="en-IN" sz="1000" dirty="0" smtClean="0">
              <a:latin typeface="Century Gothic" pitchFamily="34" charset="0"/>
            </a:rPr>
            <a:t>Brand positioning</a:t>
          </a:r>
          <a:endParaRPr lang="en-IN" sz="1000" dirty="0">
            <a:latin typeface="Century Gothic" pitchFamily="34" charset="0"/>
          </a:endParaRPr>
        </a:p>
      </dgm:t>
    </dgm:pt>
    <dgm:pt modelId="{B47EF6C3-61E6-4E4A-A9A0-172E438F4E5D}" type="parTrans" cxnId="{A5C23980-8D8C-4A39-97C6-B120BBE90EFF}">
      <dgm:prSet/>
      <dgm:spPr/>
      <dgm:t>
        <a:bodyPr/>
        <a:lstStyle/>
        <a:p>
          <a:endParaRPr lang="en-IN">
            <a:latin typeface="Century Gothic" pitchFamily="34" charset="0"/>
          </a:endParaRPr>
        </a:p>
      </dgm:t>
    </dgm:pt>
    <dgm:pt modelId="{00D577B5-3AE6-46D5-9EB0-E0AD8085D894}" type="sibTrans" cxnId="{A5C23980-8D8C-4A39-97C6-B120BBE90EFF}">
      <dgm:prSet/>
      <dgm:spPr/>
      <dgm:t>
        <a:bodyPr/>
        <a:lstStyle/>
        <a:p>
          <a:endParaRPr lang="en-IN">
            <a:latin typeface="Century Gothic" pitchFamily="34" charset="0"/>
          </a:endParaRPr>
        </a:p>
      </dgm:t>
    </dgm:pt>
    <dgm:pt modelId="{D2AEE8E2-DCBE-40F5-8550-F1F4E9C3BFED}">
      <dgm:prSet phldrT="[Text]" custT="1"/>
      <dgm:spPr/>
      <dgm:t>
        <a:bodyPr/>
        <a:lstStyle/>
        <a:p>
          <a:r>
            <a:rPr lang="en-IN" sz="1400" dirty="0" smtClean="0">
              <a:latin typeface="Century Gothic" pitchFamily="34" charset="0"/>
            </a:rPr>
            <a:t>Measuring Lost sales</a:t>
          </a:r>
          <a:endParaRPr lang="en-IN" sz="1400" dirty="0">
            <a:latin typeface="Century Gothic" pitchFamily="34" charset="0"/>
          </a:endParaRPr>
        </a:p>
      </dgm:t>
    </dgm:pt>
    <dgm:pt modelId="{5D77F6C3-7694-4F84-8D91-862FF3037020}" type="parTrans" cxnId="{2538487B-B567-4568-AD32-3D43D731B8D0}">
      <dgm:prSet/>
      <dgm:spPr/>
      <dgm:t>
        <a:bodyPr/>
        <a:lstStyle/>
        <a:p>
          <a:endParaRPr lang="en-IN">
            <a:latin typeface="Century Gothic" pitchFamily="34" charset="0"/>
          </a:endParaRPr>
        </a:p>
      </dgm:t>
    </dgm:pt>
    <dgm:pt modelId="{DCD96100-2B87-4251-B905-859807B6D9BA}" type="sibTrans" cxnId="{2538487B-B567-4568-AD32-3D43D731B8D0}">
      <dgm:prSet/>
      <dgm:spPr/>
      <dgm:t>
        <a:bodyPr/>
        <a:lstStyle/>
        <a:p>
          <a:endParaRPr lang="en-IN">
            <a:latin typeface="Century Gothic" pitchFamily="34" charset="0"/>
          </a:endParaRPr>
        </a:p>
      </dgm:t>
    </dgm:pt>
    <dgm:pt modelId="{B9170552-01DF-492D-A01B-F2D5BB1BA804}">
      <dgm:prSet phldrT="[Text]" custT="1"/>
      <dgm:spPr/>
      <dgm:t>
        <a:bodyPr/>
        <a:lstStyle/>
        <a:p>
          <a:r>
            <a:rPr lang="en-IN" sz="1400" dirty="0" smtClean="0">
              <a:latin typeface="Century Gothic" pitchFamily="34" charset="0"/>
            </a:rPr>
            <a:t>Demand forecasting</a:t>
          </a:r>
          <a:endParaRPr lang="en-IN" sz="1400" dirty="0">
            <a:latin typeface="Century Gothic" pitchFamily="34" charset="0"/>
          </a:endParaRPr>
        </a:p>
      </dgm:t>
    </dgm:pt>
    <dgm:pt modelId="{ACF20D2D-7758-4BFC-B530-90CF6A1146A5}" type="parTrans" cxnId="{5162DC9A-F0F8-4A11-9F68-B6DFD929AC26}">
      <dgm:prSet/>
      <dgm:spPr/>
      <dgm:t>
        <a:bodyPr/>
        <a:lstStyle/>
        <a:p>
          <a:endParaRPr lang="en-IN">
            <a:latin typeface="Century Gothic" pitchFamily="34" charset="0"/>
          </a:endParaRPr>
        </a:p>
      </dgm:t>
    </dgm:pt>
    <dgm:pt modelId="{6273EDD9-C189-4D2F-B2AE-EFF34C3BF7C1}" type="sibTrans" cxnId="{5162DC9A-F0F8-4A11-9F68-B6DFD929AC26}">
      <dgm:prSet/>
      <dgm:spPr/>
      <dgm:t>
        <a:bodyPr/>
        <a:lstStyle/>
        <a:p>
          <a:endParaRPr lang="en-IN">
            <a:latin typeface="Century Gothic" pitchFamily="34" charset="0"/>
          </a:endParaRPr>
        </a:p>
      </dgm:t>
    </dgm:pt>
    <dgm:pt modelId="{4EFE6566-A372-4EA5-B3E4-32CE186571D9}">
      <dgm:prSet phldrT="[Text]" custT="1"/>
      <dgm:spPr/>
      <dgm:t>
        <a:bodyPr/>
        <a:lstStyle/>
        <a:p>
          <a:r>
            <a:rPr lang="en-IN" sz="1400" dirty="0" smtClean="0">
              <a:latin typeface="Century Gothic" pitchFamily="34" charset="0"/>
            </a:rPr>
            <a:t>Inventory management</a:t>
          </a:r>
          <a:endParaRPr lang="en-IN" sz="1400" dirty="0">
            <a:latin typeface="Century Gothic" pitchFamily="34" charset="0"/>
          </a:endParaRPr>
        </a:p>
      </dgm:t>
    </dgm:pt>
    <dgm:pt modelId="{23DF6275-164E-4F67-9CCB-462D8AFFB499}" type="parTrans" cxnId="{5A1CE402-FF96-404C-AB41-D999EBBCAD67}">
      <dgm:prSet/>
      <dgm:spPr/>
      <dgm:t>
        <a:bodyPr/>
        <a:lstStyle/>
        <a:p>
          <a:endParaRPr lang="en-IN">
            <a:latin typeface="Century Gothic" pitchFamily="34" charset="0"/>
          </a:endParaRPr>
        </a:p>
      </dgm:t>
    </dgm:pt>
    <dgm:pt modelId="{D5E01BC1-2FCD-4E94-B8FB-6A298E454327}" type="sibTrans" cxnId="{5A1CE402-FF96-404C-AB41-D999EBBCAD67}">
      <dgm:prSet/>
      <dgm:spPr/>
      <dgm:t>
        <a:bodyPr/>
        <a:lstStyle/>
        <a:p>
          <a:endParaRPr lang="en-IN">
            <a:latin typeface="Century Gothic" pitchFamily="34" charset="0"/>
          </a:endParaRPr>
        </a:p>
      </dgm:t>
    </dgm:pt>
    <dgm:pt modelId="{B1F40544-73A3-4A1B-8689-4508FCD5D8DF}">
      <dgm:prSet phldrT="[Text]" custT="1"/>
      <dgm:spPr/>
      <dgm:t>
        <a:bodyPr/>
        <a:lstStyle/>
        <a:p>
          <a:endParaRPr lang="en-IN" sz="1400" dirty="0">
            <a:latin typeface="Century Gothic" pitchFamily="34" charset="0"/>
          </a:endParaRPr>
        </a:p>
      </dgm:t>
    </dgm:pt>
    <dgm:pt modelId="{18BAE34F-DFF4-470B-B062-F6BC756A59CC}" type="parTrans" cxnId="{18C91794-6B65-4810-B65F-5008FEB89EA9}">
      <dgm:prSet/>
      <dgm:spPr/>
      <dgm:t>
        <a:bodyPr/>
        <a:lstStyle/>
        <a:p>
          <a:endParaRPr lang="en-IN">
            <a:latin typeface="Century Gothic" pitchFamily="34" charset="0"/>
          </a:endParaRPr>
        </a:p>
      </dgm:t>
    </dgm:pt>
    <dgm:pt modelId="{D8B7846E-CA1B-4295-A3AF-AECDA1769A5F}" type="sibTrans" cxnId="{18C91794-6B65-4810-B65F-5008FEB89EA9}">
      <dgm:prSet/>
      <dgm:spPr/>
      <dgm:t>
        <a:bodyPr/>
        <a:lstStyle/>
        <a:p>
          <a:endParaRPr lang="en-IN">
            <a:latin typeface="Century Gothic" pitchFamily="34" charset="0"/>
          </a:endParaRPr>
        </a:p>
      </dgm:t>
    </dgm:pt>
    <dgm:pt modelId="{1DEA27AB-A2E6-4C7A-8B70-B3958E9A836C}">
      <dgm:prSet phldrT="[Text]" custT="1"/>
      <dgm:spPr/>
      <dgm:t>
        <a:bodyPr/>
        <a:lstStyle/>
        <a:p>
          <a:r>
            <a:rPr lang="en-IN" sz="1000" dirty="0" smtClean="0">
              <a:latin typeface="Century Gothic" pitchFamily="34" charset="0"/>
            </a:rPr>
            <a:t>Price Elasticity</a:t>
          </a:r>
          <a:endParaRPr lang="en-IN" sz="1000" dirty="0">
            <a:latin typeface="Century Gothic" pitchFamily="34" charset="0"/>
          </a:endParaRPr>
        </a:p>
      </dgm:t>
    </dgm:pt>
    <dgm:pt modelId="{35AFD4EC-2541-4D97-9D43-E098B0472E62}" type="parTrans" cxnId="{54C113E8-608A-4784-A680-1987A3F6F948}">
      <dgm:prSet/>
      <dgm:spPr/>
      <dgm:t>
        <a:bodyPr/>
        <a:lstStyle/>
        <a:p>
          <a:endParaRPr lang="en-IN">
            <a:latin typeface="Century Gothic" pitchFamily="34" charset="0"/>
          </a:endParaRPr>
        </a:p>
      </dgm:t>
    </dgm:pt>
    <dgm:pt modelId="{A58375B7-A60B-458F-BEF7-93560DE81E71}" type="sibTrans" cxnId="{54C113E8-608A-4784-A680-1987A3F6F948}">
      <dgm:prSet/>
      <dgm:spPr/>
      <dgm:t>
        <a:bodyPr/>
        <a:lstStyle/>
        <a:p>
          <a:endParaRPr lang="en-IN">
            <a:latin typeface="Century Gothic" pitchFamily="34" charset="0"/>
          </a:endParaRPr>
        </a:p>
      </dgm:t>
    </dgm:pt>
    <dgm:pt modelId="{16DCB856-E91C-4BA6-B460-6CC8EFC8D37D}">
      <dgm:prSet phldrT="[Text]" custT="1"/>
      <dgm:spPr/>
      <dgm:t>
        <a:bodyPr/>
        <a:lstStyle/>
        <a:p>
          <a:r>
            <a:rPr lang="en-IN" sz="1000" dirty="0" smtClean="0">
              <a:latin typeface="Century Gothic" pitchFamily="34" charset="0"/>
            </a:rPr>
            <a:t>Price Waterfall</a:t>
          </a:r>
          <a:endParaRPr lang="en-IN" sz="1000" dirty="0">
            <a:latin typeface="Century Gothic" pitchFamily="34" charset="0"/>
          </a:endParaRPr>
        </a:p>
      </dgm:t>
    </dgm:pt>
    <dgm:pt modelId="{4D15179F-D6E8-4AC1-8D05-FA66FC906B45}" type="parTrans" cxnId="{1B29BB4E-E1A9-4095-B2DC-1625FEEEF11E}">
      <dgm:prSet/>
      <dgm:spPr/>
      <dgm:t>
        <a:bodyPr/>
        <a:lstStyle/>
        <a:p>
          <a:endParaRPr lang="en-IN">
            <a:latin typeface="Century Gothic" pitchFamily="34" charset="0"/>
          </a:endParaRPr>
        </a:p>
      </dgm:t>
    </dgm:pt>
    <dgm:pt modelId="{16392A48-AE8F-4DCC-8AF5-3E3A2BEAC98E}" type="sibTrans" cxnId="{1B29BB4E-E1A9-4095-B2DC-1625FEEEF11E}">
      <dgm:prSet/>
      <dgm:spPr/>
      <dgm:t>
        <a:bodyPr/>
        <a:lstStyle/>
        <a:p>
          <a:endParaRPr lang="en-IN">
            <a:latin typeface="Century Gothic" pitchFamily="34" charset="0"/>
          </a:endParaRPr>
        </a:p>
      </dgm:t>
    </dgm:pt>
    <dgm:pt modelId="{E212F857-BEEE-4EDF-8CA5-DCAE5E951BD4}">
      <dgm:prSet phldrT="[Text]" custT="1"/>
      <dgm:spPr/>
      <dgm:t>
        <a:bodyPr/>
        <a:lstStyle/>
        <a:p>
          <a:endParaRPr lang="en-IN" sz="1400" dirty="0">
            <a:latin typeface="Century Gothic" pitchFamily="34" charset="0"/>
          </a:endParaRPr>
        </a:p>
      </dgm:t>
    </dgm:pt>
    <dgm:pt modelId="{24982380-F71B-467F-B5B4-E626480EE8CC}" type="parTrans" cxnId="{0D82771F-ACFF-44BA-8E51-0F6F23CFCA13}">
      <dgm:prSet/>
      <dgm:spPr/>
      <dgm:t>
        <a:bodyPr/>
        <a:lstStyle/>
        <a:p>
          <a:endParaRPr lang="en-IN">
            <a:latin typeface="Century Gothic" pitchFamily="34" charset="0"/>
          </a:endParaRPr>
        </a:p>
      </dgm:t>
    </dgm:pt>
    <dgm:pt modelId="{3C608BDD-C263-4A4B-A804-F7B77424CA57}" type="sibTrans" cxnId="{0D82771F-ACFF-44BA-8E51-0F6F23CFCA13}">
      <dgm:prSet/>
      <dgm:spPr/>
      <dgm:t>
        <a:bodyPr/>
        <a:lstStyle/>
        <a:p>
          <a:endParaRPr lang="en-IN">
            <a:latin typeface="Century Gothic" pitchFamily="34" charset="0"/>
          </a:endParaRPr>
        </a:p>
      </dgm:t>
    </dgm:pt>
    <dgm:pt modelId="{8B69DCBD-A548-4EC6-8C21-3F16B836DC47}">
      <dgm:prSet phldrT="[Text]" custT="1"/>
      <dgm:spPr/>
      <dgm:t>
        <a:bodyPr/>
        <a:lstStyle/>
        <a:p>
          <a:endParaRPr lang="en-IN" sz="1400" dirty="0">
            <a:latin typeface="Century Gothic" pitchFamily="34" charset="0"/>
          </a:endParaRPr>
        </a:p>
      </dgm:t>
    </dgm:pt>
    <dgm:pt modelId="{9B0EF190-263C-4B3C-8A41-351A91AF3C95}" type="parTrans" cxnId="{1B0072D0-3709-4EE0-B102-463840C82A23}">
      <dgm:prSet/>
      <dgm:spPr/>
      <dgm:t>
        <a:bodyPr/>
        <a:lstStyle/>
        <a:p>
          <a:endParaRPr lang="en-IN">
            <a:latin typeface="Century Gothic" pitchFamily="34" charset="0"/>
          </a:endParaRPr>
        </a:p>
      </dgm:t>
    </dgm:pt>
    <dgm:pt modelId="{44C35188-38E1-4349-AFC3-5F73B8ED5F46}" type="sibTrans" cxnId="{1B0072D0-3709-4EE0-B102-463840C82A23}">
      <dgm:prSet/>
      <dgm:spPr/>
      <dgm:t>
        <a:bodyPr/>
        <a:lstStyle/>
        <a:p>
          <a:endParaRPr lang="en-IN">
            <a:latin typeface="Century Gothic" pitchFamily="34" charset="0"/>
          </a:endParaRPr>
        </a:p>
      </dgm:t>
    </dgm:pt>
    <dgm:pt modelId="{421AB6C1-C111-4544-AF97-5F9133BDD0A5}">
      <dgm:prSet phldrT="[Text]" custT="1"/>
      <dgm:spPr/>
      <dgm:t>
        <a:bodyPr/>
        <a:lstStyle/>
        <a:p>
          <a:endParaRPr lang="en-IN" sz="1100" dirty="0">
            <a:latin typeface="Century Gothic" pitchFamily="34" charset="0"/>
          </a:endParaRPr>
        </a:p>
      </dgm:t>
    </dgm:pt>
    <dgm:pt modelId="{C76B3076-B2C5-4BF1-B3E2-A478B00FCF6D}" type="parTrans" cxnId="{415B233E-F606-4071-BBF4-D65CAAB80C83}">
      <dgm:prSet/>
      <dgm:spPr/>
      <dgm:t>
        <a:bodyPr/>
        <a:lstStyle/>
        <a:p>
          <a:endParaRPr lang="en-IN">
            <a:latin typeface="Century Gothic" pitchFamily="34" charset="0"/>
          </a:endParaRPr>
        </a:p>
      </dgm:t>
    </dgm:pt>
    <dgm:pt modelId="{CB4B948C-438B-4953-9624-DE7482403D46}" type="sibTrans" cxnId="{415B233E-F606-4071-BBF4-D65CAAB80C83}">
      <dgm:prSet/>
      <dgm:spPr/>
      <dgm:t>
        <a:bodyPr/>
        <a:lstStyle/>
        <a:p>
          <a:endParaRPr lang="en-IN">
            <a:latin typeface="Century Gothic" pitchFamily="34" charset="0"/>
          </a:endParaRPr>
        </a:p>
      </dgm:t>
    </dgm:pt>
    <dgm:pt modelId="{93FA9B0E-EBCA-45B5-952E-FA662533A6BD}">
      <dgm:prSet phldrT="[Text]" custT="1"/>
      <dgm:spPr/>
      <dgm:t>
        <a:bodyPr/>
        <a:lstStyle/>
        <a:p>
          <a:r>
            <a:rPr lang="en-IN" sz="1000" dirty="0" smtClean="0">
              <a:latin typeface="Century Gothic" pitchFamily="34" charset="0"/>
            </a:rPr>
            <a:t>ANOVA/ANACOVA</a:t>
          </a:r>
        </a:p>
      </dgm:t>
    </dgm:pt>
    <dgm:pt modelId="{B9337867-C1B7-4F15-ADFB-26764D0B1B00}" type="parTrans" cxnId="{17619FB8-4A28-432D-AD6A-8499E6268A4E}">
      <dgm:prSet/>
      <dgm:spPr/>
      <dgm:t>
        <a:bodyPr/>
        <a:lstStyle/>
        <a:p>
          <a:endParaRPr lang="en-IN">
            <a:latin typeface="Century Gothic" pitchFamily="34" charset="0"/>
          </a:endParaRPr>
        </a:p>
      </dgm:t>
    </dgm:pt>
    <dgm:pt modelId="{82A96FD7-41F0-4803-81F1-F2D7345365A3}" type="sibTrans" cxnId="{17619FB8-4A28-432D-AD6A-8499E6268A4E}">
      <dgm:prSet/>
      <dgm:spPr/>
      <dgm:t>
        <a:bodyPr/>
        <a:lstStyle/>
        <a:p>
          <a:endParaRPr lang="en-IN">
            <a:latin typeface="Century Gothic" pitchFamily="34" charset="0"/>
          </a:endParaRPr>
        </a:p>
      </dgm:t>
    </dgm:pt>
    <dgm:pt modelId="{01FCA387-B7D0-4E37-AECF-D957ACD3F8CA}">
      <dgm:prSet phldrT="[Text]"/>
      <dgm:spPr/>
      <dgm:t>
        <a:bodyPr/>
        <a:lstStyle/>
        <a:p>
          <a:endParaRPr lang="en-IN" sz="1300" dirty="0">
            <a:latin typeface="Century Gothic" pitchFamily="34" charset="0"/>
          </a:endParaRPr>
        </a:p>
      </dgm:t>
    </dgm:pt>
    <dgm:pt modelId="{AFE3E6B1-F640-48AE-AD11-17E072ABAB58}" type="parTrans" cxnId="{906851D0-1DA8-44B7-8E3C-19E97BA7FA68}">
      <dgm:prSet/>
      <dgm:spPr/>
      <dgm:t>
        <a:bodyPr/>
        <a:lstStyle/>
        <a:p>
          <a:endParaRPr lang="en-IN">
            <a:latin typeface="Century Gothic" pitchFamily="34" charset="0"/>
          </a:endParaRPr>
        </a:p>
      </dgm:t>
    </dgm:pt>
    <dgm:pt modelId="{4B5311AF-2870-4C31-B843-8F37E3E87BD6}" type="sibTrans" cxnId="{906851D0-1DA8-44B7-8E3C-19E97BA7FA68}">
      <dgm:prSet/>
      <dgm:spPr/>
      <dgm:t>
        <a:bodyPr/>
        <a:lstStyle/>
        <a:p>
          <a:endParaRPr lang="en-IN">
            <a:latin typeface="Century Gothic" pitchFamily="34" charset="0"/>
          </a:endParaRPr>
        </a:p>
      </dgm:t>
    </dgm:pt>
    <dgm:pt modelId="{A238D675-C2AD-4060-A8DB-E98944F1B7E4}">
      <dgm:prSet phldrT="[Text]" custT="1"/>
      <dgm:spPr/>
      <dgm:t>
        <a:bodyPr/>
        <a:lstStyle/>
        <a:p>
          <a:endParaRPr lang="en-IN" sz="1400" dirty="0">
            <a:latin typeface="Century Gothic" pitchFamily="34" charset="0"/>
          </a:endParaRPr>
        </a:p>
      </dgm:t>
    </dgm:pt>
    <dgm:pt modelId="{038D51CB-B63D-4D7B-91DE-3CCD5A3E94F8}" type="parTrans" cxnId="{CDC6ACE6-E772-4F40-801C-9AA601B6D3D8}">
      <dgm:prSet/>
      <dgm:spPr/>
      <dgm:t>
        <a:bodyPr/>
        <a:lstStyle/>
        <a:p>
          <a:endParaRPr lang="en-IN"/>
        </a:p>
      </dgm:t>
    </dgm:pt>
    <dgm:pt modelId="{070A064B-4F9D-4ACF-A1D9-E84BCAB79DE6}" type="sibTrans" cxnId="{CDC6ACE6-E772-4F40-801C-9AA601B6D3D8}">
      <dgm:prSet/>
      <dgm:spPr/>
      <dgm:t>
        <a:bodyPr/>
        <a:lstStyle/>
        <a:p>
          <a:endParaRPr lang="en-IN"/>
        </a:p>
      </dgm:t>
    </dgm:pt>
    <dgm:pt modelId="{E4A7A0CA-02B1-4B9F-8453-797750070C58}">
      <dgm:prSet phldrT="[Text]" custT="1"/>
      <dgm:spPr/>
      <dgm:t>
        <a:bodyPr/>
        <a:lstStyle/>
        <a:p>
          <a:endParaRPr lang="en-IN" sz="1400" dirty="0">
            <a:latin typeface="Century Gothic" pitchFamily="34" charset="0"/>
          </a:endParaRPr>
        </a:p>
      </dgm:t>
    </dgm:pt>
    <dgm:pt modelId="{258964D0-40D6-4749-8A67-08B8D5AFF2B3}" type="parTrans" cxnId="{968AE2BB-5278-4D03-8B92-A5530394A511}">
      <dgm:prSet/>
      <dgm:spPr/>
      <dgm:t>
        <a:bodyPr/>
        <a:lstStyle/>
        <a:p>
          <a:endParaRPr lang="en-IN"/>
        </a:p>
      </dgm:t>
    </dgm:pt>
    <dgm:pt modelId="{8C90C0C6-073F-491F-A665-C2989025FEF0}" type="sibTrans" cxnId="{968AE2BB-5278-4D03-8B92-A5530394A511}">
      <dgm:prSet/>
      <dgm:spPr/>
      <dgm:t>
        <a:bodyPr/>
        <a:lstStyle/>
        <a:p>
          <a:endParaRPr lang="en-IN"/>
        </a:p>
      </dgm:t>
    </dgm:pt>
    <dgm:pt modelId="{01760E4D-BAD8-4A06-8111-BFDA390451DB}">
      <dgm:prSet phldrT="[Text]" custT="1"/>
      <dgm:spPr/>
      <dgm:t>
        <a:bodyPr/>
        <a:lstStyle/>
        <a:p>
          <a:r>
            <a:rPr lang="en-IN" sz="1000" dirty="0" smtClean="0">
              <a:latin typeface="Century Gothic" pitchFamily="34" charset="0"/>
            </a:rPr>
            <a:t>Leading indicators of Online ‘Out of Stock’</a:t>
          </a:r>
          <a:endParaRPr lang="en-IN" sz="1400" dirty="0">
            <a:latin typeface="Century Gothic" pitchFamily="34" charset="0"/>
          </a:endParaRPr>
        </a:p>
      </dgm:t>
    </dgm:pt>
    <dgm:pt modelId="{CAB4CDB2-0EEF-441F-8A8B-A18E55515661}" type="parTrans" cxnId="{D8D82999-5ACC-42FC-B7B5-E6D1AD29F876}">
      <dgm:prSet/>
      <dgm:spPr/>
      <dgm:t>
        <a:bodyPr/>
        <a:lstStyle/>
        <a:p>
          <a:endParaRPr lang="en-IN"/>
        </a:p>
      </dgm:t>
    </dgm:pt>
    <dgm:pt modelId="{1C22A785-7291-427A-9065-CCDDD4629B5B}" type="sibTrans" cxnId="{D8D82999-5ACC-42FC-B7B5-E6D1AD29F876}">
      <dgm:prSet/>
      <dgm:spPr/>
      <dgm:t>
        <a:bodyPr/>
        <a:lstStyle/>
        <a:p>
          <a:endParaRPr lang="en-IN"/>
        </a:p>
      </dgm:t>
    </dgm:pt>
    <dgm:pt modelId="{F6007780-F5E4-4FF1-B4E2-E42D95AD90A6}">
      <dgm:prSet phldrT="[Text]" custT="1"/>
      <dgm:spPr/>
      <dgm:t>
        <a:bodyPr/>
        <a:lstStyle/>
        <a:p>
          <a:endParaRPr lang="en-IN" sz="1400" dirty="0">
            <a:latin typeface="Century Gothic" pitchFamily="34" charset="0"/>
          </a:endParaRPr>
        </a:p>
      </dgm:t>
    </dgm:pt>
    <dgm:pt modelId="{AAB8899C-17A0-4AE7-AC08-1E26C8793107}" type="parTrans" cxnId="{AFF1580B-E3B6-4622-8936-A285F9B3E8BB}">
      <dgm:prSet/>
      <dgm:spPr/>
      <dgm:t>
        <a:bodyPr/>
        <a:lstStyle/>
        <a:p>
          <a:endParaRPr lang="en-IN"/>
        </a:p>
      </dgm:t>
    </dgm:pt>
    <dgm:pt modelId="{C22E0902-DB07-4ECD-83E3-19F81803C0A8}" type="sibTrans" cxnId="{AFF1580B-E3B6-4622-8936-A285F9B3E8BB}">
      <dgm:prSet/>
      <dgm:spPr/>
      <dgm:t>
        <a:bodyPr/>
        <a:lstStyle/>
        <a:p>
          <a:endParaRPr lang="en-IN"/>
        </a:p>
      </dgm:t>
    </dgm:pt>
    <dgm:pt modelId="{11154D2D-7213-46C5-A735-E402F39BA6E3}">
      <dgm:prSet phldrT="[Text]" custT="1"/>
      <dgm:spPr/>
      <dgm:t>
        <a:bodyPr/>
        <a:lstStyle/>
        <a:p>
          <a:endParaRPr lang="en-IN" sz="1400" dirty="0">
            <a:latin typeface="Century Gothic" pitchFamily="34" charset="0"/>
          </a:endParaRPr>
        </a:p>
      </dgm:t>
    </dgm:pt>
    <dgm:pt modelId="{CD28E68D-A860-4389-9986-C7D3AB5737A1}" type="parTrans" cxnId="{A6B1325A-D9C5-4746-B248-BA48D260D50E}">
      <dgm:prSet/>
      <dgm:spPr/>
      <dgm:t>
        <a:bodyPr/>
        <a:lstStyle/>
        <a:p>
          <a:endParaRPr lang="en-IN"/>
        </a:p>
      </dgm:t>
    </dgm:pt>
    <dgm:pt modelId="{8FE29440-09C0-47C7-8F21-4ECFE7882537}" type="sibTrans" cxnId="{A6B1325A-D9C5-4746-B248-BA48D260D50E}">
      <dgm:prSet/>
      <dgm:spPr/>
      <dgm:t>
        <a:bodyPr/>
        <a:lstStyle/>
        <a:p>
          <a:endParaRPr lang="en-IN"/>
        </a:p>
      </dgm:t>
    </dgm:pt>
    <dgm:pt modelId="{8C66BB20-11F4-4381-BDEF-F84EA4F6DF5D}">
      <dgm:prSet phldrT="[Text]"/>
      <dgm:spPr/>
      <dgm:t>
        <a:bodyPr/>
        <a:lstStyle/>
        <a:p>
          <a:endParaRPr lang="en-IN" sz="1200" dirty="0">
            <a:latin typeface="Century Gothic" pitchFamily="34" charset="0"/>
          </a:endParaRPr>
        </a:p>
      </dgm:t>
    </dgm:pt>
    <dgm:pt modelId="{FCA6AF41-AB5C-4E5D-8CBA-1A3F98A85F21}" type="parTrans" cxnId="{7B908F84-F12A-4D97-9345-3908F94E52A1}">
      <dgm:prSet/>
      <dgm:spPr/>
      <dgm:t>
        <a:bodyPr/>
        <a:lstStyle/>
        <a:p>
          <a:endParaRPr lang="en-IN"/>
        </a:p>
      </dgm:t>
    </dgm:pt>
    <dgm:pt modelId="{D042A76D-38DC-4C75-BF44-DEF348E923BF}" type="sibTrans" cxnId="{7B908F84-F12A-4D97-9345-3908F94E52A1}">
      <dgm:prSet/>
      <dgm:spPr/>
      <dgm:t>
        <a:bodyPr/>
        <a:lstStyle/>
        <a:p>
          <a:endParaRPr lang="en-IN"/>
        </a:p>
      </dgm:t>
    </dgm:pt>
    <dgm:pt modelId="{900431D5-C47C-4B71-B550-400CD31E5686}">
      <dgm:prSet phldrT="[Text]" custT="1"/>
      <dgm:spPr/>
      <dgm:t>
        <a:bodyPr/>
        <a:lstStyle/>
        <a:p>
          <a:r>
            <a:rPr lang="en-IN" sz="1400" dirty="0" smtClean="0">
              <a:latin typeface="Century Gothic" pitchFamily="34" charset="0"/>
            </a:rPr>
            <a:t>B2B : Deal pricing</a:t>
          </a:r>
          <a:endParaRPr lang="en-IN" sz="1400" dirty="0">
            <a:latin typeface="Century Gothic" pitchFamily="34" charset="0"/>
          </a:endParaRPr>
        </a:p>
      </dgm:t>
    </dgm:pt>
    <dgm:pt modelId="{10D45BDA-461E-4467-BB04-38BC8BB62DAC}" type="parTrans" cxnId="{5BB3B715-3FB1-4443-B851-8B0BE859F2EA}">
      <dgm:prSet/>
      <dgm:spPr/>
      <dgm:t>
        <a:bodyPr/>
        <a:lstStyle/>
        <a:p>
          <a:endParaRPr lang="en-IN"/>
        </a:p>
      </dgm:t>
    </dgm:pt>
    <dgm:pt modelId="{248D4238-5B09-4855-AD3A-C0851173F0BC}" type="sibTrans" cxnId="{5BB3B715-3FB1-4443-B851-8B0BE859F2EA}">
      <dgm:prSet/>
      <dgm:spPr/>
      <dgm:t>
        <a:bodyPr/>
        <a:lstStyle/>
        <a:p>
          <a:endParaRPr lang="en-IN"/>
        </a:p>
      </dgm:t>
    </dgm:pt>
    <dgm:pt modelId="{E051ADA9-4AE8-4399-9A79-8E3C3AFFFEFD}">
      <dgm:prSet phldrT="[Text]" custT="1"/>
      <dgm:spPr/>
      <dgm:t>
        <a:bodyPr/>
        <a:lstStyle/>
        <a:p>
          <a:endParaRPr lang="en-IN" sz="1400" dirty="0">
            <a:latin typeface="Century Gothic" pitchFamily="34" charset="0"/>
          </a:endParaRPr>
        </a:p>
      </dgm:t>
    </dgm:pt>
    <dgm:pt modelId="{99A777A3-3716-4532-B0FC-525A067426B2}" type="parTrans" cxnId="{F668DA91-8BBD-4C18-9E4F-658C31571253}">
      <dgm:prSet/>
      <dgm:spPr/>
      <dgm:t>
        <a:bodyPr/>
        <a:lstStyle/>
        <a:p>
          <a:endParaRPr lang="en-IN"/>
        </a:p>
      </dgm:t>
    </dgm:pt>
    <dgm:pt modelId="{A146C128-A4F7-4943-BD48-86D2668F1B5A}" type="sibTrans" cxnId="{F668DA91-8BBD-4C18-9E4F-658C31571253}">
      <dgm:prSet/>
      <dgm:spPr/>
      <dgm:t>
        <a:bodyPr/>
        <a:lstStyle/>
        <a:p>
          <a:endParaRPr lang="en-IN"/>
        </a:p>
      </dgm:t>
    </dgm:pt>
    <dgm:pt modelId="{D6F9AB29-1822-4053-9AB1-C2F118AE5995}">
      <dgm:prSet phldrT="[Text]" custT="1"/>
      <dgm:spPr/>
      <dgm:t>
        <a:bodyPr/>
        <a:lstStyle/>
        <a:p>
          <a:r>
            <a:rPr lang="en-IN" sz="1000" dirty="0" smtClean="0">
              <a:latin typeface="Century Gothic" pitchFamily="34" charset="0"/>
            </a:rPr>
            <a:t>Test control</a:t>
          </a:r>
          <a:endParaRPr lang="en-IN" sz="1000" dirty="0">
            <a:latin typeface="Century Gothic" pitchFamily="34" charset="0"/>
          </a:endParaRPr>
        </a:p>
      </dgm:t>
    </dgm:pt>
    <dgm:pt modelId="{443330D1-0A42-4D8C-A559-1A1C371109CE}" type="parTrans" cxnId="{5D92B825-927F-4DB1-849C-2155C40497AE}">
      <dgm:prSet/>
      <dgm:spPr/>
      <dgm:t>
        <a:bodyPr/>
        <a:lstStyle/>
        <a:p>
          <a:endParaRPr lang="en-IN"/>
        </a:p>
      </dgm:t>
    </dgm:pt>
    <dgm:pt modelId="{60DF7713-D0E2-4068-85E3-068A04D3B308}" type="sibTrans" cxnId="{5D92B825-927F-4DB1-849C-2155C40497AE}">
      <dgm:prSet/>
      <dgm:spPr/>
      <dgm:t>
        <a:bodyPr/>
        <a:lstStyle/>
        <a:p>
          <a:endParaRPr lang="en-IN"/>
        </a:p>
      </dgm:t>
    </dgm:pt>
    <dgm:pt modelId="{FC94420D-5473-435C-9932-7DE1251F0C62}">
      <dgm:prSet phldrT="[Text]" custT="1"/>
      <dgm:spPr/>
      <dgm:t>
        <a:bodyPr/>
        <a:lstStyle/>
        <a:p>
          <a:r>
            <a:rPr lang="en-IN" sz="1400" dirty="0" smtClean="0">
              <a:latin typeface="Century Gothic" pitchFamily="34" charset="0"/>
            </a:rPr>
            <a:t>Promotion effectiveness</a:t>
          </a:r>
          <a:endParaRPr lang="en-IN" sz="1400" dirty="0">
            <a:latin typeface="Century Gothic" pitchFamily="34" charset="0"/>
          </a:endParaRPr>
        </a:p>
      </dgm:t>
    </dgm:pt>
    <dgm:pt modelId="{3FD1E7ED-AB01-4CC4-88D3-962B80C87523}" type="parTrans" cxnId="{270B3B2C-2A10-4A4D-B830-0CCC4ADF5A4D}">
      <dgm:prSet/>
      <dgm:spPr/>
      <dgm:t>
        <a:bodyPr/>
        <a:lstStyle/>
        <a:p>
          <a:endParaRPr lang="en-IN"/>
        </a:p>
      </dgm:t>
    </dgm:pt>
    <dgm:pt modelId="{71E2625D-4EA9-4350-9F18-CBA85AE2ED1C}" type="sibTrans" cxnId="{270B3B2C-2A10-4A4D-B830-0CCC4ADF5A4D}">
      <dgm:prSet/>
      <dgm:spPr/>
      <dgm:t>
        <a:bodyPr/>
        <a:lstStyle/>
        <a:p>
          <a:endParaRPr lang="en-IN"/>
        </a:p>
      </dgm:t>
    </dgm:pt>
    <dgm:pt modelId="{8BD9ABD8-4CCF-43B1-8F0C-6C68A64BFB1D}">
      <dgm:prSet phldrT="[Text]" custT="1"/>
      <dgm:spPr/>
      <dgm:t>
        <a:bodyPr/>
        <a:lstStyle/>
        <a:p>
          <a:endParaRPr lang="en-IN" sz="1200" dirty="0">
            <a:latin typeface="Century Gothic" pitchFamily="34" charset="0"/>
          </a:endParaRPr>
        </a:p>
      </dgm:t>
    </dgm:pt>
    <dgm:pt modelId="{3BB17FB1-AE1F-4C45-BED1-7EB74F5266C3}" type="parTrans" cxnId="{B740528D-DD20-4B40-BF78-13AF86FE67CA}">
      <dgm:prSet/>
      <dgm:spPr/>
      <dgm:t>
        <a:bodyPr/>
        <a:lstStyle/>
        <a:p>
          <a:endParaRPr lang="en-IN"/>
        </a:p>
      </dgm:t>
    </dgm:pt>
    <dgm:pt modelId="{F23E07D3-0E93-4D8E-A9B0-CA3B24D48A3A}" type="sibTrans" cxnId="{B740528D-DD20-4B40-BF78-13AF86FE67CA}">
      <dgm:prSet/>
      <dgm:spPr/>
      <dgm:t>
        <a:bodyPr/>
        <a:lstStyle/>
        <a:p>
          <a:endParaRPr lang="en-IN"/>
        </a:p>
      </dgm:t>
    </dgm:pt>
    <dgm:pt modelId="{5421D27A-9129-422B-9D1E-4AE50631C993}">
      <dgm:prSet phldrT="[Text]" custT="1"/>
      <dgm:spPr/>
      <dgm:t>
        <a:bodyPr/>
        <a:lstStyle/>
        <a:p>
          <a:r>
            <a:rPr lang="en-IN" sz="1000" dirty="0" smtClean="0">
              <a:latin typeface="Century Gothic" pitchFamily="34" charset="0"/>
            </a:rPr>
            <a:t>Pre Post</a:t>
          </a:r>
          <a:endParaRPr lang="en-IN" sz="1000" dirty="0">
            <a:latin typeface="Century Gothic" pitchFamily="34" charset="0"/>
          </a:endParaRPr>
        </a:p>
      </dgm:t>
    </dgm:pt>
    <dgm:pt modelId="{4FD1F2B4-D4F7-433B-914C-7A41D4E3A3F2}" type="parTrans" cxnId="{323B6132-6DAE-4DBD-8FF9-F80FCF13B856}">
      <dgm:prSet/>
      <dgm:spPr/>
      <dgm:t>
        <a:bodyPr/>
        <a:lstStyle/>
        <a:p>
          <a:endParaRPr lang="en-IN"/>
        </a:p>
      </dgm:t>
    </dgm:pt>
    <dgm:pt modelId="{2E476C51-5D0B-4BB4-BBD5-0CD25E40CB5E}" type="sibTrans" cxnId="{323B6132-6DAE-4DBD-8FF9-F80FCF13B856}">
      <dgm:prSet/>
      <dgm:spPr/>
      <dgm:t>
        <a:bodyPr/>
        <a:lstStyle/>
        <a:p>
          <a:endParaRPr lang="en-IN"/>
        </a:p>
      </dgm:t>
    </dgm:pt>
    <dgm:pt modelId="{52C8BD5B-CF24-47DC-9C73-579099E49414}">
      <dgm:prSet phldrT="[Text]" custT="1"/>
      <dgm:spPr/>
      <dgm:t>
        <a:bodyPr/>
        <a:lstStyle/>
        <a:p>
          <a:r>
            <a:rPr lang="en-IN" sz="1000" dirty="0" smtClean="0">
              <a:latin typeface="Century Gothic" pitchFamily="34" charset="0"/>
            </a:rPr>
            <a:t>Double difference</a:t>
          </a:r>
          <a:endParaRPr lang="en-IN" sz="1000" dirty="0">
            <a:latin typeface="Century Gothic" pitchFamily="34" charset="0"/>
          </a:endParaRPr>
        </a:p>
      </dgm:t>
    </dgm:pt>
    <dgm:pt modelId="{1EBD298C-6CAD-4AF9-9A71-4F21B9BF47D2}" type="parTrans" cxnId="{CC6C24DE-FD2B-4F91-8570-C5A8802D7515}">
      <dgm:prSet/>
      <dgm:spPr/>
      <dgm:t>
        <a:bodyPr/>
        <a:lstStyle/>
        <a:p>
          <a:endParaRPr lang="en-IN"/>
        </a:p>
      </dgm:t>
    </dgm:pt>
    <dgm:pt modelId="{9A920578-1C4E-419A-9576-782F23D55632}" type="sibTrans" cxnId="{CC6C24DE-FD2B-4F91-8570-C5A8802D7515}">
      <dgm:prSet/>
      <dgm:spPr/>
      <dgm:t>
        <a:bodyPr/>
        <a:lstStyle/>
        <a:p>
          <a:endParaRPr lang="en-IN"/>
        </a:p>
      </dgm:t>
    </dgm:pt>
    <dgm:pt modelId="{4E6961CB-C1FD-4EEE-AE59-FF63FD2CF911}">
      <dgm:prSet phldrT="[Text]" custT="1"/>
      <dgm:spPr/>
      <dgm:t>
        <a:bodyPr/>
        <a:lstStyle/>
        <a:p>
          <a:r>
            <a:rPr lang="en-IN" sz="1400" dirty="0" smtClean="0">
              <a:latin typeface="Century Gothic" pitchFamily="34" charset="0"/>
            </a:rPr>
            <a:t>Product Attribute valuation</a:t>
          </a:r>
          <a:endParaRPr lang="en-IN" sz="1400" dirty="0">
            <a:latin typeface="Century Gothic" pitchFamily="34" charset="0"/>
          </a:endParaRPr>
        </a:p>
      </dgm:t>
    </dgm:pt>
    <dgm:pt modelId="{F551C48A-F68C-4CF9-A259-52E89D502175}" type="parTrans" cxnId="{C4D7CB8E-DFF7-42FF-A35E-5F2B7E750D82}">
      <dgm:prSet/>
      <dgm:spPr/>
      <dgm:t>
        <a:bodyPr/>
        <a:lstStyle/>
        <a:p>
          <a:endParaRPr lang="en-IN"/>
        </a:p>
      </dgm:t>
    </dgm:pt>
    <dgm:pt modelId="{E4A16C77-1F26-4F2E-AA6F-ED4AE9688D42}" type="sibTrans" cxnId="{C4D7CB8E-DFF7-42FF-A35E-5F2B7E750D82}">
      <dgm:prSet/>
      <dgm:spPr/>
      <dgm:t>
        <a:bodyPr/>
        <a:lstStyle/>
        <a:p>
          <a:endParaRPr lang="en-IN"/>
        </a:p>
      </dgm:t>
    </dgm:pt>
    <dgm:pt modelId="{FE8A265E-9F53-4F73-9F79-A2C001FA8149}">
      <dgm:prSet phldrT="[Text]" custT="1"/>
      <dgm:spPr/>
      <dgm:t>
        <a:bodyPr/>
        <a:lstStyle/>
        <a:p>
          <a:endParaRPr lang="en-IN" sz="1400" dirty="0">
            <a:latin typeface="Century Gothic" pitchFamily="34" charset="0"/>
          </a:endParaRPr>
        </a:p>
      </dgm:t>
    </dgm:pt>
    <dgm:pt modelId="{99102D49-7011-4EDB-9EB2-B80B917AA06E}" type="parTrans" cxnId="{C971C881-6662-43FB-A1EB-E2E5CD24F6A1}">
      <dgm:prSet/>
      <dgm:spPr/>
      <dgm:t>
        <a:bodyPr/>
        <a:lstStyle/>
        <a:p>
          <a:endParaRPr lang="en-IN"/>
        </a:p>
      </dgm:t>
    </dgm:pt>
    <dgm:pt modelId="{F49B681E-3BDE-4FCC-8247-3A45F6F165AA}" type="sibTrans" cxnId="{C971C881-6662-43FB-A1EB-E2E5CD24F6A1}">
      <dgm:prSet/>
      <dgm:spPr/>
      <dgm:t>
        <a:bodyPr/>
        <a:lstStyle/>
        <a:p>
          <a:endParaRPr lang="en-IN"/>
        </a:p>
      </dgm:t>
    </dgm:pt>
    <dgm:pt modelId="{6866CD03-9BF1-40BB-B28B-9B8BFB5CC7C7}">
      <dgm:prSet phldrT="[Text]" custT="1"/>
      <dgm:spPr/>
      <dgm:t>
        <a:bodyPr/>
        <a:lstStyle/>
        <a:p>
          <a:r>
            <a:rPr lang="en-IN" sz="1000" dirty="0" smtClean="0">
              <a:latin typeface="Century Gothic" pitchFamily="34" charset="0"/>
            </a:rPr>
            <a:t>Probabilistic &amp; Deterministic models for EOQ &amp; buffer stock</a:t>
          </a:r>
          <a:endParaRPr lang="en-IN" sz="1000" dirty="0">
            <a:latin typeface="Century Gothic" pitchFamily="34" charset="0"/>
          </a:endParaRPr>
        </a:p>
      </dgm:t>
    </dgm:pt>
    <dgm:pt modelId="{550E956B-264F-454E-9567-FFE6AA116D7C}" type="parTrans" cxnId="{63CD691A-7F1C-4043-8C0E-EF1B903D83BF}">
      <dgm:prSet/>
      <dgm:spPr/>
      <dgm:t>
        <a:bodyPr/>
        <a:lstStyle/>
        <a:p>
          <a:endParaRPr lang="en-IN"/>
        </a:p>
      </dgm:t>
    </dgm:pt>
    <dgm:pt modelId="{110CA5EC-4DC5-41F3-95E8-BD31F06C432C}" type="sibTrans" cxnId="{63CD691A-7F1C-4043-8C0E-EF1B903D83BF}">
      <dgm:prSet/>
      <dgm:spPr/>
      <dgm:t>
        <a:bodyPr/>
        <a:lstStyle/>
        <a:p>
          <a:endParaRPr lang="en-IN"/>
        </a:p>
      </dgm:t>
    </dgm:pt>
    <dgm:pt modelId="{509D8F39-1C90-4E23-914A-E69F98E2DF80}" type="pres">
      <dgm:prSet presAssocID="{FF720607-745B-4C76-9F6F-20612BA06A4D}" presName="Name0" presStyleCnt="0">
        <dgm:presLayoutVars>
          <dgm:dir/>
          <dgm:animLvl val="lvl"/>
          <dgm:resizeHandles val="exact"/>
        </dgm:presLayoutVars>
      </dgm:prSet>
      <dgm:spPr/>
      <dgm:t>
        <a:bodyPr/>
        <a:lstStyle/>
        <a:p>
          <a:endParaRPr lang="en-IN"/>
        </a:p>
      </dgm:t>
    </dgm:pt>
    <dgm:pt modelId="{7E4AC6F0-ECF7-473E-9968-325525410D81}" type="pres">
      <dgm:prSet presAssocID="{1C86D7C2-266E-4847-A45A-16FF50BA3C99}" presName="composite" presStyleCnt="0"/>
      <dgm:spPr/>
    </dgm:pt>
    <dgm:pt modelId="{8C8840FE-7500-4A1F-BD6E-9D7C5BB4CBC1}" type="pres">
      <dgm:prSet presAssocID="{1C86D7C2-266E-4847-A45A-16FF50BA3C99}" presName="parTx" presStyleLbl="alignNode1" presStyleIdx="0" presStyleCnt="5">
        <dgm:presLayoutVars>
          <dgm:chMax val="0"/>
          <dgm:chPref val="0"/>
          <dgm:bulletEnabled val="1"/>
        </dgm:presLayoutVars>
      </dgm:prSet>
      <dgm:spPr/>
      <dgm:t>
        <a:bodyPr/>
        <a:lstStyle/>
        <a:p>
          <a:endParaRPr lang="en-IN"/>
        </a:p>
      </dgm:t>
    </dgm:pt>
    <dgm:pt modelId="{0CF16A21-7BF1-4B46-959A-6465E0A8D894}" type="pres">
      <dgm:prSet presAssocID="{1C86D7C2-266E-4847-A45A-16FF50BA3C99}" presName="desTx" presStyleLbl="alignAccFollowNode1" presStyleIdx="0" presStyleCnt="5">
        <dgm:presLayoutVars>
          <dgm:bulletEnabled val="1"/>
        </dgm:presLayoutVars>
      </dgm:prSet>
      <dgm:spPr/>
      <dgm:t>
        <a:bodyPr/>
        <a:lstStyle/>
        <a:p>
          <a:endParaRPr lang="en-IN"/>
        </a:p>
      </dgm:t>
    </dgm:pt>
    <dgm:pt modelId="{CECBA88F-8D5E-4415-A8C8-A74BFB74305C}" type="pres">
      <dgm:prSet presAssocID="{AAA4A1D8-0218-4D92-9081-333444301008}" presName="space" presStyleCnt="0"/>
      <dgm:spPr/>
    </dgm:pt>
    <dgm:pt modelId="{C1791A59-CE8B-456B-AFBC-071AC8F9A3F4}" type="pres">
      <dgm:prSet presAssocID="{A13C8F42-7FCB-4EE3-9680-5BB78D161662}" presName="composite" presStyleCnt="0"/>
      <dgm:spPr/>
    </dgm:pt>
    <dgm:pt modelId="{B9F22345-BCB7-46DD-97A9-03A91B0E9184}" type="pres">
      <dgm:prSet presAssocID="{A13C8F42-7FCB-4EE3-9680-5BB78D161662}" presName="parTx" presStyleLbl="alignNode1" presStyleIdx="1" presStyleCnt="5" custScaleY="92228">
        <dgm:presLayoutVars>
          <dgm:chMax val="0"/>
          <dgm:chPref val="0"/>
          <dgm:bulletEnabled val="1"/>
        </dgm:presLayoutVars>
      </dgm:prSet>
      <dgm:spPr/>
      <dgm:t>
        <a:bodyPr/>
        <a:lstStyle/>
        <a:p>
          <a:endParaRPr lang="en-IN"/>
        </a:p>
      </dgm:t>
    </dgm:pt>
    <dgm:pt modelId="{44D52017-16DE-4EC9-81A6-A57DB794D3EF}" type="pres">
      <dgm:prSet presAssocID="{A13C8F42-7FCB-4EE3-9680-5BB78D161662}" presName="desTx" presStyleLbl="alignAccFollowNode1" presStyleIdx="1" presStyleCnt="5">
        <dgm:presLayoutVars>
          <dgm:bulletEnabled val="1"/>
        </dgm:presLayoutVars>
      </dgm:prSet>
      <dgm:spPr/>
      <dgm:t>
        <a:bodyPr/>
        <a:lstStyle/>
        <a:p>
          <a:endParaRPr lang="en-IN"/>
        </a:p>
      </dgm:t>
    </dgm:pt>
    <dgm:pt modelId="{2AC9B4D0-41EE-4C6B-B7AF-1891ED7A2B1A}" type="pres">
      <dgm:prSet presAssocID="{5A0F2DA7-F6E7-4430-916C-E133CC196C26}" presName="space" presStyleCnt="0"/>
      <dgm:spPr/>
    </dgm:pt>
    <dgm:pt modelId="{7A0AD43B-2739-47EA-BE2B-5EA0AEF8280D}" type="pres">
      <dgm:prSet presAssocID="{71C469E6-8B1F-4803-975D-3B1A9D615614}" presName="composite" presStyleCnt="0"/>
      <dgm:spPr/>
    </dgm:pt>
    <dgm:pt modelId="{AE27DE3B-8FA0-4EAA-87D3-12B63C0B9A64}" type="pres">
      <dgm:prSet presAssocID="{71C469E6-8B1F-4803-975D-3B1A9D615614}" presName="parTx" presStyleLbl="alignNode1" presStyleIdx="2" presStyleCnt="5">
        <dgm:presLayoutVars>
          <dgm:chMax val="0"/>
          <dgm:chPref val="0"/>
          <dgm:bulletEnabled val="1"/>
        </dgm:presLayoutVars>
      </dgm:prSet>
      <dgm:spPr/>
      <dgm:t>
        <a:bodyPr/>
        <a:lstStyle/>
        <a:p>
          <a:endParaRPr lang="en-IN"/>
        </a:p>
      </dgm:t>
    </dgm:pt>
    <dgm:pt modelId="{CF32484F-4E9A-4D44-886B-B543EA8D0F66}" type="pres">
      <dgm:prSet presAssocID="{71C469E6-8B1F-4803-975D-3B1A9D615614}" presName="desTx" presStyleLbl="alignAccFollowNode1" presStyleIdx="2" presStyleCnt="5">
        <dgm:presLayoutVars>
          <dgm:bulletEnabled val="1"/>
        </dgm:presLayoutVars>
      </dgm:prSet>
      <dgm:spPr/>
      <dgm:t>
        <a:bodyPr/>
        <a:lstStyle/>
        <a:p>
          <a:endParaRPr lang="en-IN"/>
        </a:p>
      </dgm:t>
    </dgm:pt>
    <dgm:pt modelId="{0836E6BD-B84F-49C0-9C2D-4C67865001DF}" type="pres">
      <dgm:prSet presAssocID="{0A270C96-0900-4C0F-BA6D-C9B1C85145AD}" presName="space" presStyleCnt="0"/>
      <dgm:spPr/>
    </dgm:pt>
    <dgm:pt modelId="{475905D2-9116-4B86-852F-016EB02DEBE5}" type="pres">
      <dgm:prSet presAssocID="{21424663-A1A0-4747-ABB7-15A06800E9DF}" presName="composite" presStyleCnt="0"/>
      <dgm:spPr/>
    </dgm:pt>
    <dgm:pt modelId="{9F109E2B-2D8D-463D-AFF6-D975E2F1DA50}" type="pres">
      <dgm:prSet presAssocID="{21424663-A1A0-4747-ABB7-15A06800E9DF}" presName="parTx" presStyleLbl="alignNode1" presStyleIdx="3" presStyleCnt="5">
        <dgm:presLayoutVars>
          <dgm:chMax val="0"/>
          <dgm:chPref val="0"/>
          <dgm:bulletEnabled val="1"/>
        </dgm:presLayoutVars>
      </dgm:prSet>
      <dgm:spPr/>
      <dgm:t>
        <a:bodyPr/>
        <a:lstStyle/>
        <a:p>
          <a:endParaRPr lang="en-IN"/>
        </a:p>
      </dgm:t>
    </dgm:pt>
    <dgm:pt modelId="{62EAA0C3-20CE-4646-A1DB-46E1DBD21C06}" type="pres">
      <dgm:prSet presAssocID="{21424663-A1A0-4747-ABB7-15A06800E9DF}" presName="desTx" presStyleLbl="alignAccFollowNode1" presStyleIdx="3" presStyleCnt="5">
        <dgm:presLayoutVars>
          <dgm:bulletEnabled val="1"/>
        </dgm:presLayoutVars>
      </dgm:prSet>
      <dgm:spPr/>
      <dgm:t>
        <a:bodyPr/>
        <a:lstStyle/>
        <a:p>
          <a:endParaRPr lang="en-IN"/>
        </a:p>
      </dgm:t>
    </dgm:pt>
    <dgm:pt modelId="{50F8B42D-5E31-4007-ADC2-06CB122E4741}" type="pres">
      <dgm:prSet presAssocID="{9F53CC9F-37F9-430F-BE68-0DC9FC15F9D4}" presName="space" presStyleCnt="0"/>
      <dgm:spPr/>
    </dgm:pt>
    <dgm:pt modelId="{33903276-1987-4728-BC78-3920B44A2BF4}" type="pres">
      <dgm:prSet presAssocID="{D859F7B3-10A9-4751-B3D1-0FE3297D1505}" presName="composite" presStyleCnt="0"/>
      <dgm:spPr/>
    </dgm:pt>
    <dgm:pt modelId="{26F2EE10-6BF4-4EE9-9AF0-92A3F946206A}" type="pres">
      <dgm:prSet presAssocID="{D859F7B3-10A9-4751-B3D1-0FE3297D1505}" presName="parTx" presStyleLbl="alignNode1" presStyleIdx="4" presStyleCnt="5">
        <dgm:presLayoutVars>
          <dgm:chMax val="0"/>
          <dgm:chPref val="0"/>
          <dgm:bulletEnabled val="1"/>
        </dgm:presLayoutVars>
      </dgm:prSet>
      <dgm:spPr/>
      <dgm:t>
        <a:bodyPr/>
        <a:lstStyle/>
        <a:p>
          <a:endParaRPr lang="en-IN"/>
        </a:p>
      </dgm:t>
    </dgm:pt>
    <dgm:pt modelId="{0B4E3AF4-F306-47EC-AEB1-E357D15D45E3}" type="pres">
      <dgm:prSet presAssocID="{D859F7B3-10A9-4751-B3D1-0FE3297D1505}" presName="desTx" presStyleLbl="alignAccFollowNode1" presStyleIdx="4" presStyleCnt="5">
        <dgm:presLayoutVars>
          <dgm:bulletEnabled val="1"/>
        </dgm:presLayoutVars>
      </dgm:prSet>
      <dgm:spPr/>
      <dgm:t>
        <a:bodyPr/>
        <a:lstStyle/>
        <a:p>
          <a:endParaRPr lang="en-IN"/>
        </a:p>
      </dgm:t>
    </dgm:pt>
  </dgm:ptLst>
  <dgm:cxnLst>
    <dgm:cxn modelId="{8C0B3187-5F1D-4E6C-929B-7483000A0C64}" type="presOf" srcId="{6866CD03-9BF1-40BB-B28B-9B8BFB5CC7C7}" destId="{0B4E3AF4-F306-47EC-AEB1-E357D15D45E3}" srcOrd="0" destOrd="5" presId="urn:microsoft.com/office/officeart/2005/8/layout/hList1"/>
    <dgm:cxn modelId="{415B233E-F606-4071-BBF4-D65CAAB80C83}" srcId="{F6C4DC88-4FBF-4EBA-8DD3-8D3AAC430041}" destId="{421AB6C1-C111-4544-AF97-5F9133BDD0A5}" srcOrd="0" destOrd="0" parTransId="{C76B3076-B2C5-4BF1-B3E2-A478B00FCF6D}" sibTransId="{CB4B948C-438B-4953-9624-DE7482403D46}"/>
    <dgm:cxn modelId="{B571D1DF-37EF-4B97-AEA9-10D4F0D3435C}" type="presOf" srcId="{E293B206-E131-4B56-9F90-6CDC3082DA9A}" destId="{44D52017-16DE-4EC9-81A6-A57DB794D3EF}" srcOrd="0" destOrd="0" presId="urn:microsoft.com/office/officeart/2005/8/layout/hList1"/>
    <dgm:cxn modelId="{F77C6DE8-6C08-4998-977D-A17AEE2B1B84}" type="presOf" srcId="{F6C4DC88-4FBF-4EBA-8DD3-8D3AAC430041}" destId="{CF32484F-4E9A-4D44-886B-B543EA8D0F66}" srcOrd="0" destOrd="0" presId="urn:microsoft.com/office/officeart/2005/8/layout/hList1"/>
    <dgm:cxn modelId="{0D82771F-ACFF-44BA-8E51-0F6F23CFCA13}" srcId="{A13C8F42-7FCB-4EE3-9680-5BB78D161662}" destId="{E212F857-BEEE-4EDF-8CA5-DCAE5E951BD4}" srcOrd="1" destOrd="0" parTransId="{24982380-F71B-467F-B5B4-E626480EE8CC}" sibTransId="{3C608BDD-C263-4A4B-A804-F7B77424CA57}"/>
    <dgm:cxn modelId="{FE8D8AB5-E077-4066-9E27-33F9BEF5F0B2}" srcId="{1C86D7C2-266E-4847-A45A-16FF50BA3C99}" destId="{090C3440-D412-45F8-9BF6-51755F7CD6BD}" srcOrd="2" destOrd="0" parTransId="{54BBFE01-D034-4567-BC56-C00A1442AEA8}" sibTransId="{5D2D61FB-D694-4FED-A483-A67C253AA024}"/>
    <dgm:cxn modelId="{D797EB85-411C-46CA-9B1C-4FE3015C5BBC}" type="presOf" srcId="{D6F9AB29-1822-4053-9AB1-C2F118AE5995}" destId="{CF32484F-4E9A-4D44-886B-B543EA8D0F66}" srcOrd="0" destOrd="5" presId="urn:microsoft.com/office/officeart/2005/8/layout/hList1"/>
    <dgm:cxn modelId="{0CB6939F-7E9F-487A-AE00-F7A2E895BC58}" srcId="{3ED067C3-8A5D-43F6-B7CD-F7D2C3140CE1}" destId="{3BFD9484-63F4-4CE3-A676-2765CF0E47F8}" srcOrd="2" destOrd="0" parTransId="{B868CA52-43C2-4703-8CA1-F5BF4695C243}" sibTransId="{02E820B6-18BC-4DC6-9ADF-183C9B93DA7C}"/>
    <dgm:cxn modelId="{94F0CB7D-C215-4B62-A4B7-14CA08551501}" type="presOf" srcId="{4EFE6566-A372-4EA5-B3E4-32CE186571D9}" destId="{0B4E3AF4-F306-47EC-AEB1-E357D15D45E3}" srcOrd="0" destOrd="4" presId="urn:microsoft.com/office/officeart/2005/8/layout/hList1"/>
    <dgm:cxn modelId="{A03F5555-54CE-4427-A170-DD1C45A70F63}" type="presOf" srcId="{FF720607-745B-4C76-9F6F-20612BA06A4D}" destId="{509D8F39-1C90-4E23-914A-E69F98E2DF80}" srcOrd="0" destOrd="0" presId="urn:microsoft.com/office/officeart/2005/8/layout/hList1"/>
    <dgm:cxn modelId="{270B3B2C-2A10-4A4D-B830-0CCC4ADF5A4D}" srcId="{71C469E6-8B1F-4803-975D-3B1A9D615614}" destId="{FC94420D-5473-435C-9932-7DE1251F0C62}" srcOrd="3" destOrd="0" parTransId="{3FD1E7ED-AB01-4CC4-88D3-962B80C87523}" sibTransId="{71E2625D-4EA9-4350-9F18-CBA85AE2ED1C}"/>
    <dgm:cxn modelId="{AFF1580B-E3B6-4622-8936-A285F9B3E8BB}" srcId="{21424663-A1A0-4747-ABB7-15A06800E9DF}" destId="{F6007780-F5E4-4FF1-B4E2-E42D95AD90A6}" srcOrd="1" destOrd="0" parTransId="{AAB8899C-17A0-4AE7-AC08-1E26C8793107}" sibTransId="{C22E0902-DB07-4ECD-83E3-19F81803C0A8}"/>
    <dgm:cxn modelId="{61E7E293-9DAC-4521-90C7-894D161B7EED}" type="presOf" srcId="{8B69DCBD-A548-4EC6-8C21-3F16B836DC47}" destId="{44D52017-16DE-4EC9-81A6-A57DB794D3EF}" srcOrd="0" destOrd="3" presId="urn:microsoft.com/office/officeart/2005/8/layout/hList1"/>
    <dgm:cxn modelId="{AA9EE0F3-6FBC-47B9-9466-F45E51DC27A6}" type="presOf" srcId="{55F7EAAF-BA03-4A27-81BF-A872C3EBB9C9}" destId="{62EAA0C3-20CE-4646-A1DB-46E1DBD21C06}" srcOrd="0" destOrd="7" presId="urn:microsoft.com/office/officeart/2005/8/layout/hList1"/>
    <dgm:cxn modelId="{BB45936E-E3F2-419C-A5A9-8691592EAF26}" srcId="{FF720607-745B-4C76-9F6F-20612BA06A4D}" destId="{71C469E6-8B1F-4803-975D-3B1A9D615614}" srcOrd="2" destOrd="0" parTransId="{A7060BBA-3618-4B32-8894-9688F065E4B4}" sibTransId="{0A270C96-0900-4C0F-BA6D-C9B1C85145AD}"/>
    <dgm:cxn modelId="{1B0072D0-3709-4EE0-B102-463840C82A23}" srcId="{A13C8F42-7FCB-4EE3-9680-5BB78D161662}" destId="{8B69DCBD-A548-4EC6-8C21-3F16B836DC47}" srcOrd="3" destOrd="0" parTransId="{9B0EF190-263C-4B3C-8A41-351A91AF3C95}" sibTransId="{44C35188-38E1-4349-AFC3-5F73B8ED5F46}"/>
    <dgm:cxn modelId="{5A1CE402-FF96-404C-AB41-D999EBBCAD67}" srcId="{D859F7B3-10A9-4751-B3D1-0FE3297D1505}" destId="{4EFE6566-A372-4EA5-B3E4-32CE186571D9}" srcOrd="4" destOrd="0" parTransId="{23DF6275-164E-4F67-9CCB-462D8AFFB499}" sibTransId="{D5E01BC1-2FCD-4E94-B8FB-6A298E454327}"/>
    <dgm:cxn modelId="{770A9405-7C36-4507-8CA6-832FF16D667C}" srcId="{71C469E6-8B1F-4803-975D-3B1A9D615614}" destId="{3ED067C3-8A5D-43F6-B7CD-F7D2C3140CE1}" srcOrd="5" destOrd="0" parTransId="{DA15365E-1093-48F4-8268-70531392EF16}" sibTransId="{25968CCF-9165-4B52-95F2-DD4FC370C414}"/>
    <dgm:cxn modelId="{32D939A7-603A-4213-8638-C5A9BB816CA4}" srcId="{71C469E6-8B1F-4803-975D-3B1A9D615614}" destId="{F6C4DC88-4FBF-4EBA-8DD3-8D3AAC430041}" srcOrd="0" destOrd="0" parTransId="{482CE46C-633C-4533-A9A9-36634457142E}" sibTransId="{88C65211-E870-4CA6-B842-6597FDF6BB8E}"/>
    <dgm:cxn modelId="{F665C731-DCE9-48E3-A9FA-F5ACBFCA3450}" type="presOf" srcId="{24A2EA2E-7F9A-40C8-BD83-84BA54576CA3}" destId="{CF32484F-4E9A-4D44-886B-B543EA8D0F66}" srcOrd="0" destOrd="2" presId="urn:microsoft.com/office/officeart/2005/8/layout/hList1"/>
    <dgm:cxn modelId="{2538487B-B567-4568-AD32-3D43D731B8D0}" srcId="{D859F7B3-10A9-4751-B3D1-0FE3297D1505}" destId="{D2AEE8E2-DCBE-40F5-8550-F1F4E9C3BFED}" srcOrd="0" destOrd="0" parTransId="{5D77F6C3-7694-4F84-8D91-862FF3037020}" sibTransId="{DCD96100-2B87-4251-B905-859807B6D9BA}"/>
    <dgm:cxn modelId="{F58DA955-BA82-49D1-80AE-5D2DCC766DFF}" type="presOf" srcId="{77D70A84-352F-42E2-87A5-F4EA5515986F}" destId="{62EAA0C3-20CE-4646-A1DB-46E1DBD21C06}" srcOrd="0" destOrd="9" presId="urn:microsoft.com/office/officeart/2005/8/layout/hList1"/>
    <dgm:cxn modelId="{CDFCAAD5-0D7C-4D9A-BEAF-7516A884FA00}" type="presOf" srcId="{090C3440-D412-45F8-9BF6-51755F7CD6BD}" destId="{0CF16A21-7BF1-4B46-959A-6465E0A8D894}" srcOrd="0" destOrd="2" presId="urn:microsoft.com/office/officeart/2005/8/layout/hList1"/>
    <dgm:cxn modelId="{56D74081-F825-4B83-918F-A34597D95403}" type="presOf" srcId="{D859F7B3-10A9-4751-B3D1-0FE3297D1505}" destId="{26F2EE10-6BF4-4EE9-9AF0-92A3F946206A}" srcOrd="0" destOrd="0" presId="urn:microsoft.com/office/officeart/2005/8/layout/hList1"/>
    <dgm:cxn modelId="{50648EE4-6EFA-4636-AA73-17395087BB40}" srcId="{55F7EAAF-BA03-4A27-81BF-A872C3EBB9C9}" destId="{D881E6C3-6FDF-48D3-B0DB-780790B1D575}" srcOrd="0" destOrd="0" parTransId="{7F5F2BBA-35CE-4B7B-8186-6546C2AC14E5}" sibTransId="{EAC7F0B1-B4C3-4318-86A9-BFD92FAEFD26}"/>
    <dgm:cxn modelId="{2E330C44-1660-43DF-9463-25A25236EE38}" type="presOf" srcId="{3567B9B0-0F05-42AB-BD9F-E50DB9E24421}" destId="{44D52017-16DE-4EC9-81A6-A57DB794D3EF}" srcOrd="0" destOrd="4" presId="urn:microsoft.com/office/officeart/2005/8/layout/hList1"/>
    <dgm:cxn modelId="{D07E2D3A-6281-4BF8-A6F6-49692920D2AD}" type="presOf" srcId="{A13C8F42-7FCB-4EE3-9680-5BB78D161662}" destId="{B9F22345-BCB7-46DD-97A9-03A91B0E9184}" srcOrd="0" destOrd="0" presId="urn:microsoft.com/office/officeart/2005/8/layout/hList1"/>
    <dgm:cxn modelId="{DA7B00D1-A126-4E74-80D2-1D4E80151F0A}" type="presOf" srcId="{3ED067C3-8A5D-43F6-B7CD-F7D2C3140CE1}" destId="{CF32484F-4E9A-4D44-886B-B543EA8D0F66}" srcOrd="0" destOrd="10" presId="urn:microsoft.com/office/officeart/2005/8/layout/hList1"/>
    <dgm:cxn modelId="{D8D82999-5ACC-42FC-B7B5-E6D1AD29F876}" srcId="{4EFE6566-A372-4EA5-B3E4-32CE186571D9}" destId="{01760E4D-BAD8-4A06-8111-BFDA390451DB}" srcOrd="1" destOrd="0" parTransId="{CAB4CDB2-0EEF-441F-8A8B-A18E55515661}" sibTransId="{1C22A785-7291-427A-9065-CCDDD4629B5B}"/>
    <dgm:cxn modelId="{906851D0-1DA8-44B7-8E3C-19E97BA7FA68}" srcId="{71C469E6-8B1F-4803-975D-3B1A9D615614}" destId="{01FCA387-B7D0-4E37-AECF-D957ACD3F8CA}" srcOrd="4" destOrd="0" parTransId="{AFE3E6B1-F640-48AE-AD11-17E072ABAB58}" sibTransId="{4B5311AF-2870-4C31-B843-8F37E3E87BD6}"/>
    <dgm:cxn modelId="{E32BF167-BDE8-443B-80AF-8CAC19616C8E}" type="presOf" srcId="{1C86D7C2-266E-4847-A45A-16FF50BA3C99}" destId="{8C8840FE-7500-4A1F-BD6E-9D7C5BB4CBC1}" srcOrd="0" destOrd="0" presId="urn:microsoft.com/office/officeart/2005/8/layout/hList1"/>
    <dgm:cxn modelId="{CDE8E141-0230-419C-BD2C-66D8C117C3AB}" type="presOf" srcId="{E051ADA9-4AE8-4399-9A79-8E3C3AFFFEFD}" destId="{0CF16A21-7BF1-4B46-959A-6465E0A8D894}" srcOrd="0" destOrd="5" presId="urn:microsoft.com/office/officeart/2005/8/layout/hList1"/>
    <dgm:cxn modelId="{2980D4A8-3A3E-48EC-8D42-4912C5A55C9B}" type="presOf" srcId="{01FCA387-B7D0-4E37-AECF-D957ACD3F8CA}" destId="{CF32484F-4E9A-4D44-886B-B543EA8D0F66}" srcOrd="0" destOrd="9" presId="urn:microsoft.com/office/officeart/2005/8/layout/hList1"/>
    <dgm:cxn modelId="{A98110A8-41B8-43E7-A0C5-DE7C0977E75B}" srcId="{A13C8F42-7FCB-4EE3-9680-5BB78D161662}" destId="{14986C49-20B2-474A-ADBD-1FC51A6EA9B5}" srcOrd="2" destOrd="0" parTransId="{B8501332-D103-4BB3-A428-FDA0B563A274}" sibTransId="{B6833B48-A04D-4801-B0F0-2B769BFF5E11}"/>
    <dgm:cxn modelId="{4F58BDC8-A55C-4095-9DCD-7F07844FBC2E}" srcId="{21424663-A1A0-4747-ABB7-15A06800E9DF}" destId="{BC8F7ADE-C560-4028-AAD5-C9BB3D64273C}" srcOrd="4" destOrd="0" parTransId="{752211C3-5CE7-404F-B7A3-B3132E7E479B}" sibTransId="{AFEF3235-796A-4824-A649-841FEA447619}"/>
    <dgm:cxn modelId="{282694A2-8D45-4770-BF5F-AA25541FE58F}" type="presOf" srcId="{B9170552-01DF-492D-A01B-F2D5BB1BA804}" destId="{0B4E3AF4-F306-47EC-AEB1-E357D15D45E3}" srcOrd="0" destOrd="2" presId="urn:microsoft.com/office/officeart/2005/8/layout/hList1"/>
    <dgm:cxn modelId="{54ED53A1-1942-4F87-87EE-6F028FAE0647}" type="presOf" srcId="{B65DE873-4396-428C-BF79-0F7AD6031298}" destId="{0CF16A21-7BF1-4B46-959A-6465E0A8D894}" srcOrd="0" destOrd="0" presId="urn:microsoft.com/office/officeart/2005/8/layout/hList1"/>
    <dgm:cxn modelId="{3DFF8A25-8F0C-421D-8C11-02BA464E7B6B}" type="presOf" srcId="{71C469E6-8B1F-4803-975D-3B1A9D615614}" destId="{AE27DE3B-8FA0-4EAA-87D3-12B63C0B9A64}" srcOrd="0" destOrd="0" presId="urn:microsoft.com/office/officeart/2005/8/layout/hList1"/>
    <dgm:cxn modelId="{63A55CB9-EDC0-4107-A5D7-B8E7132C6569}" type="presOf" srcId="{93FA9B0E-EBCA-45B5-952E-FA662533A6BD}" destId="{CF32484F-4E9A-4D44-886B-B543EA8D0F66}" srcOrd="0" destOrd="8" presId="urn:microsoft.com/office/officeart/2005/8/layout/hList1"/>
    <dgm:cxn modelId="{F668DA91-8BBD-4C18-9E4F-658C31571253}" srcId="{1C86D7C2-266E-4847-A45A-16FF50BA3C99}" destId="{E051ADA9-4AE8-4399-9A79-8E3C3AFFFEFD}" srcOrd="3" destOrd="0" parTransId="{99A777A3-3716-4532-B0FC-525A067426B2}" sibTransId="{A146C128-A4F7-4943-BD48-86D2668F1B5A}"/>
    <dgm:cxn modelId="{D30B39E7-5147-4B1B-95DD-5D0C5FD67752}" type="presOf" srcId="{FC94420D-5473-435C-9932-7DE1251F0C62}" destId="{CF32484F-4E9A-4D44-886B-B543EA8D0F66}" srcOrd="0" destOrd="4" presId="urn:microsoft.com/office/officeart/2005/8/layout/hList1"/>
    <dgm:cxn modelId="{169D2E27-BCB2-4D22-815A-D55CD04B5C4E}" type="presOf" srcId="{900431D5-C47C-4B71-B550-400CD31E5686}" destId="{0CF16A21-7BF1-4B46-959A-6465E0A8D894}" srcOrd="0" destOrd="6" presId="urn:microsoft.com/office/officeart/2005/8/layout/hList1"/>
    <dgm:cxn modelId="{C48C9325-77A0-45C2-BF4F-097F7C70BBA4}" srcId="{A13C8F42-7FCB-4EE3-9680-5BB78D161662}" destId="{3567B9B0-0F05-42AB-BD9F-E50DB9E24421}" srcOrd="4" destOrd="0" parTransId="{EC9D98A8-7460-4822-AB6B-C3519AF31CDF}" sibTransId="{66D334EB-2BC6-448D-BF42-798E61591CF1}"/>
    <dgm:cxn modelId="{18C91794-6B65-4810-B65F-5008FEB89EA9}" srcId="{1C86D7C2-266E-4847-A45A-16FF50BA3C99}" destId="{B1F40544-73A3-4A1B-8689-4508FCD5D8DF}" srcOrd="1" destOrd="0" parTransId="{18BAE34F-DFF4-470B-B062-F6BC756A59CC}" sibTransId="{D8B7846E-CA1B-4295-A3AF-AECDA1769A5F}"/>
    <dgm:cxn modelId="{FE784E2F-8CB8-4D8D-8A6B-8E64ABC0B28B}" type="presOf" srcId="{F6007780-F5E4-4FF1-B4E2-E42D95AD90A6}" destId="{62EAA0C3-20CE-4646-A1DB-46E1DBD21C06}" srcOrd="0" destOrd="1" presId="urn:microsoft.com/office/officeart/2005/8/layout/hList1"/>
    <dgm:cxn modelId="{C971C881-6662-43FB-A1EB-E2E5CD24F6A1}" srcId="{21424663-A1A0-4747-ABB7-15A06800E9DF}" destId="{FE8A265E-9F53-4F73-9F79-A2C001FA8149}" srcOrd="3" destOrd="0" parTransId="{99102D49-7011-4EDB-9EB2-B80B917AA06E}" sibTransId="{F49B681E-3BDE-4FCC-8247-3A45F6F165AA}"/>
    <dgm:cxn modelId="{C7B2BC24-AEE4-4A0B-86AD-A76B0D4DCFDD}" type="presOf" srcId="{209C244F-184B-4533-AEED-3BC79251A4F9}" destId="{62EAA0C3-20CE-4646-A1DB-46E1DBD21C06}" srcOrd="0" destOrd="0" presId="urn:microsoft.com/office/officeart/2005/8/layout/hList1"/>
    <dgm:cxn modelId="{A5C23980-8D8C-4A39-97C6-B120BBE90EFF}" srcId="{55F7EAAF-BA03-4A27-81BF-A872C3EBB9C9}" destId="{77D70A84-352F-42E2-87A5-F4EA5515986F}" srcOrd="1" destOrd="0" parTransId="{B47EF6C3-61E6-4E4A-A9A0-172E438F4E5D}" sibTransId="{00D577B5-3AE6-46D5-9EB0-E0AD8085D894}"/>
    <dgm:cxn modelId="{E2A61E3C-9D1E-4B17-AF68-49D7688973A1}" type="presOf" srcId="{421AB6C1-C111-4544-AF97-5F9133BDD0A5}" destId="{CF32484F-4E9A-4D44-886B-B543EA8D0F66}" srcOrd="0" destOrd="1" presId="urn:microsoft.com/office/officeart/2005/8/layout/hList1"/>
    <dgm:cxn modelId="{F88DE362-E8B8-462B-9F08-892B5804F917}" type="presOf" srcId="{8BD9ABD8-4CCF-43B1-8F0C-6C68A64BFB1D}" destId="{CF32484F-4E9A-4D44-886B-B543EA8D0F66}" srcOrd="0" destOrd="3" presId="urn:microsoft.com/office/officeart/2005/8/layout/hList1"/>
    <dgm:cxn modelId="{5BB3B715-3FB1-4443-B851-8B0BE859F2EA}" srcId="{1C86D7C2-266E-4847-A45A-16FF50BA3C99}" destId="{900431D5-C47C-4B71-B550-400CD31E5686}" srcOrd="4" destOrd="0" parTransId="{10D45BDA-461E-4467-BB04-38BC8BB62DAC}" sibTransId="{248D4238-5B09-4855-AD3A-C0851173F0BC}"/>
    <dgm:cxn modelId="{C4D7CB8E-DFF7-42FF-A35E-5F2B7E750D82}" srcId="{21424663-A1A0-4747-ABB7-15A06800E9DF}" destId="{4E6961CB-C1FD-4EEE-AE59-FF63FD2CF911}" srcOrd="2" destOrd="0" parTransId="{F551C48A-F68C-4CF9-A259-52E89D502175}" sibTransId="{E4A16C77-1F26-4F2E-AA6F-ED4AE9688D42}"/>
    <dgm:cxn modelId="{17619FB8-4A28-432D-AD6A-8499E6268A4E}" srcId="{FC94420D-5473-435C-9932-7DE1251F0C62}" destId="{93FA9B0E-EBCA-45B5-952E-FA662533A6BD}" srcOrd="3" destOrd="0" parTransId="{B9337867-C1B7-4F15-ADFB-26764D0B1B00}" sibTransId="{82A96FD7-41F0-4803-81F1-F2D7345365A3}"/>
    <dgm:cxn modelId="{D6C2006E-92EA-4EBE-B5DD-9586BA3F527D}" srcId="{FF720607-745B-4C76-9F6F-20612BA06A4D}" destId="{D859F7B3-10A9-4751-B3D1-0FE3297D1505}" srcOrd="4" destOrd="0" parTransId="{B5436874-9C7B-47D5-B1C9-61B444D1DBAE}" sibTransId="{301807B7-523B-4CF3-8DCA-A80EDC15476C}"/>
    <dgm:cxn modelId="{EB9DE311-0F79-4695-B7C1-7247946017C6}" srcId="{21424663-A1A0-4747-ABB7-15A06800E9DF}" destId="{55F7EAAF-BA03-4A27-81BF-A872C3EBB9C9}" srcOrd="7" destOrd="0" parTransId="{F7E08A18-D537-45D1-9FED-058D1CCC77C2}" sibTransId="{1C645BDF-276D-46E2-93E3-5D96CFEEBBA2}"/>
    <dgm:cxn modelId="{92E98ED7-955A-4991-AB3F-6617A4EDCF08}" type="presOf" srcId="{16DCB856-E91C-4BA6-B460-6CC8EFC8D37D}" destId="{0CF16A21-7BF1-4B46-959A-6465E0A8D894}" srcOrd="0" destOrd="4" presId="urn:microsoft.com/office/officeart/2005/8/layout/hList1"/>
    <dgm:cxn modelId="{AAC1E114-9778-49EB-A9B7-221F36FDB52B}" type="presOf" srcId="{BC8F7ADE-C560-4028-AAD5-C9BB3D64273C}" destId="{62EAA0C3-20CE-4646-A1DB-46E1DBD21C06}" srcOrd="0" destOrd="4" presId="urn:microsoft.com/office/officeart/2005/8/layout/hList1"/>
    <dgm:cxn modelId="{54C113E8-608A-4784-A680-1987A3F6F948}" srcId="{090C3440-D412-45F8-9BF6-51755F7CD6BD}" destId="{1DEA27AB-A2E6-4C7A-8B70-B3958E9A836C}" srcOrd="0" destOrd="0" parTransId="{35AFD4EC-2541-4D97-9D43-E098B0472E62}" sibTransId="{A58375B7-A60B-458F-BEF7-93560DE81E71}"/>
    <dgm:cxn modelId="{0F60BC49-B098-4BA1-96DC-5A354698C4A8}" type="presOf" srcId="{9D3354A6-05AA-418D-8FE1-B535F57E0813}" destId="{CF32484F-4E9A-4D44-886B-B543EA8D0F66}" srcOrd="0" destOrd="12" presId="urn:microsoft.com/office/officeart/2005/8/layout/hList1"/>
    <dgm:cxn modelId="{A6B1325A-D9C5-4746-B248-BA48D260D50E}" srcId="{21424663-A1A0-4747-ABB7-15A06800E9DF}" destId="{11154D2D-7213-46C5-A735-E402F39BA6E3}" srcOrd="5" destOrd="0" parTransId="{CD28E68D-A860-4389-9986-C7D3AB5737A1}" sibTransId="{8FE29440-09C0-47C7-8F21-4ECFE7882537}"/>
    <dgm:cxn modelId="{5209759E-F603-44A7-A2F8-51CC764FE697}" type="presOf" srcId="{2D392ED8-A1AB-4F4B-A875-8D6ADF8723E4}" destId="{CF32484F-4E9A-4D44-886B-B543EA8D0F66}" srcOrd="0" destOrd="11" presId="urn:microsoft.com/office/officeart/2005/8/layout/hList1"/>
    <dgm:cxn modelId="{63CD691A-7F1C-4043-8C0E-EF1B903D83BF}" srcId="{4EFE6566-A372-4EA5-B3E4-32CE186571D9}" destId="{6866CD03-9BF1-40BB-B28B-9B8BFB5CC7C7}" srcOrd="0" destOrd="0" parTransId="{550E956B-264F-454E-9567-FFE6AA116D7C}" sibTransId="{110CA5EC-4DC5-41F3-95E8-BD31F06C432C}"/>
    <dgm:cxn modelId="{1B29BB4E-E1A9-4095-B2DC-1625FEEEF11E}" srcId="{090C3440-D412-45F8-9BF6-51755F7CD6BD}" destId="{16DCB856-E91C-4BA6-B460-6CC8EFC8D37D}" srcOrd="1" destOrd="0" parTransId="{4D15179F-D6E8-4AC1-8D05-FA66FC906B45}" sibTransId="{16392A48-AE8F-4DCC-8AF5-3E3A2BEAC98E}"/>
    <dgm:cxn modelId="{CC6C24DE-FD2B-4F91-8570-C5A8802D7515}" srcId="{FC94420D-5473-435C-9932-7DE1251F0C62}" destId="{52C8BD5B-CF24-47DC-9C73-579099E49414}" srcOrd="2" destOrd="0" parTransId="{1EBD298C-6CAD-4AF9-9A71-4F21B9BF47D2}" sibTransId="{9A920578-1C4E-419A-9576-782F23D55632}"/>
    <dgm:cxn modelId="{7B908F84-F12A-4D97-9345-3908F94E52A1}" srcId="{21424663-A1A0-4747-ABB7-15A06800E9DF}" destId="{8C66BB20-11F4-4381-BDEF-F84EA4F6DF5D}" srcOrd="6" destOrd="0" parTransId="{FCA6AF41-AB5C-4E5D-8CBA-1A3F98A85F21}" sibTransId="{D042A76D-38DC-4C75-BF44-DEF348E923BF}"/>
    <dgm:cxn modelId="{6942B00E-AE6D-45CC-9B0D-7B64C2EED3CE}" type="presOf" srcId="{E4A7A0CA-02B1-4B9F-8453-797750070C58}" destId="{0B4E3AF4-F306-47EC-AEB1-E357D15D45E3}" srcOrd="0" destOrd="3" presId="urn:microsoft.com/office/officeart/2005/8/layout/hList1"/>
    <dgm:cxn modelId="{BBD6FC8D-4F80-4D7B-B106-C4F308A657F8}" type="presOf" srcId="{52C8BD5B-CF24-47DC-9C73-579099E49414}" destId="{CF32484F-4E9A-4D44-886B-B543EA8D0F66}" srcOrd="0" destOrd="7" presId="urn:microsoft.com/office/officeart/2005/8/layout/hList1"/>
    <dgm:cxn modelId="{1D7060DC-18AF-448C-AE96-F1BC01B419CE}" srcId="{A13C8F42-7FCB-4EE3-9680-5BB78D161662}" destId="{E293B206-E131-4B56-9F90-6CDC3082DA9A}" srcOrd="0" destOrd="0" parTransId="{2825A37B-7E7D-43BA-880A-58A8BDA9CBDA}" sibTransId="{B71DF469-F9F2-47CC-9345-CA9AC35C97C2}"/>
    <dgm:cxn modelId="{0EDF6F7C-D223-4F90-A75C-84B0C0F7BB83}" srcId="{21424663-A1A0-4747-ABB7-15A06800E9DF}" destId="{209C244F-184B-4533-AEED-3BC79251A4F9}" srcOrd="0" destOrd="0" parTransId="{73DBCF16-2837-47DF-8D11-A257DE124899}" sibTransId="{89CC256E-3EEC-42BE-8DBB-0921A211CD37}"/>
    <dgm:cxn modelId="{5D92B825-927F-4DB1-849C-2155C40497AE}" srcId="{FC94420D-5473-435C-9932-7DE1251F0C62}" destId="{D6F9AB29-1822-4053-9AB1-C2F118AE5995}" srcOrd="0" destOrd="0" parTransId="{443330D1-0A42-4D8C-A559-1A1C371109CE}" sibTransId="{60DF7713-D0E2-4068-85E3-068A04D3B308}"/>
    <dgm:cxn modelId="{A806495E-B528-4597-8843-5EDAEB0C814E}" type="presOf" srcId="{21424663-A1A0-4747-ABB7-15A06800E9DF}" destId="{9F109E2B-2D8D-463D-AFF6-D975E2F1DA50}" srcOrd="0" destOrd="0" presId="urn:microsoft.com/office/officeart/2005/8/layout/hList1"/>
    <dgm:cxn modelId="{B077A0A7-91FA-400D-A3ED-CBDE90DDCF78}" type="presOf" srcId="{4E6961CB-C1FD-4EEE-AE59-FF63FD2CF911}" destId="{62EAA0C3-20CE-4646-A1DB-46E1DBD21C06}" srcOrd="0" destOrd="2" presId="urn:microsoft.com/office/officeart/2005/8/layout/hList1"/>
    <dgm:cxn modelId="{CC05D22D-0754-4E23-B734-AC0428476E7C}" type="presOf" srcId="{3BFD9484-63F4-4CE3-A676-2765CF0E47F8}" destId="{CF32484F-4E9A-4D44-886B-B543EA8D0F66}" srcOrd="0" destOrd="13" presId="urn:microsoft.com/office/officeart/2005/8/layout/hList1"/>
    <dgm:cxn modelId="{CDC6ACE6-E772-4F40-801C-9AA601B6D3D8}" srcId="{D859F7B3-10A9-4751-B3D1-0FE3297D1505}" destId="{A238D675-C2AD-4060-A8DB-E98944F1B7E4}" srcOrd="1" destOrd="0" parTransId="{038D51CB-B63D-4D7B-91DE-3CCD5A3E94F8}" sibTransId="{070A064B-4F9D-4ACF-A1D9-E84BCAB79DE6}"/>
    <dgm:cxn modelId="{3FF4E5B4-F9D3-43B5-89BE-151988472AE7}" type="presOf" srcId="{8C66BB20-11F4-4381-BDEF-F84EA4F6DF5D}" destId="{62EAA0C3-20CE-4646-A1DB-46E1DBD21C06}" srcOrd="0" destOrd="6" presId="urn:microsoft.com/office/officeart/2005/8/layout/hList1"/>
    <dgm:cxn modelId="{9098CEC8-DBF3-4322-AEB6-6C858E8D32FC}" srcId="{3ED067C3-8A5D-43F6-B7CD-F7D2C3140CE1}" destId="{9D3354A6-05AA-418D-8FE1-B535F57E0813}" srcOrd="1" destOrd="0" parTransId="{4AE8CA64-A553-4A63-BAB3-6227DF782FE4}" sibTransId="{B84BD11E-891B-46C1-BA60-098C006F49CF}"/>
    <dgm:cxn modelId="{C21C873A-134F-4617-8F2C-1532939C3C3F}" type="presOf" srcId="{5421D27A-9129-422B-9D1E-4AE50631C993}" destId="{CF32484F-4E9A-4D44-886B-B543EA8D0F66}" srcOrd="0" destOrd="6" presId="urn:microsoft.com/office/officeart/2005/8/layout/hList1"/>
    <dgm:cxn modelId="{7F17AAA3-53E8-4BF2-ADC6-F360B92371A1}" type="presOf" srcId="{D881E6C3-6FDF-48D3-B0DB-780790B1D575}" destId="{62EAA0C3-20CE-4646-A1DB-46E1DBD21C06}" srcOrd="0" destOrd="8" presId="urn:microsoft.com/office/officeart/2005/8/layout/hList1"/>
    <dgm:cxn modelId="{9571F672-8490-4C07-B654-84E100E6A71A}" type="presOf" srcId="{11154D2D-7213-46C5-A735-E402F39BA6E3}" destId="{62EAA0C3-20CE-4646-A1DB-46E1DBD21C06}" srcOrd="0" destOrd="5" presId="urn:microsoft.com/office/officeart/2005/8/layout/hList1"/>
    <dgm:cxn modelId="{4BDFF513-794F-4866-BC2B-2386ABB43DC9}" srcId="{FF720607-745B-4C76-9F6F-20612BA06A4D}" destId="{A13C8F42-7FCB-4EE3-9680-5BB78D161662}" srcOrd="1" destOrd="0" parTransId="{FAE828B3-7873-4855-831D-B6068DCB50C7}" sibTransId="{5A0F2DA7-F6E7-4430-916C-E133CC196C26}"/>
    <dgm:cxn modelId="{1E4948B8-E77A-42DE-B350-DD62301FD075}" type="presOf" srcId="{1DEA27AB-A2E6-4C7A-8B70-B3958E9A836C}" destId="{0CF16A21-7BF1-4B46-959A-6465E0A8D894}" srcOrd="0" destOrd="3" presId="urn:microsoft.com/office/officeart/2005/8/layout/hList1"/>
    <dgm:cxn modelId="{DBB836AE-BE9D-45E3-AA64-29AC0AA8A858}" srcId="{71C469E6-8B1F-4803-975D-3B1A9D615614}" destId="{24A2EA2E-7F9A-40C8-BD83-84BA54576CA3}" srcOrd="1" destOrd="0" parTransId="{8A04D3F1-E74C-4F1E-9EBE-D90945A69162}" sibTransId="{E4529FCD-13FB-486A-A699-5B89D6ED85A8}"/>
    <dgm:cxn modelId="{B4D1CED2-85FE-483A-9939-4160FA1BF65C}" srcId="{FF720607-745B-4C76-9F6F-20612BA06A4D}" destId="{1C86D7C2-266E-4847-A45A-16FF50BA3C99}" srcOrd="0" destOrd="0" parTransId="{8F312C40-BF33-4F48-A435-C55ACDA87B08}" sibTransId="{AAA4A1D8-0218-4D92-9081-333444301008}"/>
    <dgm:cxn modelId="{6FBE09D9-9D0E-4D86-92C1-ECF720F411C9}" type="presOf" srcId="{14986C49-20B2-474A-ADBD-1FC51A6EA9B5}" destId="{44D52017-16DE-4EC9-81A6-A57DB794D3EF}" srcOrd="0" destOrd="2" presId="urn:microsoft.com/office/officeart/2005/8/layout/hList1"/>
    <dgm:cxn modelId="{968AE2BB-5278-4D03-8B92-A5530394A511}" srcId="{D859F7B3-10A9-4751-B3D1-0FE3297D1505}" destId="{E4A7A0CA-02B1-4B9F-8453-797750070C58}" srcOrd="3" destOrd="0" parTransId="{258964D0-40D6-4749-8A67-08B8D5AFF2B3}" sibTransId="{8C90C0C6-073F-491F-A665-C2989025FEF0}"/>
    <dgm:cxn modelId="{5162DC9A-F0F8-4A11-9F68-B6DFD929AC26}" srcId="{D859F7B3-10A9-4751-B3D1-0FE3297D1505}" destId="{B9170552-01DF-492D-A01B-F2D5BB1BA804}" srcOrd="2" destOrd="0" parTransId="{ACF20D2D-7758-4BFC-B530-90CF6A1146A5}" sibTransId="{6273EDD9-C189-4D2F-B2AE-EFF34C3BF7C1}"/>
    <dgm:cxn modelId="{BB7CEF36-C976-46A1-8853-E9F3F7CBC79B}" srcId="{1C86D7C2-266E-4847-A45A-16FF50BA3C99}" destId="{B65DE873-4396-428C-BF79-0F7AD6031298}" srcOrd="0" destOrd="0" parTransId="{A0067150-F051-4683-BEFC-5CF9DF931DB3}" sibTransId="{A2A80E74-4610-4434-BF03-D99E633AB815}"/>
    <dgm:cxn modelId="{786BE6AA-16A8-4FF4-8432-1F6C12CD1D7F}" type="presOf" srcId="{FE8A265E-9F53-4F73-9F79-A2C001FA8149}" destId="{62EAA0C3-20CE-4646-A1DB-46E1DBD21C06}" srcOrd="0" destOrd="3" presId="urn:microsoft.com/office/officeart/2005/8/layout/hList1"/>
    <dgm:cxn modelId="{019631AA-D488-4379-931C-2D79095856E7}" type="presOf" srcId="{01760E4D-BAD8-4A06-8111-BFDA390451DB}" destId="{0B4E3AF4-F306-47EC-AEB1-E357D15D45E3}" srcOrd="0" destOrd="6" presId="urn:microsoft.com/office/officeart/2005/8/layout/hList1"/>
    <dgm:cxn modelId="{323B6132-6DAE-4DBD-8FF9-F80FCF13B856}" srcId="{FC94420D-5473-435C-9932-7DE1251F0C62}" destId="{5421D27A-9129-422B-9D1E-4AE50631C993}" srcOrd="1" destOrd="0" parTransId="{4FD1F2B4-D4F7-433B-914C-7A41D4E3A3F2}" sibTransId="{2E476C51-5D0B-4BB4-BBD5-0CD25E40CB5E}"/>
    <dgm:cxn modelId="{B740528D-DD20-4B40-BF78-13AF86FE67CA}" srcId="{71C469E6-8B1F-4803-975D-3B1A9D615614}" destId="{8BD9ABD8-4CCF-43B1-8F0C-6C68A64BFB1D}" srcOrd="2" destOrd="0" parTransId="{3BB17FB1-AE1F-4C45-BED1-7EB74F5266C3}" sibTransId="{F23E07D3-0E93-4D8E-A9B0-CA3B24D48A3A}"/>
    <dgm:cxn modelId="{5C175A02-6E06-411B-885A-C4B9F9F04E98}" srcId="{3ED067C3-8A5D-43F6-B7CD-F7D2C3140CE1}" destId="{2D392ED8-A1AB-4F4B-A875-8D6ADF8723E4}" srcOrd="0" destOrd="0" parTransId="{8F8A3D5E-7459-4873-AD7B-CE75B7B0005A}" sibTransId="{CAFF6956-7628-46FA-8CCC-120018334FFD}"/>
    <dgm:cxn modelId="{BF28034F-F1E9-4926-81C8-AD137F1B706F}" type="presOf" srcId="{E212F857-BEEE-4EDF-8CA5-DCAE5E951BD4}" destId="{44D52017-16DE-4EC9-81A6-A57DB794D3EF}" srcOrd="0" destOrd="1" presId="urn:microsoft.com/office/officeart/2005/8/layout/hList1"/>
    <dgm:cxn modelId="{37F3C85A-48B3-4019-BEB0-661E386F853C}" srcId="{FF720607-745B-4C76-9F6F-20612BA06A4D}" destId="{21424663-A1A0-4747-ABB7-15A06800E9DF}" srcOrd="3" destOrd="0" parTransId="{705F1B12-3BE7-4642-BCFD-AE45C1717A62}" sibTransId="{9F53CC9F-37F9-430F-BE68-0DC9FC15F9D4}"/>
    <dgm:cxn modelId="{BB9AE8D7-2519-4011-B40A-38F0BE05284F}" type="presOf" srcId="{A238D675-C2AD-4060-A8DB-E98944F1B7E4}" destId="{0B4E3AF4-F306-47EC-AEB1-E357D15D45E3}" srcOrd="0" destOrd="1" presId="urn:microsoft.com/office/officeart/2005/8/layout/hList1"/>
    <dgm:cxn modelId="{85FBDF17-C49D-4B6D-B82F-C4E2C505E44A}" type="presOf" srcId="{B1F40544-73A3-4A1B-8689-4508FCD5D8DF}" destId="{0CF16A21-7BF1-4B46-959A-6465E0A8D894}" srcOrd="0" destOrd="1" presId="urn:microsoft.com/office/officeart/2005/8/layout/hList1"/>
    <dgm:cxn modelId="{F1A75E09-16EA-4AB6-9A6B-04AE8B1C8875}" type="presOf" srcId="{D2AEE8E2-DCBE-40F5-8550-F1F4E9C3BFED}" destId="{0B4E3AF4-F306-47EC-AEB1-E357D15D45E3}" srcOrd="0" destOrd="0" presId="urn:microsoft.com/office/officeart/2005/8/layout/hList1"/>
    <dgm:cxn modelId="{EF08659C-B70B-4832-A109-D4BF8DAE8E07}" type="presParOf" srcId="{509D8F39-1C90-4E23-914A-E69F98E2DF80}" destId="{7E4AC6F0-ECF7-473E-9968-325525410D81}" srcOrd="0" destOrd="0" presId="urn:microsoft.com/office/officeart/2005/8/layout/hList1"/>
    <dgm:cxn modelId="{23403AE3-DB92-43C4-B441-899E5A8C9B5E}" type="presParOf" srcId="{7E4AC6F0-ECF7-473E-9968-325525410D81}" destId="{8C8840FE-7500-4A1F-BD6E-9D7C5BB4CBC1}" srcOrd="0" destOrd="0" presId="urn:microsoft.com/office/officeart/2005/8/layout/hList1"/>
    <dgm:cxn modelId="{9FE3CD33-14D0-48F9-8D6E-73720029927D}" type="presParOf" srcId="{7E4AC6F0-ECF7-473E-9968-325525410D81}" destId="{0CF16A21-7BF1-4B46-959A-6465E0A8D894}" srcOrd="1" destOrd="0" presId="urn:microsoft.com/office/officeart/2005/8/layout/hList1"/>
    <dgm:cxn modelId="{3E8FFAA2-EBDF-42D1-A999-41B27488BB17}" type="presParOf" srcId="{509D8F39-1C90-4E23-914A-E69F98E2DF80}" destId="{CECBA88F-8D5E-4415-A8C8-A74BFB74305C}" srcOrd="1" destOrd="0" presId="urn:microsoft.com/office/officeart/2005/8/layout/hList1"/>
    <dgm:cxn modelId="{FFDD0515-4251-477A-B99E-E2B3AC4CA674}" type="presParOf" srcId="{509D8F39-1C90-4E23-914A-E69F98E2DF80}" destId="{C1791A59-CE8B-456B-AFBC-071AC8F9A3F4}" srcOrd="2" destOrd="0" presId="urn:microsoft.com/office/officeart/2005/8/layout/hList1"/>
    <dgm:cxn modelId="{32295B8D-7933-4994-B2EC-C6D25E9ADF2A}" type="presParOf" srcId="{C1791A59-CE8B-456B-AFBC-071AC8F9A3F4}" destId="{B9F22345-BCB7-46DD-97A9-03A91B0E9184}" srcOrd="0" destOrd="0" presId="urn:microsoft.com/office/officeart/2005/8/layout/hList1"/>
    <dgm:cxn modelId="{5A34B136-850A-40AC-8BC8-6ED291079F9A}" type="presParOf" srcId="{C1791A59-CE8B-456B-AFBC-071AC8F9A3F4}" destId="{44D52017-16DE-4EC9-81A6-A57DB794D3EF}" srcOrd="1" destOrd="0" presId="urn:microsoft.com/office/officeart/2005/8/layout/hList1"/>
    <dgm:cxn modelId="{5C079CF8-123F-4589-B2AD-C552017393B1}" type="presParOf" srcId="{509D8F39-1C90-4E23-914A-E69F98E2DF80}" destId="{2AC9B4D0-41EE-4C6B-B7AF-1891ED7A2B1A}" srcOrd="3" destOrd="0" presId="urn:microsoft.com/office/officeart/2005/8/layout/hList1"/>
    <dgm:cxn modelId="{519C3BF9-52E8-4D2D-B3D6-6D7D089442CB}" type="presParOf" srcId="{509D8F39-1C90-4E23-914A-E69F98E2DF80}" destId="{7A0AD43B-2739-47EA-BE2B-5EA0AEF8280D}" srcOrd="4" destOrd="0" presId="urn:microsoft.com/office/officeart/2005/8/layout/hList1"/>
    <dgm:cxn modelId="{5CD3B6EF-2BB1-476C-B5C5-FC9F5D0D2493}" type="presParOf" srcId="{7A0AD43B-2739-47EA-BE2B-5EA0AEF8280D}" destId="{AE27DE3B-8FA0-4EAA-87D3-12B63C0B9A64}" srcOrd="0" destOrd="0" presId="urn:microsoft.com/office/officeart/2005/8/layout/hList1"/>
    <dgm:cxn modelId="{A6327097-3247-4CA6-9475-E88F0CAE1B90}" type="presParOf" srcId="{7A0AD43B-2739-47EA-BE2B-5EA0AEF8280D}" destId="{CF32484F-4E9A-4D44-886B-B543EA8D0F66}" srcOrd="1" destOrd="0" presId="urn:microsoft.com/office/officeart/2005/8/layout/hList1"/>
    <dgm:cxn modelId="{04134D6E-B787-4140-A90D-12AEA82BAC15}" type="presParOf" srcId="{509D8F39-1C90-4E23-914A-E69F98E2DF80}" destId="{0836E6BD-B84F-49C0-9C2D-4C67865001DF}" srcOrd="5" destOrd="0" presId="urn:microsoft.com/office/officeart/2005/8/layout/hList1"/>
    <dgm:cxn modelId="{FFB41DC7-39FF-4AA8-81F1-2E257EEE4E51}" type="presParOf" srcId="{509D8F39-1C90-4E23-914A-E69F98E2DF80}" destId="{475905D2-9116-4B86-852F-016EB02DEBE5}" srcOrd="6" destOrd="0" presId="urn:microsoft.com/office/officeart/2005/8/layout/hList1"/>
    <dgm:cxn modelId="{C830CC3F-B9BF-479A-9E4E-D2EF667FC511}" type="presParOf" srcId="{475905D2-9116-4B86-852F-016EB02DEBE5}" destId="{9F109E2B-2D8D-463D-AFF6-D975E2F1DA50}" srcOrd="0" destOrd="0" presId="urn:microsoft.com/office/officeart/2005/8/layout/hList1"/>
    <dgm:cxn modelId="{5097A9C5-8DBA-4B43-9A29-E8AD678698B9}" type="presParOf" srcId="{475905D2-9116-4B86-852F-016EB02DEBE5}" destId="{62EAA0C3-20CE-4646-A1DB-46E1DBD21C06}" srcOrd="1" destOrd="0" presId="urn:microsoft.com/office/officeart/2005/8/layout/hList1"/>
    <dgm:cxn modelId="{D1E5A011-4E40-45E1-A8B9-09511FA6BFF6}" type="presParOf" srcId="{509D8F39-1C90-4E23-914A-E69F98E2DF80}" destId="{50F8B42D-5E31-4007-ADC2-06CB122E4741}" srcOrd="7" destOrd="0" presId="urn:microsoft.com/office/officeart/2005/8/layout/hList1"/>
    <dgm:cxn modelId="{FD1F9188-0605-4050-BDF4-E1410DFB6B7B}" type="presParOf" srcId="{509D8F39-1C90-4E23-914A-E69F98E2DF80}" destId="{33903276-1987-4728-BC78-3920B44A2BF4}" srcOrd="8" destOrd="0" presId="urn:microsoft.com/office/officeart/2005/8/layout/hList1"/>
    <dgm:cxn modelId="{B005BECB-529F-4193-8711-35642285EF9E}" type="presParOf" srcId="{33903276-1987-4728-BC78-3920B44A2BF4}" destId="{26F2EE10-6BF4-4EE9-9AF0-92A3F946206A}" srcOrd="0" destOrd="0" presId="urn:microsoft.com/office/officeart/2005/8/layout/hList1"/>
    <dgm:cxn modelId="{D5943C9E-15C9-4938-8E8F-451796410ABB}" type="presParOf" srcId="{33903276-1987-4728-BC78-3920B44A2BF4}" destId="{0B4E3AF4-F306-47EC-AEB1-E357D15D45E3}"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F5B695-43A0-476D-8389-7D81E716B348}" type="doc">
      <dgm:prSet loTypeId="urn:microsoft.com/office/officeart/2005/8/layout/chevron1" loCatId="process" qsTypeId="urn:microsoft.com/office/officeart/2005/8/quickstyle/simple1" qsCatId="simple" csTypeId="urn:microsoft.com/office/officeart/2005/8/colors/accent1_2" csCatId="accent1" phldr="1"/>
      <dgm:spPr/>
    </dgm:pt>
    <dgm:pt modelId="{D89CCB1E-1FA1-45BB-8CBF-D7C970E83E53}">
      <dgm:prSet phldrT="[Text]" custT="1"/>
      <dgm:spPr>
        <a:solidFill>
          <a:srgbClr val="F79646"/>
        </a:solidFill>
      </dgm:spPr>
      <dgm:t>
        <a:bodyPr/>
        <a:lstStyle/>
        <a:p>
          <a:r>
            <a:rPr lang="en-US" sz="1200" b="0" dirty="0" smtClean="0">
              <a:solidFill>
                <a:schemeClr val="bg1"/>
              </a:solidFill>
              <a:latin typeface="Myriad Pro Light" pitchFamily="34" charset="0"/>
              <a:cs typeface="Arial" pitchFamily="34" charset="0"/>
            </a:rPr>
            <a:t>Problem Definition</a:t>
          </a:r>
          <a:endParaRPr lang="en-US" sz="1200" b="0" dirty="0">
            <a:latin typeface="Myriad Pro Light" pitchFamily="34" charset="0"/>
          </a:endParaRPr>
        </a:p>
      </dgm:t>
    </dgm:pt>
    <dgm:pt modelId="{7D46CF8E-5B49-4B39-9F53-B06B06C40379}" type="parTrans" cxnId="{950D3F26-F4B2-444C-91C0-3AD784568F40}">
      <dgm:prSet/>
      <dgm:spPr/>
      <dgm:t>
        <a:bodyPr/>
        <a:lstStyle/>
        <a:p>
          <a:endParaRPr lang="en-US" sz="1200" b="0">
            <a:latin typeface="Myriad Pro Light" pitchFamily="34" charset="0"/>
          </a:endParaRPr>
        </a:p>
      </dgm:t>
    </dgm:pt>
    <dgm:pt modelId="{A62E82EB-6293-4764-AB62-E7A01F855C51}" type="sibTrans" cxnId="{950D3F26-F4B2-444C-91C0-3AD784568F40}">
      <dgm:prSet/>
      <dgm:spPr/>
      <dgm:t>
        <a:bodyPr/>
        <a:lstStyle/>
        <a:p>
          <a:endParaRPr lang="en-US" sz="1200" b="0">
            <a:latin typeface="Myriad Pro Light" pitchFamily="34" charset="0"/>
          </a:endParaRPr>
        </a:p>
      </dgm:t>
    </dgm:pt>
    <dgm:pt modelId="{B3D2A871-389F-4B20-81FA-A134C4DF0C8A}">
      <dgm:prSet phldrT="[Text]" custT="1"/>
      <dgm:spPr>
        <a:solidFill>
          <a:srgbClr val="F79646"/>
        </a:solidFill>
      </dgm:spPr>
      <dgm:t>
        <a:bodyPr/>
        <a:lstStyle/>
        <a:p>
          <a:r>
            <a:rPr lang="en-US" sz="1200" b="0" dirty="0" smtClean="0">
              <a:latin typeface="Myriad Pro Light" pitchFamily="34" charset="0"/>
            </a:rPr>
            <a:t>Hypothesis generation</a:t>
          </a:r>
          <a:endParaRPr lang="en-US" sz="1200" b="0" dirty="0">
            <a:latin typeface="Myriad Pro Light" pitchFamily="34" charset="0"/>
          </a:endParaRPr>
        </a:p>
      </dgm:t>
    </dgm:pt>
    <dgm:pt modelId="{927187F7-C229-4612-9306-18E52A32E6BF}" type="parTrans" cxnId="{0E902FE4-335C-4202-988F-9D1DBB243B3A}">
      <dgm:prSet/>
      <dgm:spPr/>
      <dgm:t>
        <a:bodyPr/>
        <a:lstStyle/>
        <a:p>
          <a:endParaRPr lang="en-US" sz="1200" b="0">
            <a:latin typeface="Myriad Pro Light" pitchFamily="34" charset="0"/>
          </a:endParaRPr>
        </a:p>
      </dgm:t>
    </dgm:pt>
    <dgm:pt modelId="{39E784C3-A64B-4E5C-809B-13AE01940CA8}" type="sibTrans" cxnId="{0E902FE4-335C-4202-988F-9D1DBB243B3A}">
      <dgm:prSet/>
      <dgm:spPr/>
      <dgm:t>
        <a:bodyPr/>
        <a:lstStyle/>
        <a:p>
          <a:endParaRPr lang="en-US" sz="1200" b="0">
            <a:latin typeface="Myriad Pro Light" pitchFamily="34" charset="0"/>
          </a:endParaRPr>
        </a:p>
      </dgm:t>
    </dgm:pt>
    <dgm:pt modelId="{DE855A63-47D6-4132-B1E3-FDD196567449}">
      <dgm:prSet phldrT="[Text]" custT="1"/>
      <dgm:spPr>
        <a:solidFill>
          <a:srgbClr val="F79646"/>
        </a:solidFill>
      </dgm:spPr>
      <dgm:t>
        <a:bodyPr/>
        <a:lstStyle/>
        <a:p>
          <a:r>
            <a:rPr lang="en-US" sz="1200" b="0" dirty="0" smtClean="0">
              <a:latin typeface="Myriad Pro Light" pitchFamily="34" charset="0"/>
            </a:rPr>
            <a:t>Data Collection</a:t>
          </a:r>
          <a:endParaRPr lang="en-US" sz="1200" b="0" dirty="0">
            <a:latin typeface="Myriad Pro Light" pitchFamily="34" charset="0"/>
          </a:endParaRPr>
        </a:p>
      </dgm:t>
    </dgm:pt>
    <dgm:pt modelId="{F36DD4D5-6B2B-4923-9DB9-2D53C9F7A7F7}" type="parTrans" cxnId="{21BA0E07-D3F1-4BA5-9F63-0E3921726573}">
      <dgm:prSet/>
      <dgm:spPr/>
      <dgm:t>
        <a:bodyPr/>
        <a:lstStyle/>
        <a:p>
          <a:endParaRPr lang="en-US" sz="1200" b="0">
            <a:latin typeface="Myriad Pro Light" pitchFamily="34" charset="0"/>
          </a:endParaRPr>
        </a:p>
      </dgm:t>
    </dgm:pt>
    <dgm:pt modelId="{3738F622-8821-444B-818E-5C549972EA2D}" type="sibTrans" cxnId="{21BA0E07-D3F1-4BA5-9F63-0E3921726573}">
      <dgm:prSet/>
      <dgm:spPr/>
      <dgm:t>
        <a:bodyPr/>
        <a:lstStyle/>
        <a:p>
          <a:endParaRPr lang="en-US" sz="1200" b="0">
            <a:latin typeface="Myriad Pro Light" pitchFamily="34" charset="0"/>
          </a:endParaRPr>
        </a:p>
      </dgm:t>
    </dgm:pt>
    <dgm:pt modelId="{A7B0C37C-0341-4E1E-BBC6-E7ECF9DC816C}">
      <dgm:prSet phldrT="[Text]" custT="1"/>
      <dgm:spPr>
        <a:solidFill>
          <a:srgbClr val="F79646"/>
        </a:solidFill>
      </dgm:spPr>
      <dgm:t>
        <a:bodyPr/>
        <a:lstStyle/>
        <a:p>
          <a:r>
            <a:rPr lang="en-US" sz="1200" b="0" dirty="0" smtClean="0">
              <a:latin typeface="Myriad Pro Light" pitchFamily="34" charset="0"/>
            </a:rPr>
            <a:t>Analysis</a:t>
          </a:r>
          <a:endParaRPr lang="en-US" sz="1200" b="0" dirty="0">
            <a:latin typeface="Myriad Pro Light" pitchFamily="34" charset="0"/>
          </a:endParaRPr>
        </a:p>
      </dgm:t>
    </dgm:pt>
    <dgm:pt modelId="{F5DC324A-094F-4B7E-B085-448C12E258D5}" type="parTrans" cxnId="{C5B94FD1-3DDF-4E98-A1E8-58CD646F7225}">
      <dgm:prSet/>
      <dgm:spPr/>
      <dgm:t>
        <a:bodyPr/>
        <a:lstStyle/>
        <a:p>
          <a:endParaRPr lang="en-US" sz="1200" b="0">
            <a:latin typeface="Myriad Pro Light" pitchFamily="34" charset="0"/>
          </a:endParaRPr>
        </a:p>
      </dgm:t>
    </dgm:pt>
    <dgm:pt modelId="{959C24F2-161F-480F-ABD2-0E31914B0F35}" type="sibTrans" cxnId="{C5B94FD1-3DDF-4E98-A1E8-58CD646F7225}">
      <dgm:prSet/>
      <dgm:spPr/>
      <dgm:t>
        <a:bodyPr/>
        <a:lstStyle/>
        <a:p>
          <a:endParaRPr lang="en-US" sz="1200" b="0">
            <a:latin typeface="Myriad Pro Light" pitchFamily="34" charset="0"/>
          </a:endParaRPr>
        </a:p>
      </dgm:t>
    </dgm:pt>
    <dgm:pt modelId="{03333C1C-A231-4CA0-B777-EED332BF7E2D}">
      <dgm:prSet phldrT="[Text]" custT="1"/>
      <dgm:spPr>
        <a:solidFill>
          <a:srgbClr val="F79646"/>
        </a:solidFill>
      </dgm:spPr>
      <dgm:t>
        <a:bodyPr/>
        <a:lstStyle/>
        <a:p>
          <a:r>
            <a:rPr lang="en-US" sz="1200" b="0" dirty="0" smtClean="0">
              <a:latin typeface="Myriad Pro Light" pitchFamily="34" charset="0"/>
            </a:rPr>
            <a:t>Feedback/ calibration</a:t>
          </a:r>
          <a:endParaRPr lang="en-US" sz="1200" b="0" dirty="0">
            <a:latin typeface="Myriad Pro Light" pitchFamily="34" charset="0"/>
          </a:endParaRPr>
        </a:p>
      </dgm:t>
    </dgm:pt>
    <dgm:pt modelId="{1ED74C08-6988-45A3-A401-8BD80B45C938}" type="parTrans" cxnId="{FAB3F375-925F-4DC9-94DB-BCAFBD8219A2}">
      <dgm:prSet/>
      <dgm:spPr/>
      <dgm:t>
        <a:bodyPr/>
        <a:lstStyle/>
        <a:p>
          <a:endParaRPr lang="en-US" sz="1200" b="0">
            <a:latin typeface="Myriad Pro Light" pitchFamily="34" charset="0"/>
          </a:endParaRPr>
        </a:p>
      </dgm:t>
    </dgm:pt>
    <dgm:pt modelId="{B6FDEA3D-980D-42DF-A1DD-A51168711867}" type="sibTrans" cxnId="{FAB3F375-925F-4DC9-94DB-BCAFBD8219A2}">
      <dgm:prSet/>
      <dgm:spPr/>
      <dgm:t>
        <a:bodyPr/>
        <a:lstStyle/>
        <a:p>
          <a:endParaRPr lang="en-US" sz="1200" b="0">
            <a:latin typeface="Myriad Pro Light" pitchFamily="34" charset="0"/>
          </a:endParaRPr>
        </a:p>
      </dgm:t>
    </dgm:pt>
    <dgm:pt modelId="{F5F27D75-1356-4E88-BD98-568DB1B8A3EA}" type="pres">
      <dgm:prSet presAssocID="{B8F5B695-43A0-476D-8389-7D81E716B348}" presName="Name0" presStyleCnt="0">
        <dgm:presLayoutVars>
          <dgm:dir/>
          <dgm:animLvl val="lvl"/>
          <dgm:resizeHandles val="exact"/>
        </dgm:presLayoutVars>
      </dgm:prSet>
      <dgm:spPr/>
    </dgm:pt>
    <dgm:pt modelId="{1EEEB598-3731-47ED-A48D-16C1DB02D70C}" type="pres">
      <dgm:prSet presAssocID="{D89CCB1E-1FA1-45BB-8CBF-D7C970E83E53}" presName="parTxOnly" presStyleLbl="node1" presStyleIdx="0" presStyleCnt="5">
        <dgm:presLayoutVars>
          <dgm:chMax val="0"/>
          <dgm:chPref val="0"/>
          <dgm:bulletEnabled val="1"/>
        </dgm:presLayoutVars>
      </dgm:prSet>
      <dgm:spPr/>
      <dgm:t>
        <a:bodyPr/>
        <a:lstStyle/>
        <a:p>
          <a:endParaRPr lang="en-US"/>
        </a:p>
      </dgm:t>
    </dgm:pt>
    <dgm:pt modelId="{A4FB910A-68D3-4E2F-BBC5-AF8245A51747}" type="pres">
      <dgm:prSet presAssocID="{A62E82EB-6293-4764-AB62-E7A01F855C51}" presName="parTxOnlySpace" presStyleCnt="0"/>
      <dgm:spPr/>
    </dgm:pt>
    <dgm:pt modelId="{B5409555-01C5-4E23-BF06-7BDDEC3548C0}" type="pres">
      <dgm:prSet presAssocID="{B3D2A871-389F-4B20-81FA-A134C4DF0C8A}" presName="parTxOnly" presStyleLbl="node1" presStyleIdx="1" presStyleCnt="5">
        <dgm:presLayoutVars>
          <dgm:chMax val="0"/>
          <dgm:chPref val="0"/>
          <dgm:bulletEnabled val="1"/>
        </dgm:presLayoutVars>
      </dgm:prSet>
      <dgm:spPr/>
      <dgm:t>
        <a:bodyPr/>
        <a:lstStyle/>
        <a:p>
          <a:endParaRPr lang="en-US"/>
        </a:p>
      </dgm:t>
    </dgm:pt>
    <dgm:pt modelId="{F8EF5D5D-C24F-4578-8CF2-D6AB87C58F86}" type="pres">
      <dgm:prSet presAssocID="{39E784C3-A64B-4E5C-809B-13AE01940CA8}" presName="parTxOnlySpace" presStyleCnt="0"/>
      <dgm:spPr/>
    </dgm:pt>
    <dgm:pt modelId="{88C3D2A1-77DE-465D-9A28-649BABA5948D}" type="pres">
      <dgm:prSet presAssocID="{DE855A63-47D6-4132-B1E3-FDD196567449}" presName="parTxOnly" presStyleLbl="node1" presStyleIdx="2" presStyleCnt="5">
        <dgm:presLayoutVars>
          <dgm:chMax val="0"/>
          <dgm:chPref val="0"/>
          <dgm:bulletEnabled val="1"/>
        </dgm:presLayoutVars>
      </dgm:prSet>
      <dgm:spPr/>
      <dgm:t>
        <a:bodyPr/>
        <a:lstStyle/>
        <a:p>
          <a:endParaRPr lang="en-US"/>
        </a:p>
      </dgm:t>
    </dgm:pt>
    <dgm:pt modelId="{16CE9508-75B0-47F7-A3B4-9A5D7B6C99EB}" type="pres">
      <dgm:prSet presAssocID="{3738F622-8821-444B-818E-5C549972EA2D}" presName="parTxOnlySpace" presStyleCnt="0"/>
      <dgm:spPr/>
    </dgm:pt>
    <dgm:pt modelId="{1E276C17-AA9F-43CD-A9FB-13432B2E4BBA}" type="pres">
      <dgm:prSet presAssocID="{A7B0C37C-0341-4E1E-BBC6-E7ECF9DC816C}" presName="parTxOnly" presStyleLbl="node1" presStyleIdx="3" presStyleCnt="5">
        <dgm:presLayoutVars>
          <dgm:chMax val="0"/>
          <dgm:chPref val="0"/>
          <dgm:bulletEnabled val="1"/>
        </dgm:presLayoutVars>
      </dgm:prSet>
      <dgm:spPr/>
      <dgm:t>
        <a:bodyPr/>
        <a:lstStyle/>
        <a:p>
          <a:endParaRPr lang="en-US"/>
        </a:p>
      </dgm:t>
    </dgm:pt>
    <dgm:pt modelId="{E32426BC-D7F9-4ED2-B3ED-D6252DD2B89B}" type="pres">
      <dgm:prSet presAssocID="{959C24F2-161F-480F-ABD2-0E31914B0F35}" presName="parTxOnlySpace" presStyleCnt="0"/>
      <dgm:spPr/>
    </dgm:pt>
    <dgm:pt modelId="{550B0861-BB89-44D3-8AD2-CE51E19F9BCE}" type="pres">
      <dgm:prSet presAssocID="{03333C1C-A231-4CA0-B777-EED332BF7E2D}" presName="parTxOnly" presStyleLbl="node1" presStyleIdx="4" presStyleCnt="5">
        <dgm:presLayoutVars>
          <dgm:chMax val="0"/>
          <dgm:chPref val="0"/>
          <dgm:bulletEnabled val="1"/>
        </dgm:presLayoutVars>
      </dgm:prSet>
      <dgm:spPr/>
      <dgm:t>
        <a:bodyPr/>
        <a:lstStyle/>
        <a:p>
          <a:endParaRPr lang="en-US"/>
        </a:p>
      </dgm:t>
    </dgm:pt>
  </dgm:ptLst>
  <dgm:cxnLst>
    <dgm:cxn modelId="{C5B94FD1-3DDF-4E98-A1E8-58CD646F7225}" srcId="{B8F5B695-43A0-476D-8389-7D81E716B348}" destId="{A7B0C37C-0341-4E1E-BBC6-E7ECF9DC816C}" srcOrd="3" destOrd="0" parTransId="{F5DC324A-094F-4B7E-B085-448C12E258D5}" sibTransId="{959C24F2-161F-480F-ABD2-0E31914B0F35}"/>
    <dgm:cxn modelId="{FAB3F375-925F-4DC9-94DB-BCAFBD8219A2}" srcId="{B8F5B695-43A0-476D-8389-7D81E716B348}" destId="{03333C1C-A231-4CA0-B777-EED332BF7E2D}" srcOrd="4" destOrd="0" parTransId="{1ED74C08-6988-45A3-A401-8BD80B45C938}" sibTransId="{B6FDEA3D-980D-42DF-A1DD-A51168711867}"/>
    <dgm:cxn modelId="{81E510D4-C85B-44B0-A642-4822ED6F765D}" type="presOf" srcId="{B8F5B695-43A0-476D-8389-7D81E716B348}" destId="{F5F27D75-1356-4E88-BD98-568DB1B8A3EA}" srcOrd="0" destOrd="0" presId="urn:microsoft.com/office/officeart/2005/8/layout/chevron1"/>
    <dgm:cxn modelId="{03A367B5-D2EB-42FF-AAAD-3EA073DA8C03}" type="presOf" srcId="{B3D2A871-389F-4B20-81FA-A134C4DF0C8A}" destId="{B5409555-01C5-4E23-BF06-7BDDEC3548C0}" srcOrd="0" destOrd="0" presId="urn:microsoft.com/office/officeart/2005/8/layout/chevron1"/>
    <dgm:cxn modelId="{21BA0E07-D3F1-4BA5-9F63-0E3921726573}" srcId="{B8F5B695-43A0-476D-8389-7D81E716B348}" destId="{DE855A63-47D6-4132-B1E3-FDD196567449}" srcOrd="2" destOrd="0" parTransId="{F36DD4D5-6B2B-4923-9DB9-2D53C9F7A7F7}" sibTransId="{3738F622-8821-444B-818E-5C549972EA2D}"/>
    <dgm:cxn modelId="{3E2CF2D3-9451-497B-981B-960BF9DF842C}" type="presOf" srcId="{A7B0C37C-0341-4E1E-BBC6-E7ECF9DC816C}" destId="{1E276C17-AA9F-43CD-A9FB-13432B2E4BBA}" srcOrd="0" destOrd="0" presId="urn:microsoft.com/office/officeart/2005/8/layout/chevron1"/>
    <dgm:cxn modelId="{0E902FE4-335C-4202-988F-9D1DBB243B3A}" srcId="{B8F5B695-43A0-476D-8389-7D81E716B348}" destId="{B3D2A871-389F-4B20-81FA-A134C4DF0C8A}" srcOrd="1" destOrd="0" parTransId="{927187F7-C229-4612-9306-18E52A32E6BF}" sibTransId="{39E784C3-A64B-4E5C-809B-13AE01940CA8}"/>
    <dgm:cxn modelId="{F50BE52F-497E-465C-B629-542B6A299993}" type="presOf" srcId="{03333C1C-A231-4CA0-B777-EED332BF7E2D}" destId="{550B0861-BB89-44D3-8AD2-CE51E19F9BCE}" srcOrd="0" destOrd="0" presId="urn:microsoft.com/office/officeart/2005/8/layout/chevron1"/>
    <dgm:cxn modelId="{4C941CE8-E505-4915-96E0-6A63C80ADD72}" type="presOf" srcId="{DE855A63-47D6-4132-B1E3-FDD196567449}" destId="{88C3D2A1-77DE-465D-9A28-649BABA5948D}" srcOrd="0" destOrd="0" presId="urn:microsoft.com/office/officeart/2005/8/layout/chevron1"/>
    <dgm:cxn modelId="{950D3F26-F4B2-444C-91C0-3AD784568F40}" srcId="{B8F5B695-43A0-476D-8389-7D81E716B348}" destId="{D89CCB1E-1FA1-45BB-8CBF-D7C970E83E53}" srcOrd="0" destOrd="0" parTransId="{7D46CF8E-5B49-4B39-9F53-B06B06C40379}" sibTransId="{A62E82EB-6293-4764-AB62-E7A01F855C51}"/>
    <dgm:cxn modelId="{C1D63036-ED83-445D-9B2D-3EFC7D680691}" type="presOf" srcId="{D89CCB1E-1FA1-45BB-8CBF-D7C970E83E53}" destId="{1EEEB598-3731-47ED-A48D-16C1DB02D70C}" srcOrd="0" destOrd="0" presId="urn:microsoft.com/office/officeart/2005/8/layout/chevron1"/>
    <dgm:cxn modelId="{07F9F4F4-650C-4625-9FBC-6A59F75217F9}" type="presParOf" srcId="{F5F27D75-1356-4E88-BD98-568DB1B8A3EA}" destId="{1EEEB598-3731-47ED-A48D-16C1DB02D70C}" srcOrd="0" destOrd="0" presId="urn:microsoft.com/office/officeart/2005/8/layout/chevron1"/>
    <dgm:cxn modelId="{B2C49C59-02AF-4A83-985A-E41F55DD893D}" type="presParOf" srcId="{F5F27D75-1356-4E88-BD98-568DB1B8A3EA}" destId="{A4FB910A-68D3-4E2F-BBC5-AF8245A51747}" srcOrd="1" destOrd="0" presId="urn:microsoft.com/office/officeart/2005/8/layout/chevron1"/>
    <dgm:cxn modelId="{7D72EA09-E62D-4AF8-AB63-DCAA81179CC5}" type="presParOf" srcId="{F5F27D75-1356-4E88-BD98-568DB1B8A3EA}" destId="{B5409555-01C5-4E23-BF06-7BDDEC3548C0}" srcOrd="2" destOrd="0" presId="urn:microsoft.com/office/officeart/2005/8/layout/chevron1"/>
    <dgm:cxn modelId="{32A144A0-F9AB-49ED-BCCC-9589459470BA}" type="presParOf" srcId="{F5F27D75-1356-4E88-BD98-568DB1B8A3EA}" destId="{F8EF5D5D-C24F-4578-8CF2-D6AB87C58F86}" srcOrd="3" destOrd="0" presId="urn:microsoft.com/office/officeart/2005/8/layout/chevron1"/>
    <dgm:cxn modelId="{6BAACB9B-5E4B-4A84-A9D5-46AD8864720B}" type="presParOf" srcId="{F5F27D75-1356-4E88-BD98-568DB1B8A3EA}" destId="{88C3D2A1-77DE-465D-9A28-649BABA5948D}" srcOrd="4" destOrd="0" presId="urn:microsoft.com/office/officeart/2005/8/layout/chevron1"/>
    <dgm:cxn modelId="{D4DF3D42-55F0-4AAB-BF40-36842189FE69}" type="presParOf" srcId="{F5F27D75-1356-4E88-BD98-568DB1B8A3EA}" destId="{16CE9508-75B0-47F7-A3B4-9A5D7B6C99EB}" srcOrd="5" destOrd="0" presId="urn:microsoft.com/office/officeart/2005/8/layout/chevron1"/>
    <dgm:cxn modelId="{1A0BCE76-09CB-4F1E-8A1C-499E635ADB42}" type="presParOf" srcId="{F5F27D75-1356-4E88-BD98-568DB1B8A3EA}" destId="{1E276C17-AA9F-43CD-A9FB-13432B2E4BBA}" srcOrd="6" destOrd="0" presId="urn:microsoft.com/office/officeart/2005/8/layout/chevron1"/>
    <dgm:cxn modelId="{772EEB77-2B24-413F-9621-D567F1E9238A}" type="presParOf" srcId="{F5F27D75-1356-4E88-BD98-568DB1B8A3EA}" destId="{E32426BC-D7F9-4ED2-B3ED-D6252DD2B89B}" srcOrd="7" destOrd="0" presId="urn:microsoft.com/office/officeart/2005/8/layout/chevron1"/>
    <dgm:cxn modelId="{CECC0F1E-C725-4EFE-8133-F57695033125}" type="presParOf" srcId="{F5F27D75-1356-4E88-BD98-568DB1B8A3EA}" destId="{550B0861-BB89-44D3-8AD2-CE51E19F9BCE}" srcOrd="8" destOrd="0" presId="urn:microsoft.com/office/officeart/2005/8/layout/chevron1"/>
  </dgm:cxnLst>
  <dgm:bg>
    <a:solidFill>
      <a:srgbClr val="F79646"/>
    </a:solid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361870-0847-4BD6-8450-FFB3536FF76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IN"/>
        </a:p>
      </dgm:t>
    </dgm:pt>
    <dgm:pt modelId="{C4EA40C8-9275-40A5-B04B-6637523921D9}">
      <dgm:prSet phldrT="[Text]" custT="1"/>
      <dgm:spPr/>
      <dgm:t>
        <a:bodyPr/>
        <a:lstStyle/>
        <a:p>
          <a:r>
            <a:rPr lang="en-IN" sz="1400" dirty="0" smtClean="0">
              <a:latin typeface="Century Gothic" panose="020B0502020202020204" pitchFamily="34" charset="0"/>
            </a:rPr>
            <a:t>Campaign design</a:t>
          </a:r>
          <a:endParaRPr lang="en-IN" sz="1400" dirty="0">
            <a:latin typeface="Century Gothic" panose="020B0502020202020204" pitchFamily="34" charset="0"/>
          </a:endParaRPr>
        </a:p>
      </dgm:t>
    </dgm:pt>
    <dgm:pt modelId="{B08D88DC-A7B9-45B5-8643-D591B8990644}" type="parTrans" cxnId="{6BDF3925-F2DE-4FCE-8AF0-9D7DEE8188EC}">
      <dgm:prSet/>
      <dgm:spPr/>
      <dgm:t>
        <a:bodyPr/>
        <a:lstStyle/>
        <a:p>
          <a:endParaRPr lang="en-IN" sz="1400"/>
        </a:p>
      </dgm:t>
    </dgm:pt>
    <dgm:pt modelId="{5EC71F26-D3BF-48FB-A3FE-664CAD47D14B}" type="sibTrans" cxnId="{6BDF3925-F2DE-4FCE-8AF0-9D7DEE8188EC}">
      <dgm:prSet/>
      <dgm:spPr/>
      <dgm:t>
        <a:bodyPr/>
        <a:lstStyle/>
        <a:p>
          <a:endParaRPr lang="en-IN" sz="1400"/>
        </a:p>
      </dgm:t>
    </dgm:pt>
    <dgm:pt modelId="{3A5D7798-03FC-4128-BCC2-AD853D1972FD}">
      <dgm:prSet phldrT="[Text]" custT="1"/>
      <dgm:spPr/>
      <dgm:t>
        <a:bodyPr/>
        <a:lstStyle/>
        <a:p>
          <a:r>
            <a:rPr lang="en-IN" sz="1400" dirty="0" smtClean="0">
              <a:latin typeface="Century Gothic" panose="020B0502020202020204" pitchFamily="34" charset="0"/>
            </a:rPr>
            <a:t>Target list selection</a:t>
          </a:r>
          <a:endParaRPr lang="en-IN" sz="1400" dirty="0">
            <a:latin typeface="Century Gothic" panose="020B0502020202020204" pitchFamily="34" charset="0"/>
          </a:endParaRPr>
        </a:p>
      </dgm:t>
    </dgm:pt>
    <dgm:pt modelId="{ABA6C50C-2053-46E6-B614-5F94F9BB3D57}" type="parTrans" cxnId="{962E3ADE-70D5-4F4C-82E6-D32D16CF31AB}">
      <dgm:prSet/>
      <dgm:spPr/>
      <dgm:t>
        <a:bodyPr/>
        <a:lstStyle/>
        <a:p>
          <a:endParaRPr lang="en-IN" sz="1400"/>
        </a:p>
      </dgm:t>
    </dgm:pt>
    <dgm:pt modelId="{E898EBB3-9B96-4B05-9BF9-CF95C9A62101}" type="sibTrans" cxnId="{962E3ADE-70D5-4F4C-82E6-D32D16CF31AB}">
      <dgm:prSet/>
      <dgm:spPr/>
      <dgm:t>
        <a:bodyPr/>
        <a:lstStyle/>
        <a:p>
          <a:endParaRPr lang="en-IN" sz="1400"/>
        </a:p>
      </dgm:t>
    </dgm:pt>
    <dgm:pt modelId="{D79D2610-E435-43AE-8C84-4C74DE7A5203}">
      <dgm:prSet phldrT="[Text]" custT="1"/>
      <dgm:spPr>
        <a:ln>
          <a:solidFill>
            <a:schemeClr val="accent6">
              <a:lumMod val="75000"/>
            </a:schemeClr>
          </a:solidFill>
        </a:ln>
      </dgm:spPr>
      <dgm:t>
        <a:bodyPr/>
        <a:lstStyle/>
        <a:p>
          <a:r>
            <a:rPr lang="en-IN" sz="1400" dirty="0" smtClean="0">
              <a:latin typeface="Century Gothic" panose="020B0502020202020204" pitchFamily="34" charset="0"/>
            </a:rPr>
            <a:t>Impact measurement</a:t>
          </a:r>
          <a:endParaRPr lang="en-IN" sz="1400" dirty="0">
            <a:latin typeface="Century Gothic" panose="020B0502020202020204" pitchFamily="34" charset="0"/>
          </a:endParaRPr>
        </a:p>
      </dgm:t>
    </dgm:pt>
    <dgm:pt modelId="{ADF906C6-6EAB-4770-BB91-C0C36916517B}" type="parTrans" cxnId="{01FB0D7A-DC75-44D1-8349-D2224C78A063}">
      <dgm:prSet/>
      <dgm:spPr/>
      <dgm:t>
        <a:bodyPr/>
        <a:lstStyle/>
        <a:p>
          <a:endParaRPr lang="en-IN" sz="1400"/>
        </a:p>
      </dgm:t>
    </dgm:pt>
    <dgm:pt modelId="{BFE78840-598D-4657-922C-5DFA5EE8D497}" type="sibTrans" cxnId="{01FB0D7A-DC75-44D1-8349-D2224C78A063}">
      <dgm:prSet/>
      <dgm:spPr/>
      <dgm:t>
        <a:bodyPr/>
        <a:lstStyle/>
        <a:p>
          <a:endParaRPr lang="en-IN" sz="1400"/>
        </a:p>
      </dgm:t>
    </dgm:pt>
    <dgm:pt modelId="{EAC8AF86-2EF8-44F6-8203-F66A908CE525}">
      <dgm:prSet phldrT="[Text]" custT="1"/>
      <dgm:spPr>
        <a:ln>
          <a:solidFill>
            <a:schemeClr val="accent6">
              <a:lumMod val="75000"/>
            </a:schemeClr>
          </a:solidFill>
        </a:ln>
      </dgm:spPr>
      <dgm:t>
        <a:bodyPr/>
        <a:lstStyle/>
        <a:p>
          <a:r>
            <a:rPr lang="en-IN" sz="1400" dirty="0" smtClean="0">
              <a:latin typeface="Century Gothic" panose="020B0502020202020204" pitchFamily="34" charset="0"/>
            </a:rPr>
            <a:t>Deep dive analysis</a:t>
          </a:r>
          <a:endParaRPr lang="en-IN" sz="1400" dirty="0">
            <a:latin typeface="Century Gothic" panose="020B0502020202020204" pitchFamily="34" charset="0"/>
          </a:endParaRPr>
        </a:p>
      </dgm:t>
    </dgm:pt>
    <dgm:pt modelId="{D0120F06-13C6-46A4-B8BF-7744791EC474}" type="parTrans" cxnId="{4B52A520-AFDA-4086-89EF-B3DBEFC33FDA}">
      <dgm:prSet/>
      <dgm:spPr/>
      <dgm:t>
        <a:bodyPr/>
        <a:lstStyle/>
        <a:p>
          <a:endParaRPr lang="en-IN" sz="1400"/>
        </a:p>
      </dgm:t>
    </dgm:pt>
    <dgm:pt modelId="{910E3D9D-3C10-4492-8F79-31A064A04B1F}" type="sibTrans" cxnId="{4B52A520-AFDA-4086-89EF-B3DBEFC33FDA}">
      <dgm:prSet/>
      <dgm:spPr/>
      <dgm:t>
        <a:bodyPr/>
        <a:lstStyle/>
        <a:p>
          <a:endParaRPr lang="en-IN" sz="1400"/>
        </a:p>
      </dgm:t>
    </dgm:pt>
    <dgm:pt modelId="{3BEE83C7-A612-47EF-90A8-F228F8CD63E9}">
      <dgm:prSet phldrT="[Text]" custT="1"/>
      <dgm:spPr>
        <a:ln>
          <a:solidFill>
            <a:schemeClr val="accent6">
              <a:lumMod val="75000"/>
            </a:schemeClr>
          </a:solidFill>
        </a:ln>
      </dgm:spPr>
      <dgm:t>
        <a:bodyPr/>
        <a:lstStyle/>
        <a:p>
          <a:r>
            <a:rPr lang="en-IN" sz="1400" dirty="0" smtClean="0">
              <a:latin typeface="Century Gothic" panose="020B0502020202020204" pitchFamily="34" charset="0"/>
            </a:rPr>
            <a:t>Feedback to future campaign</a:t>
          </a:r>
          <a:endParaRPr lang="en-IN" sz="1400" dirty="0">
            <a:latin typeface="Century Gothic" panose="020B0502020202020204" pitchFamily="34" charset="0"/>
          </a:endParaRPr>
        </a:p>
      </dgm:t>
    </dgm:pt>
    <dgm:pt modelId="{DCAB3B8B-C568-4CDE-9872-6F39C1429104}" type="parTrans" cxnId="{6CD9F708-91D1-4542-936C-3D6DC25953C4}">
      <dgm:prSet/>
      <dgm:spPr/>
      <dgm:t>
        <a:bodyPr/>
        <a:lstStyle/>
        <a:p>
          <a:endParaRPr lang="en-IN" sz="1400"/>
        </a:p>
      </dgm:t>
    </dgm:pt>
    <dgm:pt modelId="{F1A4B90C-2463-44BC-92C8-4326A7F4489E}" type="sibTrans" cxnId="{6CD9F708-91D1-4542-936C-3D6DC25953C4}">
      <dgm:prSet/>
      <dgm:spPr/>
      <dgm:t>
        <a:bodyPr/>
        <a:lstStyle/>
        <a:p>
          <a:endParaRPr lang="en-IN" sz="1400"/>
        </a:p>
      </dgm:t>
    </dgm:pt>
    <dgm:pt modelId="{756CA8C2-6B09-46E1-B918-550C3C6B577F}" type="pres">
      <dgm:prSet presAssocID="{CE361870-0847-4BD6-8450-FFB3536FF76E}" presName="cycle" presStyleCnt="0">
        <dgm:presLayoutVars>
          <dgm:dir/>
          <dgm:resizeHandles val="exact"/>
        </dgm:presLayoutVars>
      </dgm:prSet>
      <dgm:spPr/>
      <dgm:t>
        <a:bodyPr/>
        <a:lstStyle/>
        <a:p>
          <a:endParaRPr lang="en-IN"/>
        </a:p>
      </dgm:t>
    </dgm:pt>
    <dgm:pt modelId="{8E238058-6084-44FD-99F2-93D1E94742DB}" type="pres">
      <dgm:prSet presAssocID="{C4EA40C8-9275-40A5-B04B-6637523921D9}" presName="dummy" presStyleCnt="0"/>
      <dgm:spPr/>
    </dgm:pt>
    <dgm:pt modelId="{C4104142-C6EC-4A4D-BF5D-02371E87DA16}" type="pres">
      <dgm:prSet presAssocID="{C4EA40C8-9275-40A5-B04B-6637523921D9}" presName="node" presStyleLbl="revTx" presStyleIdx="0" presStyleCnt="5">
        <dgm:presLayoutVars>
          <dgm:bulletEnabled val="1"/>
        </dgm:presLayoutVars>
      </dgm:prSet>
      <dgm:spPr/>
      <dgm:t>
        <a:bodyPr/>
        <a:lstStyle/>
        <a:p>
          <a:endParaRPr lang="en-IN"/>
        </a:p>
      </dgm:t>
    </dgm:pt>
    <dgm:pt modelId="{54B303F3-0E8B-4309-86DD-0A38E560E5B7}" type="pres">
      <dgm:prSet presAssocID="{5EC71F26-D3BF-48FB-A3FE-664CAD47D14B}" presName="sibTrans" presStyleLbl="node1" presStyleIdx="0" presStyleCnt="5"/>
      <dgm:spPr/>
      <dgm:t>
        <a:bodyPr/>
        <a:lstStyle/>
        <a:p>
          <a:endParaRPr lang="en-IN"/>
        </a:p>
      </dgm:t>
    </dgm:pt>
    <dgm:pt modelId="{37EBE6BC-4A26-4D99-8B67-F33B468029CA}" type="pres">
      <dgm:prSet presAssocID="{3A5D7798-03FC-4128-BCC2-AD853D1972FD}" presName="dummy" presStyleCnt="0"/>
      <dgm:spPr/>
    </dgm:pt>
    <dgm:pt modelId="{63674586-DE53-46E1-8F0F-06BB7480C7CB}" type="pres">
      <dgm:prSet presAssocID="{3A5D7798-03FC-4128-BCC2-AD853D1972FD}" presName="node" presStyleLbl="revTx" presStyleIdx="1" presStyleCnt="5">
        <dgm:presLayoutVars>
          <dgm:bulletEnabled val="1"/>
        </dgm:presLayoutVars>
      </dgm:prSet>
      <dgm:spPr/>
      <dgm:t>
        <a:bodyPr/>
        <a:lstStyle/>
        <a:p>
          <a:endParaRPr lang="en-IN"/>
        </a:p>
      </dgm:t>
    </dgm:pt>
    <dgm:pt modelId="{01F2A966-F2CB-41EE-80A1-9E576F179101}" type="pres">
      <dgm:prSet presAssocID="{E898EBB3-9B96-4B05-9BF9-CF95C9A62101}" presName="sibTrans" presStyleLbl="node1" presStyleIdx="1" presStyleCnt="5"/>
      <dgm:spPr/>
      <dgm:t>
        <a:bodyPr/>
        <a:lstStyle/>
        <a:p>
          <a:endParaRPr lang="en-IN"/>
        </a:p>
      </dgm:t>
    </dgm:pt>
    <dgm:pt modelId="{764AE794-EF16-4DEE-892A-1A8EE1AE87A9}" type="pres">
      <dgm:prSet presAssocID="{D79D2610-E435-43AE-8C84-4C74DE7A5203}" presName="dummy" presStyleCnt="0"/>
      <dgm:spPr/>
    </dgm:pt>
    <dgm:pt modelId="{9C102646-04D2-4AD3-BD95-1A518674CCE6}" type="pres">
      <dgm:prSet presAssocID="{D79D2610-E435-43AE-8C84-4C74DE7A5203}" presName="node" presStyleLbl="revTx" presStyleIdx="2" presStyleCnt="5">
        <dgm:presLayoutVars>
          <dgm:bulletEnabled val="1"/>
        </dgm:presLayoutVars>
      </dgm:prSet>
      <dgm:spPr/>
      <dgm:t>
        <a:bodyPr/>
        <a:lstStyle/>
        <a:p>
          <a:endParaRPr lang="en-IN"/>
        </a:p>
      </dgm:t>
    </dgm:pt>
    <dgm:pt modelId="{F0364E12-B0BE-42E7-A8CF-0553E7DA617C}" type="pres">
      <dgm:prSet presAssocID="{BFE78840-598D-4657-922C-5DFA5EE8D497}" presName="sibTrans" presStyleLbl="node1" presStyleIdx="2" presStyleCnt="5"/>
      <dgm:spPr/>
      <dgm:t>
        <a:bodyPr/>
        <a:lstStyle/>
        <a:p>
          <a:endParaRPr lang="en-IN"/>
        </a:p>
      </dgm:t>
    </dgm:pt>
    <dgm:pt modelId="{2A76585B-0812-4CFA-896B-F28EBC497998}" type="pres">
      <dgm:prSet presAssocID="{EAC8AF86-2EF8-44F6-8203-F66A908CE525}" presName="dummy" presStyleCnt="0"/>
      <dgm:spPr/>
    </dgm:pt>
    <dgm:pt modelId="{06463B9F-C4F4-4D86-8D28-BF3FB9F5AA45}" type="pres">
      <dgm:prSet presAssocID="{EAC8AF86-2EF8-44F6-8203-F66A908CE525}" presName="node" presStyleLbl="revTx" presStyleIdx="3" presStyleCnt="5">
        <dgm:presLayoutVars>
          <dgm:bulletEnabled val="1"/>
        </dgm:presLayoutVars>
      </dgm:prSet>
      <dgm:spPr/>
      <dgm:t>
        <a:bodyPr/>
        <a:lstStyle/>
        <a:p>
          <a:endParaRPr lang="en-IN"/>
        </a:p>
      </dgm:t>
    </dgm:pt>
    <dgm:pt modelId="{4B57BE50-0A6D-42C1-AC95-B86F5A235BAF}" type="pres">
      <dgm:prSet presAssocID="{910E3D9D-3C10-4492-8F79-31A064A04B1F}" presName="sibTrans" presStyleLbl="node1" presStyleIdx="3" presStyleCnt="5"/>
      <dgm:spPr/>
      <dgm:t>
        <a:bodyPr/>
        <a:lstStyle/>
        <a:p>
          <a:endParaRPr lang="en-IN"/>
        </a:p>
      </dgm:t>
    </dgm:pt>
    <dgm:pt modelId="{D4C9093A-C122-4210-8FA7-92089C6FF49A}" type="pres">
      <dgm:prSet presAssocID="{3BEE83C7-A612-47EF-90A8-F228F8CD63E9}" presName="dummy" presStyleCnt="0"/>
      <dgm:spPr/>
    </dgm:pt>
    <dgm:pt modelId="{69680548-8E53-4BEA-B335-3307119DAF2C}" type="pres">
      <dgm:prSet presAssocID="{3BEE83C7-A612-47EF-90A8-F228F8CD63E9}" presName="node" presStyleLbl="revTx" presStyleIdx="4" presStyleCnt="5" custScaleX="152735" custRadScaleRad="102589" custRadScaleInc="-8103">
        <dgm:presLayoutVars>
          <dgm:bulletEnabled val="1"/>
        </dgm:presLayoutVars>
      </dgm:prSet>
      <dgm:spPr/>
      <dgm:t>
        <a:bodyPr/>
        <a:lstStyle/>
        <a:p>
          <a:endParaRPr lang="en-IN"/>
        </a:p>
      </dgm:t>
    </dgm:pt>
    <dgm:pt modelId="{BC75935C-4F1C-49DF-8262-8C25A82BD697}" type="pres">
      <dgm:prSet presAssocID="{F1A4B90C-2463-44BC-92C8-4326A7F4489E}" presName="sibTrans" presStyleLbl="node1" presStyleIdx="4" presStyleCnt="5"/>
      <dgm:spPr/>
      <dgm:t>
        <a:bodyPr/>
        <a:lstStyle/>
        <a:p>
          <a:endParaRPr lang="en-IN"/>
        </a:p>
      </dgm:t>
    </dgm:pt>
  </dgm:ptLst>
  <dgm:cxnLst>
    <dgm:cxn modelId="{7331712D-EE67-4D62-B2B9-27C51CA0219C}" type="presOf" srcId="{910E3D9D-3C10-4492-8F79-31A064A04B1F}" destId="{4B57BE50-0A6D-42C1-AC95-B86F5A235BAF}" srcOrd="0" destOrd="0" presId="urn:microsoft.com/office/officeart/2005/8/layout/cycle1"/>
    <dgm:cxn modelId="{4B52A520-AFDA-4086-89EF-B3DBEFC33FDA}" srcId="{CE361870-0847-4BD6-8450-FFB3536FF76E}" destId="{EAC8AF86-2EF8-44F6-8203-F66A908CE525}" srcOrd="3" destOrd="0" parTransId="{D0120F06-13C6-46A4-B8BF-7744791EC474}" sibTransId="{910E3D9D-3C10-4492-8F79-31A064A04B1F}"/>
    <dgm:cxn modelId="{962E3ADE-70D5-4F4C-82E6-D32D16CF31AB}" srcId="{CE361870-0847-4BD6-8450-FFB3536FF76E}" destId="{3A5D7798-03FC-4128-BCC2-AD853D1972FD}" srcOrd="1" destOrd="0" parTransId="{ABA6C50C-2053-46E6-B614-5F94F9BB3D57}" sibTransId="{E898EBB3-9B96-4B05-9BF9-CF95C9A62101}"/>
    <dgm:cxn modelId="{055B234F-0135-4FCA-94C2-1C245FD7D6D6}" type="presOf" srcId="{F1A4B90C-2463-44BC-92C8-4326A7F4489E}" destId="{BC75935C-4F1C-49DF-8262-8C25A82BD697}" srcOrd="0" destOrd="0" presId="urn:microsoft.com/office/officeart/2005/8/layout/cycle1"/>
    <dgm:cxn modelId="{75EE2679-4EBB-4DA6-8A51-DE65DF71FED2}" type="presOf" srcId="{EAC8AF86-2EF8-44F6-8203-F66A908CE525}" destId="{06463B9F-C4F4-4D86-8D28-BF3FB9F5AA45}" srcOrd="0" destOrd="0" presId="urn:microsoft.com/office/officeart/2005/8/layout/cycle1"/>
    <dgm:cxn modelId="{5AFF406E-58A8-41BA-94DE-F6FA93E4EEC7}" type="presOf" srcId="{3BEE83C7-A612-47EF-90A8-F228F8CD63E9}" destId="{69680548-8E53-4BEA-B335-3307119DAF2C}" srcOrd="0" destOrd="0" presId="urn:microsoft.com/office/officeart/2005/8/layout/cycle1"/>
    <dgm:cxn modelId="{18DCEB5A-4A6F-4B99-A5BB-12923F20E284}" type="presOf" srcId="{3A5D7798-03FC-4128-BCC2-AD853D1972FD}" destId="{63674586-DE53-46E1-8F0F-06BB7480C7CB}" srcOrd="0" destOrd="0" presId="urn:microsoft.com/office/officeart/2005/8/layout/cycle1"/>
    <dgm:cxn modelId="{6BDF3925-F2DE-4FCE-8AF0-9D7DEE8188EC}" srcId="{CE361870-0847-4BD6-8450-FFB3536FF76E}" destId="{C4EA40C8-9275-40A5-B04B-6637523921D9}" srcOrd="0" destOrd="0" parTransId="{B08D88DC-A7B9-45B5-8643-D591B8990644}" sibTransId="{5EC71F26-D3BF-48FB-A3FE-664CAD47D14B}"/>
    <dgm:cxn modelId="{FC611354-0A9C-43C0-8867-2B1BBFB96589}" type="presOf" srcId="{E898EBB3-9B96-4B05-9BF9-CF95C9A62101}" destId="{01F2A966-F2CB-41EE-80A1-9E576F179101}" srcOrd="0" destOrd="0" presId="urn:microsoft.com/office/officeart/2005/8/layout/cycle1"/>
    <dgm:cxn modelId="{39FA6434-178C-4744-B9B7-C1AA8CE4E887}" type="presOf" srcId="{CE361870-0847-4BD6-8450-FFB3536FF76E}" destId="{756CA8C2-6B09-46E1-B918-550C3C6B577F}" srcOrd="0" destOrd="0" presId="urn:microsoft.com/office/officeart/2005/8/layout/cycle1"/>
    <dgm:cxn modelId="{01FB0D7A-DC75-44D1-8349-D2224C78A063}" srcId="{CE361870-0847-4BD6-8450-FFB3536FF76E}" destId="{D79D2610-E435-43AE-8C84-4C74DE7A5203}" srcOrd="2" destOrd="0" parTransId="{ADF906C6-6EAB-4770-BB91-C0C36916517B}" sibTransId="{BFE78840-598D-4657-922C-5DFA5EE8D497}"/>
    <dgm:cxn modelId="{6CD9F708-91D1-4542-936C-3D6DC25953C4}" srcId="{CE361870-0847-4BD6-8450-FFB3536FF76E}" destId="{3BEE83C7-A612-47EF-90A8-F228F8CD63E9}" srcOrd="4" destOrd="0" parTransId="{DCAB3B8B-C568-4CDE-9872-6F39C1429104}" sibTransId="{F1A4B90C-2463-44BC-92C8-4326A7F4489E}"/>
    <dgm:cxn modelId="{75AD847E-A1A6-49DA-82BC-F6976427D299}" type="presOf" srcId="{C4EA40C8-9275-40A5-B04B-6637523921D9}" destId="{C4104142-C6EC-4A4D-BF5D-02371E87DA16}" srcOrd="0" destOrd="0" presId="urn:microsoft.com/office/officeart/2005/8/layout/cycle1"/>
    <dgm:cxn modelId="{EEBA91A5-223B-48F3-BBE3-E31B4456AF81}" type="presOf" srcId="{D79D2610-E435-43AE-8C84-4C74DE7A5203}" destId="{9C102646-04D2-4AD3-BD95-1A518674CCE6}" srcOrd="0" destOrd="0" presId="urn:microsoft.com/office/officeart/2005/8/layout/cycle1"/>
    <dgm:cxn modelId="{D10E04AE-A4E8-43CC-A4C5-FD84ACA19D62}" type="presOf" srcId="{BFE78840-598D-4657-922C-5DFA5EE8D497}" destId="{F0364E12-B0BE-42E7-A8CF-0553E7DA617C}" srcOrd="0" destOrd="0" presId="urn:microsoft.com/office/officeart/2005/8/layout/cycle1"/>
    <dgm:cxn modelId="{7184D929-10B6-459C-8C7F-5539861BB934}" type="presOf" srcId="{5EC71F26-D3BF-48FB-A3FE-664CAD47D14B}" destId="{54B303F3-0E8B-4309-86DD-0A38E560E5B7}" srcOrd="0" destOrd="0" presId="urn:microsoft.com/office/officeart/2005/8/layout/cycle1"/>
    <dgm:cxn modelId="{60F3100A-3912-4BA4-A7A1-B0BE8600DE05}" type="presParOf" srcId="{756CA8C2-6B09-46E1-B918-550C3C6B577F}" destId="{8E238058-6084-44FD-99F2-93D1E94742DB}" srcOrd="0" destOrd="0" presId="urn:microsoft.com/office/officeart/2005/8/layout/cycle1"/>
    <dgm:cxn modelId="{4953B826-E208-4C21-BCAF-E4E50001281B}" type="presParOf" srcId="{756CA8C2-6B09-46E1-B918-550C3C6B577F}" destId="{C4104142-C6EC-4A4D-BF5D-02371E87DA16}" srcOrd="1" destOrd="0" presId="urn:microsoft.com/office/officeart/2005/8/layout/cycle1"/>
    <dgm:cxn modelId="{EC25A9DA-1D40-4575-97B7-95A3F614DD53}" type="presParOf" srcId="{756CA8C2-6B09-46E1-B918-550C3C6B577F}" destId="{54B303F3-0E8B-4309-86DD-0A38E560E5B7}" srcOrd="2" destOrd="0" presId="urn:microsoft.com/office/officeart/2005/8/layout/cycle1"/>
    <dgm:cxn modelId="{E5CC6276-C670-4CDD-9D12-B8708B5EA2B1}" type="presParOf" srcId="{756CA8C2-6B09-46E1-B918-550C3C6B577F}" destId="{37EBE6BC-4A26-4D99-8B67-F33B468029CA}" srcOrd="3" destOrd="0" presId="urn:microsoft.com/office/officeart/2005/8/layout/cycle1"/>
    <dgm:cxn modelId="{DCCB20F0-1796-426D-9287-B4A777526FA2}" type="presParOf" srcId="{756CA8C2-6B09-46E1-B918-550C3C6B577F}" destId="{63674586-DE53-46E1-8F0F-06BB7480C7CB}" srcOrd="4" destOrd="0" presId="urn:microsoft.com/office/officeart/2005/8/layout/cycle1"/>
    <dgm:cxn modelId="{8F5D9DEE-6E4A-4398-A1AA-470909D76D66}" type="presParOf" srcId="{756CA8C2-6B09-46E1-B918-550C3C6B577F}" destId="{01F2A966-F2CB-41EE-80A1-9E576F179101}" srcOrd="5" destOrd="0" presId="urn:microsoft.com/office/officeart/2005/8/layout/cycle1"/>
    <dgm:cxn modelId="{030169F3-E9C6-4F1C-826D-AF5E51021824}" type="presParOf" srcId="{756CA8C2-6B09-46E1-B918-550C3C6B577F}" destId="{764AE794-EF16-4DEE-892A-1A8EE1AE87A9}" srcOrd="6" destOrd="0" presId="urn:microsoft.com/office/officeart/2005/8/layout/cycle1"/>
    <dgm:cxn modelId="{6B1F12BE-C800-41D1-AC15-AC2D03D976E1}" type="presParOf" srcId="{756CA8C2-6B09-46E1-B918-550C3C6B577F}" destId="{9C102646-04D2-4AD3-BD95-1A518674CCE6}" srcOrd="7" destOrd="0" presId="urn:microsoft.com/office/officeart/2005/8/layout/cycle1"/>
    <dgm:cxn modelId="{32AEFE43-34AD-4E11-9889-DDC4D2974D03}" type="presParOf" srcId="{756CA8C2-6B09-46E1-B918-550C3C6B577F}" destId="{F0364E12-B0BE-42E7-A8CF-0553E7DA617C}" srcOrd="8" destOrd="0" presId="urn:microsoft.com/office/officeart/2005/8/layout/cycle1"/>
    <dgm:cxn modelId="{9DA17D3B-EBE8-49CB-96FD-50E15338ED04}" type="presParOf" srcId="{756CA8C2-6B09-46E1-B918-550C3C6B577F}" destId="{2A76585B-0812-4CFA-896B-F28EBC497998}" srcOrd="9" destOrd="0" presId="urn:microsoft.com/office/officeart/2005/8/layout/cycle1"/>
    <dgm:cxn modelId="{CBA941DD-3E81-4C97-8602-8B33E921CA72}" type="presParOf" srcId="{756CA8C2-6B09-46E1-B918-550C3C6B577F}" destId="{06463B9F-C4F4-4D86-8D28-BF3FB9F5AA45}" srcOrd="10" destOrd="0" presId="urn:microsoft.com/office/officeart/2005/8/layout/cycle1"/>
    <dgm:cxn modelId="{BDEA17B2-B24D-4CA0-9766-256AEB38499F}" type="presParOf" srcId="{756CA8C2-6B09-46E1-B918-550C3C6B577F}" destId="{4B57BE50-0A6D-42C1-AC95-B86F5A235BAF}" srcOrd="11" destOrd="0" presId="urn:microsoft.com/office/officeart/2005/8/layout/cycle1"/>
    <dgm:cxn modelId="{3355255E-6D37-49C4-9B6C-60E513C826C7}" type="presParOf" srcId="{756CA8C2-6B09-46E1-B918-550C3C6B577F}" destId="{D4C9093A-C122-4210-8FA7-92089C6FF49A}" srcOrd="12" destOrd="0" presId="urn:microsoft.com/office/officeart/2005/8/layout/cycle1"/>
    <dgm:cxn modelId="{C4B8C8CA-411A-4B0C-A757-4894061DB19C}" type="presParOf" srcId="{756CA8C2-6B09-46E1-B918-550C3C6B577F}" destId="{69680548-8E53-4BEA-B335-3307119DAF2C}" srcOrd="13" destOrd="0" presId="urn:microsoft.com/office/officeart/2005/8/layout/cycle1"/>
    <dgm:cxn modelId="{14C87E16-9050-4065-90ED-553B0E276441}" type="presParOf" srcId="{756CA8C2-6B09-46E1-B918-550C3C6B577F}" destId="{BC75935C-4F1C-49DF-8262-8C25A82BD697}" srcOrd="14" destOrd="0" presId="urn:microsoft.com/office/officeart/2005/8/layout/cycl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361870-0847-4BD6-8450-FFB3536FF76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IN"/>
        </a:p>
      </dgm:t>
    </dgm:pt>
    <dgm:pt modelId="{C4EA40C8-9275-40A5-B04B-6637523921D9}">
      <dgm:prSet phldrT="[Text]" custT="1">
        <dgm:style>
          <a:lnRef idx="2">
            <a:schemeClr val="accent6"/>
          </a:lnRef>
          <a:fillRef idx="1">
            <a:schemeClr val="lt1"/>
          </a:fillRef>
          <a:effectRef idx="0">
            <a:schemeClr val="accent6"/>
          </a:effectRef>
          <a:fontRef idx="minor">
            <a:schemeClr val="dk1"/>
          </a:fontRef>
        </dgm:style>
      </dgm:prSet>
      <dgm:spPr/>
      <dgm:t>
        <a:bodyPr/>
        <a:lstStyle/>
        <a:p>
          <a:r>
            <a:rPr lang="en-IN" sz="1200" dirty="0" smtClean="0">
              <a:latin typeface="Century Gothic" panose="020B0502020202020204" pitchFamily="34" charset="0"/>
            </a:rPr>
            <a:t>Formulate the Problem &amp; Obtain input data</a:t>
          </a:r>
          <a:endParaRPr lang="en-IN" sz="1200" dirty="0">
            <a:latin typeface="Century Gothic" panose="020B0502020202020204" pitchFamily="34" charset="0"/>
          </a:endParaRPr>
        </a:p>
      </dgm:t>
    </dgm:pt>
    <dgm:pt modelId="{B08D88DC-A7B9-45B5-8643-D591B8990644}" type="parTrans" cxnId="{6BDF3925-F2DE-4FCE-8AF0-9D7DEE8188EC}">
      <dgm:prSet/>
      <dgm:spPr/>
      <dgm:t>
        <a:bodyPr/>
        <a:lstStyle/>
        <a:p>
          <a:endParaRPr lang="en-IN" sz="1400"/>
        </a:p>
      </dgm:t>
    </dgm:pt>
    <dgm:pt modelId="{5EC71F26-D3BF-48FB-A3FE-664CAD47D14B}" type="sibTrans" cxnId="{6BDF3925-F2DE-4FCE-8AF0-9D7DEE8188EC}">
      <dgm:prSet/>
      <dgm:spPr/>
      <dgm:t>
        <a:bodyPr/>
        <a:lstStyle/>
        <a:p>
          <a:endParaRPr lang="en-IN" sz="1400"/>
        </a:p>
      </dgm:t>
    </dgm:pt>
    <dgm:pt modelId="{3A5D7798-03FC-4128-BCC2-AD853D1972FD}">
      <dgm:prSet phldrT="[Text]" custT="1">
        <dgm:style>
          <a:lnRef idx="2">
            <a:schemeClr val="accent6"/>
          </a:lnRef>
          <a:fillRef idx="1">
            <a:schemeClr val="lt1"/>
          </a:fillRef>
          <a:effectRef idx="0">
            <a:schemeClr val="accent6"/>
          </a:effectRef>
          <a:fontRef idx="minor">
            <a:schemeClr val="dk1"/>
          </a:fontRef>
        </dgm:style>
      </dgm:prSet>
      <dgm:spPr/>
      <dgm:t>
        <a:bodyPr/>
        <a:lstStyle/>
        <a:p>
          <a:r>
            <a:rPr lang="en-IN" sz="1400" dirty="0" smtClean="0"/>
            <a:t>Select MDS procedure</a:t>
          </a:r>
          <a:endParaRPr lang="en-IN" sz="1400" dirty="0"/>
        </a:p>
      </dgm:t>
    </dgm:pt>
    <dgm:pt modelId="{ABA6C50C-2053-46E6-B614-5F94F9BB3D57}" type="parTrans" cxnId="{962E3ADE-70D5-4F4C-82E6-D32D16CF31AB}">
      <dgm:prSet/>
      <dgm:spPr/>
      <dgm:t>
        <a:bodyPr/>
        <a:lstStyle/>
        <a:p>
          <a:endParaRPr lang="en-IN" sz="1400"/>
        </a:p>
      </dgm:t>
    </dgm:pt>
    <dgm:pt modelId="{E898EBB3-9B96-4B05-9BF9-CF95C9A62101}" type="sibTrans" cxnId="{962E3ADE-70D5-4F4C-82E6-D32D16CF31AB}">
      <dgm:prSet/>
      <dgm:spPr/>
      <dgm:t>
        <a:bodyPr/>
        <a:lstStyle/>
        <a:p>
          <a:endParaRPr lang="en-IN" sz="1400"/>
        </a:p>
      </dgm:t>
    </dgm:pt>
    <dgm:pt modelId="{D79D2610-E435-43AE-8C84-4C74DE7A5203}">
      <dgm:prSet phldrT="[Text]" custT="1">
        <dgm:style>
          <a:lnRef idx="2">
            <a:schemeClr val="accent6"/>
          </a:lnRef>
          <a:fillRef idx="1">
            <a:schemeClr val="lt1"/>
          </a:fillRef>
          <a:effectRef idx="0">
            <a:schemeClr val="accent6"/>
          </a:effectRef>
          <a:fontRef idx="minor">
            <a:schemeClr val="dk1"/>
          </a:fontRef>
        </dgm:style>
      </dgm:prSet>
      <dgm:spPr>
        <a:ln/>
      </dgm:spPr>
      <dgm:t>
        <a:bodyPr/>
        <a:lstStyle/>
        <a:p>
          <a:r>
            <a:rPr lang="en-IN" sz="1200" dirty="0" smtClean="0">
              <a:latin typeface="Century Gothic" panose="020B0502020202020204" pitchFamily="34" charset="0"/>
            </a:rPr>
            <a:t>Decide on the number of Dimensions</a:t>
          </a:r>
          <a:endParaRPr lang="en-IN" sz="1200" dirty="0">
            <a:latin typeface="Century Gothic" panose="020B0502020202020204" pitchFamily="34" charset="0"/>
          </a:endParaRPr>
        </a:p>
      </dgm:t>
    </dgm:pt>
    <dgm:pt modelId="{ADF906C6-6EAB-4770-BB91-C0C36916517B}" type="parTrans" cxnId="{01FB0D7A-DC75-44D1-8349-D2224C78A063}">
      <dgm:prSet/>
      <dgm:spPr/>
      <dgm:t>
        <a:bodyPr/>
        <a:lstStyle/>
        <a:p>
          <a:endParaRPr lang="en-IN" sz="1400"/>
        </a:p>
      </dgm:t>
    </dgm:pt>
    <dgm:pt modelId="{BFE78840-598D-4657-922C-5DFA5EE8D497}" type="sibTrans" cxnId="{01FB0D7A-DC75-44D1-8349-D2224C78A063}">
      <dgm:prSet/>
      <dgm:spPr/>
      <dgm:t>
        <a:bodyPr/>
        <a:lstStyle/>
        <a:p>
          <a:endParaRPr lang="en-IN" sz="1400"/>
        </a:p>
      </dgm:t>
    </dgm:pt>
    <dgm:pt modelId="{EAC8AF86-2EF8-44F6-8203-F66A908CE525}">
      <dgm:prSet phldrT="[Text]" custT="1">
        <dgm:style>
          <a:lnRef idx="2">
            <a:schemeClr val="accent6"/>
          </a:lnRef>
          <a:fillRef idx="1">
            <a:schemeClr val="lt1"/>
          </a:fillRef>
          <a:effectRef idx="0">
            <a:schemeClr val="accent6"/>
          </a:effectRef>
          <a:fontRef idx="minor">
            <a:schemeClr val="dk1"/>
          </a:fontRef>
        </dgm:style>
      </dgm:prSet>
      <dgm:spPr>
        <a:ln/>
      </dgm:spPr>
      <dgm:t>
        <a:bodyPr/>
        <a:lstStyle/>
        <a:p>
          <a:pPr algn="ctr"/>
          <a:r>
            <a:rPr lang="en-IN" sz="1200" dirty="0" smtClean="0">
              <a:latin typeface="Century Gothic" panose="020B0502020202020204" pitchFamily="34" charset="0"/>
            </a:rPr>
            <a:t>Label the dimensions and interpret the configuration</a:t>
          </a:r>
          <a:endParaRPr lang="en-IN" sz="1200" dirty="0">
            <a:latin typeface="Century Gothic" panose="020B0502020202020204" pitchFamily="34" charset="0"/>
          </a:endParaRPr>
        </a:p>
      </dgm:t>
    </dgm:pt>
    <dgm:pt modelId="{D0120F06-13C6-46A4-B8BF-7744791EC474}" type="parTrans" cxnId="{4B52A520-AFDA-4086-89EF-B3DBEFC33FDA}">
      <dgm:prSet/>
      <dgm:spPr/>
      <dgm:t>
        <a:bodyPr/>
        <a:lstStyle/>
        <a:p>
          <a:endParaRPr lang="en-IN" sz="1400"/>
        </a:p>
      </dgm:t>
    </dgm:pt>
    <dgm:pt modelId="{910E3D9D-3C10-4492-8F79-31A064A04B1F}" type="sibTrans" cxnId="{4B52A520-AFDA-4086-89EF-B3DBEFC33FDA}">
      <dgm:prSet/>
      <dgm:spPr/>
      <dgm:t>
        <a:bodyPr/>
        <a:lstStyle/>
        <a:p>
          <a:endParaRPr lang="en-IN" sz="1400"/>
        </a:p>
      </dgm:t>
    </dgm:pt>
    <dgm:pt modelId="{3BEE83C7-A612-47EF-90A8-F228F8CD63E9}">
      <dgm:prSet phldrT="[Text]" custT="1">
        <dgm:style>
          <a:lnRef idx="2">
            <a:schemeClr val="accent6"/>
          </a:lnRef>
          <a:fillRef idx="1">
            <a:schemeClr val="lt1"/>
          </a:fillRef>
          <a:effectRef idx="0">
            <a:schemeClr val="accent6"/>
          </a:effectRef>
          <a:fontRef idx="minor">
            <a:schemeClr val="dk1"/>
          </a:fontRef>
        </dgm:style>
      </dgm:prSet>
      <dgm:spPr>
        <a:ln/>
      </dgm:spPr>
      <dgm:t>
        <a:bodyPr/>
        <a:lstStyle/>
        <a:p>
          <a:r>
            <a:rPr lang="en-IN" sz="1200" dirty="0" smtClean="0">
              <a:latin typeface="Century Gothic" panose="020B0502020202020204" pitchFamily="34" charset="0"/>
            </a:rPr>
            <a:t>Assess reliability and validity</a:t>
          </a:r>
          <a:endParaRPr lang="en-IN" sz="1200" dirty="0">
            <a:latin typeface="Century Gothic" panose="020B0502020202020204" pitchFamily="34" charset="0"/>
          </a:endParaRPr>
        </a:p>
      </dgm:t>
    </dgm:pt>
    <dgm:pt modelId="{DCAB3B8B-C568-4CDE-9872-6F39C1429104}" type="parTrans" cxnId="{6CD9F708-91D1-4542-936C-3D6DC25953C4}">
      <dgm:prSet/>
      <dgm:spPr/>
      <dgm:t>
        <a:bodyPr/>
        <a:lstStyle/>
        <a:p>
          <a:endParaRPr lang="en-IN" sz="1400"/>
        </a:p>
      </dgm:t>
    </dgm:pt>
    <dgm:pt modelId="{F1A4B90C-2463-44BC-92C8-4326A7F4489E}" type="sibTrans" cxnId="{6CD9F708-91D1-4542-936C-3D6DC25953C4}">
      <dgm:prSet/>
      <dgm:spPr/>
      <dgm:t>
        <a:bodyPr/>
        <a:lstStyle/>
        <a:p>
          <a:endParaRPr lang="en-IN" sz="1400"/>
        </a:p>
      </dgm:t>
    </dgm:pt>
    <dgm:pt modelId="{756CA8C2-6B09-46E1-B918-550C3C6B577F}" type="pres">
      <dgm:prSet presAssocID="{CE361870-0847-4BD6-8450-FFB3536FF76E}" presName="cycle" presStyleCnt="0">
        <dgm:presLayoutVars>
          <dgm:dir/>
          <dgm:resizeHandles val="exact"/>
        </dgm:presLayoutVars>
      </dgm:prSet>
      <dgm:spPr/>
      <dgm:t>
        <a:bodyPr/>
        <a:lstStyle/>
        <a:p>
          <a:endParaRPr lang="en-IN"/>
        </a:p>
      </dgm:t>
    </dgm:pt>
    <dgm:pt modelId="{8E238058-6084-44FD-99F2-93D1E94742DB}" type="pres">
      <dgm:prSet presAssocID="{C4EA40C8-9275-40A5-B04B-6637523921D9}" presName="dummy" presStyleCnt="0"/>
      <dgm:spPr/>
    </dgm:pt>
    <dgm:pt modelId="{C4104142-C6EC-4A4D-BF5D-02371E87DA16}" type="pres">
      <dgm:prSet presAssocID="{C4EA40C8-9275-40A5-B04B-6637523921D9}" presName="node" presStyleLbl="revTx" presStyleIdx="0" presStyleCnt="5">
        <dgm:presLayoutVars>
          <dgm:bulletEnabled val="1"/>
        </dgm:presLayoutVars>
      </dgm:prSet>
      <dgm:spPr/>
      <dgm:t>
        <a:bodyPr/>
        <a:lstStyle/>
        <a:p>
          <a:endParaRPr lang="en-IN"/>
        </a:p>
      </dgm:t>
    </dgm:pt>
    <dgm:pt modelId="{54B303F3-0E8B-4309-86DD-0A38E560E5B7}" type="pres">
      <dgm:prSet presAssocID="{5EC71F26-D3BF-48FB-A3FE-664CAD47D14B}" presName="sibTrans" presStyleLbl="node1" presStyleIdx="0" presStyleCnt="5"/>
      <dgm:spPr/>
      <dgm:t>
        <a:bodyPr/>
        <a:lstStyle/>
        <a:p>
          <a:endParaRPr lang="en-IN"/>
        </a:p>
      </dgm:t>
    </dgm:pt>
    <dgm:pt modelId="{37EBE6BC-4A26-4D99-8B67-F33B468029CA}" type="pres">
      <dgm:prSet presAssocID="{3A5D7798-03FC-4128-BCC2-AD853D1972FD}" presName="dummy" presStyleCnt="0"/>
      <dgm:spPr/>
    </dgm:pt>
    <dgm:pt modelId="{63674586-DE53-46E1-8F0F-06BB7480C7CB}" type="pres">
      <dgm:prSet presAssocID="{3A5D7798-03FC-4128-BCC2-AD853D1972FD}" presName="node" presStyleLbl="revTx" presStyleIdx="1" presStyleCnt="5">
        <dgm:presLayoutVars>
          <dgm:bulletEnabled val="1"/>
        </dgm:presLayoutVars>
      </dgm:prSet>
      <dgm:spPr/>
      <dgm:t>
        <a:bodyPr/>
        <a:lstStyle/>
        <a:p>
          <a:endParaRPr lang="en-IN"/>
        </a:p>
      </dgm:t>
    </dgm:pt>
    <dgm:pt modelId="{01F2A966-F2CB-41EE-80A1-9E576F179101}" type="pres">
      <dgm:prSet presAssocID="{E898EBB3-9B96-4B05-9BF9-CF95C9A62101}" presName="sibTrans" presStyleLbl="node1" presStyleIdx="1" presStyleCnt="5"/>
      <dgm:spPr/>
      <dgm:t>
        <a:bodyPr/>
        <a:lstStyle/>
        <a:p>
          <a:endParaRPr lang="en-IN"/>
        </a:p>
      </dgm:t>
    </dgm:pt>
    <dgm:pt modelId="{764AE794-EF16-4DEE-892A-1A8EE1AE87A9}" type="pres">
      <dgm:prSet presAssocID="{D79D2610-E435-43AE-8C84-4C74DE7A5203}" presName="dummy" presStyleCnt="0"/>
      <dgm:spPr/>
    </dgm:pt>
    <dgm:pt modelId="{9C102646-04D2-4AD3-BD95-1A518674CCE6}" type="pres">
      <dgm:prSet presAssocID="{D79D2610-E435-43AE-8C84-4C74DE7A5203}" presName="node" presStyleLbl="revTx" presStyleIdx="2" presStyleCnt="5">
        <dgm:presLayoutVars>
          <dgm:bulletEnabled val="1"/>
        </dgm:presLayoutVars>
      </dgm:prSet>
      <dgm:spPr/>
      <dgm:t>
        <a:bodyPr/>
        <a:lstStyle/>
        <a:p>
          <a:endParaRPr lang="en-IN"/>
        </a:p>
      </dgm:t>
    </dgm:pt>
    <dgm:pt modelId="{F0364E12-B0BE-42E7-A8CF-0553E7DA617C}" type="pres">
      <dgm:prSet presAssocID="{BFE78840-598D-4657-922C-5DFA5EE8D497}" presName="sibTrans" presStyleLbl="node1" presStyleIdx="2" presStyleCnt="5"/>
      <dgm:spPr/>
      <dgm:t>
        <a:bodyPr/>
        <a:lstStyle/>
        <a:p>
          <a:endParaRPr lang="en-IN"/>
        </a:p>
      </dgm:t>
    </dgm:pt>
    <dgm:pt modelId="{2A76585B-0812-4CFA-896B-F28EBC497998}" type="pres">
      <dgm:prSet presAssocID="{EAC8AF86-2EF8-44F6-8203-F66A908CE525}" presName="dummy" presStyleCnt="0"/>
      <dgm:spPr/>
    </dgm:pt>
    <dgm:pt modelId="{06463B9F-C4F4-4D86-8D28-BF3FB9F5AA45}" type="pres">
      <dgm:prSet presAssocID="{EAC8AF86-2EF8-44F6-8203-F66A908CE525}" presName="node" presStyleLbl="revTx" presStyleIdx="3" presStyleCnt="5" custScaleX="146414">
        <dgm:presLayoutVars>
          <dgm:bulletEnabled val="1"/>
        </dgm:presLayoutVars>
      </dgm:prSet>
      <dgm:spPr/>
      <dgm:t>
        <a:bodyPr/>
        <a:lstStyle/>
        <a:p>
          <a:endParaRPr lang="en-IN"/>
        </a:p>
      </dgm:t>
    </dgm:pt>
    <dgm:pt modelId="{4B57BE50-0A6D-42C1-AC95-B86F5A235BAF}" type="pres">
      <dgm:prSet presAssocID="{910E3D9D-3C10-4492-8F79-31A064A04B1F}" presName="sibTrans" presStyleLbl="node1" presStyleIdx="3" presStyleCnt="5"/>
      <dgm:spPr/>
      <dgm:t>
        <a:bodyPr/>
        <a:lstStyle/>
        <a:p>
          <a:endParaRPr lang="en-IN"/>
        </a:p>
      </dgm:t>
    </dgm:pt>
    <dgm:pt modelId="{D4C9093A-C122-4210-8FA7-92089C6FF49A}" type="pres">
      <dgm:prSet presAssocID="{3BEE83C7-A612-47EF-90A8-F228F8CD63E9}" presName="dummy" presStyleCnt="0"/>
      <dgm:spPr/>
    </dgm:pt>
    <dgm:pt modelId="{69680548-8E53-4BEA-B335-3307119DAF2C}" type="pres">
      <dgm:prSet presAssocID="{3BEE83C7-A612-47EF-90A8-F228F8CD63E9}" presName="node" presStyleLbl="revTx" presStyleIdx="4" presStyleCnt="5" custScaleX="152735" custRadScaleRad="102589" custRadScaleInc="-8103">
        <dgm:presLayoutVars>
          <dgm:bulletEnabled val="1"/>
        </dgm:presLayoutVars>
      </dgm:prSet>
      <dgm:spPr/>
      <dgm:t>
        <a:bodyPr/>
        <a:lstStyle/>
        <a:p>
          <a:endParaRPr lang="en-IN"/>
        </a:p>
      </dgm:t>
    </dgm:pt>
    <dgm:pt modelId="{BC75935C-4F1C-49DF-8262-8C25A82BD697}" type="pres">
      <dgm:prSet presAssocID="{F1A4B90C-2463-44BC-92C8-4326A7F4489E}" presName="sibTrans" presStyleLbl="node1" presStyleIdx="4" presStyleCnt="5"/>
      <dgm:spPr/>
      <dgm:t>
        <a:bodyPr/>
        <a:lstStyle/>
        <a:p>
          <a:endParaRPr lang="en-IN"/>
        </a:p>
      </dgm:t>
    </dgm:pt>
  </dgm:ptLst>
  <dgm:cxnLst>
    <dgm:cxn modelId="{9F8F6F2E-3CD7-449C-821B-FF103AE30424}" type="presOf" srcId="{CE361870-0847-4BD6-8450-FFB3536FF76E}" destId="{756CA8C2-6B09-46E1-B918-550C3C6B577F}" srcOrd="0" destOrd="0" presId="urn:microsoft.com/office/officeart/2005/8/layout/cycle1"/>
    <dgm:cxn modelId="{5953FDFE-78D1-4AD9-8107-8CB18880297C}" type="presOf" srcId="{3BEE83C7-A612-47EF-90A8-F228F8CD63E9}" destId="{69680548-8E53-4BEA-B335-3307119DAF2C}" srcOrd="0" destOrd="0" presId="urn:microsoft.com/office/officeart/2005/8/layout/cycle1"/>
    <dgm:cxn modelId="{31B19928-220F-4CAD-BBE8-4AA05B2BED63}" type="presOf" srcId="{910E3D9D-3C10-4492-8F79-31A064A04B1F}" destId="{4B57BE50-0A6D-42C1-AC95-B86F5A235BAF}" srcOrd="0" destOrd="0" presId="urn:microsoft.com/office/officeart/2005/8/layout/cycle1"/>
    <dgm:cxn modelId="{EFA552E2-B618-46FB-ABCA-0F3031B5722E}" type="presOf" srcId="{C4EA40C8-9275-40A5-B04B-6637523921D9}" destId="{C4104142-C6EC-4A4D-BF5D-02371E87DA16}" srcOrd="0" destOrd="0" presId="urn:microsoft.com/office/officeart/2005/8/layout/cycle1"/>
    <dgm:cxn modelId="{4B52A520-AFDA-4086-89EF-B3DBEFC33FDA}" srcId="{CE361870-0847-4BD6-8450-FFB3536FF76E}" destId="{EAC8AF86-2EF8-44F6-8203-F66A908CE525}" srcOrd="3" destOrd="0" parTransId="{D0120F06-13C6-46A4-B8BF-7744791EC474}" sibTransId="{910E3D9D-3C10-4492-8F79-31A064A04B1F}"/>
    <dgm:cxn modelId="{962E3ADE-70D5-4F4C-82E6-D32D16CF31AB}" srcId="{CE361870-0847-4BD6-8450-FFB3536FF76E}" destId="{3A5D7798-03FC-4128-BCC2-AD853D1972FD}" srcOrd="1" destOrd="0" parTransId="{ABA6C50C-2053-46E6-B614-5F94F9BB3D57}" sibTransId="{E898EBB3-9B96-4B05-9BF9-CF95C9A62101}"/>
    <dgm:cxn modelId="{89F7EEB6-E765-46A9-AF04-D5065AD6552E}" type="presOf" srcId="{3A5D7798-03FC-4128-BCC2-AD853D1972FD}" destId="{63674586-DE53-46E1-8F0F-06BB7480C7CB}" srcOrd="0" destOrd="0" presId="urn:microsoft.com/office/officeart/2005/8/layout/cycle1"/>
    <dgm:cxn modelId="{EDDFAD76-823A-4370-A4F2-59A84E50F6D7}" type="presOf" srcId="{E898EBB3-9B96-4B05-9BF9-CF95C9A62101}" destId="{01F2A966-F2CB-41EE-80A1-9E576F179101}" srcOrd="0" destOrd="0" presId="urn:microsoft.com/office/officeart/2005/8/layout/cycle1"/>
    <dgm:cxn modelId="{6BDF3925-F2DE-4FCE-8AF0-9D7DEE8188EC}" srcId="{CE361870-0847-4BD6-8450-FFB3536FF76E}" destId="{C4EA40C8-9275-40A5-B04B-6637523921D9}" srcOrd="0" destOrd="0" parTransId="{B08D88DC-A7B9-45B5-8643-D591B8990644}" sibTransId="{5EC71F26-D3BF-48FB-A3FE-664CAD47D14B}"/>
    <dgm:cxn modelId="{3E5F64FF-31D0-4758-938C-AA7FD1312B6F}" type="presOf" srcId="{EAC8AF86-2EF8-44F6-8203-F66A908CE525}" destId="{06463B9F-C4F4-4D86-8D28-BF3FB9F5AA45}" srcOrd="0" destOrd="0" presId="urn:microsoft.com/office/officeart/2005/8/layout/cycle1"/>
    <dgm:cxn modelId="{17C2E3A5-BD90-44B7-92FA-E2515118D72E}" type="presOf" srcId="{F1A4B90C-2463-44BC-92C8-4326A7F4489E}" destId="{BC75935C-4F1C-49DF-8262-8C25A82BD697}" srcOrd="0" destOrd="0" presId="urn:microsoft.com/office/officeart/2005/8/layout/cycle1"/>
    <dgm:cxn modelId="{23CD9877-2D1A-4BAA-AB4C-216F2EB190B6}" type="presOf" srcId="{BFE78840-598D-4657-922C-5DFA5EE8D497}" destId="{F0364E12-B0BE-42E7-A8CF-0553E7DA617C}" srcOrd="0" destOrd="0" presId="urn:microsoft.com/office/officeart/2005/8/layout/cycle1"/>
    <dgm:cxn modelId="{A6EF4625-311E-467C-896D-62B20B0F1F10}" type="presOf" srcId="{5EC71F26-D3BF-48FB-A3FE-664CAD47D14B}" destId="{54B303F3-0E8B-4309-86DD-0A38E560E5B7}" srcOrd="0" destOrd="0" presId="urn:microsoft.com/office/officeart/2005/8/layout/cycle1"/>
    <dgm:cxn modelId="{176D4C88-8F18-47B6-9D1F-83D9A7A16E80}" type="presOf" srcId="{D79D2610-E435-43AE-8C84-4C74DE7A5203}" destId="{9C102646-04D2-4AD3-BD95-1A518674CCE6}" srcOrd="0" destOrd="0" presId="urn:microsoft.com/office/officeart/2005/8/layout/cycle1"/>
    <dgm:cxn modelId="{01FB0D7A-DC75-44D1-8349-D2224C78A063}" srcId="{CE361870-0847-4BD6-8450-FFB3536FF76E}" destId="{D79D2610-E435-43AE-8C84-4C74DE7A5203}" srcOrd="2" destOrd="0" parTransId="{ADF906C6-6EAB-4770-BB91-C0C36916517B}" sibTransId="{BFE78840-598D-4657-922C-5DFA5EE8D497}"/>
    <dgm:cxn modelId="{6CD9F708-91D1-4542-936C-3D6DC25953C4}" srcId="{CE361870-0847-4BD6-8450-FFB3536FF76E}" destId="{3BEE83C7-A612-47EF-90A8-F228F8CD63E9}" srcOrd="4" destOrd="0" parTransId="{DCAB3B8B-C568-4CDE-9872-6F39C1429104}" sibTransId="{F1A4B90C-2463-44BC-92C8-4326A7F4489E}"/>
    <dgm:cxn modelId="{4A9944B1-B51B-47B1-BF0D-26534BF1A47D}" type="presParOf" srcId="{756CA8C2-6B09-46E1-B918-550C3C6B577F}" destId="{8E238058-6084-44FD-99F2-93D1E94742DB}" srcOrd="0" destOrd="0" presId="urn:microsoft.com/office/officeart/2005/8/layout/cycle1"/>
    <dgm:cxn modelId="{912BF799-1BE4-4083-BC3B-7BB8A3F9D0CB}" type="presParOf" srcId="{756CA8C2-6B09-46E1-B918-550C3C6B577F}" destId="{C4104142-C6EC-4A4D-BF5D-02371E87DA16}" srcOrd="1" destOrd="0" presId="urn:microsoft.com/office/officeart/2005/8/layout/cycle1"/>
    <dgm:cxn modelId="{DF08A106-D382-41BF-93E6-F211D0DCDBFC}" type="presParOf" srcId="{756CA8C2-6B09-46E1-B918-550C3C6B577F}" destId="{54B303F3-0E8B-4309-86DD-0A38E560E5B7}" srcOrd="2" destOrd="0" presId="urn:microsoft.com/office/officeart/2005/8/layout/cycle1"/>
    <dgm:cxn modelId="{07FAE960-1F01-4D1F-B06D-3A700A13E0B4}" type="presParOf" srcId="{756CA8C2-6B09-46E1-B918-550C3C6B577F}" destId="{37EBE6BC-4A26-4D99-8B67-F33B468029CA}" srcOrd="3" destOrd="0" presId="urn:microsoft.com/office/officeart/2005/8/layout/cycle1"/>
    <dgm:cxn modelId="{E47C3CFF-A963-4AF7-9544-13FAC4EAB917}" type="presParOf" srcId="{756CA8C2-6B09-46E1-B918-550C3C6B577F}" destId="{63674586-DE53-46E1-8F0F-06BB7480C7CB}" srcOrd="4" destOrd="0" presId="urn:microsoft.com/office/officeart/2005/8/layout/cycle1"/>
    <dgm:cxn modelId="{D40626EC-4D84-4EBF-9DEE-A484D86F13C1}" type="presParOf" srcId="{756CA8C2-6B09-46E1-B918-550C3C6B577F}" destId="{01F2A966-F2CB-41EE-80A1-9E576F179101}" srcOrd="5" destOrd="0" presId="urn:microsoft.com/office/officeart/2005/8/layout/cycle1"/>
    <dgm:cxn modelId="{622CC9C0-5551-444D-B726-9AADFAEC5167}" type="presParOf" srcId="{756CA8C2-6B09-46E1-B918-550C3C6B577F}" destId="{764AE794-EF16-4DEE-892A-1A8EE1AE87A9}" srcOrd="6" destOrd="0" presId="urn:microsoft.com/office/officeart/2005/8/layout/cycle1"/>
    <dgm:cxn modelId="{AB805019-ABA2-4BCD-978F-EBF2FD553F36}" type="presParOf" srcId="{756CA8C2-6B09-46E1-B918-550C3C6B577F}" destId="{9C102646-04D2-4AD3-BD95-1A518674CCE6}" srcOrd="7" destOrd="0" presId="urn:microsoft.com/office/officeart/2005/8/layout/cycle1"/>
    <dgm:cxn modelId="{6E99BDEF-248B-4D68-9E0B-8FB4897EFCDE}" type="presParOf" srcId="{756CA8C2-6B09-46E1-B918-550C3C6B577F}" destId="{F0364E12-B0BE-42E7-A8CF-0553E7DA617C}" srcOrd="8" destOrd="0" presId="urn:microsoft.com/office/officeart/2005/8/layout/cycle1"/>
    <dgm:cxn modelId="{F5CD2FD2-3B2D-4413-8E04-5E90630BCFA3}" type="presParOf" srcId="{756CA8C2-6B09-46E1-B918-550C3C6B577F}" destId="{2A76585B-0812-4CFA-896B-F28EBC497998}" srcOrd="9" destOrd="0" presId="urn:microsoft.com/office/officeart/2005/8/layout/cycle1"/>
    <dgm:cxn modelId="{CD16A7F0-A334-4699-A917-06EA2E1D3838}" type="presParOf" srcId="{756CA8C2-6B09-46E1-B918-550C3C6B577F}" destId="{06463B9F-C4F4-4D86-8D28-BF3FB9F5AA45}" srcOrd="10" destOrd="0" presId="urn:microsoft.com/office/officeart/2005/8/layout/cycle1"/>
    <dgm:cxn modelId="{C45BD2F6-2EB2-4578-BFD4-A00EBA13F5E0}" type="presParOf" srcId="{756CA8C2-6B09-46E1-B918-550C3C6B577F}" destId="{4B57BE50-0A6D-42C1-AC95-B86F5A235BAF}" srcOrd="11" destOrd="0" presId="urn:microsoft.com/office/officeart/2005/8/layout/cycle1"/>
    <dgm:cxn modelId="{41DE1A83-78A9-4728-ABF6-583CDE5DA11B}" type="presParOf" srcId="{756CA8C2-6B09-46E1-B918-550C3C6B577F}" destId="{D4C9093A-C122-4210-8FA7-92089C6FF49A}" srcOrd="12" destOrd="0" presId="urn:microsoft.com/office/officeart/2005/8/layout/cycle1"/>
    <dgm:cxn modelId="{E7F521B5-BEAD-4142-B49A-FFD7BBBB938A}" type="presParOf" srcId="{756CA8C2-6B09-46E1-B918-550C3C6B577F}" destId="{69680548-8E53-4BEA-B335-3307119DAF2C}" srcOrd="13" destOrd="0" presId="urn:microsoft.com/office/officeart/2005/8/layout/cycle1"/>
    <dgm:cxn modelId="{C5A75F57-0EB8-4940-89BB-AF97AB1D012E}" type="presParOf" srcId="{756CA8C2-6B09-46E1-B918-550C3C6B577F}" destId="{BC75935C-4F1C-49DF-8262-8C25A82BD697}" srcOrd="14" destOrd="0" presId="urn:microsoft.com/office/officeart/2005/8/layout/cycl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8840FE-7500-4A1F-BD6E-9D7C5BB4CBC1}">
      <dsp:nvSpPr>
        <dsp:cNvPr id="0" name=""/>
        <dsp:cNvSpPr/>
      </dsp:nvSpPr>
      <dsp:spPr>
        <a:xfrm>
          <a:off x="4286"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Pricing</a:t>
          </a:r>
          <a:endParaRPr lang="en-IN" sz="1200" b="1" kern="1200" dirty="0">
            <a:latin typeface="Century Gothic" pitchFamily="34" charset="0"/>
          </a:endParaRPr>
        </a:p>
      </dsp:txBody>
      <dsp:txXfrm>
        <a:off x="4286" y="4956"/>
        <a:ext cx="1643062" cy="518400"/>
      </dsp:txXfrm>
    </dsp:sp>
    <dsp:sp modelId="{0CF16A21-7BF1-4B46-959A-6465E0A8D894}">
      <dsp:nvSpPr>
        <dsp:cNvPr id="0" name=""/>
        <dsp:cNvSpPr/>
      </dsp:nvSpPr>
      <dsp:spPr>
        <a:xfrm>
          <a:off x="4286"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Mark down Pricing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Dynamic Pricing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Price Elasticity</a:t>
          </a:r>
          <a:endParaRPr lang="en-IN" sz="1000" kern="1200" dirty="0">
            <a:latin typeface="Century Gothic" pitchFamily="34" charset="0"/>
          </a:endParaRPr>
        </a:p>
      </dsp:txBody>
      <dsp:txXfrm>
        <a:off x="4286" y="523356"/>
        <a:ext cx="1643062" cy="3997650"/>
      </dsp:txXfrm>
    </dsp:sp>
    <dsp:sp modelId="{B9F22345-BCB7-46DD-97A9-03A91B0E9184}">
      <dsp:nvSpPr>
        <dsp:cNvPr id="0" name=""/>
        <dsp:cNvSpPr/>
      </dsp:nvSpPr>
      <dsp:spPr>
        <a:xfrm>
          <a:off x="1877377"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Merchandizing</a:t>
          </a:r>
          <a:endParaRPr lang="en-IN" sz="1200" b="1" kern="1200" dirty="0">
            <a:latin typeface="Century Gothic" pitchFamily="34" charset="0"/>
          </a:endParaRPr>
        </a:p>
      </dsp:txBody>
      <dsp:txXfrm>
        <a:off x="1877377" y="4956"/>
        <a:ext cx="1643062" cy="518400"/>
      </dsp:txXfrm>
    </dsp:sp>
    <dsp:sp modelId="{44D52017-16DE-4EC9-81A6-A57DB794D3EF}">
      <dsp:nvSpPr>
        <dsp:cNvPr id="0" name=""/>
        <dsp:cNvSpPr/>
      </dsp:nvSpPr>
      <dsp:spPr>
        <a:xfrm>
          <a:off x="1877377"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Assortment planning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Best Seller products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Optimal size buy</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Product popularity driven by demand signals</a:t>
          </a:r>
          <a:endParaRPr lang="en-IN" sz="10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dsp:txBody>
      <dsp:txXfrm>
        <a:off x="1877377" y="523356"/>
        <a:ext cx="1643062" cy="3997650"/>
      </dsp:txXfrm>
    </dsp:sp>
    <dsp:sp modelId="{AE27DE3B-8FA0-4EAA-87D3-12B63C0B9A64}">
      <dsp:nvSpPr>
        <dsp:cNvPr id="0" name=""/>
        <dsp:cNvSpPr/>
      </dsp:nvSpPr>
      <dsp:spPr>
        <a:xfrm>
          <a:off x="3750468"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Marketing</a:t>
          </a:r>
          <a:endParaRPr lang="en-IN" sz="1200" b="1" kern="1200" dirty="0">
            <a:latin typeface="Century Gothic" pitchFamily="34" charset="0"/>
          </a:endParaRPr>
        </a:p>
      </dsp:txBody>
      <dsp:txXfrm>
        <a:off x="3750468" y="4956"/>
        <a:ext cx="1643062" cy="518400"/>
      </dsp:txXfrm>
    </dsp:sp>
    <dsp:sp modelId="{CF32484F-4E9A-4D44-886B-B543EA8D0F66}">
      <dsp:nvSpPr>
        <dsp:cNvPr id="0" name=""/>
        <dsp:cNvSpPr/>
      </dsp:nvSpPr>
      <dsp:spPr>
        <a:xfrm>
          <a:off x="3750468"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CRM</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Propensity models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Net lift models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Retention analysis</a:t>
          </a:r>
          <a:endParaRPr lang="en-IN" sz="1000" kern="1200" dirty="0">
            <a:latin typeface="Century Gothic" pitchFamily="34" charset="0"/>
          </a:endParaRPr>
        </a:p>
        <a:p>
          <a:pPr marL="114300" lvl="2" indent="-57150" algn="l" defTabSz="488950">
            <a:lnSpc>
              <a:spcPct val="90000"/>
            </a:lnSpc>
            <a:spcBef>
              <a:spcPct val="0"/>
            </a:spcBef>
            <a:spcAft>
              <a:spcPct val="15000"/>
            </a:spcAft>
            <a:buChar char="••"/>
          </a:pPr>
          <a:endParaRPr lang="en-IN" sz="1100" kern="1200" dirty="0">
            <a:latin typeface="Century Gothic" pitchFamily="34" charset="0"/>
          </a:endParaRPr>
        </a:p>
        <a:p>
          <a:pPr marL="114300" lvl="1" indent="-114300" algn="l" defTabSz="533400">
            <a:lnSpc>
              <a:spcPct val="90000"/>
            </a:lnSpc>
            <a:spcBef>
              <a:spcPct val="0"/>
            </a:spcBef>
            <a:spcAft>
              <a:spcPct val="15000"/>
            </a:spcAft>
            <a:buChar char="••"/>
          </a:pPr>
          <a:r>
            <a:rPr lang="en-IN" sz="1200" kern="1200" dirty="0" smtClean="0">
              <a:latin typeface="Century Gothic" pitchFamily="34" charset="0"/>
            </a:rPr>
            <a:t>Promotion effectiveness</a:t>
          </a:r>
          <a:endParaRPr lang="en-IN" sz="12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Test Control</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Pre Post</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Double difference</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ANOVA/ANACOVA</a:t>
          </a:r>
        </a:p>
        <a:p>
          <a:pPr marL="114300" lvl="2" indent="-57150" algn="l" defTabSz="488950">
            <a:lnSpc>
              <a:spcPct val="90000"/>
            </a:lnSpc>
            <a:spcBef>
              <a:spcPct val="0"/>
            </a:spcBef>
            <a:spcAft>
              <a:spcPct val="15000"/>
            </a:spcAft>
            <a:buChar char="••"/>
          </a:pPr>
          <a:endParaRPr lang="en-IN" sz="1100" kern="1200" dirty="0" smtClean="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Marketing Mix analysis</a:t>
          </a:r>
          <a:endParaRPr lang="en-IN" sz="1400" kern="1200" dirty="0">
            <a:latin typeface="Century Gothic" pitchFamily="34" charset="0"/>
          </a:endParaRPr>
        </a:p>
        <a:p>
          <a:pPr marL="114300" lvl="1" indent="-114300" algn="l" defTabSz="577850">
            <a:lnSpc>
              <a:spcPct val="90000"/>
            </a:lnSpc>
            <a:spcBef>
              <a:spcPct val="0"/>
            </a:spcBef>
            <a:spcAft>
              <a:spcPct val="15000"/>
            </a:spcAft>
            <a:buChar char="••"/>
          </a:pPr>
          <a:endParaRPr lang="en-IN" sz="13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Web analytics</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Drivers of traffic</a:t>
          </a:r>
        </a:p>
        <a:p>
          <a:pPr marL="114300" lvl="2" indent="-57150" algn="l" defTabSz="444500">
            <a:lnSpc>
              <a:spcPct val="90000"/>
            </a:lnSpc>
            <a:spcBef>
              <a:spcPct val="0"/>
            </a:spcBef>
            <a:spcAft>
              <a:spcPct val="15000"/>
            </a:spcAft>
            <a:buChar char="••"/>
          </a:pPr>
          <a:r>
            <a:rPr lang="en-IN" sz="1000" kern="1200" smtClean="0">
              <a:latin typeface="Century Gothic" pitchFamily="34" charset="0"/>
            </a:rPr>
            <a:t>Conversion levers</a:t>
          </a:r>
          <a:endParaRPr lang="en-IN" sz="1000" kern="1200" dirty="0" smtClean="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Paid search effectiveness</a:t>
          </a:r>
        </a:p>
      </dsp:txBody>
      <dsp:txXfrm>
        <a:off x="3750468" y="523356"/>
        <a:ext cx="1643062" cy="3997650"/>
      </dsp:txXfrm>
    </dsp:sp>
    <dsp:sp modelId="{9F109E2B-2D8D-463D-AFF6-D975E2F1DA50}">
      <dsp:nvSpPr>
        <dsp:cNvPr id="0" name=""/>
        <dsp:cNvSpPr/>
      </dsp:nvSpPr>
      <dsp:spPr>
        <a:xfrm>
          <a:off x="5623560"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Operations</a:t>
          </a:r>
          <a:endParaRPr lang="en-IN" sz="1200" b="1" kern="1200" dirty="0">
            <a:latin typeface="Century Gothic" pitchFamily="34" charset="0"/>
          </a:endParaRPr>
        </a:p>
      </dsp:txBody>
      <dsp:txXfrm>
        <a:off x="5623560" y="4956"/>
        <a:ext cx="1643062" cy="518400"/>
      </dsp:txXfrm>
    </dsp:sp>
    <dsp:sp modelId="{62EAA0C3-20CE-4646-A1DB-46E1DBD21C06}">
      <dsp:nvSpPr>
        <dsp:cNvPr id="0" name=""/>
        <dsp:cNvSpPr/>
      </dsp:nvSpPr>
      <dsp:spPr>
        <a:xfrm>
          <a:off x="5623560"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Drivers of Store productivity</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Store performance monitoring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Alerts for leading indicators</a:t>
          </a:r>
          <a:endParaRPr lang="en-IN" sz="10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Measuring performance of in store promotions</a:t>
          </a:r>
          <a:endParaRPr lang="en-IN" sz="1400" kern="1200" dirty="0">
            <a:latin typeface="Century Gothic" pitchFamily="34" charset="0"/>
          </a:endParaRPr>
        </a:p>
        <a:p>
          <a:pPr marL="114300" lvl="1" indent="-114300" algn="l" defTabSz="533400">
            <a:lnSpc>
              <a:spcPct val="90000"/>
            </a:lnSpc>
            <a:spcBef>
              <a:spcPct val="0"/>
            </a:spcBef>
            <a:spcAft>
              <a:spcPct val="15000"/>
            </a:spcAft>
            <a:buChar char="••"/>
          </a:pPr>
          <a:endParaRPr lang="en-IN" sz="12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Analyzing customer experience</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Sentiment on stores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Offer attractiveness</a:t>
          </a:r>
          <a:endParaRPr lang="en-IN" sz="1000" kern="1200" dirty="0">
            <a:latin typeface="Century Gothic" pitchFamily="34" charset="0"/>
          </a:endParaRPr>
        </a:p>
      </dsp:txBody>
      <dsp:txXfrm>
        <a:off x="5623560" y="523356"/>
        <a:ext cx="1643062" cy="3997650"/>
      </dsp:txXfrm>
    </dsp:sp>
    <dsp:sp modelId="{26F2EE10-6BF4-4EE9-9AF0-92A3F946206A}">
      <dsp:nvSpPr>
        <dsp:cNvPr id="0" name=""/>
        <dsp:cNvSpPr/>
      </dsp:nvSpPr>
      <dsp:spPr>
        <a:xfrm>
          <a:off x="7496651"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Supply chain</a:t>
          </a:r>
          <a:endParaRPr lang="en-IN" sz="1200" b="1" kern="1200" dirty="0">
            <a:latin typeface="Century Gothic" pitchFamily="34" charset="0"/>
          </a:endParaRPr>
        </a:p>
      </dsp:txBody>
      <dsp:txXfrm>
        <a:off x="7496651" y="4956"/>
        <a:ext cx="1643062" cy="518400"/>
      </dsp:txXfrm>
    </dsp:sp>
    <dsp:sp modelId="{0B4E3AF4-F306-47EC-AEB1-E357D15D45E3}">
      <dsp:nvSpPr>
        <dsp:cNvPr id="0" name=""/>
        <dsp:cNvSpPr/>
      </dsp:nvSpPr>
      <dsp:spPr>
        <a:xfrm>
          <a:off x="7496651"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Measuring Lost sales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Demand forecasting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Inventory management</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Probabilistic &amp; Deterministic models for EOQ &amp; buffer stock</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Leading indicators of Online ‘Out of Stock’</a:t>
          </a:r>
          <a:endParaRPr lang="en-IN" sz="1400" kern="1200" dirty="0">
            <a:latin typeface="Century Gothic" pitchFamily="34" charset="0"/>
          </a:endParaRPr>
        </a:p>
      </dsp:txBody>
      <dsp:txXfrm>
        <a:off x="7496651" y="523356"/>
        <a:ext cx="1643062" cy="399765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8840FE-7500-4A1F-BD6E-9D7C5BB4CBC1}">
      <dsp:nvSpPr>
        <dsp:cNvPr id="0" name=""/>
        <dsp:cNvSpPr/>
      </dsp:nvSpPr>
      <dsp:spPr>
        <a:xfrm>
          <a:off x="8746"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Pricing</a:t>
          </a:r>
          <a:endParaRPr lang="en-IN" sz="1200" b="1" kern="1200" dirty="0">
            <a:latin typeface="Century Gothic" pitchFamily="34" charset="0"/>
          </a:endParaRPr>
        </a:p>
      </dsp:txBody>
      <dsp:txXfrm>
        <a:off x="8746" y="12558"/>
        <a:ext cx="1641457" cy="561770"/>
      </dsp:txXfrm>
    </dsp:sp>
    <dsp:sp modelId="{0CF16A21-7BF1-4B46-959A-6465E0A8D894}">
      <dsp:nvSpPr>
        <dsp:cNvPr id="0" name=""/>
        <dsp:cNvSpPr/>
      </dsp:nvSpPr>
      <dsp:spPr>
        <a:xfrm>
          <a:off x="8746"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List price setting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Promotion pricing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Price Elasticity</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Price Waterfall</a:t>
          </a:r>
          <a:endParaRPr lang="en-IN" sz="10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B2B : Deal pricing</a:t>
          </a:r>
          <a:endParaRPr lang="en-IN" sz="1400" kern="1200" dirty="0">
            <a:latin typeface="Century Gothic" pitchFamily="34" charset="0"/>
          </a:endParaRPr>
        </a:p>
      </dsp:txBody>
      <dsp:txXfrm>
        <a:off x="8746" y="574329"/>
        <a:ext cx="1641457" cy="3939074"/>
      </dsp:txXfrm>
    </dsp:sp>
    <dsp:sp modelId="{B9F22345-BCB7-46DD-97A9-03A91B0E9184}">
      <dsp:nvSpPr>
        <dsp:cNvPr id="0" name=""/>
        <dsp:cNvSpPr/>
      </dsp:nvSpPr>
      <dsp:spPr>
        <a:xfrm>
          <a:off x="1880008" y="82376"/>
          <a:ext cx="1641457" cy="4407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Channel</a:t>
          </a:r>
          <a:endParaRPr lang="en-IN" sz="1200" b="1" kern="1200" dirty="0">
            <a:latin typeface="Century Gothic" pitchFamily="34" charset="0"/>
          </a:endParaRPr>
        </a:p>
      </dsp:txBody>
      <dsp:txXfrm>
        <a:off x="1880008" y="82376"/>
        <a:ext cx="1641457" cy="440704"/>
      </dsp:txXfrm>
    </dsp:sp>
    <dsp:sp modelId="{44D52017-16DE-4EC9-81A6-A57DB794D3EF}">
      <dsp:nvSpPr>
        <dsp:cNvPr id="0" name=""/>
        <dsp:cNvSpPr/>
      </dsp:nvSpPr>
      <dsp:spPr>
        <a:xfrm>
          <a:off x="1880008" y="504511"/>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Trade promotion effectiveness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MAP violations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Propensity for Grey marketing</a:t>
          </a:r>
          <a:endParaRPr lang="en-IN" sz="1400" kern="1200" dirty="0">
            <a:latin typeface="Century Gothic" pitchFamily="34" charset="0"/>
          </a:endParaRPr>
        </a:p>
      </dsp:txBody>
      <dsp:txXfrm>
        <a:off x="1880008" y="504511"/>
        <a:ext cx="1641457" cy="3939074"/>
      </dsp:txXfrm>
    </dsp:sp>
    <dsp:sp modelId="{AE27DE3B-8FA0-4EAA-87D3-12B63C0B9A64}">
      <dsp:nvSpPr>
        <dsp:cNvPr id="0" name=""/>
        <dsp:cNvSpPr/>
      </dsp:nvSpPr>
      <dsp:spPr>
        <a:xfrm>
          <a:off x="3751271"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Marketing</a:t>
          </a:r>
          <a:endParaRPr lang="en-IN" sz="1200" b="1" kern="1200" dirty="0">
            <a:latin typeface="Century Gothic" pitchFamily="34" charset="0"/>
          </a:endParaRPr>
        </a:p>
      </dsp:txBody>
      <dsp:txXfrm>
        <a:off x="3751271" y="12558"/>
        <a:ext cx="1641457" cy="561770"/>
      </dsp:txXfrm>
    </dsp:sp>
    <dsp:sp modelId="{CF32484F-4E9A-4D44-886B-B543EA8D0F66}">
      <dsp:nvSpPr>
        <dsp:cNvPr id="0" name=""/>
        <dsp:cNvSpPr/>
      </dsp:nvSpPr>
      <dsp:spPr>
        <a:xfrm>
          <a:off x="3751271"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Marketing Mix analyses</a:t>
          </a:r>
          <a:endParaRPr lang="en-IN" sz="1400" kern="1200" dirty="0">
            <a:latin typeface="Century Gothic" pitchFamily="34" charset="0"/>
          </a:endParaRPr>
        </a:p>
        <a:p>
          <a:pPr marL="114300" lvl="2" indent="-57150" algn="l" defTabSz="488950">
            <a:lnSpc>
              <a:spcPct val="90000"/>
            </a:lnSpc>
            <a:spcBef>
              <a:spcPct val="0"/>
            </a:spcBef>
            <a:spcAft>
              <a:spcPct val="15000"/>
            </a:spcAft>
            <a:buChar char="••"/>
          </a:pPr>
          <a:endParaRPr lang="en-IN" sz="11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Promotion budget planning &amp; simulation</a:t>
          </a:r>
          <a:endParaRPr lang="en-IN" sz="1400" kern="1200" dirty="0">
            <a:latin typeface="Century Gothic" pitchFamily="34" charset="0"/>
          </a:endParaRPr>
        </a:p>
        <a:p>
          <a:pPr marL="114300" lvl="1" indent="-114300" algn="l" defTabSz="533400">
            <a:lnSpc>
              <a:spcPct val="90000"/>
            </a:lnSpc>
            <a:spcBef>
              <a:spcPct val="0"/>
            </a:spcBef>
            <a:spcAft>
              <a:spcPct val="15000"/>
            </a:spcAft>
            <a:buChar char="••"/>
          </a:pPr>
          <a:endParaRPr lang="en-IN" sz="12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Promotion effectiveness</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Test control</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Pre Post</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Double difference</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ANOVA/ANACOVA</a:t>
          </a:r>
        </a:p>
        <a:p>
          <a:pPr marL="114300" lvl="1" indent="-114300" algn="l" defTabSz="577850">
            <a:lnSpc>
              <a:spcPct val="90000"/>
            </a:lnSpc>
            <a:spcBef>
              <a:spcPct val="0"/>
            </a:spcBef>
            <a:spcAft>
              <a:spcPct val="15000"/>
            </a:spcAft>
            <a:buChar char="••"/>
          </a:pPr>
          <a:endParaRPr lang="en-IN" sz="13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Web analytics</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Drivers of traffic</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Conversion levers</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Paid search effectiveness</a:t>
          </a:r>
        </a:p>
      </dsp:txBody>
      <dsp:txXfrm>
        <a:off x="3751271" y="574329"/>
        <a:ext cx="1641457" cy="3939074"/>
      </dsp:txXfrm>
    </dsp:sp>
    <dsp:sp modelId="{9F109E2B-2D8D-463D-AFF6-D975E2F1DA50}">
      <dsp:nvSpPr>
        <dsp:cNvPr id="0" name=""/>
        <dsp:cNvSpPr/>
      </dsp:nvSpPr>
      <dsp:spPr>
        <a:xfrm>
          <a:off x="5622533"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Product management &amp; Design</a:t>
          </a:r>
          <a:endParaRPr lang="en-IN" sz="1200" b="1" kern="1200" dirty="0">
            <a:latin typeface="Century Gothic" pitchFamily="34" charset="0"/>
          </a:endParaRPr>
        </a:p>
      </dsp:txBody>
      <dsp:txXfrm>
        <a:off x="5622533" y="12558"/>
        <a:ext cx="1641457" cy="561770"/>
      </dsp:txXfrm>
    </dsp:sp>
    <dsp:sp modelId="{62EAA0C3-20CE-4646-A1DB-46E1DBD21C06}">
      <dsp:nvSpPr>
        <dsp:cNvPr id="0" name=""/>
        <dsp:cNvSpPr/>
      </dsp:nvSpPr>
      <dsp:spPr>
        <a:xfrm>
          <a:off x="5622533"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Drivers of Consumer choice</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Product Attribute valuation</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NPI performance forecasting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533400">
            <a:lnSpc>
              <a:spcPct val="90000"/>
            </a:lnSpc>
            <a:spcBef>
              <a:spcPct val="0"/>
            </a:spcBef>
            <a:spcAft>
              <a:spcPct val="15000"/>
            </a:spcAft>
            <a:buChar char="••"/>
          </a:pPr>
          <a:endParaRPr lang="en-IN" sz="12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Analyzing customer experience</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Customer sentiment</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Brand positioning</a:t>
          </a:r>
          <a:endParaRPr lang="en-IN" sz="1000" kern="1200" dirty="0">
            <a:latin typeface="Century Gothic" pitchFamily="34" charset="0"/>
          </a:endParaRPr>
        </a:p>
      </dsp:txBody>
      <dsp:txXfrm>
        <a:off x="5622533" y="574329"/>
        <a:ext cx="1641457" cy="3939074"/>
      </dsp:txXfrm>
    </dsp:sp>
    <dsp:sp modelId="{26F2EE10-6BF4-4EE9-9AF0-92A3F946206A}">
      <dsp:nvSpPr>
        <dsp:cNvPr id="0" name=""/>
        <dsp:cNvSpPr/>
      </dsp:nvSpPr>
      <dsp:spPr>
        <a:xfrm>
          <a:off x="7493795"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Supply chain</a:t>
          </a:r>
          <a:endParaRPr lang="en-IN" sz="1200" b="1" kern="1200" dirty="0">
            <a:latin typeface="Century Gothic" pitchFamily="34" charset="0"/>
          </a:endParaRPr>
        </a:p>
      </dsp:txBody>
      <dsp:txXfrm>
        <a:off x="7493795" y="12558"/>
        <a:ext cx="1641457" cy="561770"/>
      </dsp:txXfrm>
    </dsp:sp>
    <dsp:sp modelId="{0B4E3AF4-F306-47EC-AEB1-E357D15D45E3}">
      <dsp:nvSpPr>
        <dsp:cNvPr id="0" name=""/>
        <dsp:cNvSpPr/>
      </dsp:nvSpPr>
      <dsp:spPr>
        <a:xfrm>
          <a:off x="7493795"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Measuring Lost sales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Demand forecasting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Inventory management</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Probabilistic &amp; Deterministic models for EOQ &amp; buffer stock</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Leading indicators of Online ‘Out of Stock’</a:t>
          </a:r>
          <a:endParaRPr lang="en-IN" sz="1400" kern="1200" dirty="0">
            <a:latin typeface="Century Gothic" pitchFamily="34" charset="0"/>
          </a:endParaRPr>
        </a:p>
      </dsp:txBody>
      <dsp:txXfrm>
        <a:off x="7493795" y="574329"/>
        <a:ext cx="1641457" cy="393907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EEB598-3731-47ED-A48D-16C1DB02D70C}">
      <dsp:nvSpPr>
        <dsp:cNvPr id="0" name=""/>
        <dsp:cNvSpPr/>
      </dsp:nvSpPr>
      <dsp:spPr>
        <a:xfrm>
          <a:off x="2199"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solidFill>
                <a:schemeClr val="bg1"/>
              </a:solidFill>
              <a:latin typeface="Myriad Pro Light" pitchFamily="34" charset="0"/>
              <a:cs typeface="Arial" pitchFamily="34" charset="0"/>
            </a:rPr>
            <a:t>Problem Definition</a:t>
          </a:r>
          <a:endParaRPr lang="en-US" sz="1200" b="0" kern="1200" dirty="0">
            <a:latin typeface="Myriad Pro Light" pitchFamily="34" charset="0"/>
          </a:endParaRPr>
        </a:p>
      </dsp:txBody>
      <dsp:txXfrm>
        <a:off x="2199" y="0"/>
        <a:ext cx="1957887" cy="516206"/>
      </dsp:txXfrm>
    </dsp:sp>
    <dsp:sp modelId="{B5409555-01C5-4E23-BF06-7BDDEC3548C0}">
      <dsp:nvSpPr>
        <dsp:cNvPr id="0" name=""/>
        <dsp:cNvSpPr/>
      </dsp:nvSpPr>
      <dsp:spPr>
        <a:xfrm>
          <a:off x="1764298"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Hypothesis generation</a:t>
          </a:r>
          <a:endParaRPr lang="en-US" sz="1200" b="0" kern="1200" dirty="0">
            <a:latin typeface="Myriad Pro Light" pitchFamily="34" charset="0"/>
          </a:endParaRPr>
        </a:p>
      </dsp:txBody>
      <dsp:txXfrm>
        <a:off x="1764298" y="0"/>
        <a:ext cx="1957887" cy="516206"/>
      </dsp:txXfrm>
    </dsp:sp>
    <dsp:sp modelId="{88C3D2A1-77DE-465D-9A28-649BABA5948D}">
      <dsp:nvSpPr>
        <dsp:cNvPr id="0" name=""/>
        <dsp:cNvSpPr/>
      </dsp:nvSpPr>
      <dsp:spPr>
        <a:xfrm>
          <a:off x="3526398"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Data Collection</a:t>
          </a:r>
          <a:endParaRPr lang="en-US" sz="1200" b="0" kern="1200" dirty="0">
            <a:latin typeface="Myriad Pro Light" pitchFamily="34" charset="0"/>
          </a:endParaRPr>
        </a:p>
      </dsp:txBody>
      <dsp:txXfrm>
        <a:off x="3526398" y="0"/>
        <a:ext cx="1957887" cy="516206"/>
      </dsp:txXfrm>
    </dsp:sp>
    <dsp:sp modelId="{1E276C17-AA9F-43CD-A9FB-13432B2E4BBA}">
      <dsp:nvSpPr>
        <dsp:cNvPr id="0" name=""/>
        <dsp:cNvSpPr/>
      </dsp:nvSpPr>
      <dsp:spPr>
        <a:xfrm>
          <a:off x="5288497"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Analysis</a:t>
          </a:r>
          <a:endParaRPr lang="en-US" sz="1200" b="0" kern="1200" dirty="0">
            <a:latin typeface="Myriad Pro Light" pitchFamily="34" charset="0"/>
          </a:endParaRPr>
        </a:p>
      </dsp:txBody>
      <dsp:txXfrm>
        <a:off x="5288497" y="0"/>
        <a:ext cx="1957887" cy="516206"/>
      </dsp:txXfrm>
    </dsp:sp>
    <dsp:sp modelId="{550B0861-BB89-44D3-8AD2-CE51E19F9BCE}">
      <dsp:nvSpPr>
        <dsp:cNvPr id="0" name=""/>
        <dsp:cNvSpPr/>
      </dsp:nvSpPr>
      <dsp:spPr>
        <a:xfrm>
          <a:off x="7050596"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Feedback/ calibration</a:t>
          </a:r>
          <a:endParaRPr lang="en-US" sz="1200" b="0" kern="1200" dirty="0">
            <a:latin typeface="Myriad Pro Light" pitchFamily="34" charset="0"/>
          </a:endParaRPr>
        </a:p>
      </dsp:txBody>
      <dsp:txXfrm>
        <a:off x="7050596" y="0"/>
        <a:ext cx="1957887" cy="51620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104142-C6EC-4A4D-BF5D-02371E87DA16}">
      <dsp:nvSpPr>
        <dsp:cNvPr id="0" name=""/>
        <dsp:cNvSpPr/>
      </dsp:nvSpPr>
      <dsp:spPr>
        <a:xfrm>
          <a:off x="3528499"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latin typeface="Century Gothic" panose="020B0502020202020204" pitchFamily="34" charset="0"/>
            </a:rPr>
            <a:t>Campaign design</a:t>
          </a:r>
          <a:endParaRPr lang="en-IN" sz="1400" kern="1200" dirty="0">
            <a:latin typeface="Century Gothic" panose="020B0502020202020204" pitchFamily="34" charset="0"/>
          </a:endParaRPr>
        </a:p>
      </dsp:txBody>
      <dsp:txXfrm>
        <a:off x="3528499" y="29355"/>
        <a:ext cx="1006078" cy="1006078"/>
      </dsp:txXfrm>
    </dsp:sp>
    <dsp:sp modelId="{54B303F3-0E8B-4309-86DD-0A38E560E5B7}">
      <dsp:nvSpPr>
        <dsp:cNvPr id="0" name=""/>
        <dsp:cNvSpPr/>
      </dsp:nvSpPr>
      <dsp:spPr>
        <a:xfrm>
          <a:off x="1162170" y="289"/>
          <a:ext cx="3771658" cy="3771658"/>
        </a:xfrm>
        <a:prstGeom prst="circularArrow">
          <a:avLst>
            <a:gd name="adj1" fmla="val 5202"/>
            <a:gd name="adj2" fmla="val 336015"/>
            <a:gd name="adj3" fmla="val 21292825"/>
            <a:gd name="adj4" fmla="val 19766604"/>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74586-DE53-46E1-8F0F-06BB7480C7CB}">
      <dsp:nvSpPr>
        <dsp:cNvPr id="0" name=""/>
        <dsp:cNvSpPr/>
      </dsp:nvSpPr>
      <dsp:spPr>
        <a:xfrm>
          <a:off x="4136359"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latin typeface="Century Gothic" panose="020B0502020202020204" pitchFamily="34" charset="0"/>
            </a:rPr>
            <a:t>Target list selection</a:t>
          </a:r>
          <a:endParaRPr lang="en-IN" sz="1400" kern="1200" dirty="0">
            <a:latin typeface="Century Gothic" panose="020B0502020202020204" pitchFamily="34" charset="0"/>
          </a:endParaRPr>
        </a:p>
      </dsp:txBody>
      <dsp:txXfrm>
        <a:off x="4136359" y="1900156"/>
        <a:ext cx="1006078" cy="1006078"/>
      </dsp:txXfrm>
    </dsp:sp>
    <dsp:sp modelId="{01F2A966-F2CB-41EE-80A1-9E576F179101}">
      <dsp:nvSpPr>
        <dsp:cNvPr id="0" name=""/>
        <dsp:cNvSpPr/>
      </dsp:nvSpPr>
      <dsp:spPr>
        <a:xfrm>
          <a:off x="1162170" y="289"/>
          <a:ext cx="3771658" cy="3771658"/>
        </a:xfrm>
        <a:prstGeom prst="circularArrow">
          <a:avLst>
            <a:gd name="adj1" fmla="val 5202"/>
            <a:gd name="adj2" fmla="val 336015"/>
            <a:gd name="adj3" fmla="val 4014266"/>
            <a:gd name="adj4" fmla="val 225382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02646-04D2-4AD3-BD95-1A518674CCE6}">
      <dsp:nvSpPr>
        <dsp:cNvPr id="0" name=""/>
        <dsp:cNvSpPr/>
      </dsp:nvSpPr>
      <dsp:spPr>
        <a:xfrm>
          <a:off x="2544960" y="3056374"/>
          <a:ext cx="1006078" cy="1006078"/>
        </a:xfrm>
        <a:prstGeom prst="rect">
          <a:avLst/>
        </a:prstGeom>
        <a:noFill/>
        <a:ln>
          <a:solidFill>
            <a:schemeClr val="accent6">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latin typeface="Century Gothic" panose="020B0502020202020204" pitchFamily="34" charset="0"/>
            </a:rPr>
            <a:t>Impact measurement</a:t>
          </a:r>
          <a:endParaRPr lang="en-IN" sz="1400" kern="1200" dirty="0">
            <a:latin typeface="Century Gothic" panose="020B0502020202020204" pitchFamily="34" charset="0"/>
          </a:endParaRPr>
        </a:p>
      </dsp:txBody>
      <dsp:txXfrm>
        <a:off x="2544960" y="3056374"/>
        <a:ext cx="1006078" cy="1006078"/>
      </dsp:txXfrm>
    </dsp:sp>
    <dsp:sp modelId="{F0364E12-B0BE-42E7-A8CF-0553E7DA617C}">
      <dsp:nvSpPr>
        <dsp:cNvPr id="0" name=""/>
        <dsp:cNvSpPr/>
      </dsp:nvSpPr>
      <dsp:spPr>
        <a:xfrm>
          <a:off x="1162170" y="289"/>
          <a:ext cx="3771658" cy="3771658"/>
        </a:xfrm>
        <a:prstGeom prst="circularArrow">
          <a:avLst>
            <a:gd name="adj1" fmla="val 5202"/>
            <a:gd name="adj2" fmla="val 336015"/>
            <a:gd name="adj3" fmla="val 8210155"/>
            <a:gd name="adj4" fmla="val 644971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463B9F-C4F4-4D86-8D28-BF3FB9F5AA45}">
      <dsp:nvSpPr>
        <dsp:cNvPr id="0" name=""/>
        <dsp:cNvSpPr/>
      </dsp:nvSpPr>
      <dsp:spPr>
        <a:xfrm>
          <a:off x="953562" y="1900156"/>
          <a:ext cx="1006078" cy="1006078"/>
        </a:xfrm>
        <a:prstGeom prst="rect">
          <a:avLst/>
        </a:prstGeom>
        <a:noFill/>
        <a:ln>
          <a:solidFill>
            <a:schemeClr val="accent6">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latin typeface="Century Gothic" panose="020B0502020202020204" pitchFamily="34" charset="0"/>
            </a:rPr>
            <a:t>Deep dive analysis</a:t>
          </a:r>
          <a:endParaRPr lang="en-IN" sz="1400" kern="1200" dirty="0">
            <a:latin typeface="Century Gothic" panose="020B0502020202020204" pitchFamily="34" charset="0"/>
          </a:endParaRPr>
        </a:p>
      </dsp:txBody>
      <dsp:txXfrm>
        <a:off x="953562" y="1900156"/>
        <a:ext cx="1006078" cy="1006078"/>
      </dsp:txXfrm>
    </dsp:sp>
    <dsp:sp modelId="{4B57BE50-0A6D-42C1-AC95-B86F5A235BAF}">
      <dsp:nvSpPr>
        <dsp:cNvPr id="0" name=""/>
        <dsp:cNvSpPr/>
      </dsp:nvSpPr>
      <dsp:spPr>
        <a:xfrm>
          <a:off x="1159264" y="-85237"/>
          <a:ext cx="3771658" cy="3771658"/>
        </a:xfrm>
        <a:prstGeom prst="circularArrow">
          <a:avLst>
            <a:gd name="adj1" fmla="val 5202"/>
            <a:gd name="adj2" fmla="val 336015"/>
            <a:gd name="adj3" fmla="val 12096691"/>
            <a:gd name="adj4" fmla="val 10595326"/>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80548-8E53-4BEA-B335-3307119DAF2C}">
      <dsp:nvSpPr>
        <dsp:cNvPr id="0" name=""/>
        <dsp:cNvSpPr/>
      </dsp:nvSpPr>
      <dsp:spPr>
        <a:xfrm>
          <a:off x="1224134" y="29348"/>
          <a:ext cx="1536633" cy="1006078"/>
        </a:xfrm>
        <a:prstGeom prst="rect">
          <a:avLst/>
        </a:prstGeom>
        <a:noFill/>
        <a:ln>
          <a:solidFill>
            <a:schemeClr val="accent6">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latin typeface="Century Gothic" panose="020B0502020202020204" pitchFamily="34" charset="0"/>
            </a:rPr>
            <a:t>Feedback to future campaign</a:t>
          </a:r>
          <a:endParaRPr lang="en-IN" sz="1400" kern="1200" dirty="0">
            <a:latin typeface="Century Gothic" panose="020B0502020202020204" pitchFamily="34" charset="0"/>
          </a:endParaRPr>
        </a:p>
      </dsp:txBody>
      <dsp:txXfrm>
        <a:off x="1224134" y="29348"/>
        <a:ext cx="1536633" cy="1006078"/>
      </dsp:txXfrm>
    </dsp:sp>
    <dsp:sp modelId="{BC75935C-4F1C-49DF-8262-8C25A82BD697}">
      <dsp:nvSpPr>
        <dsp:cNvPr id="0" name=""/>
        <dsp:cNvSpPr/>
      </dsp:nvSpPr>
      <dsp:spPr>
        <a:xfrm>
          <a:off x="1070091" y="-30250"/>
          <a:ext cx="3771658" cy="3771658"/>
        </a:xfrm>
        <a:prstGeom prst="circularArrow">
          <a:avLst>
            <a:gd name="adj1" fmla="val 5202"/>
            <a:gd name="adj2" fmla="val 336015"/>
            <a:gd name="adj3" fmla="val 17064592"/>
            <a:gd name="adj4" fmla="val 15798147"/>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104142-C6EC-4A4D-BF5D-02371E87DA16}">
      <dsp:nvSpPr>
        <dsp:cNvPr id="0" name=""/>
        <dsp:cNvSpPr/>
      </dsp:nvSpPr>
      <dsp:spPr>
        <a:xfrm>
          <a:off x="3645239" y="29355"/>
          <a:ext cx="1006078" cy="100607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latin typeface="Century Gothic" panose="020B0502020202020204" pitchFamily="34" charset="0"/>
            </a:rPr>
            <a:t>Formulate the Problem &amp; Obtain input data</a:t>
          </a:r>
          <a:endParaRPr lang="en-IN" sz="1200" kern="1200" dirty="0">
            <a:latin typeface="Century Gothic" panose="020B0502020202020204" pitchFamily="34" charset="0"/>
          </a:endParaRPr>
        </a:p>
      </dsp:txBody>
      <dsp:txXfrm>
        <a:off x="3645239" y="29355"/>
        <a:ext cx="1006078" cy="1006078"/>
      </dsp:txXfrm>
    </dsp:sp>
    <dsp:sp modelId="{54B303F3-0E8B-4309-86DD-0A38E560E5B7}">
      <dsp:nvSpPr>
        <dsp:cNvPr id="0" name=""/>
        <dsp:cNvSpPr/>
      </dsp:nvSpPr>
      <dsp:spPr>
        <a:xfrm>
          <a:off x="1278911" y="289"/>
          <a:ext cx="3771658" cy="3771658"/>
        </a:xfrm>
        <a:prstGeom prst="circularArrow">
          <a:avLst>
            <a:gd name="adj1" fmla="val 5202"/>
            <a:gd name="adj2" fmla="val 336015"/>
            <a:gd name="adj3" fmla="val 21292825"/>
            <a:gd name="adj4" fmla="val 19766604"/>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74586-DE53-46E1-8F0F-06BB7480C7CB}">
      <dsp:nvSpPr>
        <dsp:cNvPr id="0" name=""/>
        <dsp:cNvSpPr/>
      </dsp:nvSpPr>
      <dsp:spPr>
        <a:xfrm>
          <a:off x="4253099" y="1900156"/>
          <a:ext cx="1006078" cy="100607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Select MDS procedure</a:t>
          </a:r>
          <a:endParaRPr lang="en-IN" sz="1400" kern="1200" dirty="0"/>
        </a:p>
      </dsp:txBody>
      <dsp:txXfrm>
        <a:off x="4253099" y="1900156"/>
        <a:ext cx="1006078" cy="1006078"/>
      </dsp:txXfrm>
    </dsp:sp>
    <dsp:sp modelId="{01F2A966-F2CB-41EE-80A1-9E576F179101}">
      <dsp:nvSpPr>
        <dsp:cNvPr id="0" name=""/>
        <dsp:cNvSpPr/>
      </dsp:nvSpPr>
      <dsp:spPr>
        <a:xfrm>
          <a:off x="1278911" y="289"/>
          <a:ext cx="3771658" cy="3771658"/>
        </a:xfrm>
        <a:prstGeom prst="circularArrow">
          <a:avLst>
            <a:gd name="adj1" fmla="val 5202"/>
            <a:gd name="adj2" fmla="val 336015"/>
            <a:gd name="adj3" fmla="val 4014266"/>
            <a:gd name="adj4" fmla="val 225382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02646-04D2-4AD3-BD95-1A518674CCE6}">
      <dsp:nvSpPr>
        <dsp:cNvPr id="0" name=""/>
        <dsp:cNvSpPr/>
      </dsp:nvSpPr>
      <dsp:spPr>
        <a:xfrm>
          <a:off x="2661701" y="3056374"/>
          <a:ext cx="1006078" cy="100607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latin typeface="Century Gothic" panose="020B0502020202020204" pitchFamily="34" charset="0"/>
            </a:rPr>
            <a:t>Decide on the number of Dimensions</a:t>
          </a:r>
          <a:endParaRPr lang="en-IN" sz="1200" kern="1200" dirty="0">
            <a:latin typeface="Century Gothic" panose="020B0502020202020204" pitchFamily="34" charset="0"/>
          </a:endParaRPr>
        </a:p>
      </dsp:txBody>
      <dsp:txXfrm>
        <a:off x="2661701" y="3056374"/>
        <a:ext cx="1006078" cy="1006078"/>
      </dsp:txXfrm>
    </dsp:sp>
    <dsp:sp modelId="{F0364E12-B0BE-42E7-A8CF-0553E7DA617C}">
      <dsp:nvSpPr>
        <dsp:cNvPr id="0" name=""/>
        <dsp:cNvSpPr/>
      </dsp:nvSpPr>
      <dsp:spPr>
        <a:xfrm>
          <a:off x="1278911" y="289"/>
          <a:ext cx="3771658" cy="3771658"/>
        </a:xfrm>
        <a:prstGeom prst="circularArrow">
          <a:avLst>
            <a:gd name="adj1" fmla="val 5202"/>
            <a:gd name="adj2" fmla="val 336015"/>
            <a:gd name="adj3" fmla="val 8210155"/>
            <a:gd name="adj4" fmla="val 644971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463B9F-C4F4-4D86-8D28-BF3FB9F5AA45}">
      <dsp:nvSpPr>
        <dsp:cNvPr id="0" name=""/>
        <dsp:cNvSpPr/>
      </dsp:nvSpPr>
      <dsp:spPr>
        <a:xfrm>
          <a:off x="836822" y="1900156"/>
          <a:ext cx="1473039" cy="100607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latin typeface="Century Gothic" panose="020B0502020202020204" pitchFamily="34" charset="0"/>
            </a:rPr>
            <a:t>Label the dimensions and interpret the configuration</a:t>
          </a:r>
          <a:endParaRPr lang="en-IN" sz="1200" kern="1200" dirty="0">
            <a:latin typeface="Century Gothic" panose="020B0502020202020204" pitchFamily="34" charset="0"/>
          </a:endParaRPr>
        </a:p>
      </dsp:txBody>
      <dsp:txXfrm>
        <a:off x="836822" y="1900156"/>
        <a:ext cx="1473039" cy="1006078"/>
      </dsp:txXfrm>
    </dsp:sp>
    <dsp:sp modelId="{4B57BE50-0A6D-42C1-AC95-B86F5A235BAF}">
      <dsp:nvSpPr>
        <dsp:cNvPr id="0" name=""/>
        <dsp:cNvSpPr/>
      </dsp:nvSpPr>
      <dsp:spPr>
        <a:xfrm>
          <a:off x="1276005" y="-85237"/>
          <a:ext cx="3771658" cy="3771658"/>
        </a:xfrm>
        <a:prstGeom prst="circularArrow">
          <a:avLst>
            <a:gd name="adj1" fmla="val 5202"/>
            <a:gd name="adj2" fmla="val 336015"/>
            <a:gd name="adj3" fmla="val 12096691"/>
            <a:gd name="adj4" fmla="val 10595326"/>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80548-8E53-4BEA-B335-3307119DAF2C}">
      <dsp:nvSpPr>
        <dsp:cNvPr id="0" name=""/>
        <dsp:cNvSpPr/>
      </dsp:nvSpPr>
      <dsp:spPr>
        <a:xfrm>
          <a:off x="1340874" y="29348"/>
          <a:ext cx="1536633" cy="100607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dirty="0" smtClean="0">
              <a:latin typeface="Century Gothic" panose="020B0502020202020204" pitchFamily="34" charset="0"/>
            </a:rPr>
            <a:t>Assess reliability and validity</a:t>
          </a:r>
          <a:endParaRPr lang="en-IN" sz="1200" kern="1200" dirty="0">
            <a:latin typeface="Century Gothic" panose="020B0502020202020204" pitchFamily="34" charset="0"/>
          </a:endParaRPr>
        </a:p>
      </dsp:txBody>
      <dsp:txXfrm>
        <a:off x="1340874" y="29348"/>
        <a:ext cx="1536633" cy="1006078"/>
      </dsp:txXfrm>
    </dsp:sp>
    <dsp:sp modelId="{BC75935C-4F1C-49DF-8262-8C25A82BD697}">
      <dsp:nvSpPr>
        <dsp:cNvPr id="0" name=""/>
        <dsp:cNvSpPr/>
      </dsp:nvSpPr>
      <dsp:spPr>
        <a:xfrm>
          <a:off x="1186831" y="-30250"/>
          <a:ext cx="3771658" cy="3771658"/>
        </a:xfrm>
        <a:prstGeom prst="circularArrow">
          <a:avLst>
            <a:gd name="adj1" fmla="val 5202"/>
            <a:gd name="adj2" fmla="val 336015"/>
            <a:gd name="adj3" fmla="val 17064592"/>
            <a:gd name="adj4" fmla="val 15798147"/>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7C51D40-164A-4D8F-90FA-1419D8C9F240}" type="datetimeFigureOut">
              <a:rPr lang="en-US" smtClean="0"/>
              <a:pPr/>
              <a:t>5/12/2015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C0F2AEF-7924-4683-A6C7-0C62BECB347B}" type="slidenum">
              <a:rPr lang="en-US" smtClean="0"/>
              <a:pPr/>
              <a:t>‹#›</a:t>
            </a:fld>
            <a:endParaRPr lang="en-US" dirty="0"/>
          </a:p>
        </p:txBody>
      </p:sp>
    </p:spTree>
    <p:extLst>
      <p:ext uri="{BB962C8B-B14F-4D97-AF65-F5344CB8AC3E}">
        <p14:creationId xmlns="" xmlns:p14="http://schemas.microsoft.com/office/powerpoint/2010/main" val="1637631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E44EDA3-D05B-4829-AA25-F63D1C673530}" type="datetimeFigureOut">
              <a:rPr lang="en-US" smtClean="0"/>
              <a:pPr/>
              <a:t>5/12/2015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3A2A08C0-E73E-4675-A673-C9C0EB2F4D7A}" type="slidenum">
              <a:rPr lang="en-US" smtClean="0"/>
              <a:pPr/>
              <a:t>‹#›</a:t>
            </a:fld>
            <a:endParaRPr lang="en-US" dirty="0"/>
          </a:p>
        </p:txBody>
      </p:sp>
    </p:spTree>
    <p:extLst>
      <p:ext uri="{BB962C8B-B14F-4D97-AF65-F5344CB8AC3E}">
        <p14:creationId xmlns="" xmlns:p14="http://schemas.microsoft.com/office/powerpoint/2010/main" val="97660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2972">
              <a:defRPr sz="1200" b="1">
                <a:solidFill>
                  <a:schemeClr val="tx1"/>
                </a:solidFill>
                <a:latin typeface="Arial" charset="0"/>
                <a:ea typeface="ＭＳ Ｐゴシック" charset="0"/>
              </a:defRPr>
            </a:lvl1pPr>
            <a:lvl2pPr marL="787026" indent="-302702" defTabSz="892972">
              <a:defRPr sz="1200" b="1">
                <a:solidFill>
                  <a:schemeClr val="tx1"/>
                </a:solidFill>
                <a:latin typeface="Arial" charset="0"/>
                <a:ea typeface="ＭＳ Ｐゴシック" charset="0"/>
              </a:defRPr>
            </a:lvl2pPr>
            <a:lvl3pPr marL="1210810" indent="-242162" defTabSz="892972">
              <a:defRPr sz="1200" b="1">
                <a:solidFill>
                  <a:schemeClr val="tx1"/>
                </a:solidFill>
                <a:latin typeface="Arial" charset="0"/>
                <a:ea typeface="ＭＳ Ｐゴシック" charset="0"/>
              </a:defRPr>
            </a:lvl3pPr>
            <a:lvl4pPr marL="1695134" indent="-242162" defTabSz="892972">
              <a:defRPr sz="1200" b="1">
                <a:solidFill>
                  <a:schemeClr val="tx1"/>
                </a:solidFill>
                <a:latin typeface="Arial" charset="0"/>
                <a:ea typeface="ＭＳ Ｐゴシック" charset="0"/>
              </a:defRPr>
            </a:lvl4pPr>
            <a:lvl5pPr marL="2179458" indent="-242162" defTabSz="892972">
              <a:defRPr sz="1200" b="1">
                <a:solidFill>
                  <a:schemeClr val="tx1"/>
                </a:solidFill>
                <a:latin typeface="Arial" charset="0"/>
                <a:ea typeface="ＭＳ Ｐゴシック" charset="0"/>
              </a:defRPr>
            </a:lvl5pPr>
            <a:lvl6pPr marL="2663781"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6pPr>
            <a:lvl7pPr marL="3148105"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7pPr>
            <a:lvl8pPr marL="3632429"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8pPr>
            <a:lvl9pPr marL="4116753"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9pPr>
          </a:lstStyle>
          <a:p>
            <a:fld id="{DB312A78-DACF-E447-87D6-69EEB124DA8F}" type="slidenum">
              <a:rPr lang="en-US" b="0"/>
              <a:pPr/>
              <a:t>10</a:t>
            </a:fld>
            <a:endParaRPr lang="en-US" b="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smtClean="0">
                <a:latin typeface="Times New Roman" charset="0"/>
              </a:rPr>
              <a:t>How</a:t>
            </a:r>
            <a:r>
              <a:rPr lang="en-US" baseline="0" dirty="0" smtClean="0">
                <a:latin typeface="Times New Roman" charset="0"/>
              </a:rPr>
              <a:t> can we start engaging?</a:t>
            </a:r>
          </a:p>
          <a:p>
            <a:r>
              <a:rPr lang="en-US" baseline="0" dirty="0" smtClean="0">
                <a:latin typeface="Times New Roman" charset="0"/>
              </a:rPr>
              <a:t> - We could start with a Pilot project on a specific problem that is important to you</a:t>
            </a:r>
          </a:p>
          <a:p>
            <a:r>
              <a:rPr lang="en-US" baseline="0" dirty="0" smtClean="0">
                <a:latin typeface="Times New Roman" charset="0"/>
              </a:rPr>
              <a:t> - The timelines are indicative</a:t>
            </a:r>
          </a:p>
          <a:p>
            <a:r>
              <a:rPr lang="en-US" baseline="0" dirty="0" smtClean="0">
                <a:latin typeface="Times New Roman" charset="0"/>
              </a:rPr>
              <a:t>- The activities could differ slightly based on the problem statement</a:t>
            </a:r>
            <a:endParaRPr lang="en-US" dirty="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random sample – update</a:t>
            </a:r>
          </a:p>
          <a:p>
            <a:r>
              <a:rPr lang="en-US" dirty="0" smtClean="0"/>
              <a:t>Shipping Price-update</a:t>
            </a:r>
          </a:p>
          <a:p>
            <a:r>
              <a:rPr lang="en-US" dirty="0" smtClean="0"/>
              <a:t>Impact- update</a:t>
            </a:r>
          </a:p>
          <a:p>
            <a:endParaRPr lang="en-US" dirty="0" smtClean="0"/>
          </a:p>
          <a:p>
            <a:r>
              <a:rPr lang="en-US" dirty="0" smtClean="0"/>
              <a:t>***impact – measure</a:t>
            </a:r>
            <a:r>
              <a:rPr lang="en-US" baseline="0" dirty="0" smtClean="0"/>
              <a:t> of how much a particular factor able to diff b/w sold n unsold items</a:t>
            </a:r>
            <a:endParaRPr lang="en-US" dirty="0"/>
          </a:p>
        </p:txBody>
      </p:sp>
      <p:sp>
        <p:nvSpPr>
          <p:cNvPr id="4" name="Slide Number Placeholder 3"/>
          <p:cNvSpPr>
            <a:spLocks noGrp="1"/>
          </p:cNvSpPr>
          <p:nvPr>
            <p:ph type="sldNum" sz="quarter" idx="10"/>
          </p:nvPr>
        </p:nvSpPr>
        <p:spPr/>
        <p:txBody>
          <a:bodyPr/>
          <a:lstStyle/>
          <a:p>
            <a:fld id="{1F550F49-EA97-4DE1-BB62-35AB645E49B0}" type="slidenum">
              <a:rPr lang="en-US" smtClean="0"/>
              <a:pPr/>
              <a:t>15</a:t>
            </a:fld>
            <a:endParaRPr lang="en-US" dirty="0"/>
          </a:p>
        </p:txBody>
      </p:sp>
    </p:spTree>
    <p:extLst>
      <p:ext uri="{BB962C8B-B14F-4D97-AF65-F5344CB8AC3E}">
        <p14:creationId xmlns="" xmlns:p14="http://schemas.microsoft.com/office/powerpoint/2010/main" val="1598213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27</a:t>
            </a:fld>
            <a:endParaRPr lang="en-US"/>
          </a:p>
        </p:txBody>
      </p:sp>
    </p:spTree>
    <p:extLst>
      <p:ext uri="{BB962C8B-B14F-4D97-AF65-F5344CB8AC3E}">
        <p14:creationId xmlns="" xmlns:p14="http://schemas.microsoft.com/office/powerpoint/2010/main" val="803613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A08C0-E73E-4675-A673-C9C0EB2F4D7A}" type="slidenum">
              <a:rPr lang="en-US" smtClean="0">
                <a:solidFill>
                  <a:prstClr val="black"/>
                </a:solidFill>
              </a:rPr>
              <a:pPr/>
              <a:t>36</a:t>
            </a:fld>
            <a:endParaRPr lang="en-US" dirty="0">
              <a:solidFill>
                <a:prstClr val="black"/>
              </a:solidFill>
            </a:endParaRPr>
          </a:p>
        </p:txBody>
      </p:sp>
    </p:spTree>
    <p:extLst>
      <p:ext uri="{BB962C8B-B14F-4D97-AF65-F5344CB8AC3E}">
        <p14:creationId xmlns="" xmlns:p14="http://schemas.microsoft.com/office/powerpoint/2010/main" val="600307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Ugam is an established managed analytics company, in existence for more than 13 years. We have two</a:t>
            </a:r>
            <a:r>
              <a:rPr lang="en-IN" baseline="0" dirty="0" smtClean="0"/>
              <a:t> lines of business , Market research and </a:t>
            </a:r>
            <a:r>
              <a:rPr lang="en-IN" baseline="0" dirty="0" err="1" smtClean="0"/>
              <a:t>Retail&amp;Brands</a:t>
            </a:r>
            <a:r>
              <a:rPr lang="en-IN" baseline="0" dirty="0" smtClean="0"/>
              <a:t>. The MR side of the business helps research organizations such as IPSOS, Nielsen etc...in conducting surveys and analyzing results. The offerings here include E2E Research operations (that includes Panel set up, </a:t>
            </a:r>
            <a:r>
              <a:rPr lang="en-IN" baseline="0" dirty="0" err="1" smtClean="0"/>
              <a:t>suvey</a:t>
            </a:r>
            <a:r>
              <a:rPr lang="en-IN" baseline="0" dirty="0" smtClean="0"/>
              <a:t> programming etc..) to technology solutions including mobile surveys. On the R&amp;B side our offerings are customized to the clients need. Our technology platform (UIP) helps clients who have not invested in the state of the art Big data platform and require help leveraging such capability. Our solutions in the areas of Assortment, Content etc...help Retailers/Brands with critical decisions based on our established data and methodology. For example our best seller list based on democratic demand indicators is used by Merchants to append their assortment with trending products. Our MAP monitoring offering helps Brands push compliance on the Channel adhering to MAP prices. For problems that require greater customization, we also offer Content and Analytics services. Analytics services is the focus of our discussion today.</a:t>
            </a:r>
          </a:p>
          <a:p>
            <a:r>
              <a:rPr lang="en-IN" baseline="0" dirty="0" smtClean="0"/>
              <a:t>Overall, </a:t>
            </a:r>
            <a:r>
              <a:rPr lang="en-IN" baseline="0" dirty="0" err="1" smtClean="0"/>
              <a:t>Ugam’s</a:t>
            </a:r>
            <a:r>
              <a:rPr lang="en-IN" baseline="0" dirty="0" smtClean="0"/>
              <a:t> bouquet of offerings helps our clients solve a range of problems with our proven assets and expertise.</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What separates Ugam from other vendors?</a:t>
            </a:r>
          </a:p>
          <a:p>
            <a:r>
              <a:rPr lang="en-IN" dirty="0" smtClean="0"/>
              <a:t>Our unique interplay of Platforms , Services and Solutions provides</a:t>
            </a:r>
            <a:r>
              <a:rPr lang="en-IN" baseline="0" dirty="0" smtClean="0"/>
              <a:t> relevant answers to clients business questions and not force fit an offering. The model also allows for these offerings to be used in combination as the need arises. From a customers point of view this should help you with a seamless solution ; rather than having to manage hand off’s. This also helps you leverage our expertise in solving these problems by using the assets as required.</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lIns="98477" tIns="49239" rIns="98477" bIns="49239">
            <a:normAutofit/>
          </a:bodyPr>
          <a:lstStyle/>
          <a:p>
            <a:r>
              <a:rPr lang="en-US" dirty="0" smtClean="0"/>
              <a:t>The industry has validated </a:t>
            </a:r>
            <a:r>
              <a:rPr lang="en-US" dirty="0" err="1" smtClean="0"/>
              <a:t>Ugam’s</a:t>
            </a:r>
            <a:r>
              <a:rPr lang="en-US" dirty="0" smtClean="0"/>
              <a:t> capability and progress through</a:t>
            </a:r>
            <a:r>
              <a:rPr lang="en-US" baseline="0" dirty="0" smtClean="0"/>
              <a:t> these recognitions.</a:t>
            </a:r>
            <a:endParaRPr lang="en-US" dirty="0"/>
          </a:p>
        </p:txBody>
      </p:sp>
      <p:sp>
        <p:nvSpPr>
          <p:cNvPr id="4" name="Slide Number Placeholder 3"/>
          <p:cNvSpPr>
            <a:spLocks noGrp="1"/>
          </p:cNvSpPr>
          <p:nvPr>
            <p:ph type="sldNum" sz="quarter" idx="10"/>
          </p:nvPr>
        </p:nvSpPr>
        <p:spPr/>
        <p:txBody>
          <a:bodyPr/>
          <a:lstStyle/>
          <a:p>
            <a:fld id="{DAC196DE-7C9A-4FB1-A885-3C320335EA40}"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smtClean="0"/>
              <a:t>Ugam’s</a:t>
            </a:r>
            <a:r>
              <a:rPr lang="en-IN" dirty="0" smtClean="0"/>
              <a:t> Analytics expertise has</a:t>
            </a:r>
            <a:r>
              <a:rPr lang="en-IN" baseline="0" dirty="0" smtClean="0"/>
              <a:t> helped various functions within a retailer solve specific business problems. Our solutions have seen tangible business impact for our clients. For </a:t>
            </a:r>
            <a:r>
              <a:rPr lang="en-IN" baseline="0" dirty="0" err="1" smtClean="0"/>
              <a:t>e.x</a:t>
            </a:r>
            <a:r>
              <a:rPr lang="en-IN" baseline="0" dirty="0" smtClean="0"/>
              <a:t> : Our best seller products have uncovered gaps in assortment that have helped increase the coverage and </a:t>
            </a:r>
            <a:r>
              <a:rPr lang="en-IN" baseline="0" dirty="0" err="1" smtClean="0"/>
              <a:t>topline</a:t>
            </a:r>
            <a:r>
              <a:rPr lang="en-IN" baseline="0" dirty="0" smtClean="0"/>
              <a:t> for customers. Our work on Price elasticity has highlighted product groups where customers could skim price to increase margins.</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Ugam’s</a:t>
            </a:r>
            <a:r>
              <a:rPr lang="en-IN" dirty="0" smtClean="0"/>
              <a:t> Analytics expertise has</a:t>
            </a:r>
            <a:r>
              <a:rPr lang="en-IN" baseline="0" dirty="0" smtClean="0"/>
              <a:t> helped various functions within a Brand solve specific business problems. Our solutions have seen tangible business impact for our clients. For </a:t>
            </a:r>
            <a:r>
              <a:rPr lang="en-IN" baseline="0" dirty="0" err="1" smtClean="0"/>
              <a:t>e.x</a:t>
            </a:r>
            <a:r>
              <a:rPr lang="en-IN" baseline="0" dirty="0" smtClean="0"/>
              <a:t> : Our MAP monitoring work for leading helps plug leakages in the channel to maintain brand equity and preserve margins. </a:t>
            </a:r>
            <a:endParaRPr lang="en-IN" dirty="0" smtClean="0"/>
          </a:p>
          <a:p>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Why would you engage with Ugam for Analytics services?</a:t>
            </a:r>
          </a:p>
          <a:p>
            <a:pPr>
              <a:buFontTx/>
              <a:buChar char="-"/>
            </a:pPr>
            <a:r>
              <a:rPr lang="en-IN" dirty="0" err="1" smtClean="0"/>
              <a:t>Ugam’s</a:t>
            </a:r>
            <a:r>
              <a:rPr lang="en-IN" dirty="0" smtClean="0"/>
              <a:t> Big</a:t>
            </a:r>
            <a:r>
              <a:rPr lang="en-IN" baseline="0" dirty="0" smtClean="0"/>
              <a:t> data insights platform allows you to use ingest large and diverse data to perform analysis of varied complexity. This enables mining for richer insights</a:t>
            </a:r>
          </a:p>
          <a:p>
            <a:pPr>
              <a:buFontTx/>
              <a:buChar char="-"/>
            </a:pPr>
            <a:r>
              <a:rPr lang="en-IN" baseline="0" dirty="0" smtClean="0"/>
              <a:t> </a:t>
            </a:r>
            <a:r>
              <a:rPr lang="en-IN" baseline="0" dirty="0" err="1" smtClean="0"/>
              <a:t>Ugam’s</a:t>
            </a:r>
            <a:r>
              <a:rPr lang="en-IN" baseline="0" dirty="0" smtClean="0"/>
              <a:t> ability to crawl and extract data outside the firewall adds a dimension to analyses that would be incomplete without it. </a:t>
            </a:r>
            <a:r>
              <a:rPr lang="en-IN" baseline="0" dirty="0" err="1" smtClean="0"/>
              <a:t>E.x</a:t>
            </a:r>
            <a:r>
              <a:rPr lang="en-IN" baseline="0" dirty="0" smtClean="0"/>
              <a:t> : Price elasticity with competitive prices</a:t>
            </a:r>
          </a:p>
          <a:p>
            <a:pPr>
              <a:buFontTx/>
              <a:buChar char="-"/>
            </a:pPr>
            <a:r>
              <a:rPr lang="en-IN" baseline="0" dirty="0" smtClean="0"/>
              <a:t> The expertise we have built in creating our assets/solutions help you (customer) leverage </a:t>
            </a:r>
            <a:r>
              <a:rPr lang="en-IN" baseline="0" dirty="0" err="1" smtClean="0"/>
              <a:t>learnings</a:t>
            </a:r>
            <a:r>
              <a:rPr lang="en-IN" baseline="0" dirty="0" smtClean="0"/>
              <a:t> in the industry on the specific problems</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smtClean="0"/>
              <a:t>Ugam’s</a:t>
            </a:r>
            <a:r>
              <a:rPr lang="en-IN" dirty="0" smtClean="0"/>
              <a:t> pool of talent across Analytics and technology can</a:t>
            </a:r>
            <a:r>
              <a:rPr lang="en-IN" baseline="0" dirty="0" smtClean="0"/>
              <a:t> be readily leveraged to solve a business problem.</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Since a lot of the business problems we deal with are open ended and in some cases not solved for earlier,</a:t>
            </a:r>
            <a:r>
              <a:rPr lang="en-IN" baseline="0" dirty="0" smtClean="0"/>
              <a:t> we rely on a structured problem solving approach that increases our chances of approaching ‘the solution’.</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6.jpe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9"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3"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 xmlns:p14="http://schemas.microsoft.com/office/powerpoint/2010/main" val="26011880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975"/>
            <a:ext cx="7497762" cy="842963"/>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050925"/>
            <a:ext cx="8229600" cy="1054100"/>
          </a:xfrm>
        </p:spPr>
        <p:txBody>
          <a:bodyPr/>
          <a:lstStyle>
            <a:lvl1pPr marL="228600" indent="-228600">
              <a:defRPr/>
            </a:lvl1pPr>
            <a:lvl2pPr indent="-228600">
              <a:defRPr/>
            </a:lvl2pPr>
          </a:lstStyle>
          <a:p>
            <a:pPr lvl="0"/>
            <a:r>
              <a:rPr lang="en-US"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 xmlns:p14="http://schemas.microsoft.com/office/powerpoint/2010/main" val="200351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38263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1346200"/>
            <a:ext cx="3922712" cy="4489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346200"/>
            <a:ext cx="3922713" cy="4489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884667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55007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047116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57738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620275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98600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47663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82575"/>
            <a:ext cx="1998663" cy="5553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282575"/>
            <a:ext cx="5846762" cy="5553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50706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65856" y="6453336"/>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z="1050" b="1" smtClean="0">
                <a:solidFill>
                  <a:prstClr val="black">
                    <a:lumMod val="50000"/>
                    <a:lumOff val="50000"/>
                  </a:prstClr>
                </a:solidFill>
              </a:rPr>
              <a:pPr/>
              <a:t>‹#›</a:t>
            </a:fld>
            <a:endParaRPr lang="en-US" sz="1050" b="1" dirty="0">
              <a:solidFill>
                <a:prstClr val="black">
                  <a:lumMod val="50000"/>
                  <a:lumOff val="50000"/>
                </a:prstClr>
              </a:solidFill>
            </a:endParaRPr>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 xmlns:p14="http://schemas.microsoft.com/office/powerpoint/2010/main" val="202710477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1163" y="53975"/>
            <a:ext cx="7875587" cy="8429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1638" y="1244600"/>
            <a:ext cx="7997825" cy="4489450"/>
          </a:xfrm>
        </p:spPr>
        <p:txBody>
          <a:bodyPr/>
          <a:lstStyle/>
          <a:p>
            <a:pPr lvl="0"/>
            <a:endParaRPr lang="en-US" noProof="0" dirty="0"/>
          </a:p>
        </p:txBody>
      </p:sp>
    </p:spTree>
    <p:extLst>
      <p:ext uri="{BB962C8B-B14F-4D97-AF65-F5344CB8AC3E}">
        <p14:creationId xmlns="" xmlns:p14="http://schemas.microsoft.com/office/powerpoint/2010/main" val="271824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55321" y="3983666"/>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11" name="Slide Number Placeholder 5"/>
          <p:cNvSpPr txBox="1">
            <a:spLocks/>
          </p:cNvSpPr>
          <p:nvPr userDrawn="1"/>
        </p:nvSpPr>
        <p:spPr>
          <a:xfrm>
            <a:off x="-65856" y="6453336"/>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z="1050" b="1" smtClean="0">
                <a:solidFill>
                  <a:prstClr val="black">
                    <a:lumMod val="50000"/>
                    <a:lumOff val="50000"/>
                  </a:prstClr>
                </a:solidFill>
              </a:rPr>
              <a:pPr/>
              <a:t>‹#›</a:t>
            </a:fld>
            <a:endParaRPr lang="en-US" sz="1050" b="1" dirty="0">
              <a:solidFill>
                <a:prstClr val="black">
                  <a:lumMod val="50000"/>
                  <a:lumOff val="50000"/>
                </a:prstClr>
              </a:solidFill>
            </a:endParaRPr>
          </a:p>
        </p:txBody>
      </p:sp>
    </p:spTree>
    <p:extLst>
      <p:ext uri="{BB962C8B-B14F-4D97-AF65-F5344CB8AC3E}">
        <p14:creationId xmlns="" xmlns:p14="http://schemas.microsoft.com/office/powerpoint/2010/main" val="20271047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dirty="0" smtClean="0">
                <a:solidFill>
                  <a:prstClr val="black"/>
                </a:solidFill>
                <a:latin typeface="Century Gothic" pitchFamily="34" charset="0"/>
                <a:cs typeface="Segoe UI Semilight" pitchFamily="34" charset="0"/>
                <a:hlinkClick r:id="rId2"/>
              </a:rPr>
              <a:t>www.ugamsolutions.com</a:t>
            </a:r>
            <a:r>
              <a:rPr lang="en-IN" sz="1000" dirty="0" smtClean="0">
                <a:solidFill>
                  <a:prstClr val="black"/>
                </a:solidFill>
                <a:latin typeface="Century Gothic" pitchFamily="34" charset="0"/>
                <a:cs typeface="Segoe UI Semilight" pitchFamily="34" charset="0"/>
              </a:rPr>
              <a:t>  </a:t>
            </a:r>
            <a:endParaRPr lang="en-US" sz="1000" dirty="0">
              <a:solidFill>
                <a:prstClr val="black"/>
              </a:solidFill>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0" y="3733799"/>
            <a:ext cx="9144000" cy="2502901"/>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44652" y="3759120"/>
            <a:ext cx="9188651" cy="1815882"/>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As a global leader in managed analytics, Clients trust Ugam. That trust is based on deep domain expertise, end-to-end service, innovation, and the highest quality of insights and analytics that enables Ugam to transform big data into big insight and direct action. </a:t>
            </a:r>
          </a:p>
          <a:p>
            <a:r>
              <a:rPr lang="en-US" sz="1400" spc="100" dirty="0" smtClean="0">
                <a:solidFill>
                  <a:srgbClr val="282364"/>
                </a:solidFill>
                <a:latin typeface="Century Gothic" pitchFamily="34" charset="0"/>
                <a:cs typeface="Segoe UI Semilight" pitchFamily="34" charset="0"/>
              </a:rPr>
              <a:t>Ugam’s unique managed services offering – combining a proprietary big data platform with a global team of insights and analytics experts – empowers the client with the confidence necessary to act, and that action impacts their business.</a:t>
            </a:r>
          </a:p>
          <a:p>
            <a:r>
              <a:rPr lang="en-US" sz="1400" spc="100" dirty="0" smtClean="0">
                <a:solidFill>
                  <a:srgbClr val="282364"/>
                </a:solidFill>
                <a:latin typeface="Century Gothic" pitchFamily="34" charset="0"/>
                <a:cs typeface="Segoe UI Semilight" pitchFamily="34" charset="0"/>
              </a:rPr>
              <a:t>As a result, </a:t>
            </a:r>
            <a:r>
              <a:rPr lang="en-US" sz="1400" b="1" spc="100" dirty="0" smtClean="0">
                <a:solidFill>
                  <a:srgbClr val="282364"/>
                </a:solidFill>
                <a:latin typeface="Century Gothic" pitchFamily="34" charset="0"/>
                <a:cs typeface="Segoe UI Semilight" pitchFamily="34" charset="0"/>
              </a:rPr>
              <a:t>9 of the largest 25 Internet retailers and 12 of the top 25 Market Research firms</a:t>
            </a:r>
            <a:r>
              <a:rPr lang="en-US" sz="1400" spc="100" dirty="0" smtClean="0">
                <a:solidFill>
                  <a:srgbClr val="282364"/>
                </a:solidFill>
                <a:latin typeface="Century Gothic" pitchFamily="34" charset="0"/>
                <a:cs typeface="Segoe UI Semilight" pitchFamily="34" charset="0"/>
              </a:rPr>
              <a:t>, turn to Ugam today to help shift their business performance.</a:t>
            </a:r>
            <a:endParaRPr lang="en-US" sz="1400" b="1" spc="100" dirty="0">
              <a:solidFill>
                <a:srgbClr val="282364"/>
              </a:solidFill>
              <a:latin typeface="Century Gothic" pitchFamily="34" charset="0"/>
              <a:cs typeface="Segoe UI Semilight" pitchFamily="34" charset="0"/>
            </a:endParaRPr>
          </a:p>
        </p:txBody>
      </p:sp>
      <p:sp>
        <p:nvSpPr>
          <p:cNvPr id="18" name="Text Box 11"/>
          <p:cNvSpPr txBox="1">
            <a:spLocks noChangeArrowheads="1"/>
          </p:cNvSpPr>
          <p:nvPr userDrawn="1"/>
        </p:nvSpPr>
        <p:spPr bwMode="auto">
          <a:xfrm>
            <a:off x="1798" y="5487927"/>
            <a:ext cx="3419872" cy="307777"/>
          </a:xfrm>
          <a:prstGeom prst="rect">
            <a:avLst/>
          </a:prstGeom>
          <a:noFill/>
          <a:ln w="9525">
            <a:noFill/>
            <a:miter lim="800000"/>
            <a:headEnd/>
            <a:tailEnd/>
          </a:ln>
        </p:spPr>
        <p:txBody>
          <a:bodyPr wrap="square">
            <a:spAutoFit/>
          </a:bodyPr>
          <a:lstStyle/>
          <a:p>
            <a:pPr algn="just"/>
            <a:r>
              <a:rPr lang="en-IN" sz="1400" dirty="0" smtClean="0">
                <a:solidFill>
                  <a:srgbClr val="282364"/>
                </a:solidFill>
                <a:latin typeface="Century Gothic" pitchFamily="34" charset="0"/>
                <a:cs typeface="Segoe UI Semilight" pitchFamily="34" charset="0"/>
              </a:rPr>
              <a:t>For more information, contact:</a:t>
            </a:r>
            <a:endParaRPr lang="en-US" sz="140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495825"/>
            <a:ext cx="2548735" cy="307777"/>
          </a:xfrm>
          <a:prstGeom prst="rect">
            <a:avLst/>
          </a:prstGeom>
          <a:noFill/>
          <a:ln w="9525">
            <a:noFill/>
            <a:miter lim="800000"/>
            <a:headEnd/>
            <a:tailEnd/>
          </a:ln>
        </p:spPr>
        <p:txBody>
          <a:bodyPr wrap="square">
            <a:spAutoFit/>
          </a:bodyPr>
          <a:lstStyle/>
          <a:p>
            <a:r>
              <a:rPr lang="en-US" sz="1400" i="1" u="sng" dirty="0" smtClean="0">
                <a:solidFill>
                  <a:srgbClr val="00B0F0"/>
                </a:solidFill>
                <a:latin typeface="Century Gothic" pitchFamily="34" charset="0"/>
                <a:cs typeface="Segoe UI Semilight" pitchFamily="34" charset="0"/>
              </a:rPr>
              <a:t>sales@ugamsolutions.com</a:t>
            </a:r>
            <a:r>
              <a:rPr lang="en-US" sz="1400" dirty="0" smtClean="0">
                <a:solidFill>
                  <a:srgbClr val="00B0F0"/>
                </a:solidFill>
                <a:latin typeface="Century Gothic" pitchFamily="34" charset="0"/>
                <a:cs typeface="Segoe UI Semilight" pitchFamily="34" charset="0"/>
              </a:rPr>
              <a:t>   </a:t>
            </a:r>
            <a:endParaRPr lang="en-US" sz="140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9" name="Picture 5" descr="C:\Users\prashant.d2\Desktop\6666.jpg"/>
          <p:cNvPicPr>
            <a:picLocks noChangeAspect="1" noChangeArrowheads="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3" name="Picture 3" descr="Y:\Marketing\Events\Prashant\Ugam new stuff\Ugam logo\Png\Ugam logo-reverse -High res.png"/>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76200" y="1543"/>
            <a:ext cx="2085975" cy="912857"/>
          </a:xfrm>
          <a:prstGeom prst="rect">
            <a:avLst/>
          </a:prstGeom>
          <a:noFill/>
        </p:spPr>
      </p:pic>
    </p:spTree>
    <p:extLst>
      <p:ext uri="{BB962C8B-B14F-4D97-AF65-F5344CB8AC3E}">
        <p14:creationId xmlns="" xmlns:p14="http://schemas.microsoft.com/office/powerpoint/2010/main" val="2601188057"/>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8077200" y="6380560"/>
            <a:ext cx="1047750" cy="458390"/>
          </a:xfrm>
          <a:prstGeom prst="rect">
            <a:avLst/>
          </a:prstGeom>
          <a:noFill/>
        </p:spPr>
      </p:pic>
    </p:spTree>
    <p:extLst>
      <p:ext uri="{BB962C8B-B14F-4D97-AF65-F5344CB8AC3E}">
        <p14:creationId xmlns="" xmlns:p14="http://schemas.microsoft.com/office/powerpoint/2010/main" val="2027104770"/>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0" name="Picture 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email">
            <a:extLst>
              <a:ext uri="{28A0092B-C50C-407E-A947-70E740481C1C}">
                <a14:useLocalDpi xmlns="" xmlns:a14="http://schemas.microsoft.com/office/drawing/2010/main"/>
              </a:ext>
            </a:extLst>
          </a:blip>
          <a:stretch>
            <a:fillRect/>
          </a:stretch>
        </p:blipFill>
        <p:spPr>
          <a:xfrm>
            <a:off x="55321" y="3983666"/>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email">
            <a:extLst>
              <a:ext uri="{28A0092B-C50C-407E-A947-70E740481C1C}">
                <a14:useLocalDpi xmlns="" xmlns:a14="http://schemas.microsoft.com/office/drawing/2010/main"/>
              </a:ext>
            </a:extLst>
          </a:blip>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 xmlns:p14="http://schemas.microsoft.com/office/powerpoint/2010/main" val="2027104770"/>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dirty="0" smtClean="0">
                <a:solidFill>
                  <a:prstClr val="black"/>
                </a:solidFill>
                <a:latin typeface="Century Gothic" pitchFamily="34" charset="0"/>
                <a:cs typeface="Segoe UI Semilight" pitchFamily="34" charset="0"/>
                <a:hlinkClick r:id="rId2"/>
              </a:rPr>
              <a:t>www.ugamsolutions.com</a:t>
            </a:r>
            <a:r>
              <a:rPr lang="en-IN" sz="1000" dirty="0" smtClean="0">
                <a:solidFill>
                  <a:prstClr val="black"/>
                </a:solidFill>
                <a:latin typeface="Century Gothic" pitchFamily="34" charset="0"/>
                <a:cs typeface="Segoe UI Semilight" pitchFamily="34" charset="0"/>
              </a:rPr>
              <a:t>  </a:t>
            </a:r>
            <a:endParaRPr lang="en-US" sz="1000" dirty="0">
              <a:solidFill>
                <a:prstClr val="black"/>
              </a:solidFill>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email">
            <a:extLst>
              <a:ext uri="{28A0092B-C50C-407E-A947-70E740481C1C}">
                <a14:useLocalDpi xmlns="" xmlns:a14="http://schemas.microsoft.com/office/drawing/2010/main"/>
              </a:ext>
            </a:extLst>
          </a:blip>
          <a:stretch>
            <a:fillRect/>
          </a:stretch>
        </p:blipFill>
        <p:spPr>
          <a:xfrm>
            <a:off x="0" y="3733799"/>
            <a:ext cx="9144000" cy="2502901"/>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44652" y="3759120"/>
            <a:ext cx="9188651" cy="1815882"/>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As a global leader in managed analytics, Clients trust Ugam. That trust is based on deep domain expertise, end-to-end service, innovation, and the highest quality of insights and analytics that enables Ugam to transform big data into big insight and direct action. </a:t>
            </a:r>
          </a:p>
          <a:p>
            <a:r>
              <a:rPr lang="en-US" sz="1400" spc="100" dirty="0" smtClean="0">
                <a:solidFill>
                  <a:srgbClr val="282364"/>
                </a:solidFill>
                <a:latin typeface="Century Gothic" pitchFamily="34" charset="0"/>
                <a:cs typeface="Segoe UI Semilight" pitchFamily="34" charset="0"/>
              </a:rPr>
              <a:t>Ugam’s unique managed services offering – combining a proprietary big data platform with a global team of insights and analytics experts – empowers the client with the confidence necessary to act, and that action impacts their business.</a:t>
            </a:r>
          </a:p>
          <a:p>
            <a:r>
              <a:rPr lang="en-US" sz="1400" spc="100" dirty="0" smtClean="0">
                <a:solidFill>
                  <a:srgbClr val="282364"/>
                </a:solidFill>
                <a:latin typeface="Century Gothic" pitchFamily="34" charset="0"/>
                <a:cs typeface="Segoe UI Semilight" pitchFamily="34" charset="0"/>
              </a:rPr>
              <a:t>As a result, </a:t>
            </a:r>
            <a:r>
              <a:rPr lang="en-US" sz="1400" b="1" spc="100" dirty="0" smtClean="0">
                <a:solidFill>
                  <a:srgbClr val="282364"/>
                </a:solidFill>
                <a:latin typeface="Century Gothic" pitchFamily="34" charset="0"/>
                <a:cs typeface="Segoe UI Semilight" pitchFamily="34" charset="0"/>
              </a:rPr>
              <a:t>9 of the largest 25 Internet retailers and 12 of the top 25 Market Research firms</a:t>
            </a:r>
            <a:r>
              <a:rPr lang="en-US" sz="1400" spc="100" dirty="0" smtClean="0">
                <a:solidFill>
                  <a:srgbClr val="282364"/>
                </a:solidFill>
                <a:latin typeface="Century Gothic" pitchFamily="34" charset="0"/>
                <a:cs typeface="Segoe UI Semilight" pitchFamily="34" charset="0"/>
              </a:rPr>
              <a:t>, turn to Ugam today to help shift their business performance.</a:t>
            </a:r>
            <a:endParaRPr lang="en-US" sz="1400" b="1" spc="100" dirty="0">
              <a:solidFill>
                <a:srgbClr val="282364"/>
              </a:solidFill>
              <a:latin typeface="Century Gothic" pitchFamily="34" charset="0"/>
              <a:cs typeface="Segoe UI Semilight" pitchFamily="34" charset="0"/>
            </a:endParaRPr>
          </a:p>
        </p:txBody>
      </p:sp>
      <p:sp>
        <p:nvSpPr>
          <p:cNvPr id="18" name="Text Box 11"/>
          <p:cNvSpPr txBox="1">
            <a:spLocks noChangeArrowheads="1"/>
          </p:cNvSpPr>
          <p:nvPr userDrawn="1"/>
        </p:nvSpPr>
        <p:spPr bwMode="auto">
          <a:xfrm>
            <a:off x="1798" y="5487927"/>
            <a:ext cx="3419872" cy="307777"/>
          </a:xfrm>
          <a:prstGeom prst="rect">
            <a:avLst/>
          </a:prstGeom>
          <a:noFill/>
          <a:ln w="9525">
            <a:noFill/>
            <a:miter lim="800000"/>
            <a:headEnd/>
            <a:tailEnd/>
          </a:ln>
        </p:spPr>
        <p:txBody>
          <a:bodyPr wrap="square">
            <a:spAutoFit/>
          </a:bodyPr>
          <a:lstStyle/>
          <a:p>
            <a:pPr algn="just"/>
            <a:r>
              <a:rPr lang="en-IN" sz="1400" dirty="0" smtClean="0">
                <a:solidFill>
                  <a:srgbClr val="282364"/>
                </a:solidFill>
                <a:latin typeface="Century Gothic" pitchFamily="34" charset="0"/>
                <a:cs typeface="Segoe UI Semilight" pitchFamily="34" charset="0"/>
              </a:rPr>
              <a:t>For more information, contact:</a:t>
            </a:r>
            <a:endParaRPr lang="en-US" sz="140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495825"/>
            <a:ext cx="2548735" cy="307777"/>
          </a:xfrm>
          <a:prstGeom prst="rect">
            <a:avLst/>
          </a:prstGeom>
          <a:noFill/>
          <a:ln w="9525">
            <a:noFill/>
            <a:miter lim="800000"/>
            <a:headEnd/>
            <a:tailEnd/>
          </a:ln>
        </p:spPr>
        <p:txBody>
          <a:bodyPr wrap="square">
            <a:spAutoFit/>
          </a:bodyPr>
          <a:lstStyle/>
          <a:p>
            <a:r>
              <a:rPr lang="en-US" sz="1400" i="1" u="sng" dirty="0" smtClean="0">
                <a:solidFill>
                  <a:srgbClr val="00B0F0"/>
                </a:solidFill>
                <a:latin typeface="Century Gothic" pitchFamily="34" charset="0"/>
                <a:cs typeface="Segoe UI Semilight" pitchFamily="34" charset="0"/>
              </a:rPr>
              <a:t>sales@ugamsolutions.com</a:t>
            </a:r>
            <a:r>
              <a:rPr lang="en-US" sz="1400" dirty="0" smtClean="0">
                <a:solidFill>
                  <a:srgbClr val="00B0F0"/>
                </a:solidFill>
                <a:latin typeface="Century Gothic" pitchFamily="34" charset="0"/>
                <a:cs typeface="Segoe UI Semilight" pitchFamily="34" charset="0"/>
              </a:rPr>
              <a:t>   </a:t>
            </a:r>
            <a:endParaRPr lang="en-US" sz="140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email">
            <a:lum bright="70000" contrast="-70000"/>
            <a:extLst>
              <a:ext uri="{28A0092B-C50C-407E-A947-70E740481C1C}">
                <a14:useLocalDpi xmlns="" xmlns:a14="http://schemas.microsoft.com/office/drawing/2010/main"/>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email">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email">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email">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email">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email">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email">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email">
            <a:extLst>
              <a:ext uri="{28A0092B-C50C-407E-A947-70E740481C1C}">
                <a14:useLocalDpi xmlns="" xmlns:a14="http://schemas.microsoft.com/office/drawing/2010/main"/>
              </a:ext>
            </a:extLst>
          </a:blip>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D:\Data\WNS\NEw Template\Stuff\homefooter.gif"/>
          <p:cNvPicPr>
            <a:picLocks noChangeAspect="1" noChangeArrowheads="1"/>
          </p:cNvPicPr>
          <p:nvPr userDrawn="1"/>
        </p:nvPicPr>
        <p:blipFill>
          <a:blip r:embed="rId2" cstate="print"/>
          <a:srcRect/>
          <a:stretch>
            <a:fillRect/>
          </a:stretch>
        </p:blipFill>
        <p:spPr bwMode="auto">
          <a:xfrm>
            <a:off x="0" y="3713163"/>
            <a:ext cx="9144000" cy="3144837"/>
          </a:xfrm>
          <a:prstGeom prst="rect">
            <a:avLst/>
          </a:prstGeom>
          <a:noFill/>
          <a:ln w="9525">
            <a:noFill/>
            <a:miter lim="800000"/>
            <a:headEnd/>
            <a:tailEnd/>
          </a:ln>
        </p:spPr>
      </p:pic>
      <p:pic>
        <p:nvPicPr>
          <p:cNvPr id="5" name="Picture 2" descr="D:\Data\WNS\NEw Template\hands3.jpg"/>
          <p:cNvPicPr>
            <a:picLocks noChangeAspect="1" noChangeArrowheads="1"/>
          </p:cNvPicPr>
          <p:nvPr userDrawn="1"/>
        </p:nvPicPr>
        <p:blipFill>
          <a:blip r:embed="rId3" cstate="print"/>
          <a:srcRect l="3214"/>
          <a:stretch>
            <a:fillRect/>
          </a:stretch>
        </p:blipFill>
        <p:spPr bwMode="auto">
          <a:xfrm>
            <a:off x="0" y="163513"/>
            <a:ext cx="4495800" cy="4394200"/>
          </a:xfrm>
          <a:prstGeom prst="rect">
            <a:avLst/>
          </a:prstGeom>
          <a:noFill/>
          <a:ln w="9525">
            <a:noFill/>
            <a:miter lim="800000"/>
            <a:headEnd/>
            <a:tailEnd/>
          </a:ln>
        </p:spPr>
      </p:pic>
      <p:sp>
        <p:nvSpPr>
          <p:cNvPr id="6" name="Text Box 16"/>
          <p:cNvSpPr txBox="1">
            <a:spLocks noChangeArrowheads="1"/>
          </p:cNvSpPr>
          <p:nvPr userDrawn="1"/>
        </p:nvSpPr>
        <p:spPr bwMode="gray">
          <a:xfrm>
            <a:off x="320675" y="6475413"/>
            <a:ext cx="3462338" cy="244475"/>
          </a:xfrm>
          <a:prstGeom prst="rect">
            <a:avLst/>
          </a:prstGeom>
          <a:noFill/>
          <a:ln w="12700" algn="ctr">
            <a:noFill/>
            <a:miter lim="800000"/>
            <a:headEnd/>
            <a:tailEnd/>
          </a:ln>
        </p:spPr>
        <p:txBody>
          <a:bodyPr wrap="none">
            <a:spAutoFit/>
          </a:bodyPr>
          <a:lstStyle/>
          <a:p>
            <a:pPr fontAlgn="base">
              <a:spcBef>
                <a:spcPct val="0"/>
              </a:spcBef>
              <a:spcAft>
                <a:spcPct val="50000"/>
              </a:spcAft>
              <a:defRPr/>
            </a:pPr>
            <a:r>
              <a:rPr lang="en-US" sz="1000" dirty="0">
                <a:solidFill>
                  <a:srgbClr val="FFFFFF"/>
                </a:solidFill>
              </a:rPr>
              <a:t>Confidential © 2011 WNS Global Services</a:t>
            </a:r>
            <a:r>
              <a:rPr lang="en-US" sz="1000" b="1" i="1" dirty="0">
                <a:solidFill>
                  <a:srgbClr val="FFFFFF"/>
                </a:solidFill>
              </a:rPr>
              <a:t> | </a:t>
            </a:r>
            <a:r>
              <a:rPr lang="en-US" sz="1000" dirty="0">
                <a:solidFill>
                  <a:srgbClr val="FFFFFF"/>
                </a:solidFill>
              </a:rPr>
              <a:t>www.wns.com</a:t>
            </a:r>
          </a:p>
        </p:txBody>
      </p:sp>
      <p:pic>
        <p:nvPicPr>
          <p:cNvPr id="7" name="Picture 13" descr="D:\Data\WNS\NEw Template\Stuff\1w1g.png"/>
          <p:cNvPicPr>
            <a:picLocks noChangeAspect="1" noChangeArrowheads="1"/>
          </p:cNvPicPr>
          <p:nvPr userDrawn="1"/>
        </p:nvPicPr>
        <p:blipFill>
          <a:blip r:embed="rId4" cstate="print"/>
          <a:srcRect/>
          <a:stretch>
            <a:fillRect/>
          </a:stretch>
        </p:blipFill>
        <p:spPr bwMode="auto">
          <a:xfrm>
            <a:off x="387350" y="5935663"/>
            <a:ext cx="2281238" cy="520700"/>
          </a:xfrm>
          <a:prstGeom prst="rect">
            <a:avLst/>
          </a:prstGeom>
          <a:noFill/>
          <a:ln w="9525">
            <a:noFill/>
            <a:miter lim="800000"/>
            <a:headEnd/>
            <a:tailEnd/>
          </a:ln>
        </p:spPr>
      </p:pic>
      <p:pic>
        <p:nvPicPr>
          <p:cNvPr id="8" name="Picture 13" descr="D:\Data\WNS\NEw Template\Stuff\logo.jpg"/>
          <p:cNvPicPr>
            <a:picLocks noChangeAspect="1" noChangeArrowheads="1"/>
          </p:cNvPicPr>
          <p:nvPr userDrawn="1"/>
        </p:nvPicPr>
        <p:blipFill>
          <a:blip r:embed="rId5" cstate="print"/>
          <a:srcRect/>
          <a:stretch>
            <a:fillRect/>
          </a:stretch>
        </p:blipFill>
        <p:spPr bwMode="auto">
          <a:xfrm>
            <a:off x="6565900" y="4057650"/>
            <a:ext cx="1873250" cy="614363"/>
          </a:xfrm>
          <a:prstGeom prst="rect">
            <a:avLst/>
          </a:prstGeom>
          <a:noFill/>
          <a:ln w="9525">
            <a:noFill/>
            <a:miter lim="800000"/>
            <a:headEnd/>
            <a:tailEnd/>
          </a:ln>
        </p:spPr>
      </p:pic>
      <p:sp>
        <p:nvSpPr>
          <p:cNvPr id="389153" name="Rectangle 33"/>
          <p:cNvSpPr>
            <a:spLocks noGrp="1" noChangeArrowheads="1"/>
          </p:cNvSpPr>
          <p:nvPr>
            <p:ph type="subTitle" sz="quarter" idx="1"/>
          </p:nvPr>
        </p:nvSpPr>
        <p:spPr>
          <a:xfrm>
            <a:off x="4548188" y="2286000"/>
            <a:ext cx="4138612" cy="366713"/>
          </a:xfrm>
          <a:ln/>
        </p:spPr>
        <p:txBody>
          <a:bodyPr/>
          <a:lstStyle>
            <a:lvl1pPr marL="0" indent="0">
              <a:buFont typeface="Wingdings" pitchFamily="2" charset="2"/>
              <a:buNone/>
              <a:defRPr b="0" smtClean="0"/>
            </a:lvl1pPr>
          </a:lstStyle>
          <a:p>
            <a:r>
              <a:rPr lang="en-US" dirty="0" smtClean="0"/>
              <a:t>Click to edit Master subtitle style</a:t>
            </a:r>
          </a:p>
        </p:txBody>
      </p:sp>
      <p:sp>
        <p:nvSpPr>
          <p:cNvPr id="389154" name="Rectangle 34"/>
          <p:cNvSpPr>
            <a:spLocks noGrp="1" noChangeArrowheads="1"/>
          </p:cNvSpPr>
          <p:nvPr>
            <p:ph type="ctrTitle" sz="quarter"/>
          </p:nvPr>
        </p:nvSpPr>
        <p:spPr>
          <a:xfrm>
            <a:off x="4548188" y="1852613"/>
            <a:ext cx="4138612" cy="427038"/>
          </a:xfrm>
        </p:spPr>
        <p:txBody>
          <a:bodyPr anchor="t">
            <a:spAutoFit/>
          </a:bodyPr>
          <a:lstStyle>
            <a:lvl1pPr>
              <a:spcBef>
                <a:spcPct val="50000"/>
              </a:spcBef>
              <a:spcAft>
                <a:spcPct val="25000"/>
              </a:spcAft>
              <a:buClr>
                <a:schemeClr val="tx1"/>
              </a:buClr>
              <a:buFont typeface="Wingdings" pitchFamily="2" charset="2"/>
              <a:buNone/>
              <a:defRPr b="0" smtClean="0">
                <a:solidFill>
                  <a:schemeClr val="tx1"/>
                </a:solidFill>
              </a:defRPr>
            </a:lvl1pPr>
          </a:lstStyle>
          <a:p>
            <a:r>
              <a:rPr lang="en-US" dirty="0" smtClean="0"/>
              <a:t>Click to edit Master title style</a:t>
            </a:r>
          </a:p>
        </p:txBody>
      </p:sp>
    </p:spTree>
    <p:extLst>
      <p:ext uri="{BB962C8B-B14F-4D97-AF65-F5344CB8AC3E}">
        <p14:creationId xmlns="" xmlns:p14="http://schemas.microsoft.com/office/powerpoint/2010/main" val="3992850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3.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image" Target="../media/image12.png"/><Relationship Id="rId2" Type="http://schemas.openxmlformats.org/officeDocument/2006/relationships/slideLayout" Target="../slideLayouts/slideLayout10.xml"/><Relationship Id="rId16" Type="http://schemas.openxmlformats.org/officeDocument/2006/relationships/image" Target="../media/image11.jpe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10.pn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spTree>
    <p:extLst>
      <p:ext uri="{BB962C8B-B14F-4D97-AF65-F5344CB8AC3E}">
        <p14:creationId xmlns="" xmlns:p14="http://schemas.microsoft.com/office/powerpoint/2010/main" val="88429074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spTree>
    <p:extLst>
      <p:ext uri="{BB962C8B-B14F-4D97-AF65-F5344CB8AC3E}">
        <p14:creationId xmlns="" xmlns:p14="http://schemas.microsoft.com/office/powerpoint/2010/main" val="8842907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D:\Data\WNS\NEw Template\hands3.jpg"/>
          <p:cNvPicPr>
            <a:picLocks noChangeAspect="1" noChangeArrowheads="1"/>
          </p:cNvPicPr>
          <p:nvPr/>
        </p:nvPicPr>
        <p:blipFill>
          <a:blip r:embed="rId14" cstate="print"/>
          <a:srcRect t="6995" b="11105"/>
          <a:stretch>
            <a:fillRect/>
          </a:stretch>
        </p:blipFill>
        <p:spPr bwMode="auto">
          <a:xfrm>
            <a:off x="7954963" y="0"/>
            <a:ext cx="1189037" cy="920750"/>
          </a:xfrm>
          <a:prstGeom prst="rect">
            <a:avLst/>
          </a:prstGeom>
          <a:noFill/>
          <a:ln w="9525">
            <a:noFill/>
            <a:miter lim="800000"/>
            <a:headEnd/>
            <a:tailEnd/>
          </a:ln>
        </p:spPr>
      </p:pic>
      <p:pic>
        <p:nvPicPr>
          <p:cNvPr id="3075" name="Picture 14" descr="D:\Data\WNS\NEw Template\Stuff\footer.gif"/>
          <p:cNvPicPr>
            <a:picLocks noChangeAspect="1" noChangeArrowheads="1"/>
          </p:cNvPicPr>
          <p:nvPr/>
        </p:nvPicPr>
        <p:blipFill>
          <a:blip r:embed="rId15" cstate="print"/>
          <a:srcRect/>
          <a:stretch>
            <a:fillRect/>
          </a:stretch>
        </p:blipFill>
        <p:spPr bwMode="auto">
          <a:xfrm>
            <a:off x="0" y="5953125"/>
            <a:ext cx="9144000" cy="904875"/>
          </a:xfrm>
          <a:prstGeom prst="rect">
            <a:avLst/>
          </a:prstGeom>
          <a:noFill/>
          <a:ln w="9525">
            <a:noFill/>
            <a:miter lim="800000"/>
            <a:headEnd/>
            <a:tailEnd/>
          </a:ln>
        </p:spPr>
      </p:pic>
      <p:sp>
        <p:nvSpPr>
          <p:cNvPr id="3076" name="Rectangle 5"/>
          <p:cNvSpPr>
            <a:spLocks noGrp="1" noChangeArrowheads="1"/>
          </p:cNvSpPr>
          <p:nvPr>
            <p:ph type="body" idx="1"/>
          </p:nvPr>
        </p:nvSpPr>
        <p:spPr bwMode="auto">
          <a:xfrm>
            <a:off x="457200" y="1050925"/>
            <a:ext cx="8229600" cy="962025"/>
          </a:xfrm>
          <a:prstGeom prst="rect">
            <a:avLst/>
          </a:prstGeom>
          <a:noFill/>
          <a:ln w="9525" algn="ctr">
            <a:noFill/>
            <a:miter lim="800000"/>
            <a:headEnd/>
            <a:tailEnd/>
          </a:ln>
        </p:spPr>
        <p:txBody>
          <a:bodyPr vert="horz" wrap="square" lIns="45720" tIns="45720" rIns="4572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
        <p:nvSpPr>
          <p:cNvPr id="505864" name="Rectangle 8"/>
          <p:cNvSpPr>
            <a:spLocks noChangeArrowheads="1"/>
          </p:cNvSpPr>
          <p:nvPr/>
        </p:nvSpPr>
        <p:spPr bwMode="gray">
          <a:xfrm>
            <a:off x="8763000" y="6627813"/>
            <a:ext cx="155575" cy="152400"/>
          </a:xfrm>
          <a:prstGeom prst="rect">
            <a:avLst/>
          </a:prstGeom>
          <a:noFill/>
          <a:ln w="9525">
            <a:noFill/>
            <a:miter lim="800000"/>
            <a:headEnd/>
            <a:tailEnd/>
          </a:ln>
        </p:spPr>
        <p:txBody>
          <a:bodyPr wrap="none" lIns="0" tIns="0" rIns="0" bIns="0" anchor="ctr"/>
          <a:lstStyle/>
          <a:p>
            <a:pPr algn="ctr" eaLnBrk="0" fontAlgn="base" hangingPunct="0">
              <a:spcBef>
                <a:spcPct val="50000"/>
              </a:spcBef>
              <a:spcAft>
                <a:spcPct val="0"/>
              </a:spcAft>
              <a:defRPr/>
            </a:pPr>
            <a:fld id="{CECA514B-3C17-4444-B608-4FEC98CC1A56}" type="slidenum">
              <a:rPr lang="en-US" sz="800">
                <a:solidFill>
                  <a:srgbClr val="FFFFFF"/>
                </a:solidFill>
              </a:rPr>
              <a:pPr algn="ctr" eaLnBrk="0" fontAlgn="base" hangingPunct="0">
                <a:spcBef>
                  <a:spcPct val="50000"/>
                </a:spcBef>
                <a:spcAft>
                  <a:spcPct val="0"/>
                </a:spcAft>
                <a:defRPr/>
              </a:pPr>
              <a:t>‹#›</a:t>
            </a:fld>
            <a:endParaRPr lang="en-US" sz="800" dirty="0">
              <a:solidFill>
                <a:srgbClr val="FFFFFF"/>
              </a:solidFill>
            </a:endParaRPr>
          </a:p>
        </p:txBody>
      </p:sp>
      <p:sp>
        <p:nvSpPr>
          <p:cNvPr id="3078" name="Rectangle 13"/>
          <p:cNvSpPr>
            <a:spLocks noGrp="1" noChangeArrowheads="1"/>
          </p:cNvSpPr>
          <p:nvPr>
            <p:ph type="title"/>
          </p:nvPr>
        </p:nvSpPr>
        <p:spPr bwMode="auto">
          <a:xfrm>
            <a:off x="457200" y="53975"/>
            <a:ext cx="7497763" cy="842963"/>
          </a:xfrm>
          <a:prstGeom prst="rect">
            <a:avLst/>
          </a:prstGeom>
          <a:noFill/>
          <a:ln w="9525" algn="ctr">
            <a:noFill/>
            <a:miter lim="800000"/>
            <a:headEnd/>
            <a:tailEnd/>
          </a:ln>
        </p:spPr>
        <p:txBody>
          <a:bodyPr vert="horz" wrap="square" lIns="45720" tIns="45720" rIns="45720" bIns="45720" numCol="1" anchor="b" anchorCtr="0" compatLnSpc="1">
            <a:prstTxWarp prst="textNoShape">
              <a:avLst/>
            </a:prstTxWarp>
          </a:bodyPr>
          <a:lstStyle/>
          <a:p>
            <a:pPr lvl="0"/>
            <a:r>
              <a:rPr lang="en-US" smtClean="0"/>
              <a:t>Click to edit Master title style</a:t>
            </a:r>
          </a:p>
        </p:txBody>
      </p:sp>
      <p:sp>
        <p:nvSpPr>
          <p:cNvPr id="505872" name="Text Box 16"/>
          <p:cNvSpPr txBox="1">
            <a:spLocks noChangeArrowheads="1"/>
          </p:cNvSpPr>
          <p:nvPr/>
        </p:nvSpPr>
        <p:spPr bwMode="gray">
          <a:xfrm>
            <a:off x="1258888" y="6654800"/>
            <a:ext cx="4003675" cy="114300"/>
          </a:xfrm>
          <a:prstGeom prst="rect">
            <a:avLst/>
          </a:prstGeom>
          <a:noFill/>
          <a:ln w="12700" algn="ctr">
            <a:noFill/>
            <a:miter lim="800000"/>
            <a:headEnd/>
            <a:tailEnd/>
          </a:ln>
        </p:spPr>
        <p:txBody>
          <a:bodyPr wrap="none" tIns="0" bIns="0"/>
          <a:lstStyle/>
          <a:p>
            <a:pPr fontAlgn="base">
              <a:spcBef>
                <a:spcPct val="0"/>
              </a:spcBef>
              <a:spcAft>
                <a:spcPct val="0"/>
              </a:spcAft>
              <a:defRPr/>
            </a:pPr>
            <a:r>
              <a:rPr lang="en-US" sz="700" dirty="0">
                <a:solidFill>
                  <a:srgbClr val="FFFFFF"/>
                </a:solidFill>
              </a:rPr>
              <a:t>Confidential © 2011 WNS Global Services | www.wns.com</a:t>
            </a:r>
          </a:p>
        </p:txBody>
      </p:sp>
      <p:pic>
        <p:nvPicPr>
          <p:cNvPr id="3080" name="Picture 7" descr="D:\Data\WNS\NEw Template\Stuff\logo.jpg"/>
          <p:cNvPicPr>
            <a:picLocks noChangeAspect="1" noChangeArrowheads="1"/>
          </p:cNvPicPr>
          <p:nvPr/>
        </p:nvPicPr>
        <p:blipFill>
          <a:blip r:embed="rId16" cstate="print"/>
          <a:srcRect/>
          <a:stretch>
            <a:fillRect/>
          </a:stretch>
        </p:blipFill>
        <p:spPr bwMode="auto">
          <a:xfrm>
            <a:off x="7681913" y="6072188"/>
            <a:ext cx="1263650" cy="414337"/>
          </a:xfrm>
          <a:prstGeom prst="rect">
            <a:avLst/>
          </a:prstGeom>
          <a:noFill/>
          <a:ln w="9525">
            <a:noFill/>
            <a:miter lim="800000"/>
            <a:headEnd/>
            <a:tailEnd/>
          </a:ln>
        </p:spPr>
      </p:pic>
      <p:pic>
        <p:nvPicPr>
          <p:cNvPr id="3081" name="Picture 15" descr="D:\Data\WNS\NEw Template\Stuff\topline.gif"/>
          <p:cNvPicPr>
            <a:picLocks noChangeAspect="1" noChangeArrowheads="1"/>
          </p:cNvPicPr>
          <p:nvPr/>
        </p:nvPicPr>
        <p:blipFill>
          <a:blip r:embed="rId17" cstate="print"/>
          <a:srcRect/>
          <a:stretch>
            <a:fillRect/>
          </a:stretch>
        </p:blipFill>
        <p:spPr bwMode="auto">
          <a:xfrm>
            <a:off x="457200" y="906463"/>
            <a:ext cx="8686800" cy="69850"/>
          </a:xfrm>
          <a:prstGeom prst="rect">
            <a:avLst/>
          </a:prstGeom>
          <a:noFill/>
          <a:ln w="9525">
            <a:noFill/>
            <a:miter lim="800000"/>
            <a:headEnd/>
            <a:tailEnd/>
          </a:ln>
        </p:spPr>
      </p:pic>
    </p:spTree>
    <p:extLst>
      <p:ext uri="{BB962C8B-B14F-4D97-AF65-F5344CB8AC3E}">
        <p14:creationId xmlns="" xmlns:p14="http://schemas.microsoft.com/office/powerpoint/2010/main" val="16761601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iming>
    <p:tnLst>
      <p:par>
        <p:cTn id="1" dur="indefinite" restart="never" nodeType="tmRoot"/>
      </p:par>
    </p:tnLst>
  </p:timing>
  <p:txStyles>
    <p:titleStyle>
      <a:lvl1pPr algn="l" rtl="0" eaLnBrk="0" fontAlgn="base" hangingPunct="0">
        <a:spcBef>
          <a:spcPct val="0"/>
        </a:spcBef>
        <a:spcAft>
          <a:spcPct val="0"/>
        </a:spcAft>
        <a:defRPr sz="2200" b="1">
          <a:solidFill>
            <a:srgbClr val="CD7521"/>
          </a:solidFill>
          <a:latin typeface="+mj-lt"/>
          <a:ea typeface="+mj-ea"/>
          <a:cs typeface="+mj-cs"/>
        </a:defRPr>
      </a:lvl1pPr>
      <a:lvl2pPr algn="l" rtl="0" eaLnBrk="0" fontAlgn="base" hangingPunct="0">
        <a:spcBef>
          <a:spcPct val="0"/>
        </a:spcBef>
        <a:spcAft>
          <a:spcPct val="0"/>
        </a:spcAft>
        <a:defRPr sz="2200" b="1">
          <a:solidFill>
            <a:srgbClr val="CD7521"/>
          </a:solidFill>
          <a:latin typeface="Arial" pitchFamily="34" charset="0"/>
        </a:defRPr>
      </a:lvl2pPr>
      <a:lvl3pPr algn="l" rtl="0" eaLnBrk="0" fontAlgn="base" hangingPunct="0">
        <a:spcBef>
          <a:spcPct val="0"/>
        </a:spcBef>
        <a:spcAft>
          <a:spcPct val="0"/>
        </a:spcAft>
        <a:defRPr sz="2200" b="1">
          <a:solidFill>
            <a:srgbClr val="CD7521"/>
          </a:solidFill>
          <a:latin typeface="Arial" pitchFamily="34" charset="0"/>
        </a:defRPr>
      </a:lvl3pPr>
      <a:lvl4pPr algn="l" rtl="0" eaLnBrk="0" fontAlgn="base" hangingPunct="0">
        <a:spcBef>
          <a:spcPct val="0"/>
        </a:spcBef>
        <a:spcAft>
          <a:spcPct val="0"/>
        </a:spcAft>
        <a:defRPr sz="2200" b="1">
          <a:solidFill>
            <a:srgbClr val="CD7521"/>
          </a:solidFill>
          <a:latin typeface="Arial" pitchFamily="34" charset="0"/>
        </a:defRPr>
      </a:lvl4pPr>
      <a:lvl5pPr algn="l" rtl="0" eaLnBrk="0" fontAlgn="base" hangingPunct="0">
        <a:spcBef>
          <a:spcPct val="0"/>
        </a:spcBef>
        <a:spcAft>
          <a:spcPct val="0"/>
        </a:spcAft>
        <a:defRPr sz="2200" b="1">
          <a:solidFill>
            <a:srgbClr val="CD7521"/>
          </a:solidFill>
          <a:latin typeface="Arial" pitchFamily="34" charset="0"/>
        </a:defRPr>
      </a:lvl5pPr>
      <a:lvl6pPr marL="457200" algn="l" rtl="0" eaLnBrk="1" fontAlgn="base" hangingPunct="1">
        <a:spcBef>
          <a:spcPct val="0"/>
        </a:spcBef>
        <a:spcAft>
          <a:spcPct val="0"/>
        </a:spcAft>
        <a:defRPr sz="2600" b="1">
          <a:solidFill>
            <a:schemeClr val="accent1"/>
          </a:solidFill>
          <a:latin typeface="Arial" pitchFamily="34" charset="0"/>
        </a:defRPr>
      </a:lvl6pPr>
      <a:lvl7pPr marL="914400" algn="l" rtl="0" eaLnBrk="1" fontAlgn="base" hangingPunct="1">
        <a:spcBef>
          <a:spcPct val="0"/>
        </a:spcBef>
        <a:spcAft>
          <a:spcPct val="0"/>
        </a:spcAft>
        <a:defRPr sz="2600" b="1">
          <a:solidFill>
            <a:schemeClr val="accent1"/>
          </a:solidFill>
          <a:latin typeface="Arial" pitchFamily="34" charset="0"/>
        </a:defRPr>
      </a:lvl7pPr>
      <a:lvl8pPr marL="1371600" algn="l" rtl="0" eaLnBrk="1" fontAlgn="base" hangingPunct="1">
        <a:spcBef>
          <a:spcPct val="0"/>
        </a:spcBef>
        <a:spcAft>
          <a:spcPct val="0"/>
        </a:spcAft>
        <a:defRPr sz="2600" b="1">
          <a:solidFill>
            <a:schemeClr val="accent1"/>
          </a:solidFill>
          <a:latin typeface="Arial" pitchFamily="34" charset="0"/>
        </a:defRPr>
      </a:lvl8pPr>
      <a:lvl9pPr marL="1828800" algn="l" rtl="0" eaLnBrk="1" fontAlgn="base" hangingPunct="1">
        <a:spcBef>
          <a:spcPct val="0"/>
        </a:spcBef>
        <a:spcAft>
          <a:spcPct val="0"/>
        </a:spcAft>
        <a:defRPr sz="2600" b="1">
          <a:solidFill>
            <a:schemeClr val="accent1"/>
          </a:solidFill>
          <a:latin typeface="Arial" pitchFamily="34" charset="0"/>
        </a:defRPr>
      </a:lvl9pPr>
    </p:titleStyle>
    <p:bodyStyle>
      <a:lvl1pPr marL="233363" indent="-233363" algn="l" rtl="0" eaLnBrk="0" fontAlgn="base" hangingPunct="0">
        <a:spcBef>
          <a:spcPct val="50000"/>
        </a:spcBef>
        <a:spcAft>
          <a:spcPct val="25000"/>
        </a:spcAft>
        <a:buClr>
          <a:schemeClr val="tx1"/>
        </a:buClr>
        <a:buFont typeface="Wingdings" pitchFamily="2" charset="2"/>
        <a:buChar char="§"/>
        <a:defRPr b="1">
          <a:solidFill>
            <a:schemeClr val="tx1"/>
          </a:solidFill>
          <a:latin typeface="+mn-lt"/>
          <a:ea typeface="+mn-ea"/>
          <a:cs typeface="+mn-cs"/>
        </a:defRPr>
      </a:lvl1pPr>
      <a:lvl2pPr marL="457200" indent="-222250" algn="l" rtl="0" eaLnBrk="0" fontAlgn="base" hangingPunct="0">
        <a:spcBef>
          <a:spcPct val="0"/>
        </a:spcBef>
        <a:spcAft>
          <a:spcPct val="25000"/>
        </a:spcAft>
        <a:buClr>
          <a:schemeClr val="tx1"/>
        </a:buClr>
        <a:buChar char="–"/>
        <a:defRPr sz="1600" b="1">
          <a:solidFill>
            <a:schemeClr val="tx1"/>
          </a:solidFill>
          <a:latin typeface="+mn-lt"/>
        </a:defRPr>
      </a:lvl2pPr>
      <a:lvl3pPr marL="682625" indent="-223838" algn="l" rtl="0" eaLnBrk="0" fontAlgn="base" hangingPunct="0">
        <a:spcBef>
          <a:spcPct val="0"/>
        </a:spcBef>
        <a:spcAft>
          <a:spcPct val="25000"/>
        </a:spcAft>
        <a:buClr>
          <a:schemeClr val="bg2"/>
        </a:buClr>
        <a:buFont typeface="Arial" charset="0"/>
        <a:buChar char="□"/>
        <a:defRPr sz="1400" b="1">
          <a:solidFill>
            <a:schemeClr val="bg2"/>
          </a:solidFill>
          <a:latin typeface="+mn-lt"/>
        </a:defRPr>
      </a:lvl3pPr>
      <a:lvl4pPr marL="1373188" indent="-222250" algn="l" rtl="0" eaLnBrk="0" fontAlgn="base" hangingPunct="0">
        <a:spcBef>
          <a:spcPct val="20000"/>
        </a:spcBef>
        <a:spcAft>
          <a:spcPct val="0"/>
        </a:spcAft>
        <a:buChar char="–"/>
        <a:defRPr sz="2000">
          <a:solidFill>
            <a:schemeClr val="tx1"/>
          </a:solidFill>
          <a:latin typeface="+mn-lt"/>
        </a:defRPr>
      </a:lvl4pPr>
      <a:lvl5pPr marL="1822450" indent="-233363" algn="l" rtl="0" eaLnBrk="0" fontAlgn="base" hangingPunct="0">
        <a:spcBef>
          <a:spcPct val="20000"/>
        </a:spcBef>
        <a:spcAft>
          <a:spcPct val="0"/>
        </a:spcAft>
        <a:buChar char="»"/>
        <a:defRPr sz="2000">
          <a:solidFill>
            <a:schemeClr val="tx1"/>
          </a:solidFill>
          <a:latin typeface="+mn-lt"/>
        </a:defRPr>
      </a:lvl5pPr>
      <a:lvl6pPr marL="2279650" indent="-233363" algn="l" rtl="0" eaLnBrk="1" fontAlgn="base" hangingPunct="1">
        <a:spcBef>
          <a:spcPct val="20000"/>
        </a:spcBef>
        <a:spcAft>
          <a:spcPct val="0"/>
        </a:spcAft>
        <a:buChar char="»"/>
        <a:defRPr sz="2000">
          <a:solidFill>
            <a:schemeClr val="tx1"/>
          </a:solidFill>
          <a:latin typeface="+mn-lt"/>
        </a:defRPr>
      </a:lvl6pPr>
      <a:lvl7pPr marL="2736850" indent="-233363" algn="l" rtl="0" eaLnBrk="1" fontAlgn="base" hangingPunct="1">
        <a:spcBef>
          <a:spcPct val="20000"/>
        </a:spcBef>
        <a:spcAft>
          <a:spcPct val="0"/>
        </a:spcAft>
        <a:buChar char="»"/>
        <a:defRPr sz="2000">
          <a:solidFill>
            <a:schemeClr val="tx1"/>
          </a:solidFill>
          <a:latin typeface="+mn-lt"/>
        </a:defRPr>
      </a:lvl7pPr>
      <a:lvl8pPr marL="3194050" indent="-233363" algn="l" rtl="0" eaLnBrk="1" fontAlgn="base" hangingPunct="1">
        <a:spcBef>
          <a:spcPct val="20000"/>
        </a:spcBef>
        <a:spcAft>
          <a:spcPct val="0"/>
        </a:spcAft>
        <a:buChar char="»"/>
        <a:defRPr sz="2000">
          <a:solidFill>
            <a:schemeClr val="tx1"/>
          </a:solidFill>
          <a:latin typeface="+mn-lt"/>
        </a:defRPr>
      </a:lvl8pPr>
      <a:lvl9pPr marL="3651250" indent="-233363"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hyperlink" Target="http://images.google.co.in/imgres?imgurl=http://www.barthel.eu/images/globe.png&amp;imgrefurl=http://www.barthel.eu/private/?pg=6&amp;usg=__1vmFoMvm7mQ0ZJ5ITMY87ESYH50=&amp;h=381&amp;w=380&amp;sz=131&amp;hl=en&amp;start=19&amp;um=1&amp;tbnid=JHlCc-I3ckz3cM:&amp;tbnh=123&amp;tbnw=123&amp;prev=/images?q=globe+logo&amp;hl=en&amp;um=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gif"/><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6.png"/><Relationship Id="rId5" Type="http://schemas.openxmlformats.org/officeDocument/2006/relationships/diagramQuickStyle" Target="../diagrams/quickStyle1.xml"/><Relationship Id="rId10" Type="http://schemas.openxmlformats.org/officeDocument/2006/relationships/image" Target="../media/image25.png"/><Relationship Id="rId4" Type="http://schemas.openxmlformats.org/officeDocument/2006/relationships/diagramLayout" Target="../diagrams/layout1.xml"/><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32.jpeg"/><Relationship Id="rId5" Type="http://schemas.openxmlformats.org/officeDocument/2006/relationships/diagramQuickStyle" Target="../diagrams/quickStyle2.xml"/><Relationship Id="rId10" Type="http://schemas.openxmlformats.org/officeDocument/2006/relationships/image" Target="../media/image31.jpeg"/><Relationship Id="rId4" Type="http://schemas.openxmlformats.org/officeDocument/2006/relationships/diagramLayout" Target="../diagrams/layout2.xml"/><Relationship Id="rId9" Type="http://schemas.openxmlformats.org/officeDocument/2006/relationships/image" Target="../media/image3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3670" y="4038600"/>
            <a:ext cx="9296400" cy="2057400"/>
          </a:xfrm>
        </p:spPr>
        <p:txBody>
          <a:bodyPr>
            <a:normAutofit fontScale="90000"/>
          </a:bodyPr>
          <a:lstStyle/>
          <a:p>
            <a:r>
              <a:rPr lang="en-US" sz="4000" b="1" dirty="0" smtClean="0"/>
              <a:t>Introduction to Ugam’s Analytical Services</a:t>
            </a:r>
            <a:r>
              <a:rPr lang="en-US" sz="2800" b="1" dirty="0" smtClean="0"/>
              <a:t/>
            </a:r>
            <a:br>
              <a:rPr lang="en-US" sz="2800" b="1" dirty="0" smtClean="0"/>
            </a:br>
            <a:r>
              <a:rPr lang="en-US" sz="2700" dirty="0" smtClean="0"/>
              <a:t>Power Analytics Into Action </a:t>
            </a:r>
            <a:r>
              <a:rPr lang="en-US" sz="2800" dirty="0" smtClean="0"/>
              <a:t/>
            </a:r>
            <a:br>
              <a:rPr lang="en-US" sz="2800" dirty="0" smtClean="0"/>
            </a:br>
            <a:r>
              <a:rPr lang="en-US" sz="4400" dirty="0" smtClean="0"/>
              <a:t/>
            </a:r>
            <a:br>
              <a:rPr lang="en-US" sz="4400" dirty="0" smtClean="0"/>
            </a:br>
            <a:endParaRPr lang="en-US" sz="2200" dirty="0"/>
          </a:p>
        </p:txBody>
      </p:sp>
    </p:spTree>
    <p:extLst>
      <p:ext uri="{BB962C8B-B14F-4D97-AF65-F5344CB8AC3E}">
        <p14:creationId xmlns="" xmlns:p14="http://schemas.microsoft.com/office/powerpoint/2010/main" val="2574970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0"/>
          <p:cNvSpPr>
            <a:spLocks noChangeArrowheads="1"/>
          </p:cNvSpPr>
          <p:nvPr/>
        </p:nvSpPr>
        <p:spPr bwMode="auto">
          <a:xfrm>
            <a:off x="107504" y="-183604"/>
            <a:ext cx="9144000" cy="87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anchor="ctr"/>
          <a:lstStyle/>
          <a:p>
            <a:r>
              <a:rPr lang="en-US" sz="2500" dirty="0" smtClean="0">
                <a:latin typeface="Century Gothic" pitchFamily="34" charset="0"/>
              </a:rPr>
              <a:t>Getting Started – A typical Pilot </a:t>
            </a:r>
            <a:endParaRPr lang="en-US" sz="2500" b="0" dirty="0">
              <a:latin typeface="Century Gothic" pitchFamily="34" charset="0"/>
            </a:endParaRPr>
          </a:p>
        </p:txBody>
      </p:sp>
      <p:graphicFrame>
        <p:nvGraphicFramePr>
          <p:cNvPr id="12" name="Table 11"/>
          <p:cNvGraphicFramePr>
            <a:graphicFrameLocks noGrp="1"/>
          </p:cNvGraphicFramePr>
          <p:nvPr>
            <p:extLst>
              <p:ext uri="{D42A27DB-BD31-4B8C-83A1-F6EECF244321}">
                <p14:modId xmlns="" xmlns:p14="http://schemas.microsoft.com/office/powerpoint/2010/main" val="2900581499"/>
              </p:ext>
            </p:extLst>
          </p:nvPr>
        </p:nvGraphicFramePr>
        <p:xfrm>
          <a:off x="179512" y="603316"/>
          <a:ext cx="8812086" cy="5494772"/>
        </p:xfrm>
        <a:graphic>
          <a:graphicData uri="http://schemas.openxmlformats.org/drawingml/2006/table">
            <a:tbl>
              <a:tblPr firstRow="1" bandRow="1">
                <a:tableStyleId>{5C22544A-7EE6-4342-B048-85BDC9FD1C3A}</a:tableStyleId>
              </a:tblPr>
              <a:tblGrid>
                <a:gridCol w="1667933"/>
                <a:gridCol w="1067604"/>
                <a:gridCol w="2562248"/>
                <a:gridCol w="3514301"/>
              </a:tblGrid>
              <a:tr h="577586">
                <a:tc>
                  <a:txBody>
                    <a:bodyPr/>
                    <a:lstStyle/>
                    <a:p>
                      <a:endParaRPr lang="en-US" sz="1400" b="1" dirty="0">
                        <a:solidFill>
                          <a:schemeClr val="tx1"/>
                        </a:solidFill>
                        <a:latin typeface="Century Gothic" pitchFamily="34" charset="0"/>
                      </a:endParaRPr>
                    </a:p>
                  </a:txBody>
                  <a:tcPr anchor="ctr">
                    <a:solidFill>
                      <a:srgbClr val="D9D9D9"/>
                    </a:solidFill>
                  </a:tcPr>
                </a:tc>
                <a:tc>
                  <a:txBody>
                    <a:bodyPr/>
                    <a:lstStyle/>
                    <a:p>
                      <a:pPr algn="ctr"/>
                      <a:r>
                        <a:rPr lang="en-IN" sz="1400" b="1" dirty="0" smtClean="0">
                          <a:solidFill>
                            <a:schemeClr val="tx1"/>
                          </a:solidFill>
                          <a:latin typeface="Century Gothic" pitchFamily="34" charset="0"/>
                        </a:rPr>
                        <a:t>Time*</a:t>
                      </a:r>
                      <a:endParaRPr lang="en-US" sz="1400" b="1" dirty="0">
                        <a:solidFill>
                          <a:schemeClr val="tx1"/>
                        </a:solidFill>
                        <a:latin typeface="Century Gothic" pitchFamily="34" charset="0"/>
                      </a:endParaRPr>
                    </a:p>
                  </a:txBody>
                  <a:tcPr anchor="ctr">
                    <a:solidFill>
                      <a:srgbClr val="D9D9D9"/>
                    </a:solidFill>
                  </a:tcPr>
                </a:tc>
                <a:tc>
                  <a:txBody>
                    <a:bodyPr/>
                    <a:lstStyle/>
                    <a:p>
                      <a:pPr algn="ctr"/>
                      <a:r>
                        <a:rPr lang="en-IN" sz="1400" b="1" dirty="0" smtClean="0">
                          <a:solidFill>
                            <a:schemeClr val="tx1"/>
                          </a:solidFill>
                          <a:latin typeface="Century Gothic" pitchFamily="34" charset="0"/>
                        </a:rPr>
                        <a:t>Client</a:t>
                      </a:r>
                      <a:endParaRPr lang="en-US" sz="1400" b="1" dirty="0">
                        <a:solidFill>
                          <a:schemeClr val="tx1"/>
                        </a:solidFill>
                        <a:latin typeface="Century Gothic" pitchFamily="34" charset="0"/>
                      </a:endParaRPr>
                    </a:p>
                  </a:txBody>
                  <a:tcPr anchor="ctr">
                    <a:solidFill>
                      <a:srgbClr val="D9D9D9"/>
                    </a:solidFill>
                  </a:tcPr>
                </a:tc>
                <a:tc>
                  <a:txBody>
                    <a:bodyPr/>
                    <a:lstStyle/>
                    <a:p>
                      <a:pPr algn="ctr"/>
                      <a:r>
                        <a:rPr lang="en-IN" sz="1400" b="1" dirty="0" smtClean="0">
                          <a:solidFill>
                            <a:schemeClr val="tx1"/>
                          </a:solidFill>
                          <a:latin typeface="Century Gothic" pitchFamily="34" charset="0"/>
                        </a:rPr>
                        <a:t>Ugam</a:t>
                      </a:r>
                      <a:endParaRPr lang="en-US" sz="1400" b="1" dirty="0">
                        <a:solidFill>
                          <a:schemeClr val="tx1"/>
                        </a:solidFill>
                        <a:latin typeface="Century Gothic" pitchFamily="34" charset="0"/>
                      </a:endParaRPr>
                    </a:p>
                  </a:txBody>
                  <a:tcPr anchor="ctr">
                    <a:solidFill>
                      <a:srgbClr val="D9D9D9"/>
                    </a:solidFill>
                  </a:tcPr>
                </a:tc>
              </a:tr>
              <a:tr h="918012">
                <a:tc>
                  <a:txBody>
                    <a:bodyPr/>
                    <a:lstStyle/>
                    <a:p>
                      <a:r>
                        <a:rPr lang="en-IN" sz="1400" b="1" dirty="0" smtClean="0">
                          <a:latin typeface="Century Gothic" pitchFamily="34" charset="0"/>
                        </a:rPr>
                        <a:t>Project KickOff</a:t>
                      </a:r>
                      <a:endParaRPr lang="en-US" sz="1400" b="1" dirty="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IN" sz="1100" b="0" kern="1200" dirty="0" smtClean="0">
                          <a:solidFill>
                            <a:schemeClr val="dk1"/>
                          </a:solidFill>
                          <a:latin typeface="Century Gothic" pitchFamily="34" charset="0"/>
                          <a:ea typeface="+mn-ea"/>
                          <a:cs typeface="+mn-cs"/>
                        </a:rPr>
                        <a:t>1 week</a:t>
                      </a: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Identify Pilot Category + sample products for analysis </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Key Questions and</a:t>
                      </a:r>
                      <a:r>
                        <a:rPr lang="en-IN" sz="1100" b="0" kern="1200" baseline="0" dirty="0" smtClean="0">
                          <a:solidFill>
                            <a:schemeClr val="dk1"/>
                          </a:solidFill>
                          <a:latin typeface="Century Gothic" pitchFamily="34" charset="0"/>
                          <a:ea typeface="+mn-ea"/>
                          <a:cs typeface="+mn-cs"/>
                        </a:rPr>
                        <a:t> outcomes from Pilot</a:t>
                      </a:r>
                    </a:p>
                    <a:p>
                      <a:pPr marL="171450" indent="-171450" algn="l" defTabSz="914400" rtl="0" eaLnBrk="1" latinLnBrk="0" hangingPunct="1">
                        <a:buFont typeface="Arial"/>
                        <a:buChar char="•"/>
                      </a:pPr>
                      <a:r>
                        <a:rPr lang="en-IN" sz="1100" b="0" kern="1200" baseline="0" dirty="0" smtClean="0">
                          <a:solidFill>
                            <a:schemeClr val="dk1"/>
                          </a:solidFill>
                          <a:latin typeface="Century Gothic" pitchFamily="34" charset="0"/>
                          <a:ea typeface="+mn-ea"/>
                          <a:cs typeface="+mn-cs"/>
                        </a:rPr>
                        <a:t>Business SPOC  </a:t>
                      </a:r>
                      <a:endParaRPr lang="en-IN" sz="1100" b="0" kern="1200" dirty="0" smtClean="0">
                        <a:solidFill>
                          <a:schemeClr val="dk1"/>
                        </a:solidFill>
                        <a:latin typeface="Century Gothic" pitchFamily="34" charset="0"/>
                        <a:ea typeface="+mn-ea"/>
                        <a:cs typeface="+mn-cs"/>
                      </a:endParaRPr>
                    </a:p>
                  </a:txBody>
                  <a:tcPr anchor="ctr"/>
                </a:tc>
                <a:tc>
                  <a:txBody>
                    <a:bodyPr/>
                    <a:lstStyle/>
                    <a:p>
                      <a:pPr marL="0" indent="-122238" algn="l" defTabSz="914400" rtl="0" eaLnBrk="1" latinLnBrk="0" hangingPunct="1">
                        <a:buFont typeface="Arial" pitchFamily="34" charset="0"/>
                        <a:buChar char="•"/>
                      </a:pPr>
                      <a:endParaRPr lang="en-IN" sz="1100" b="0" kern="1200" dirty="0" smtClean="0">
                        <a:solidFill>
                          <a:schemeClr val="dk1"/>
                        </a:solidFill>
                        <a:latin typeface="Century Gothic" pitchFamily="34"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100" b="0" i="0" dirty="0" smtClean="0">
                          <a:latin typeface="Century Gothic"/>
                          <a:cs typeface="Century Gothic"/>
                        </a:rPr>
                        <a:t>Define engagement structure, goals and acceptance</a:t>
                      </a:r>
                      <a:r>
                        <a:rPr lang="en-US" sz="1100" b="0" i="0" baseline="0" dirty="0" smtClean="0">
                          <a:latin typeface="Century Gothic"/>
                          <a:cs typeface="Century Gothic"/>
                        </a:rPr>
                        <a:t> criteria</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Project plan with Deliverables </a:t>
                      </a:r>
                    </a:p>
                    <a:p>
                      <a:pPr marL="0" indent="-122238" algn="l" defTabSz="914400" rtl="0" eaLnBrk="1" latinLnBrk="0" hangingPunct="1">
                        <a:buFont typeface="Arial" pitchFamily="34" charset="0"/>
                        <a:buChar char="•"/>
                      </a:pPr>
                      <a:endParaRPr lang="en-US" sz="1100" b="0" kern="1200" dirty="0">
                        <a:solidFill>
                          <a:schemeClr val="dk1"/>
                        </a:solidFill>
                        <a:latin typeface="Century Gothic" pitchFamily="34" charset="0"/>
                        <a:ea typeface="+mn-ea"/>
                        <a:cs typeface="+mn-cs"/>
                      </a:endParaRPr>
                    </a:p>
                  </a:txBody>
                  <a:tcPr anchor="ctr"/>
                </a:tc>
              </a:tr>
              <a:tr h="1048674">
                <a:tc>
                  <a:txBody>
                    <a:bodyPr/>
                    <a:lstStyle/>
                    <a:p>
                      <a:r>
                        <a:rPr lang="en-IN" sz="1400" b="1" dirty="0" smtClean="0">
                          <a:latin typeface="Century Gothic" pitchFamily="34" charset="0"/>
                        </a:rPr>
                        <a:t>Acces</a:t>
                      </a:r>
                      <a:r>
                        <a:rPr lang="en-IN" sz="1400" b="1" baseline="0" dirty="0" smtClean="0">
                          <a:latin typeface="Century Gothic" pitchFamily="34" charset="0"/>
                        </a:rPr>
                        <a:t>s to Data and Finalise Scope</a:t>
                      </a:r>
                      <a:endParaRPr lang="en-IN" sz="1400" b="1" dirty="0" smtClean="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IN" sz="1100" b="0" kern="1200" dirty="0" smtClean="0">
                          <a:solidFill>
                            <a:schemeClr val="dk1"/>
                          </a:solidFill>
                          <a:latin typeface="Century Gothic" pitchFamily="34" charset="0"/>
                          <a:ea typeface="+mn-ea"/>
                          <a:cs typeface="+mn-cs"/>
                        </a:rPr>
                        <a:t>1 week</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Access to sydicated data,</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Category Sales and Shipment data (for 3 or 6 months ) </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Historical Promotion Calendar</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Finalise Scope</a:t>
                      </a:r>
                    </a:p>
                  </a:txBody>
                  <a:tcPr anchor="ctr"/>
                </a:tc>
                <a:tc>
                  <a:txBody>
                    <a:bodyPr/>
                    <a:lstStyle/>
                    <a:p>
                      <a:pPr marL="171450" indent="-171450" algn="l" defTabSz="914400" rtl="0" eaLnBrk="1" latinLnBrk="0" hangingPunct="1">
                        <a:lnSpc>
                          <a:spcPct val="95000"/>
                        </a:lnSpc>
                        <a:spcBef>
                          <a:spcPct val="15000"/>
                        </a:spcBef>
                        <a:buClr>
                          <a:srgbClr val="120989"/>
                        </a:buClr>
                        <a:buFont typeface="Arial"/>
                        <a:buChar char="•"/>
                      </a:pPr>
                      <a:r>
                        <a:rPr lang="en-IN" sz="1100" b="0" i="0" kern="1200" dirty="0" smtClean="0">
                          <a:solidFill>
                            <a:schemeClr val="dk1"/>
                          </a:solidFill>
                          <a:latin typeface="Century Gothic"/>
                          <a:ea typeface="+mn-ea"/>
                          <a:cs typeface="Century Gothic"/>
                        </a:rPr>
                        <a:t>Document findings </a:t>
                      </a:r>
                      <a:r>
                        <a:rPr lang="en-US" sz="1100" b="0" i="0" kern="1200" dirty="0" smtClean="0">
                          <a:solidFill>
                            <a:schemeClr val="dk1"/>
                          </a:solidFill>
                          <a:latin typeface="Century Gothic"/>
                          <a:ea typeface="+mn-ea"/>
                          <a:cs typeface="Century Gothic"/>
                        </a:rPr>
                        <a:t>Report on data quality and accuracy (accuracy, sufficiency and quality</a:t>
                      </a:r>
                    </a:p>
                    <a:p>
                      <a:pPr marL="174625" indent="-174625"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Treat</a:t>
                      </a:r>
                      <a:r>
                        <a:rPr lang="en-US" sz="1100" b="0" i="0" kern="1200" baseline="0" dirty="0" smtClean="0">
                          <a:solidFill>
                            <a:schemeClr val="dk1"/>
                          </a:solidFill>
                          <a:latin typeface="Century Gothic"/>
                          <a:ea typeface="+mn-ea"/>
                          <a:cs typeface="Century Gothic"/>
                        </a:rPr>
                        <a:t> data for </a:t>
                      </a:r>
                      <a:r>
                        <a:rPr lang="en-US" sz="1100" b="0" i="0" kern="1200" dirty="0" smtClean="0">
                          <a:solidFill>
                            <a:schemeClr val="dk1"/>
                          </a:solidFill>
                          <a:latin typeface="Century Gothic"/>
                          <a:ea typeface="+mn-ea"/>
                          <a:cs typeface="Century Gothic"/>
                        </a:rPr>
                        <a:t>missing values and outliers</a:t>
                      </a:r>
                    </a:p>
                    <a:p>
                      <a:pPr marL="174625" indent="-174625"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Documentation of business rules applied for data treatment</a:t>
                      </a:r>
                    </a:p>
                  </a:txBody>
                  <a:tcPr anchor="ctr"/>
                </a:tc>
              </a:tr>
              <a:tr h="1418492">
                <a:tc>
                  <a:txBody>
                    <a:bodyPr/>
                    <a:lstStyle/>
                    <a:p>
                      <a:r>
                        <a:rPr lang="en-IN" sz="1400" b="1" dirty="0" smtClean="0">
                          <a:latin typeface="Century Gothic" pitchFamily="34" charset="0"/>
                        </a:rPr>
                        <a:t>Interim deliverable</a:t>
                      </a:r>
                      <a:r>
                        <a:rPr lang="en-IN" sz="1400" b="1" baseline="0" dirty="0" smtClean="0">
                          <a:latin typeface="Century Gothic" pitchFamily="34" charset="0"/>
                        </a:rPr>
                        <a:t> and c</a:t>
                      </a:r>
                      <a:r>
                        <a:rPr lang="en-IN" sz="1400" b="1" dirty="0" smtClean="0">
                          <a:latin typeface="Century Gothic" pitchFamily="34" charset="0"/>
                        </a:rPr>
                        <a:t>heckpoint</a:t>
                      </a:r>
                      <a:endParaRPr lang="en-IN" sz="1400" b="1" dirty="0" smtClean="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US" sz="1100" b="0" kern="1200" dirty="0" smtClean="0">
                          <a:solidFill>
                            <a:schemeClr val="dk1"/>
                          </a:solidFill>
                          <a:latin typeface="Century Gothic" pitchFamily="34" charset="0"/>
                          <a:ea typeface="+mn-ea"/>
                          <a:cs typeface="+mn-cs"/>
                        </a:rPr>
                        <a:t>2</a:t>
                      </a:r>
                      <a:r>
                        <a:rPr lang="en-US" sz="1100" b="0" kern="1200" baseline="0" dirty="0" smtClean="0">
                          <a:solidFill>
                            <a:schemeClr val="dk1"/>
                          </a:solidFill>
                          <a:latin typeface="Century Gothic" pitchFamily="34" charset="0"/>
                          <a:ea typeface="+mn-ea"/>
                          <a:cs typeface="+mn-cs"/>
                        </a:rPr>
                        <a:t> </a:t>
                      </a:r>
                      <a:r>
                        <a:rPr lang="en-US" sz="1100" b="0" kern="1200" dirty="0" smtClean="0">
                          <a:solidFill>
                            <a:schemeClr val="dk1"/>
                          </a:solidFill>
                          <a:latin typeface="Century Gothic" pitchFamily="34" charset="0"/>
                          <a:ea typeface="+mn-ea"/>
                          <a:cs typeface="+mn-cs"/>
                        </a:rPr>
                        <a:t> weeks</a:t>
                      </a:r>
                      <a:endParaRPr lang="en-US" sz="1100" b="0" kern="1200" dirty="0">
                        <a:solidFill>
                          <a:schemeClr val="dk1"/>
                        </a:solidFill>
                        <a:latin typeface="Century Gothic" pitchFamily="34" charset="0"/>
                        <a:ea typeface="+mn-ea"/>
                        <a:cs typeface="+mn-cs"/>
                      </a:endParaRP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Data</a:t>
                      </a:r>
                      <a:r>
                        <a:rPr lang="en-IN" sz="1100" b="0" kern="1200" baseline="0" dirty="0" smtClean="0">
                          <a:solidFill>
                            <a:schemeClr val="dk1"/>
                          </a:solidFill>
                          <a:latin typeface="Century Gothic" pitchFamily="34" charset="0"/>
                          <a:ea typeface="+mn-ea"/>
                          <a:cs typeface="+mn-cs"/>
                        </a:rPr>
                        <a:t> clarifications (if any) </a:t>
                      </a:r>
                      <a:endParaRPr lang="en-IN" sz="1100" b="0" kern="1200" dirty="0" smtClean="0">
                        <a:solidFill>
                          <a:schemeClr val="dk1"/>
                        </a:solidFill>
                        <a:latin typeface="Century Gothic" pitchFamily="34" charset="0"/>
                        <a:ea typeface="+mn-ea"/>
                        <a:cs typeface="+mn-cs"/>
                      </a:endParaRP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Facilitate checkpoint meeting with all Stakeholders </a:t>
                      </a:r>
                      <a:endParaRPr lang="en-US" sz="1100" b="0" kern="1200" dirty="0">
                        <a:solidFill>
                          <a:schemeClr val="dk1"/>
                        </a:solidFill>
                        <a:latin typeface="Century Gothic" pitchFamily="34" charset="0"/>
                        <a:ea typeface="+mn-ea"/>
                        <a:cs typeface="+mn-cs"/>
                      </a:endParaRP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Exploratory Data Analysis (univariate, mutlvariate, trends,</a:t>
                      </a:r>
                      <a:r>
                        <a:rPr lang="en-IN" sz="1100" b="0" kern="1200" baseline="0" dirty="0" smtClean="0">
                          <a:solidFill>
                            <a:schemeClr val="dk1"/>
                          </a:solidFill>
                          <a:latin typeface="Century Gothic" pitchFamily="34" charset="0"/>
                          <a:ea typeface="+mn-ea"/>
                          <a:cs typeface="+mn-cs"/>
                        </a:rPr>
                        <a:t> interaction between variables</a:t>
                      </a:r>
                      <a:r>
                        <a:rPr lang="en-IN" sz="1100" b="0" kern="1200" dirty="0" smtClean="0">
                          <a:solidFill>
                            <a:schemeClr val="dk1"/>
                          </a:solidFill>
                          <a:latin typeface="Century Gothic" pitchFamily="34" charset="0"/>
                          <a:ea typeface="+mn-ea"/>
                          <a:cs typeface="+mn-cs"/>
                        </a:rPr>
                        <a:t>)</a:t>
                      </a:r>
                    </a:p>
                    <a:p>
                      <a:pPr marL="171450" indent="-171450"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Determine solution approach</a:t>
                      </a:r>
                    </a:p>
                    <a:p>
                      <a:pPr marL="171450" indent="-171450"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Select appropriate statistical techniques that can be used</a:t>
                      </a:r>
                    </a:p>
                    <a:p>
                      <a:pPr marL="171450" indent="-171450" algn="l" defTabSz="914400" rtl="0" eaLnBrk="1" latinLnBrk="0" hangingPunct="1">
                        <a:buFont typeface="Arial"/>
                        <a:buChar char="•"/>
                      </a:pPr>
                      <a:r>
                        <a:rPr lang="en-US" sz="1100" b="0" i="0" kern="1200" dirty="0" smtClean="0">
                          <a:solidFill>
                            <a:schemeClr val="dk1"/>
                          </a:solidFill>
                          <a:latin typeface="Century Gothic"/>
                          <a:ea typeface="+mn-ea"/>
                          <a:cs typeface="Century Gothic"/>
                        </a:rPr>
                        <a:t>Interim Report on results of EDA and other analysis conducted</a:t>
                      </a:r>
                      <a:endParaRPr lang="en-IN" sz="1100" b="0" kern="1200" dirty="0" smtClean="0">
                        <a:solidFill>
                          <a:schemeClr val="dk1"/>
                        </a:solidFill>
                        <a:latin typeface="Century Gothic" pitchFamily="34" charset="0"/>
                        <a:ea typeface="+mn-ea"/>
                        <a:cs typeface="+mn-cs"/>
                      </a:endParaRPr>
                    </a:p>
                  </a:txBody>
                  <a:tcPr anchor="ctr"/>
                </a:tc>
              </a:tr>
              <a:tr h="1394022">
                <a:tc>
                  <a:txBody>
                    <a:bodyPr/>
                    <a:lstStyle/>
                    <a:p>
                      <a:r>
                        <a:rPr lang="en-IN" sz="1400" b="1" dirty="0" smtClean="0">
                          <a:latin typeface="Century Gothic" pitchFamily="34" charset="0"/>
                        </a:rPr>
                        <a:t>Final deliverable </a:t>
                      </a:r>
                      <a:r>
                        <a:rPr lang="en-IN" sz="1400" b="1" baseline="0" dirty="0" smtClean="0">
                          <a:latin typeface="Century Gothic" pitchFamily="34" charset="0"/>
                        </a:rPr>
                        <a:t>and presentation</a:t>
                      </a:r>
                      <a:endParaRPr lang="en-IN" sz="1400" b="1" dirty="0" smtClean="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US" sz="1100" b="0" kern="1200" dirty="0" smtClean="0">
                          <a:solidFill>
                            <a:schemeClr val="dk1"/>
                          </a:solidFill>
                          <a:latin typeface="Century Gothic" pitchFamily="34" charset="0"/>
                          <a:ea typeface="+mn-ea"/>
                          <a:cs typeface="+mn-cs"/>
                        </a:rPr>
                        <a:t>1 week</a:t>
                      </a:r>
                      <a:endParaRPr lang="en-US" sz="1100" b="0" kern="1200" dirty="0">
                        <a:solidFill>
                          <a:schemeClr val="dk1"/>
                        </a:solidFill>
                        <a:latin typeface="Century Gothic" pitchFamily="34" charset="0"/>
                        <a:ea typeface="+mn-ea"/>
                        <a:cs typeface="+mn-cs"/>
                      </a:endParaRP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Evaluate and</a:t>
                      </a:r>
                      <a:r>
                        <a:rPr lang="en-IN" sz="1100" b="0" kern="1200" baseline="0" dirty="0" smtClean="0">
                          <a:solidFill>
                            <a:schemeClr val="dk1"/>
                          </a:solidFill>
                          <a:latin typeface="Century Gothic" pitchFamily="34" charset="0"/>
                          <a:ea typeface="+mn-ea"/>
                          <a:cs typeface="+mn-cs"/>
                        </a:rPr>
                        <a:t> interpret results</a:t>
                      </a:r>
                    </a:p>
                    <a:p>
                      <a:pPr marL="171450" indent="-171450" algn="l" defTabSz="914400" rtl="0" eaLnBrk="1" latinLnBrk="0" hangingPunct="1">
                        <a:buFont typeface="Arial"/>
                        <a:buChar char="•"/>
                      </a:pPr>
                      <a:r>
                        <a:rPr lang="en-IN" sz="1100" b="0" kern="1200" baseline="0" dirty="0" smtClean="0">
                          <a:solidFill>
                            <a:schemeClr val="dk1"/>
                          </a:solidFill>
                          <a:latin typeface="Century Gothic" pitchFamily="34" charset="0"/>
                          <a:ea typeface="+mn-ea"/>
                          <a:cs typeface="+mn-cs"/>
                        </a:rPr>
                        <a:t>Plan for Action </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Roadmap fior</a:t>
                      </a:r>
                      <a:r>
                        <a:rPr lang="en-IN" sz="1100" b="0" kern="1200" baseline="0" dirty="0" smtClean="0">
                          <a:solidFill>
                            <a:schemeClr val="dk1"/>
                          </a:solidFill>
                          <a:latin typeface="Century Gothic" pitchFamily="34" charset="0"/>
                          <a:ea typeface="+mn-ea"/>
                          <a:cs typeface="+mn-cs"/>
                        </a:rPr>
                        <a:t> future and next Steps </a:t>
                      </a:r>
                      <a:endParaRPr lang="en-US" sz="1100" b="0" kern="1200" dirty="0">
                        <a:solidFill>
                          <a:schemeClr val="dk1"/>
                        </a:solidFill>
                        <a:latin typeface="Century Gothic" pitchFamily="34" charset="0"/>
                        <a:ea typeface="+mn-ea"/>
                        <a:cs typeface="+mn-cs"/>
                      </a:endParaRP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Final Reports and Insights presentation to all Stakeholders</a:t>
                      </a:r>
                      <a:r>
                        <a:rPr lang="en-IN" sz="1100" b="0" kern="1200" baseline="0" dirty="0" smtClean="0">
                          <a:solidFill>
                            <a:schemeClr val="dk1"/>
                          </a:solidFill>
                          <a:latin typeface="Century Gothic" pitchFamily="34" charset="0"/>
                          <a:ea typeface="+mn-ea"/>
                          <a:cs typeface="+mn-cs"/>
                        </a:rPr>
                        <a:t> </a:t>
                      </a:r>
                      <a:endParaRPr lang="en-IN" sz="1100" b="0" kern="1200" dirty="0" smtClean="0">
                        <a:solidFill>
                          <a:schemeClr val="dk1"/>
                        </a:solidFill>
                        <a:latin typeface="Century Gothic" pitchFamily="34"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Price Related Reports – Historical trends, Driver Analysis, Volume Impact of Price change</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Promotion Related</a:t>
                      </a:r>
                      <a:r>
                        <a:rPr lang="en-IN" sz="1100" b="0" kern="1200" baseline="0" dirty="0" smtClean="0">
                          <a:solidFill>
                            <a:schemeClr val="dk1"/>
                          </a:solidFill>
                          <a:latin typeface="Century Gothic" pitchFamily="34" charset="0"/>
                          <a:ea typeface="+mn-ea"/>
                          <a:cs typeface="+mn-cs"/>
                        </a:rPr>
                        <a:t> Report</a:t>
                      </a:r>
                      <a:r>
                        <a:rPr lang="en-IN" sz="1100" b="0" kern="1200" dirty="0" smtClean="0">
                          <a:solidFill>
                            <a:schemeClr val="dk1"/>
                          </a:solidFill>
                          <a:latin typeface="Century Gothic" pitchFamily="34" charset="0"/>
                          <a:ea typeface="+mn-ea"/>
                          <a:cs typeface="+mn-cs"/>
                        </a:rPr>
                        <a:t>  – Historical Analysis, Promo Drivers , External Influence on Promotions , Breakdown Analysis of Promo Lift</a:t>
                      </a:r>
                      <a:endParaRPr lang="en-US" sz="1100" b="0" kern="1200" dirty="0" smtClean="0">
                        <a:solidFill>
                          <a:schemeClr val="dk1"/>
                        </a:solidFill>
                        <a:latin typeface="Century Gothic" pitchFamily="34" charset="0"/>
                        <a:ea typeface="+mn-ea"/>
                        <a:cs typeface="+mn-cs"/>
                      </a:endParaRP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Roadmap for future work</a:t>
                      </a:r>
                    </a:p>
                  </a:txBody>
                  <a:tcPr anchor="ctr"/>
                </a:tc>
              </a:tr>
            </a:tbl>
          </a:graphicData>
        </a:graphic>
      </p:graphicFrame>
      <p:sp>
        <p:nvSpPr>
          <p:cNvPr id="13" name="TextBox 12"/>
          <p:cNvSpPr txBox="1"/>
          <p:nvPr/>
        </p:nvSpPr>
        <p:spPr>
          <a:xfrm>
            <a:off x="-837721" y="2026496"/>
            <a:ext cx="184666" cy="369332"/>
          </a:xfrm>
          <a:prstGeom prst="rect">
            <a:avLst/>
          </a:prstGeom>
          <a:noFill/>
        </p:spPr>
        <p:txBody>
          <a:bodyPr wrap="none" rtlCol="0">
            <a:spAutoFit/>
          </a:bodyPr>
          <a:lstStyle/>
          <a:p>
            <a:endParaRPr lang="en-US" dirty="0"/>
          </a:p>
        </p:txBody>
      </p:sp>
      <p:sp>
        <p:nvSpPr>
          <p:cNvPr id="6" name="TextBox 5"/>
          <p:cNvSpPr txBox="1"/>
          <p:nvPr/>
        </p:nvSpPr>
        <p:spPr>
          <a:xfrm>
            <a:off x="467544" y="6381328"/>
            <a:ext cx="7632848" cy="461665"/>
          </a:xfrm>
          <a:prstGeom prst="rect">
            <a:avLst/>
          </a:prstGeom>
          <a:noFill/>
        </p:spPr>
        <p:txBody>
          <a:bodyPr wrap="square" rtlCol="0">
            <a:spAutoFit/>
          </a:bodyPr>
          <a:lstStyle/>
          <a:p>
            <a:r>
              <a:rPr lang="en-IN" sz="1200" dirty="0" smtClean="0"/>
              <a:t>* The time indicated for the Pilot is indicative. A formal project plan would be provided after the required due diligence, that would include the actual project timeline</a:t>
            </a:r>
            <a:endParaRPr lang="en-IN" sz="1200" dirty="0"/>
          </a:p>
        </p:txBody>
      </p:sp>
      <p:sp>
        <p:nvSpPr>
          <p:cNvPr id="7" name="Rectangle 6"/>
          <p:cNvSpPr/>
          <p:nvPr/>
        </p:nvSpPr>
        <p:spPr>
          <a:xfrm rot="19875482">
            <a:off x="17739" y="777378"/>
            <a:ext cx="1679327"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ILLUSTRATIVE</a:t>
            </a:r>
            <a:endParaRPr lang="en-IN" dirty="0"/>
          </a:p>
        </p:txBody>
      </p:sp>
    </p:spTree>
    <p:extLst>
      <p:ext uri="{BB962C8B-B14F-4D97-AF65-F5344CB8AC3E}">
        <p14:creationId xmlns="" xmlns:p14="http://schemas.microsoft.com/office/powerpoint/2010/main" val="4190740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Created a decision support system to re-allocate spends across marketing channels and lines of business</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leading retailer had a mass media budget of approx $450 </a:t>
            </a:r>
            <a:r>
              <a:rPr lang="en-US" sz="1200" dirty="0" err="1" smtClean="0">
                <a:latin typeface="Century Gothic" pitchFamily="34" charset="0"/>
              </a:rPr>
              <a:t>Mn</a:t>
            </a:r>
            <a:endParaRPr lang="en-US" sz="1200" dirty="0" smtClean="0">
              <a:latin typeface="Century Gothic" pitchFamily="34" charset="0"/>
            </a:endParaRPr>
          </a:p>
          <a:p>
            <a:pPr marL="266700" indent="-266700">
              <a:lnSpc>
                <a:spcPct val="90000"/>
              </a:lnSpc>
              <a:spcBef>
                <a:spcPct val="80000"/>
              </a:spcBef>
              <a:buFont typeface="Webdings" pitchFamily="18" charset="2"/>
              <a:buChar char="4"/>
              <a:defRPr/>
            </a:pPr>
            <a:r>
              <a:rPr lang="en-US" sz="1200" dirty="0" smtClean="0">
                <a:latin typeface="Century Gothic" pitchFamily="34" charset="0"/>
              </a:rPr>
              <a:t>Traditionally, 70% of these spends were skewed to one channel, In store Flyers </a:t>
            </a:r>
          </a:p>
          <a:p>
            <a:pPr marL="266700" indent="-266700" algn="l">
              <a:lnSpc>
                <a:spcPct val="90000"/>
              </a:lnSpc>
              <a:spcBef>
                <a:spcPct val="80000"/>
              </a:spcBef>
              <a:buClrTx/>
              <a:buFont typeface="Webdings" pitchFamily="18" charset="2"/>
              <a:buChar char="4"/>
              <a:defRPr/>
            </a:pPr>
            <a:r>
              <a:rPr lang="en-US" sz="1200" dirty="0" smtClean="0">
                <a:solidFill>
                  <a:srgbClr val="000000"/>
                </a:solidFill>
                <a:latin typeface="Century Gothic" pitchFamily="34" charset="0"/>
              </a:rPr>
              <a:t>The  realization in the business, that this distribution of spends does not reflect changing consumer shopping trends grew over time</a:t>
            </a:r>
            <a:endParaRPr lang="en-US" sz="1200" dirty="0">
              <a:solidFill>
                <a:srgbClr val="000000"/>
              </a:solidFill>
              <a:latin typeface="Century Gothic" pitchFamily="34" charset="0"/>
            </a:endParaRPr>
          </a:p>
          <a:p>
            <a:pPr marL="266700" indent="-266700">
              <a:lnSpc>
                <a:spcPct val="90000"/>
              </a:lnSpc>
              <a:spcBef>
                <a:spcPct val="80000"/>
              </a:spcBef>
              <a:buFont typeface="Webdings" pitchFamily="18" charset="2"/>
              <a:buChar char="4"/>
              <a:defRPr/>
            </a:pPr>
            <a:r>
              <a:rPr lang="en-US" sz="1200" dirty="0" smtClean="0">
                <a:latin typeface="Century Gothic" pitchFamily="34" charset="0"/>
              </a:rPr>
              <a:t>While there was consensus on the need to change the spend distribution to more modern marketing channels,  there was no existing mechanism for this re-allocation</a:t>
            </a: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Spends  and initiatives occur simultaneously, making revenue attribution to these channels difficult</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Lot of the spends are common to various lines of business, leading to possible cannibalization and Halo effects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There are a lot of uncontrollable factors such as seasonality, consumer sentiment that need to be accounted for</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How do we measure incremental impact due to marketing channels?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How do we reallocate marketing spends across lines of business?</a:t>
            </a:r>
          </a:p>
        </p:txBody>
      </p:sp>
      <p:graphicFrame>
        <p:nvGraphicFramePr>
          <p:cNvPr id="19" name="Chart 18"/>
          <p:cNvGraphicFramePr/>
          <p:nvPr/>
        </p:nvGraphicFramePr>
        <p:xfrm>
          <a:off x="4716016" y="2371698"/>
          <a:ext cx="1656184" cy="22322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p:cNvGraphicFramePr/>
          <p:nvPr/>
        </p:nvGraphicFramePr>
        <p:xfrm>
          <a:off x="6516216" y="1844824"/>
          <a:ext cx="3336032" cy="2320032"/>
        </p:xfrm>
        <a:graphic>
          <a:graphicData uri="http://schemas.openxmlformats.org/drawingml/2006/chart">
            <c:chart xmlns:c="http://schemas.openxmlformats.org/drawingml/2006/chart" xmlns:r="http://schemas.openxmlformats.org/officeDocument/2006/relationships" r:id="rId3"/>
          </a:graphicData>
        </a:graphic>
      </p:graphicFrame>
      <p:cxnSp>
        <p:nvCxnSpPr>
          <p:cNvPr id="26" name="Straight Connector 25"/>
          <p:cNvCxnSpPr/>
          <p:nvPr/>
        </p:nvCxnSpPr>
        <p:spPr>
          <a:xfrm>
            <a:off x="5508104" y="2636912"/>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84168" y="3595834"/>
            <a:ext cx="1224136" cy="40923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3"/>
          <p:cNvPicPr>
            <a:picLocks noChangeAspect="1" noChangeArrowheads="1"/>
          </p:cNvPicPr>
          <p:nvPr/>
        </p:nvPicPr>
        <p:blipFill>
          <a:blip r:embed="rId4" cstate="print"/>
          <a:srcRect/>
          <a:stretch>
            <a:fillRect/>
          </a:stretch>
        </p:blipFill>
        <p:spPr bwMode="auto">
          <a:xfrm>
            <a:off x="5292080" y="4459930"/>
            <a:ext cx="2952328" cy="2065414"/>
          </a:xfrm>
          <a:prstGeom prst="rect">
            <a:avLst/>
          </a:prstGeom>
          <a:noFill/>
          <a:ln w="9525">
            <a:noFill/>
            <a:miter lim="800000"/>
            <a:headEnd/>
            <a:tailEnd/>
          </a:ln>
        </p:spPr>
      </p:pic>
      <p:sp>
        <p:nvSpPr>
          <p:cNvPr id="35" name="Rectangle 34"/>
          <p:cNvSpPr/>
          <p:nvPr/>
        </p:nvSpPr>
        <p:spPr>
          <a:xfrm>
            <a:off x="7092280" y="5035994"/>
            <a:ext cx="64807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nvGraphicFramePr>
        <p:xfrm>
          <a:off x="323528" y="836713"/>
          <a:ext cx="8424936" cy="3486959"/>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Data and requirement gathering</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Understand the right metrics to measure</a:t>
                      </a:r>
                    </a:p>
                    <a:p>
                      <a:pPr marL="93663" indent="-93663">
                        <a:buFont typeface="Calibri" pitchFamily="34" charset="0"/>
                        <a:buChar char="⁻"/>
                      </a:pPr>
                      <a:r>
                        <a:rPr lang="en-IN" sz="1200" dirty="0" smtClean="0">
                          <a:latin typeface="Century Gothic" pitchFamily="34" charset="0"/>
                        </a:rPr>
                        <a:t> Outline</a:t>
                      </a:r>
                      <a:r>
                        <a:rPr lang="en-IN" sz="1200" baseline="0" dirty="0" smtClean="0">
                          <a:latin typeface="Century Gothic" pitchFamily="34" charset="0"/>
                        </a:rPr>
                        <a:t> the existing process for spend allocation</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Exploratory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Discover data anomalies</a:t>
                      </a:r>
                    </a:p>
                    <a:p>
                      <a:pPr marL="93663" indent="-93663">
                        <a:buFont typeface="Calibri" pitchFamily="34" charset="0"/>
                        <a:buChar char="⁻"/>
                      </a:pPr>
                      <a:r>
                        <a:rPr lang="en-IN" sz="1200" dirty="0" smtClean="0">
                          <a:latin typeface="Century Gothic" pitchFamily="34" charset="0"/>
                        </a:rPr>
                        <a:t> Decide on data treatment strategies</a:t>
                      </a: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Model Building &amp;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Build econometric models for each line of business</a:t>
                      </a:r>
                    </a:p>
                    <a:p>
                      <a:pPr marL="93663" indent="-93663">
                        <a:buFont typeface="Calibri" pitchFamily="34" charset="0"/>
                        <a:buChar char="⁻"/>
                      </a:pPr>
                      <a:r>
                        <a:rPr lang="en-IN" sz="1200" dirty="0" smtClean="0">
                          <a:latin typeface="Century Gothic" pitchFamily="34" charset="0"/>
                        </a:rPr>
                        <a:t> Validate model results with business reality</a:t>
                      </a: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Calibrating model</a:t>
                      </a:r>
                      <a:r>
                        <a:rPr lang="en-IN" sz="1200" baseline="0" dirty="0" smtClean="0">
                          <a:latin typeface="Century Gothic" pitchFamily="34" charset="0"/>
                        </a:rPr>
                        <a:t> results with business planning process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Convert model output</a:t>
                      </a:r>
                      <a:r>
                        <a:rPr lang="en-IN" sz="1200" baseline="0" dirty="0" smtClean="0">
                          <a:latin typeface="Century Gothic" pitchFamily="34" charset="0"/>
                        </a:rPr>
                        <a:t> to spend recommendations</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Decide on adjustments</a:t>
                      </a:r>
                      <a:r>
                        <a:rPr lang="en-IN" sz="1200" baseline="0" dirty="0" smtClean="0">
                          <a:latin typeface="Century Gothic" pitchFamily="34" charset="0"/>
                        </a:rPr>
                        <a:t> based on media buying process</a:t>
                      </a:r>
                      <a:endParaRPr lang="en-IN" sz="1200" dirty="0" smtClean="0">
                        <a:latin typeface="Century Gothic" pitchFamily="34" charset="0"/>
                      </a:endParaRPr>
                    </a:p>
                  </a:txBody>
                  <a:tcPr/>
                </a:tc>
              </a:tr>
            </a:tbl>
          </a:graphicData>
        </a:graphic>
      </p:graphicFrame>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TV investments offered higher ROI across all lines of business</a:t>
            </a:r>
          </a:p>
          <a:p>
            <a:pPr marL="266700" indent="-266700">
              <a:buFont typeface="Webdings" pitchFamily="18" charset="2"/>
              <a:buChar char="4"/>
              <a:defRPr/>
            </a:pPr>
            <a:r>
              <a:rPr lang="en-US" sz="1200" dirty="0" smtClean="0">
                <a:latin typeface="Century Gothic" pitchFamily="34" charset="0"/>
              </a:rPr>
              <a:t>There were significant Halo impact that could be leveraged to gain spend efficiency</a:t>
            </a:r>
          </a:p>
          <a:p>
            <a:pPr marL="266700" indent="-266700">
              <a:buFont typeface="Webdings" pitchFamily="18" charset="2"/>
              <a:buChar char="4"/>
              <a:defRPr/>
            </a:pPr>
            <a:r>
              <a:rPr lang="en-US" sz="1200" dirty="0" smtClean="0">
                <a:latin typeface="Century Gothic" pitchFamily="34" charset="0"/>
              </a:rPr>
              <a:t>Newer channels don’t have enough scale to show impact </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Gained 2% incremental revenue despite a 5% spend cut </a:t>
            </a:r>
          </a:p>
          <a:p>
            <a:pPr marL="266700" indent="-266700">
              <a:buFont typeface="Webdings" pitchFamily="18" charset="2"/>
              <a:buChar char="4"/>
              <a:defRPr/>
            </a:pPr>
            <a:r>
              <a:rPr lang="en-US" sz="1200" dirty="0" smtClean="0">
                <a:latin typeface="Century Gothic" pitchFamily="34" charset="0"/>
              </a:rPr>
              <a:t>Put in place a measurement system that would measure the impact of future campaigns</a:t>
            </a:r>
          </a:p>
          <a:p>
            <a:pPr marL="266700" indent="-266700">
              <a:buFont typeface="Webdings" pitchFamily="18" charset="2"/>
              <a:buChar char="4"/>
              <a:defRPr/>
            </a:pPr>
            <a:r>
              <a:rPr lang="en-US" sz="1200" dirty="0" smtClean="0">
                <a:latin typeface="Century Gothic" pitchFamily="34" charset="0"/>
              </a:rPr>
              <a:t>Provided an option to carry out media tests before full roll out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Analyzed drivers for low sell through for an online market place to recommend actions to improve conversion</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One  of the largest online market places had a problem with  a declining and volatile conversion rate in its “seller oriented program”</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In general, business owners felt “Items were not selling”</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  business would like to understand which of the multiple factors is most responsible for the lower conversion</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Data on various factors are available at different granularity across different data sources.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 cause and effect nature of the factors is unclear</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There were multiple initiatives over the last 10 months aimed at improving conversion</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is the relative importance of the driving factors of conversion?</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actionable steps can be taken to improve conversion rate?</a:t>
            </a:r>
          </a:p>
        </p:txBody>
      </p:sp>
      <p:sp>
        <p:nvSpPr>
          <p:cNvPr id="35" name="Rectangle 34"/>
          <p:cNvSpPr/>
          <p:nvPr/>
        </p:nvSpPr>
        <p:spPr>
          <a:xfrm>
            <a:off x="7092280" y="5035994"/>
            <a:ext cx="64807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cstate="print"/>
          <a:srcRect/>
          <a:stretch>
            <a:fillRect/>
          </a:stretch>
        </p:blipFill>
        <p:spPr bwMode="auto">
          <a:xfrm>
            <a:off x="4355976" y="2580780"/>
            <a:ext cx="4752528" cy="2864444"/>
          </a:xfrm>
          <a:prstGeom prst="rect">
            <a:avLst/>
          </a:prstGeom>
          <a:noFill/>
          <a:ln w="9525">
            <a:noFill/>
            <a:miter lim="800000"/>
            <a:headEnd/>
            <a:tailEnd/>
          </a:ln>
          <a:effectLst/>
        </p:spPr>
      </p:pic>
      <p:sp>
        <p:nvSpPr>
          <p:cNvPr id="18" name="Oval 17"/>
          <p:cNvSpPr/>
          <p:nvPr/>
        </p:nvSpPr>
        <p:spPr>
          <a:xfrm>
            <a:off x="8532440" y="4869160"/>
            <a:ext cx="611560" cy="541634"/>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nvGraphicFramePr>
        <p:xfrm>
          <a:off x="323528" y="836713"/>
          <a:ext cx="8424936" cy="3549896"/>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Problem definition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the right metric to define conversion</a:t>
                      </a:r>
                    </a:p>
                    <a:p>
                      <a:pPr marL="93663" indent="-93663">
                        <a:buFont typeface="Calibri" pitchFamily="34" charset="0"/>
                        <a:buChar char="⁻"/>
                      </a:pPr>
                      <a:r>
                        <a:rPr lang="en-IN" sz="1200" dirty="0" smtClean="0">
                          <a:latin typeface="Century Gothic" pitchFamily="34" charset="0"/>
                        </a:rPr>
                        <a:t> Baseline KPI performance</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Problem exploration &amp; Initial data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potential driving factors of conversion </a:t>
                      </a:r>
                      <a:r>
                        <a:rPr lang="en-IN" sz="1200" dirty="0" smtClean="0">
                          <a:latin typeface="Century Gothic" pitchFamily="34" charset="0"/>
                          <a:hlinkClick r:id="rId2" action="ppaction://hlinksldjump"/>
                        </a:rPr>
                        <a:t>(Factor Map)</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Map data available to the factors</a:t>
                      </a:r>
                    </a:p>
                    <a:p>
                      <a:pPr marL="93663" indent="-93663">
                        <a:buFont typeface="Calibri" pitchFamily="34" charset="0"/>
                        <a:buChar char="⁻"/>
                      </a:pPr>
                      <a:r>
                        <a:rPr lang="en-IN" sz="1200" dirty="0" smtClean="0">
                          <a:latin typeface="Century Gothic" pitchFamily="34" charset="0"/>
                        </a:rPr>
                        <a:t>Create hypotheses for the</a:t>
                      </a:r>
                      <a:r>
                        <a:rPr lang="en-IN" sz="1200" baseline="0" dirty="0" smtClean="0">
                          <a:latin typeface="Century Gothic" pitchFamily="34" charset="0"/>
                        </a:rPr>
                        <a:t> respective factors</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Model Building &amp;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Run decision tree on common</a:t>
                      </a:r>
                      <a:r>
                        <a:rPr lang="en-IN" sz="1200" baseline="0" dirty="0" smtClean="0">
                          <a:latin typeface="Century Gothic" pitchFamily="34" charset="0"/>
                        </a:rPr>
                        <a:t> available data</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Analyze</a:t>
                      </a:r>
                      <a:r>
                        <a:rPr lang="en-IN" sz="1200" baseline="0" dirty="0" smtClean="0">
                          <a:latin typeface="Century Gothic" pitchFamily="34" charset="0"/>
                        </a:rPr>
                        <a:t> impact of factors at different granularity</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Recommendations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Socialize data findings to business groups to arrive at root causes</a:t>
                      </a:r>
                    </a:p>
                    <a:p>
                      <a:pPr marL="93663" indent="-93663">
                        <a:buFont typeface="Calibri" pitchFamily="34" charset="0"/>
                        <a:buChar char="⁻"/>
                      </a:pPr>
                      <a:r>
                        <a:rPr lang="en-IN" sz="1200" dirty="0" smtClean="0">
                          <a:latin typeface="Century Gothic" pitchFamily="34" charset="0"/>
                        </a:rPr>
                        <a:t> Discuss with business/technical</a:t>
                      </a:r>
                      <a:r>
                        <a:rPr lang="en-IN" sz="1200" baseline="0" dirty="0" smtClean="0">
                          <a:latin typeface="Century Gothic" pitchFamily="34" charset="0"/>
                        </a:rPr>
                        <a:t> team to arrive at solution option</a:t>
                      </a:r>
                      <a:endParaRPr lang="en-IN" sz="1200" dirty="0" smtClean="0">
                        <a:latin typeface="Century Gothic" pitchFamily="34" charset="0"/>
                      </a:endParaRPr>
                    </a:p>
                  </a:txBody>
                  <a:tcPr/>
                </a:tc>
              </a:tr>
            </a:tbl>
          </a:graphicData>
        </a:graphic>
      </p:graphicFrame>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627177"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 </a:t>
            </a:r>
            <a:r>
              <a:rPr lang="en-US" sz="1200" b="1" dirty="0" smtClean="0">
                <a:solidFill>
                  <a:schemeClr val="accent6">
                    <a:lumMod val="75000"/>
                  </a:schemeClr>
                </a:solidFill>
                <a:latin typeface="Myriad Pro Light" pitchFamily="34" charset="0"/>
                <a:hlinkClick r:id="rId3" action="ppaction://hlinksldjump"/>
              </a:rPr>
              <a:t>(Table)</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Listing of very low priced items brought down the conversion</a:t>
            </a:r>
          </a:p>
          <a:p>
            <a:pPr marL="266700" indent="-266700">
              <a:buFont typeface="Webdings" pitchFamily="18" charset="2"/>
              <a:buChar char="4"/>
              <a:defRPr/>
            </a:pPr>
            <a:r>
              <a:rPr lang="en-US" sz="1200" dirty="0" smtClean="0">
                <a:latin typeface="Century Gothic" pitchFamily="34" charset="0"/>
              </a:rPr>
              <a:t>Presence of these items impacted search impressions of other items too </a:t>
            </a:r>
          </a:p>
          <a:p>
            <a:pPr marL="266700" indent="-266700">
              <a:buFont typeface="Webdings" pitchFamily="18" charset="2"/>
              <a:buChar char="4"/>
              <a:defRPr/>
            </a:pPr>
            <a:r>
              <a:rPr lang="en-US" sz="1200" dirty="0" smtClean="0">
                <a:latin typeface="Century Gothic" pitchFamily="34" charset="0"/>
              </a:rPr>
              <a:t>Listings with lower quality contributed to lower conversion too</a:t>
            </a:r>
          </a:p>
          <a:p>
            <a:pPr marL="266700" indent="-266700">
              <a:buFont typeface="Webdings" pitchFamily="18" charset="2"/>
              <a:buChar char="4"/>
              <a:defRPr/>
            </a:pPr>
            <a:r>
              <a:rPr lang="en-US" sz="1200" dirty="0" smtClean="0">
                <a:latin typeface="Century Gothic" pitchFamily="34" charset="0"/>
              </a:rPr>
              <a:t>Other factors such as shipping, product type did not have much of a role to play</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Based on the analysis, a separate “seller” was created for very low priced items</a:t>
            </a:r>
          </a:p>
          <a:p>
            <a:pPr marL="266700" indent="-266700">
              <a:buFont typeface="Webdings" pitchFamily="18" charset="2"/>
              <a:buChar char="4"/>
              <a:defRPr/>
            </a:pPr>
            <a:r>
              <a:rPr lang="en-US" sz="1200" dirty="0" smtClean="0">
                <a:latin typeface="Century Gothic" pitchFamily="34" charset="0"/>
              </a:rPr>
              <a:t>This improved the Search impressions on high velocity items by 13% and conversion by 6%</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Potential drivers of conversions were </a:t>
            </a:r>
            <a:r>
              <a:rPr lang="en-IN" dirty="0" err="1" smtClean="0"/>
              <a:t>analyzed</a:t>
            </a:r>
            <a:r>
              <a:rPr lang="en-IN" dirty="0" smtClean="0"/>
              <a:t> based on data availability</a:t>
            </a:r>
            <a:endParaRPr lang="en-IN"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111878391"/>
              </p:ext>
            </p:extLst>
          </p:nvPr>
        </p:nvGraphicFramePr>
        <p:xfrm>
          <a:off x="419100" y="1295400"/>
          <a:ext cx="8305800" cy="3853961"/>
        </p:xfrm>
        <a:graphic>
          <a:graphicData uri="http://schemas.openxmlformats.org/drawingml/2006/table">
            <a:tbl>
              <a:tblPr>
                <a:tableStyleId>{5C22544A-7EE6-4342-B048-85BDC9FD1C3A}</a:tableStyleId>
              </a:tblPr>
              <a:tblGrid>
                <a:gridCol w="618517"/>
                <a:gridCol w="4258283"/>
                <a:gridCol w="1143000"/>
                <a:gridCol w="1143000"/>
                <a:gridCol w="1143000"/>
              </a:tblGrid>
              <a:tr h="494747">
                <a:tc>
                  <a:txBody>
                    <a:bodyPr/>
                    <a:lstStyle/>
                    <a:p>
                      <a:pPr algn="ctr" fontAlgn="ctr"/>
                      <a:r>
                        <a:rPr lang="en-US" sz="1600" b="0" u="none" strike="noStrike" dirty="0">
                          <a:solidFill>
                            <a:schemeClr val="bg1"/>
                          </a:solidFill>
                          <a:effectLst/>
                          <a:latin typeface="Century Gothic" panose="020B0502020202020204" pitchFamily="34" charset="0"/>
                        </a:rPr>
                        <a:t>S.No.</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dirty="0">
                          <a:solidFill>
                            <a:schemeClr val="bg1"/>
                          </a:solidFill>
                          <a:effectLst/>
                          <a:latin typeface="Century Gothic" panose="020B0502020202020204" pitchFamily="34" charset="0"/>
                        </a:rPr>
                        <a:t>Factors for Analysis</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dirty="0">
                          <a:solidFill>
                            <a:schemeClr val="bg1"/>
                          </a:solidFill>
                          <a:effectLst/>
                          <a:latin typeface="Century Gothic" panose="020B0502020202020204" pitchFamily="34" charset="0"/>
                        </a:rPr>
                        <a:t>Available</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dirty="0">
                          <a:solidFill>
                            <a:schemeClr val="bg1"/>
                          </a:solidFill>
                          <a:effectLst/>
                          <a:latin typeface="Century Gothic" panose="020B0502020202020204" pitchFamily="34" charset="0"/>
                        </a:rPr>
                        <a:t>Used</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kern="1200" dirty="0" smtClean="0">
                          <a:solidFill>
                            <a:schemeClr val="bg1"/>
                          </a:solidFill>
                          <a:effectLst/>
                          <a:latin typeface="Century Gothic" panose="020B0502020202020204" pitchFamily="34" charset="0"/>
                          <a:ea typeface="+mn-ea"/>
                          <a:cs typeface="+mn-cs"/>
                        </a:rPr>
                        <a:t>Significant Impact</a:t>
                      </a:r>
                      <a:endParaRPr lang="en-US" sz="1600" b="0" u="none" strike="noStrike" kern="1200" dirty="0">
                        <a:solidFill>
                          <a:schemeClr val="bg1"/>
                        </a:solidFill>
                        <a:effectLst/>
                        <a:latin typeface="Century Gothic" panose="020B0502020202020204" pitchFamily="34" charset="0"/>
                        <a:ea typeface="+mn-ea"/>
                        <a:cs typeface="+mn-cs"/>
                      </a:endParaRPr>
                    </a:p>
                  </a:txBody>
                  <a:tcPr marL="9525" marR="9525" marT="9525" marB="0" anchor="ctr">
                    <a:solidFill>
                      <a:schemeClr val="accent1">
                        <a:lumMod val="50000"/>
                      </a:schemeClr>
                    </a:solidFill>
                  </a:tcPr>
                </a:tc>
              </a:tr>
              <a:tr h="258212">
                <a:tc>
                  <a:txBody>
                    <a:bodyPr/>
                    <a:lstStyle/>
                    <a:p>
                      <a:pPr algn="ctr" fontAlgn="ctr"/>
                      <a:r>
                        <a:rPr lang="en-US" sz="1400" u="none" strike="noStrike" dirty="0">
                          <a:effectLst/>
                          <a:latin typeface="Century Gothic" panose="020B0502020202020204" pitchFamily="34" charset="0"/>
                        </a:rPr>
                        <a:t>1</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b="0" i="0" u="none" strike="noStrike" dirty="0" smtClean="0">
                          <a:solidFill>
                            <a:schemeClr val="dk1"/>
                          </a:solidFill>
                          <a:effectLst/>
                          <a:latin typeface="Century Gothic" panose="020B0502020202020204" pitchFamily="34" charset="0"/>
                        </a:rPr>
                        <a:t>Product</a:t>
                      </a:r>
                      <a:r>
                        <a:rPr lang="en-US" sz="1400" b="0" i="0" u="none" strike="noStrike" baseline="0" dirty="0" smtClean="0">
                          <a:solidFill>
                            <a:schemeClr val="dk1"/>
                          </a:solidFill>
                          <a:effectLst/>
                          <a:latin typeface="Century Gothic" panose="020B0502020202020204" pitchFamily="34" charset="0"/>
                        </a:rPr>
                        <a:t> Type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 </a:t>
                      </a:r>
                      <a:r>
                        <a:rPr lang="en-US" sz="1400" b="1" u="none" strike="noStrike" kern="1200" dirty="0" smtClean="0">
                          <a:solidFill>
                            <a:srgbClr val="00B050"/>
                          </a:solidFill>
                          <a:effectLst/>
                          <a:latin typeface="Century Gothic" panose="020B0502020202020204" pitchFamily="34" charset="0"/>
                          <a:ea typeface="+mn-ea"/>
                          <a:cs typeface="+mn-cs"/>
                          <a:sym typeface="Wingdings 2"/>
                        </a:rPr>
                        <a:t></a:t>
                      </a:r>
                      <a:endParaRPr lang="en-US" sz="1400" b="1" u="none" strike="noStrike" kern="1200" dirty="0">
                        <a:solidFill>
                          <a:srgbClr val="00B050"/>
                        </a:solidFill>
                        <a:effectLst/>
                        <a:latin typeface="Century Gothic" panose="020B0502020202020204" pitchFamily="34" charset="0"/>
                        <a:ea typeface="+mn-ea"/>
                        <a:cs typeface="+mn-cs"/>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2</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Starting Price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smtClean="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3</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smtClean="0">
                          <a:effectLst/>
                          <a:latin typeface="Century Gothic" panose="020B0502020202020204" pitchFamily="34" charset="0"/>
                        </a:rPr>
                        <a:t>Listing Quality</a:t>
                      </a:r>
                      <a:r>
                        <a:rPr lang="en-US" sz="1400" dirty="0" smtClean="0">
                          <a:latin typeface="Century Gothic" panose="020B0502020202020204" pitchFamily="34" charset="0"/>
                        </a:rPr>
                        <a:t>˚ </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FF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smtClean="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4</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Search </a:t>
                      </a:r>
                      <a:r>
                        <a:rPr lang="en-US" sz="1400" u="none" strike="noStrike" dirty="0" smtClean="0">
                          <a:effectLst/>
                          <a:latin typeface="Century Gothic" panose="020B0502020202020204" pitchFamily="34" charset="0"/>
                        </a:rPr>
                        <a:t>Impression, Page view, Watchers</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smtClean="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b="0" i="0" u="none" strike="noStrike" dirty="0" smtClean="0">
                          <a:solidFill>
                            <a:schemeClr val="dk1"/>
                          </a:solidFill>
                          <a:effectLst/>
                          <a:latin typeface="Century Gothic" panose="020B0502020202020204" pitchFamily="34" charset="0"/>
                        </a:rPr>
                        <a:t>5</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Bundled items</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6</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Processor Type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7</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Item Condition</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8</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Shipping </a:t>
                      </a:r>
                      <a:r>
                        <a:rPr lang="en-US" sz="1400" u="none" strike="noStrike" dirty="0" smtClean="0">
                          <a:effectLst/>
                          <a:latin typeface="Century Gothic" panose="020B0502020202020204" pitchFamily="34" charset="0"/>
                        </a:rPr>
                        <a:t>Price</a:t>
                      </a:r>
                      <a:r>
                        <a:rPr lang="en-US" sz="1400" u="none" strike="noStrike" baseline="30000" dirty="0" smtClean="0">
                          <a:effectLst/>
                          <a:latin typeface="Century Gothic" panose="020B0502020202020204" pitchFamily="34" charset="0"/>
                        </a:rPr>
                        <a:t>+</a:t>
                      </a:r>
                      <a:endParaRPr lang="en-US" sz="1400" b="0" i="0" u="none" strike="noStrike" baseline="30000"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9</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Listing </a:t>
                      </a:r>
                      <a:r>
                        <a:rPr lang="en-US" sz="1400" u="none" strike="noStrike" dirty="0" smtClean="0">
                          <a:effectLst/>
                          <a:latin typeface="Century Gothic" panose="020B0502020202020204" pitchFamily="34" charset="0"/>
                        </a:rPr>
                        <a:t>Type*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entury Gothic" panose="020B0502020202020204" pitchFamily="34" charset="0"/>
                        </a:rPr>
                        <a:t>NA</a:t>
                      </a:r>
                      <a:endParaRPr lang="en-US" sz="1400" b="0" i="0" u="none" strike="noStrike" dirty="0" smtClean="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10</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smtClean="0">
                          <a:effectLst/>
                          <a:latin typeface="Century Gothic" panose="020B0502020202020204" pitchFamily="34" charset="0"/>
                        </a:rPr>
                        <a:t>Initiatives</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a:effectLst/>
                          <a:latin typeface="Century Gothic" panose="020B0502020202020204" pitchFamily="34" charset="0"/>
                        </a:rPr>
                        <a:t>11</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Low Price item on </a:t>
                      </a:r>
                      <a:r>
                        <a:rPr lang="en-US" sz="1400" u="none" strike="noStrike" dirty="0" smtClean="0">
                          <a:effectLst/>
                          <a:latin typeface="Century Gothic" panose="020B0502020202020204" pitchFamily="34" charset="0"/>
                        </a:rPr>
                        <a:t>eBay </a:t>
                      </a:r>
                      <a:r>
                        <a:rPr lang="en-US" sz="1400" u="none" strike="noStrike" dirty="0">
                          <a:effectLst/>
                          <a:latin typeface="Century Gothic" panose="020B0502020202020204" pitchFamily="34" charset="0"/>
                        </a:rPr>
                        <a:t>listing</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12</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Price of item relative </a:t>
                      </a:r>
                      <a:r>
                        <a:rPr lang="en-US" sz="1400" u="none" strike="noStrike" dirty="0" smtClean="0">
                          <a:effectLst/>
                          <a:latin typeface="Century Gothic" panose="020B0502020202020204" pitchFamily="34" charset="0"/>
                        </a:rPr>
                        <a:t>market/competition</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FF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FF0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13</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Market Demand</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r>
            </a:tbl>
          </a:graphicData>
        </a:graphic>
      </p:graphicFrame>
      <p:sp>
        <p:nvSpPr>
          <p:cNvPr id="3" name="TextBox 2"/>
          <p:cNvSpPr txBox="1"/>
          <p:nvPr/>
        </p:nvSpPr>
        <p:spPr>
          <a:xfrm>
            <a:off x="457200" y="5410200"/>
            <a:ext cx="7040880" cy="646331"/>
          </a:xfrm>
          <a:prstGeom prst="rect">
            <a:avLst/>
          </a:prstGeom>
          <a:noFill/>
        </p:spPr>
        <p:txBody>
          <a:bodyPr wrap="square" rtlCol="0">
            <a:spAutoFit/>
          </a:bodyPr>
          <a:lstStyle/>
          <a:p>
            <a:r>
              <a:rPr lang="en-US" sz="1200" dirty="0" smtClean="0">
                <a:latin typeface="Century Gothic" panose="020B0502020202020204" pitchFamily="34" charset="0"/>
              </a:rPr>
              <a:t>*  Listing Type is skewed towards Auction items &amp; hence not analyzed</a:t>
            </a:r>
          </a:p>
          <a:p>
            <a:r>
              <a:rPr lang="en-US" sz="1200" baseline="30000" dirty="0" smtClean="0">
                <a:latin typeface="Century Gothic" panose="020B0502020202020204" pitchFamily="34" charset="0"/>
              </a:rPr>
              <a:t>+</a:t>
            </a:r>
            <a:r>
              <a:rPr lang="en-US" sz="1200" dirty="0" smtClean="0">
                <a:latin typeface="Century Gothic" panose="020B0502020202020204" pitchFamily="34" charset="0"/>
              </a:rPr>
              <a:t> Shipping Price available only for item sold</a:t>
            </a:r>
          </a:p>
          <a:p>
            <a:r>
              <a:rPr lang="en-US" sz="1200" dirty="0" smtClean="0">
                <a:latin typeface="Century Gothic" panose="020B0502020202020204" pitchFamily="34" charset="0"/>
              </a:rPr>
              <a:t>˚  Listing Quality data is only a random sample for 5 Product type</a:t>
            </a:r>
          </a:p>
        </p:txBody>
      </p:sp>
      <p:grpSp>
        <p:nvGrpSpPr>
          <p:cNvPr id="4" name="Group 7"/>
          <p:cNvGrpSpPr/>
          <p:nvPr/>
        </p:nvGrpSpPr>
        <p:grpSpPr>
          <a:xfrm>
            <a:off x="628934" y="6324600"/>
            <a:ext cx="3790666" cy="261610"/>
            <a:chOff x="628934" y="6446293"/>
            <a:chExt cx="3790666" cy="261610"/>
          </a:xfrm>
        </p:grpSpPr>
        <p:cxnSp>
          <p:nvCxnSpPr>
            <p:cNvPr id="6" name="Straight Connector 5"/>
            <p:cNvCxnSpPr/>
            <p:nvPr/>
          </p:nvCxnSpPr>
          <p:spPr>
            <a:xfrm>
              <a:off x="628934" y="6577098"/>
              <a:ext cx="152400"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914400" y="6446293"/>
              <a:ext cx="3505200" cy="261610"/>
            </a:xfrm>
            <a:prstGeom prst="rect">
              <a:avLst/>
            </a:prstGeom>
            <a:noFill/>
          </p:spPr>
          <p:txBody>
            <a:bodyPr wrap="square" rtlCol="0">
              <a:spAutoFit/>
            </a:bodyPr>
            <a:lstStyle/>
            <a:p>
              <a:r>
                <a:rPr lang="en-US" sz="1100" dirty="0">
                  <a:latin typeface="Century Gothic" panose="020B0502020202020204" pitchFamily="34" charset="0"/>
                </a:rPr>
                <a:t> No significant impact</a:t>
              </a:r>
              <a:endParaRPr lang="en-US" sz="1100" dirty="0"/>
            </a:p>
          </p:txBody>
        </p:sp>
      </p:grpSp>
      <p:sp>
        <p:nvSpPr>
          <p:cNvPr id="10" name="Rectangle 9"/>
          <p:cNvSpPr/>
          <p:nvPr/>
        </p:nvSpPr>
        <p:spPr>
          <a:xfrm>
            <a:off x="609600" y="6141720"/>
            <a:ext cx="182880" cy="182880"/>
          </a:xfrm>
          <a:prstGeom prst="rect">
            <a:avLst/>
          </a:prstGeom>
        </p:spPr>
        <p:txBody>
          <a:bodyPr wrap="none">
            <a:spAutoFit/>
          </a:bodyPr>
          <a:lstStyle/>
          <a:p>
            <a:pPr algn="ctr" fontAlgn="ctr">
              <a:defRPr/>
            </a:pPr>
            <a:r>
              <a:rPr lang="en-US" b="1" dirty="0">
                <a:solidFill>
                  <a:srgbClr val="00B050"/>
                </a:solidFill>
                <a:latin typeface="Century Gothic" panose="020B0502020202020204" pitchFamily="34" charset="0"/>
                <a:sym typeface="Wingdings 2"/>
              </a:rPr>
              <a:t></a:t>
            </a:r>
            <a:endParaRPr lang="en-US" b="1" dirty="0">
              <a:solidFill>
                <a:srgbClr val="00B050"/>
              </a:solidFill>
              <a:latin typeface="Century Gothic" panose="020B0502020202020204" pitchFamily="34" charset="0"/>
            </a:endParaRPr>
          </a:p>
        </p:txBody>
      </p:sp>
      <p:sp>
        <p:nvSpPr>
          <p:cNvPr id="11" name="TextBox 10"/>
          <p:cNvSpPr txBox="1"/>
          <p:nvPr/>
        </p:nvSpPr>
        <p:spPr>
          <a:xfrm>
            <a:off x="914400" y="6139190"/>
            <a:ext cx="3505200" cy="261610"/>
          </a:xfrm>
          <a:prstGeom prst="rect">
            <a:avLst/>
          </a:prstGeom>
          <a:noFill/>
        </p:spPr>
        <p:txBody>
          <a:bodyPr wrap="square" rtlCol="0">
            <a:spAutoFit/>
          </a:bodyPr>
          <a:lstStyle/>
          <a:p>
            <a:r>
              <a:rPr lang="en-US" sz="1100" dirty="0">
                <a:latin typeface="Century Gothic" panose="020B0502020202020204" pitchFamily="34" charset="0"/>
              </a:rPr>
              <a:t> </a:t>
            </a:r>
            <a:r>
              <a:rPr lang="en-US" sz="1100" dirty="0" smtClean="0">
                <a:latin typeface="Century Gothic" panose="020B0502020202020204" pitchFamily="34" charset="0"/>
              </a:rPr>
              <a:t>Yes</a:t>
            </a:r>
            <a:endParaRPr lang="en-US" sz="1100" dirty="0"/>
          </a:p>
        </p:txBody>
      </p:sp>
      <p:sp>
        <p:nvSpPr>
          <p:cNvPr id="12" name="Rectangle 11"/>
          <p:cNvSpPr/>
          <p:nvPr/>
        </p:nvSpPr>
        <p:spPr>
          <a:xfrm>
            <a:off x="609600" y="6491038"/>
            <a:ext cx="182880" cy="182880"/>
          </a:xfrm>
          <a:prstGeom prst="rect">
            <a:avLst/>
          </a:prstGeom>
        </p:spPr>
        <p:txBody>
          <a:bodyPr wrap="none">
            <a:spAutoFit/>
          </a:bodyPr>
          <a:lstStyle/>
          <a:p>
            <a:pPr algn="ctr" fontAlgn="ctr">
              <a:defRPr/>
            </a:pPr>
            <a:r>
              <a:rPr lang="en-US" b="1" dirty="0">
                <a:solidFill>
                  <a:srgbClr val="FF0000"/>
                </a:solidFill>
                <a:latin typeface="Century Gothic" panose="020B0502020202020204" pitchFamily="34" charset="0"/>
                <a:sym typeface="Wingdings 2"/>
              </a:rPr>
              <a:t></a:t>
            </a:r>
            <a:endParaRPr lang="en-US" b="1" dirty="0">
              <a:solidFill>
                <a:srgbClr val="000000"/>
              </a:solidFill>
              <a:latin typeface="Century Gothic" panose="020B0502020202020204" pitchFamily="34" charset="0"/>
            </a:endParaRPr>
          </a:p>
        </p:txBody>
      </p:sp>
      <p:sp>
        <p:nvSpPr>
          <p:cNvPr id="13" name="TextBox 12"/>
          <p:cNvSpPr txBox="1"/>
          <p:nvPr/>
        </p:nvSpPr>
        <p:spPr>
          <a:xfrm>
            <a:off x="914400" y="6520190"/>
            <a:ext cx="3505200" cy="261610"/>
          </a:xfrm>
          <a:prstGeom prst="rect">
            <a:avLst/>
          </a:prstGeom>
          <a:noFill/>
        </p:spPr>
        <p:txBody>
          <a:bodyPr wrap="square" rtlCol="0">
            <a:spAutoFit/>
          </a:bodyPr>
          <a:lstStyle/>
          <a:p>
            <a:r>
              <a:rPr lang="en-US" sz="1100" dirty="0">
                <a:latin typeface="Century Gothic" panose="020B0502020202020204" pitchFamily="34" charset="0"/>
              </a:rPr>
              <a:t> </a:t>
            </a:r>
            <a:r>
              <a:rPr lang="en-US" sz="1100" dirty="0" smtClean="0">
                <a:latin typeface="Century Gothic" panose="020B0502020202020204" pitchFamily="34" charset="0"/>
              </a:rPr>
              <a:t>No</a:t>
            </a:r>
            <a:endParaRPr lang="en-US" sz="1100" dirty="0"/>
          </a:p>
        </p:txBody>
      </p:sp>
      <p:sp>
        <p:nvSpPr>
          <p:cNvPr id="14" name="TextBox 13"/>
          <p:cNvSpPr txBox="1"/>
          <p:nvPr/>
        </p:nvSpPr>
        <p:spPr>
          <a:xfrm>
            <a:off x="6588224" y="6309320"/>
            <a:ext cx="864096"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extLst>
      <p:ext uri="{BB962C8B-B14F-4D97-AF65-F5344CB8AC3E}">
        <p14:creationId xmlns="" xmlns:p14="http://schemas.microsoft.com/office/powerpoint/2010/main" val="39973670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Factors that could influence whether an item gets sold or not</a:t>
            </a:r>
            <a:endParaRPr lang="en-US" dirty="0"/>
          </a:p>
        </p:txBody>
      </p:sp>
      <p:pic>
        <p:nvPicPr>
          <p:cNvPr id="6147" name="Picture 3"/>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2537" t="22629" r="25481" b="8190"/>
          <a:stretch/>
        </p:blipFill>
        <p:spPr bwMode="auto">
          <a:xfrm>
            <a:off x="990600" y="996554"/>
            <a:ext cx="7162800" cy="535957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extBox 3"/>
          <p:cNvSpPr txBox="1"/>
          <p:nvPr/>
        </p:nvSpPr>
        <p:spPr>
          <a:xfrm>
            <a:off x="6660232" y="6165304"/>
            <a:ext cx="1008112"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extLst>
      <p:ext uri="{BB962C8B-B14F-4D97-AF65-F5344CB8AC3E}">
        <p14:creationId xmlns="" xmlns:p14="http://schemas.microsoft.com/office/powerpoint/2010/main" val="27645022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Incorporating a test and learn approach to making content interventions with an agile feedback loop</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large retailer was struggling to get natural traffic to its website</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Web content was identified as one of the root causes  to have Sub optimal SEO results</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Ugam used concepts of Latent semantic Indexing and SEO principles to improve Traffic to the website</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But before rolling out these changes to all category pages, Ugam proposed a test to gauge the effectiveness of the changes and learn from results </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The re are no existing benchmarks to gauge improvement</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Content changes were made on a limited number of category pages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 test and learn plan needed to integrate with the larger content roll out plan, leaving limited observation time</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is a robust method to measure performance improvement in Web traffic?</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insights can be drawn to improve the content intervention plan before roll out?</a:t>
            </a:r>
          </a:p>
        </p:txBody>
      </p:sp>
      <p:pic>
        <p:nvPicPr>
          <p:cNvPr id="2051" name="Picture 3"/>
          <p:cNvPicPr>
            <a:picLocks noChangeAspect="1" noChangeArrowheads="1"/>
          </p:cNvPicPr>
          <p:nvPr/>
        </p:nvPicPr>
        <p:blipFill>
          <a:blip r:embed="rId2" cstate="print"/>
          <a:srcRect/>
          <a:stretch>
            <a:fillRect/>
          </a:stretch>
        </p:blipFill>
        <p:spPr bwMode="auto">
          <a:xfrm>
            <a:off x="4427984" y="2564904"/>
            <a:ext cx="4178052" cy="1743090"/>
          </a:xfrm>
          <a:prstGeom prst="rect">
            <a:avLst/>
          </a:prstGeom>
          <a:noFill/>
          <a:ln w="9525">
            <a:noFill/>
            <a:miter lim="800000"/>
            <a:headEnd/>
            <a:tailEnd/>
          </a:ln>
          <a:effectLst/>
        </p:spPr>
      </p:pic>
      <p:sp>
        <p:nvSpPr>
          <p:cNvPr id="15" name="Rectangle 61"/>
          <p:cNvSpPr>
            <a:spLocks noChangeArrowheads="1"/>
          </p:cNvSpPr>
          <p:nvPr/>
        </p:nvSpPr>
        <p:spPr bwMode="auto">
          <a:xfrm>
            <a:off x="4644008" y="429309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statistical test was performed on visits across test and control groups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Category pages were divided into Test and control groups based on Euclidean distance</a:t>
            </a:r>
          </a:p>
        </p:txBody>
      </p:sp>
      <p:pic>
        <p:nvPicPr>
          <p:cNvPr id="2052" name="Picture 4"/>
          <p:cNvPicPr>
            <a:picLocks noChangeAspect="1" noChangeArrowheads="1"/>
          </p:cNvPicPr>
          <p:nvPr/>
        </p:nvPicPr>
        <p:blipFill>
          <a:blip r:embed="rId3" cstate="print"/>
          <a:srcRect/>
          <a:stretch>
            <a:fillRect/>
          </a:stretch>
        </p:blipFill>
        <p:spPr bwMode="auto">
          <a:xfrm>
            <a:off x="5004048" y="5229200"/>
            <a:ext cx="3744416" cy="11645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nvGraphicFramePr>
        <p:xfrm>
          <a:off x="323528" y="836713"/>
          <a:ext cx="8424936" cy="3575889"/>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Problem definition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KPI’s </a:t>
                      </a:r>
                      <a:r>
                        <a:rPr lang="en-IN" sz="1200" baseline="0" dirty="0" smtClean="0">
                          <a:latin typeface="Century Gothic" pitchFamily="34" charset="0"/>
                        </a:rPr>
                        <a:t>to measure impact of content interventions</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Understand implementation</a:t>
                      </a:r>
                      <a:r>
                        <a:rPr lang="en-IN" sz="1200" baseline="0" dirty="0" smtClean="0">
                          <a:latin typeface="Century Gothic" pitchFamily="34" charset="0"/>
                        </a:rPr>
                        <a:t> plan to devise the right test</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Baseline</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Devise test and control groups</a:t>
                      </a:r>
                    </a:p>
                    <a:p>
                      <a:pPr marL="93663" indent="-93663">
                        <a:buFont typeface="Calibri" pitchFamily="34" charset="0"/>
                        <a:buChar char="⁻"/>
                      </a:pPr>
                      <a:r>
                        <a:rPr lang="en-IN" sz="1200" dirty="0" smtClean="0">
                          <a:latin typeface="Century Gothic" pitchFamily="34" charset="0"/>
                        </a:rPr>
                        <a:t> Validate homogeneity across</a:t>
                      </a:r>
                      <a:r>
                        <a:rPr lang="en-IN" sz="1200" baseline="0" dirty="0" smtClean="0">
                          <a:latin typeface="Century Gothic" pitchFamily="34" charset="0"/>
                        </a:rPr>
                        <a:t> the groups</a:t>
                      </a:r>
                      <a:r>
                        <a:rPr lang="en-IN" sz="1200" dirty="0" smtClean="0">
                          <a:latin typeface="Century Gothic" pitchFamily="34" charset="0"/>
                        </a:rPr>
                        <a:t> </a:t>
                      </a: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Run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Collect data on KPI’s across Test and control groups</a:t>
                      </a:r>
                    </a:p>
                    <a:p>
                      <a:pPr marL="93663" indent="-93663">
                        <a:buFont typeface="Calibri" pitchFamily="34" charset="0"/>
                        <a:buChar char="⁻"/>
                      </a:pPr>
                      <a:r>
                        <a:rPr lang="en-IN" sz="1200" dirty="0" smtClean="0">
                          <a:latin typeface="Century Gothic" pitchFamily="34" charset="0"/>
                        </a:rPr>
                        <a:t> Run appropriate test to measure success</a:t>
                      </a: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Insight/Feedback loop</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Deep dive into dimensions</a:t>
                      </a:r>
                      <a:r>
                        <a:rPr lang="en-IN" sz="1200" baseline="0" dirty="0" smtClean="0">
                          <a:latin typeface="Century Gothic" pitchFamily="34" charset="0"/>
                        </a:rPr>
                        <a:t> (page/day) to identify pockets of varying performance</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Check for</a:t>
                      </a:r>
                      <a:r>
                        <a:rPr lang="en-IN" sz="1200" baseline="0" dirty="0" smtClean="0">
                          <a:latin typeface="Century Gothic" pitchFamily="34" charset="0"/>
                        </a:rPr>
                        <a:t> any external influences that might impact results</a:t>
                      </a:r>
                      <a:endParaRPr lang="en-IN" sz="1200" dirty="0" smtClean="0">
                        <a:latin typeface="Century Gothic" pitchFamily="34" charset="0"/>
                      </a:endParaRPr>
                    </a:p>
                  </a:txBody>
                  <a:tcPr/>
                </a:tc>
              </a:tr>
            </a:tbl>
          </a:graphicData>
        </a:graphic>
      </p:graphicFrame>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The engagement metrics of Time on page, conversion did not show much improvement</a:t>
            </a:r>
          </a:p>
          <a:p>
            <a:pPr marL="266700" indent="-266700">
              <a:buFont typeface="Webdings" pitchFamily="18" charset="2"/>
              <a:buChar char="4"/>
              <a:defRPr/>
            </a:pPr>
            <a:r>
              <a:rPr lang="en-US" sz="1200" dirty="0" smtClean="0">
                <a:latin typeface="Century Gothic" pitchFamily="34" charset="0"/>
              </a:rPr>
              <a:t>Other content categories such as videos, images etc.. were identified to improve the engagement metrics</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Content interventions did improve overall traffic by 25% and this increase was statistically significant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Designing and implementing a measurement framework for Direct mail campaigns</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Direct mailing was the major channel in the client’s one-to-one marketing strategy</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Spend on Direct mail campaigns was about 25% of the total marketing spend</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While the impact of DM was visible , but it was not quantified</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There was a feeling that the DM spend could be more efficient by prioritizing campaigns with better ROI &amp; smarter targeting</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Overall,  there was a need for a measurement framework for the different campaigns</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Campaigns are of varied objective, duration and targeted at different customer segments.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This makes it difficult to have a standardized success criteria for the campaigns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Results have to be timely to have a smooth feedback loop into forthcoming campaigns</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is a robust method to measure a variety of campaigns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insights can be drawn to enable continuous improvement</a:t>
            </a:r>
          </a:p>
        </p:txBody>
      </p:sp>
      <p:sp>
        <p:nvSpPr>
          <p:cNvPr id="15" name="Rectangle 61"/>
          <p:cNvSpPr>
            <a:spLocks noChangeArrowheads="1"/>
          </p:cNvSpPr>
          <p:nvPr/>
        </p:nvSpPr>
        <p:spPr bwMode="auto">
          <a:xfrm>
            <a:off x="4644008" y="429309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Preferred Lift calculation - &gt; Double difference methodology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Campaign analysis included </a:t>
            </a:r>
          </a:p>
          <a:p>
            <a:pPr marL="723900" lvl="1" indent="-266700">
              <a:lnSpc>
                <a:spcPct val="90000"/>
              </a:lnSpc>
              <a:spcBef>
                <a:spcPct val="80000"/>
              </a:spcBef>
              <a:buFont typeface="Webdings" pitchFamily="18" charset="2"/>
              <a:buChar char="4"/>
              <a:defRPr/>
            </a:pPr>
            <a:r>
              <a:rPr lang="en-US" sz="1200" dirty="0" smtClean="0">
                <a:latin typeface="Century Gothic" pitchFamily="34" charset="0"/>
              </a:rPr>
              <a:t>Statistical test to measure impact</a:t>
            </a:r>
          </a:p>
          <a:p>
            <a:pPr marL="723900" lvl="1" indent="-266700">
              <a:lnSpc>
                <a:spcPct val="90000"/>
              </a:lnSpc>
              <a:spcBef>
                <a:spcPct val="80000"/>
              </a:spcBef>
              <a:buFont typeface="Webdings" pitchFamily="18" charset="2"/>
              <a:buChar char="4"/>
              <a:defRPr/>
            </a:pPr>
            <a:r>
              <a:rPr lang="en-US" sz="1200" dirty="0" smtClean="0">
                <a:latin typeface="Century Gothic" pitchFamily="34" charset="0"/>
              </a:rPr>
              <a:t>Drill down analysis by time, customer segment and campaign communication element</a:t>
            </a:r>
          </a:p>
        </p:txBody>
      </p:sp>
      <p:graphicFrame>
        <p:nvGraphicFramePr>
          <p:cNvPr id="13" name="Table 12"/>
          <p:cNvGraphicFramePr>
            <a:graphicFrameLocks noGrp="1"/>
          </p:cNvGraphicFramePr>
          <p:nvPr/>
        </p:nvGraphicFramePr>
        <p:xfrm>
          <a:off x="4788024" y="2492896"/>
          <a:ext cx="4064000" cy="165608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IN" sz="1400" dirty="0" smtClean="0"/>
                        <a:t>Baseline </a:t>
                      </a:r>
                      <a:r>
                        <a:rPr lang="en-IN" sz="1400" baseline="0" dirty="0" smtClean="0"/>
                        <a:t>methodology</a:t>
                      </a:r>
                      <a:endParaRPr lang="en-IN" sz="1400" dirty="0"/>
                    </a:p>
                  </a:txBody>
                  <a:tcPr/>
                </a:tc>
                <a:tc>
                  <a:txBody>
                    <a:bodyPr/>
                    <a:lstStyle/>
                    <a:p>
                      <a:r>
                        <a:rPr lang="en-IN" sz="1400" dirty="0" smtClean="0"/>
                        <a:t>When would we use it?</a:t>
                      </a:r>
                      <a:endParaRPr lang="en-IN" sz="1400" dirty="0"/>
                    </a:p>
                  </a:txBody>
                  <a:tcPr/>
                </a:tc>
              </a:tr>
              <a:tr h="370840">
                <a:tc>
                  <a:txBody>
                    <a:bodyPr/>
                    <a:lstStyle/>
                    <a:p>
                      <a:r>
                        <a:rPr lang="en-IN" sz="1200" dirty="0" smtClean="0"/>
                        <a:t>Pre-Post</a:t>
                      </a:r>
                      <a:endParaRPr lang="en-IN" sz="1200" dirty="0"/>
                    </a:p>
                  </a:txBody>
                  <a:tcPr/>
                </a:tc>
                <a:tc>
                  <a:txBody>
                    <a:bodyPr/>
                    <a:lstStyle/>
                    <a:p>
                      <a:r>
                        <a:rPr lang="en-IN" sz="1200" dirty="0" smtClean="0"/>
                        <a:t>Categories not affected by seasonality</a:t>
                      </a:r>
                      <a:endParaRPr lang="en-IN" sz="1200" dirty="0"/>
                    </a:p>
                  </a:txBody>
                  <a:tcPr/>
                </a:tc>
              </a:tr>
              <a:tr h="370840">
                <a:tc>
                  <a:txBody>
                    <a:bodyPr/>
                    <a:lstStyle/>
                    <a:p>
                      <a:r>
                        <a:rPr lang="en-IN" sz="1200" dirty="0" smtClean="0"/>
                        <a:t>Test</a:t>
                      </a:r>
                      <a:r>
                        <a:rPr lang="en-IN" sz="1200" baseline="0" dirty="0" smtClean="0"/>
                        <a:t> - Control</a:t>
                      </a:r>
                      <a:endParaRPr lang="en-IN" sz="1200" dirty="0"/>
                    </a:p>
                  </a:txBody>
                  <a:tcPr/>
                </a:tc>
                <a:tc>
                  <a:txBody>
                    <a:bodyPr/>
                    <a:lstStyle/>
                    <a:p>
                      <a:r>
                        <a:rPr lang="en-IN" sz="1200" dirty="0" smtClean="0"/>
                        <a:t>Creating control groups is feasible</a:t>
                      </a:r>
                      <a:endParaRPr lang="en-IN" sz="1200" dirty="0"/>
                    </a:p>
                  </a:txBody>
                  <a:tcPr/>
                </a:tc>
              </a:tr>
              <a:tr h="370840">
                <a:tc>
                  <a:txBody>
                    <a:bodyPr/>
                    <a:lstStyle/>
                    <a:p>
                      <a:r>
                        <a:rPr lang="en-IN" sz="1200" dirty="0" smtClean="0"/>
                        <a:t>Modelling</a:t>
                      </a:r>
                      <a:endParaRPr lang="en-IN" sz="1200" dirty="0"/>
                    </a:p>
                  </a:txBody>
                  <a:tcPr/>
                </a:tc>
                <a:tc>
                  <a:txBody>
                    <a:bodyPr/>
                    <a:lstStyle/>
                    <a:p>
                      <a:r>
                        <a:rPr lang="en-IN" sz="1200" dirty="0" smtClean="0"/>
                        <a:t>Simultaneous campaigns</a:t>
                      </a:r>
                      <a:endParaRPr lang="en-IN" sz="12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539552" y="2060848"/>
            <a:ext cx="3456384" cy="4248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ounded Rectangle 22"/>
          <p:cNvSpPr/>
          <p:nvPr/>
        </p:nvSpPr>
        <p:spPr>
          <a:xfrm>
            <a:off x="5220072" y="1988840"/>
            <a:ext cx="3456384" cy="4248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a:off x="5508104" y="1772816"/>
            <a:ext cx="29523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Retail &amp; Brands</a:t>
            </a:r>
            <a:endParaRPr lang="en-IN" dirty="0"/>
          </a:p>
        </p:txBody>
      </p:sp>
      <p:sp>
        <p:nvSpPr>
          <p:cNvPr id="2" name="Title 1"/>
          <p:cNvSpPr>
            <a:spLocks noGrp="1"/>
          </p:cNvSpPr>
          <p:nvPr>
            <p:ph type="title"/>
          </p:nvPr>
        </p:nvSpPr>
        <p:spPr/>
        <p:txBody>
          <a:bodyPr>
            <a:normAutofit fontScale="90000"/>
          </a:bodyPr>
          <a:lstStyle/>
          <a:p>
            <a:r>
              <a:rPr lang="en-IN" dirty="0" smtClean="0"/>
              <a:t>Ugam is an established managed analytics firm with multiple solutions , services and platforms</a:t>
            </a:r>
            <a:endParaRPr lang="en-IN" dirty="0"/>
          </a:p>
        </p:txBody>
      </p:sp>
      <p:sp>
        <p:nvSpPr>
          <p:cNvPr id="4" name="Rounded Rectangle 3"/>
          <p:cNvSpPr/>
          <p:nvPr/>
        </p:nvSpPr>
        <p:spPr>
          <a:xfrm>
            <a:off x="2987824" y="1052736"/>
            <a:ext cx="295232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UGAM</a:t>
            </a:r>
            <a:endParaRPr lang="en-IN" dirty="0"/>
          </a:p>
        </p:txBody>
      </p:sp>
      <p:sp>
        <p:nvSpPr>
          <p:cNvPr id="5" name="Rounded Rectangle 4"/>
          <p:cNvSpPr/>
          <p:nvPr/>
        </p:nvSpPr>
        <p:spPr>
          <a:xfrm>
            <a:off x="827584" y="1772816"/>
            <a:ext cx="295232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Market research</a:t>
            </a:r>
            <a:endParaRPr lang="en-IN" dirty="0"/>
          </a:p>
        </p:txBody>
      </p:sp>
      <p:sp>
        <p:nvSpPr>
          <p:cNvPr id="17" name="TextBox 16"/>
          <p:cNvSpPr txBox="1"/>
          <p:nvPr/>
        </p:nvSpPr>
        <p:spPr>
          <a:xfrm>
            <a:off x="6084168" y="3140968"/>
            <a:ext cx="1584176" cy="523220"/>
          </a:xfrm>
          <a:prstGeom prst="rect">
            <a:avLst/>
          </a:prstGeom>
          <a:noFill/>
        </p:spPr>
        <p:txBody>
          <a:bodyPr wrap="square" rtlCol="0">
            <a:spAutoFit/>
          </a:bodyPr>
          <a:lstStyle/>
          <a:p>
            <a:r>
              <a:rPr lang="en-IN" sz="1400" dirty="0" smtClean="0">
                <a:solidFill>
                  <a:schemeClr val="bg1"/>
                </a:solidFill>
              </a:rPr>
              <a:t>MAP </a:t>
            </a:r>
          </a:p>
          <a:p>
            <a:r>
              <a:rPr lang="en-IN" sz="1400" dirty="0" smtClean="0">
                <a:solidFill>
                  <a:schemeClr val="bg1"/>
                </a:solidFill>
              </a:rPr>
              <a:t>monitoring</a:t>
            </a:r>
            <a:endParaRPr lang="en-IN" sz="1400" dirty="0">
              <a:solidFill>
                <a:schemeClr val="bg1"/>
              </a:solidFill>
            </a:endParaRPr>
          </a:p>
        </p:txBody>
      </p:sp>
      <p:sp>
        <p:nvSpPr>
          <p:cNvPr id="27" name="Rectangle 26"/>
          <p:cNvSpPr/>
          <p:nvPr/>
        </p:nvSpPr>
        <p:spPr>
          <a:xfrm>
            <a:off x="5220072" y="2492896"/>
            <a:ext cx="3456384"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Services</a:t>
            </a:r>
            <a:endParaRPr lang="en-IN" dirty="0">
              <a:solidFill>
                <a:schemeClr val="tx1"/>
              </a:solidFill>
            </a:endParaRPr>
          </a:p>
        </p:txBody>
      </p:sp>
      <p:sp>
        <p:nvSpPr>
          <p:cNvPr id="28" name="Rectangle 27"/>
          <p:cNvSpPr/>
          <p:nvPr/>
        </p:nvSpPr>
        <p:spPr>
          <a:xfrm>
            <a:off x="5220072" y="3717032"/>
            <a:ext cx="3456384"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Solutions</a:t>
            </a:r>
            <a:endParaRPr lang="en-IN" dirty="0">
              <a:solidFill>
                <a:schemeClr val="tx1"/>
              </a:solidFill>
            </a:endParaRPr>
          </a:p>
        </p:txBody>
      </p:sp>
      <p:sp>
        <p:nvSpPr>
          <p:cNvPr id="29" name="Rectangle 28"/>
          <p:cNvSpPr/>
          <p:nvPr/>
        </p:nvSpPr>
        <p:spPr>
          <a:xfrm>
            <a:off x="5220072" y="5301208"/>
            <a:ext cx="3456384"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Platform</a:t>
            </a:r>
            <a:endParaRPr lang="en-IN" dirty="0">
              <a:solidFill>
                <a:schemeClr val="tx1"/>
              </a:solidFill>
            </a:endParaRPr>
          </a:p>
        </p:txBody>
      </p:sp>
      <p:sp>
        <p:nvSpPr>
          <p:cNvPr id="30" name="TextBox 29"/>
          <p:cNvSpPr txBox="1"/>
          <p:nvPr/>
        </p:nvSpPr>
        <p:spPr>
          <a:xfrm>
            <a:off x="5292080" y="2924944"/>
            <a:ext cx="3168352" cy="646331"/>
          </a:xfrm>
          <a:prstGeom prst="rect">
            <a:avLst/>
          </a:prstGeom>
          <a:noFill/>
        </p:spPr>
        <p:txBody>
          <a:bodyPr wrap="square" rtlCol="0">
            <a:spAutoFit/>
          </a:bodyPr>
          <a:lstStyle/>
          <a:p>
            <a:pPr>
              <a:buFont typeface="Arial" pitchFamily="34" charset="0"/>
              <a:buChar char="•"/>
            </a:pPr>
            <a:r>
              <a:rPr lang="en-IN" dirty="0" smtClean="0"/>
              <a:t> Content services</a:t>
            </a:r>
          </a:p>
          <a:p>
            <a:pPr>
              <a:buFont typeface="Arial" pitchFamily="34" charset="0"/>
              <a:buChar char="•"/>
            </a:pPr>
            <a:r>
              <a:rPr lang="en-IN" dirty="0" smtClean="0"/>
              <a:t> Analytics services</a:t>
            </a:r>
            <a:endParaRPr lang="en-IN" dirty="0"/>
          </a:p>
        </p:txBody>
      </p:sp>
      <p:sp>
        <p:nvSpPr>
          <p:cNvPr id="31" name="TextBox 30"/>
          <p:cNvSpPr txBox="1"/>
          <p:nvPr/>
        </p:nvSpPr>
        <p:spPr>
          <a:xfrm>
            <a:off x="5292080" y="4150821"/>
            <a:ext cx="3168352" cy="1200329"/>
          </a:xfrm>
          <a:prstGeom prst="rect">
            <a:avLst/>
          </a:prstGeom>
          <a:noFill/>
        </p:spPr>
        <p:txBody>
          <a:bodyPr wrap="square" rtlCol="0">
            <a:spAutoFit/>
          </a:bodyPr>
          <a:lstStyle/>
          <a:p>
            <a:pPr>
              <a:buFont typeface="Arial" pitchFamily="34" charset="0"/>
              <a:buChar char="•"/>
            </a:pPr>
            <a:r>
              <a:rPr lang="en-IN" dirty="0" smtClean="0"/>
              <a:t> Assortment intelligence</a:t>
            </a:r>
          </a:p>
          <a:p>
            <a:pPr>
              <a:buFont typeface="Arial" pitchFamily="34" charset="0"/>
              <a:buChar char="•"/>
            </a:pPr>
            <a:r>
              <a:rPr lang="en-IN" dirty="0" smtClean="0"/>
              <a:t> Content intelligence</a:t>
            </a:r>
          </a:p>
          <a:p>
            <a:pPr>
              <a:buFont typeface="Arial" pitchFamily="34" charset="0"/>
              <a:buChar char="•"/>
            </a:pPr>
            <a:r>
              <a:rPr lang="en-IN" dirty="0" smtClean="0"/>
              <a:t> Brand Intelligence</a:t>
            </a:r>
          </a:p>
          <a:p>
            <a:pPr>
              <a:buFont typeface="Arial" pitchFamily="34" charset="0"/>
              <a:buChar char="•"/>
            </a:pPr>
            <a:r>
              <a:rPr lang="en-IN" dirty="0" smtClean="0"/>
              <a:t>Pricing intelligence</a:t>
            </a:r>
            <a:endParaRPr lang="en-IN" dirty="0"/>
          </a:p>
        </p:txBody>
      </p:sp>
      <p:sp>
        <p:nvSpPr>
          <p:cNvPr id="32" name="TextBox 31"/>
          <p:cNvSpPr txBox="1"/>
          <p:nvPr/>
        </p:nvSpPr>
        <p:spPr>
          <a:xfrm>
            <a:off x="5292080" y="5651956"/>
            <a:ext cx="3168352" cy="369332"/>
          </a:xfrm>
          <a:prstGeom prst="rect">
            <a:avLst/>
          </a:prstGeom>
          <a:noFill/>
        </p:spPr>
        <p:txBody>
          <a:bodyPr wrap="square" rtlCol="0">
            <a:spAutoFit/>
          </a:bodyPr>
          <a:lstStyle/>
          <a:p>
            <a:pPr>
              <a:buFont typeface="Arial" pitchFamily="34" charset="0"/>
              <a:buChar char="•"/>
            </a:pPr>
            <a:r>
              <a:rPr lang="en-IN" dirty="0" smtClean="0"/>
              <a:t> </a:t>
            </a:r>
            <a:r>
              <a:rPr lang="en-IN" dirty="0" err="1" smtClean="0"/>
              <a:t>Ugam’s</a:t>
            </a:r>
            <a:r>
              <a:rPr lang="en-IN" dirty="0" smtClean="0"/>
              <a:t> Insights platform</a:t>
            </a:r>
            <a:endParaRPr lang="en-IN" dirty="0"/>
          </a:p>
        </p:txBody>
      </p:sp>
      <p:sp>
        <p:nvSpPr>
          <p:cNvPr id="14" name="Rectangle 13"/>
          <p:cNvSpPr/>
          <p:nvPr/>
        </p:nvSpPr>
        <p:spPr>
          <a:xfrm>
            <a:off x="5292080" y="3212976"/>
            <a:ext cx="3168352" cy="360040"/>
          </a:xfrm>
          <a:prstGeom prst="rect">
            <a:avLst/>
          </a:prstGeom>
          <a:noFill/>
          <a:ln w="38100">
            <a:solidFill>
              <a:srgbClr val="FF0000"/>
            </a:solidFill>
          </a:ln>
          <a:effectLst>
            <a:innerShdw blurRad="63500" dist="50800" dir="2700000">
              <a:prstClr val="black">
                <a:alpha val="50000"/>
              </a:prstClr>
            </a:inn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Bent Arrow 15"/>
          <p:cNvSpPr/>
          <p:nvPr/>
        </p:nvSpPr>
        <p:spPr>
          <a:xfrm rot="5400000">
            <a:off x="6516216" y="836712"/>
            <a:ext cx="576064" cy="115212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Bent Arrow 18"/>
          <p:cNvSpPr/>
          <p:nvPr/>
        </p:nvSpPr>
        <p:spPr>
          <a:xfrm rot="5400000">
            <a:off x="1871700" y="728700"/>
            <a:ext cx="576064" cy="1368152"/>
          </a:xfrm>
          <a:prstGeom prst="bentArrow">
            <a:avLst/>
          </a:prstGeom>
          <a:scene3d>
            <a:camera prst="orthographicFront">
              <a:rot lat="840000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TextBox 19"/>
          <p:cNvSpPr txBox="1"/>
          <p:nvPr/>
        </p:nvSpPr>
        <p:spPr>
          <a:xfrm>
            <a:off x="683568" y="2708920"/>
            <a:ext cx="3168352" cy="3139321"/>
          </a:xfrm>
          <a:prstGeom prst="rect">
            <a:avLst/>
          </a:prstGeom>
          <a:noFill/>
        </p:spPr>
        <p:txBody>
          <a:bodyPr wrap="square" rtlCol="0">
            <a:spAutoFit/>
          </a:bodyPr>
          <a:lstStyle/>
          <a:p>
            <a:pPr marL="174625" lvl="0" indent="-174625">
              <a:buFont typeface="Arial" pitchFamily="34" charset="0"/>
              <a:buChar char="•"/>
            </a:pPr>
            <a:r>
              <a:rPr lang="en-IN" dirty="0" smtClean="0"/>
              <a:t>End to end Research Operations</a:t>
            </a:r>
          </a:p>
          <a:p>
            <a:pPr marL="174625" lvl="0" indent="-174625">
              <a:buFont typeface="Arial" pitchFamily="34" charset="0"/>
              <a:buChar char="•"/>
            </a:pPr>
            <a:endParaRPr lang="en-IN" dirty="0" smtClean="0"/>
          </a:p>
          <a:p>
            <a:pPr marL="174625" lvl="0" indent="-174625">
              <a:buFont typeface="Arial" pitchFamily="34" charset="0"/>
              <a:buChar char="•"/>
            </a:pPr>
            <a:r>
              <a:rPr lang="en-IN" dirty="0" smtClean="0"/>
              <a:t>Technology Infrastructure Solutions</a:t>
            </a:r>
          </a:p>
          <a:p>
            <a:pPr marL="174625" lvl="0" indent="-174625">
              <a:buFont typeface="Arial" pitchFamily="34" charset="0"/>
              <a:buChar char="•"/>
            </a:pPr>
            <a:endParaRPr lang="en-IN" dirty="0" smtClean="0"/>
          </a:p>
          <a:p>
            <a:pPr marL="174625" lvl="0" indent="-174625">
              <a:buFont typeface="Arial" pitchFamily="34" charset="0"/>
              <a:buChar char="•"/>
            </a:pPr>
            <a:r>
              <a:rPr lang="en-IN" dirty="0" smtClean="0"/>
              <a:t> Date Warehousing, Visualization and Reporting</a:t>
            </a:r>
          </a:p>
          <a:p>
            <a:pPr marL="174625" lvl="0" indent="-174625">
              <a:buFont typeface="Arial" pitchFamily="34" charset="0"/>
              <a:buChar char="•"/>
            </a:pPr>
            <a:endParaRPr lang="en-IN" dirty="0" smtClean="0"/>
          </a:p>
          <a:p>
            <a:pPr marL="174625" lvl="0" indent="-174625">
              <a:buFont typeface="Arial" pitchFamily="34" charset="0"/>
              <a:buChar char="•"/>
            </a:pPr>
            <a:r>
              <a:rPr lang="en-IN" dirty="0" smtClean="0"/>
              <a:t> Respondent Experience Solutions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2711063"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Engagement Value add</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The analytics team had a deep impact in uncovering campaign specific insights and importantly closing the feedback loop</a:t>
            </a:r>
          </a:p>
          <a:p>
            <a:pPr marL="266700" indent="-266700">
              <a:buFont typeface="Webdings" pitchFamily="18" charset="2"/>
              <a:buChar char="4"/>
              <a:defRPr/>
            </a:pPr>
            <a:r>
              <a:rPr lang="en-US" sz="1200" dirty="0" smtClean="0">
                <a:latin typeface="Century Gothic" pitchFamily="34" charset="0"/>
              </a:rPr>
              <a:t>A critical benefit to the client was being able to translate the analysis in business friendly results </a:t>
            </a:r>
          </a:p>
          <a:p>
            <a:pPr marL="266700" indent="-266700">
              <a:buFont typeface="Webdings" pitchFamily="18" charset="2"/>
              <a:buChar char="4"/>
              <a:defRPr/>
            </a:pPr>
            <a:r>
              <a:rPr lang="en-US" sz="1200" dirty="0" smtClean="0">
                <a:latin typeface="Century Gothic" pitchFamily="34" charset="0"/>
              </a:rPr>
              <a:t>The client could now get insights at scale, speed and granularity for repeatable campaigns</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Enabling this continuous improvement cycle in the campaign life cycle contributed to the overall DM campaign ROI improving by 12% over 2 years </a:t>
            </a:r>
          </a:p>
        </p:txBody>
      </p:sp>
      <p:graphicFrame>
        <p:nvGraphicFramePr>
          <p:cNvPr id="9" name="Diagram 8"/>
          <p:cNvGraphicFramePr/>
          <p:nvPr>
            <p:extLst>
              <p:ext uri="{D42A27DB-BD31-4B8C-83A1-F6EECF244321}">
                <p14:modId xmlns="" xmlns:p14="http://schemas.microsoft.com/office/powerpoint/2010/main" val="3425131450"/>
              </p:ext>
            </p:extLst>
          </p:nvPr>
        </p:nvGraphicFramePr>
        <p:xfrm>
          <a:off x="1331640" y="76470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Mining store survey response and social buzz helped a large retailer fine tune its new format roll out</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large specialty retailer was re-branding a section of its store.</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This involved change in the store layout, signage and customer rep availability</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 aim was to provide a better and fresh customer experience in the stores</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To ensure that the investment in the re-design was worthwhile and fine tune the roll out the client wanted to augment anecdotal evidence with  data</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They wanted to leverage </a:t>
            </a:r>
            <a:r>
              <a:rPr lang="en-US" sz="1200" dirty="0" err="1" smtClean="0">
                <a:solidFill>
                  <a:srgbClr val="000000"/>
                </a:solidFill>
                <a:latin typeface="Century Gothic" pitchFamily="34" charset="0"/>
              </a:rPr>
              <a:t>instore</a:t>
            </a:r>
            <a:r>
              <a:rPr lang="en-US" sz="1200" dirty="0" smtClean="0">
                <a:solidFill>
                  <a:srgbClr val="000000"/>
                </a:solidFill>
                <a:latin typeface="Century Gothic" pitchFamily="34" charset="0"/>
              </a:rPr>
              <a:t> survey responses in whatever way possible</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The in store responses were found to be biased towards the more loyal customers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Most of the responses were to the objective questions,, very little free text responses.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This limited the amount we could learn softer aspects of the experience</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267580"/>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Could social media supplement the internal store survey data to provide a complete picture of the customer experience?</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How could the unstructured data be translated to actionable insights?</a:t>
            </a:r>
          </a:p>
        </p:txBody>
      </p:sp>
      <p:pic>
        <p:nvPicPr>
          <p:cNvPr id="1027" name="Picture 3"/>
          <p:cNvPicPr>
            <a:picLocks noChangeAspect="1" noChangeArrowheads="1"/>
          </p:cNvPicPr>
          <p:nvPr/>
        </p:nvPicPr>
        <p:blipFill>
          <a:blip r:embed="rId2" cstate="print"/>
          <a:srcRect/>
          <a:stretch>
            <a:fillRect/>
          </a:stretch>
        </p:blipFill>
        <p:spPr bwMode="auto">
          <a:xfrm>
            <a:off x="5563691" y="4579962"/>
            <a:ext cx="2752725" cy="165735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499992" y="2617713"/>
            <a:ext cx="4862029" cy="21794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Ease of Item identification was found as a concern area in the survey</a:t>
            </a:r>
          </a:p>
          <a:p>
            <a:pPr marL="266700" indent="-266700">
              <a:buFont typeface="Webdings" pitchFamily="18" charset="2"/>
              <a:buChar char="4"/>
              <a:defRPr/>
            </a:pPr>
            <a:r>
              <a:rPr lang="en-US" sz="1200" dirty="0" smtClean="0">
                <a:latin typeface="Century Gothic" pitchFamily="34" charset="0"/>
              </a:rPr>
              <a:t>The text data found that this was especially in the Toys section and possibly at night due to insufficient lighting</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Being a critical re-design initiative, some of these insights were critical in fine tuning the roll out plan of the initiative. </a:t>
            </a:r>
          </a:p>
          <a:p>
            <a:pPr marL="266700" indent="-266700">
              <a:buFont typeface="Webdings" pitchFamily="18" charset="2"/>
              <a:buChar char="4"/>
              <a:defRPr/>
            </a:pPr>
            <a:r>
              <a:rPr lang="en-US" sz="1200" dirty="0" smtClean="0">
                <a:latin typeface="Century Gothic" pitchFamily="34" charset="0"/>
              </a:rPr>
              <a:t>Benefit quantification was difficult because of the nature of the problem and insights</a:t>
            </a:r>
          </a:p>
        </p:txBody>
      </p:sp>
      <p:graphicFrame>
        <p:nvGraphicFramePr>
          <p:cNvPr id="10" name="Table 9"/>
          <p:cNvGraphicFramePr>
            <a:graphicFrameLocks noGrp="1"/>
          </p:cNvGraphicFramePr>
          <p:nvPr/>
        </p:nvGraphicFramePr>
        <p:xfrm>
          <a:off x="323528" y="836713"/>
          <a:ext cx="8424936" cy="3549896"/>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Identify</a:t>
                      </a:r>
                      <a:r>
                        <a:rPr lang="en-IN" sz="1200" baseline="0" dirty="0" smtClean="0">
                          <a:latin typeface="Century Gothic" pitchFamily="34" charset="0"/>
                        </a:rPr>
                        <a:t> focus areas from survey results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Short</a:t>
                      </a:r>
                      <a:r>
                        <a:rPr lang="en-IN" sz="1200" baseline="0" dirty="0" smtClean="0">
                          <a:latin typeface="Century Gothic" pitchFamily="34" charset="0"/>
                        </a:rPr>
                        <a:t> list areas that saw the least improvement</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Focus on areas that pertained to the store</a:t>
                      </a:r>
                      <a:r>
                        <a:rPr lang="en-IN" sz="1200" baseline="0" dirty="0" smtClean="0">
                          <a:latin typeface="Century Gothic" pitchFamily="34" charset="0"/>
                        </a:rPr>
                        <a:t> design change</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Pull Social media data</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relevant social media platforms</a:t>
                      </a:r>
                    </a:p>
                    <a:p>
                      <a:pPr marL="93663" indent="-93663">
                        <a:buFont typeface="Calibri" pitchFamily="34" charset="0"/>
                        <a:buChar char="⁻"/>
                      </a:pPr>
                      <a:r>
                        <a:rPr lang="en-IN" sz="1200" dirty="0" smtClean="0">
                          <a:latin typeface="Century Gothic" pitchFamily="34" charset="0"/>
                        </a:rPr>
                        <a:t> Gauge volume of data available</a:t>
                      </a:r>
                    </a:p>
                    <a:p>
                      <a:pPr marL="93663" indent="-93663">
                        <a:buFont typeface="Calibri" pitchFamily="34" charset="0"/>
                        <a:buChar char="⁻"/>
                      </a:pPr>
                      <a:r>
                        <a:rPr lang="en-IN" sz="1200" dirty="0" smtClean="0">
                          <a:latin typeface="Century Gothic" pitchFamily="34" charset="0"/>
                        </a:rPr>
                        <a:t>Clean/Scrub to get usable data</a:t>
                      </a: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Run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Use a</a:t>
                      </a:r>
                      <a:r>
                        <a:rPr lang="en-IN" sz="1200" baseline="0" dirty="0" smtClean="0">
                          <a:latin typeface="Century Gothic" pitchFamily="34" charset="0"/>
                        </a:rPr>
                        <a:t> combination of themes, word cloud and sentiment analysis</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Run</a:t>
                      </a:r>
                      <a:r>
                        <a:rPr lang="en-IN" sz="1200" baseline="0" dirty="0" smtClean="0">
                          <a:latin typeface="Century Gothic" pitchFamily="34" charset="0"/>
                        </a:rPr>
                        <a:t> association of these with the design change</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Insight/Feedback loop</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1 or 2 actionable aspects</a:t>
                      </a:r>
                      <a:r>
                        <a:rPr lang="en-IN" sz="1200" baseline="0" dirty="0" smtClean="0">
                          <a:latin typeface="Century Gothic" pitchFamily="34" charset="0"/>
                        </a:rPr>
                        <a:t> </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Extract any store or</a:t>
                      </a:r>
                      <a:r>
                        <a:rPr lang="en-IN" sz="1200" baseline="0" dirty="0" smtClean="0">
                          <a:latin typeface="Century Gothic" pitchFamily="34" charset="0"/>
                        </a:rPr>
                        <a:t> geography specificity (if available)</a:t>
                      </a:r>
                      <a:endParaRPr lang="en-IN" sz="1200" dirty="0" smtClean="0">
                        <a:latin typeface="Century Gothic"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“Non Users” of a Brand to tap in new consumers </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Identification of the themes for customer segments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Prioritizing amongst the non user segments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Estimation of the Market size of the segments </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267580"/>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Who are the non users of the XYZ brand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are they looking in a product. What are their need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How big is the current non user segment </a:t>
            </a:r>
          </a:p>
        </p:txBody>
      </p:sp>
      <p:sp>
        <p:nvSpPr>
          <p:cNvPr id="4" name="Rectangle 3"/>
          <p:cNvSpPr/>
          <p:nvPr/>
        </p:nvSpPr>
        <p:spPr>
          <a:xfrm>
            <a:off x="-36512" y="1340768"/>
            <a:ext cx="4572000" cy="2677656"/>
          </a:xfrm>
          <a:prstGeom prst="rect">
            <a:avLst/>
          </a:prstGeom>
        </p:spPr>
        <p:txBody>
          <a:bodyPr>
            <a:spAutoFit/>
          </a:bodyPr>
          <a:lstStyle/>
          <a:p>
            <a:pPr marL="171450" indent="-171450">
              <a:buFont typeface="Wingdings" panose="05000000000000000000" pitchFamily="2" charset="2"/>
              <a:buChar char="Ø"/>
            </a:pPr>
            <a:r>
              <a:rPr lang="en-US" sz="1200" dirty="0" smtClean="0">
                <a:latin typeface="Century Gothic" panose="020B0502020202020204" pitchFamily="34" charset="0"/>
              </a:rPr>
              <a:t>XYZ brand </a:t>
            </a:r>
            <a:r>
              <a:rPr lang="en-US" sz="1200" dirty="0">
                <a:latin typeface="Century Gothic" panose="020B0502020202020204" pitchFamily="34" charset="0"/>
              </a:rPr>
              <a:t>understand and serve their consumers (users) well, however the understanding of “non-users” has been limited and there is an opportunity to tap into this segment and look for ways to trade-in new consumers towards </a:t>
            </a:r>
            <a:r>
              <a:rPr lang="en-US" sz="1200" dirty="0" smtClean="0">
                <a:latin typeface="Century Gothic" panose="020B0502020202020204" pitchFamily="34" charset="0"/>
              </a:rPr>
              <a:t>XYZ brand</a:t>
            </a:r>
          </a:p>
          <a:p>
            <a:pPr marL="171450" indent="-171450">
              <a:buFont typeface="Wingdings" panose="05000000000000000000" pitchFamily="2" charset="2"/>
              <a:buChar char="Ø"/>
            </a:pPr>
            <a:endParaRPr lang="en-US" sz="1200" dirty="0">
              <a:latin typeface="Century Gothic" panose="020B0502020202020204" pitchFamily="34" charset="0"/>
            </a:endParaRPr>
          </a:p>
          <a:p>
            <a:pPr marL="171450" indent="-171450">
              <a:buFont typeface="Wingdings" panose="05000000000000000000" pitchFamily="2" charset="2"/>
              <a:buChar char="Ø"/>
            </a:pPr>
            <a:r>
              <a:rPr lang="en-US" sz="1200" dirty="0" smtClean="0">
                <a:latin typeface="Century Gothic" panose="020B0502020202020204" pitchFamily="34" charset="0"/>
              </a:rPr>
              <a:t>Recommend </a:t>
            </a:r>
            <a:r>
              <a:rPr lang="en-US" sz="1200" dirty="0">
                <a:latin typeface="Century Gothic" panose="020B0502020202020204" pitchFamily="34" charset="0"/>
              </a:rPr>
              <a:t>potential ways to attract / formalize initial strategic plans for getting new users for </a:t>
            </a:r>
            <a:r>
              <a:rPr lang="en-US" sz="1200" dirty="0" smtClean="0">
                <a:latin typeface="Century Gothic" panose="020B0502020202020204" pitchFamily="34" charset="0"/>
              </a:rPr>
              <a:t>XYZ brand </a:t>
            </a:r>
            <a:r>
              <a:rPr lang="en-US" sz="1200" dirty="0">
                <a:latin typeface="Century Gothic" panose="020B0502020202020204" pitchFamily="34" charset="0"/>
              </a:rPr>
              <a:t>along with </a:t>
            </a:r>
          </a:p>
          <a:p>
            <a:pPr marL="628650" lvl="1" indent="-171450">
              <a:buFont typeface="Wingdings" panose="05000000000000000000" pitchFamily="2" charset="2"/>
              <a:buChar char="Ø"/>
            </a:pPr>
            <a:r>
              <a:rPr lang="en-US" sz="1200" dirty="0" smtClean="0">
                <a:latin typeface="Century Gothic" panose="020B0502020202020204" pitchFamily="34" charset="0"/>
              </a:rPr>
              <a:t>Identifying </a:t>
            </a:r>
            <a:r>
              <a:rPr lang="en-US" sz="1200" dirty="0">
                <a:latin typeface="Century Gothic" panose="020B0502020202020204" pitchFamily="34" charset="0"/>
              </a:rPr>
              <a:t>meaningful segments in the non-user base,</a:t>
            </a:r>
          </a:p>
          <a:p>
            <a:pPr marL="628650" lvl="1" indent="-171450">
              <a:buFont typeface="Wingdings" panose="05000000000000000000" pitchFamily="2" charset="2"/>
              <a:buChar char="Ø"/>
            </a:pPr>
            <a:r>
              <a:rPr lang="en-US" sz="1200" dirty="0" smtClean="0">
                <a:latin typeface="Century Gothic" panose="020B0502020202020204" pitchFamily="34" charset="0"/>
              </a:rPr>
              <a:t>Detailed </a:t>
            </a:r>
            <a:r>
              <a:rPr lang="en-US" sz="1200" dirty="0">
                <a:latin typeface="Century Gothic" panose="020B0502020202020204" pitchFamily="34" charset="0"/>
              </a:rPr>
              <a:t>profiles of those segments and</a:t>
            </a:r>
          </a:p>
          <a:p>
            <a:pPr marL="628650" lvl="1" indent="-171450">
              <a:buFont typeface="Wingdings" panose="05000000000000000000" pitchFamily="2" charset="2"/>
              <a:buChar char="Ø"/>
            </a:pPr>
            <a:r>
              <a:rPr lang="en-US" sz="1200" dirty="0" smtClean="0">
                <a:latin typeface="Century Gothic" panose="020B0502020202020204" pitchFamily="34" charset="0"/>
              </a:rPr>
              <a:t>Segment </a:t>
            </a:r>
            <a:r>
              <a:rPr lang="en-US" sz="1200" dirty="0">
                <a:latin typeface="Century Gothic" panose="020B0502020202020204" pitchFamily="34" charset="0"/>
              </a:rPr>
              <a:t>sizes &amp; potential size of prize opportunities</a:t>
            </a:r>
          </a:p>
        </p:txBody>
      </p:sp>
      <p:pic>
        <p:nvPicPr>
          <p:cNvPr id="7" name="Picture 4"/>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1962" t="26302" r="23316" b="19531"/>
          <a:stretch/>
        </p:blipFill>
        <p:spPr bwMode="auto">
          <a:xfrm>
            <a:off x="4533735" y="2921823"/>
            <a:ext cx="4405549" cy="30994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39555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 xmlns:p14="http://schemas.microsoft.com/office/powerpoint/2010/main" val="426750308"/>
              </p:ext>
            </p:extLst>
          </p:nvPr>
        </p:nvGraphicFramePr>
        <p:xfrm>
          <a:off x="323528" y="836713"/>
          <a:ext cx="8424936" cy="4084320"/>
        </p:xfrm>
        <a:graphic>
          <a:graphicData uri="http://schemas.openxmlformats.org/drawingml/2006/table">
            <a:tbl>
              <a:tblPr firstRow="1" bandRow="1">
                <a:tableStyleId>{93296810-A885-4BE3-A3E7-6D5BEEA58F35}</a:tableStyleId>
              </a:tblPr>
              <a:tblGrid>
                <a:gridCol w="2952328"/>
                <a:gridCol w="5472608"/>
              </a:tblGrid>
              <a:tr h="23644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51393">
                <a:tc>
                  <a:txBody>
                    <a:bodyPr/>
                    <a:lstStyle/>
                    <a:p>
                      <a:r>
                        <a:rPr lang="en-IN" sz="1200" dirty="0" smtClean="0">
                          <a:latin typeface="Century Gothic" pitchFamily="34" charset="0"/>
                        </a:rPr>
                        <a:t>Identify</a:t>
                      </a:r>
                      <a:r>
                        <a:rPr lang="en-IN" sz="1200" baseline="0" dirty="0" smtClean="0">
                          <a:latin typeface="Century Gothic" pitchFamily="34" charset="0"/>
                        </a:rPr>
                        <a:t> Non Users from survey results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Non users- Never used a Brand in Past</a:t>
                      </a:r>
                      <a:r>
                        <a:rPr lang="en-IN" sz="1200" baseline="0" dirty="0" smtClean="0">
                          <a:latin typeface="Century Gothic" pitchFamily="34" charset="0"/>
                        </a:rPr>
                        <a:t> 12 Months</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Identify the most discriminating themes amongst non</a:t>
                      </a:r>
                      <a:r>
                        <a:rPr lang="en-IN" sz="1200" baseline="0" dirty="0" smtClean="0">
                          <a:latin typeface="Century Gothic" pitchFamily="34" charset="0"/>
                        </a:rPr>
                        <a:t> users by using factor analysis</a:t>
                      </a:r>
                      <a:endParaRPr lang="en-IN" sz="1200" dirty="0">
                        <a:latin typeface="Century Gothic" pitchFamily="34" charset="0"/>
                      </a:endParaRPr>
                    </a:p>
                  </a:txBody>
                  <a:tcPr/>
                </a:tc>
              </a:tr>
              <a:tr h="23644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451393">
                <a:tc>
                  <a:txBody>
                    <a:bodyPr/>
                    <a:lstStyle/>
                    <a:p>
                      <a:r>
                        <a:rPr lang="en-IN" sz="1200" dirty="0" smtClean="0">
                          <a:latin typeface="Century Gothic" pitchFamily="34" charset="0"/>
                        </a:rPr>
                        <a:t>Segmentation</a:t>
                      </a:r>
                      <a:r>
                        <a:rPr lang="en-IN" sz="1200" baseline="0" dirty="0" smtClean="0">
                          <a:latin typeface="Century Gothic" pitchFamily="34" charset="0"/>
                        </a:rPr>
                        <a:t> of non -users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Using discriminating</a:t>
                      </a:r>
                      <a:r>
                        <a:rPr lang="en-IN" sz="1200" baseline="0" dirty="0" smtClean="0">
                          <a:latin typeface="Century Gothic" pitchFamily="34" charset="0"/>
                        </a:rPr>
                        <a:t> themes non-users are segmented into groups </a:t>
                      </a:r>
                    </a:p>
                    <a:p>
                      <a:pPr marL="93663" indent="-93663">
                        <a:buFont typeface="Calibri" pitchFamily="34" charset="0"/>
                        <a:buChar char="⁻"/>
                      </a:pPr>
                      <a:r>
                        <a:rPr lang="en-IN" sz="1200" baseline="0" dirty="0" smtClean="0">
                          <a:latin typeface="Century Gothic" pitchFamily="34" charset="0"/>
                        </a:rPr>
                        <a:t>Groups are homogeneous within themselves and heterogeneous with others</a:t>
                      </a:r>
                      <a:endParaRPr lang="en-IN" sz="1200" dirty="0" smtClean="0">
                        <a:latin typeface="Century Gothic" pitchFamily="34" charset="0"/>
                      </a:endParaRPr>
                    </a:p>
                  </a:txBody>
                  <a:tcPr/>
                </a:tc>
              </a:tr>
              <a:tr h="23644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451393">
                <a:tc>
                  <a:txBody>
                    <a:bodyPr/>
                    <a:lstStyle/>
                    <a:p>
                      <a:r>
                        <a:rPr lang="en-IN" sz="1200" dirty="0" smtClean="0">
                          <a:latin typeface="Century Gothic" pitchFamily="34" charset="0"/>
                        </a:rPr>
                        <a:t>Detailed</a:t>
                      </a:r>
                      <a:r>
                        <a:rPr lang="en-IN" sz="1200" baseline="0" dirty="0" smtClean="0">
                          <a:latin typeface="Century Gothic" pitchFamily="34" charset="0"/>
                        </a:rPr>
                        <a:t> profiling of segments </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a:t>
                      </a:r>
                      <a:r>
                        <a:rPr lang="en-US" sz="1200" dirty="0" smtClean="0">
                          <a:latin typeface="Century Gothic" pitchFamily="34" charset="0"/>
                        </a:rPr>
                        <a:t>Detailed profiling of the segments to understand them better</a:t>
                      </a:r>
                    </a:p>
                    <a:p>
                      <a:pPr marL="93663" indent="-93663">
                        <a:buFont typeface="Calibri" pitchFamily="34" charset="0"/>
                        <a:buChar char="⁻"/>
                      </a:pPr>
                      <a:r>
                        <a:rPr lang="en-US" sz="1200" dirty="0" smtClean="0">
                          <a:latin typeface="Century Gothic" pitchFamily="34" charset="0"/>
                        </a:rPr>
                        <a:t>Who are they? What are their needs? Current need-gaps?</a:t>
                      </a:r>
                    </a:p>
                    <a:p>
                      <a:pPr marL="93663" indent="-93663">
                        <a:buFont typeface="Calibri" pitchFamily="34" charset="0"/>
                        <a:buChar char="⁻"/>
                      </a:pPr>
                      <a:r>
                        <a:rPr lang="en-US" sz="1200" dirty="0" smtClean="0">
                          <a:latin typeface="Century Gothic" pitchFamily="34" charset="0"/>
                        </a:rPr>
                        <a:t>Where do they buy? Which brands they buy? Media exposure?</a:t>
                      </a:r>
                      <a:endParaRPr lang="en-IN" sz="1200" dirty="0" smtClean="0">
                        <a:latin typeface="Century Gothic" pitchFamily="34" charset="0"/>
                      </a:endParaRPr>
                    </a:p>
                  </a:txBody>
                  <a:tcPr/>
                </a:tc>
              </a:tr>
              <a:tr h="23644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80363">
                <a:tc>
                  <a:txBody>
                    <a:bodyPr/>
                    <a:lstStyle/>
                    <a:p>
                      <a:r>
                        <a:rPr lang="en-IN" sz="1200" dirty="0" smtClean="0">
                          <a:latin typeface="Century Gothic" pitchFamily="34" charset="0"/>
                        </a:rPr>
                        <a:t> Non-User Segment Priority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a:t>
                      </a:r>
                      <a:r>
                        <a:rPr lang="en-US" sz="1200" dirty="0" smtClean="0">
                          <a:latin typeface="Century Gothic" pitchFamily="34" charset="0"/>
                        </a:rPr>
                        <a:t>Build an objective scorecard to determine relative importance of the segments</a:t>
                      </a:r>
                    </a:p>
                    <a:p>
                      <a:pPr marL="93663" indent="-93663">
                        <a:buFont typeface="Calibri" pitchFamily="34" charset="0"/>
                        <a:buChar char="⁻"/>
                      </a:pPr>
                      <a:r>
                        <a:rPr lang="en-US" sz="1200" dirty="0" smtClean="0">
                          <a:latin typeface="Century Gothic" pitchFamily="34" charset="0"/>
                        </a:rPr>
                        <a:t>Recommend the focus segments to target &amp; convert the non-users into users</a:t>
                      </a:r>
                    </a:p>
                  </a:txBody>
                  <a:tcPr/>
                </a:tc>
              </a:tr>
            </a:tbl>
          </a:graphicData>
        </a:graphic>
      </p:graphicFrame>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sp>
        <p:nvSpPr>
          <p:cNvPr id="24" name="Rectangle 2"/>
          <p:cNvSpPr>
            <a:spLocks noChangeArrowheads="1"/>
          </p:cNvSpPr>
          <p:nvPr/>
        </p:nvSpPr>
        <p:spPr bwMode="auto">
          <a:xfrm>
            <a:off x="251520" y="4839816"/>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7" name="Rectangle 5"/>
          <p:cNvSpPr>
            <a:spLocks noChangeArrowheads="1"/>
          </p:cNvSpPr>
          <p:nvPr/>
        </p:nvSpPr>
        <p:spPr bwMode="auto">
          <a:xfrm>
            <a:off x="372796" y="5271864"/>
            <a:ext cx="8503096"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With little additional investment in marketing communication Brand was  successful in tapping new customers</a:t>
            </a:r>
          </a:p>
          <a:p>
            <a:pPr marL="266700" indent="-266700">
              <a:buFont typeface="Webdings" pitchFamily="18" charset="2"/>
              <a:buChar char="4"/>
              <a:defRPr/>
            </a:pPr>
            <a:endParaRPr lang="en-US" sz="1200" dirty="0" smtClean="0">
              <a:latin typeface="Century Gothic" pitchFamily="34" charset="0"/>
            </a:endParaRPr>
          </a:p>
          <a:p>
            <a:pPr marL="266700" indent="-266700">
              <a:buFont typeface="Webdings" pitchFamily="18" charset="2"/>
              <a:buChar char="4"/>
              <a:defRPr/>
            </a:pPr>
            <a:r>
              <a:rPr lang="en-US" sz="1200" dirty="0" smtClean="0">
                <a:latin typeface="Century Gothic" pitchFamily="34" charset="0"/>
              </a:rPr>
              <a:t>It also helps in identification of white space in  client’s offering </a:t>
            </a:r>
          </a:p>
          <a:p>
            <a:pPr marL="266700" indent="-266700">
              <a:buFont typeface="Webdings" pitchFamily="18" charset="2"/>
              <a:buChar char="4"/>
              <a:defRPr/>
            </a:pPr>
            <a:endParaRPr lang="en-US" sz="1200" dirty="0">
              <a:latin typeface="Century Gothic" pitchFamily="34" charset="0"/>
            </a:endParaRPr>
          </a:p>
          <a:p>
            <a:pPr marL="266700" indent="-266700">
              <a:buFont typeface="Webdings" pitchFamily="18" charset="2"/>
              <a:buChar char="4"/>
              <a:defRPr/>
            </a:pPr>
            <a:r>
              <a:rPr lang="en-US" sz="1200" dirty="0" smtClean="0">
                <a:latin typeface="Century Gothic" pitchFamily="34" charset="0"/>
              </a:rPr>
              <a:t>Currently  analysis is also being used in new product development  </a:t>
            </a:r>
          </a:p>
          <a:p>
            <a:pPr>
              <a:defRPr/>
            </a:pPr>
            <a:r>
              <a:rPr lang="en-US" sz="1200" dirty="0" smtClean="0">
                <a:latin typeface="Century Gothic" pitchFamily="34" charset="0"/>
              </a:rPr>
              <a:t>  </a:t>
            </a:r>
          </a:p>
        </p:txBody>
      </p:sp>
    </p:spTree>
    <p:extLst>
      <p:ext uri="{BB962C8B-B14F-4D97-AF65-F5344CB8AC3E}">
        <p14:creationId xmlns="" xmlns:p14="http://schemas.microsoft.com/office/powerpoint/2010/main" val="526694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 y="146720"/>
            <a:ext cx="9132277" cy="762000"/>
          </a:xfrm>
        </p:spPr>
        <p:txBody>
          <a:bodyPr>
            <a:noAutofit/>
          </a:bodyPr>
          <a:lstStyle/>
          <a:p>
            <a:pPr lvl="2" algn="l" rtl="0">
              <a:spcBef>
                <a:spcPct val="0"/>
              </a:spcBef>
            </a:pPr>
            <a:r>
              <a:rPr lang="en-US" sz="2500" b="0" dirty="0" smtClean="0">
                <a:solidFill>
                  <a:schemeClr val="tx1"/>
                </a:solidFill>
                <a:latin typeface="Century Gothic" panose="020B0502020202020204" pitchFamily="34" charset="0"/>
              </a:rPr>
              <a:t>Identify the growth opportunities for the XYZ brand with the help of country clustering</a:t>
            </a:r>
            <a:br>
              <a:rPr lang="en-US" sz="2500" b="0" dirty="0" smtClean="0">
                <a:solidFill>
                  <a:schemeClr val="tx1"/>
                </a:solidFill>
                <a:latin typeface="Century Gothic" panose="020B0502020202020204" pitchFamily="34" charset="0"/>
              </a:rPr>
            </a:br>
            <a:endParaRPr lang="en-US" sz="2500" dirty="0">
              <a:latin typeface="Century Gothic" panose="020B0502020202020204" pitchFamily="34" charset="0"/>
            </a:endParaRPr>
          </a:p>
        </p:txBody>
      </p:sp>
      <p:sp>
        <p:nvSpPr>
          <p:cNvPr id="6" name="Rectangle 61"/>
          <p:cNvSpPr>
            <a:spLocks noChangeArrowheads="1"/>
          </p:cNvSpPr>
          <p:nvPr/>
        </p:nvSpPr>
        <p:spPr bwMode="auto">
          <a:xfrm>
            <a:off x="149225" y="980728"/>
            <a:ext cx="8455223" cy="2241880"/>
          </a:xfrm>
          <a:prstGeom prst="rect">
            <a:avLst/>
          </a:prstGeom>
          <a:noFill/>
          <a:ln w="12700">
            <a:noFill/>
            <a:miter lim="800000"/>
            <a:headEnd/>
            <a:tailEnd/>
          </a:ln>
          <a:effectLst/>
        </p:spPr>
        <p:txBody>
          <a:bodyPr lIns="45720" rIns="45720" anchor="ctr"/>
          <a:lstStyle/>
          <a:p>
            <a:pPr marL="396875" lvl="1" indent="-285750" algn="just">
              <a:buFont typeface="Wingdings" panose="05000000000000000000" pitchFamily="2" charset="2"/>
              <a:buChar char="Ø"/>
              <a:defRPr/>
            </a:pPr>
            <a:r>
              <a:rPr lang="en-US" sz="1200" dirty="0">
                <a:latin typeface="Century Gothic" panose="020B0502020202020204" pitchFamily="34" charset="0"/>
              </a:rPr>
              <a:t>The </a:t>
            </a:r>
            <a:r>
              <a:rPr lang="en-US" sz="1200" dirty="0" smtClean="0">
                <a:latin typeface="Century Gothic" panose="020B0502020202020204" pitchFamily="34" charset="0"/>
              </a:rPr>
              <a:t>Female Hair Removal </a:t>
            </a:r>
            <a:r>
              <a:rPr lang="en-US" sz="1200" dirty="0">
                <a:latin typeface="Century Gothic" panose="020B0502020202020204" pitchFamily="34" charset="0"/>
              </a:rPr>
              <a:t>category is growing in various forms and countries worldwide</a:t>
            </a:r>
            <a:r>
              <a:rPr lang="en-US" sz="1200" dirty="0" smtClean="0">
                <a:latin typeface="Century Gothic" panose="020B0502020202020204" pitchFamily="34" charset="0"/>
              </a:rPr>
              <a:t>.</a:t>
            </a:r>
          </a:p>
          <a:p>
            <a:pPr marL="854075" lvl="2" indent="-285750" algn="just">
              <a:buFont typeface="Wingdings" panose="05000000000000000000" pitchFamily="2" charset="2"/>
              <a:buChar char="Ø"/>
              <a:defRPr/>
            </a:pPr>
            <a:r>
              <a:rPr lang="en-US" sz="1200" dirty="0" smtClean="0">
                <a:latin typeface="Century Gothic" panose="020B0502020202020204" pitchFamily="34" charset="0"/>
              </a:rPr>
              <a:t> Brand XYZ is  </a:t>
            </a:r>
            <a:r>
              <a:rPr lang="en-US" sz="1200" dirty="0">
                <a:latin typeface="Century Gothic" panose="020B0502020202020204" pitchFamily="34" charset="0"/>
              </a:rPr>
              <a:t>looking to further define the global marketplace and understand its diverse consumer </a:t>
            </a:r>
            <a:r>
              <a:rPr lang="en-US" sz="1200" dirty="0" smtClean="0">
                <a:latin typeface="Century Gothic" panose="020B0502020202020204" pitchFamily="34" charset="0"/>
              </a:rPr>
              <a:t>base</a:t>
            </a:r>
          </a:p>
          <a:p>
            <a:pPr marL="806450" lvl="2" indent="-285750" algn="just">
              <a:buFont typeface="Wingdings" panose="05000000000000000000" pitchFamily="2" charset="2"/>
              <a:buChar char="Ø"/>
              <a:defRPr/>
            </a:pPr>
            <a:r>
              <a:rPr lang="en-US" sz="1200" dirty="0" smtClean="0">
                <a:latin typeface="Century Gothic" panose="020B0502020202020204" pitchFamily="34" charset="0"/>
              </a:rPr>
              <a:t>Recently  XYZ/Female Hair Removal </a:t>
            </a:r>
            <a:r>
              <a:rPr lang="en-US" sz="1200" dirty="0">
                <a:latin typeface="Century Gothic" panose="020B0502020202020204" pitchFamily="34" charset="0"/>
              </a:rPr>
              <a:t>business has been merged with </a:t>
            </a:r>
            <a:r>
              <a:rPr lang="en-US" sz="1200" dirty="0" smtClean="0">
                <a:latin typeface="Century Gothic" panose="020B0502020202020204" pitchFamily="34" charset="0"/>
              </a:rPr>
              <a:t>ABC </a:t>
            </a:r>
            <a:r>
              <a:rPr lang="en-US" sz="1200" dirty="0">
                <a:latin typeface="Century Gothic" panose="020B0502020202020204" pitchFamily="34" charset="0"/>
              </a:rPr>
              <a:t>to form a ‘</a:t>
            </a:r>
            <a:r>
              <a:rPr lang="en-US" sz="1200" dirty="0" smtClean="0">
                <a:latin typeface="Century Gothic" panose="020B0502020202020204" pitchFamily="34" charset="0"/>
              </a:rPr>
              <a:t>Mega-Skin’ category</a:t>
            </a:r>
          </a:p>
          <a:p>
            <a:pPr marL="349250" lvl="1" indent="-285750" algn="just">
              <a:buFont typeface="Wingdings" panose="05000000000000000000" pitchFamily="2" charset="2"/>
              <a:buChar char="Ø"/>
              <a:defRPr/>
            </a:pPr>
            <a:endParaRPr lang="en-US" sz="1200" dirty="0" smtClean="0">
              <a:latin typeface="Century Gothic" panose="020B0502020202020204" pitchFamily="34" charset="0"/>
            </a:endParaRPr>
          </a:p>
          <a:p>
            <a:pPr marL="349250" lvl="1" indent="-285750" algn="just">
              <a:buFont typeface="Wingdings" panose="05000000000000000000" pitchFamily="2" charset="2"/>
              <a:buChar char="Ø"/>
              <a:defRPr/>
            </a:pPr>
            <a:r>
              <a:rPr lang="en-GB" sz="1200" dirty="0" smtClean="0">
                <a:latin typeface="Century Gothic" panose="020B0502020202020204" pitchFamily="34" charset="0"/>
              </a:rPr>
              <a:t>Due to recent changes Brand wants to </a:t>
            </a:r>
          </a:p>
          <a:p>
            <a:pPr marL="806450" lvl="2" indent="-285750" algn="just">
              <a:buFont typeface="Wingdings" panose="05000000000000000000" pitchFamily="2" charset="2"/>
              <a:buChar char="Ø"/>
              <a:defRPr/>
            </a:pPr>
            <a:r>
              <a:rPr lang="en-GB" sz="1200" dirty="0" smtClean="0">
                <a:latin typeface="Century Gothic" panose="020B0502020202020204" pitchFamily="34" charset="0"/>
              </a:rPr>
              <a:t>Develop </a:t>
            </a:r>
            <a:r>
              <a:rPr lang="en-GB" sz="1200" dirty="0">
                <a:latin typeface="Century Gothic" panose="020B0502020202020204" pitchFamily="34" charset="0"/>
              </a:rPr>
              <a:t>a Global Mega-Skin (female hair removal and skin care) market clustering model and profiles per </a:t>
            </a:r>
            <a:r>
              <a:rPr lang="en-GB" sz="1200" dirty="0" smtClean="0">
                <a:latin typeface="Century Gothic" panose="020B0502020202020204" pitchFamily="34" charset="0"/>
              </a:rPr>
              <a:t>cluster</a:t>
            </a:r>
            <a:endParaRPr lang="en-US" sz="1200" dirty="0" smtClean="0">
              <a:latin typeface="Century Gothic" pitchFamily="34" charset="0"/>
            </a:endParaRPr>
          </a:p>
        </p:txBody>
      </p:sp>
      <p:sp>
        <p:nvSpPr>
          <p:cNvPr id="8" name="Rectangle 61"/>
          <p:cNvSpPr>
            <a:spLocks noChangeArrowheads="1"/>
          </p:cNvSpPr>
          <p:nvPr/>
        </p:nvSpPr>
        <p:spPr bwMode="auto">
          <a:xfrm>
            <a:off x="149224" y="3645768"/>
            <a:ext cx="8455223"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Identification of key variables  that will divide countries into homogeneous groups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Countries in a cluster should have similar attitude towards the category</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399" y="2987660"/>
            <a:ext cx="2805275"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160784" y="4581128"/>
            <a:ext cx="3733589"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17" name="Rectangle 61"/>
          <p:cNvSpPr>
            <a:spLocks noChangeArrowheads="1"/>
          </p:cNvSpPr>
          <p:nvPr/>
        </p:nvSpPr>
        <p:spPr bwMode="auto">
          <a:xfrm>
            <a:off x="232791" y="4905836"/>
            <a:ext cx="8371655"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endParaRPr lang="en-US" sz="1200" dirty="0" smtClean="0">
              <a:latin typeface="Century Gothic" panose="020B0502020202020204" pitchFamily="34" charset="0"/>
            </a:endParaRPr>
          </a:p>
          <a:p>
            <a:pPr marL="266700" indent="-266700">
              <a:lnSpc>
                <a:spcPct val="90000"/>
              </a:lnSpc>
              <a:spcBef>
                <a:spcPct val="80000"/>
              </a:spcBef>
              <a:buFont typeface="Webdings" pitchFamily="18" charset="2"/>
              <a:buChar char="4"/>
              <a:defRPr/>
            </a:pPr>
            <a:r>
              <a:rPr lang="en-US" sz="1200" dirty="0" smtClean="0">
                <a:latin typeface="Century Gothic" panose="020B0502020202020204" pitchFamily="34" charset="0"/>
              </a:rPr>
              <a:t>Which </a:t>
            </a:r>
            <a:r>
              <a:rPr lang="en-US" sz="1200" dirty="0">
                <a:latin typeface="Century Gothic" panose="020B0502020202020204" pitchFamily="34" charset="0"/>
              </a:rPr>
              <a:t>countries group to form clusters for the FHR/Skin category, based on consumer, category &amp; macro variables </a:t>
            </a:r>
            <a:endParaRPr lang="en-US" sz="1200" dirty="0" smtClean="0">
              <a:latin typeface="Century Gothic" panose="020B0502020202020204" pitchFamily="34" charset="0"/>
            </a:endParaRPr>
          </a:p>
          <a:p>
            <a:pPr marL="266700" indent="-266700">
              <a:lnSpc>
                <a:spcPct val="90000"/>
              </a:lnSpc>
              <a:spcBef>
                <a:spcPct val="80000"/>
              </a:spcBef>
              <a:buFont typeface="Webdings" pitchFamily="18" charset="2"/>
              <a:buChar char="4"/>
              <a:defRPr/>
            </a:pPr>
            <a:r>
              <a:rPr lang="en-US" sz="1200" dirty="0">
                <a:latin typeface="Century Gothic" panose="020B0502020202020204" pitchFamily="34" charset="0"/>
              </a:rPr>
              <a:t>What are the consumer profiles from key countries (age, income, kids, education, </a:t>
            </a:r>
            <a:r>
              <a:rPr lang="en-US" sz="1200" dirty="0" err="1">
                <a:latin typeface="Century Gothic" panose="020B0502020202020204" pitchFamily="34" charset="0"/>
              </a:rPr>
              <a:t>etc</a:t>
            </a:r>
            <a:r>
              <a:rPr lang="en-US" sz="1200" dirty="0">
                <a:latin typeface="Century Gothic" panose="020B0502020202020204" pitchFamily="34" charset="0"/>
              </a:rPr>
              <a:t>)</a:t>
            </a:r>
            <a:endParaRPr lang="en-US" sz="1200" dirty="0" smtClean="0">
              <a:latin typeface="Century Gothic" pitchFamily="34" charset="0"/>
            </a:endParaRPr>
          </a:p>
        </p:txBody>
      </p:sp>
    </p:spTree>
    <p:extLst>
      <p:ext uri="{BB962C8B-B14F-4D97-AF65-F5344CB8AC3E}">
        <p14:creationId xmlns="" xmlns:p14="http://schemas.microsoft.com/office/powerpoint/2010/main" val="794354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Cluster </a:t>
            </a:r>
            <a:r>
              <a:rPr lang="en-US" dirty="0"/>
              <a:t>formation</a:t>
            </a:r>
          </a:p>
        </p:txBody>
      </p:sp>
      <p:grpSp>
        <p:nvGrpSpPr>
          <p:cNvPr id="4" name="Group 105"/>
          <p:cNvGrpSpPr>
            <a:grpSpLocks/>
          </p:cNvGrpSpPr>
          <p:nvPr/>
        </p:nvGrpSpPr>
        <p:grpSpPr bwMode="auto">
          <a:xfrm>
            <a:off x="-46038" y="908720"/>
            <a:ext cx="9273454" cy="4722812"/>
            <a:chOff x="-47142" y="1652834"/>
            <a:chExt cx="9274290" cy="4722614"/>
          </a:xfrm>
        </p:grpSpPr>
        <p:grpSp>
          <p:nvGrpSpPr>
            <p:cNvPr id="5" name="Group 100"/>
            <p:cNvGrpSpPr>
              <a:grpSpLocks/>
            </p:cNvGrpSpPr>
            <p:nvPr/>
          </p:nvGrpSpPr>
          <p:grpSpPr bwMode="auto">
            <a:xfrm>
              <a:off x="-47142" y="1652834"/>
              <a:ext cx="9274290" cy="4722614"/>
              <a:chOff x="-47142" y="1192454"/>
              <a:chExt cx="9274290" cy="4722614"/>
            </a:xfrm>
          </p:grpSpPr>
          <p:pic>
            <p:nvPicPr>
              <p:cNvPr id="7" name="Picture 5" descr="http://t2.gstatic.com/images?q=tbn:JHlCc-I3ckz3cM:http://www.barthel.eu/images/globe.png">
                <a:hlinkClick r:id="rId2"/>
              </p:cNvPr>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4872292" y="1192454"/>
                <a:ext cx="1006234" cy="1006234"/>
              </a:xfrm>
              <a:prstGeom prst="rect">
                <a:avLst/>
              </a:prstGeom>
              <a:noFill/>
              <a:ln w="9525">
                <a:noFill/>
                <a:miter lim="800000"/>
                <a:headEnd/>
                <a:tailEnd/>
              </a:ln>
            </p:spPr>
          </p:pic>
          <p:sp>
            <p:nvSpPr>
              <p:cNvPr id="8" name="TextBox 4"/>
              <p:cNvSpPr txBox="1">
                <a:spLocks noChangeArrowheads="1"/>
              </p:cNvSpPr>
              <p:nvPr/>
            </p:nvSpPr>
            <p:spPr bwMode="auto">
              <a:xfrm>
                <a:off x="2880726" y="2614805"/>
                <a:ext cx="1184856"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Developed</a:t>
                </a:r>
              </a:p>
            </p:txBody>
          </p:sp>
          <p:sp>
            <p:nvSpPr>
              <p:cNvPr id="9" name="TextBox 6"/>
              <p:cNvSpPr txBox="1">
                <a:spLocks noChangeArrowheads="1"/>
              </p:cNvSpPr>
              <p:nvPr/>
            </p:nvSpPr>
            <p:spPr bwMode="auto">
              <a:xfrm>
                <a:off x="6932070" y="2602773"/>
                <a:ext cx="1184856"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Developing</a:t>
                </a:r>
              </a:p>
            </p:txBody>
          </p:sp>
          <p:cxnSp>
            <p:nvCxnSpPr>
              <p:cNvPr id="10" name="Straight Connector 8"/>
              <p:cNvCxnSpPr>
                <a:cxnSpLocks noChangeShapeType="1"/>
              </p:cNvCxnSpPr>
              <p:nvPr/>
            </p:nvCxnSpPr>
            <p:spPr bwMode="auto">
              <a:xfrm flipV="1">
                <a:off x="3513126" y="2358095"/>
                <a:ext cx="4051344" cy="11260"/>
              </a:xfrm>
              <a:prstGeom prst="line">
                <a:avLst/>
              </a:prstGeom>
              <a:noFill/>
              <a:ln w="12700" algn="ctr">
                <a:solidFill>
                  <a:schemeClr val="hlink"/>
                </a:solidFill>
                <a:round/>
                <a:headEnd/>
                <a:tailEnd/>
              </a:ln>
            </p:spPr>
          </p:cxnSp>
          <p:cxnSp>
            <p:nvCxnSpPr>
              <p:cNvPr id="11" name="Straight Connector 15"/>
              <p:cNvCxnSpPr>
                <a:cxnSpLocks noChangeShapeType="1"/>
              </p:cNvCxnSpPr>
              <p:nvPr/>
            </p:nvCxnSpPr>
            <p:spPr bwMode="auto">
              <a:xfrm rot="5400000">
                <a:off x="5278345" y="2262276"/>
                <a:ext cx="152603" cy="0"/>
              </a:xfrm>
              <a:prstGeom prst="line">
                <a:avLst/>
              </a:prstGeom>
              <a:noFill/>
              <a:ln w="12700" algn="ctr">
                <a:solidFill>
                  <a:schemeClr val="hlink"/>
                </a:solidFill>
                <a:round/>
                <a:headEnd/>
                <a:tailEnd/>
              </a:ln>
            </p:spPr>
          </p:cxnSp>
          <p:cxnSp>
            <p:nvCxnSpPr>
              <p:cNvPr id="12" name="Straight Connector 17"/>
              <p:cNvCxnSpPr>
                <a:cxnSpLocks noChangeShapeType="1"/>
              </p:cNvCxnSpPr>
              <p:nvPr/>
            </p:nvCxnSpPr>
            <p:spPr bwMode="auto">
              <a:xfrm rot="5400000">
                <a:off x="3384771" y="2486449"/>
                <a:ext cx="256711" cy="0"/>
              </a:xfrm>
              <a:prstGeom prst="line">
                <a:avLst/>
              </a:prstGeom>
              <a:noFill/>
              <a:ln w="12700" algn="ctr">
                <a:solidFill>
                  <a:schemeClr val="hlink"/>
                </a:solidFill>
                <a:round/>
                <a:headEnd/>
                <a:tailEnd/>
              </a:ln>
            </p:spPr>
          </p:cxnSp>
          <p:cxnSp>
            <p:nvCxnSpPr>
              <p:cNvPr id="13" name="Straight Connector 18"/>
              <p:cNvCxnSpPr>
                <a:cxnSpLocks noChangeShapeType="1"/>
              </p:cNvCxnSpPr>
              <p:nvPr/>
            </p:nvCxnSpPr>
            <p:spPr bwMode="auto">
              <a:xfrm rot="5400000">
                <a:off x="7448147" y="2490998"/>
                <a:ext cx="256711" cy="0"/>
              </a:xfrm>
              <a:prstGeom prst="line">
                <a:avLst/>
              </a:prstGeom>
              <a:noFill/>
              <a:ln w="12700" algn="ctr">
                <a:solidFill>
                  <a:schemeClr val="hlink"/>
                </a:solidFill>
                <a:round/>
                <a:headEnd/>
                <a:tailEnd/>
              </a:ln>
            </p:spPr>
          </p:cxnSp>
          <p:sp>
            <p:nvSpPr>
              <p:cNvPr id="14" name="TextBox 19"/>
              <p:cNvSpPr txBox="1">
                <a:spLocks noChangeArrowheads="1"/>
              </p:cNvSpPr>
              <p:nvPr/>
            </p:nvSpPr>
            <p:spPr bwMode="auto">
              <a:xfrm>
                <a:off x="4361997" y="2369355"/>
                <a:ext cx="2047539" cy="261599"/>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Century Gothic" panose="020B0502020202020204" pitchFamily="34" charset="0"/>
                  </a:rPr>
                  <a:t>Macro-Economic Variables</a:t>
                </a:r>
              </a:p>
            </p:txBody>
          </p:sp>
          <p:cxnSp>
            <p:nvCxnSpPr>
              <p:cNvPr id="15" name="Straight Connector 20"/>
              <p:cNvCxnSpPr>
                <a:cxnSpLocks noChangeShapeType="1"/>
              </p:cNvCxnSpPr>
              <p:nvPr/>
            </p:nvCxnSpPr>
            <p:spPr bwMode="auto">
              <a:xfrm rot="5400000">
                <a:off x="3372739" y="3014842"/>
                <a:ext cx="256711" cy="0"/>
              </a:xfrm>
              <a:prstGeom prst="line">
                <a:avLst/>
              </a:prstGeom>
              <a:noFill/>
              <a:ln w="12700" algn="ctr">
                <a:solidFill>
                  <a:schemeClr val="hlink"/>
                </a:solidFill>
                <a:round/>
                <a:headEnd/>
                <a:tailEnd/>
              </a:ln>
            </p:spPr>
          </p:cxnSp>
          <p:cxnSp>
            <p:nvCxnSpPr>
              <p:cNvPr id="16" name="Straight Connector 22"/>
              <p:cNvCxnSpPr>
                <a:cxnSpLocks noChangeShapeType="1"/>
              </p:cNvCxnSpPr>
              <p:nvPr/>
            </p:nvCxnSpPr>
            <p:spPr bwMode="auto">
              <a:xfrm>
                <a:off x="2638404" y="3143198"/>
                <a:ext cx="1703406" cy="0"/>
              </a:xfrm>
              <a:prstGeom prst="line">
                <a:avLst/>
              </a:prstGeom>
              <a:noFill/>
              <a:ln w="12700" algn="ctr">
                <a:solidFill>
                  <a:schemeClr val="hlink"/>
                </a:solidFill>
                <a:round/>
                <a:headEnd/>
                <a:tailEnd/>
              </a:ln>
            </p:spPr>
          </p:cxnSp>
          <p:cxnSp>
            <p:nvCxnSpPr>
              <p:cNvPr id="17" name="Straight Connector 23"/>
              <p:cNvCxnSpPr>
                <a:cxnSpLocks noChangeShapeType="1"/>
              </p:cNvCxnSpPr>
              <p:nvPr/>
            </p:nvCxnSpPr>
            <p:spPr bwMode="auto">
              <a:xfrm rot="5400000">
                <a:off x="7446271" y="3014842"/>
                <a:ext cx="256711" cy="0"/>
              </a:xfrm>
              <a:prstGeom prst="line">
                <a:avLst/>
              </a:prstGeom>
              <a:noFill/>
              <a:ln w="12700" algn="ctr">
                <a:solidFill>
                  <a:schemeClr val="hlink"/>
                </a:solidFill>
                <a:round/>
                <a:headEnd/>
                <a:tailEnd/>
              </a:ln>
            </p:spPr>
          </p:cxnSp>
          <p:cxnSp>
            <p:nvCxnSpPr>
              <p:cNvPr id="18" name="Straight Connector 24"/>
              <p:cNvCxnSpPr>
                <a:cxnSpLocks noChangeShapeType="1"/>
              </p:cNvCxnSpPr>
              <p:nvPr/>
            </p:nvCxnSpPr>
            <p:spPr bwMode="auto">
              <a:xfrm>
                <a:off x="6711936" y="3143198"/>
                <a:ext cx="1703406" cy="0"/>
              </a:xfrm>
              <a:prstGeom prst="line">
                <a:avLst/>
              </a:prstGeom>
              <a:noFill/>
              <a:ln w="12700" algn="ctr">
                <a:solidFill>
                  <a:schemeClr val="hlink"/>
                </a:solidFill>
                <a:round/>
                <a:headEnd/>
                <a:tailEnd/>
              </a:ln>
            </p:spPr>
          </p:cxnSp>
          <p:cxnSp>
            <p:nvCxnSpPr>
              <p:cNvPr id="19" name="Straight Connector 26"/>
              <p:cNvCxnSpPr>
                <a:cxnSpLocks noChangeShapeType="1"/>
              </p:cNvCxnSpPr>
              <p:nvPr/>
            </p:nvCxnSpPr>
            <p:spPr bwMode="auto">
              <a:xfrm rot="5400000">
                <a:off x="4152871" y="3332137"/>
                <a:ext cx="377878" cy="0"/>
              </a:xfrm>
              <a:prstGeom prst="line">
                <a:avLst/>
              </a:prstGeom>
              <a:noFill/>
              <a:ln w="12700" algn="ctr">
                <a:solidFill>
                  <a:schemeClr val="hlink"/>
                </a:solidFill>
                <a:round/>
                <a:headEnd/>
                <a:tailEnd/>
              </a:ln>
            </p:spPr>
          </p:cxnSp>
          <p:cxnSp>
            <p:nvCxnSpPr>
              <p:cNvPr id="20" name="Straight Connector 27"/>
              <p:cNvCxnSpPr>
                <a:cxnSpLocks noChangeShapeType="1"/>
              </p:cNvCxnSpPr>
              <p:nvPr/>
            </p:nvCxnSpPr>
            <p:spPr bwMode="auto">
              <a:xfrm rot="5400000">
                <a:off x="2449465" y="3332137"/>
                <a:ext cx="377878" cy="0"/>
              </a:xfrm>
              <a:prstGeom prst="line">
                <a:avLst/>
              </a:prstGeom>
              <a:noFill/>
              <a:ln w="12700" algn="ctr">
                <a:solidFill>
                  <a:schemeClr val="hlink"/>
                </a:solidFill>
                <a:round/>
                <a:headEnd/>
                <a:tailEnd/>
              </a:ln>
            </p:spPr>
          </p:cxnSp>
          <p:sp>
            <p:nvSpPr>
              <p:cNvPr id="21" name="TextBox 28"/>
              <p:cNvSpPr txBox="1">
                <a:spLocks noChangeArrowheads="1"/>
              </p:cNvSpPr>
              <p:nvPr/>
            </p:nvSpPr>
            <p:spPr bwMode="auto">
              <a:xfrm>
                <a:off x="2650437" y="3132258"/>
                <a:ext cx="1691374" cy="430869"/>
              </a:xfrm>
              <a:prstGeom prst="rect">
                <a:avLst/>
              </a:prstGeom>
              <a:noFill/>
              <a:ln w="9525">
                <a:noFill/>
                <a:miter lim="800000"/>
                <a:headEnd/>
                <a:tailEnd/>
              </a:ln>
            </p:spPr>
            <p:txBody>
              <a:bodyPr wrap="square">
                <a:spAutoFit/>
              </a:bodyPr>
              <a:lstStyle/>
              <a:p>
                <a:pPr fontAlgn="base">
                  <a:spcBef>
                    <a:spcPct val="0"/>
                  </a:spcBef>
                  <a:spcAft>
                    <a:spcPct val="0"/>
                  </a:spcAft>
                </a:pPr>
                <a:r>
                  <a:rPr lang="en-US" sz="1100" dirty="0">
                    <a:solidFill>
                      <a:srgbClr val="000000"/>
                    </a:solidFill>
                    <a:latin typeface="Century Gothic" panose="020B0502020202020204" pitchFamily="34" charset="0"/>
                  </a:rPr>
                  <a:t>FHR/Wax &amp; </a:t>
                </a:r>
                <a:r>
                  <a:rPr lang="en-US" sz="1100" dirty="0" smtClean="0">
                    <a:solidFill>
                      <a:srgbClr val="000000"/>
                    </a:solidFill>
                    <a:latin typeface="Century Gothic" panose="020B0502020202020204" pitchFamily="34" charset="0"/>
                  </a:rPr>
                  <a:t>Cream, Shave Prep/Epilators</a:t>
                </a:r>
                <a:endParaRPr lang="en-US" sz="1100" dirty="0">
                  <a:solidFill>
                    <a:srgbClr val="000000"/>
                  </a:solidFill>
                  <a:latin typeface="Century Gothic" panose="020B0502020202020204" pitchFamily="34" charset="0"/>
                </a:endParaRPr>
              </a:p>
            </p:txBody>
          </p:sp>
          <p:cxnSp>
            <p:nvCxnSpPr>
              <p:cNvPr id="22" name="Straight Connector 31"/>
              <p:cNvCxnSpPr>
                <a:cxnSpLocks noChangeShapeType="1"/>
              </p:cNvCxnSpPr>
              <p:nvPr/>
            </p:nvCxnSpPr>
            <p:spPr bwMode="auto">
              <a:xfrm rot="5400000">
                <a:off x="8204215" y="3332137"/>
                <a:ext cx="377878" cy="0"/>
              </a:xfrm>
              <a:prstGeom prst="line">
                <a:avLst/>
              </a:prstGeom>
              <a:noFill/>
              <a:ln w="12700" algn="ctr">
                <a:solidFill>
                  <a:schemeClr val="hlink"/>
                </a:solidFill>
                <a:round/>
                <a:headEnd/>
                <a:tailEnd/>
              </a:ln>
            </p:spPr>
          </p:cxnSp>
          <p:cxnSp>
            <p:nvCxnSpPr>
              <p:cNvPr id="23" name="Straight Connector 32"/>
              <p:cNvCxnSpPr>
                <a:cxnSpLocks noChangeShapeType="1"/>
              </p:cNvCxnSpPr>
              <p:nvPr/>
            </p:nvCxnSpPr>
            <p:spPr bwMode="auto">
              <a:xfrm rot="5400000">
                <a:off x="6522997" y="3332137"/>
                <a:ext cx="377878" cy="0"/>
              </a:xfrm>
              <a:prstGeom prst="line">
                <a:avLst/>
              </a:prstGeom>
              <a:noFill/>
              <a:ln w="12700" algn="ctr">
                <a:solidFill>
                  <a:schemeClr val="hlink"/>
                </a:solidFill>
                <a:round/>
                <a:headEnd/>
                <a:tailEnd/>
              </a:ln>
            </p:spPr>
          </p:cxnSp>
          <p:sp>
            <p:nvSpPr>
              <p:cNvPr id="24" name="TextBox 33"/>
              <p:cNvSpPr txBox="1">
                <a:spLocks noChangeArrowheads="1"/>
              </p:cNvSpPr>
              <p:nvPr/>
            </p:nvSpPr>
            <p:spPr bwMode="auto">
              <a:xfrm>
                <a:off x="1901796" y="3521076"/>
                <a:ext cx="1443086"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Developed 1</a:t>
                </a:r>
              </a:p>
            </p:txBody>
          </p:sp>
          <p:sp>
            <p:nvSpPr>
              <p:cNvPr id="25" name="TextBox 34"/>
              <p:cNvSpPr txBox="1">
                <a:spLocks noChangeArrowheads="1"/>
              </p:cNvSpPr>
              <p:nvPr/>
            </p:nvSpPr>
            <p:spPr bwMode="auto">
              <a:xfrm>
                <a:off x="3605202" y="3521076"/>
                <a:ext cx="1443086"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Developed 2</a:t>
                </a:r>
              </a:p>
            </p:txBody>
          </p:sp>
          <p:sp>
            <p:nvSpPr>
              <p:cNvPr id="26" name="TextBox 35"/>
              <p:cNvSpPr txBox="1">
                <a:spLocks noChangeArrowheads="1"/>
              </p:cNvSpPr>
              <p:nvPr/>
            </p:nvSpPr>
            <p:spPr bwMode="auto">
              <a:xfrm>
                <a:off x="5999178" y="3521076"/>
                <a:ext cx="1420898"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Developing 1</a:t>
                </a:r>
              </a:p>
            </p:txBody>
          </p:sp>
          <p:sp>
            <p:nvSpPr>
              <p:cNvPr id="27" name="TextBox 36"/>
              <p:cNvSpPr txBox="1">
                <a:spLocks noChangeArrowheads="1"/>
              </p:cNvSpPr>
              <p:nvPr/>
            </p:nvSpPr>
            <p:spPr bwMode="auto">
              <a:xfrm>
                <a:off x="7698495" y="3521076"/>
                <a:ext cx="1431267" cy="307777"/>
              </a:xfrm>
              <a:prstGeom prst="rect">
                <a:avLst/>
              </a:prstGeom>
              <a:noFill/>
              <a:ln w="9525">
                <a:noFill/>
                <a:miter lim="800000"/>
                <a:headEnd/>
                <a:tailEnd/>
              </a:ln>
            </p:spPr>
            <p:txBody>
              <a:bodyPr>
                <a:spAutoFit/>
              </a:bodyPr>
              <a:lstStyle/>
              <a:p>
                <a:pPr algn="ctr" fontAlgn="base">
                  <a:spcBef>
                    <a:spcPct val="0"/>
                  </a:spcBef>
                  <a:spcAft>
                    <a:spcPct val="0"/>
                  </a:spcAft>
                </a:pPr>
                <a:r>
                  <a:rPr lang="en-US" sz="1400" b="1" dirty="0">
                    <a:solidFill>
                      <a:srgbClr val="CD7823"/>
                    </a:solidFill>
                    <a:latin typeface="Century Gothic" panose="020B0502020202020204" pitchFamily="34" charset="0"/>
                  </a:rPr>
                  <a:t>Developing 2</a:t>
                </a:r>
              </a:p>
            </p:txBody>
          </p:sp>
          <p:cxnSp>
            <p:nvCxnSpPr>
              <p:cNvPr id="28" name="Straight Connector 40"/>
              <p:cNvCxnSpPr>
                <a:cxnSpLocks noChangeShapeType="1"/>
              </p:cNvCxnSpPr>
              <p:nvPr/>
            </p:nvCxnSpPr>
            <p:spPr bwMode="auto">
              <a:xfrm flipH="1">
                <a:off x="1736508" y="1219176"/>
                <a:ext cx="26240" cy="4419648"/>
              </a:xfrm>
              <a:prstGeom prst="line">
                <a:avLst/>
              </a:prstGeom>
              <a:noFill/>
              <a:ln w="12700" algn="ctr">
                <a:solidFill>
                  <a:schemeClr val="hlink"/>
                </a:solidFill>
                <a:round/>
                <a:headEnd/>
                <a:tailEnd/>
              </a:ln>
            </p:spPr>
          </p:cxnSp>
          <p:cxnSp>
            <p:nvCxnSpPr>
              <p:cNvPr id="29" name="Straight Connector 42"/>
              <p:cNvCxnSpPr>
                <a:cxnSpLocks noChangeShapeType="1"/>
              </p:cNvCxnSpPr>
              <p:nvPr/>
            </p:nvCxnSpPr>
            <p:spPr bwMode="auto">
              <a:xfrm>
                <a:off x="0" y="3095646"/>
                <a:ext cx="9144000" cy="0"/>
              </a:xfrm>
              <a:prstGeom prst="line">
                <a:avLst/>
              </a:prstGeom>
              <a:noFill/>
              <a:ln w="12700" algn="ctr">
                <a:solidFill>
                  <a:schemeClr val="hlink"/>
                </a:solidFill>
                <a:prstDash val="dash"/>
                <a:round/>
                <a:headEnd/>
                <a:tailEnd/>
              </a:ln>
            </p:spPr>
          </p:cxnSp>
          <p:sp>
            <p:nvSpPr>
              <p:cNvPr id="30" name="TextBox 43"/>
              <p:cNvSpPr txBox="1">
                <a:spLocks noChangeArrowheads="1"/>
              </p:cNvSpPr>
              <p:nvPr/>
            </p:nvSpPr>
            <p:spPr bwMode="auto">
              <a:xfrm>
                <a:off x="3448" y="2368456"/>
                <a:ext cx="1577818" cy="769409"/>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smtClean="0">
                    <a:solidFill>
                      <a:srgbClr val="000000"/>
                    </a:solidFill>
                    <a:latin typeface="Century Gothic" panose="020B0502020202020204" pitchFamily="34" charset="0"/>
                  </a:rPr>
                  <a:t>Clusters </a:t>
                </a:r>
                <a:r>
                  <a:rPr lang="en-US" sz="1100" dirty="0">
                    <a:solidFill>
                      <a:srgbClr val="000000"/>
                    </a:solidFill>
                    <a:latin typeface="Century Gothic" panose="020B0502020202020204" pitchFamily="34" charset="0"/>
                  </a:rPr>
                  <a:t>of countries </a:t>
                </a:r>
              </a:p>
              <a:p>
                <a:pPr fontAlgn="base">
                  <a:spcBef>
                    <a:spcPct val="0"/>
                  </a:spcBef>
                  <a:spcAft>
                    <a:spcPct val="0"/>
                  </a:spcAft>
                </a:pPr>
                <a:r>
                  <a:rPr lang="en-US" sz="1100" dirty="0">
                    <a:solidFill>
                      <a:srgbClr val="000000"/>
                    </a:solidFill>
                    <a:latin typeface="Century Gothic" panose="020B0502020202020204" pitchFamily="34" charset="0"/>
                  </a:rPr>
                  <a:t>based on </a:t>
                </a:r>
                <a:endParaRPr lang="en-US" sz="1100" dirty="0" smtClean="0">
                  <a:solidFill>
                    <a:srgbClr val="000000"/>
                  </a:solidFill>
                  <a:latin typeface="Century Gothic" panose="020B0502020202020204" pitchFamily="34" charset="0"/>
                </a:endParaRPr>
              </a:p>
              <a:p>
                <a:pPr fontAlgn="base">
                  <a:spcBef>
                    <a:spcPct val="0"/>
                  </a:spcBef>
                  <a:spcAft>
                    <a:spcPct val="0"/>
                  </a:spcAft>
                </a:pPr>
                <a:r>
                  <a:rPr lang="en-US" sz="1100" dirty="0" smtClean="0">
                    <a:solidFill>
                      <a:srgbClr val="000000"/>
                    </a:solidFill>
                    <a:latin typeface="Century Gothic" panose="020B0502020202020204" pitchFamily="34" charset="0"/>
                  </a:rPr>
                  <a:t>macro-economic</a:t>
                </a:r>
                <a:endParaRPr lang="en-US" sz="1100" dirty="0">
                  <a:solidFill>
                    <a:srgbClr val="000000"/>
                  </a:solidFill>
                  <a:latin typeface="Century Gothic" panose="020B0502020202020204" pitchFamily="34" charset="0"/>
                </a:endParaRPr>
              </a:p>
              <a:p>
                <a:pPr fontAlgn="base">
                  <a:spcBef>
                    <a:spcPct val="0"/>
                  </a:spcBef>
                  <a:spcAft>
                    <a:spcPct val="0"/>
                  </a:spcAft>
                </a:pPr>
                <a:r>
                  <a:rPr lang="en-US" sz="1100" dirty="0">
                    <a:solidFill>
                      <a:srgbClr val="000000"/>
                    </a:solidFill>
                    <a:latin typeface="Century Gothic" panose="020B0502020202020204" pitchFamily="34" charset="0"/>
                  </a:rPr>
                  <a:t>variables</a:t>
                </a:r>
              </a:p>
            </p:txBody>
          </p:sp>
          <p:cxnSp>
            <p:nvCxnSpPr>
              <p:cNvPr id="31" name="Straight Connector 44"/>
              <p:cNvCxnSpPr>
                <a:cxnSpLocks noChangeShapeType="1"/>
              </p:cNvCxnSpPr>
              <p:nvPr/>
            </p:nvCxnSpPr>
            <p:spPr bwMode="auto">
              <a:xfrm>
                <a:off x="-14238" y="2278050"/>
                <a:ext cx="9144000" cy="0"/>
              </a:xfrm>
              <a:prstGeom prst="line">
                <a:avLst/>
              </a:prstGeom>
              <a:noFill/>
              <a:ln w="12700" algn="ctr">
                <a:solidFill>
                  <a:schemeClr val="hlink"/>
                </a:solidFill>
                <a:prstDash val="dash"/>
                <a:round/>
                <a:headEnd/>
                <a:tailEnd/>
              </a:ln>
            </p:spPr>
          </p:cxnSp>
          <p:sp>
            <p:nvSpPr>
              <p:cNvPr id="32" name="TextBox 45"/>
              <p:cNvSpPr txBox="1">
                <a:spLocks noChangeArrowheads="1"/>
              </p:cNvSpPr>
              <p:nvPr/>
            </p:nvSpPr>
            <p:spPr bwMode="auto">
              <a:xfrm>
                <a:off x="-44571" y="1786250"/>
                <a:ext cx="1510486" cy="261599"/>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Century Gothic" panose="020B0502020202020204" pitchFamily="34" charset="0"/>
                  </a:rPr>
                  <a:t>All Scope Countries</a:t>
                </a:r>
              </a:p>
            </p:txBody>
          </p:sp>
          <p:cxnSp>
            <p:nvCxnSpPr>
              <p:cNvPr id="33" name="Straight Connector 46"/>
              <p:cNvCxnSpPr>
                <a:cxnSpLocks noChangeShapeType="1"/>
              </p:cNvCxnSpPr>
              <p:nvPr/>
            </p:nvCxnSpPr>
            <p:spPr bwMode="auto">
              <a:xfrm rot="5400000">
                <a:off x="2494221" y="3880761"/>
                <a:ext cx="256711" cy="0"/>
              </a:xfrm>
              <a:prstGeom prst="line">
                <a:avLst/>
              </a:prstGeom>
              <a:noFill/>
              <a:ln w="12700" algn="ctr">
                <a:solidFill>
                  <a:schemeClr val="hlink"/>
                </a:solidFill>
                <a:round/>
                <a:headEnd/>
                <a:tailEnd/>
              </a:ln>
            </p:spPr>
          </p:cxnSp>
          <p:cxnSp>
            <p:nvCxnSpPr>
              <p:cNvPr id="34" name="Straight Connector 47"/>
              <p:cNvCxnSpPr>
                <a:cxnSpLocks noChangeShapeType="1"/>
              </p:cNvCxnSpPr>
              <p:nvPr/>
            </p:nvCxnSpPr>
            <p:spPr bwMode="auto">
              <a:xfrm rot="5400000">
                <a:off x="3026940" y="4357189"/>
                <a:ext cx="696144" cy="0"/>
              </a:xfrm>
              <a:prstGeom prst="line">
                <a:avLst/>
              </a:prstGeom>
              <a:noFill/>
              <a:ln w="12700" algn="ctr">
                <a:solidFill>
                  <a:schemeClr val="hlink"/>
                </a:solidFill>
                <a:round/>
                <a:headEnd/>
                <a:tailEnd/>
              </a:ln>
            </p:spPr>
          </p:cxnSp>
          <p:cxnSp>
            <p:nvCxnSpPr>
              <p:cNvPr id="35" name="Straight Connector 48"/>
              <p:cNvCxnSpPr>
                <a:cxnSpLocks noChangeShapeType="1"/>
              </p:cNvCxnSpPr>
              <p:nvPr/>
            </p:nvCxnSpPr>
            <p:spPr bwMode="auto">
              <a:xfrm rot="5400000">
                <a:off x="1507686" y="4357189"/>
                <a:ext cx="696144" cy="0"/>
              </a:xfrm>
              <a:prstGeom prst="line">
                <a:avLst/>
              </a:prstGeom>
              <a:noFill/>
              <a:ln w="12700" algn="ctr">
                <a:solidFill>
                  <a:schemeClr val="hlink"/>
                </a:solidFill>
                <a:round/>
                <a:headEnd/>
                <a:tailEnd/>
              </a:ln>
            </p:spPr>
          </p:cxnSp>
          <p:cxnSp>
            <p:nvCxnSpPr>
              <p:cNvPr id="36" name="Straight Connector 51"/>
              <p:cNvCxnSpPr>
                <a:cxnSpLocks noChangeShapeType="1"/>
              </p:cNvCxnSpPr>
              <p:nvPr/>
            </p:nvCxnSpPr>
            <p:spPr bwMode="auto">
              <a:xfrm>
                <a:off x="1855758" y="4017920"/>
                <a:ext cx="1519254" cy="0"/>
              </a:xfrm>
              <a:prstGeom prst="line">
                <a:avLst/>
              </a:prstGeom>
              <a:noFill/>
              <a:ln w="12700" algn="ctr">
                <a:solidFill>
                  <a:schemeClr val="hlink"/>
                </a:solidFill>
                <a:round/>
                <a:headEnd/>
                <a:tailEnd/>
              </a:ln>
            </p:spPr>
          </p:cxnSp>
          <p:cxnSp>
            <p:nvCxnSpPr>
              <p:cNvPr id="37" name="Straight Connector 52"/>
              <p:cNvCxnSpPr>
                <a:cxnSpLocks noChangeShapeType="1"/>
              </p:cNvCxnSpPr>
              <p:nvPr/>
            </p:nvCxnSpPr>
            <p:spPr bwMode="auto">
              <a:xfrm rot="5400000">
                <a:off x="4213535" y="3894661"/>
                <a:ext cx="256711" cy="0"/>
              </a:xfrm>
              <a:prstGeom prst="line">
                <a:avLst/>
              </a:prstGeom>
              <a:noFill/>
              <a:ln w="12700" algn="ctr">
                <a:solidFill>
                  <a:schemeClr val="hlink"/>
                </a:solidFill>
                <a:round/>
                <a:headEnd/>
                <a:tailEnd/>
              </a:ln>
            </p:spPr>
          </p:cxnSp>
          <p:cxnSp>
            <p:nvCxnSpPr>
              <p:cNvPr id="38" name="Straight Connector 53"/>
              <p:cNvCxnSpPr>
                <a:cxnSpLocks noChangeShapeType="1"/>
              </p:cNvCxnSpPr>
              <p:nvPr/>
            </p:nvCxnSpPr>
            <p:spPr bwMode="auto">
              <a:xfrm rot="5400000">
                <a:off x="4747188" y="4358123"/>
                <a:ext cx="694276" cy="0"/>
              </a:xfrm>
              <a:prstGeom prst="line">
                <a:avLst/>
              </a:prstGeom>
              <a:noFill/>
              <a:ln w="12700" algn="ctr">
                <a:solidFill>
                  <a:schemeClr val="hlink"/>
                </a:solidFill>
                <a:round/>
                <a:headEnd/>
                <a:tailEnd/>
              </a:ln>
            </p:spPr>
          </p:cxnSp>
          <p:cxnSp>
            <p:nvCxnSpPr>
              <p:cNvPr id="39" name="Straight Connector 54"/>
              <p:cNvCxnSpPr>
                <a:cxnSpLocks noChangeShapeType="1"/>
              </p:cNvCxnSpPr>
              <p:nvPr/>
            </p:nvCxnSpPr>
            <p:spPr bwMode="auto">
              <a:xfrm rot="5400000">
                <a:off x="3227934" y="4358123"/>
                <a:ext cx="694276" cy="0"/>
              </a:xfrm>
              <a:prstGeom prst="line">
                <a:avLst/>
              </a:prstGeom>
              <a:noFill/>
              <a:ln w="12700" algn="ctr">
                <a:solidFill>
                  <a:schemeClr val="hlink"/>
                </a:solidFill>
                <a:round/>
                <a:headEnd/>
                <a:tailEnd/>
              </a:ln>
            </p:spPr>
          </p:cxnSp>
          <p:cxnSp>
            <p:nvCxnSpPr>
              <p:cNvPr id="40" name="Straight Connector 56"/>
              <p:cNvCxnSpPr>
                <a:cxnSpLocks noChangeShapeType="1"/>
              </p:cNvCxnSpPr>
              <p:nvPr/>
            </p:nvCxnSpPr>
            <p:spPr bwMode="auto">
              <a:xfrm>
                <a:off x="3575072" y="4019788"/>
                <a:ext cx="1519254" cy="0"/>
              </a:xfrm>
              <a:prstGeom prst="line">
                <a:avLst/>
              </a:prstGeom>
              <a:noFill/>
              <a:ln w="12700" algn="ctr">
                <a:solidFill>
                  <a:schemeClr val="hlink"/>
                </a:solidFill>
                <a:round/>
                <a:headEnd/>
                <a:tailEnd/>
              </a:ln>
            </p:spPr>
          </p:cxnSp>
          <p:cxnSp>
            <p:nvCxnSpPr>
              <p:cNvPr id="41" name="Straight Connector 57"/>
              <p:cNvCxnSpPr>
                <a:cxnSpLocks noChangeShapeType="1"/>
              </p:cNvCxnSpPr>
              <p:nvPr/>
            </p:nvCxnSpPr>
            <p:spPr bwMode="auto">
              <a:xfrm rot="5400000">
                <a:off x="6585323" y="3894661"/>
                <a:ext cx="256711" cy="0"/>
              </a:xfrm>
              <a:prstGeom prst="line">
                <a:avLst/>
              </a:prstGeom>
              <a:noFill/>
              <a:ln w="12700" algn="ctr">
                <a:solidFill>
                  <a:schemeClr val="hlink"/>
                </a:solidFill>
                <a:round/>
                <a:headEnd/>
                <a:tailEnd/>
              </a:ln>
            </p:spPr>
          </p:cxnSp>
          <p:cxnSp>
            <p:nvCxnSpPr>
              <p:cNvPr id="42" name="Straight Connector 58"/>
              <p:cNvCxnSpPr>
                <a:cxnSpLocks noChangeShapeType="1"/>
              </p:cNvCxnSpPr>
              <p:nvPr/>
            </p:nvCxnSpPr>
            <p:spPr bwMode="auto">
              <a:xfrm rot="5400000">
                <a:off x="7124992" y="4364139"/>
                <a:ext cx="682244" cy="0"/>
              </a:xfrm>
              <a:prstGeom prst="line">
                <a:avLst/>
              </a:prstGeom>
              <a:noFill/>
              <a:ln w="12700" algn="ctr">
                <a:solidFill>
                  <a:schemeClr val="hlink"/>
                </a:solidFill>
                <a:round/>
                <a:headEnd/>
                <a:tailEnd/>
              </a:ln>
            </p:spPr>
          </p:cxnSp>
          <p:cxnSp>
            <p:nvCxnSpPr>
              <p:cNvPr id="43" name="Straight Connector 59"/>
              <p:cNvCxnSpPr>
                <a:cxnSpLocks noChangeShapeType="1"/>
              </p:cNvCxnSpPr>
              <p:nvPr/>
            </p:nvCxnSpPr>
            <p:spPr bwMode="auto">
              <a:xfrm rot="5400000">
                <a:off x="5605738" y="4364139"/>
                <a:ext cx="682244" cy="0"/>
              </a:xfrm>
              <a:prstGeom prst="line">
                <a:avLst/>
              </a:prstGeom>
              <a:noFill/>
              <a:ln w="12700" algn="ctr">
                <a:solidFill>
                  <a:schemeClr val="hlink"/>
                </a:solidFill>
                <a:round/>
                <a:headEnd/>
                <a:tailEnd/>
              </a:ln>
            </p:spPr>
          </p:cxnSp>
          <p:cxnSp>
            <p:nvCxnSpPr>
              <p:cNvPr id="44" name="Straight Connector 61"/>
              <p:cNvCxnSpPr>
                <a:cxnSpLocks noChangeShapeType="1"/>
              </p:cNvCxnSpPr>
              <p:nvPr/>
            </p:nvCxnSpPr>
            <p:spPr bwMode="auto">
              <a:xfrm>
                <a:off x="5946860" y="4031820"/>
                <a:ext cx="1519254" cy="0"/>
              </a:xfrm>
              <a:prstGeom prst="line">
                <a:avLst/>
              </a:prstGeom>
              <a:noFill/>
              <a:ln w="12700" algn="ctr">
                <a:solidFill>
                  <a:schemeClr val="hlink"/>
                </a:solidFill>
                <a:round/>
                <a:headEnd/>
                <a:tailEnd/>
              </a:ln>
            </p:spPr>
          </p:cxnSp>
          <p:cxnSp>
            <p:nvCxnSpPr>
              <p:cNvPr id="45" name="Straight Connector 62"/>
              <p:cNvCxnSpPr>
                <a:cxnSpLocks noChangeShapeType="1"/>
              </p:cNvCxnSpPr>
              <p:nvPr/>
            </p:nvCxnSpPr>
            <p:spPr bwMode="auto">
              <a:xfrm rot="5400000">
                <a:off x="8248971" y="3879622"/>
                <a:ext cx="256711" cy="0"/>
              </a:xfrm>
              <a:prstGeom prst="line">
                <a:avLst/>
              </a:prstGeom>
              <a:noFill/>
              <a:ln w="12700" algn="ctr">
                <a:solidFill>
                  <a:schemeClr val="hlink"/>
                </a:solidFill>
                <a:round/>
                <a:headEnd/>
                <a:tailEnd/>
              </a:ln>
            </p:spPr>
          </p:cxnSp>
          <p:cxnSp>
            <p:nvCxnSpPr>
              <p:cNvPr id="46" name="Straight Connector 63"/>
              <p:cNvCxnSpPr>
                <a:cxnSpLocks noChangeShapeType="1"/>
              </p:cNvCxnSpPr>
              <p:nvPr/>
            </p:nvCxnSpPr>
            <p:spPr bwMode="auto">
              <a:xfrm rot="5400000">
                <a:off x="8689045" y="4356619"/>
                <a:ext cx="697283" cy="0"/>
              </a:xfrm>
              <a:prstGeom prst="line">
                <a:avLst/>
              </a:prstGeom>
              <a:noFill/>
              <a:ln w="12700" algn="ctr">
                <a:solidFill>
                  <a:schemeClr val="hlink"/>
                </a:solidFill>
                <a:round/>
                <a:headEnd/>
                <a:tailEnd/>
              </a:ln>
            </p:spPr>
          </p:cxnSp>
          <p:cxnSp>
            <p:nvCxnSpPr>
              <p:cNvPr id="47" name="Straight Connector 64"/>
              <p:cNvCxnSpPr>
                <a:cxnSpLocks noChangeShapeType="1"/>
              </p:cNvCxnSpPr>
              <p:nvPr/>
            </p:nvCxnSpPr>
            <p:spPr bwMode="auto">
              <a:xfrm rot="5400000">
                <a:off x="7261867" y="4356619"/>
                <a:ext cx="697283" cy="0"/>
              </a:xfrm>
              <a:prstGeom prst="line">
                <a:avLst/>
              </a:prstGeom>
              <a:noFill/>
              <a:ln w="12700" algn="ctr">
                <a:solidFill>
                  <a:schemeClr val="hlink"/>
                </a:solidFill>
                <a:round/>
                <a:headEnd/>
                <a:tailEnd/>
              </a:ln>
            </p:spPr>
          </p:cxnSp>
          <p:cxnSp>
            <p:nvCxnSpPr>
              <p:cNvPr id="48" name="Straight Connector 66"/>
              <p:cNvCxnSpPr>
                <a:cxnSpLocks noChangeShapeType="1"/>
              </p:cNvCxnSpPr>
              <p:nvPr/>
            </p:nvCxnSpPr>
            <p:spPr bwMode="auto">
              <a:xfrm>
                <a:off x="7633527" y="4031820"/>
                <a:ext cx="1404159" cy="0"/>
              </a:xfrm>
              <a:prstGeom prst="line">
                <a:avLst/>
              </a:prstGeom>
              <a:noFill/>
              <a:ln w="12700" algn="ctr">
                <a:solidFill>
                  <a:schemeClr val="hlink"/>
                </a:solidFill>
                <a:round/>
                <a:headEnd/>
                <a:tailEnd/>
              </a:ln>
            </p:spPr>
          </p:cxnSp>
          <p:cxnSp>
            <p:nvCxnSpPr>
              <p:cNvPr id="49" name="Straight Connector 67"/>
              <p:cNvCxnSpPr>
                <a:cxnSpLocks noChangeShapeType="1"/>
              </p:cNvCxnSpPr>
              <p:nvPr/>
            </p:nvCxnSpPr>
            <p:spPr bwMode="auto">
              <a:xfrm>
                <a:off x="-24692" y="3935418"/>
                <a:ext cx="9144000" cy="0"/>
              </a:xfrm>
              <a:prstGeom prst="line">
                <a:avLst/>
              </a:prstGeom>
              <a:noFill/>
              <a:ln w="12700" algn="ctr">
                <a:solidFill>
                  <a:schemeClr val="hlink"/>
                </a:solidFill>
                <a:prstDash val="dash"/>
                <a:round/>
                <a:headEnd/>
                <a:tailEnd/>
              </a:ln>
            </p:spPr>
          </p:cxnSp>
          <p:sp>
            <p:nvSpPr>
              <p:cNvPr id="50" name="TextBox 68"/>
              <p:cNvSpPr txBox="1">
                <a:spLocks noChangeArrowheads="1"/>
              </p:cNvSpPr>
              <p:nvPr/>
            </p:nvSpPr>
            <p:spPr bwMode="auto">
              <a:xfrm>
                <a:off x="-10775" y="3152922"/>
                <a:ext cx="1773934" cy="769409"/>
              </a:xfrm>
              <a:prstGeom prst="rect">
                <a:avLst/>
              </a:prstGeom>
              <a:noFill/>
              <a:ln w="9525">
                <a:noFill/>
                <a:miter lim="800000"/>
                <a:headEnd/>
                <a:tailEnd/>
              </a:ln>
            </p:spPr>
            <p:txBody>
              <a:bodyPr>
                <a:spAutoFit/>
              </a:bodyPr>
              <a:lstStyle/>
              <a:p>
                <a:pPr fontAlgn="base">
                  <a:spcBef>
                    <a:spcPct val="0"/>
                  </a:spcBef>
                  <a:spcAft>
                    <a:spcPct val="0"/>
                  </a:spcAft>
                </a:pPr>
                <a:r>
                  <a:rPr lang="en-US" sz="1100" dirty="0">
                    <a:solidFill>
                      <a:srgbClr val="000000"/>
                    </a:solidFill>
                    <a:latin typeface="Century Gothic" panose="020B0502020202020204" pitchFamily="34" charset="0"/>
                  </a:rPr>
                  <a:t>Clusters based on the total FHR category/ Wax &amp; </a:t>
                </a:r>
                <a:r>
                  <a:rPr lang="en-US" sz="1100" dirty="0" smtClean="0">
                    <a:solidFill>
                      <a:srgbClr val="000000"/>
                    </a:solidFill>
                    <a:latin typeface="Century Gothic" panose="020B0502020202020204" pitchFamily="34" charset="0"/>
                  </a:rPr>
                  <a:t>Cream/Shave Prep &amp; Epilators  </a:t>
                </a:r>
                <a:r>
                  <a:rPr lang="en-US" sz="1100" dirty="0">
                    <a:solidFill>
                      <a:srgbClr val="000000"/>
                    </a:solidFill>
                    <a:latin typeface="Century Gothic" panose="020B0502020202020204" pitchFamily="34" charset="0"/>
                  </a:rPr>
                  <a:t>usage</a:t>
                </a:r>
              </a:p>
            </p:txBody>
          </p:sp>
          <p:sp>
            <p:nvSpPr>
              <p:cNvPr id="51" name="Rectangle 70"/>
              <p:cNvSpPr>
                <a:spLocks noChangeArrowheads="1"/>
              </p:cNvSpPr>
              <p:nvPr/>
            </p:nvSpPr>
            <p:spPr bwMode="auto">
              <a:xfrm>
                <a:off x="1736508" y="4763331"/>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G1</a:t>
                </a:r>
              </a:p>
            </p:txBody>
          </p:sp>
          <p:sp>
            <p:nvSpPr>
              <p:cNvPr id="52" name="Rectangle 71"/>
              <p:cNvSpPr>
                <a:spLocks noChangeArrowheads="1"/>
              </p:cNvSpPr>
              <p:nvPr/>
            </p:nvSpPr>
            <p:spPr bwMode="auto">
              <a:xfrm>
                <a:off x="3177760" y="4763331"/>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G2</a:t>
                </a:r>
              </a:p>
            </p:txBody>
          </p:sp>
          <p:sp>
            <p:nvSpPr>
              <p:cNvPr id="53" name="Rectangle 72"/>
              <p:cNvSpPr>
                <a:spLocks noChangeArrowheads="1"/>
              </p:cNvSpPr>
              <p:nvPr/>
            </p:nvSpPr>
            <p:spPr bwMode="auto">
              <a:xfrm>
                <a:off x="3439913" y="4768428"/>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G3</a:t>
                </a:r>
              </a:p>
            </p:txBody>
          </p:sp>
          <p:sp>
            <p:nvSpPr>
              <p:cNvPr id="54" name="Rectangle 73"/>
              <p:cNvSpPr>
                <a:spLocks noChangeArrowheads="1"/>
              </p:cNvSpPr>
              <p:nvPr/>
            </p:nvSpPr>
            <p:spPr bwMode="auto">
              <a:xfrm>
                <a:off x="4881166" y="4762560"/>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G4</a:t>
                </a:r>
              </a:p>
            </p:txBody>
          </p:sp>
          <p:sp>
            <p:nvSpPr>
              <p:cNvPr id="55" name="Rectangle 74"/>
              <p:cNvSpPr>
                <a:spLocks noChangeArrowheads="1"/>
              </p:cNvSpPr>
              <p:nvPr/>
            </p:nvSpPr>
            <p:spPr bwMode="auto">
              <a:xfrm>
                <a:off x="5749285" y="4763331"/>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G5</a:t>
                </a:r>
              </a:p>
            </p:txBody>
          </p:sp>
          <p:sp>
            <p:nvSpPr>
              <p:cNvPr id="56" name="Rectangle 75"/>
              <p:cNvSpPr>
                <a:spLocks noChangeArrowheads="1"/>
              </p:cNvSpPr>
              <p:nvPr/>
            </p:nvSpPr>
            <p:spPr bwMode="auto">
              <a:xfrm>
                <a:off x="7222502" y="4762560"/>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G6</a:t>
                </a:r>
              </a:p>
            </p:txBody>
          </p:sp>
          <p:sp>
            <p:nvSpPr>
              <p:cNvPr id="57" name="Rectangle 76"/>
              <p:cNvSpPr>
                <a:spLocks noChangeArrowheads="1"/>
              </p:cNvSpPr>
              <p:nvPr/>
            </p:nvSpPr>
            <p:spPr bwMode="auto">
              <a:xfrm>
                <a:off x="7449132" y="4762560"/>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G7</a:t>
                </a:r>
              </a:p>
            </p:txBody>
          </p:sp>
          <p:sp>
            <p:nvSpPr>
              <p:cNvPr id="58" name="Rectangle 77"/>
              <p:cNvSpPr>
                <a:spLocks noChangeArrowheads="1"/>
              </p:cNvSpPr>
              <p:nvPr/>
            </p:nvSpPr>
            <p:spPr bwMode="auto">
              <a:xfrm>
                <a:off x="8826040" y="4763331"/>
                <a:ext cx="401108" cy="2769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b="1" dirty="0">
                    <a:solidFill>
                      <a:srgbClr val="000000"/>
                    </a:solidFill>
                    <a:latin typeface="Century Gothic" panose="020B0502020202020204" pitchFamily="34" charset="0"/>
                  </a:rPr>
                  <a:t>G8</a:t>
                </a:r>
              </a:p>
            </p:txBody>
          </p:sp>
          <p:cxnSp>
            <p:nvCxnSpPr>
              <p:cNvPr id="59" name="Straight Connector 92"/>
              <p:cNvCxnSpPr>
                <a:cxnSpLocks noChangeShapeType="1"/>
              </p:cNvCxnSpPr>
              <p:nvPr/>
            </p:nvCxnSpPr>
            <p:spPr bwMode="auto">
              <a:xfrm>
                <a:off x="-14238" y="4672026"/>
                <a:ext cx="9144000" cy="0"/>
              </a:xfrm>
              <a:prstGeom prst="line">
                <a:avLst/>
              </a:prstGeom>
              <a:noFill/>
              <a:ln w="12700" algn="ctr">
                <a:solidFill>
                  <a:schemeClr val="hlink"/>
                </a:solidFill>
                <a:prstDash val="dash"/>
                <a:round/>
                <a:headEnd/>
                <a:tailEnd/>
              </a:ln>
            </p:spPr>
          </p:cxnSp>
          <p:sp>
            <p:nvSpPr>
              <p:cNvPr id="60" name="TextBox 93"/>
              <p:cNvSpPr txBox="1">
                <a:spLocks noChangeArrowheads="1"/>
              </p:cNvSpPr>
              <p:nvPr/>
            </p:nvSpPr>
            <p:spPr bwMode="auto">
              <a:xfrm>
                <a:off x="-30146" y="3981585"/>
                <a:ext cx="1793304" cy="769409"/>
              </a:xfrm>
              <a:prstGeom prst="rect">
                <a:avLst/>
              </a:prstGeom>
              <a:noFill/>
              <a:ln w="9525">
                <a:noFill/>
                <a:miter lim="800000"/>
                <a:headEnd/>
                <a:tailEnd/>
              </a:ln>
            </p:spPr>
            <p:txBody>
              <a:bodyPr>
                <a:spAutoFit/>
              </a:bodyPr>
              <a:lstStyle/>
              <a:p>
                <a:pPr fontAlgn="base">
                  <a:spcBef>
                    <a:spcPct val="0"/>
                  </a:spcBef>
                  <a:spcAft>
                    <a:spcPct val="0"/>
                  </a:spcAft>
                </a:pPr>
                <a:r>
                  <a:rPr lang="en-US" sz="1100" dirty="0">
                    <a:solidFill>
                      <a:srgbClr val="000000"/>
                    </a:solidFill>
                    <a:latin typeface="Century Gothic" panose="020B0502020202020204" pitchFamily="34" charset="0"/>
                  </a:rPr>
                  <a:t>Split on Consumer Habits </a:t>
                </a:r>
                <a:r>
                  <a:rPr lang="en-US" sz="1100" dirty="0" smtClean="0">
                    <a:solidFill>
                      <a:srgbClr val="000000"/>
                    </a:solidFill>
                    <a:latin typeface="Century Gothic" panose="020B0502020202020204" pitchFamily="34" charset="0"/>
                  </a:rPr>
                  <a:t>Practices ,preferences  &amp; attitudes</a:t>
                </a:r>
                <a:endParaRPr lang="en-US" sz="1100" dirty="0">
                  <a:solidFill>
                    <a:srgbClr val="000000"/>
                  </a:solidFill>
                  <a:latin typeface="Century Gothic" panose="020B0502020202020204" pitchFamily="34" charset="0"/>
                </a:endParaRPr>
              </a:p>
            </p:txBody>
          </p:sp>
          <p:cxnSp>
            <p:nvCxnSpPr>
              <p:cNvPr id="61" name="Straight Connector 97"/>
              <p:cNvCxnSpPr>
                <a:cxnSpLocks noChangeShapeType="1"/>
              </p:cNvCxnSpPr>
              <p:nvPr/>
            </p:nvCxnSpPr>
            <p:spPr bwMode="auto">
              <a:xfrm>
                <a:off x="14238" y="5915068"/>
                <a:ext cx="9144000" cy="0"/>
              </a:xfrm>
              <a:prstGeom prst="line">
                <a:avLst/>
              </a:prstGeom>
              <a:noFill/>
              <a:ln w="12700" algn="ctr">
                <a:solidFill>
                  <a:schemeClr val="hlink"/>
                </a:solidFill>
                <a:prstDash val="dash"/>
                <a:round/>
                <a:headEnd/>
                <a:tailEnd/>
              </a:ln>
            </p:spPr>
          </p:cxnSp>
          <p:sp>
            <p:nvSpPr>
              <p:cNvPr id="62" name="TextBox 98"/>
              <p:cNvSpPr txBox="1">
                <a:spLocks noChangeArrowheads="1"/>
              </p:cNvSpPr>
              <p:nvPr/>
            </p:nvSpPr>
            <p:spPr bwMode="auto">
              <a:xfrm>
                <a:off x="-47142" y="4838312"/>
                <a:ext cx="1948420" cy="261599"/>
              </a:xfrm>
              <a:prstGeom prst="rect">
                <a:avLst/>
              </a:prstGeom>
              <a:noFill/>
              <a:ln w="9525">
                <a:noFill/>
                <a:miter lim="800000"/>
                <a:headEnd/>
                <a:tailEnd/>
              </a:ln>
            </p:spPr>
            <p:txBody>
              <a:bodyPr>
                <a:spAutoFit/>
              </a:bodyPr>
              <a:lstStyle/>
              <a:p>
                <a:pPr fontAlgn="base">
                  <a:spcBef>
                    <a:spcPct val="0"/>
                  </a:spcBef>
                  <a:spcAft>
                    <a:spcPct val="0"/>
                  </a:spcAft>
                </a:pPr>
                <a:r>
                  <a:rPr lang="en-US" sz="1100" dirty="0">
                    <a:solidFill>
                      <a:srgbClr val="000000"/>
                    </a:solidFill>
                    <a:latin typeface="Century Gothic" panose="020B0502020202020204" pitchFamily="34" charset="0"/>
                  </a:rPr>
                  <a:t>Profile clusters on</a:t>
                </a:r>
                <a:r>
                  <a:rPr lang="en-US" sz="1100" dirty="0" smtClean="0">
                    <a:solidFill>
                      <a:srgbClr val="000000"/>
                    </a:solidFill>
                    <a:latin typeface="Century Gothic" panose="020B0502020202020204" pitchFamily="34" charset="0"/>
                  </a:rPr>
                  <a:t>:</a:t>
                </a:r>
                <a:endParaRPr lang="en-US" sz="1100" dirty="0">
                  <a:solidFill>
                    <a:srgbClr val="000000"/>
                  </a:solidFill>
                  <a:latin typeface="Century Gothic" panose="020B0502020202020204" pitchFamily="34" charset="0"/>
                </a:endParaRPr>
              </a:p>
            </p:txBody>
          </p:sp>
          <p:sp>
            <p:nvSpPr>
              <p:cNvPr id="63" name="Rectangle 62"/>
              <p:cNvSpPr/>
              <p:nvPr/>
            </p:nvSpPr>
            <p:spPr bwMode="auto">
              <a:xfrm>
                <a:off x="1813577" y="4764179"/>
                <a:ext cx="7306333" cy="1108029"/>
              </a:xfrm>
              <a:prstGeom prst="rect">
                <a:avLst/>
              </a:prstGeom>
              <a:solidFill>
                <a:schemeClr val="accent1">
                  <a:lumMod val="40000"/>
                  <a:lumOff val="60000"/>
                  <a:alpha val="43000"/>
                </a:schemeClr>
              </a:solidFill>
              <a:ln w="12700" cap="flat" cmpd="sng" algn="ctr">
                <a:solidFill>
                  <a:schemeClr val="accent3">
                    <a:lumMod val="50000"/>
                  </a:schemeClr>
                </a:solidFill>
                <a:prstDash val="solid"/>
                <a:round/>
                <a:headEnd type="none" w="med" len="med"/>
                <a:tailEnd type="none" w="med" len="med"/>
              </a:ln>
              <a:effectLst/>
            </p:spPr>
            <p:txBody>
              <a:bodyPr wrap="none" anchor="ctr"/>
              <a:lstStyle/>
              <a:p>
                <a:pPr algn="ctr" fontAlgn="base">
                  <a:spcBef>
                    <a:spcPct val="0"/>
                  </a:spcBef>
                  <a:spcAft>
                    <a:spcPct val="0"/>
                  </a:spcAft>
                  <a:defRPr/>
                </a:pPr>
                <a:r>
                  <a:rPr lang="en-US" sz="1600" b="1" dirty="0">
                    <a:solidFill>
                      <a:srgbClr val="000000"/>
                    </a:solidFill>
                    <a:latin typeface="Century Gothic" panose="020B0502020202020204" pitchFamily="34" charset="0"/>
                  </a:rPr>
                  <a:t>Profiling of groups</a:t>
                </a:r>
              </a:p>
            </p:txBody>
          </p:sp>
        </p:grpSp>
        <p:sp>
          <p:nvSpPr>
            <p:cNvPr id="6" name="TextBox 5"/>
            <p:cNvSpPr txBox="1"/>
            <p:nvPr/>
          </p:nvSpPr>
          <p:spPr>
            <a:xfrm>
              <a:off x="13189" y="1678233"/>
              <a:ext cx="1692427" cy="277800"/>
            </a:xfrm>
            <a:prstGeom prst="rect">
              <a:avLst/>
            </a:prstGeom>
            <a:noFill/>
          </p:spPr>
          <p:txBody>
            <a:bodyPr wrap="none">
              <a:spAutoFit/>
            </a:bodyPr>
            <a:lstStyle/>
            <a:p>
              <a:pPr fontAlgn="base">
                <a:spcBef>
                  <a:spcPct val="0"/>
                </a:spcBef>
                <a:spcAft>
                  <a:spcPct val="0"/>
                </a:spcAft>
                <a:defRPr/>
              </a:pPr>
              <a:r>
                <a:rPr lang="en-US" sz="1200" b="1" dirty="0">
                  <a:solidFill>
                    <a:srgbClr val="CD7521"/>
                  </a:solidFill>
                  <a:latin typeface="Century Gothic" panose="020B0502020202020204" pitchFamily="34" charset="0"/>
                </a:rPr>
                <a:t>Explanation of steps</a:t>
              </a:r>
            </a:p>
          </p:txBody>
        </p:sp>
      </p:grpSp>
      <p:sp>
        <p:nvSpPr>
          <p:cNvPr id="64" name="TextBox 63"/>
          <p:cNvSpPr txBox="1"/>
          <p:nvPr/>
        </p:nvSpPr>
        <p:spPr>
          <a:xfrm>
            <a:off x="1835022" y="5250770"/>
            <a:ext cx="2527682" cy="1200329"/>
          </a:xfrm>
          <a:prstGeom prst="rect">
            <a:avLst/>
          </a:prstGeom>
          <a:solidFill>
            <a:schemeClr val="accent1">
              <a:lumMod val="20000"/>
              <a:lumOff val="80000"/>
            </a:schemeClr>
          </a:solidFill>
          <a:ln>
            <a:solidFill>
              <a:schemeClr val="accent2"/>
            </a:solidFill>
          </a:ln>
        </p:spPr>
        <p:txBody>
          <a:bodyPr wrap="square" rtlCol="0">
            <a:spAutoFit/>
          </a:bodyPr>
          <a:lstStyle/>
          <a:p>
            <a:pPr fontAlgn="base">
              <a:spcBef>
                <a:spcPct val="0"/>
              </a:spcBef>
              <a:spcAft>
                <a:spcPct val="0"/>
              </a:spcAft>
            </a:pPr>
            <a:r>
              <a:rPr lang="en-US" sz="1200" dirty="0" smtClean="0">
                <a:solidFill>
                  <a:srgbClr val="000000"/>
                </a:solidFill>
              </a:rPr>
              <a:t>Multiple Format/method</a:t>
            </a:r>
          </a:p>
          <a:p>
            <a:pPr fontAlgn="base">
              <a:spcBef>
                <a:spcPct val="0"/>
              </a:spcBef>
              <a:spcAft>
                <a:spcPct val="0"/>
              </a:spcAft>
            </a:pPr>
            <a:r>
              <a:rPr lang="en-US" sz="1200" dirty="0" smtClean="0">
                <a:solidFill>
                  <a:srgbClr val="000000"/>
                </a:solidFill>
              </a:rPr>
              <a:t>Body Part Usage</a:t>
            </a:r>
          </a:p>
          <a:p>
            <a:pPr fontAlgn="base">
              <a:spcBef>
                <a:spcPct val="0"/>
              </a:spcBef>
              <a:spcAft>
                <a:spcPct val="0"/>
              </a:spcAft>
            </a:pPr>
            <a:r>
              <a:rPr lang="en-US" sz="1200" dirty="0" smtClean="0">
                <a:solidFill>
                  <a:srgbClr val="000000"/>
                </a:solidFill>
              </a:rPr>
              <a:t>Skin Care Usage</a:t>
            </a:r>
          </a:p>
          <a:p>
            <a:pPr fontAlgn="base">
              <a:spcBef>
                <a:spcPct val="0"/>
              </a:spcBef>
              <a:spcAft>
                <a:spcPct val="0"/>
              </a:spcAft>
            </a:pPr>
            <a:r>
              <a:rPr lang="en-US" sz="1200" dirty="0" smtClean="0">
                <a:solidFill>
                  <a:srgbClr val="000000"/>
                </a:solidFill>
              </a:rPr>
              <a:t>Demographics</a:t>
            </a:r>
          </a:p>
          <a:p>
            <a:pPr fontAlgn="base">
              <a:spcBef>
                <a:spcPct val="0"/>
              </a:spcBef>
              <a:spcAft>
                <a:spcPct val="0"/>
              </a:spcAft>
            </a:pPr>
            <a:r>
              <a:rPr lang="en-US" sz="1200" dirty="0" smtClean="0">
                <a:solidFill>
                  <a:srgbClr val="000000"/>
                </a:solidFill>
              </a:rPr>
              <a:t>Category Activity</a:t>
            </a:r>
          </a:p>
          <a:p>
            <a:pPr fontAlgn="base">
              <a:spcBef>
                <a:spcPct val="0"/>
              </a:spcBef>
              <a:spcAft>
                <a:spcPct val="0"/>
              </a:spcAft>
            </a:pPr>
            <a:r>
              <a:rPr lang="en-US" sz="1200" dirty="0" smtClean="0">
                <a:solidFill>
                  <a:srgbClr val="000000"/>
                </a:solidFill>
              </a:rPr>
              <a:t>Attitude ..etc.</a:t>
            </a:r>
          </a:p>
        </p:txBody>
      </p:sp>
    </p:spTree>
    <p:extLst>
      <p:ext uri="{BB962C8B-B14F-4D97-AF65-F5344CB8AC3E}">
        <p14:creationId xmlns="" xmlns:p14="http://schemas.microsoft.com/office/powerpoint/2010/main" val="3645993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extLst>
              <p:ext uri="{D42A27DB-BD31-4B8C-83A1-F6EECF244321}">
                <p14:modId xmlns="" xmlns:p14="http://schemas.microsoft.com/office/powerpoint/2010/main" val="3124804803"/>
              </p:ext>
            </p:extLst>
          </p:nvPr>
        </p:nvGraphicFramePr>
        <p:xfrm>
          <a:off x="323528" y="836713"/>
          <a:ext cx="8424936" cy="3629630"/>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pPr marL="0" algn="l" defTabSz="914400" rtl="0" eaLnBrk="1" latinLnBrk="0" hangingPunct="1">
                        <a:lnSpc>
                          <a:spcPct val="90000"/>
                        </a:lnSpc>
                      </a:pPr>
                      <a:r>
                        <a:rPr lang="en-US" sz="1200" kern="1200" dirty="0" smtClean="0">
                          <a:solidFill>
                            <a:schemeClr val="dk1"/>
                          </a:solidFill>
                          <a:latin typeface="Century Gothic" pitchFamily="34" charset="0"/>
                          <a:ea typeface="+mn-ea"/>
                          <a:cs typeface="+mn-cs"/>
                        </a:rPr>
                        <a:t>Data Preparation</a:t>
                      </a:r>
                      <a:endParaRPr lang="en-US" sz="1200" kern="1200" dirty="0">
                        <a:solidFill>
                          <a:schemeClr val="dk1"/>
                        </a:solidFill>
                        <a:latin typeface="Century Gothic" pitchFamily="34" charset="0"/>
                        <a:ea typeface="+mn-ea"/>
                        <a:cs typeface="+mn-cs"/>
                      </a:endParaRPr>
                    </a:p>
                  </a:txBody>
                  <a:tcPr/>
                </a:tc>
                <a:tc>
                  <a:txBody>
                    <a:bodyPr/>
                    <a:lstStyle/>
                    <a:p>
                      <a:pPr marL="93663" indent="-93663">
                        <a:buFont typeface="Calibri" pitchFamily="34" charset="0"/>
                        <a:buChar char="⁻"/>
                      </a:pPr>
                      <a:r>
                        <a:rPr lang="en-IN" sz="1200" dirty="0" smtClean="0">
                          <a:latin typeface="Century Gothic" pitchFamily="34" charset="0"/>
                        </a:rPr>
                        <a:t>Collate the macro economic variables from different sources</a:t>
                      </a:r>
                    </a:p>
                    <a:p>
                      <a:pPr marL="93663" indent="-93663">
                        <a:buFont typeface="Calibri" pitchFamily="34" charset="0"/>
                        <a:buChar char="⁻"/>
                      </a:pPr>
                      <a:r>
                        <a:rPr lang="en-IN" sz="1200" dirty="0" smtClean="0">
                          <a:latin typeface="Century Gothic" pitchFamily="34" charset="0"/>
                        </a:rPr>
                        <a:t>Identify category specific variables from the survey  results</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Country Clustering</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Cluster</a:t>
                      </a:r>
                      <a:r>
                        <a:rPr lang="en-IN" sz="1200" baseline="0" dirty="0" smtClean="0">
                          <a:latin typeface="Century Gothic" pitchFamily="34" charset="0"/>
                        </a:rPr>
                        <a:t> the scope countries based on Macro economic variables</a:t>
                      </a:r>
                    </a:p>
                    <a:p>
                      <a:pPr marL="93663" indent="-93663">
                        <a:buFont typeface="Calibri" pitchFamily="34" charset="0"/>
                        <a:buChar char="⁻"/>
                      </a:pPr>
                      <a:r>
                        <a:rPr lang="en-IN" sz="1200" baseline="0" dirty="0" smtClean="0">
                          <a:latin typeface="Century Gothic" pitchFamily="34" charset="0"/>
                        </a:rPr>
                        <a:t>Category variables</a:t>
                      </a:r>
                    </a:p>
                    <a:p>
                      <a:pPr marL="93663" indent="-93663">
                        <a:buFont typeface="Calibri" pitchFamily="34" charset="0"/>
                        <a:buChar char="⁻"/>
                      </a:pPr>
                      <a:r>
                        <a:rPr lang="en-IN" sz="1200" baseline="0" dirty="0" smtClean="0">
                          <a:latin typeface="Century Gothic" pitchFamily="34" charset="0"/>
                        </a:rPr>
                        <a:t>Consumer related variables</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Cluster</a:t>
                      </a:r>
                      <a:r>
                        <a:rPr lang="en-IN" sz="1200" baseline="0" dirty="0" smtClean="0">
                          <a:latin typeface="Century Gothic" pitchFamily="34" charset="0"/>
                        </a:rPr>
                        <a:t> Profiling &amp; Trend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Profiling the identified clusters based on </a:t>
                      </a:r>
                    </a:p>
                    <a:p>
                      <a:pPr marL="93663" indent="-93663">
                        <a:buFont typeface="Calibri" pitchFamily="34" charset="0"/>
                        <a:buChar char="⁻"/>
                      </a:pPr>
                      <a:r>
                        <a:rPr lang="en-IN" sz="1200" dirty="0" smtClean="0">
                          <a:latin typeface="Century Gothic" pitchFamily="34" charset="0"/>
                        </a:rPr>
                        <a:t> Method used for hair removal by body parts </a:t>
                      </a:r>
                    </a:p>
                    <a:p>
                      <a:pPr marL="93663" indent="-93663">
                        <a:buFont typeface="Calibri" pitchFamily="34" charset="0"/>
                        <a:buChar char="⁻"/>
                      </a:pPr>
                      <a:r>
                        <a:rPr lang="en-IN" sz="1200" dirty="0" smtClean="0">
                          <a:latin typeface="Century Gothic" pitchFamily="34" charset="0"/>
                        </a:rPr>
                        <a:t>Skin care habits for different body</a:t>
                      </a:r>
                      <a:r>
                        <a:rPr lang="en-IN" sz="1200" baseline="0" dirty="0" smtClean="0">
                          <a:latin typeface="Century Gothic" pitchFamily="34" charset="0"/>
                        </a:rPr>
                        <a:t> parts</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Collation</a:t>
                      </a:r>
                      <a:r>
                        <a:rPr lang="en-IN" sz="1200" baseline="0" dirty="0" smtClean="0">
                          <a:latin typeface="Century Gothic" pitchFamily="34" charset="0"/>
                        </a:rPr>
                        <a:t> &amp; recommendation </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Collate overall results to recommend actionable</a:t>
                      </a:r>
                      <a:r>
                        <a:rPr lang="en-IN" sz="1200" baseline="0" dirty="0" smtClean="0">
                          <a:latin typeface="Century Gothic" pitchFamily="34" charset="0"/>
                        </a:rPr>
                        <a:t> steps to be taken and way forward</a:t>
                      </a:r>
                      <a:endParaRPr lang="en-IN" sz="1200" dirty="0" smtClean="0">
                        <a:latin typeface="Century Gothic" pitchFamily="34" charset="0"/>
                      </a:endParaRPr>
                    </a:p>
                  </a:txBody>
                  <a:tcPr/>
                </a:tc>
              </a:tr>
            </a:tbl>
          </a:graphicData>
        </a:graphic>
      </p:graphicFrame>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Skin Care </a:t>
            </a:r>
            <a:r>
              <a:rPr lang="en-US" sz="1200" dirty="0">
                <a:latin typeface="Century Gothic" pitchFamily="34" charset="0"/>
              </a:rPr>
              <a:t>regimen </a:t>
            </a:r>
            <a:r>
              <a:rPr lang="en-US" sz="1200" dirty="0" smtClean="0">
                <a:latin typeface="Century Gothic" pitchFamily="34" charset="0"/>
              </a:rPr>
              <a:t>of Consumers in Developed cluster is very elaborate as compared to Developing cluster.</a:t>
            </a:r>
          </a:p>
          <a:p>
            <a:pPr marL="266700" indent="-266700">
              <a:buFont typeface="Webdings" pitchFamily="18" charset="2"/>
              <a:buChar char="4"/>
              <a:defRPr/>
            </a:pPr>
            <a:endParaRPr lang="en-US" sz="1200" dirty="0">
              <a:latin typeface="Century Gothic" pitchFamily="34" charset="0"/>
            </a:endParaRPr>
          </a:p>
          <a:p>
            <a:pPr marL="266700" indent="-266700">
              <a:buFont typeface="Webdings" pitchFamily="18" charset="2"/>
              <a:buChar char="4"/>
              <a:defRPr/>
            </a:pPr>
            <a:r>
              <a:rPr lang="en-US" sz="1200" dirty="0" smtClean="0">
                <a:latin typeface="Century Gothic" pitchFamily="34" charset="0"/>
              </a:rPr>
              <a:t>Usage of Hair removal is very high on special occasion in Developing cluster</a:t>
            </a:r>
          </a:p>
          <a:p>
            <a:pPr marL="266700" indent="-266700">
              <a:buFont typeface="Webdings" pitchFamily="18" charset="2"/>
              <a:buChar char="4"/>
              <a:defRPr/>
            </a:pPr>
            <a:endParaRPr lang="en-US" sz="1200" dirty="0" smtClean="0">
              <a:latin typeface="Century Gothic" pitchFamily="34" charset="0"/>
            </a:endParaRPr>
          </a:p>
          <a:p>
            <a:pPr>
              <a:defRPr/>
            </a:pPr>
            <a:endParaRPr lang="en-US" sz="1200" dirty="0">
              <a:latin typeface="Century Gothic" pitchFamily="34" charset="0"/>
            </a:endParaRPr>
          </a:p>
        </p:txBody>
      </p:sp>
      <p:sp>
        <p:nvSpPr>
          <p:cNvPr id="3" name="TextBox 2"/>
          <p:cNvSpPr txBox="1"/>
          <p:nvPr/>
        </p:nvSpPr>
        <p:spPr>
          <a:xfrm>
            <a:off x="4932040" y="4797152"/>
            <a:ext cx="3983360" cy="276999"/>
          </a:xfrm>
          <a:prstGeom prst="rect">
            <a:avLst/>
          </a:prstGeom>
          <a:noFill/>
          <a:ln w="12700">
            <a:noFill/>
            <a:miter lim="800000"/>
            <a:headEnd/>
            <a:tailEnd/>
          </a:ln>
          <a:effectLst/>
        </p:spPr>
        <p:txBody>
          <a:bodyPr lIns="45720" rIns="45720" anchor="t"/>
          <a:lstStyle>
            <a:defPPr>
              <a:defRPr lang="en-US"/>
            </a:defPPr>
            <a:lvl1pPr marL="266700" indent="-266700">
              <a:buFont typeface="Webdings" pitchFamily="18" charset="2"/>
              <a:buChar char="4"/>
              <a:defRPr sz="1200">
                <a:latin typeface="Century Gothic" pitchFamily="34" charset="0"/>
              </a:defRPr>
            </a:lvl1pPr>
          </a:lstStyle>
          <a:p>
            <a:r>
              <a:rPr lang="en-US" dirty="0" smtClean="0"/>
              <a:t>Analysis helped brand to target specific segment in more accurate way than broad scale marketing</a:t>
            </a:r>
          </a:p>
          <a:p>
            <a:r>
              <a:rPr lang="en-US" dirty="0" smtClean="0"/>
              <a:t>Also, targeting specific segments were economical </a:t>
            </a:r>
            <a:endParaRPr lang="en-US" dirty="0"/>
          </a:p>
        </p:txBody>
      </p:sp>
    </p:spTree>
    <p:extLst>
      <p:ext uri="{BB962C8B-B14F-4D97-AF65-F5344CB8AC3E}">
        <p14:creationId xmlns="" xmlns:p14="http://schemas.microsoft.com/office/powerpoint/2010/main" val="2170817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 </a:t>
            </a:r>
            <a:r>
              <a:rPr lang="en-US" dirty="0"/>
              <a:t>the existing market, to determine how consumers perceive brands and the nature of consumer preferences</a:t>
            </a:r>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a:latin typeface="Century Gothic" panose="020B0502020202020204" pitchFamily="34" charset="0"/>
              </a:rPr>
              <a:t>A </a:t>
            </a:r>
            <a:r>
              <a:rPr lang="en-US" sz="1200" dirty="0" smtClean="0">
                <a:latin typeface="Century Gothic" panose="020B0502020202020204" pitchFamily="34" charset="0"/>
              </a:rPr>
              <a:t>Beverage </a:t>
            </a:r>
            <a:r>
              <a:rPr lang="en-US" sz="1200" dirty="0">
                <a:latin typeface="Century Gothic" panose="020B0502020202020204" pitchFamily="34" charset="0"/>
              </a:rPr>
              <a:t>manufacturer wished to plan the optimal positioning of one of his products </a:t>
            </a:r>
            <a:r>
              <a:rPr lang="en-US" sz="1200" dirty="0" smtClean="0">
                <a:latin typeface="Century Gothic" panose="020B0502020202020204" pitchFamily="34" charset="0"/>
              </a:rPr>
              <a:t>/Brand</a:t>
            </a:r>
          </a:p>
          <a:p>
            <a:pPr marL="266700" indent="-266700">
              <a:lnSpc>
                <a:spcPct val="90000"/>
              </a:lnSpc>
              <a:spcBef>
                <a:spcPct val="80000"/>
              </a:spcBef>
              <a:buFont typeface="Webdings" pitchFamily="18" charset="2"/>
              <a:buChar char="4"/>
              <a:defRPr/>
            </a:pPr>
            <a:r>
              <a:rPr lang="en-US" sz="1200" dirty="0" smtClean="0">
                <a:latin typeface="Century Gothic" panose="020B0502020202020204" pitchFamily="34" charset="0"/>
              </a:rPr>
              <a:t>Brand wants visual </a:t>
            </a:r>
            <a:r>
              <a:rPr lang="en-US" sz="1200" dirty="0">
                <a:latin typeface="Century Gothic" panose="020B0502020202020204" pitchFamily="34" charset="0"/>
              </a:rPr>
              <a:t>representation of the pattern of </a:t>
            </a:r>
            <a:r>
              <a:rPr lang="en-US" sz="1200" dirty="0" smtClean="0">
                <a:latin typeface="Century Gothic" panose="020B0502020202020204" pitchFamily="34" charset="0"/>
              </a:rPr>
              <a:t>similarities </a:t>
            </a:r>
            <a:r>
              <a:rPr lang="en-US" sz="1200" dirty="0">
                <a:latin typeface="Century Gothic" panose="020B0502020202020204" pitchFamily="34" charset="0"/>
              </a:rPr>
              <a:t>or </a:t>
            </a:r>
            <a:r>
              <a:rPr lang="en-US" sz="1200" dirty="0" smtClean="0">
                <a:latin typeface="Century Gothic" panose="020B0502020202020204" pitchFamily="34" charset="0"/>
              </a:rPr>
              <a:t>dissimilarities </a:t>
            </a:r>
            <a:r>
              <a:rPr lang="en-US" sz="1200" dirty="0">
                <a:latin typeface="Century Gothic" panose="020B0502020202020204" pitchFamily="34" charset="0"/>
              </a:rPr>
              <a:t>among a set of </a:t>
            </a:r>
            <a:r>
              <a:rPr lang="en-US" sz="1200" dirty="0" smtClean="0">
                <a:latin typeface="Century Gothic" panose="020B0502020202020204" pitchFamily="34" charset="0"/>
              </a:rPr>
              <a:t>Beverages Brands</a:t>
            </a:r>
            <a:endParaRPr lang="en-US" sz="1200" dirty="0" smtClean="0">
              <a:solidFill>
                <a:srgbClr val="000000"/>
              </a:solidFill>
              <a:latin typeface="Century Gothic" pitchFamily="34" charset="0"/>
            </a:endParaRP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To deduce what criterion people use when judging the Brand </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6114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It is generally easier to work with two-dimensional maps than with those involving more dimensions but theory or past research may suggest a particular number of dimensions</a:t>
            </a:r>
          </a:p>
          <a:p>
            <a:pPr>
              <a:lnSpc>
                <a:spcPct val="90000"/>
              </a:lnSpc>
              <a:spcBef>
                <a:spcPct val="80000"/>
              </a:spcBef>
              <a:defRPr/>
            </a:pPr>
            <a:endParaRPr lang="en-US" sz="1200" dirty="0">
              <a:latin typeface="Century Gothic" pitchFamily="34" charset="0"/>
            </a:endParaRPr>
          </a:p>
          <a:p>
            <a:pPr marL="266700" indent="-266700">
              <a:lnSpc>
                <a:spcPct val="90000"/>
              </a:lnSpc>
              <a:spcBef>
                <a:spcPct val="80000"/>
              </a:spcBef>
              <a:buFont typeface="Webdings" pitchFamily="18" charset="2"/>
              <a:buChar char="4"/>
              <a:defRPr/>
            </a:pPr>
            <a:endParaRPr lang="en-US" sz="1200" dirty="0" smtClean="0">
              <a:latin typeface="Century Gothic" pitchFamily="34" charset="0"/>
            </a:endParaRP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all attributes consumer associates with the Brand under consideration  </a:t>
            </a:r>
          </a:p>
          <a:p>
            <a:pPr marL="266700" indent="-266700">
              <a:lnSpc>
                <a:spcPct val="90000"/>
              </a:lnSpc>
              <a:spcBef>
                <a:spcPct val="80000"/>
              </a:spcBef>
              <a:buFont typeface="Webdings" pitchFamily="18" charset="2"/>
              <a:buChar char="4"/>
              <a:defRPr/>
            </a:pPr>
            <a:r>
              <a:rPr lang="en-US" sz="1200" dirty="0">
                <a:latin typeface="Century Gothic" pitchFamily="34" charset="0"/>
              </a:rPr>
              <a:t>What all brands of beverage are perceived similar  </a:t>
            </a:r>
          </a:p>
        </p:txBody>
      </p:sp>
      <p:pic>
        <p:nvPicPr>
          <p:cNvPr id="3074" name="Picture 2" descr="http://3.bp.blogspot.com/-MH4kkNDbo8U/Tl2usJRzLbI/AAAAAAAAAAo/5U7514X4C28/s320/Untitled.pn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7539" b="14238"/>
          <a:stretch/>
        </p:blipFill>
        <p:spPr bwMode="auto">
          <a:xfrm>
            <a:off x="4885849" y="3140968"/>
            <a:ext cx="3639502" cy="324036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4907112" y="2674640"/>
            <a:ext cx="3877151" cy="369332"/>
          </a:xfrm>
          <a:prstGeom prst="rect">
            <a:avLst/>
          </a:prstGeom>
          <a:noFill/>
        </p:spPr>
        <p:txBody>
          <a:bodyPr wrap="square" rtlCol="0">
            <a:spAutoFit/>
          </a:bodyPr>
          <a:lstStyle/>
          <a:p>
            <a:r>
              <a:rPr lang="en-US" b="1" dirty="0" smtClean="0">
                <a:solidFill>
                  <a:srgbClr val="00B050"/>
                </a:solidFill>
                <a:latin typeface="Century Gothic" panose="020B0502020202020204" pitchFamily="34" charset="0"/>
              </a:rPr>
              <a:t>Perceptual Map for Beverages</a:t>
            </a:r>
            <a:endParaRPr lang="en-US" b="1" dirty="0">
              <a:solidFill>
                <a:srgbClr val="00B050"/>
              </a:solidFill>
              <a:latin typeface="Century Gothic" panose="020B0502020202020204" pitchFamily="34" charset="0"/>
            </a:endParaRPr>
          </a:p>
        </p:txBody>
      </p:sp>
    </p:spTree>
    <p:extLst>
      <p:ext uri="{BB962C8B-B14F-4D97-AF65-F5344CB8AC3E}">
        <p14:creationId xmlns="" xmlns:p14="http://schemas.microsoft.com/office/powerpoint/2010/main" val="951560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sp>
        <p:nvSpPr>
          <p:cNvPr id="24" name="Rectangle 2"/>
          <p:cNvSpPr>
            <a:spLocks noChangeArrowheads="1"/>
          </p:cNvSpPr>
          <p:nvPr/>
        </p:nvSpPr>
        <p:spPr bwMode="auto">
          <a:xfrm>
            <a:off x="5148064" y="4972526"/>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graphicFrame>
        <p:nvGraphicFramePr>
          <p:cNvPr id="9" name="Diagram 8"/>
          <p:cNvGraphicFramePr/>
          <p:nvPr>
            <p:extLst>
              <p:ext uri="{D42A27DB-BD31-4B8C-83A1-F6EECF244321}">
                <p14:modId xmlns="" xmlns:p14="http://schemas.microsoft.com/office/powerpoint/2010/main" val="3306284791"/>
              </p:ext>
            </p:extLst>
          </p:nvPr>
        </p:nvGraphicFramePr>
        <p:xfrm>
          <a:off x="1403648" y="7331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5"/>
          <p:cNvSpPr>
            <a:spLocks noChangeArrowheads="1"/>
          </p:cNvSpPr>
          <p:nvPr/>
        </p:nvSpPr>
        <p:spPr bwMode="auto">
          <a:xfrm>
            <a:off x="5004048" y="5343872"/>
            <a:ext cx="3744416"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a:latin typeface="Century Gothic" panose="020B0502020202020204" pitchFamily="34" charset="0"/>
              </a:rPr>
              <a:t>It </a:t>
            </a:r>
            <a:r>
              <a:rPr lang="en-US" sz="1200" dirty="0" smtClean="0">
                <a:latin typeface="Century Gothic" panose="020B0502020202020204" pitchFamily="34" charset="0"/>
              </a:rPr>
              <a:t>allowed Brand </a:t>
            </a:r>
            <a:r>
              <a:rPr lang="en-US" sz="1200" dirty="0">
                <a:latin typeface="Century Gothic" panose="020B0502020202020204" pitchFamily="34" charset="0"/>
              </a:rPr>
              <a:t>to see  </a:t>
            </a:r>
            <a:r>
              <a:rPr lang="en-US" sz="1200" dirty="0" smtClean="0">
                <a:latin typeface="Century Gothic" panose="020B0502020202020204" pitchFamily="34" charset="0"/>
              </a:rPr>
              <a:t>what  space product </a:t>
            </a:r>
            <a:r>
              <a:rPr lang="en-US" sz="1200" dirty="0">
                <a:latin typeface="Century Gothic" panose="020B0502020202020204" pitchFamily="34" charset="0"/>
              </a:rPr>
              <a:t>occupies </a:t>
            </a:r>
            <a:r>
              <a:rPr lang="en-US" sz="1200" dirty="0" smtClean="0">
                <a:latin typeface="Century Gothic" panose="020B0502020202020204" pitchFamily="34" charset="0"/>
              </a:rPr>
              <a:t>in </a:t>
            </a:r>
            <a:r>
              <a:rPr lang="en-US" sz="1200" dirty="0">
                <a:latin typeface="Century Gothic" panose="020B0502020202020204" pitchFamily="34" charset="0"/>
              </a:rPr>
              <a:t>the customer’s mind </a:t>
            </a:r>
            <a:r>
              <a:rPr lang="en-US" sz="1200" dirty="0" smtClean="0">
                <a:latin typeface="Century Gothic" panose="020B0502020202020204" pitchFamily="34" charset="0"/>
              </a:rPr>
              <a:t> &amp; what they intended</a:t>
            </a:r>
          </a:p>
          <a:p>
            <a:pPr marL="266700" indent="-266700">
              <a:buFont typeface="Webdings" pitchFamily="18" charset="2"/>
              <a:buChar char="4"/>
              <a:defRPr/>
            </a:pPr>
            <a:endParaRPr lang="en-US" sz="1200" dirty="0" smtClean="0">
              <a:latin typeface="Century Gothic" panose="020B0502020202020204" pitchFamily="34" charset="0"/>
            </a:endParaRPr>
          </a:p>
          <a:p>
            <a:pPr marL="266700" indent="-266700">
              <a:buFont typeface="Webdings" pitchFamily="18" charset="2"/>
              <a:buChar char="4"/>
              <a:defRPr/>
            </a:pPr>
            <a:r>
              <a:rPr lang="en-US" sz="1200" dirty="0" smtClean="0">
                <a:latin typeface="Century Gothic" panose="020B0502020202020204" pitchFamily="34" charset="0"/>
              </a:rPr>
              <a:t> </a:t>
            </a:r>
            <a:r>
              <a:rPr lang="en-US" sz="1200" dirty="0">
                <a:latin typeface="Century Gothic" panose="020B0502020202020204" pitchFamily="34" charset="0"/>
              </a:rPr>
              <a:t>It also </a:t>
            </a:r>
            <a:r>
              <a:rPr lang="en-US" sz="1200" dirty="0" smtClean="0">
                <a:latin typeface="Century Gothic" panose="020B0502020202020204" pitchFamily="34" charset="0"/>
              </a:rPr>
              <a:t>allowed Brand to </a:t>
            </a:r>
            <a:r>
              <a:rPr lang="en-US" sz="1200" dirty="0">
                <a:latin typeface="Century Gothic" pitchFamily="34" charset="0"/>
              </a:rPr>
              <a:t>identify white space opportunities</a:t>
            </a:r>
          </a:p>
          <a:p>
            <a:pPr marL="266700" indent="-266700">
              <a:buFont typeface="Webdings" pitchFamily="18" charset="2"/>
              <a:buChar char="4"/>
              <a:defRPr/>
            </a:pPr>
            <a:endParaRPr lang="en-US" sz="1200" dirty="0" smtClean="0">
              <a:latin typeface="Century Gothic" pitchFamily="34" charset="0"/>
            </a:endParaRPr>
          </a:p>
          <a:p>
            <a:pPr marL="266700" indent="-266700">
              <a:buFont typeface="Webdings" pitchFamily="18" charset="2"/>
              <a:buChar char="4"/>
              <a:defRPr/>
            </a:pPr>
            <a:r>
              <a:rPr lang="en-US" sz="1200" dirty="0" smtClean="0">
                <a:latin typeface="Century Gothic" pitchFamily="34" charset="0"/>
              </a:rPr>
              <a:t>  </a:t>
            </a:r>
            <a:endParaRPr lang="en-US" sz="1200" dirty="0">
              <a:latin typeface="Century Gothic" pitchFamily="34" charset="0"/>
            </a:endParaRPr>
          </a:p>
          <a:p>
            <a:pPr>
              <a:defRPr/>
            </a:pPr>
            <a:endParaRPr lang="en-US" sz="1200" dirty="0">
              <a:latin typeface="Century Gothic" pitchFamily="34" charset="0"/>
            </a:endParaRPr>
          </a:p>
        </p:txBody>
      </p:sp>
      <p:sp>
        <p:nvSpPr>
          <p:cNvPr id="11" name="Rectangle 2"/>
          <p:cNvSpPr>
            <a:spLocks noChangeArrowheads="1"/>
          </p:cNvSpPr>
          <p:nvPr/>
        </p:nvSpPr>
        <p:spPr bwMode="auto">
          <a:xfrm>
            <a:off x="539552" y="5029200"/>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p>
        </p:txBody>
      </p:sp>
      <p:sp>
        <p:nvSpPr>
          <p:cNvPr id="12" name="Rectangle 5"/>
          <p:cNvSpPr>
            <a:spLocks noChangeArrowheads="1"/>
          </p:cNvSpPr>
          <p:nvPr/>
        </p:nvSpPr>
        <p:spPr bwMode="auto">
          <a:xfrm>
            <a:off x="323528" y="5373216"/>
            <a:ext cx="3744416"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endParaRPr lang="en-US" sz="1200" dirty="0" smtClean="0">
              <a:latin typeface="Century Gothic" pitchFamily="34" charset="0"/>
            </a:endParaRPr>
          </a:p>
          <a:p>
            <a:pPr marL="266700" indent="-266700">
              <a:buFont typeface="Webdings" pitchFamily="18" charset="2"/>
              <a:buChar char="4"/>
              <a:defRPr/>
            </a:pPr>
            <a:r>
              <a:rPr lang="en-US" sz="1200" dirty="0" smtClean="0">
                <a:latin typeface="Century Gothic" pitchFamily="34" charset="0"/>
              </a:rPr>
              <a:t>There are attributes which are important for consumers but currently not offered by any beverage brand  </a:t>
            </a:r>
            <a:endParaRPr lang="en-US" sz="1200" dirty="0">
              <a:latin typeface="Century Gothic" pitchFamily="34" charset="0"/>
            </a:endParaRPr>
          </a:p>
          <a:p>
            <a:pPr>
              <a:defRPr/>
            </a:pPr>
            <a:endParaRPr lang="en-US" sz="1200" dirty="0">
              <a:latin typeface="Century Gothic" pitchFamily="34" charset="0"/>
            </a:endParaRPr>
          </a:p>
        </p:txBody>
      </p:sp>
    </p:spTree>
    <p:extLst>
      <p:ext uri="{BB962C8B-B14F-4D97-AF65-F5344CB8AC3E}">
        <p14:creationId xmlns="" xmlns:p14="http://schemas.microsoft.com/office/powerpoint/2010/main" val="2719548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interplay of different models that Ugam offers is a strong differentiator in the market</a:t>
            </a:r>
            <a:endParaRPr lang="en-IN" dirty="0"/>
          </a:p>
        </p:txBody>
      </p:sp>
      <p:sp>
        <p:nvSpPr>
          <p:cNvPr id="7" name="TextBox 6"/>
          <p:cNvSpPr txBox="1"/>
          <p:nvPr/>
        </p:nvSpPr>
        <p:spPr>
          <a:xfrm>
            <a:off x="3779912" y="1268760"/>
            <a:ext cx="1656184" cy="369332"/>
          </a:xfrm>
          <a:prstGeom prst="rect">
            <a:avLst/>
          </a:prstGeom>
          <a:noFill/>
        </p:spPr>
        <p:txBody>
          <a:bodyPr wrap="square" rtlCol="0">
            <a:spAutoFit/>
          </a:bodyPr>
          <a:lstStyle/>
          <a:p>
            <a:r>
              <a:rPr lang="en-IN" dirty="0" smtClean="0"/>
              <a:t>Platforms</a:t>
            </a:r>
            <a:endParaRPr lang="en-IN" dirty="0"/>
          </a:p>
        </p:txBody>
      </p:sp>
      <p:grpSp>
        <p:nvGrpSpPr>
          <p:cNvPr id="13" name="Group 12"/>
          <p:cNvGrpSpPr/>
          <p:nvPr/>
        </p:nvGrpSpPr>
        <p:grpSpPr>
          <a:xfrm>
            <a:off x="1619672" y="1700808"/>
            <a:ext cx="6408712" cy="3816424"/>
            <a:chOff x="395536" y="2924944"/>
            <a:chExt cx="5112568" cy="3033628"/>
          </a:xfrm>
        </p:grpSpPr>
        <p:grpSp>
          <p:nvGrpSpPr>
            <p:cNvPr id="4" name="Group 3"/>
            <p:cNvGrpSpPr/>
            <p:nvPr/>
          </p:nvGrpSpPr>
          <p:grpSpPr>
            <a:xfrm>
              <a:off x="827584" y="2924944"/>
              <a:ext cx="3600400" cy="2592288"/>
              <a:chOff x="1691680" y="3140968"/>
              <a:chExt cx="2448272" cy="1656184"/>
            </a:xfrm>
          </p:grpSpPr>
          <p:sp>
            <p:nvSpPr>
              <p:cNvPr id="5" name="Isosceles Triangle 4"/>
              <p:cNvSpPr/>
              <p:nvPr/>
            </p:nvSpPr>
            <p:spPr>
              <a:xfrm>
                <a:off x="1691680" y="3140968"/>
                <a:ext cx="2448272" cy="1656184"/>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p:cNvSpPr/>
              <p:nvPr/>
            </p:nvSpPr>
            <p:spPr>
              <a:xfrm rot="10800000">
                <a:off x="2339752" y="3933056"/>
                <a:ext cx="1152128" cy="864096"/>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Box 7"/>
            <p:cNvSpPr txBox="1"/>
            <p:nvPr/>
          </p:nvSpPr>
          <p:spPr>
            <a:xfrm>
              <a:off x="2176020" y="3554503"/>
              <a:ext cx="1080120" cy="440855"/>
            </a:xfrm>
            <a:prstGeom prst="rect">
              <a:avLst/>
            </a:prstGeom>
            <a:noFill/>
          </p:spPr>
          <p:txBody>
            <a:bodyPr wrap="square" rtlCol="0">
              <a:spAutoFit/>
            </a:bodyPr>
            <a:lstStyle/>
            <a:p>
              <a:r>
                <a:rPr lang="en-IN" sz="1400" dirty="0" smtClean="0"/>
                <a:t> Insights Big data platform</a:t>
              </a:r>
              <a:endParaRPr lang="en-IN" sz="1400" dirty="0"/>
            </a:p>
          </p:txBody>
        </p:sp>
        <p:sp>
          <p:nvSpPr>
            <p:cNvPr id="9" name="TextBox 8"/>
            <p:cNvSpPr txBox="1"/>
            <p:nvPr/>
          </p:nvSpPr>
          <p:spPr>
            <a:xfrm>
              <a:off x="3092195" y="4623776"/>
              <a:ext cx="1152128" cy="929662"/>
            </a:xfrm>
            <a:prstGeom prst="rect">
              <a:avLst/>
            </a:prstGeom>
            <a:noFill/>
          </p:spPr>
          <p:txBody>
            <a:bodyPr wrap="square" rtlCol="0">
              <a:spAutoFit/>
            </a:bodyPr>
            <a:lstStyle/>
            <a:p>
              <a:pPr>
                <a:buFont typeface="Arial" pitchFamily="34" charset="0"/>
                <a:buChar char="•"/>
              </a:pPr>
              <a:r>
                <a:rPr lang="en-IN" sz="1400" dirty="0" smtClean="0"/>
                <a:t> Assortment</a:t>
              </a:r>
            </a:p>
            <a:p>
              <a:pPr>
                <a:buFont typeface="Arial" pitchFamily="34" charset="0"/>
                <a:buChar char="•"/>
              </a:pPr>
              <a:r>
                <a:rPr lang="en-IN" sz="1400" dirty="0" smtClean="0"/>
                <a:t> Brand</a:t>
              </a:r>
            </a:p>
            <a:p>
              <a:pPr>
                <a:buFont typeface="Arial" pitchFamily="34" charset="0"/>
                <a:buChar char="•"/>
              </a:pPr>
              <a:r>
                <a:rPr lang="en-IN" sz="1400" dirty="0" smtClean="0"/>
                <a:t> Content</a:t>
              </a:r>
            </a:p>
            <a:p>
              <a:pPr>
                <a:buFont typeface="Arial" pitchFamily="34" charset="0"/>
                <a:buChar char="•"/>
              </a:pPr>
              <a:r>
                <a:rPr lang="en-IN" sz="1400" dirty="0" smtClean="0"/>
                <a:t> Pricing ...Intelligence</a:t>
              </a:r>
              <a:endParaRPr lang="en-IN" sz="1400" dirty="0"/>
            </a:p>
          </p:txBody>
        </p:sp>
        <p:sp>
          <p:nvSpPr>
            <p:cNvPr id="10" name="TextBox 9"/>
            <p:cNvSpPr txBox="1"/>
            <p:nvPr/>
          </p:nvSpPr>
          <p:spPr>
            <a:xfrm>
              <a:off x="1093328" y="4927138"/>
              <a:ext cx="1371581" cy="440855"/>
            </a:xfrm>
            <a:prstGeom prst="rect">
              <a:avLst/>
            </a:prstGeom>
            <a:noFill/>
          </p:spPr>
          <p:txBody>
            <a:bodyPr wrap="square" rtlCol="0">
              <a:spAutoFit/>
            </a:bodyPr>
            <a:lstStyle/>
            <a:p>
              <a:r>
                <a:rPr lang="en-IN" sz="1400" dirty="0" smtClean="0"/>
                <a:t> Content services</a:t>
              </a:r>
            </a:p>
            <a:p>
              <a:r>
                <a:rPr lang="en-IN" sz="1400" dirty="0" smtClean="0"/>
                <a:t> Analytics services</a:t>
              </a:r>
              <a:endParaRPr lang="en-IN" sz="1400" dirty="0"/>
            </a:p>
          </p:txBody>
        </p:sp>
        <p:sp>
          <p:nvSpPr>
            <p:cNvPr id="11" name="TextBox 10"/>
            <p:cNvSpPr txBox="1"/>
            <p:nvPr/>
          </p:nvSpPr>
          <p:spPr>
            <a:xfrm>
              <a:off x="3851920" y="5589240"/>
              <a:ext cx="1656184" cy="369332"/>
            </a:xfrm>
            <a:prstGeom prst="rect">
              <a:avLst/>
            </a:prstGeom>
            <a:noFill/>
          </p:spPr>
          <p:txBody>
            <a:bodyPr wrap="square" rtlCol="0">
              <a:spAutoFit/>
            </a:bodyPr>
            <a:lstStyle/>
            <a:p>
              <a:r>
                <a:rPr lang="en-IN" dirty="0" smtClean="0"/>
                <a:t>Solutions</a:t>
              </a:r>
              <a:endParaRPr lang="en-IN" dirty="0"/>
            </a:p>
          </p:txBody>
        </p:sp>
        <p:sp>
          <p:nvSpPr>
            <p:cNvPr id="12" name="TextBox 11"/>
            <p:cNvSpPr txBox="1"/>
            <p:nvPr/>
          </p:nvSpPr>
          <p:spPr>
            <a:xfrm>
              <a:off x="395536" y="5589240"/>
              <a:ext cx="1656184" cy="369332"/>
            </a:xfrm>
            <a:prstGeom prst="rect">
              <a:avLst/>
            </a:prstGeom>
            <a:noFill/>
          </p:spPr>
          <p:txBody>
            <a:bodyPr wrap="square" rtlCol="0">
              <a:spAutoFit/>
            </a:bodyPr>
            <a:lstStyle/>
            <a:p>
              <a:r>
                <a:rPr lang="en-IN" dirty="0" smtClean="0"/>
                <a:t>Services</a:t>
              </a:r>
              <a:endParaRPr lang="en-IN" dirty="0"/>
            </a:p>
          </p:txBody>
        </p:sp>
      </p:grpSp>
      <p:sp>
        <p:nvSpPr>
          <p:cNvPr id="14" name="Curved Right Arrow 13"/>
          <p:cNvSpPr/>
          <p:nvPr/>
        </p:nvSpPr>
        <p:spPr>
          <a:xfrm>
            <a:off x="1835696" y="2852936"/>
            <a:ext cx="1224136" cy="864096"/>
          </a:xfrm>
          <a:prstGeom prst="curvedRightArrow">
            <a:avLst>
              <a:gd name="adj1" fmla="val 25000"/>
              <a:gd name="adj2" fmla="val 50000"/>
              <a:gd name="adj3" fmla="val 5923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Curved Right Arrow 14"/>
          <p:cNvSpPr/>
          <p:nvPr/>
        </p:nvSpPr>
        <p:spPr>
          <a:xfrm rot="10539923">
            <a:off x="5755032" y="2735902"/>
            <a:ext cx="1224136" cy="864096"/>
          </a:xfrm>
          <a:prstGeom prst="curvedRightArrow">
            <a:avLst>
              <a:gd name="adj1" fmla="val 25000"/>
              <a:gd name="adj2" fmla="val 50000"/>
              <a:gd name="adj3" fmla="val 5923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urved Down Arrow 15"/>
          <p:cNvSpPr/>
          <p:nvPr/>
        </p:nvSpPr>
        <p:spPr>
          <a:xfrm rot="10800000">
            <a:off x="3707967" y="5013175"/>
            <a:ext cx="1368089" cy="504056"/>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ounded Rectangle 16"/>
          <p:cNvSpPr/>
          <p:nvPr/>
        </p:nvSpPr>
        <p:spPr>
          <a:xfrm>
            <a:off x="323528" y="5733256"/>
            <a:ext cx="835292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The business model is aimed to provide flexibility and maximum value to your business</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Constructed the choice simulator for the prediction of consumer judgements of new attribute combination</a:t>
            </a:r>
            <a:endParaRPr lang="en-US" dirty="0"/>
          </a:p>
        </p:txBody>
      </p:sp>
      <p:sp>
        <p:nvSpPr>
          <p:cNvPr id="6" name="Rectangle 61"/>
          <p:cNvSpPr>
            <a:spLocks noChangeArrowheads="1"/>
          </p:cNvSpPr>
          <p:nvPr/>
        </p:nvSpPr>
        <p:spPr bwMode="auto">
          <a:xfrm>
            <a:off x="149225" y="1475152"/>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popular brand of XYZ  wants to introduce a product with new combination of attributes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Brand wants to understand </a:t>
            </a:r>
          </a:p>
          <a:p>
            <a:pPr marL="723900" lvl="1" indent="-266700">
              <a:lnSpc>
                <a:spcPct val="90000"/>
              </a:lnSpc>
              <a:spcBef>
                <a:spcPct val="80000"/>
              </a:spcBef>
              <a:buFont typeface="Webdings" pitchFamily="18" charset="2"/>
              <a:buChar char="4"/>
              <a:defRPr/>
            </a:pPr>
            <a:r>
              <a:rPr lang="en-US" sz="1200" dirty="0" smtClean="0">
                <a:latin typeface="Century Gothic" pitchFamily="34" charset="0"/>
              </a:rPr>
              <a:t>the price which can maximize the utility/value for the consumer based on current offering</a:t>
            </a:r>
          </a:p>
          <a:p>
            <a:pPr marL="723900" lvl="1" indent="-266700">
              <a:lnSpc>
                <a:spcPct val="90000"/>
              </a:lnSpc>
              <a:spcBef>
                <a:spcPct val="80000"/>
              </a:spcBef>
              <a:buFont typeface="Webdings" pitchFamily="18" charset="2"/>
              <a:buChar char="4"/>
              <a:defRPr/>
            </a:pPr>
            <a:r>
              <a:rPr lang="en-US" sz="1200" dirty="0" smtClean="0">
                <a:latin typeface="Century Gothic" pitchFamily="34" charset="0"/>
              </a:rPr>
              <a:t>Want to understand  the relative importance of the attributes </a:t>
            </a:r>
          </a:p>
          <a:p>
            <a:pPr marL="723900" lvl="1" indent="-266700">
              <a:lnSpc>
                <a:spcPct val="90000"/>
              </a:lnSpc>
              <a:spcBef>
                <a:spcPct val="80000"/>
              </a:spcBef>
              <a:buFont typeface="Webdings" pitchFamily="18" charset="2"/>
              <a:buChar char="4"/>
              <a:defRPr/>
            </a:pPr>
            <a:endParaRPr lang="en-US" sz="1200" dirty="0" smtClean="0">
              <a:latin typeface="Century Gothic" pitchFamily="34" charset="0"/>
            </a:endParaRPr>
          </a:p>
          <a:p>
            <a:pPr>
              <a:lnSpc>
                <a:spcPct val="90000"/>
              </a:lnSpc>
              <a:spcBef>
                <a:spcPct val="80000"/>
              </a:spcBef>
              <a:defRPr/>
            </a:pPr>
            <a:endParaRPr lang="en-US" sz="1200" dirty="0" smtClean="0">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Attributes must be distinct and represent a concept that can be implemented precisely</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 Some attributes may be relatively  new and hence consumer can not understand the value of such attribute properly</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267580"/>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are the important attributes that could affect preference?</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do the respondents actually evaluate?</a:t>
            </a:r>
          </a:p>
        </p:txBody>
      </p:sp>
      <p:graphicFrame>
        <p:nvGraphicFramePr>
          <p:cNvPr id="19" name="Chart 18"/>
          <p:cNvGraphicFramePr/>
          <p:nvPr>
            <p:extLst>
              <p:ext uri="{D42A27DB-BD31-4B8C-83A1-F6EECF244321}">
                <p14:modId xmlns="" xmlns:p14="http://schemas.microsoft.com/office/powerpoint/2010/main" val="2147724039"/>
              </p:ext>
            </p:extLst>
          </p:nvPr>
        </p:nvGraphicFramePr>
        <p:xfrm>
          <a:off x="4716016" y="2371698"/>
          <a:ext cx="1656184" cy="2232248"/>
        </p:xfrm>
        <a:graphic>
          <a:graphicData uri="http://schemas.openxmlformats.org/drawingml/2006/chart">
            <c:chart xmlns:c="http://schemas.openxmlformats.org/drawingml/2006/chart" xmlns:r="http://schemas.openxmlformats.org/officeDocument/2006/relationships" r:id="rId2"/>
          </a:graphicData>
        </a:graphic>
      </p:graphicFrame>
      <p:sp>
        <p:nvSpPr>
          <p:cNvPr id="35" name="Rectangle 34"/>
          <p:cNvSpPr/>
          <p:nvPr/>
        </p:nvSpPr>
        <p:spPr>
          <a:xfrm>
            <a:off x="7092280" y="5035994"/>
            <a:ext cx="64807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30314" t="27612" r="47344" b="20895"/>
          <a:stretch/>
        </p:blipFill>
        <p:spPr bwMode="auto">
          <a:xfrm>
            <a:off x="4788024" y="2405869"/>
            <a:ext cx="2906974" cy="376678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58815" t="42948" r="30630" b="38796"/>
          <a:stretch/>
        </p:blipFill>
        <p:spPr bwMode="auto">
          <a:xfrm>
            <a:off x="7740352" y="2953819"/>
            <a:ext cx="1373423" cy="13354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2023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extLst>
              <p:ext uri="{D42A27DB-BD31-4B8C-83A1-F6EECF244321}">
                <p14:modId xmlns="" xmlns:p14="http://schemas.microsoft.com/office/powerpoint/2010/main" val="356106846"/>
              </p:ext>
            </p:extLst>
          </p:nvPr>
        </p:nvGraphicFramePr>
        <p:xfrm>
          <a:off x="323528" y="836713"/>
          <a:ext cx="8424936" cy="3669839"/>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Survey design and data collection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Design </a:t>
                      </a:r>
                      <a:r>
                        <a:rPr lang="en-IN" sz="1200" baseline="0" dirty="0" smtClean="0">
                          <a:latin typeface="Century Gothic" pitchFamily="34" charset="0"/>
                        </a:rPr>
                        <a:t>the </a:t>
                      </a:r>
                      <a:r>
                        <a:rPr lang="en-IN" sz="1200" dirty="0" smtClean="0">
                          <a:latin typeface="Century Gothic" pitchFamily="34" charset="0"/>
                        </a:rPr>
                        <a:t>Survey  questionnaire </a:t>
                      </a:r>
                    </a:p>
                    <a:p>
                      <a:pPr marL="93663" indent="-93663">
                        <a:buFont typeface="Calibri" pitchFamily="34" charset="0"/>
                        <a:buChar char="⁻"/>
                      </a:pPr>
                      <a:r>
                        <a:rPr lang="en-IN" sz="1200" dirty="0" smtClean="0">
                          <a:latin typeface="Century Gothic" pitchFamily="34" charset="0"/>
                        </a:rPr>
                        <a:t>Understand the factors (attributes) and  level </a:t>
                      </a:r>
                      <a:r>
                        <a:rPr lang="en-IN" sz="1200" baseline="0" dirty="0" smtClean="0">
                          <a:latin typeface="Century Gothic" pitchFamily="34" charset="0"/>
                        </a:rPr>
                        <a:t> </a:t>
                      </a:r>
                    </a:p>
                    <a:p>
                      <a:pPr marL="93663" indent="-93663">
                        <a:buFont typeface="Calibri" pitchFamily="34" charset="0"/>
                        <a:buChar char="⁻"/>
                      </a:pPr>
                      <a:endParaRPr lang="en-IN" sz="1200" dirty="0" smtClean="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Estimating technique</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Based on data and business problem select the appropriate</a:t>
                      </a:r>
                      <a:r>
                        <a:rPr lang="en-IN" sz="1200" baseline="0" dirty="0" smtClean="0">
                          <a:latin typeface="Century Gothic" pitchFamily="34" charset="0"/>
                        </a:rPr>
                        <a:t> estimation technique</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Model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Validate model results with business reality</a:t>
                      </a: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Applying the conjoint results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To</a:t>
                      </a:r>
                      <a:r>
                        <a:rPr lang="en-IN" sz="1200" baseline="0" dirty="0" smtClean="0">
                          <a:latin typeface="Century Gothic" pitchFamily="34" charset="0"/>
                        </a:rPr>
                        <a:t> simulate any number of competitive scenarios construct a choice simulator</a:t>
                      </a:r>
                      <a:endParaRPr lang="en-IN" sz="1200" dirty="0" smtClean="0">
                        <a:latin typeface="Century Gothic" pitchFamily="34" charset="0"/>
                      </a:endParaRPr>
                    </a:p>
                  </a:txBody>
                  <a:tcPr/>
                </a:tc>
              </a:tr>
            </a:tbl>
          </a:graphicData>
        </a:graphic>
      </p:graphicFrame>
      <p:sp>
        <p:nvSpPr>
          <p:cNvPr id="3" name="TextBox 2"/>
          <p:cNvSpPr txBox="1"/>
          <p:nvPr/>
        </p:nvSpPr>
        <p:spPr>
          <a:xfrm>
            <a:off x="251520" y="4643844"/>
            <a:ext cx="2018501" cy="369332"/>
          </a:xfrm>
          <a:prstGeom prst="rect">
            <a:avLst/>
          </a:prstGeom>
        </p:spPr>
        <p:txBody>
          <a:bodyPr wrap="none">
            <a:spAutoFit/>
          </a:bodyPr>
          <a:lstStyle>
            <a:defPPr>
              <a:defRPr lang="en-US"/>
            </a:defPPr>
            <a:lvl1pPr marL="234950" indent="-234950" eaLnBrk="0" hangingPunct="0">
              <a:buClr>
                <a:srgbClr val="0B1F65"/>
              </a:buClr>
              <a:buFont typeface="Webdings" pitchFamily="18" charset="2"/>
              <a:buNone/>
              <a:defRPr b="1">
                <a:solidFill>
                  <a:schemeClr val="accent6">
                    <a:lumMod val="75000"/>
                  </a:schemeClr>
                </a:solidFill>
                <a:latin typeface="Myriad Pro Light" pitchFamily="34" charset="0"/>
              </a:defRPr>
            </a:lvl1pPr>
          </a:lstStyle>
          <a:p>
            <a:r>
              <a:rPr lang="en-US" dirty="0"/>
              <a:t>Business Impact</a:t>
            </a:r>
          </a:p>
        </p:txBody>
      </p:sp>
      <p:sp>
        <p:nvSpPr>
          <p:cNvPr id="4" name="TextBox 3"/>
          <p:cNvSpPr txBox="1"/>
          <p:nvPr/>
        </p:nvSpPr>
        <p:spPr>
          <a:xfrm>
            <a:off x="251520" y="5229200"/>
            <a:ext cx="4331940" cy="1200329"/>
          </a:xfrm>
          <a:prstGeom prst="rect">
            <a:avLst/>
          </a:prstGeom>
          <a:noFill/>
        </p:spPr>
        <p:txBody>
          <a:bodyPr wrap="square" rtlCol="0">
            <a:spAutoFit/>
          </a:bodyPr>
          <a:lstStyle/>
          <a:p>
            <a:pPr marL="285750" indent="-285750">
              <a:buFont typeface="Wingdings" panose="05000000000000000000" pitchFamily="2" charset="2"/>
              <a:buChar char="Ø"/>
            </a:pPr>
            <a:r>
              <a:rPr lang="en-US" sz="1200" dirty="0" smtClean="0">
                <a:latin typeface="Century Gothic" panose="020B0502020202020204" pitchFamily="34" charset="0"/>
              </a:rPr>
              <a:t>Value creating factors were revealed on individual customer level </a:t>
            </a:r>
          </a:p>
          <a:p>
            <a:pPr marL="285750" indent="-285750">
              <a:buFont typeface="Wingdings" panose="05000000000000000000" pitchFamily="2" charset="2"/>
              <a:buChar char="Ø"/>
            </a:pPr>
            <a:endParaRPr lang="en-US" sz="1200" dirty="0" smtClean="0">
              <a:latin typeface="Century Gothic" panose="020B0502020202020204" pitchFamily="34" charset="0"/>
            </a:endParaRPr>
          </a:p>
          <a:p>
            <a:pPr marL="285750" indent="-285750">
              <a:buFont typeface="Wingdings" panose="05000000000000000000" pitchFamily="2" charset="2"/>
              <a:buChar char="Ø"/>
            </a:pPr>
            <a:r>
              <a:rPr lang="en-US" sz="1200" dirty="0" smtClean="0">
                <a:latin typeface="Century Gothic" panose="020B0502020202020204" pitchFamily="34" charset="0"/>
              </a:rPr>
              <a:t>Brand was able to find profit maximizing configuration  by combing customer preferences to product attributes  with corresponding cost data </a:t>
            </a:r>
            <a:endParaRPr lang="en-US" sz="1200" dirty="0">
              <a:latin typeface="Century Gothic" panose="020B0502020202020204" pitchFamily="34" charset="0"/>
            </a:endParaRPr>
          </a:p>
        </p:txBody>
      </p:sp>
    </p:spTree>
    <p:extLst>
      <p:ext uri="{BB962C8B-B14F-4D97-AF65-F5344CB8AC3E}">
        <p14:creationId xmlns="" xmlns:p14="http://schemas.microsoft.com/office/powerpoint/2010/main" val="3224981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3" y="0"/>
            <a:ext cx="9132277" cy="764704"/>
          </a:xfrm>
        </p:spPr>
        <p:txBody>
          <a:bodyPr>
            <a:noAutofit/>
          </a:bodyPr>
          <a:lstStyle/>
          <a:p>
            <a:pPr lvl="2" algn="l" rtl="0">
              <a:spcBef>
                <a:spcPct val="0"/>
              </a:spcBef>
            </a:pPr>
            <a:r>
              <a:rPr lang="en-US" sz="2500" dirty="0" smtClean="0">
                <a:latin typeface="Century Gothic" panose="020B0502020202020204" pitchFamily="34" charset="0"/>
              </a:rPr>
              <a:t>Diagnosing Customer Retention : Loyal advocates to the brand</a:t>
            </a:r>
            <a:endParaRPr lang="en-US" sz="2500" dirty="0">
              <a:latin typeface="Century Gothic" panose="020B0502020202020204" pitchFamily="34" charset="0"/>
            </a:endParaRPr>
          </a:p>
        </p:txBody>
      </p:sp>
      <p:sp>
        <p:nvSpPr>
          <p:cNvPr id="8" name="Rectangle 61"/>
          <p:cNvSpPr>
            <a:spLocks noChangeArrowheads="1"/>
          </p:cNvSpPr>
          <p:nvPr/>
        </p:nvSpPr>
        <p:spPr bwMode="auto">
          <a:xfrm>
            <a:off x="149224" y="3645768"/>
            <a:ext cx="8455223"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endParaRPr lang="en-US" sz="1200" dirty="0" smtClean="0">
              <a:latin typeface="Century Gothic" pitchFamily="34" charset="0"/>
            </a:endParaRPr>
          </a:p>
        </p:txBody>
      </p:sp>
      <p:sp>
        <p:nvSpPr>
          <p:cNvPr id="20" name="Rectangle 19"/>
          <p:cNvSpPr/>
          <p:nvPr/>
        </p:nvSpPr>
        <p:spPr>
          <a:xfrm>
            <a:off x="311329" y="683404"/>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395536" y="2492896"/>
            <a:ext cx="2805275"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323528" y="4869160"/>
            <a:ext cx="3733589"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17" name="Rectangle 61"/>
          <p:cNvSpPr>
            <a:spLocks noChangeArrowheads="1"/>
          </p:cNvSpPr>
          <p:nvPr/>
        </p:nvSpPr>
        <p:spPr bwMode="auto">
          <a:xfrm>
            <a:off x="232791" y="4905836"/>
            <a:ext cx="8371655"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endParaRPr lang="en-US" sz="1200" dirty="0" smtClean="0">
              <a:latin typeface="Century Gothic" panose="020B0502020202020204" pitchFamily="34" charset="0"/>
            </a:endParaRPr>
          </a:p>
        </p:txBody>
      </p:sp>
      <p:sp>
        <p:nvSpPr>
          <p:cNvPr id="10" name="TextBox 9"/>
          <p:cNvSpPr txBox="1"/>
          <p:nvPr/>
        </p:nvSpPr>
        <p:spPr>
          <a:xfrm>
            <a:off x="251520" y="908720"/>
            <a:ext cx="8892480" cy="2154436"/>
          </a:xfrm>
          <a:prstGeom prst="rect">
            <a:avLst/>
          </a:prstGeom>
          <a:noFill/>
        </p:spPr>
        <p:txBody>
          <a:bodyPr wrap="square" rtlCol="0">
            <a:spAutoFit/>
          </a:bodyPr>
          <a:lstStyle/>
          <a:p>
            <a:pPr>
              <a:buFont typeface="Wingdings" pitchFamily="2" charset="2"/>
              <a:buChar char="Ø"/>
            </a:pPr>
            <a:r>
              <a:rPr lang="en-IN" sz="1400" dirty="0" smtClean="0"/>
              <a:t>  </a:t>
            </a:r>
            <a:r>
              <a:rPr lang="en-IN" sz="1400" dirty="0" smtClean="0"/>
              <a:t>Popular XYZ service provider wants to e</a:t>
            </a:r>
            <a:r>
              <a:rPr lang="en-IN" sz="1200" dirty="0" smtClean="0">
                <a:latin typeface="Century Gothic" pitchFamily="34" charset="0"/>
              </a:rPr>
              <a:t>mphasis  customer  to switch from 2G to 3G  network.</a:t>
            </a:r>
          </a:p>
          <a:p>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a:t>
            </a:r>
            <a:r>
              <a:rPr lang="en-IN" sz="1200" dirty="0" smtClean="0">
                <a:latin typeface="Century Gothic" pitchFamily="34" charset="0"/>
              </a:rPr>
              <a:t> Understand behavioural  intentions as an indicator  of customer retention based on premise that intentions are</a:t>
            </a:r>
          </a:p>
          <a:p>
            <a:r>
              <a:rPr lang="en-IN" sz="1200" dirty="0" smtClean="0">
                <a:latin typeface="Century Gothic" pitchFamily="34" charset="0"/>
              </a:rPr>
              <a:t> </a:t>
            </a:r>
            <a:r>
              <a:rPr lang="en-IN" sz="1200" dirty="0" smtClean="0">
                <a:latin typeface="Century Gothic" pitchFamily="34" charset="0"/>
              </a:rPr>
              <a:t>    strong predictions of future behaviour.</a:t>
            </a:r>
          </a:p>
          <a:p>
            <a:pPr>
              <a:buFont typeface="Wingdings" pitchFamily="2" charset="2"/>
              <a:buChar char="Ø"/>
            </a:pPr>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a:t>
            </a:r>
            <a:r>
              <a:rPr lang="en-IN" sz="1200" dirty="0" smtClean="0">
                <a:latin typeface="Century Gothic" pitchFamily="34" charset="0"/>
              </a:rPr>
              <a:t>Enhance Demographic characteristics  involves Age, Income, Loyalty programme membership &amp; Firm size.</a:t>
            </a:r>
          </a:p>
          <a:p>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Identify key lever(s) that drive customer value.</a:t>
            </a:r>
            <a:endParaRPr lang="en-IN" sz="1200" dirty="0" smtClean="0"/>
          </a:p>
          <a:p>
            <a:pPr>
              <a:buFont typeface="Wingdings" pitchFamily="2" charset="2"/>
              <a:buChar char="Ø"/>
            </a:pPr>
            <a:endParaRPr lang="en-IN" dirty="0" smtClean="0"/>
          </a:p>
          <a:p>
            <a:pPr>
              <a:buFont typeface="Wingdings" pitchFamily="2" charset="2"/>
              <a:buChar char="Ø"/>
            </a:pPr>
            <a:endParaRPr lang="en-IN" dirty="0"/>
          </a:p>
        </p:txBody>
      </p:sp>
      <p:sp>
        <p:nvSpPr>
          <p:cNvPr id="12" name="Rectangle 11"/>
          <p:cNvSpPr/>
          <p:nvPr/>
        </p:nvSpPr>
        <p:spPr>
          <a:xfrm>
            <a:off x="5868144" y="2492896"/>
            <a:ext cx="1728192"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Visualization</a:t>
            </a:r>
            <a:endParaRPr lang="en-US" dirty="0"/>
          </a:p>
        </p:txBody>
      </p:sp>
      <p:pic>
        <p:nvPicPr>
          <p:cNvPr id="14" name="Picture 4" descr="repeat customer"/>
          <p:cNvPicPr>
            <a:picLocks noChangeAspect="1" noChangeArrowheads="1"/>
          </p:cNvPicPr>
          <p:nvPr/>
        </p:nvPicPr>
        <p:blipFill>
          <a:blip r:embed="rId2" cstate="print"/>
          <a:srcRect/>
          <a:stretch>
            <a:fillRect/>
          </a:stretch>
        </p:blipFill>
        <p:spPr bwMode="auto">
          <a:xfrm>
            <a:off x="395536" y="2923680"/>
            <a:ext cx="3960440" cy="1945479"/>
          </a:xfrm>
          <a:prstGeom prst="rect">
            <a:avLst/>
          </a:prstGeom>
          <a:noFill/>
          <a:ln w="9525">
            <a:noFill/>
            <a:miter lim="800000"/>
            <a:headEnd/>
            <a:tailEnd/>
          </a:ln>
        </p:spPr>
      </p:pic>
      <p:sp>
        <p:nvSpPr>
          <p:cNvPr id="15" name="TextBox 14"/>
          <p:cNvSpPr txBox="1"/>
          <p:nvPr/>
        </p:nvSpPr>
        <p:spPr>
          <a:xfrm>
            <a:off x="323528" y="5229200"/>
            <a:ext cx="4320480" cy="1384995"/>
          </a:xfrm>
          <a:prstGeom prst="rect">
            <a:avLst/>
          </a:prstGeom>
          <a:noFill/>
        </p:spPr>
        <p:txBody>
          <a:bodyPr wrap="square" rtlCol="0">
            <a:spAutoFit/>
          </a:bodyPr>
          <a:lstStyle/>
          <a:p>
            <a:pPr>
              <a:buFont typeface="Wingdings" pitchFamily="2" charset="2"/>
              <a:buChar char="Ø"/>
            </a:pPr>
            <a:r>
              <a:rPr lang="en-IN" sz="1200" dirty="0" smtClean="0">
                <a:latin typeface="Century Gothic" pitchFamily="34" charset="0"/>
              </a:rPr>
              <a:t>    Bulk of the evidence is unambiguously clear ; is</a:t>
            </a:r>
          </a:p>
          <a:p>
            <a:r>
              <a:rPr lang="en-IN" sz="1200" dirty="0" smtClean="0">
                <a:latin typeface="Century Gothic" pitchFamily="34" charset="0"/>
              </a:rPr>
              <a:t>       there a positive association between customer</a:t>
            </a:r>
          </a:p>
          <a:p>
            <a:r>
              <a:rPr lang="en-IN" sz="1200" dirty="0" smtClean="0">
                <a:latin typeface="Century Gothic" pitchFamily="34" charset="0"/>
              </a:rPr>
              <a:t>       satisfaction &amp; customer retention.</a:t>
            </a:r>
          </a:p>
          <a:p>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Does customer-delight more strongly applicable to</a:t>
            </a:r>
          </a:p>
          <a:p>
            <a:r>
              <a:rPr lang="en-IN" sz="1200" dirty="0" smtClean="0">
                <a:latin typeface="Century Gothic" pitchFamily="34" charset="0"/>
              </a:rPr>
              <a:t>     hedonic goods &amp; services  rather than for utilitarian</a:t>
            </a:r>
          </a:p>
          <a:p>
            <a:r>
              <a:rPr lang="en-IN" sz="1200" dirty="0" smtClean="0">
                <a:latin typeface="Century Gothic" pitchFamily="34" charset="0"/>
              </a:rPr>
              <a:t>     products &amp; goods.</a:t>
            </a:r>
            <a:endParaRPr lang="en-IN" sz="1200" dirty="0">
              <a:latin typeface="Century Gothic" pitchFamily="34" charset="0"/>
            </a:endParaRPr>
          </a:p>
        </p:txBody>
      </p:sp>
      <p:pic>
        <p:nvPicPr>
          <p:cNvPr id="1028" name="Picture 4" descr="http://quantumphysicsofbeliefs.com/wp-content/uploads/2014/10/customer-loyalty-01.gif"/>
          <p:cNvPicPr>
            <a:picLocks noChangeAspect="1" noChangeArrowheads="1"/>
          </p:cNvPicPr>
          <p:nvPr/>
        </p:nvPicPr>
        <p:blipFill>
          <a:blip r:embed="rId3" cstate="print"/>
          <a:srcRect/>
          <a:stretch>
            <a:fillRect/>
          </a:stretch>
        </p:blipFill>
        <p:spPr bwMode="auto">
          <a:xfrm>
            <a:off x="4788024" y="3068960"/>
            <a:ext cx="3888432" cy="3429001"/>
          </a:xfrm>
          <a:prstGeom prst="rect">
            <a:avLst/>
          </a:prstGeom>
          <a:noFill/>
        </p:spPr>
      </p:pic>
    </p:spTree>
    <p:extLst>
      <p:ext uri="{BB962C8B-B14F-4D97-AF65-F5344CB8AC3E}">
        <p14:creationId xmlns="" xmlns:p14="http://schemas.microsoft.com/office/powerpoint/2010/main" val="794354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extLst>
              <p:ext uri="{D42A27DB-BD31-4B8C-83A1-F6EECF244321}">
                <p14:modId xmlns="" xmlns:p14="http://schemas.microsoft.com/office/powerpoint/2010/main" val="356106846"/>
              </p:ext>
            </p:extLst>
          </p:nvPr>
        </p:nvGraphicFramePr>
        <p:xfrm>
          <a:off x="323528" y="692697"/>
          <a:ext cx="8424936" cy="3430717"/>
        </p:xfrm>
        <a:graphic>
          <a:graphicData uri="http://schemas.openxmlformats.org/drawingml/2006/table">
            <a:tbl>
              <a:tblPr firstRow="1" bandRow="1">
                <a:tableStyleId>{93296810-A885-4BE3-A3E7-6D5BEEA58F35}</a:tableStyleId>
              </a:tblPr>
              <a:tblGrid>
                <a:gridCol w="2054863"/>
                <a:gridCol w="6370073"/>
              </a:tblGrid>
              <a:tr h="269067">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535117">
                <a:tc>
                  <a:txBody>
                    <a:bodyPr/>
                    <a:lstStyle/>
                    <a:p>
                      <a:r>
                        <a:rPr lang="en-IN" sz="1200" dirty="0" smtClean="0">
                          <a:latin typeface="Century Gothic" pitchFamily="34" charset="0"/>
                        </a:rPr>
                        <a:t>Survey design and data collection</a:t>
                      </a:r>
                      <a:endParaRPr lang="en-IN" sz="1200" dirty="0">
                        <a:latin typeface="Century Gothic" pitchFamily="34" charset="0"/>
                      </a:endParaRPr>
                    </a:p>
                  </a:txBody>
                  <a:tcPr/>
                </a:tc>
                <a:tc>
                  <a:txBody>
                    <a:bodyPr/>
                    <a:lstStyle/>
                    <a:p>
                      <a:pPr marL="93663" indent="-93663">
                        <a:buFontTx/>
                        <a:buChar char="-"/>
                      </a:pPr>
                      <a:r>
                        <a:rPr lang="en-IN" sz="1200" baseline="0" dirty="0" smtClean="0">
                          <a:latin typeface="Century Gothic" pitchFamily="34" charset="0"/>
                        </a:rPr>
                        <a:t>Collect latest price points, feature ad &amp; display.</a:t>
                      </a:r>
                    </a:p>
                    <a:p>
                      <a:pPr marL="93663" indent="-93663">
                        <a:buFontTx/>
                        <a:buChar char="-"/>
                      </a:pPr>
                      <a:r>
                        <a:rPr lang="en-IN" sz="1200" baseline="0" dirty="0" smtClean="0">
                          <a:latin typeface="Century Gothic" pitchFamily="34" charset="0"/>
                        </a:rPr>
                        <a:t>Identify customers leveraging customer loyalty programme.</a:t>
                      </a:r>
                      <a:endParaRPr lang="en-IN" sz="1200" dirty="0" smtClean="0">
                        <a:latin typeface="Century Gothic" pitchFamily="34" charset="0"/>
                      </a:endParaRPr>
                    </a:p>
                  </a:txBody>
                  <a:tcPr/>
                </a:tc>
              </a:tr>
              <a:tr h="269067">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35117">
                <a:tc>
                  <a:txBody>
                    <a:bodyPr/>
                    <a:lstStyle/>
                    <a:p>
                      <a:r>
                        <a:rPr lang="en-IN" sz="1200" dirty="0" smtClean="0">
                          <a:latin typeface="Century Gothic" pitchFamily="34" charset="0"/>
                        </a:rPr>
                        <a:t>Estimating technique</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a:t>
                      </a:r>
                      <a:r>
                        <a:rPr lang="en-IN" sz="1200" dirty="0" smtClean="0">
                          <a:latin typeface="Century Gothic" pitchFamily="34" charset="0"/>
                        </a:rPr>
                        <a:t>Estimate(Logistic</a:t>
                      </a:r>
                      <a:r>
                        <a:rPr lang="en-IN" sz="1200" baseline="0" dirty="0" smtClean="0">
                          <a:latin typeface="Century Gothic" pitchFamily="34" charset="0"/>
                        </a:rPr>
                        <a:t>/retention)</a:t>
                      </a:r>
                      <a:r>
                        <a:rPr lang="en-IN" sz="1200" dirty="0" smtClean="0">
                          <a:latin typeface="Century Gothic" pitchFamily="34" charset="0"/>
                        </a:rPr>
                        <a:t> </a:t>
                      </a:r>
                      <a:r>
                        <a:rPr lang="en-IN" sz="1200" dirty="0" smtClean="0">
                          <a:latin typeface="Century Gothic" pitchFamily="34" charset="0"/>
                        </a:rPr>
                        <a:t>category</a:t>
                      </a:r>
                      <a:r>
                        <a:rPr lang="en-IN" sz="1200" baseline="0" dirty="0" smtClean="0">
                          <a:latin typeface="Century Gothic" pitchFamily="34" charset="0"/>
                        </a:rPr>
                        <a:t> of </a:t>
                      </a:r>
                      <a:r>
                        <a:rPr lang="en-IN" sz="1200" baseline="0" dirty="0" smtClean="0">
                          <a:latin typeface="Century Gothic" pitchFamily="34" charset="0"/>
                        </a:rPr>
                        <a:t>outcome attribute(display</a:t>
                      </a:r>
                      <a:r>
                        <a:rPr lang="en-IN" sz="1200" baseline="0" dirty="0" smtClean="0">
                          <a:latin typeface="Century Gothic" pitchFamily="34" charset="0"/>
                        </a:rPr>
                        <a:t>).</a:t>
                      </a:r>
                    </a:p>
                    <a:p>
                      <a:pPr marL="93663" indent="-93663">
                        <a:buFont typeface="Calibri" pitchFamily="34" charset="0"/>
                        <a:buChar char="⁻"/>
                      </a:pPr>
                      <a:r>
                        <a:rPr lang="en-IN" sz="1200" baseline="0" dirty="0" smtClean="0">
                          <a:latin typeface="Century Gothic" pitchFamily="34" charset="0"/>
                        </a:rPr>
                        <a:t> Check how likely the retention would occur.</a:t>
                      </a:r>
                    </a:p>
                    <a:p>
                      <a:pPr marL="93663" indent="-93663">
                        <a:buFont typeface="Calibri" pitchFamily="34" charset="0"/>
                        <a:buChar char="⁻"/>
                      </a:pPr>
                      <a:r>
                        <a:rPr lang="en-IN" sz="1200" baseline="0" dirty="0" smtClean="0">
                          <a:latin typeface="Century Gothic" pitchFamily="34" charset="0"/>
                        </a:rPr>
                        <a:t> Find odds in having customer retention.</a:t>
                      </a:r>
                      <a:endParaRPr lang="en-IN" sz="1200" dirty="0" smtClean="0">
                        <a:latin typeface="Century Gothic" pitchFamily="34" charset="0"/>
                      </a:endParaRPr>
                    </a:p>
                  </a:txBody>
                  <a:tcPr/>
                </a:tc>
              </a:tr>
              <a:tr h="269067">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366909">
                <a:tc>
                  <a:txBody>
                    <a:bodyPr/>
                    <a:lstStyle/>
                    <a:p>
                      <a:r>
                        <a:rPr lang="en-IN" sz="1200" dirty="0" smtClean="0">
                          <a:latin typeface="Century Gothic" pitchFamily="34" charset="0"/>
                        </a:rPr>
                        <a:t>Model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Check while the</a:t>
                      </a:r>
                      <a:r>
                        <a:rPr lang="en-IN" sz="1200" baseline="0" dirty="0" smtClean="0">
                          <a:latin typeface="Century Gothic" pitchFamily="34" charset="0"/>
                        </a:rPr>
                        <a:t> process driven customer  satisfaction increases the life span of customer.</a:t>
                      </a:r>
                      <a:endParaRPr lang="en-IN" sz="1200" dirty="0" smtClean="0">
                        <a:latin typeface="Century Gothic" pitchFamily="34" charset="0"/>
                      </a:endParaRPr>
                    </a:p>
                  </a:txBody>
                  <a:tcPr/>
                </a:tc>
              </a:tr>
              <a:tr h="269067">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366909">
                <a:tc>
                  <a:txBody>
                    <a:bodyPr/>
                    <a:lstStyle/>
                    <a:p>
                      <a:r>
                        <a:rPr lang="en-IN" sz="1200" dirty="0" smtClean="0">
                          <a:latin typeface="Century Gothic" pitchFamily="34" charset="0"/>
                        </a:rPr>
                        <a:t>Applying the results</a:t>
                      </a:r>
                      <a:endParaRPr lang="en-IN" sz="1200" dirty="0">
                        <a:latin typeface="Century Gothic" pitchFamily="34" charset="0"/>
                      </a:endParaRPr>
                    </a:p>
                  </a:txBody>
                  <a:tcPr/>
                </a:tc>
                <a:tc>
                  <a:txBody>
                    <a:bodyPr/>
                    <a:lstStyle/>
                    <a:p>
                      <a:pPr marL="93663" indent="-93663">
                        <a:buFont typeface="Calibri" pitchFamily="34" charset="0"/>
                        <a:buChar char="⁻"/>
                      </a:pPr>
                      <a:r>
                        <a:rPr lang="en-IN" sz="1200" baseline="0" dirty="0" smtClean="0">
                          <a:latin typeface="Century Gothic" pitchFamily="34" charset="0"/>
                        </a:rPr>
                        <a:t> Accelerate retention rate as the percentage of total number of customer retained. </a:t>
                      </a:r>
                      <a:endParaRPr lang="en-IN" sz="1200" dirty="0" smtClean="0">
                        <a:latin typeface="Century Gothic" pitchFamily="34" charset="0"/>
                      </a:endParaRPr>
                    </a:p>
                  </a:txBody>
                  <a:tcPr/>
                </a:tc>
              </a:tr>
            </a:tbl>
          </a:graphicData>
        </a:graphic>
      </p:graphicFrame>
      <p:sp>
        <p:nvSpPr>
          <p:cNvPr id="3" name="TextBox 2"/>
          <p:cNvSpPr txBox="1"/>
          <p:nvPr/>
        </p:nvSpPr>
        <p:spPr>
          <a:xfrm>
            <a:off x="251520" y="4365104"/>
            <a:ext cx="2018501" cy="369332"/>
          </a:xfrm>
          <a:prstGeom prst="rect">
            <a:avLst/>
          </a:prstGeom>
        </p:spPr>
        <p:txBody>
          <a:bodyPr wrap="none">
            <a:spAutoFit/>
          </a:bodyPr>
          <a:lstStyle>
            <a:defPPr>
              <a:defRPr lang="en-US"/>
            </a:defPPr>
            <a:lvl1pPr marL="234950" indent="-234950" eaLnBrk="0" hangingPunct="0">
              <a:buClr>
                <a:srgbClr val="0B1F65"/>
              </a:buClr>
              <a:buFont typeface="Webdings" pitchFamily="18" charset="2"/>
              <a:buNone/>
              <a:defRPr b="1">
                <a:solidFill>
                  <a:schemeClr val="accent6">
                    <a:lumMod val="75000"/>
                  </a:schemeClr>
                </a:solidFill>
                <a:latin typeface="Myriad Pro Light" pitchFamily="34" charset="0"/>
              </a:defRPr>
            </a:lvl1pPr>
          </a:lstStyle>
          <a:p>
            <a:r>
              <a:rPr lang="en-US" dirty="0"/>
              <a:t>Business Impact</a:t>
            </a:r>
          </a:p>
        </p:txBody>
      </p:sp>
      <p:sp>
        <p:nvSpPr>
          <p:cNvPr id="7" name="TextBox 6"/>
          <p:cNvSpPr txBox="1"/>
          <p:nvPr/>
        </p:nvSpPr>
        <p:spPr>
          <a:xfrm>
            <a:off x="539552" y="4869160"/>
            <a:ext cx="7848872" cy="1384995"/>
          </a:xfrm>
          <a:prstGeom prst="rect">
            <a:avLst/>
          </a:prstGeom>
          <a:noFill/>
        </p:spPr>
        <p:txBody>
          <a:bodyPr wrap="square" rtlCol="0">
            <a:spAutoFit/>
          </a:bodyPr>
          <a:lstStyle/>
          <a:p>
            <a:pPr>
              <a:buFont typeface="Wingdings" pitchFamily="2" charset="2"/>
              <a:buChar char="Ø"/>
            </a:pPr>
            <a:r>
              <a:rPr lang="en-IN" sz="1400" dirty="0" smtClean="0">
                <a:latin typeface="Century Gothic" pitchFamily="34" charset="0"/>
              </a:rPr>
              <a:t>  Implementation of customer service standard leads to improved customer service</a:t>
            </a:r>
          </a:p>
          <a:p>
            <a:r>
              <a:rPr lang="en-IN" sz="1400" dirty="0" smtClean="0">
                <a:latin typeface="Century Gothic" pitchFamily="34" charset="0"/>
              </a:rPr>
              <a:t>     practices, higher level of customer satisfaction in turn increases customer loyalty &amp;</a:t>
            </a:r>
          </a:p>
          <a:p>
            <a:r>
              <a:rPr lang="en-IN" sz="1400" dirty="0" smtClean="0">
                <a:latin typeface="Century Gothic" pitchFamily="34" charset="0"/>
              </a:rPr>
              <a:t>     customer retention.</a:t>
            </a:r>
          </a:p>
          <a:p>
            <a:endParaRPr lang="en-IN" sz="1400" dirty="0" smtClean="0">
              <a:latin typeface="Century Gothic" pitchFamily="34" charset="0"/>
            </a:endParaRPr>
          </a:p>
          <a:p>
            <a:pPr>
              <a:buFont typeface="Wingdings" pitchFamily="2" charset="2"/>
              <a:buChar char="Ø"/>
            </a:pPr>
            <a:r>
              <a:rPr lang="en-IN" sz="1400" dirty="0" smtClean="0">
                <a:latin typeface="Century Gothic" pitchFamily="34" charset="0"/>
              </a:rPr>
              <a:t>  Differentiate between long-term customers(may not profitable) &amp; worth retaining</a:t>
            </a:r>
          </a:p>
          <a:p>
            <a:r>
              <a:rPr lang="en-IN" sz="1400" dirty="0" smtClean="0">
                <a:latin typeface="Century Gothic" pitchFamily="34" charset="0"/>
              </a:rPr>
              <a:t>      whilst short term customers(may be profitable) for the firm.</a:t>
            </a:r>
            <a:endParaRPr lang="en-IN" sz="1400" dirty="0">
              <a:latin typeface="Century Gothic" pitchFamily="34" charset="0"/>
            </a:endParaRPr>
          </a:p>
        </p:txBody>
      </p:sp>
    </p:spTree>
    <p:extLst>
      <p:ext uri="{BB962C8B-B14F-4D97-AF65-F5344CB8AC3E}">
        <p14:creationId xmlns="" xmlns:p14="http://schemas.microsoft.com/office/powerpoint/2010/main" val="3224981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3" y="0"/>
            <a:ext cx="9132277" cy="764704"/>
          </a:xfrm>
        </p:spPr>
        <p:txBody>
          <a:bodyPr>
            <a:noAutofit/>
          </a:bodyPr>
          <a:lstStyle/>
          <a:p>
            <a:pPr lvl="2" algn="l" rtl="0">
              <a:spcBef>
                <a:spcPct val="0"/>
              </a:spcBef>
            </a:pPr>
            <a:r>
              <a:rPr lang="en-US" sz="2500" dirty="0" smtClean="0">
                <a:latin typeface="Century Gothic" panose="020B0502020202020204" pitchFamily="34" charset="0"/>
              </a:rPr>
              <a:t>Does homely country made product drive same business line-up upon foreign visits?</a:t>
            </a:r>
            <a:endParaRPr lang="en-US" sz="2500" dirty="0">
              <a:latin typeface="Century Gothic" panose="020B0502020202020204" pitchFamily="34" charset="0"/>
            </a:endParaRPr>
          </a:p>
        </p:txBody>
      </p:sp>
      <p:sp>
        <p:nvSpPr>
          <p:cNvPr id="8" name="Rectangle 61"/>
          <p:cNvSpPr>
            <a:spLocks noChangeArrowheads="1"/>
          </p:cNvSpPr>
          <p:nvPr/>
        </p:nvSpPr>
        <p:spPr bwMode="auto">
          <a:xfrm>
            <a:off x="149224" y="3645768"/>
            <a:ext cx="8455223"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endParaRPr lang="en-US" sz="1200" dirty="0" smtClean="0">
              <a:latin typeface="Century Gothic" pitchFamily="34" charset="0"/>
            </a:endParaRPr>
          </a:p>
        </p:txBody>
      </p:sp>
      <p:sp>
        <p:nvSpPr>
          <p:cNvPr id="20" name="Rectangle 19"/>
          <p:cNvSpPr/>
          <p:nvPr/>
        </p:nvSpPr>
        <p:spPr>
          <a:xfrm>
            <a:off x="323528" y="899428"/>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395536" y="2987660"/>
            <a:ext cx="2805275"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323528" y="4787860"/>
            <a:ext cx="3733589"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Key </a:t>
            </a:r>
            <a:r>
              <a:rPr lang="en-US" b="1" dirty="0" smtClean="0">
                <a:solidFill>
                  <a:schemeClr val="accent6">
                    <a:lumMod val="75000"/>
                  </a:schemeClr>
                </a:solidFill>
                <a:latin typeface="Myriad Pro Light" pitchFamily="34" charset="0"/>
              </a:rPr>
              <a:t>question?</a:t>
            </a:r>
            <a:endParaRPr lang="en-US" dirty="0"/>
          </a:p>
        </p:txBody>
      </p:sp>
      <p:sp>
        <p:nvSpPr>
          <p:cNvPr id="17" name="Rectangle 61"/>
          <p:cNvSpPr>
            <a:spLocks noChangeArrowheads="1"/>
          </p:cNvSpPr>
          <p:nvPr/>
        </p:nvSpPr>
        <p:spPr bwMode="auto">
          <a:xfrm>
            <a:off x="232791" y="4905836"/>
            <a:ext cx="8371655"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endParaRPr lang="en-US" sz="1200" dirty="0" smtClean="0">
              <a:latin typeface="Century Gothic" panose="020B0502020202020204" pitchFamily="34" charset="0"/>
            </a:endParaRPr>
          </a:p>
        </p:txBody>
      </p:sp>
      <p:sp>
        <p:nvSpPr>
          <p:cNvPr id="10" name="TextBox 9"/>
          <p:cNvSpPr txBox="1"/>
          <p:nvPr/>
        </p:nvSpPr>
        <p:spPr>
          <a:xfrm>
            <a:off x="251520" y="1252498"/>
            <a:ext cx="8892480" cy="1600438"/>
          </a:xfrm>
          <a:prstGeom prst="rect">
            <a:avLst/>
          </a:prstGeom>
          <a:noFill/>
        </p:spPr>
        <p:txBody>
          <a:bodyPr wrap="square" rtlCol="0">
            <a:spAutoFit/>
          </a:bodyPr>
          <a:lstStyle/>
          <a:p>
            <a:pPr>
              <a:buFont typeface="Wingdings" pitchFamily="2" charset="2"/>
              <a:buChar char="Ø"/>
            </a:pPr>
            <a:r>
              <a:rPr lang="en-IN" sz="1400" dirty="0" smtClean="0"/>
              <a:t>  </a:t>
            </a:r>
            <a:r>
              <a:rPr lang="en-IN" sz="1200" dirty="0" smtClean="0">
                <a:latin typeface="Century Gothic" pitchFamily="34" charset="0"/>
              </a:rPr>
              <a:t>XY &amp; AB company interested in competing with products produced in foreign countries and home country’s</a:t>
            </a:r>
          </a:p>
          <a:p>
            <a:r>
              <a:rPr lang="en-IN" sz="1200" dirty="0" smtClean="0">
                <a:latin typeface="Century Gothic" pitchFamily="34" charset="0"/>
              </a:rPr>
              <a:t> </a:t>
            </a:r>
            <a:r>
              <a:rPr lang="en-IN" sz="1200" dirty="0" smtClean="0">
                <a:latin typeface="Century Gothic" pitchFamily="34" charset="0"/>
              </a:rPr>
              <a:t>     </a:t>
            </a:r>
            <a:r>
              <a:rPr lang="en-IN" sz="1200" dirty="0" smtClean="0">
                <a:latin typeface="Century Gothic" pitchFamily="34" charset="0"/>
              </a:rPr>
              <a:t>products</a:t>
            </a:r>
            <a:r>
              <a:rPr lang="en-IN" sz="1200" dirty="0" smtClean="0">
                <a:latin typeface="Century Gothic" pitchFamily="34" charset="0"/>
              </a:rPr>
              <a:t> </a:t>
            </a:r>
            <a:r>
              <a:rPr lang="en-IN" sz="1200" dirty="0" smtClean="0">
                <a:latin typeface="Century Gothic" pitchFamily="34" charset="0"/>
              </a:rPr>
              <a:t>are exported to foreign countries where they are the foreign country products.</a:t>
            </a:r>
            <a:endParaRPr lang="en-IN" sz="1200" dirty="0" smtClean="0">
              <a:latin typeface="Century Gothic" pitchFamily="34" charset="0"/>
            </a:endParaRPr>
          </a:p>
          <a:p>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a:t>
            </a:r>
            <a:r>
              <a:rPr lang="en-IN" sz="1200" dirty="0" smtClean="0">
                <a:latin typeface="Century Gothic" pitchFamily="34" charset="0"/>
              </a:rPr>
              <a:t> For instance, </a:t>
            </a:r>
            <a:r>
              <a:rPr lang="en-IN" sz="1200" dirty="0" smtClean="0">
                <a:latin typeface="Century Gothic" pitchFamily="34" charset="0"/>
              </a:rPr>
              <a:t>a </a:t>
            </a:r>
            <a:r>
              <a:rPr lang="en-IN" sz="1200" dirty="0" smtClean="0">
                <a:latin typeface="Century Gothic" pitchFamily="34" charset="0"/>
              </a:rPr>
              <a:t>Japanese </a:t>
            </a:r>
            <a:r>
              <a:rPr lang="en-IN" sz="1200" dirty="0" smtClean="0">
                <a:latin typeface="Century Gothic" pitchFamily="34" charset="0"/>
              </a:rPr>
              <a:t>consumer </a:t>
            </a:r>
            <a:r>
              <a:rPr lang="en-IN" sz="1200" dirty="0" smtClean="0">
                <a:latin typeface="Century Gothic" pitchFamily="34" charset="0"/>
              </a:rPr>
              <a:t>in Tokyo may </a:t>
            </a:r>
            <a:r>
              <a:rPr lang="en-IN" sz="1200" dirty="0" smtClean="0">
                <a:latin typeface="Century Gothic" pitchFamily="34" charset="0"/>
              </a:rPr>
              <a:t>be comparing the very same brands, but now Japanese</a:t>
            </a:r>
            <a:r>
              <a:rPr lang="en-IN" sz="1200" dirty="0" smtClean="0">
                <a:latin typeface="Century Gothic" pitchFamily="34" charset="0"/>
              </a:rPr>
              <a:t> brand</a:t>
            </a:r>
          </a:p>
          <a:p>
            <a:r>
              <a:rPr lang="en-IN" sz="1200" dirty="0" smtClean="0">
                <a:latin typeface="Century Gothic" pitchFamily="34" charset="0"/>
              </a:rPr>
              <a:t> </a:t>
            </a:r>
            <a:r>
              <a:rPr lang="en-IN" sz="1200" dirty="0" smtClean="0">
                <a:latin typeface="Century Gothic" pitchFamily="34" charset="0"/>
              </a:rPr>
              <a:t>    is the home </a:t>
            </a:r>
            <a:r>
              <a:rPr lang="en-IN" sz="1200" dirty="0" smtClean="0">
                <a:latin typeface="Century Gothic" pitchFamily="34" charset="0"/>
              </a:rPr>
              <a:t>country </a:t>
            </a:r>
            <a:r>
              <a:rPr lang="en-IN" sz="1200" dirty="0" smtClean="0">
                <a:latin typeface="Century Gothic" pitchFamily="34" charset="0"/>
              </a:rPr>
              <a:t>brand.</a:t>
            </a:r>
          </a:p>
          <a:p>
            <a:endParaRPr lang="en-IN" sz="1200" dirty="0" smtClean="0">
              <a:latin typeface="Century Gothic" pitchFamily="34" charset="0"/>
            </a:endParaRPr>
          </a:p>
          <a:p>
            <a:pPr>
              <a:buFont typeface="Wingdings" pitchFamily="2" charset="2"/>
              <a:buChar char="Ø"/>
            </a:pPr>
            <a:r>
              <a:rPr lang="en-IN" sz="1200" dirty="0" smtClean="0">
                <a:latin typeface="Century Gothic" pitchFamily="34" charset="0"/>
              </a:rPr>
              <a:t>  </a:t>
            </a:r>
            <a:r>
              <a:rPr lang="en-IN" sz="1200" dirty="0" smtClean="0">
                <a:latin typeface="Century Gothic" pitchFamily="34" charset="0"/>
              </a:rPr>
              <a:t>Americans </a:t>
            </a:r>
            <a:r>
              <a:rPr lang="en-IN" sz="1200" dirty="0" smtClean="0">
                <a:latin typeface="Century Gothic" pitchFamily="34" charset="0"/>
              </a:rPr>
              <a:t>are nurtured in an individualistic culture, so t</a:t>
            </a:r>
            <a:r>
              <a:rPr lang="en-IN" sz="1200" dirty="0" smtClean="0">
                <a:latin typeface="Century Gothic" pitchFamily="34" charset="0"/>
              </a:rPr>
              <a:t>he </a:t>
            </a:r>
            <a:r>
              <a:rPr lang="en-IN" sz="1200" dirty="0" smtClean="0">
                <a:latin typeface="Century Gothic" pitchFamily="34" charset="0"/>
              </a:rPr>
              <a:t>value competition, self-reliance, and being </a:t>
            </a:r>
            <a:r>
              <a:rPr lang="en-IN" sz="1200" dirty="0" smtClean="0">
                <a:latin typeface="Century Gothic" pitchFamily="34" charset="0"/>
              </a:rPr>
              <a:t>distinctive,</a:t>
            </a:r>
          </a:p>
          <a:p>
            <a:r>
              <a:rPr lang="en-IN" sz="1200" dirty="0" smtClean="0">
                <a:latin typeface="Century Gothic" pitchFamily="34" charset="0"/>
              </a:rPr>
              <a:t> </a:t>
            </a:r>
            <a:r>
              <a:rPr lang="en-IN" sz="1200" dirty="0" smtClean="0">
                <a:latin typeface="Century Gothic" pitchFamily="34" charset="0"/>
              </a:rPr>
              <a:t>    which product will they buy?</a:t>
            </a:r>
            <a:endParaRPr lang="en-IN" dirty="0">
              <a:latin typeface="Century Gothic" pitchFamily="34" charset="0"/>
            </a:endParaRPr>
          </a:p>
        </p:txBody>
      </p:sp>
      <p:sp>
        <p:nvSpPr>
          <p:cNvPr id="12" name="Rectangle 11"/>
          <p:cNvSpPr/>
          <p:nvPr/>
        </p:nvSpPr>
        <p:spPr>
          <a:xfrm>
            <a:off x="6300192" y="2564904"/>
            <a:ext cx="1728192" cy="369332"/>
          </a:xfrm>
          <a:prstGeom prst="rect">
            <a:avLst/>
          </a:prstGeom>
        </p:spPr>
        <p:txBody>
          <a:bodyPr wrap="square">
            <a:spAutoFit/>
          </a:bodyPr>
          <a:lstStyle/>
          <a:p>
            <a:r>
              <a:rPr lang="en-US" b="1" dirty="0" smtClean="0">
                <a:solidFill>
                  <a:schemeClr val="accent6">
                    <a:lumMod val="75000"/>
                  </a:schemeClr>
                </a:solidFill>
                <a:latin typeface="Myriad Pro Light" pitchFamily="34" charset="0"/>
              </a:rPr>
              <a:t>Visualization</a:t>
            </a:r>
            <a:endParaRPr lang="en-US" dirty="0"/>
          </a:p>
        </p:txBody>
      </p:sp>
      <p:sp>
        <p:nvSpPr>
          <p:cNvPr id="15" name="TextBox 14"/>
          <p:cNvSpPr txBox="1"/>
          <p:nvPr/>
        </p:nvSpPr>
        <p:spPr>
          <a:xfrm>
            <a:off x="395536" y="5230941"/>
            <a:ext cx="4320480" cy="646331"/>
          </a:xfrm>
          <a:prstGeom prst="rect">
            <a:avLst/>
          </a:prstGeom>
          <a:noFill/>
        </p:spPr>
        <p:txBody>
          <a:bodyPr wrap="square" rtlCol="0">
            <a:spAutoFit/>
          </a:bodyPr>
          <a:lstStyle/>
          <a:p>
            <a:pPr>
              <a:buFont typeface="Wingdings" pitchFamily="2" charset="2"/>
              <a:buChar char="Ø"/>
            </a:pPr>
            <a:r>
              <a:rPr lang="en-IN" sz="1200" dirty="0" smtClean="0">
                <a:latin typeface="Century Gothic" pitchFamily="34" charset="0"/>
              </a:rPr>
              <a:t>  Find same </a:t>
            </a:r>
            <a:r>
              <a:rPr lang="en-IN" sz="1200" dirty="0" err="1" smtClean="0">
                <a:latin typeface="Century Gothic" pitchFamily="34" charset="0"/>
              </a:rPr>
              <a:t>marketscape</a:t>
            </a:r>
            <a:r>
              <a:rPr lang="en-IN" sz="1200" dirty="0" smtClean="0">
                <a:latin typeface="Century Gothic" pitchFamily="34" charset="0"/>
              </a:rPr>
              <a:t>  : Superior Japanese</a:t>
            </a:r>
          </a:p>
          <a:p>
            <a:r>
              <a:rPr lang="en-IN" sz="1200" dirty="0" smtClean="0">
                <a:latin typeface="Century Gothic" pitchFamily="34" charset="0"/>
              </a:rPr>
              <a:t> </a:t>
            </a:r>
            <a:r>
              <a:rPr lang="en-IN" sz="1200" dirty="0" smtClean="0">
                <a:latin typeface="Century Gothic" pitchFamily="34" charset="0"/>
              </a:rPr>
              <a:t>    products, lesser Japanese products, superior</a:t>
            </a:r>
          </a:p>
          <a:p>
            <a:r>
              <a:rPr lang="en-IN" sz="1200" dirty="0" smtClean="0">
                <a:latin typeface="Century Gothic" pitchFamily="34" charset="0"/>
              </a:rPr>
              <a:t>     American products and lesser American products.</a:t>
            </a:r>
          </a:p>
        </p:txBody>
      </p:sp>
      <p:sp>
        <p:nvSpPr>
          <p:cNvPr id="13" name="TextBox 12"/>
          <p:cNvSpPr txBox="1"/>
          <p:nvPr/>
        </p:nvSpPr>
        <p:spPr>
          <a:xfrm>
            <a:off x="467544" y="3380799"/>
            <a:ext cx="4824536" cy="1200329"/>
          </a:xfrm>
          <a:prstGeom prst="rect">
            <a:avLst/>
          </a:prstGeom>
          <a:noFill/>
        </p:spPr>
        <p:txBody>
          <a:bodyPr wrap="square" rtlCol="0">
            <a:spAutoFit/>
          </a:bodyPr>
          <a:lstStyle/>
          <a:p>
            <a:pPr>
              <a:buFont typeface="Wingdings" pitchFamily="2" charset="2"/>
              <a:buChar char="Ø"/>
            </a:pPr>
            <a:r>
              <a:rPr lang="en-IN" sz="1200" dirty="0" smtClean="0"/>
              <a:t>  V</a:t>
            </a:r>
            <a:r>
              <a:rPr lang="en-IN" sz="1200" dirty="0" smtClean="0">
                <a:latin typeface="Century Gothic" pitchFamily="34" charset="0"/>
              </a:rPr>
              <a:t>ital </a:t>
            </a:r>
            <a:r>
              <a:rPr lang="en-IN" sz="1200" dirty="0" smtClean="0">
                <a:latin typeface="Century Gothic" pitchFamily="34" charset="0"/>
              </a:rPr>
              <a:t>ones for global marketers because </a:t>
            </a:r>
            <a:r>
              <a:rPr lang="en-IN" sz="1200" dirty="0" smtClean="0">
                <a:latin typeface="Century Gothic" pitchFamily="34" charset="0"/>
              </a:rPr>
              <a:t>the</a:t>
            </a:r>
          </a:p>
          <a:p>
            <a:r>
              <a:rPr lang="en-IN" sz="1200" dirty="0" smtClean="0">
                <a:latin typeface="Century Gothic" pitchFamily="34" charset="0"/>
              </a:rPr>
              <a:t>     ways consumers </a:t>
            </a:r>
            <a:r>
              <a:rPr lang="en-IN" sz="1200" dirty="0" smtClean="0">
                <a:latin typeface="Century Gothic" pitchFamily="34" charset="0"/>
              </a:rPr>
              <a:t>make decisions about products </a:t>
            </a:r>
            <a:r>
              <a:rPr lang="en-IN" sz="1200" dirty="0" smtClean="0">
                <a:latin typeface="Century Gothic" pitchFamily="34" charset="0"/>
              </a:rPr>
              <a:t>with</a:t>
            </a:r>
          </a:p>
          <a:p>
            <a:r>
              <a:rPr lang="en-IN" sz="1200" dirty="0" smtClean="0">
                <a:latin typeface="Century Gothic" pitchFamily="34" charset="0"/>
              </a:rPr>
              <a:t> </a:t>
            </a:r>
            <a:r>
              <a:rPr lang="en-IN" sz="1200" dirty="0" smtClean="0">
                <a:latin typeface="Century Gothic" pitchFamily="34" charset="0"/>
              </a:rPr>
              <a:t>    foreign </a:t>
            </a:r>
            <a:r>
              <a:rPr lang="en-IN" sz="1200" dirty="0" smtClean="0">
                <a:latin typeface="Century Gothic" pitchFamily="34" charset="0"/>
              </a:rPr>
              <a:t>country </a:t>
            </a:r>
            <a:r>
              <a:rPr lang="en-IN" sz="1200" dirty="0" smtClean="0">
                <a:latin typeface="Century Gothic" pitchFamily="34" charset="0"/>
              </a:rPr>
              <a:t>origins have </a:t>
            </a:r>
            <a:r>
              <a:rPr lang="en-IN" sz="1200" dirty="0" smtClean="0">
                <a:latin typeface="Century Gothic" pitchFamily="34" charset="0"/>
              </a:rPr>
              <a:t>important implications </a:t>
            </a:r>
            <a:r>
              <a:rPr lang="en-IN" sz="1200" dirty="0" smtClean="0">
                <a:latin typeface="Century Gothic" pitchFamily="34" charset="0"/>
              </a:rPr>
              <a:t>about</a:t>
            </a:r>
          </a:p>
          <a:p>
            <a:r>
              <a:rPr lang="en-IN" sz="1200" dirty="0" smtClean="0">
                <a:latin typeface="Century Gothic" pitchFamily="34" charset="0"/>
              </a:rPr>
              <a:t> </a:t>
            </a:r>
            <a:r>
              <a:rPr lang="en-IN" sz="1200" dirty="0" smtClean="0">
                <a:latin typeface="Century Gothic" pitchFamily="34" charset="0"/>
              </a:rPr>
              <a:t>    the </a:t>
            </a:r>
            <a:r>
              <a:rPr lang="en-IN" sz="1200" dirty="0" smtClean="0">
                <a:latin typeface="Century Gothic" pitchFamily="34" charset="0"/>
              </a:rPr>
              <a:t>marketing strategies a </a:t>
            </a:r>
            <a:r>
              <a:rPr lang="en-IN" sz="1200" dirty="0" smtClean="0">
                <a:latin typeface="Century Gothic" pitchFamily="34" charset="0"/>
              </a:rPr>
              <a:t>global marketer </a:t>
            </a:r>
            <a:r>
              <a:rPr lang="en-IN" sz="1200" dirty="0" smtClean="0">
                <a:latin typeface="Century Gothic" pitchFamily="34" charset="0"/>
              </a:rPr>
              <a:t>should use </a:t>
            </a:r>
            <a:r>
              <a:rPr lang="en-IN" sz="1200" dirty="0" smtClean="0">
                <a:latin typeface="Century Gothic" pitchFamily="34" charset="0"/>
              </a:rPr>
              <a:t>to</a:t>
            </a:r>
          </a:p>
          <a:p>
            <a:r>
              <a:rPr lang="en-IN" sz="1200" dirty="0" smtClean="0">
                <a:latin typeface="Century Gothic" pitchFamily="34" charset="0"/>
              </a:rPr>
              <a:t> </a:t>
            </a:r>
            <a:r>
              <a:rPr lang="en-IN" sz="1200" dirty="0" smtClean="0">
                <a:latin typeface="Century Gothic" pitchFamily="34" charset="0"/>
              </a:rPr>
              <a:t>    gain </a:t>
            </a:r>
            <a:r>
              <a:rPr lang="en-IN" sz="1200" dirty="0" smtClean="0">
                <a:latin typeface="Century Gothic" pitchFamily="34" charset="0"/>
              </a:rPr>
              <a:t>competitive </a:t>
            </a:r>
            <a:r>
              <a:rPr lang="en-IN" sz="1200" dirty="0" smtClean="0">
                <a:latin typeface="Century Gothic" pitchFamily="34" charset="0"/>
              </a:rPr>
              <a:t>advantage </a:t>
            </a:r>
            <a:r>
              <a:rPr lang="en-IN" sz="1200" dirty="0" smtClean="0">
                <a:latin typeface="Century Gothic" pitchFamily="34" charset="0"/>
              </a:rPr>
              <a:t>in each of </a:t>
            </a:r>
            <a:r>
              <a:rPr lang="en-IN" sz="1200" dirty="0" smtClean="0">
                <a:latin typeface="Century Gothic" pitchFamily="34" charset="0"/>
              </a:rPr>
              <a:t>the countries</a:t>
            </a:r>
          </a:p>
          <a:p>
            <a:r>
              <a:rPr lang="en-IN" sz="1200" dirty="0" smtClean="0">
                <a:latin typeface="Century Gothic" pitchFamily="34" charset="0"/>
              </a:rPr>
              <a:t> </a:t>
            </a:r>
            <a:r>
              <a:rPr lang="en-IN" sz="1200" dirty="0" smtClean="0">
                <a:latin typeface="Century Gothic" pitchFamily="34" charset="0"/>
              </a:rPr>
              <a:t>    where </a:t>
            </a:r>
            <a:r>
              <a:rPr lang="en-IN" sz="1200" dirty="0" smtClean="0">
                <a:latin typeface="Century Gothic" pitchFamily="34" charset="0"/>
              </a:rPr>
              <a:t>its products are sold</a:t>
            </a:r>
            <a:r>
              <a:rPr lang="en-IN" sz="1200" dirty="0" smtClean="0">
                <a:latin typeface="Century Gothic" pitchFamily="34" charset="0"/>
              </a:rPr>
              <a:t>.</a:t>
            </a:r>
          </a:p>
        </p:txBody>
      </p:sp>
      <p:pic>
        <p:nvPicPr>
          <p:cNvPr id="3075" name="Picture 3" descr="C:\Users\yashwanth.r\Desktop\Untitled.png"/>
          <p:cNvPicPr>
            <a:picLocks noChangeAspect="1" noChangeArrowheads="1"/>
          </p:cNvPicPr>
          <p:nvPr/>
        </p:nvPicPr>
        <p:blipFill>
          <a:blip r:embed="rId2" cstate="print"/>
          <a:srcRect/>
          <a:stretch>
            <a:fillRect/>
          </a:stretch>
        </p:blipFill>
        <p:spPr bwMode="auto">
          <a:xfrm>
            <a:off x="5364088" y="2909292"/>
            <a:ext cx="3672408" cy="2247900"/>
          </a:xfrm>
          <a:prstGeom prst="rect">
            <a:avLst/>
          </a:prstGeom>
          <a:noFill/>
        </p:spPr>
      </p:pic>
    </p:spTree>
    <p:extLst>
      <p:ext uri="{BB962C8B-B14F-4D97-AF65-F5344CB8AC3E}">
        <p14:creationId xmlns="" xmlns:p14="http://schemas.microsoft.com/office/powerpoint/2010/main" val="794354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extLst>
              <p:ext uri="{D42A27DB-BD31-4B8C-83A1-F6EECF244321}">
                <p14:modId xmlns="" xmlns:p14="http://schemas.microsoft.com/office/powerpoint/2010/main" val="356106846"/>
              </p:ext>
            </p:extLst>
          </p:nvPr>
        </p:nvGraphicFramePr>
        <p:xfrm>
          <a:off x="323528" y="764704"/>
          <a:ext cx="8424936" cy="3235463"/>
        </p:xfrm>
        <a:graphic>
          <a:graphicData uri="http://schemas.openxmlformats.org/drawingml/2006/table">
            <a:tbl>
              <a:tblPr firstRow="1" bandRow="1">
                <a:tableStyleId>{93296810-A885-4BE3-A3E7-6D5BEEA58F35}</a:tableStyleId>
              </a:tblPr>
              <a:tblGrid>
                <a:gridCol w="2054863"/>
                <a:gridCol w="6370073"/>
              </a:tblGrid>
              <a:tr h="269067">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535117">
                <a:tc>
                  <a:txBody>
                    <a:bodyPr/>
                    <a:lstStyle/>
                    <a:p>
                      <a:r>
                        <a:rPr lang="en-IN" sz="1200" dirty="0" smtClean="0">
                          <a:latin typeface="Century Gothic" pitchFamily="34" charset="0"/>
                        </a:rPr>
                        <a:t>Survey design and data collection</a:t>
                      </a:r>
                      <a:endParaRPr lang="en-IN" sz="1200" dirty="0">
                        <a:latin typeface="Century Gothic" pitchFamily="34" charset="0"/>
                      </a:endParaRPr>
                    </a:p>
                  </a:txBody>
                  <a:tcPr/>
                </a:tc>
                <a:tc>
                  <a:txBody>
                    <a:bodyPr/>
                    <a:lstStyle/>
                    <a:p>
                      <a:pPr marL="93663" indent="-93663">
                        <a:buFontTx/>
                        <a:buChar char="-"/>
                      </a:pPr>
                      <a:r>
                        <a:rPr lang="en-IN" sz="1200" dirty="0" smtClean="0">
                          <a:latin typeface="Century Gothic" pitchFamily="34" charset="0"/>
                        </a:rPr>
                        <a:t> Collect data from Home &amp; Foreign countries of all respective products.</a:t>
                      </a:r>
                    </a:p>
                    <a:p>
                      <a:pPr marL="93663" indent="-93663">
                        <a:buFontTx/>
                        <a:buChar char="-"/>
                      </a:pPr>
                      <a:r>
                        <a:rPr lang="en-IN" sz="1200" baseline="0" dirty="0" smtClean="0">
                          <a:latin typeface="Century Gothic" pitchFamily="34" charset="0"/>
                        </a:rPr>
                        <a:t> Survey which customers are products dependent.</a:t>
                      </a:r>
                      <a:endParaRPr lang="en-IN" sz="1200" dirty="0" smtClean="0">
                        <a:latin typeface="Century Gothic" pitchFamily="34" charset="0"/>
                      </a:endParaRPr>
                    </a:p>
                  </a:txBody>
                  <a:tcPr/>
                </a:tc>
              </a:tr>
              <a:tr h="269067">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35117">
                <a:tc>
                  <a:txBody>
                    <a:bodyPr/>
                    <a:lstStyle/>
                    <a:p>
                      <a:r>
                        <a:rPr lang="en-IN" sz="1200" dirty="0" smtClean="0">
                          <a:latin typeface="Century Gothic" pitchFamily="34" charset="0"/>
                        </a:rPr>
                        <a:t>Estimating technique</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Linear relationship among</a:t>
                      </a:r>
                      <a:r>
                        <a:rPr lang="en-IN" sz="1200" baseline="0" dirty="0" smtClean="0">
                          <a:latin typeface="Century Gothic" pitchFamily="34" charset="0"/>
                        </a:rPr>
                        <a:t> various attributes(Linear regression)</a:t>
                      </a:r>
                    </a:p>
                    <a:p>
                      <a:pPr marL="93663" indent="-93663">
                        <a:buFont typeface="Calibri" pitchFamily="34" charset="0"/>
                        <a:buChar char="⁻"/>
                      </a:pPr>
                      <a:r>
                        <a:rPr lang="en-IN" sz="1200" baseline="0" dirty="0" smtClean="0">
                          <a:latin typeface="Century Gothic" pitchFamily="34" charset="0"/>
                        </a:rPr>
                        <a:t> Estimate most likely consumer products as home &amp; foreign products.</a:t>
                      </a:r>
                      <a:endParaRPr lang="en-IN" sz="1200" dirty="0" smtClean="0">
                        <a:latin typeface="Century Gothic" pitchFamily="34" charset="0"/>
                      </a:endParaRPr>
                    </a:p>
                  </a:txBody>
                  <a:tcPr/>
                </a:tc>
              </a:tr>
              <a:tr h="269067">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366909">
                <a:tc>
                  <a:txBody>
                    <a:bodyPr/>
                    <a:lstStyle/>
                    <a:p>
                      <a:r>
                        <a:rPr lang="en-IN" sz="1200" dirty="0" smtClean="0">
                          <a:latin typeface="Century Gothic" pitchFamily="34" charset="0"/>
                        </a:rPr>
                        <a:t>Model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baseline="0" dirty="0" smtClean="0">
                          <a:latin typeface="Century Gothic" pitchFamily="34" charset="0"/>
                        </a:rPr>
                        <a:t> Validate product performance based on model accuracy.</a:t>
                      </a:r>
                      <a:endParaRPr lang="en-IN" sz="1200" dirty="0" smtClean="0">
                        <a:latin typeface="Century Gothic" pitchFamily="34" charset="0"/>
                      </a:endParaRPr>
                    </a:p>
                  </a:txBody>
                  <a:tcPr/>
                </a:tc>
              </a:tr>
              <a:tr h="269067">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366909">
                <a:tc>
                  <a:txBody>
                    <a:bodyPr/>
                    <a:lstStyle/>
                    <a:p>
                      <a:r>
                        <a:rPr lang="en-IN" sz="1200" dirty="0" smtClean="0">
                          <a:latin typeface="Century Gothic" pitchFamily="34" charset="0"/>
                        </a:rPr>
                        <a:t>Applying the results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Predict which products are significant</a:t>
                      </a:r>
                      <a:r>
                        <a:rPr lang="en-IN" sz="1200" baseline="0" dirty="0" smtClean="0">
                          <a:latin typeface="Century Gothic" pitchFamily="34" charset="0"/>
                        </a:rPr>
                        <a:t> enough for consumers.</a:t>
                      </a:r>
                    </a:p>
                    <a:p>
                      <a:pPr marL="93663" indent="-93663">
                        <a:buFont typeface="Calibri" pitchFamily="34" charset="0"/>
                        <a:buChar char="⁻"/>
                      </a:pPr>
                      <a:r>
                        <a:rPr lang="en-IN" sz="1200" baseline="0" dirty="0" smtClean="0">
                          <a:latin typeface="Century Gothic" pitchFamily="34" charset="0"/>
                        </a:rPr>
                        <a:t> Evaluate whether Home &amp; Foreign products are inter-dependent.</a:t>
                      </a:r>
                      <a:endParaRPr lang="en-IN" sz="1200" dirty="0" smtClean="0">
                        <a:latin typeface="Century Gothic" pitchFamily="34" charset="0"/>
                      </a:endParaRPr>
                    </a:p>
                  </a:txBody>
                  <a:tcPr/>
                </a:tc>
              </a:tr>
            </a:tbl>
          </a:graphicData>
        </a:graphic>
      </p:graphicFrame>
      <p:sp>
        <p:nvSpPr>
          <p:cNvPr id="3" name="TextBox 2"/>
          <p:cNvSpPr txBox="1"/>
          <p:nvPr/>
        </p:nvSpPr>
        <p:spPr>
          <a:xfrm>
            <a:off x="251520" y="4149080"/>
            <a:ext cx="2018501" cy="369332"/>
          </a:xfrm>
          <a:prstGeom prst="rect">
            <a:avLst/>
          </a:prstGeom>
        </p:spPr>
        <p:txBody>
          <a:bodyPr wrap="none">
            <a:spAutoFit/>
          </a:bodyPr>
          <a:lstStyle>
            <a:defPPr>
              <a:defRPr lang="en-US"/>
            </a:defPPr>
            <a:lvl1pPr marL="234950" indent="-234950" eaLnBrk="0" hangingPunct="0">
              <a:buClr>
                <a:srgbClr val="0B1F65"/>
              </a:buClr>
              <a:buFont typeface="Webdings" pitchFamily="18" charset="2"/>
              <a:buNone/>
              <a:defRPr b="1">
                <a:solidFill>
                  <a:schemeClr val="accent6">
                    <a:lumMod val="75000"/>
                  </a:schemeClr>
                </a:solidFill>
                <a:latin typeface="Myriad Pro Light" pitchFamily="34" charset="0"/>
              </a:defRPr>
            </a:lvl1pPr>
          </a:lstStyle>
          <a:p>
            <a:r>
              <a:rPr lang="en-US" dirty="0"/>
              <a:t>Business Impact</a:t>
            </a:r>
          </a:p>
        </p:txBody>
      </p:sp>
      <p:sp>
        <p:nvSpPr>
          <p:cNvPr id="7" name="TextBox 6"/>
          <p:cNvSpPr txBox="1"/>
          <p:nvPr/>
        </p:nvSpPr>
        <p:spPr>
          <a:xfrm>
            <a:off x="539552" y="4581128"/>
            <a:ext cx="7848872" cy="1815882"/>
          </a:xfrm>
          <a:prstGeom prst="rect">
            <a:avLst/>
          </a:prstGeom>
          <a:noFill/>
        </p:spPr>
        <p:txBody>
          <a:bodyPr wrap="square" rtlCol="0">
            <a:spAutoFit/>
          </a:bodyPr>
          <a:lstStyle/>
          <a:p>
            <a:pPr>
              <a:buFont typeface="Wingdings" pitchFamily="2" charset="2"/>
              <a:buChar char="Ø"/>
            </a:pPr>
            <a:r>
              <a:rPr lang="en-IN" sz="1400" dirty="0" smtClean="0"/>
              <a:t>  American </a:t>
            </a:r>
            <a:r>
              <a:rPr lang="en-IN" sz="1400" dirty="0" smtClean="0"/>
              <a:t>consumers, </a:t>
            </a:r>
            <a:r>
              <a:rPr lang="en-IN" sz="1400" dirty="0" smtClean="0"/>
              <a:t>chose </a:t>
            </a:r>
            <a:r>
              <a:rPr lang="en-IN" sz="1400" dirty="0" smtClean="0"/>
              <a:t>the superior brand, regardless of the country of </a:t>
            </a:r>
            <a:r>
              <a:rPr lang="en-IN" sz="1400" dirty="0" smtClean="0"/>
              <a:t>origin.</a:t>
            </a:r>
          </a:p>
          <a:p>
            <a:endParaRPr lang="en-IN" sz="1400" dirty="0" smtClean="0"/>
          </a:p>
          <a:p>
            <a:pPr>
              <a:buFont typeface="Wingdings" pitchFamily="2" charset="2"/>
              <a:buChar char="Ø"/>
            </a:pPr>
            <a:r>
              <a:rPr lang="en-IN" sz="1400" dirty="0" smtClean="0">
                <a:latin typeface="Century Gothic" pitchFamily="34" charset="0"/>
              </a:rPr>
              <a:t>  </a:t>
            </a:r>
            <a:r>
              <a:rPr lang="en-IN" sz="1400" dirty="0" smtClean="0"/>
              <a:t>Concluded </a:t>
            </a:r>
            <a:r>
              <a:rPr lang="en-IN" sz="1400" dirty="0" smtClean="0"/>
              <a:t>that any global marketer must be aware of the strong home country product </a:t>
            </a:r>
            <a:r>
              <a:rPr lang="en-IN" sz="1400" dirty="0" smtClean="0"/>
              <a:t>favouritism</a:t>
            </a:r>
          </a:p>
          <a:p>
            <a:r>
              <a:rPr lang="en-IN" sz="1400" dirty="0" smtClean="0"/>
              <a:t> </a:t>
            </a:r>
            <a:r>
              <a:rPr lang="en-IN" sz="1400" dirty="0" smtClean="0"/>
              <a:t>     they will </a:t>
            </a:r>
            <a:r>
              <a:rPr lang="en-IN" sz="1400" dirty="0" smtClean="0"/>
              <a:t>face in countries where the culture is </a:t>
            </a:r>
            <a:r>
              <a:rPr lang="en-IN" sz="1400" dirty="0" smtClean="0"/>
              <a:t>collectivist.</a:t>
            </a:r>
          </a:p>
          <a:p>
            <a:endParaRPr lang="en-IN" sz="1400" dirty="0" smtClean="0">
              <a:latin typeface="Century Gothic" pitchFamily="34" charset="0"/>
            </a:endParaRPr>
          </a:p>
          <a:p>
            <a:pPr>
              <a:buFont typeface="Wingdings" pitchFamily="2" charset="2"/>
              <a:buChar char="Ø"/>
            </a:pPr>
            <a:r>
              <a:rPr lang="en-IN" sz="1400" dirty="0" smtClean="0">
                <a:latin typeface="Century Gothic" pitchFamily="34" charset="0"/>
              </a:rPr>
              <a:t>  </a:t>
            </a:r>
            <a:r>
              <a:rPr lang="en-IN" sz="1400" dirty="0" smtClean="0"/>
              <a:t>Caution </a:t>
            </a:r>
            <a:r>
              <a:rPr lang="en-IN" sz="1400" dirty="0" smtClean="0"/>
              <a:t>that “Buy American” slogans issued by U.S. marketers at U.S. consumers probably have </a:t>
            </a:r>
            <a:r>
              <a:rPr lang="en-IN" sz="1400" dirty="0" smtClean="0"/>
              <a:t>not</a:t>
            </a:r>
          </a:p>
          <a:p>
            <a:r>
              <a:rPr lang="en-IN" sz="1400" dirty="0" smtClean="0"/>
              <a:t> </a:t>
            </a:r>
            <a:r>
              <a:rPr lang="en-IN" sz="1400" dirty="0" smtClean="0"/>
              <a:t>     worked </a:t>
            </a:r>
            <a:r>
              <a:rPr lang="en-IN" sz="1400" dirty="0" smtClean="0"/>
              <a:t>for lesser-quality </a:t>
            </a:r>
            <a:r>
              <a:rPr lang="en-IN" sz="1400" dirty="0" smtClean="0"/>
              <a:t>products but “</a:t>
            </a:r>
            <a:r>
              <a:rPr lang="en-IN" sz="1400" dirty="0" smtClean="0"/>
              <a:t>Buy Japanese” seems to work quite well in Japan regardless </a:t>
            </a:r>
            <a:r>
              <a:rPr lang="en-IN" sz="1400" dirty="0" smtClean="0"/>
              <a:t>of</a:t>
            </a:r>
          </a:p>
          <a:p>
            <a:r>
              <a:rPr lang="en-IN" sz="1400" dirty="0" smtClean="0"/>
              <a:t> </a:t>
            </a:r>
            <a:r>
              <a:rPr lang="en-IN" sz="1400" dirty="0" smtClean="0"/>
              <a:t>     the </a:t>
            </a:r>
            <a:r>
              <a:rPr lang="en-IN" sz="1400" dirty="0" smtClean="0"/>
              <a:t>quality of the Japanese products.</a:t>
            </a:r>
            <a:endParaRPr lang="en-IN" sz="1400" dirty="0">
              <a:latin typeface="Century Gothic" pitchFamily="34" charset="0"/>
            </a:endParaRPr>
          </a:p>
        </p:txBody>
      </p:sp>
    </p:spTree>
    <p:extLst>
      <p:ext uri="{BB962C8B-B14F-4D97-AF65-F5344CB8AC3E}">
        <p14:creationId xmlns="" xmlns:p14="http://schemas.microsoft.com/office/powerpoint/2010/main" val="3224981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19547466"/>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372600" cy="1143000"/>
          </a:xfrm>
          <a:prstGeom prst="rect">
            <a:avLst/>
          </a:prstGeom>
        </p:spPr>
        <p:txBody>
          <a:bodyPr vert="horz" lIns="91440" tIns="45720" rIns="91440" bIns="45720" rtlCol="0" anchor="ctr">
            <a:noAutofit/>
          </a:bodyPr>
          <a:lstStyle/>
          <a:p>
            <a:pPr>
              <a:spcBef>
                <a:spcPct val="0"/>
              </a:spcBef>
            </a:pPr>
            <a:r>
              <a:rPr lang="en-IN" sz="2500" dirty="0" smtClean="0">
                <a:latin typeface="Century Gothic" pitchFamily="34" charset="0"/>
              </a:rPr>
              <a:t>The recognition Ugam has received is testimony to its innovation and delivery excellence </a:t>
            </a:r>
            <a:endParaRPr lang="en-US" sz="2500" dirty="0">
              <a:solidFill>
                <a:prstClr val="black"/>
              </a:solidFill>
              <a:latin typeface="Century Gothic" pitchFamily="34" charset="0"/>
              <a:ea typeface="Tahoma" pitchFamily="34" charset="0"/>
              <a:cs typeface="Tahoma" pitchFamily="34" charset="0"/>
            </a:endParaRPr>
          </a:p>
        </p:txBody>
      </p:sp>
      <p:pic>
        <p:nvPicPr>
          <p:cNvPr id="25" name="Picture 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3646396" y="1066800"/>
            <a:ext cx="1813190" cy="181319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8" name="TextBox 27"/>
          <p:cNvSpPr txBox="1"/>
          <p:nvPr/>
        </p:nvSpPr>
        <p:spPr>
          <a:xfrm>
            <a:off x="4112379" y="2932445"/>
            <a:ext cx="774571" cy="369332"/>
          </a:xfrm>
          <a:prstGeom prst="rect">
            <a:avLst/>
          </a:prstGeom>
          <a:noFill/>
        </p:spPr>
        <p:txBody>
          <a:bodyPr wrap="none" rtlCol="0">
            <a:spAutoFit/>
          </a:bodyPr>
          <a:lstStyle/>
          <a:p>
            <a:pPr fontAlgn="base">
              <a:spcBef>
                <a:spcPct val="0"/>
              </a:spcBef>
              <a:spcAft>
                <a:spcPct val="0"/>
              </a:spcAft>
            </a:pPr>
            <a:r>
              <a:rPr lang="en-US" b="1" dirty="0" smtClean="0">
                <a:solidFill>
                  <a:srgbClr val="000000"/>
                </a:solidFill>
                <a:latin typeface="Tahoma" pitchFamily="34" charset="0"/>
                <a:cs typeface="Times New Roman" pitchFamily="18" charset="0"/>
              </a:rPr>
              <a:t>2011</a:t>
            </a:r>
            <a:endParaRPr lang="en-US" b="1" dirty="0">
              <a:solidFill>
                <a:srgbClr val="000000"/>
              </a:solidFill>
              <a:latin typeface="Tahoma" pitchFamily="34" charset="0"/>
              <a:cs typeface="Times New Roman" pitchFamily="18" charset="0"/>
            </a:endParaRPr>
          </a:p>
        </p:txBody>
      </p:sp>
      <p:pic>
        <p:nvPicPr>
          <p:cNvPr id="34" name="Picture 5"/>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1641710" y="4385309"/>
            <a:ext cx="2320690" cy="125317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8" name="Picture 37" descr="awards_mrs_brand.gif"/>
          <p:cNvPicPr>
            <a:picLocks noChangeAspect="1"/>
          </p:cNvPicPr>
          <p:nvPr/>
        </p:nvPicPr>
        <p:blipFill>
          <a:blip r:embed="rId5" cstate="email">
            <a:extLst>
              <a:ext uri="{28A0092B-C50C-407E-A947-70E740481C1C}">
                <a14:useLocalDpi xmlns="" xmlns:a14="http://schemas.microsoft.com/office/drawing/2010/main"/>
              </a:ext>
            </a:extLst>
          </a:blip>
          <a:srcRect t="19023" b="33376"/>
          <a:stretch>
            <a:fillRect/>
          </a:stretch>
        </p:blipFill>
        <p:spPr>
          <a:xfrm>
            <a:off x="5257800" y="4495800"/>
            <a:ext cx="2263141" cy="1143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grpSp>
        <p:nvGrpSpPr>
          <p:cNvPr id="2" name="Group 15"/>
          <p:cNvGrpSpPr/>
          <p:nvPr/>
        </p:nvGrpSpPr>
        <p:grpSpPr>
          <a:xfrm>
            <a:off x="6377940" y="1888602"/>
            <a:ext cx="2202512" cy="1413175"/>
            <a:chOff x="4094922" y="4260570"/>
            <a:chExt cx="2724150" cy="1676400"/>
          </a:xfrm>
        </p:grpSpPr>
        <p:pic>
          <p:nvPicPr>
            <p:cNvPr id="40" name="Picture 3"/>
            <p:cNvPicPr>
              <a:picLocks noChangeAspect="1" noChangeArrowheads="1"/>
            </p:cNvPicPr>
            <p:nvPr/>
          </p:nvPicPr>
          <p:blipFill>
            <a:blip r:embed="rId6" cstate="email">
              <a:extLst>
                <a:ext uri="{28A0092B-C50C-407E-A947-70E740481C1C}">
                  <a14:useLocalDpi xmlns="" xmlns:a14="http://schemas.microsoft.com/office/drawing/2010/main"/>
                </a:ext>
              </a:extLst>
            </a:blip>
            <a:srcRect/>
            <a:stretch>
              <a:fillRect/>
            </a:stretch>
          </p:blipFill>
          <p:spPr bwMode="auto">
            <a:xfrm>
              <a:off x="4094922" y="4260570"/>
              <a:ext cx="2724150" cy="1676400"/>
            </a:xfrm>
            <a:prstGeom prst="rect">
              <a:avLst/>
            </a:prstGeom>
            <a:noFill/>
            <a:ln w="9525">
              <a:noFill/>
              <a:miter lim="800000"/>
              <a:headEnd/>
              <a:tailEnd/>
            </a:ln>
          </p:spPr>
        </p:pic>
        <p:pic>
          <p:nvPicPr>
            <p:cNvPr id="41" name="Picture 3"/>
            <p:cNvPicPr>
              <a:picLocks noChangeAspect="1" noChangeArrowheads="1"/>
            </p:cNvPicPr>
            <p:nvPr/>
          </p:nvPicPr>
          <p:blipFill>
            <a:blip r:embed="rId7" cstate="email">
              <a:extLst>
                <a:ext uri="{28A0092B-C50C-407E-A947-70E740481C1C}">
                  <a14:useLocalDpi xmlns="" xmlns:a14="http://schemas.microsoft.com/office/drawing/2010/main"/>
                </a:ext>
              </a:extLst>
            </a:blip>
            <a:srcRect/>
            <a:stretch>
              <a:fillRect/>
            </a:stretch>
          </p:blipFill>
          <p:spPr bwMode="auto">
            <a:xfrm>
              <a:off x="5587811" y="4266947"/>
              <a:ext cx="150403" cy="180215"/>
            </a:xfrm>
            <a:prstGeom prst="rect">
              <a:avLst/>
            </a:prstGeom>
            <a:noFill/>
            <a:ln w="9525">
              <a:noFill/>
              <a:miter lim="800000"/>
              <a:headEnd/>
              <a:tailEnd/>
            </a:ln>
          </p:spPr>
        </p:pic>
      </p:grpSp>
      <p:pic>
        <p:nvPicPr>
          <p:cNvPr id="42" name="Picture 3"/>
          <p:cNvPicPr>
            <a:picLocks noChangeAspect="1" noChangeArrowheads="1"/>
          </p:cNvPicPr>
          <p:nvPr/>
        </p:nvPicPr>
        <p:blipFill>
          <a:blip r:embed="rId8" cstate="email">
            <a:extLst>
              <a:ext uri="{28A0092B-C50C-407E-A947-70E740481C1C}">
                <a14:useLocalDpi xmlns="" xmlns:a14="http://schemas.microsoft.com/office/drawing/2010/main"/>
              </a:ext>
            </a:extLst>
          </a:blip>
          <a:srcRect/>
          <a:stretch>
            <a:fillRect/>
          </a:stretch>
        </p:blipFill>
        <p:spPr bwMode="auto">
          <a:xfrm>
            <a:off x="722471" y="1981200"/>
            <a:ext cx="2173129" cy="1337310"/>
          </a:xfrm>
          <a:prstGeom prst="rect">
            <a:avLst/>
          </a:prstGeom>
          <a:noFill/>
          <a:ln w="9525">
            <a:noFill/>
            <a:miter lim="800000"/>
            <a:headEnd/>
            <a:tailEnd/>
          </a:ln>
        </p:spPr>
      </p:pic>
      <p:sp>
        <p:nvSpPr>
          <p:cNvPr id="12" name="Content Placeholder 11"/>
          <p:cNvSpPr>
            <a:spLocks noGrp="1"/>
          </p:cNvSpPr>
          <p:nvPr>
            <p:ph idx="1"/>
          </p:nvPr>
        </p:nvSpPr>
        <p:spPr/>
        <p:txBody>
          <a:bodyPr/>
          <a:lstStyle/>
          <a:p>
            <a:pPr>
              <a:buNone/>
            </a:pPr>
            <a:endParaRPr lang="en-IN" dirty="0"/>
          </a:p>
        </p:txBody>
      </p:sp>
    </p:spTree>
    <p:extLst>
      <p:ext uri="{BB962C8B-B14F-4D97-AF65-F5344CB8AC3E}">
        <p14:creationId xmlns="" xmlns:p14="http://schemas.microsoft.com/office/powerpoint/2010/main" val="792805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Ugam’s</a:t>
            </a:r>
            <a:r>
              <a:rPr lang="en-IN" dirty="0" smtClean="0"/>
              <a:t> Analytics services offering has helped Retailers solve a range of business problems</a:t>
            </a:r>
            <a:endParaRPr lang="en-IN" dirty="0"/>
          </a:p>
        </p:txBody>
      </p:sp>
      <p:graphicFrame>
        <p:nvGraphicFramePr>
          <p:cNvPr id="4" name="Content Placeholder 3"/>
          <p:cNvGraphicFramePr>
            <a:graphicFrameLocks noGrp="1"/>
          </p:cNvGraphicFramePr>
          <p:nvPr>
            <p:ph idx="1"/>
          </p:nvPr>
        </p:nvGraphicFramePr>
        <p:xfrm>
          <a:off x="0" y="1295400"/>
          <a:ext cx="91440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3"/>
          <p:cNvPicPr>
            <a:picLocks noChangeAspect="1" noChangeArrowheads="1"/>
          </p:cNvPicPr>
          <p:nvPr/>
        </p:nvPicPr>
        <p:blipFill>
          <a:blip r:embed="rId8" cstate="email">
            <a:extLst>
              <a:ext uri="{28A0092B-C50C-407E-A947-70E740481C1C}">
                <a14:useLocalDpi xmlns="" xmlns:a14="http://schemas.microsoft.com/office/drawing/2010/main"/>
              </a:ext>
            </a:extLst>
          </a:blip>
          <a:srcRect/>
          <a:stretch>
            <a:fillRect/>
          </a:stretch>
        </p:blipFill>
        <p:spPr bwMode="auto">
          <a:xfrm>
            <a:off x="467544" y="6237312"/>
            <a:ext cx="913978" cy="261137"/>
          </a:xfrm>
          <a:prstGeom prst="rect">
            <a:avLst/>
          </a:prstGeom>
          <a:noFill/>
          <a:ln w="9525">
            <a:noFill/>
            <a:miter lim="800000"/>
            <a:headEnd/>
            <a:tailEnd/>
          </a:ln>
        </p:spPr>
      </p:pic>
      <p:pic>
        <p:nvPicPr>
          <p:cNvPr id="6" name="Picture 2" descr="http://assets.fontsinuse.com/static/use-media-items/7/6988/full-1500x800/50564279/logo.png"/>
          <p:cNvPicPr>
            <a:picLocks noChangeAspect="1" noChangeArrowheads="1"/>
          </p:cNvPicPr>
          <p:nvPr/>
        </p:nvPicPr>
        <p:blipFill>
          <a:blip r:embed="rId9" cstate="email">
            <a:extLst>
              <a:ext uri="{28A0092B-C50C-407E-A947-70E740481C1C}">
                <a14:useLocalDpi xmlns="" xmlns:a14="http://schemas.microsoft.com/office/drawing/2010/main"/>
              </a:ext>
            </a:extLst>
          </a:blip>
          <a:srcRect/>
          <a:stretch>
            <a:fillRect/>
          </a:stretch>
        </p:blipFill>
        <p:spPr bwMode="auto">
          <a:xfrm>
            <a:off x="1619672" y="6165304"/>
            <a:ext cx="1008112" cy="432048"/>
          </a:xfrm>
          <a:prstGeom prst="rect">
            <a:avLst/>
          </a:prstGeom>
          <a:noFill/>
        </p:spPr>
      </p:pic>
      <p:pic>
        <p:nvPicPr>
          <p:cNvPr id="7" name="Picture 16"/>
          <p:cNvPicPr>
            <a:picLocks noChangeAspect="1" noChangeArrowheads="1"/>
          </p:cNvPicPr>
          <p:nvPr/>
        </p:nvPicPr>
        <p:blipFill>
          <a:blip r:embed="rId10" cstate="email">
            <a:extLst>
              <a:ext uri="{28A0092B-C50C-407E-A947-70E740481C1C}">
                <a14:useLocalDpi xmlns="" xmlns:a14="http://schemas.microsoft.com/office/drawing/2010/main"/>
              </a:ext>
            </a:extLst>
          </a:blip>
          <a:srcRect/>
          <a:stretch>
            <a:fillRect/>
          </a:stretch>
        </p:blipFill>
        <p:spPr bwMode="auto">
          <a:xfrm>
            <a:off x="4572000" y="6165304"/>
            <a:ext cx="1104731" cy="417726"/>
          </a:xfrm>
          <a:prstGeom prst="rect">
            <a:avLst/>
          </a:prstGeom>
          <a:noFill/>
          <a:ln w="9525">
            <a:noFill/>
            <a:miter lim="800000"/>
            <a:headEnd/>
            <a:tailEnd/>
          </a:ln>
        </p:spPr>
      </p:pic>
      <p:pic>
        <p:nvPicPr>
          <p:cNvPr id="8" name="Picture 13"/>
          <p:cNvPicPr>
            <a:picLocks noChangeAspect="1" noChangeArrowheads="1"/>
          </p:cNvPicPr>
          <p:nvPr/>
        </p:nvPicPr>
        <p:blipFill>
          <a:blip r:embed="rId11" cstate="email">
            <a:extLst>
              <a:ext uri="{28A0092B-C50C-407E-A947-70E740481C1C}">
                <a14:useLocalDpi xmlns="" xmlns:a14="http://schemas.microsoft.com/office/drawing/2010/main"/>
              </a:ext>
            </a:extLst>
          </a:blip>
          <a:srcRect/>
          <a:stretch>
            <a:fillRect/>
          </a:stretch>
        </p:blipFill>
        <p:spPr bwMode="auto">
          <a:xfrm>
            <a:off x="5796136" y="6165304"/>
            <a:ext cx="838826" cy="417991"/>
          </a:xfrm>
          <a:prstGeom prst="rect">
            <a:avLst/>
          </a:prstGeom>
          <a:noFill/>
          <a:ln w="9525">
            <a:noFill/>
            <a:miter lim="800000"/>
            <a:headEnd/>
            <a:tailEnd/>
          </a:ln>
        </p:spPr>
      </p:pic>
      <p:pic>
        <p:nvPicPr>
          <p:cNvPr id="9" name="Picture 22"/>
          <p:cNvPicPr>
            <a:picLocks noChangeAspect="1" noChangeArrowheads="1"/>
          </p:cNvPicPr>
          <p:nvPr/>
        </p:nvPicPr>
        <p:blipFill>
          <a:blip r:embed="rId12" cstate="email">
            <a:extLst>
              <a:ext uri="{28A0092B-C50C-407E-A947-70E740481C1C}">
                <a14:useLocalDpi xmlns="" xmlns:a14="http://schemas.microsoft.com/office/drawing/2010/main"/>
              </a:ext>
            </a:extLst>
          </a:blip>
          <a:srcRect/>
          <a:stretch>
            <a:fillRect/>
          </a:stretch>
        </p:blipFill>
        <p:spPr bwMode="auto">
          <a:xfrm>
            <a:off x="6732240" y="6093296"/>
            <a:ext cx="1346294" cy="487358"/>
          </a:xfrm>
          <a:prstGeom prst="rect">
            <a:avLst/>
          </a:prstGeom>
          <a:noFill/>
          <a:ln w="9525">
            <a:noFill/>
            <a:miter lim="800000"/>
            <a:headEnd/>
            <a:tailEnd/>
          </a:ln>
        </p:spPr>
      </p:pic>
      <p:sp>
        <p:nvSpPr>
          <p:cNvPr id="11" name="Explosion 1 10"/>
          <p:cNvSpPr/>
          <p:nvPr/>
        </p:nvSpPr>
        <p:spPr>
          <a:xfrm>
            <a:off x="2051720" y="2996952"/>
            <a:ext cx="1728192" cy="1224136"/>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Identified assortment gap worth ~8 </a:t>
            </a:r>
            <a:r>
              <a:rPr lang="en-IN" sz="1000" dirty="0" err="1" smtClean="0">
                <a:solidFill>
                  <a:schemeClr val="tx1"/>
                </a:solidFill>
              </a:rPr>
              <a:t>Mn</a:t>
            </a:r>
            <a:endParaRPr lang="en-IN" sz="1000" dirty="0">
              <a:solidFill>
                <a:schemeClr val="tx1"/>
              </a:solidFill>
            </a:endParaRPr>
          </a:p>
        </p:txBody>
      </p:sp>
      <p:pic>
        <p:nvPicPr>
          <p:cNvPr id="10" name="Picture 15"/>
          <p:cNvPicPr>
            <a:picLocks noChangeAspect="1" noChangeArrowheads="1"/>
          </p:cNvPicPr>
          <p:nvPr/>
        </p:nvPicPr>
        <p:blipFill>
          <a:blip r:embed="rId13" cstate="email">
            <a:extLst>
              <a:ext uri="{28A0092B-C50C-407E-A947-70E740481C1C}">
                <a14:useLocalDpi xmlns="" xmlns:a14="http://schemas.microsoft.com/office/drawing/2010/main"/>
              </a:ext>
            </a:extLst>
          </a:blip>
          <a:srcRect/>
          <a:stretch>
            <a:fillRect/>
          </a:stretch>
        </p:blipFill>
        <p:spPr bwMode="auto">
          <a:xfrm>
            <a:off x="3203848" y="6165304"/>
            <a:ext cx="964593" cy="370755"/>
          </a:xfrm>
          <a:prstGeom prst="rect">
            <a:avLst/>
          </a:prstGeom>
          <a:noFill/>
          <a:ln w="9525">
            <a:noFill/>
            <a:miter lim="800000"/>
            <a:headEnd/>
            <a:tailEnd/>
          </a:ln>
        </p:spPr>
      </p:pic>
      <p:sp>
        <p:nvSpPr>
          <p:cNvPr id="12" name="Explosion 1 11"/>
          <p:cNvSpPr/>
          <p:nvPr/>
        </p:nvSpPr>
        <p:spPr>
          <a:xfrm>
            <a:off x="4788024" y="3861048"/>
            <a:ext cx="1728192" cy="1368152"/>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48% of product showed Google rank improvement</a:t>
            </a:r>
            <a:endParaRPr lang="en-I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 calcmode="lin" valueType="num">
                                      <p:cBhvr additive="base">
                                        <p:cTn id="7"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bg/>
                                          </p:spTgt>
                                        </p:tgtEl>
                                        <p:attrNameLst>
                                          <p:attrName>style.visibility</p:attrName>
                                        </p:attrNameLst>
                                      </p:cBhvr>
                                      <p:to>
                                        <p:strVal val="visible"/>
                                      </p:to>
                                    </p:set>
                                    <p:anim calcmode="lin" valueType="num">
                                      <p:cBhvr additive="base">
                                        <p:cTn id="1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 calcmode="lin" valueType="num">
                                      <p:cBhvr additive="base">
                                        <p:cTn id="2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animBg="1"/>
      <p:bldP spid="12"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Ugam’s</a:t>
            </a:r>
            <a:r>
              <a:rPr lang="en-IN" dirty="0" smtClean="0"/>
              <a:t> Analytics services offering has helped leading Brands solve a range of business problems</a:t>
            </a:r>
            <a:endParaRPr lang="en-IN" dirty="0"/>
          </a:p>
        </p:txBody>
      </p:sp>
      <p:graphicFrame>
        <p:nvGraphicFramePr>
          <p:cNvPr id="4" name="Content Placeholder 3"/>
          <p:cNvGraphicFramePr>
            <a:graphicFrameLocks noGrp="1"/>
          </p:cNvGraphicFramePr>
          <p:nvPr>
            <p:ph idx="1"/>
          </p:nvPr>
        </p:nvGraphicFramePr>
        <p:xfrm>
          <a:off x="0" y="1295400"/>
          <a:ext cx="91440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8"/>
          <p:cNvPicPr>
            <a:picLocks noChangeAspect="1" noChangeArrowheads="1"/>
          </p:cNvPicPr>
          <p:nvPr/>
        </p:nvPicPr>
        <p:blipFill rotWithShape="1">
          <a:blip r:embed="rId8" cstate="email">
            <a:extLst>
              <a:ext uri="{28A0092B-C50C-407E-A947-70E740481C1C}">
                <a14:useLocalDpi xmlns="" xmlns:a14="http://schemas.microsoft.com/office/drawing/2010/main"/>
              </a:ext>
            </a:extLst>
          </a:blip>
          <a:srcRect/>
          <a:stretch/>
        </p:blipFill>
        <p:spPr bwMode="auto">
          <a:xfrm>
            <a:off x="539552" y="6021288"/>
            <a:ext cx="936327" cy="614444"/>
          </a:xfrm>
          <a:prstGeom prst="rect">
            <a:avLst/>
          </a:prstGeom>
          <a:noFill/>
          <a:ln w="9525">
            <a:noFill/>
            <a:miter lim="800000"/>
            <a:headEnd/>
            <a:tailEnd/>
          </a:ln>
        </p:spPr>
      </p:pic>
      <p:pic>
        <p:nvPicPr>
          <p:cNvPr id="12" name="Picture 2" descr="http://upload.wikimedia.org/wikipedia/commons/3/3a/LG_LOGO_NEW.jpg"/>
          <p:cNvPicPr>
            <a:picLocks noChangeAspect="1" noChangeArrowheads="1"/>
          </p:cNvPicPr>
          <p:nvPr/>
        </p:nvPicPr>
        <p:blipFill>
          <a:blip r:embed="rId9" cstate="email">
            <a:extLst>
              <a:ext uri="{28A0092B-C50C-407E-A947-70E740481C1C}">
                <a14:useLocalDpi xmlns="" xmlns:a14="http://schemas.microsoft.com/office/drawing/2010/main"/>
              </a:ext>
            </a:extLst>
          </a:blip>
          <a:srcRect/>
          <a:stretch>
            <a:fillRect/>
          </a:stretch>
        </p:blipFill>
        <p:spPr bwMode="auto">
          <a:xfrm>
            <a:off x="1907704" y="6165304"/>
            <a:ext cx="1014013" cy="456051"/>
          </a:xfrm>
          <a:prstGeom prst="rect">
            <a:avLst/>
          </a:prstGeom>
          <a:noFill/>
        </p:spPr>
      </p:pic>
      <p:pic>
        <p:nvPicPr>
          <p:cNvPr id="13" name="Picture 12" descr="http://blogs.ubc.ca/matthieudaniel/files/2013/11/nike.jpg"/>
          <p:cNvPicPr>
            <a:picLocks noChangeAspect="1" noChangeArrowheads="1"/>
          </p:cNvPicPr>
          <p:nvPr/>
        </p:nvPicPr>
        <p:blipFill>
          <a:blip r:embed="rId10" cstate="email">
            <a:extLst>
              <a:ext uri="{28A0092B-C50C-407E-A947-70E740481C1C}">
                <a14:useLocalDpi xmlns="" xmlns:a14="http://schemas.microsoft.com/office/drawing/2010/main"/>
              </a:ext>
            </a:extLst>
          </a:blip>
          <a:srcRect/>
          <a:stretch>
            <a:fillRect/>
          </a:stretch>
        </p:blipFill>
        <p:spPr bwMode="auto">
          <a:xfrm>
            <a:off x="3635896" y="6093296"/>
            <a:ext cx="987027" cy="554805"/>
          </a:xfrm>
          <a:prstGeom prst="rect">
            <a:avLst/>
          </a:prstGeom>
          <a:noFill/>
        </p:spPr>
      </p:pic>
      <p:pic>
        <p:nvPicPr>
          <p:cNvPr id="15" name="Picture 2" descr="https://encrypted-tbn0.gstatic.com/images?q=tbn:ANd9GcRx2q1Iwfkrz6atLiexZGpcRjt1WxbGRwf42jqWyk476EZajL7JkkxVY6SS"/>
          <p:cNvPicPr>
            <a:picLocks noChangeAspect="1" noChangeArrowheads="1"/>
          </p:cNvPicPr>
          <p:nvPr/>
        </p:nvPicPr>
        <p:blipFill>
          <a:blip r:embed="rId11" cstate="email">
            <a:extLst>
              <a:ext uri="{28A0092B-C50C-407E-A947-70E740481C1C}">
                <a14:useLocalDpi xmlns="" xmlns:a14="http://schemas.microsoft.com/office/drawing/2010/main"/>
              </a:ext>
            </a:extLst>
          </a:blip>
          <a:srcRect/>
          <a:stretch>
            <a:fillRect/>
          </a:stretch>
        </p:blipFill>
        <p:spPr bwMode="auto">
          <a:xfrm>
            <a:off x="6948264" y="6165304"/>
            <a:ext cx="1368152" cy="369396"/>
          </a:xfrm>
          <a:prstGeom prst="rect">
            <a:avLst/>
          </a:prstGeom>
          <a:noFill/>
        </p:spPr>
      </p:pic>
      <p:sp>
        <p:nvSpPr>
          <p:cNvPr id="9" name="Explosion 1 8"/>
          <p:cNvSpPr/>
          <p:nvPr/>
        </p:nvSpPr>
        <p:spPr>
          <a:xfrm>
            <a:off x="2987824" y="2564904"/>
            <a:ext cx="1728192" cy="1224136"/>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Reduced MAP violations by x% across xxx </a:t>
            </a:r>
            <a:endParaRPr lang="en-IN" sz="1000" dirty="0">
              <a:solidFill>
                <a:schemeClr val="tx1"/>
              </a:solidFill>
            </a:endParaRPr>
          </a:p>
        </p:txBody>
      </p:sp>
      <p:pic>
        <p:nvPicPr>
          <p:cNvPr id="3074" name="Picture 2"/>
          <p:cNvPicPr>
            <a:picLocks noChangeAspect="1" noChangeArrowheads="1"/>
          </p:cNvPicPr>
          <p:nvPr/>
        </p:nvPicPr>
        <p:blipFill>
          <a:blip r:embed="rId12" cstate="print"/>
          <a:srcRect/>
          <a:stretch>
            <a:fillRect/>
          </a:stretch>
        </p:blipFill>
        <p:spPr bwMode="auto">
          <a:xfrm>
            <a:off x="4932040" y="6165304"/>
            <a:ext cx="1728192" cy="3328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p:cNvSpPr/>
          <p:nvPr/>
        </p:nvSpPr>
        <p:spPr>
          <a:xfrm rot="19388356">
            <a:off x="2605018" y="1901751"/>
            <a:ext cx="2661113" cy="2251367"/>
          </a:xfrm>
          <a:prstGeom prs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IN" dirty="0" smtClean="0"/>
              <a:t>Ugam’s differentiator in Analytics lies in the ability to deliver richer insights at scale using its existing assets</a:t>
            </a:r>
            <a:endParaRPr lang="en-IN" dirty="0"/>
          </a:p>
        </p:txBody>
      </p:sp>
      <p:sp>
        <p:nvSpPr>
          <p:cNvPr id="4" name="Oval 3"/>
          <p:cNvSpPr/>
          <p:nvPr/>
        </p:nvSpPr>
        <p:spPr>
          <a:xfrm>
            <a:off x="3419872" y="2636912"/>
            <a:ext cx="1584176" cy="1296144"/>
          </a:xfrm>
          <a:prstGeom prst="ellipse">
            <a:avLst/>
          </a:prstGeom>
          <a:solidFill>
            <a:srgbClr val="C00000">
              <a:alpha val="62000"/>
            </a:srgbClr>
          </a:solidFill>
          <a:ln>
            <a:noFill/>
          </a:ln>
          <a:effectLst>
            <a:outerShdw blurRad="152400" dist="317500" dir="5400000" sx="90000" sy="-19000" rotWithShape="0">
              <a:prstClr val="black">
                <a:alpha val="15000"/>
              </a:prstClr>
            </a:outerShdw>
          </a:effectLst>
          <a:scene3d>
            <a:camera prst="orthographicFront"/>
            <a:lightRig rig="sunse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entury Gothic" pitchFamily="34" charset="0"/>
              </a:rPr>
              <a:t>The Ugam differentiator</a:t>
            </a:r>
            <a:endParaRPr lang="en-US" sz="1200" b="1" dirty="0">
              <a:latin typeface="Century Gothic" pitchFamily="34" charset="0"/>
            </a:endParaRPr>
          </a:p>
        </p:txBody>
      </p:sp>
      <p:sp>
        <p:nvSpPr>
          <p:cNvPr id="5" name="TextBox 4"/>
          <p:cNvSpPr txBox="1"/>
          <p:nvPr/>
        </p:nvSpPr>
        <p:spPr>
          <a:xfrm>
            <a:off x="5688124" y="2708920"/>
            <a:ext cx="2340260" cy="707886"/>
          </a:xfrm>
          <a:prstGeom prst="rect">
            <a:avLst/>
          </a:prstGeom>
          <a:solidFill>
            <a:srgbClr val="FFCC66"/>
          </a:solidFill>
        </p:spPr>
        <p:txBody>
          <a:bodyPr wrap="square" rtlCol="0">
            <a:spAutoFit/>
          </a:bodyPr>
          <a:lstStyle/>
          <a:p>
            <a:pPr algn="ctr"/>
            <a:r>
              <a:rPr lang="en-US" sz="2000" b="1" dirty="0" smtClean="0">
                <a:latin typeface="Century Gothic" pitchFamily="34" charset="0"/>
              </a:rPr>
              <a:t>Expertise , Skills , Assets</a:t>
            </a:r>
          </a:p>
        </p:txBody>
      </p:sp>
      <p:sp>
        <p:nvSpPr>
          <p:cNvPr id="6" name="TextBox 5"/>
          <p:cNvSpPr txBox="1"/>
          <p:nvPr/>
        </p:nvSpPr>
        <p:spPr>
          <a:xfrm>
            <a:off x="2339752" y="4653136"/>
            <a:ext cx="2160240" cy="400110"/>
          </a:xfrm>
          <a:prstGeom prst="rect">
            <a:avLst/>
          </a:prstGeom>
          <a:solidFill>
            <a:srgbClr val="FFCC66"/>
          </a:solidFill>
        </p:spPr>
        <p:txBody>
          <a:bodyPr wrap="square" rtlCol="0">
            <a:spAutoFit/>
          </a:bodyPr>
          <a:lstStyle/>
          <a:p>
            <a:pPr algn="ctr"/>
            <a:r>
              <a:rPr lang="en-US" sz="2000" b="1" dirty="0" smtClean="0">
                <a:latin typeface="Century Gothic" pitchFamily="34" charset="0"/>
              </a:rPr>
              <a:t>Data</a:t>
            </a:r>
          </a:p>
        </p:txBody>
      </p:sp>
      <p:sp>
        <p:nvSpPr>
          <p:cNvPr id="7" name="TextBox 6"/>
          <p:cNvSpPr txBox="1"/>
          <p:nvPr/>
        </p:nvSpPr>
        <p:spPr>
          <a:xfrm>
            <a:off x="1043608" y="1640994"/>
            <a:ext cx="2160240" cy="707886"/>
          </a:xfrm>
          <a:prstGeom prst="rect">
            <a:avLst/>
          </a:prstGeom>
          <a:solidFill>
            <a:srgbClr val="FFCC66"/>
          </a:solidFill>
        </p:spPr>
        <p:txBody>
          <a:bodyPr wrap="square" rtlCol="0">
            <a:spAutoFit/>
          </a:bodyPr>
          <a:lstStyle/>
          <a:p>
            <a:pPr algn="ctr"/>
            <a:r>
              <a:rPr lang="en-US" sz="2000" b="1" dirty="0" smtClean="0">
                <a:latin typeface="Century Gothic" pitchFamily="34" charset="0"/>
              </a:rPr>
              <a:t>Technology Platform</a:t>
            </a:r>
            <a:endParaRPr lang="en-US" sz="2000" b="1" dirty="0">
              <a:latin typeface="Century Gothic" pitchFamily="34" charset="0"/>
            </a:endParaRPr>
          </a:p>
        </p:txBody>
      </p:sp>
      <p:sp>
        <p:nvSpPr>
          <p:cNvPr id="10" name="TextBox 9"/>
          <p:cNvSpPr txBox="1"/>
          <p:nvPr/>
        </p:nvSpPr>
        <p:spPr>
          <a:xfrm>
            <a:off x="2051720" y="5085184"/>
            <a:ext cx="2736304" cy="923330"/>
          </a:xfrm>
          <a:prstGeom prst="rect">
            <a:avLst/>
          </a:prstGeom>
          <a:noFill/>
        </p:spPr>
        <p:txBody>
          <a:bodyPr wrap="square" rtlCol="0">
            <a:spAutoFit/>
          </a:bodyPr>
          <a:lstStyle/>
          <a:p>
            <a:r>
              <a:rPr lang="en-IN" dirty="0" smtClean="0"/>
              <a:t>Ability to combine external data with internal will provide richer insights</a:t>
            </a:r>
            <a:endParaRPr lang="en-IN" dirty="0"/>
          </a:p>
        </p:txBody>
      </p:sp>
      <p:sp>
        <p:nvSpPr>
          <p:cNvPr id="11" name="TextBox 10"/>
          <p:cNvSpPr txBox="1"/>
          <p:nvPr/>
        </p:nvSpPr>
        <p:spPr>
          <a:xfrm>
            <a:off x="251520" y="2433662"/>
            <a:ext cx="2736304" cy="923330"/>
          </a:xfrm>
          <a:prstGeom prst="rect">
            <a:avLst/>
          </a:prstGeom>
          <a:noFill/>
        </p:spPr>
        <p:txBody>
          <a:bodyPr wrap="square" rtlCol="0">
            <a:spAutoFit/>
          </a:bodyPr>
          <a:lstStyle/>
          <a:p>
            <a:r>
              <a:rPr lang="en-IN" dirty="0" smtClean="0"/>
              <a:t>...will reduce analysis cycle time and enable easy implementation</a:t>
            </a:r>
            <a:endParaRPr lang="en-IN" dirty="0"/>
          </a:p>
        </p:txBody>
      </p:sp>
      <p:sp>
        <p:nvSpPr>
          <p:cNvPr id="12" name="TextBox 11"/>
          <p:cNvSpPr txBox="1"/>
          <p:nvPr/>
        </p:nvSpPr>
        <p:spPr>
          <a:xfrm>
            <a:off x="5724128" y="3356992"/>
            <a:ext cx="2736304" cy="923330"/>
          </a:xfrm>
          <a:prstGeom prst="rect">
            <a:avLst/>
          </a:prstGeom>
          <a:noFill/>
        </p:spPr>
        <p:txBody>
          <a:bodyPr wrap="square" rtlCol="0">
            <a:spAutoFit/>
          </a:bodyPr>
          <a:lstStyle/>
          <a:p>
            <a:r>
              <a:rPr lang="en-IN" dirty="0" smtClean="0"/>
              <a:t>...can be leveraged to increase ROI on analytics projects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Ugam’s team of decision scientists possess a range of skills required to provide solutions to your customized need</a:t>
            </a:r>
            <a:endParaRPr lang="en-IN" dirty="0"/>
          </a:p>
        </p:txBody>
      </p:sp>
      <p:sp>
        <p:nvSpPr>
          <p:cNvPr id="4" name="Rounded Rectangle 3"/>
          <p:cNvSpPr/>
          <p:nvPr/>
        </p:nvSpPr>
        <p:spPr>
          <a:xfrm>
            <a:off x="467544" y="1340768"/>
            <a:ext cx="230425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Tools</a:t>
            </a:r>
            <a:endParaRPr lang="en-IN" dirty="0"/>
          </a:p>
        </p:txBody>
      </p:sp>
      <p:sp>
        <p:nvSpPr>
          <p:cNvPr id="5" name="TextBox 4"/>
          <p:cNvSpPr txBox="1"/>
          <p:nvPr/>
        </p:nvSpPr>
        <p:spPr>
          <a:xfrm>
            <a:off x="539552" y="2204864"/>
            <a:ext cx="2232248" cy="2126864"/>
          </a:xfrm>
          <a:prstGeom prst="rect">
            <a:avLst/>
          </a:prstGeom>
          <a:noFill/>
        </p:spPr>
        <p:txBody>
          <a:bodyPr wrap="square" rtlCol="0">
            <a:spAutoFit/>
          </a:bodyPr>
          <a:lstStyle/>
          <a:p>
            <a:pPr>
              <a:lnSpc>
                <a:spcPct val="150000"/>
              </a:lnSpc>
              <a:buFont typeface="Arial" pitchFamily="34" charset="0"/>
              <a:buChar char="•"/>
            </a:pPr>
            <a:r>
              <a:rPr lang="en-IN" dirty="0" smtClean="0"/>
              <a:t> SAS</a:t>
            </a:r>
          </a:p>
          <a:p>
            <a:pPr>
              <a:lnSpc>
                <a:spcPct val="150000"/>
              </a:lnSpc>
              <a:buFont typeface="Arial" pitchFamily="34" charset="0"/>
              <a:buChar char="•"/>
            </a:pPr>
            <a:r>
              <a:rPr lang="en-IN" dirty="0" smtClean="0"/>
              <a:t> R</a:t>
            </a:r>
          </a:p>
          <a:p>
            <a:pPr>
              <a:lnSpc>
                <a:spcPct val="150000"/>
              </a:lnSpc>
              <a:buFont typeface="Arial" pitchFamily="34" charset="0"/>
              <a:buChar char="•"/>
            </a:pPr>
            <a:r>
              <a:rPr lang="en-IN" dirty="0" smtClean="0"/>
              <a:t> Tableau</a:t>
            </a:r>
          </a:p>
          <a:p>
            <a:pPr>
              <a:lnSpc>
                <a:spcPct val="150000"/>
              </a:lnSpc>
              <a:buFont typeface="Arial" pitchFamily="34" charset="0"/>
              <a:buChar char="•"/>
            </a:pPr>
            <a:r>
              <a:rPr lang="en-IN" dirty="0" smtClean="0"/>
              <a:t> Google Analytics</a:t>
            </a:r>
          </a:p>
          <a:p>
            <a:pPr>
              <a:lnSpc>
                <a:spcPct val="150000"/>
              </a:lnSpc>
              <a:buFont typeface="Arial" pitchFamily="34" charset="0"/>
              <a:buChar char="•"/>
            </a:pPr>
            <a:r>
              <a:rPr lang="en-IN" dirty="0" smtClean="0"/>
              <a:t> </a:t>
            </a:r>
            <a:r>
              <a:rPr lang="en-IN" dirty="0" err="1" smtClean="0"/>
              <a:t>Omniture</a:t>
            </a:r>
            <a:endParaRPr lang="en-IN" dirty="0"/>
          </a:p>
        </p:txBody>
      </p:sp>
      <p:sp>
        <p:nvSpPr>
          <p:cNvPr id="6" name="Rounded Rectangle 5"/>
          <p:cNvSpPr/>
          <p:nvPr/>
        </p:nvSpPr>
        <p:spPr>
          <a:xfrm>
            <a:off x="2987824" y="1340768"/>
            <a:ext cx="230425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Techniques</a:t>
            </a:r>
            <a:endParaRPr lang="en-IN" dirty="0"/>
          </a:p>
        </p:txBody>
      </p:sp>
      <p:sp>
        <p:nvSpPr>
          <p:cNvPr id="7" name="TextBox 6"/>
          <p:cNvSpPr txBox="1"/>
          <p:nvPr/>
        </p:nvSpPr>
        <p:spPr>
          <a:xfrm>
            <a:off x="2987824" y="2166232"/>
            <a:ext cx="2520280" cy="3924151"/>
          </a:xfrm>
          <a:prstGeom prst="rect">
            <a:avLst/>
          </a:prstGeom>
          <a:noFill/>
        </p:spPr>
        <p:txBody>
          <a:bodyPr wrap="square" rtlCol="0">
            <a:spAutoFit/>
          </a:bodyPr>
          <a:lstStyle/>
          <a:p>
            <a:pPr>
              <a:lnSpc>
                <a:spcPct val="150000"/>
              </a:lnSpc>
              <a:buFont typeface="Arial" pitchFamily="34" charset="0"/>
              <a:buChar char="•"/>
            </a:pPr>
            <a:r>
              <a:rPr lang="en-IN" dirty="0" smtClean="0"/>
              <a:t> Linear </a:t>
            </a:r>
            <a:r>
              <a:rPr lang="en-IN" dirty="0" err="1" smtClean="0"/>
              <a:t>modeling</a:t>
            </a:r>
            <a:endParaRPr lang="en-IN" dirty="0" smtClean="0"/>
          </a:p>
          <a:p>
            <a:pPr marL="268288" lvl="1" indent="-93663">
              <a:buFont typeface="Arial" pitchFamily="34" charset="0"/>
              <a:buChar char="•"/>
            </a:pPr>
            <a:r>
              <a:rPr lang="en-IN" dirty="0" smtClean="0"/>
              <a:t> </a:t>
            </a:r>
            <a:r>
              <a:rPr lang="en-IN" sz="1400" dirty="0" smtClean="0"/>
              <a:t>Multivariate regression</a:t>
            </a:r>
          </a:p>
          <a:p>
            <a:pPr marL="268288" lvl="1" indent="-93663">
              <a:buFont typeface="Arial" pitchFamily="34" charset="0"/>
              <a:buChar char="•"/>
            </a:pPr>
            <a:r>
              <a:rPr lang="en-IN" sz="1400" dirty="0" smtClean="0"/>
              <a:t> General Linear models</a:t>
            </a:r>
            <a:endParaRPr lang="en-IN" dirty="0" smtClean="0"/>
          </a:p>
          <a:p>
            <a:pPr>
              <a:lnSpc>
                <a:spcPct val="150000"/>
              </a:lnSpc>
              <a:buFont typeface="Arial" pitchFamily="34" charset="0"/>
              <a:buChar char="•"/>
            </a:pPr>
            <a:r>
              <a:rPr lang="en-IN" dirty="0" smtClean="0"/>
              <a:t> Decision trees</a:t>
            </a:r>
          </a:p>
          <a:p>
            <a:pPr>
              <a:lnSpc>
                <a:spcPct val="150000"/>
              </a:lnSpc>
              <a:buFont typeface="Arial" pitchFamily="34" charset="0"/>
              <a:buChar char="•"/>
            </a:pPr>
            <a:r>
              <a:rPr lang="en-IN" dirty="0" smtClean="0"/>
              <a:t> Choice models</a:t>
            </a:r>
          </a:p>
          <a:p>
            <a:pPr>
              <a:lnSpc>
                <a:spcPct val="150000"/>
              </a:lnSpc>
              <a:buFont typeface="Arial" pitchFamily="34" charset="0"/>
              <a:buChar char="•"/>
            </a:pPr>
            <a:r>
              <a:rPr lang="en-IN" dirty="0" smtClean="0"/>
              <a:t> Survival analysis</a:t>
            </a:r>
          </a:p>
          <a:p>
            <a:pPr>
              <a:lnSpc>
                <a:spcPct val="150000"/>
              </a:lnSpc>
              <a:buFont typeface="Arial" pitchFamily="34" charset="0"/>
              <a:buChar char="•"/>
            </a:pPr>
            <a:r>
              <a:rPr lang="en-IN" dirty="0" smtClean="0"/>
              <a:t> Segmentation</a:t>
            </a:r>
          </a:p>
          <a:p>
            <a:pPr>
              <a:lnSpc>
                <a:spcPct val="150000"/>
              </a:lnSpc>
              <a:buFont typeface="Arial" pitchFamily="34" charset="0"/>
              <a:buChar char="•"/>
            </a:pPr>
            <a:r>
              <a:rPr lang="en-IN" dirty="0" smtClean="0"/>
              <a:t> Time series forecasting</a:t>
            </a:r>
          </a:p>
          <a:p>
            <a:pPr>
              <a:lnSpc>
                <a:spcPct val="150000"/>
              </a:lnSpc>
              <a:buFont typeface="Arial" pitchFamily="34" charset="0"/>
              <a:buChar char="•"/>
            </a:pPr>
            <a:r>
              <a:rPr lang="en-IN" dirty="0" smtClean="0"/>
              <a:t> Machine Learning</a:t>
            </a:r>
          </a:p>
          <a:p>
            <a:pPr marL="268288" lvl="1" indent="-93663">
              <a:buFont typeface="Arial" pitchFamily="34" charset="0"/>
              <a:buChar char="•"/>
            </a:pPr>
            <a:r>
              <a:rPr lang="en-IN" sz="1400" dirty="0" smtClean="0"/>
              <a:t> Nearest </a:t>
            </a:r>
            <a:r>
              <a:rPr lang="en-IN" sz="1400" dirty="0" err="1" smtClean="0"/>
              <a:t>neighbor</a:t>
            </a:r>
            <a:endParaRPr lang="en-IN" sz="1400" dirty="0" smtClean="0"/>
          </a:p>
          <a:p>
            <a:pPr marL="268288" lvl="1" indent="-93663">
              <a:buFont typeface="Arial" pitchFamily="34" charset="0"/>
              <a:buChar char="•"/>
            </a:pPr>
            <a:r>
              <a:rPr lang="en-IN" sz="1400" dirty="0" smtClean="0"/>
              <a:t> Naïve </a:t>
            </a:r>
            <a:r>
              <a:rPr lang="en-IN" sz="1400" dirty="0" err="1" smtClean="0"/>
              <a:t>Bayes</a:t>
            </a:r>
            <a:endParaRPr lang="en-IN" sz="1400" dirty="0"/>
          </a:p>
        </p:txBody>
      </p:sp>
      <p:sp>
        <p:nvSpPr>
          <p:cNvPr id="8" name="Rounded Rectangle 7"/>
          <p:cNvSpPr/>
          <p:nvPr/>
        </p:nvSpPr>
        <p:spPr>
          <a:xfrm>
            <a:off x="5580112" y="1340768"/>
            <a:ext cx="230425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Technology</a:t>
            </a:r>
            <a:endParaRPr lang="en-IN" dirty="0"/>
          </a:p>
        </p:txBody>
      </p:sp>
      <p:sp>
        <p:nvSpPr>
          <p:cNvPr id="9" name="TextBox 8"/>
          <p:cNvSpPr txBox="1"/>
          <p:nvPr/>
        </p:nvSpPr>
        <p:spPr>
          <a:xfrm>
            <a:off x="5652120" y="2152595"/>
            <a:ext cx="2232248" cy="3554819"/>
          </a:xfrm>
          <a:prstGeom prst="rect">
            <a:avLst/>
          </a:prstGeom>
          <a:noFill/>
        </p:spPr>
        <p:txBody>
          <a:bodyPr wrap="square" rtlCol="0">
            <a:spAutoFit/>
          </a:bodyPr>
          <a:lstStyle/>
          <a:p>
            <a:pPr>
              <a:lnSpc>
                <a:spcPct val="150000"/>
              </a:lnSpc>
              <a:buFont typeface="Arial" pitchFamily="34" charset="0"/>
              <a:buChar char="•"/>
            </a:pPr>
            <a:r>
              <a:rPr lang="en-IN" dirty="0" smtClean="0"/>
              <a:t> </a:t>
            </a:r>
            <a:r>
              <a:rPr lang="en-IN" dirty="0" err="1" smtClean="0"/>
              <a:t>Hadoop</a:t>
            </a:r>
            <a:endParaRPr lang="en-IN" dirty="0" smtClean="0"/>
          </a:p>
          <a:p>
            <a:pPr>
              <a:lnSpc>
                <a:spcPct val="150000"/>
              </a:lnSpc>
              <a:buFont typeface="Arial" pitchFamily="34" charset="0"/>
              <a:buChar char="•"/>
            </a:pPr>
            <a:r>
              <a:rPr lang="en-IN" dirty="0" smtClean="0"/>
              <a:t> Python</a:t>
            </a:r>
          </a:p>
          <a:p>
            <a:pPr>
              <a:lnSpc>
                <a:spcPct val="150000"/>
              </a:lnSpc>
              <a:buFont typeface="Arial" pitchFamily="34" charset="0"/>
              <a:buChar char="•"/>
            </a:pPr>
            <a:r>
              <a:rPr lang="en-IN" dirty="0" smtClean="0"/>
              <a:t> Drools</a:t>
            </a:r>
          </a:p>
          <a:p>
            <a:pPr>
              <a:lnSpc>
                <a:spcPct val="150000"/>
              </a:lnSpc>
              <a:buFont typeface="Arial" pitchFamily="34" charset="0"/>
              <a:buChar char="•"/>
            </a:pPr>
            <a:r>
              <a:rPr lang="en-IN" dirty="0" smtClean="0"/>
              <a:t> </a:t>
            </a:r>
            <a:r>
              <a:rPr lang="en-IN" dirty="0" err="1" smtClean="0"/>
              <a:t>Hbase</a:t>
            </a:r>
            <a:endParaRPr lang="en-IN" dirty="0" smtClean="0"/>
          </a:p>
          <a:p>
            <a:pPr>
              <a:lnSpc>
                <a:spcPct val="150000"/>
              </a:lnSpc>
              <a:buFont typeface="Arial" pitchFamily="34" charset="0"/>
              <a:buChar char="•"/>
            </a:pPr>
            <a:r>
              <a:rPr lang="en-IN" dirty="0" smtClean="0"/>
              <a:t> SQL</a:t>
            </a:r>
          </a:p>
          <a:p>
            <a:pPr>
              <a:lnSpc>
                <a:spcPct val="150000"/>
              </a:lnSpc>
              <a:buFont typeface="Arial" pitchFamily="34" charset="0"/>
              <a:buChar char="•"/>
            </a:pPr>
            <a:r>
              <a:rPr lang="en-IN" dirty="0" smtClean="0"/>
              <a:t> Graph</a:t>
            </a:r>
          </a:p>
          <a:p>
            <a:pPr>
              <a:lnSpc>
                <a:spcPct val="150000"/>
              </a:lnSpc>
              <a:buFont typeface="Arial" pitchFamily="34" charset="0"/>
              <a:buChar char="•"/>
            </a:pPr>
            <a:r>
              <a:rPr lang="en-IN" dirty="0" smtClean="0"/>
              <a:t> Hive</a:t>
            </a:r>
          </a:p>
          <a:p>
            <a:pPr marL="268288" lvl="1" indent="-93663"/>
            <a:endParaRPr lang="en-IN" dirty="0" smtClean="0"/>
          </a:p>
          <a:p>
            <a:pPr marL="268288" lvl="1" indent="-93663"/>
            <a:endParaRPr lang="en-IN" dirty="0" smtClean="0"/>
          </a:p>
        </p:txBody>
      </p:sp>
      <p:cxnSp>
        <p:nvCxnSpPr>
          <p:cNvPr id="12" name="Straight Connector 11"/>
          <p:cNvCxnSpPr/>
          <p:nvPr/>
        </p:nvCxnSpPr>
        <p:spPr>
          <a:xfrm>
            <a:off x="395536" y="2060848"/>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71800" y="2060848"/>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2060848"/>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12360" y="2132856"/>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 follow a trusted problem solving approach that increases your chances to glean insights you miss today</a:t>
            </a:r>
            <a:endParaRPr lang="en-IN" dirty="0"/>
          </a:p>
        </p:txBody>
      </p:sp>
      <p:graphicFrame>
        <p:nvGraphicFramePr>
          <p:cNvPr id="4" name="Diagram 3"/>
          <p:cNvGraphicFramePr/>
          <p:nvPr>
            <p:extLst>
              <p:ext uri="{D42A27DB-BD31-4B8C-83A1-F6EECF244321}">
                <p14:modId xmlns="" xmlns:p14="http://schemas.microsoft.com/office/powerpoint/2010/main" val="306320852"/>
              </p:ext>
            </p:extLst>
          </p:nvPr>
        </p:nvGraphicFramePr>
        <p:xfrm>
          <a:off x="0" y="1340768"/>
          <a:ext cx="9010684" cy="516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5496" y="2204864"/>
            <a:ext cx="1728192" cy="3108543"/>
          </a:xfrm>
          <a:prstGeom prst="rect">
            <a:avLst/>
          </a:prstGeom>
          <a:noFill/>
        </p:spPr>
        <p:txBody>
          <a:bodyPr wrap="square" rtlCol="0">
            <a:spAutoFit/>
          </a:bodyPr>
          <a:lstStyle/>
          <a:p>
            <a:pPr marL="93663" indent="-93663">
              <a:buFont typeface="Arial" pitchFamily="34" charset="0"/>
              <a:buChar char="•"/>
            </a:pPr>
            <a:r>
              <a:rPr lang="en-IN" sz="1400" dirty="0" smtClean="0"/>
              <a:t>Identify the objective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are the triggers to solve the problem today?</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were the roadblocks to solve the problem so far?</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would success of the solution look like?</a:t>
            </a:r>
            <a:endParaRPr lang="en-IN" sz="1400" dirty="0"/>
          </a:p>
        </p:txBody>
      </p:sp>
      <p:sp>
        <p:nvSpPr>
          <p:cNvPr id="6" name="TextBox 5"/>
          <p:cNvSpPr txBox="1"/>
          <p:nvPr/>
        </p:nvSpPr>
        <p:spPr>
          <a:xfrm>
            <a:off x="1835696" y="2204864"/>
            <a:ext cx="1728192" cy="3323987"/>
          </a:xfrm>
          <a:prstGeom prst="rect">
            <a:avLst/>
          </a:prstGeom>
          <a:noFill/>
        </p:spPr>
        <p:txBody>
          <a:bodyPr wrap="square" rtlCol="0">
            <a:spAutoFit/>
          </a:bodyPr>
          <a:lstStyle/>
          <a:p>
            <a:pPr marL="93663" indent="-93663">
              <a:buFont typeface="Arial" pitchFamily="34" charset="0"/>
              <a:buChar char="•"/>
            </a:pPr>
            <a:r>
              <a:rPr lang="en-IN" sz="1400" dirty="0" smtClean="0"/>
              <a:t>What are the MECE factors influencing the problem?</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is the nature impact these factors are expected to have?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data would we need to test the impact of these factors?</a:t>
            </a:r>
          </a:p>
          <a:p>
            <a:pPr marL="93663" indent="-93663">
              <a:buFont typeface="Arial" pitchFamily="34" charset="0"/>
              <a:buChar char="•"/>
            </a:pPr>
            <a:endParaRPr lang="en-IN" sz="1400" dirty="0" smtClean="0"/>
          </a:p>
          <a:p>
            <a:pPr marL="93663" indent="-93663"/>
            <a:r>
              <a:rPr lang="en-IN" sz="1400" dirty="0" smtClean="0"/>
              <a:t> </a:t>
            </a:r>
            <a:endParaRPr lang="en-IN" sz="1400" dirty="0"/>
          </a:p>
        </p:txBody>
      </p:sp>
      <p:sp>
        <p:nvSpPr>
          <p:cNvPr id="7" name="TextBox 6"/>
          <p:cNvSpPr txBox="1"/>
          <p:nvPr/>
        </p:nvSpPr>
        <p:spPr>
          <a:xfrm>
            <a:off x="3563888" y="2204864"/>
            <a:ext cx="1728192" cy="4832092"/>
          </a:xfrm>
          <a:prstGeom prst="rect">
            <a:avLst/>
          </a:prstGeom>
          <a:noFill/>
        </p:spPr>
        <p:txBody>
          <a:bodyPr wrap="square" rtlCol="0">
            <a:spAutoFit/>
          </a:bodyPr>
          <a:lstStyle/>
          <a:p>
            <a:pPr marL="93663" indent="-93663">
              <a:buFont typeface="Arial" pitchFamily="34" charset="0"/>
              <a:buChar char="•"/>
            </a:pPr>
            <a:r>
              <a:rPr lang="en-IN" sz="1400" dirty="0" smtClean="0"/>
              <a:t>Do we have data for the key factors identified?</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would it take to procure data that is currently missing? </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Are there proxies  for the missing data?</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assumptions would need to be made?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How do these assumptions impact the outcome?</a:t>
            </a:r>
          </a:p>
          <a:p>
            <a:pPr marL="93663" indent="-93663">
              <a:buFont typeface="Arial" pitchFamily="34" charset="0"/>
              <a:buChar char="•"/>
            </a:pPr>
            <a:endParaRPr lang="en-IN" sz="1400" dirty="0" smtClean="0"/>
          </a:p>
          <a:p>
            <a:pPr marL="93663" indent="-93663"/>
            <a:r>
              <a:rPr lang="en-IN" sz="1400" dirty="0" smtClean="0"/>
              <a:t> </a:t>
            </a:r>
            <a:endParaRPr lang="en-IN" sz="1400" dirty="0"/>
          </a:p>
        </p:txBody>
      </p:sp>
      <p:sp>
        <p:nvSpPr>
          <p:cNvPr id="8" name="TextBox 7"/>
          <p:cNvSpPr txBox="1"/>
          <p:nvPr/>
        </p:nvSpPr>
        <p:spPr>
          <a:xfrm>
            <a:off x="5436096" y="2204864"/>
            <a:ext cx="1728192" cy="4185761"/>
          </a:xfrm>
          <a:prstGeom prst="rect">
            <a:avLst/>
          </a:prstGeom>
          <a:noFill/>
        </p:spPr>
        <p:txBody>
          <a:bodyPr wrap="square" rtlCol="0">
            <a:spAutoFit/>
          </a:bodyPr>
          <a:lstStyle/>
          <a:p>
            <a:pPr marL="93663" indent="-93663">
              <a:buFont typeface="Arial" pitchFamily="34" charset="0"/>
              <a:buChar char="•"/>
            </a:pPr>
            <a:r>
              <a:rPr lang="en-IN" sz="1400" dirty="0" smtClean="0"/>
              <a:t>Which method / technique is best suited to meet the objective?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 method valid under the assumptions?</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 method scalable over larger datasets?</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Does the output meet the desired consumption?</a:t>
            </a:r>
          </a:p>
          <a:p>
            <a:pPr marL="93663" indent="-93663">
              <a:buFont typeface="Arial" pitchFamily="34" charset="0"/>
              <a:buChar char="•"/>
            </a:pPr>
            <a:endParaRPr lang="en-IN" sz="1400" dirty="0" smtClean="0"/>
          </a:p>
          <a:p>
            <a:pPr marL="93663" indent="-93663">
              <a:buFont typeface="Arial" pitchFamily="34" charset="0"/>
              <a:buChar char="•"/>
            </a:pPr>
            <a:endParaRPr lang="en-IN" sz="1400" dirty="0" smtClean="0"/>
          </a:p>
          <a:p>
            <a:pPr marL="93663" indent="-93663"/>
            <a:r>
              <a:rPr lang="en-IN" sz="1400" dirty="0" smtClean="0"/>
              <a:t> </a:t>
            </a:r>
            <a:endParaRPr lang="en-IN" sz="1400" dirty="0"/>
          </a:p>
        </p:txBody>
      </p:sp>
      <p:sp>
        <p:nvSpPr>
          <p:cNvPr id="9" name="TextBox 8"/>
          <p:cNvSpPr txBox="1"/>
          <p:nvPr/>
        </p:nvSpPr>
        <p:spPr>
          <a:xfrm>
            <a:off x="7164288" y="2195567"/>
            <a:ext cx="1728192" cy="4616648"/>
          </a:xfrm>
          <a:prstGeom prst="rect">
            <a:avLst/>
          </a:prstGeom>
          <a:noFill/>
        </p:spPr>
        <p:txBody>
          <a:bodyPr wrap="square" rtlCol="0">
            <a:spAutoFit/>
          </a:bodyPr>
          <a:lstStyle/>
          <a:p>
            <a:pPr marL="93663" indent="-93663">
              <a:buFont typeface="Arial" pitchFamily="34" charset="0"/>
              <a:buChar char="•"/>
            </a:pPr>
            <a:r>
              <a:rPr lang="en-IN" sz="1400" dirty="0" smtClean="0"/>
              <a:t>What dataset/scenario does the output need to be tested on?</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there a need for the model (if any) to learn?</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How would the feedback &amp; learning be integrated back into the business process?</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 output now sustainable?</a:t>
            </a:r>
          </a:p>
          <a:p>
            <a:pPr marL="93663" indent="-93663">
              <a:buFont typeface="Arial" pitchFamily="34" charset="0"/>
              <a:buChar char="•"/>
            </a:pPr>
            <a:endParaRPr lang="en-IN" sz="1400" dirty="0" smtClean="0"/>
          </a:p>
          <a:p>
            <a:pPr marL="93663" indent="-93663">
              <a:buFont typeface="Arial" pitchFamily="34" charset="0"/>
              <a:buChar char="•"/>
            </a:pPr>
            <a:endParaRPr lang="en-IN" sz="1400" dirty="0" smtClean="0"/>
          </a:p>
          <a:p>
            <a:pPr marL="93663" indent="-93663"/>
            <a:r>
              <a:rPr lang="en-IN" sz="1400" dirty="0" smtClean="0"/>
              <a:t> </a:t>
            </a:r>
            <a:endParaRPr lang="en-IN"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WNS Standard Colours">
      <a:dk1>
        <a:srgbClr val="000000"/>
      </a:dk1>
      <a:lt1>
        <a:srgbClr val="FFFFFF"/>
      </a:lt1>
      <a:dk2>
        <a:srgbClr val="CD7823"/>
      </a:dk2>
      <a:lt2>
        <a:srgbClr val="857662"/>
      </a:lt2>
      <a:accent1>
        <a:srgbClr val="8C4B32"/>
      </a:accent1>
      <a:accent2>
        <a:srgbClr val="BE8264"/>
      </a:accent2>
      <a:accent3>
        <a:srgbClr val="E6D29B"/>
      </a:accent3>
      <a:accent4>
        <a:srgbClr val="AFA546"/>
      </a:accent4>
      <a:accent5>
        <a:srgbClr val="5A692D"/>
      </a:accent5>
      <a:accent6>
        <a:srgbClr val="857662"/>
      </a:accent6>
      <a:hlink>
        <a:srgbClr val="693732"/>
      </a:hlink>
      <a:folHlink>
        <a:srgbClr val="AF2828"/>
      </a:folHlink>
    </a:clrScheme>
    <a:fontScheme name="WNS Template - 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accent3">
              <a:lumMod val="50000"/>
            </a:schemeClr>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1100" b="1"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hlink"/>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100" b="1" i="1" u="none" strike="noStrike" cap="none" normalizeH="0" baseline="0" smtClean="0">
            <a:ln>
              <a:noFill/>
            </a:ln>
            <a:solidFill>
              <a:schemeClr val="tx1"/>
            </a:solidFill>
            <a:effectLst/>
            <a:latin typeface="Arial" pitchFamily="34" charset="0"/>
          </a:defRPr>
        </a:defPPr>
      </a:lstStyle>
    </a:lnDef>
  </a:objectDefaults>
  <a:extraClrSchemeLst>
    <a:extraClrScheme>
      <a:clrScheme name="WNS Template -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NS Template - 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NS Template - 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NS Template - 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NS Template - 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NS Template - 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NS Template - 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NS Template - 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NS Template - 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NS Template - 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NS Template - 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NS Template - 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NS Template - 2008 13">
        <a:dk1>
          <a:srgbClr val="000000"/>
        </a:dk1>
        <a:lt1>
          <a:srgbClr val="FFFFFF"/>
        </a:lt1>
        <a:dk2>
          <a:srgbClr val="000000"/>
        </a:dk2>
        <a:lt2>
          <a:srgbClr val="857662"/>
        </a:lt2>
        <a:accent1>
          <a:srgbClr val="7C1315"/>
        </a:accent1>
        <a:accent2>
          <a:srgbClr val="E7D19A"/>
        </a:accent2>
        <a:accent3>
          <a:srgbClr val="FFFFFF"/>
        </a:accent3>
        <a:accent4>
          <a:srgbClr val="000000"/>
        </a:accent4>
        <a:accent5>
          <a:srgbClr val="BFAAAA"/>
        </a:accent5>
        <a:accent6>
          <a:srgbClr val="D1BD8B"/>
        </a:accent6>
        <a:hlink>
          <a:srgbClr val="D4841D"/>
        </a:hlink>
        <a:folHlink>
          <a:srgbClr val="68742E"/>
        </a:folHlink>
      </a:clrScheme>
      <a:clrMap bg1="lt1" tx1="dk1" bg2="lt2" tx2="dk2" accent1="accent1" accent2="accent2" accent3="accent3" accent4="accent4" accent5="accent5" accent6="accent6" hlink="hlink" folHlink="folHlink"/>
    </a:extraClrScheme>
    <a:extraClrScheme>
      <a:clrScheme name="WNS Template - 2008 (ver.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NS Template - 2008 (ver.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NS Template - 2008 (ver.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NS Template - 2008 (ver.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NS Template - 2008 (ver.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NS Template - 2008 (ver.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NS Template - 2008 (ver.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NS Template - 2008 (ver.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NS Template - 2008 (ver.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NS Template - 2008 (ver.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NS Template - 2008 (ver.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NS Template - 2008 (ver.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NS Template - 2008 (ver.2) 13">
        <a:dk1>
          <a:srgbClr val="000000"/>
        </a:dk1>
        <a:lt1>
          <a:srgbClr val="FFFFFF"/>
        </a:lt1>
        <a:dk2>
          <a:srgbClr val="000000"/>
        </a:dk2>
        <a:lt2>
          <a:srgbClr val="857662"/>
        </a:lt2>
        <a:accent1>
          <a:srgbClr val="7C1315"/>
        </a:accent1>
        <a:accent2>
          <a:srgbClr val="E7D19A"/>
        </a:accent2>
        <a:accent3>
          <a:srgbClr val="FFFFFF"/>
        </a:accent3>
        <a:accent4>
          <a:srgbClr val="000000"/>
        </a:accent4>
        <a:accent5>
          <a:srgbClr val="BFAAAA"/>
        </a:accent5>
        <a:accent6>
          <a:srgbClr val="D1BD8B"/>
        </a:accent6>
        <a:hlink>
          <a:srgbClr val="D4841D"/>
        </a:hlink>
        <a:folHlink>
          <a:srgbClr val="68742E"/>
        </a:folHlink>
      </a:clrScheme>
      <a:clrMap bg1="lt1" tx1="dk1" bg2="lt2" tx2="dk2" accent1="accent1" accent2="accent2" accent3="accent3" accent4="accent4" accent5="accent5" accent6="accent6" hlink="hlink" folHlink="folHlink"/>
    </a:extraClrScheme>
    <a:extraClrScheme>
      <a:clrScheme name="WNS Template - 2008 (ver.2) 14">
        <a:dk1>
          <a:srgbClr val="000000"/>
        </a:dk1>
        <a:lt1>
          <a:srgbClr val="FFFFFF"/>
        </a:lt1>
        <a:dk2>
          <a:srgbClr val="CD7823"/>
        </a:dk2>
        <a:lt2>
          <a:srgbClr val="857662"/>
        </a:lt2>
        <a:accent1>
          <a:srgbClr val="8C4B32"/>
        </a:accent1>
        <a:accent2>
          <a:srgbClr val="BE8264"/>
        </a:accent2>
        <a:accent3>
          <a:srgbClr val="FFFFFF"/>
        </a:accent3>
        <a:accent4>
          <a:srgbClr val="000000"/>
        </a:accent4>
        <a:accent5>
          <a:srgbClr val="C5B1AD"/>
        </a:accent5>
        <a:accent6>
          <a:srgbClr val="AC755A"/>
        </a:accent6>
        <a:hlink>
          <a:srgbClr val="E6D29B"/>
        </a:hlink>
        <a:folHlink>
          <a:srgbClr val="AFA54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81626</TotalTime>
  <Words>5245</Words>
  <Application>Microsoft Office PowerPoint</Application>
  <PresentationFormat>On-screen Show (4:3)</PresentationFormat>
  <Paragraphs>825</Paragraphs>
  <Slides>36</Slides>
  <Notes>13</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2_Office Theme</vt:lpstr>
      <vt:lpstr>3_Office Theme</vt:lpstr>
      <vt:lpstr>1_Blank</vt:lpstr>
      <vt:lpstr>Introduction to Ugam’s Analytical Services Power Analytics Into Action   </vt:lpstr>
      <vt:lpstr>Ugam is an established managed analytics firm with multiple solutions , services and platforms</vt:lpstr>
      <vt:lpstr>The interplay of different models that Ugam offers is a strong differentiator in the market</vt:lpstr>
      <vt:lpstr>Slide 4</vt:lpstr>
      <vt:lpstr>Ugam’s Analytics services offering has helped Retailers solve a range of business problems</vt:lpstr>
      <vt:lpstr>Ugam’s Analytics services offering has helped leading Brands solve a range of business problems</vt:lpstr>
      <vt:lpstr>Ugam’s differentiator in Analytics lies in the ability to deliver richer insights at scale using its existing assets</vt:lpstr>
      <vt:lpstr>Ugam’s team of decision scientists possess a range of skills required to provide solutions to your customized need</vt:lpstr>
      <vt:lpstr>We follow a trusted problem solving approach that increases your chances to glean insights you miss today</vt:lpstr>
      <vt:lpstr>Slide 10</vt:lpstr>
      <vt:lpstr>Created a decision support system to re-allocate spends across marketing channels and lines of business</vt:lpstr>
      <vt:lpstr>Solution overview</vt:lpstr>
      <vt:lpstr>Analyzed drivers for low sell through for an online market place to recommend actions to improve conversion</vt:lpstr>
      <vt:lpstr>Solution overview</vt:lpstr>
      <vt:lpstr>Potential drivers of conversions were analyzed based on data availability</vt:lpstr>
      <vt:lpstr>Factors that could influence whether an item gets sold or not</vt:lpstr>
      <vt:lpstr>Incorporating a test and learn approach to making content interventions with an agile feedback loop</vt:lpstr>
      <vt:lpstr>Solution overview</vt:lpstr>
      <vt:lpstr>Designing and implementing a measurement framework for Direct mail campaigns</vt:lpstr>
      <vt:lpstr>Solution overview</vt:lpstr>
      <vt:lpstr>Mining store survey response and social buzz helped a large retailer fine tune its new format roll out</vt:lpstr>
      <vt:lpstr>Solution overview</vt:lpstr>
      <vt:lpstr>Understanding the “Non Users” of a Brand to tap in new consumers </vt:lpstr>
      <vt:lpstr>Solution overview</vt:lpstr>
      <vt:lpstr>Identify the growth opportunities for the XYZ brand with the help of country clustering </vt:lpstr>
      <vt:lpstr>Solution : Cluster formation</vt:lpstr>
      <vt:lpstr>Solution overview</vt:lpstr>
      <vt:lpstr>Assess the existing market, to determine how consumers perceive brands and the nature of consumer preferences</vt:lpstr>
      <vt:lpstr>Solution overview</vt:lpstr>
      <vt:lpstr>Constructed the choice simulator for the prediction of consumer judgements of new attribute combination</vt:lpstr>
      <vt:lpstr>Solution overview</vt:lpstr>
      <vt:lpstr>Diagnosing Customer Retention : Loyal advocates to the brand</vt:lpstr>
      <vt:lpstr>Solution overview</vt:lpstr>
      <vt:lpstr>Does homely country made product drive same business line-up upon foreign visits?</vt:lpstr>
      <vt:lpstr>Solution overview</vt:lpstr>
      <vt:lpstr>Slide 36</vt:lpstr>
    </vt:vector>
  </TitlesOfParts>
  <Company>Ugam Solutions Pvt.Ltd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rajesh.dsouza</dc:creator>
  <cp:lastModifiedBy>yashwanth.r</cp:lastModifiedBy>
  <cp:revision>1431</cp:revision>
  <cp:lastPrinted>2013-09-05T06:10:03Z</cp:lastPrinted>
  <dcterms:created xsi:type="dcterms:W3CDTF">2013-05-29T04:44:30Z</dcterms:created>
  <dcterms:modified xsi:type="dcterms:W3CDTF">2015-05-14T12:08:22Z</dcterms:modified>
</cp:coreProperties>
</file>