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03" r:id="rId2"/>
    <p:sldId id="258" r:id="rId3"/>
    <p:sldId id="261" r:id="rId4"/>
    <p:sldId id="262" r:id="rId5"/>
    <p:sldId id="276" r:id="rId6"/>
    <p:sldId id="267" r:id="rId7"/>
    <p:sldId id="296" r:id="rId8"/>
    <p:sldId id="284" r:id="rId9"/>
    <p:sldId id="272" r:id="rId10"/>
    <p:sldId id="273" r:id="rId11"/>
    <p:sldId id="278" r:id="rId12"/>
    <p:sldId id="279" r:id="rId13"/>
    <p:sldId id="280" r:id="rId14"/>
    <p:sldId id="281" r:id="rId15"/>
    <p:sldId id="282" r:id="rId16"/>
    <p:sldId id="298" r:id="rId17"/>
    <p:sldId id="294" r:id="rId18"/>
    <p:sldId id="295" r:id="rId19"/>
    <p:sldId id="285" r:id="rId20"/>
    <p:sldId id="286" r:id="rId21"/>
    <p:sldId id="290" r:id="rId22"/>
    <p:sldId id="291" r:id="rId23"/>
    <p:sldId id="292" r:id="rId24"/>
    <p:sldId id="293" r:id="rId25"/>
    <p:sldId id="287" r:id="rId26"/>
    <p:sldId id="288" r:id="rId27"/>
    <p:sldId id="299" r:id="rId28"/>
    <p:sldId id="300" r:id="rId29"/>
    <p:sldId id="302"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shwanth.r" initials="y"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3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4624" autoAdjust="0"/>
  </p:normalViewPr>
  <p:slideViewPr>
    <p:cSldViewPr>
      <p:cViewPr varScale="1">
        <p:scale>
          <a:sx n="70" d="100"/>
          <a:sy n="70" d="100"/>
        </p:scale>
        <p:origin x="1188" y="48"/>
      </p:cViewPr>
      <p:guideLst>
        <p:guide orient="horz" pos="2160"/>
        <p:guide pos="2880"/>
      </p:guideLst>
    </p:cSldViewPr>
  </p:slideViewPr>
  <p:notesTextViewPr>
    <p:cViewPr>
      <p:scale>
        <a:sx n="1" d="1"/>
        <a:sy n="1" d="1"/>
      </p:scale>
      <p:origin x="0" y="0"/>
    </p:cViewPr>
  </p:notesTextViewPr>
  <p:sorterViewPr>
    <p:cViewPr>
      <p:scale>
        <a:sx n="66" d="100"/>
        <a:sy n="66" d="100"/>
      </p:scale>
      <p:origin x="0" y="450"/>
    </p:cViewPr>
  </p:sorterViewPr>
  <p:notesViewPr>
    <p:cSldViewPr>
      <p:cViewPr varScale="1">
        <p:scale>
          <a:sx n="85" d="100"/>
          <a:sy n="85" d="100"/>
        </p:scale>
        <p:origin x="-383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1/6/2016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dirty="0"/>
          </a:p>
        </p:txBody>
      </p:sp>
    </p:spTree>
    <p:extLst>
      <p:ext uri="{BB962C8B-B14F-4D97-AF65-F5344CB8AC3E}">
        <p14:creationId xmlns:p14="http://schemas.microsoft.com/office/powerpoint/2010/main"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1/6/2016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dirty="0"/>
          </a:p>
        </p:txBody>
      </p:sp>
    </p:spTree>
    <p:extLst>
      <p:ext uri="{BB962C8B-B14F-4D97-AF65-F5344CB8AC3E}">
        <p14:creationId xmlns:p14="http://schemas.microsoft.com/office/powerpoint/2010/main"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F785B3E-D822-4E5F-8A91-790245CBB457}" type="slidenum">
              <a:rPr lang="en-US" smtClean="0"/>
              <a:pPr/>
              <a:t>28</a:t>
            </a:fld>
            <a:endParaRPr lang="en-US" dirty="0"/>
          </a:p>
        </p:txBody>
      </p:sp>
    </p:spTree>
    <p:extLst>
      <p:ext uri="{BB962C8B-B14F-4D97-AF65-F5344CB8AC3E}">
        <p14:creationId xmlns:p14="http://schemas.microsoft.com/office/powerpoint/2010/main" val="2021189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p14="http://schemas.microsoft.com/office/powerpoint/2010/main"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Basket Analysis : Data Mining Technique</a:t>
            </a:r>
            <a:endParaRPr lang="en-US" dirty="0"/>
          </a:p>
        </p:txBody>
      </p:sp>
    </p:spTree>
    <p:extLst>
      <p:ext uri="{BB962C8B-B14F-4D97-AF65-F5344CB8AC3E}">
        <p14:creationId xmlns:p14="http://schemas.microsoft.com/office/powerpoint/2010/main" val="3891210901"/>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Data Preparation(in R)</a:t>
            </a:r>
            <a:r>
              <a:rPr lang="en-IN" b="1" dirty="0" smtClean="0"/>
              <a:t>			    Continued................</a:t>
            </a:r>
            <a:endParaRPr lang="en-IN" b="1" dirty="0"/>
          </a:p>
        </p:txBody>
      </p:sp>
      <p:sp>
        <p:nvSpPr>
          <p:cNvPr id="3" name="Content Placeholder 2"/>
          <p:cNvSpPr>
            <a:spLocks noGrp="1"/>
          </p:cNvSpPr>
          <p:nvPr>
            <p:ph idx="1"/>
          </p:nvPr>
        </p:nvSpPr>
        <p:spPr>
          <a:xfrm>
            <a:off x="0" y="838200"/>
            <a:ext cx="9144000" cy="5791200"/>
          </a:xfrm>
        </p:spPr>
        <p:txBody>
          <a:bodyPr>
            <a:normAutofit/>
          </a:bodyPr>
          <a:lstStyle/>
          <a:p>
            <a:r>
              <a:rPr lang="en-IN" dirty="0" smtClean="0"/>
              <a:t>In </a:t>
            </a:r>
            <a:r>
              <a:rPr lang="en-IN" b="1" dirty="0" smtClean="0"/>
              <a:t>arules</a:t>
            </a:r>
            <a:r>
              <a:rPr lang="en-IN" dirty="0" smtClean="0"/>
              <a:t> both layouts are implemented as the classes transactions and tidLists. Similar to transactions, class tidLists also uses a sparse representation to store its lists efficiently.</a:t>
            </a:r>
          </a:p>
          <a:p>
            <a:endParaRPr lang="en-IN" dirty="0" smtClean="0"/>
          </a:p>
          <a:p>
            <a:pPr lvl="1">
              <a:buFont typeface="Wingdings" pitchFamily="2" charset="2"/>
              <a:buChar char="Ø"/>
            </a:pPr>
            <a:r>
              <a:rPr lang="en-IN" dirty="0" smtClean="0"/>
              <a:t> </a:t>
            </a:r>
            <a:r>
              <a:rPr lang="en-IN" b="1" dirty="0" smtClean="0"/>
              <a:t>summary()</a:t>
            </a:r>
            <a:r>
              <a:rPr lang="en-IN" dirty="0" smtClean="0"/>
              <a:t> to give a short overview of the set and </a:t>
            </a:r>
            <a:r>
              <a:rPr lang="en-IN" b="1" dirty="0" smtClean="0"/>
              <a:t>inspect()</a:t>
            </a:r>
            <a:r>
              <a:rPr lang="en-IN" dirty="0" smtClean="0"/>
              <a:t> to display individual associations, </a:t>
            </a:r>
          </a:p>
          <a:p>
            <a:pPr lvl="1">
              <a:buFont typeface="Wingdings" pitchFamily="2" charset="2"/>
              <a:buChar char="Ø"/>
            </a:pPr>
            <a:r>
              <a:rPr lang="en-IN" b="1" dirty="0" smtClean="0"/>
              <a:t>length()</a:t>
            </a:r>
            <a:r>
              <a:rPr lang="en-IN" dirty="0" smtClean="0"/>
              <a:t> for getting the number of elements in the set, </a:t>
            </a:r>
          </a:p>
          <a:p>
            <a:pPr lvl="1">
              <a:buFont typeface="Wingdings" pitchFamily="2" charset="2"/>
              <a:buChar char="Ø"/>
            </a:pPr>
            <a:r>
              <a:rPr lang="en-IN" b="1" dirty="0" smtClean="0"/>
              <a:t>items()</a:t>
            </a:r>
            <a:r>
              <a:rPr lang="en-IN" dirty="0" smtClean="0"/>
              <a:t> for getting for each association a set of items involved in the association (e.g., the union of the items in the LHS and the RHS for each rule),</a:t>
            </a:r>
          </a:p>
          <a:p>
            <a:pPr lvl="1">
              <a:buFont typeface="Wingdings" pitchFamily="2" charset="2"/>
              <a:buChar char="Ø"/>
            </a:pPr>
            <a:r>
              <a:rPr lang="en-IN" dirty="0" smtClean="0"/>
              <a:t>sorting the set using the values of different quality measures (</a:t>
            </a:r>
            <a:r>
              <a:rPr lang="en-IN" b="1" dirty="0" smtClean="0"/>
              <a:t>sort()</a:t>
            </a:r>
            <a:r>
              <a:rPr lang="en-IN" dirty="0" smtClean="0"/>
              <a:t>)</a:t>
            </a:r>
          </a:p>
          <a:p>
            <a:pPr lvl="1">
              <a:buFont typeface="Wingdings" pitchFamily="2" charset="2"/>
              <a:buChar char="Ø"/>
            </a:pPr>
            <a:r>
              <a:rPr lang="en-IN" dirty="0" smtClean="0"/>
              <a:t>subset extraction (</a:t>
            </a:r>
            <a:r>
              <a:rPr lang="en-IN" b="1" dirty="0" smtClean="0"/>
              <a:t>[</a:t>
            </a:r>
            <a:r>
              <a:rPr lang="en-IN" dirty="0" smtClean="0"/>
              <a:t> and </a:t>
            </a:r>
            <a:r>
              <a:rPr lang="en-IN" b="1" dirty="0" smtClean="0"/>
              <a:t>subset()</a:t>
            </a:r>
            <a:r>
              <a:rPr lang="en-IN" dirty="0" smtClean="0"/>
              <a:t>)</a:t>
            </a:r>
          </a:p>
          <a:p>
            <a:pPr lvl="1">
              <a:buFont typeface="Wingdings" pitchFamily="2" charset="2"/>
              <a:buChar char="Ø"/>
            </a:pPr>
            <a:r>
              <a:rPr lang="en-IN" dirty="0" smtClean="0"/>
              <a:t>set operations (</a:t>
            </a:r>
            <a:r>
              <a:rPr lang="en-IN" b="1" dirty="0" smtClean="0"/>
              <a:t>union()</a:t>
            </a:r>
            <a:r>
              <a:rPr lang="en-IN" dirty="0" smtClean="0"/>
              <a:t>, </a:t>
            </a:r>
            <a:r>
              <a:rPr lang="en-IN" b="1" dirty="0" smtClean="0"/>
              <a:t>intersect()</a:t>
            </a:r>
            <a:r>
              <a:rPr lang="en-IN" dirty="0" smtClean="0"/>
              <a:t> and </a:t>
            </a:r>
            <a:r>
              <a:rPr lang="en-IN" b="1" dirty="0" smtClean="0"/>
              <a:t>sort()</a:t>
            </a:r>
            <a:r>
              <a:rPr lang="en-IN" dirty="0" smtClean="0"/>
              <a:t>)</a:t>
            </a:r>
          </a:p>
          <a:p>
            <a:pPr lvl="1">
              <a:buFont typeface="Wingdings" pitchFamily="2" charset="2"/>
              <a:buChar char="Ø"/>
            </a:pPr>
            <a:r>
              <a:rPr lang="en-IN" dirty="0" smtClean="0"/>
              <a:t>matching elements from two sets (</a:t>
            </a:r>
            <a:r>
              <a:rPr lang="en-IN" b="1" dirty="0" smtClean="0"/>
              <a:t>match()</a:t>
            </a:r>
            <a:r>
              <a:rPr lang="en-IN" dirty="0" smtClean="0"/>
              <a:t>)</a:t>
            </a:r>
          </a:p>
          <a:p>
            <a:pPr lvl="1">
              <a:buFont typeface="Wingdings" pitchFamily="2" charset="2"/>
              <a:buChar char="Ø"/>
            </a:pPr>
            <a:r>
              <a:rPr lang="en-IN" b="1" dirty="0" smtClean="0"/>
              <a:t>write()</a:t>
            </a:r>
            <a:r>
              <a:rPr lang="en-IN" dirty="0" smtClean="0"/>
              <a:t> for writing associations to disk in human readable form. To save and load associations in compact form, use save() and load() from the base package. </a:t>
            </a:r>
          </a:p>
          <a:p>
            <a:pPr lvl="1">
              <a:buFont typeface="Wingdings" pitchFamily="2" charset="2"/>
              <a:buChar char="Ø"/>
            </a:pPr>
            <a:endParaRPr lang="en-IN"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Association Rules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Association Rules</a:t>
            </a:r>
            <a:endParaRPr lang="en-IN" b="1" u="sng" dirty="0"/>
          </a:p>
        </p:txBody>
      </p:sp>
      <p:sp>
        <p:nvSpPr>
          <p:cNvPr id="3" name="Content Placeholder 2"/>
          <p:cNvSpPr>
            <a:spLocks noGrp="1"/>
          </p:cNvSpPr>
          <p:nvPr>
            <p:ph idx="1"/>
          </p:nvPr>
        </p:nvSpPr>
        <p:spPr/>
        <p:txBody>
          <a:bodyPr/>
          <a:lstStyle/>
          <a:p>
            <a:r>
              <a:rPr lang="en-IN" dirty="0" smtClean="0"/>
              <a:t>Association Rules find all sets of items (itemsets) that have </a:t>
            </a:r>
            <a:r>
              <a:rPr lang="en-IN" b="1" dirty="0" smtClean="0"/>
              <a:t>Support</a:t>
            </a:r>
            <a:r>
              <a:rPr lang="en-IN" dirty="0" smtClean="0"/>
              <a:t> greater than the minimum support and then using the large itemsets to generate the desired rules that have </a:t>
            </a:r>
            <a:r>
              <a:rPr lang="en-IN" b="1" i="1" dirty="0" smtClean="0"/>
              <a:t>Confidence</a:t>
            </a:r>
            <a:r>
              <a:rPr lang="en-IN" dirty="0" smtClean="0"/>
              <a:t> greater than the minimum confidence. </a:t>
            </a:r>
          </a:p>
          <a:p>
            <a:endParaRPr lang="en-IN" dirty="0" smtClean="0"/>
          </a:p>
          <a:p>
            <a:r>
              <a:rPr lang="en-IN" dirty="0" smtClean="0"/>
              <a:t>The </a:t>
            </a:r>
            <a:r>
              <a:rPr lang="en-IN" b="1" i="1" dirty="0" smtClean="0"/>
              <a:t>Lift</a:t>
            </a:r>
            <a:r>
              <a:rPr lang="en-IN" dirty="0" smtClean="0"/>
              <a:t> of a rule is the ratio of the observed support to that expected if X and Y were independent.  A typical and widely used example of association rules application is market basket analysis. </a:t>
            </a:r>
          </a:p>
          <a:p>
            <a:endParaRPr lang="en-IN" dirty="0"/>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Key Metrics</a:t>
            </a:r>
            <a:endParaRPr lang="en-IN" b="1" u="sng" dirty="0"/>
          </a:p>
        </p:txBody>
      </p:sp>
      <p:sp>
        <p:nvSpPr>
          <p:cNvPr id="4" name="Content Placeholder 3"/>
          <p:cNvSpPr txBox="1">
            <a:spLocks noGrp="1"/>
          </p:cNvSpPr>
          <p:nvPr>
            <p:ph idx="1"/>
          </p:nvPr>
        </p:nvSpPr>
        <p:spPr>
          <a:xfrm>
            <a:off x="0" y="12954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2286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4984750" y="1524000"/>
          <a:ext cx="1687513" cy="914400"/>
        </p:xfrm>
        <a:graphic>
          <a:graphicData uri="http://schemas.openxmlformats.org/presentationml/2006/ole">
            <mc:AlternateContent xmlns:mc="http://schemas.openxmlformats.org/markup-compatibility/2006">
              <mc:Choice xmlns:v="urn:schemas-microsoft-com:vml" Requires="v">
                <p:oleObj spid="_x0000_s4104" name="Equation" r:id="rId3" imgW="647640" imgH="393480" progId="Equation.3">
                  <p:embed/>
                </p:oleObj>
              </mc:Choice>
              <mc:Fallback>
                <p:oleObj name="Equation" r:id="rId3" imgW="64764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0" y="1524000"/>
                        <a:ext cx="16875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602289" y="3200400"/>
          <a:ext cx="1636711" cy="914400"/>
        </p:xfrm>
        <a:graphic>
          <a:graphicData uri="http://schemas.openxmlformats.org/presentationml/2006/ole">
            <mc:AlternateContent xmlns:mc="http://schemas.openxmlformats.org/markup-compatibility/2006">
              <mc:Choice xmlns:v="urn:schemas-microsoft-com:vml" Requires="v">
                <p:oleObj spid="_x0000_s4105" name="Equation" r:id="rId5" imgW="647640" imgH="419040" progId="Equation.3">
                  <p:embed/>
                </p:oleObj>
              </mc:Choice>
              <mc:Fallback>
                <p:oleObj name="Equation" r:id="rId5" imgW="64764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2289" y="3200400"/>
                        <a:ext cx="1636711"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829175" y="4495800"/>
          <a:ext cx="3675063" cy="838200"/>
        </p:xfrm>
        <a:graphic>
          <a:graphicData uri="http://schemas.openxmlformats.org/presentationml/2006/ole">
            <mc:AlternateContent xmlns:mc="http://schemas.openxmlformats.org/markup-compatibility/2006">
              <mc:Choice xmlns:v="urn:schemas-microsoft-com:vml" Requires="v">
                <p:oleObj spid="_x0000_s4106" name="Equation" r:id="rId7" imgW="1587240" imgH="419040" progId="Equation.3">
                  <p:embed/>
                </p:oleObj>
              </mc:Choice>
              <mc:Fallback>
                <p:oleObj name="Equation" r:id="rId7" imgW="158724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9175" y="4495800"/>
                        <a:ext cx="36750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914400" y="3429000"/>
            <a:ext cx="381000" cy="523220"/>
          </a:xfrm>
          <a:prstGeom prst="rect">
            <a:avLst/>
          </a:prstGeom>
          <a:noFill/>
        </p:spPr>
        <p:txBody>
          <a:bodyPr wrap="square" rtlCol="0">
            <a:spAutoFit/>
          </a:bodyPr>
          <a:lstStyle/>
          <a:p>
            <a:r>
              <a:rPr lang="en-IN" sz="2800" dirty="0" smtClean="0">
                <a:latin typeface="Century Gothic" pitchFamily="34" charset="0"/>
              </a:rPr>
              <a:t>A</a:t>
            </a: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Key Metrics(Probability)</a:t>
            </a:r>
            <a:r>
              <a:rPr lang="en-IN" b="1" dirty="0" smtClean="0"/>
              <a:t>		    Continued............</a:t>
            </a:r>
            <a:endParaRPr lang="en-IN" b="1" dirty="0"/>
          </a:p>
        </p:txBody>
      </p:sp>
      <p:sp>
        <p:nvSpPr>
          <p:cNvPr id="4" name="Content Placeholder 3"/>
          <p:cNvSpPr txBox="1">
            <a:spLocks noGrp="1"/>
          </p:cNvSpPr>
          <p:nvPr>
            <p:ph idx="1"/>
          </p:nvPr>
        </p:nvSpPr>
        <p:spPr>
          <a:xfrm>
            <a:off x="0" y="13716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3810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5029200" y="1905000"/>
          <a:ext cx="1587500" cy="473075"/>
        </p:xfrm>
        <a:graphic>
          <a:graphicData uri="http://schemas.openxmlformats.org/presentationml/2006/ole">
            <mc:AlternateContent xmlns:mc="http://schemas.openxmlformats.org/markup-compatibility/2006">
              <mc:Choice xmlns:v="urn:schemas-microsoft-com:vml" Requires="v">
                <p:oleObj spid="_x0000_s5128" name="Equation" r:id="rId3" imgW="609480" imgH="203040" progId="Equation.3">
                  <p:embed/>
                </p:oleObj>
              </mc:Choice>
              <mc:Fallback>
                <p:oleObj name="Equation" r:id="rId3" imgW="60948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905000"/>
                        <a:ext cx="15875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562600" y="3276600"/>
          <a:ext cx="2667000" cy="914400"/>
        </p:xfrm>
        <a:graphic>
          <a:graphicData uri="http://schemas.openxmlformats.org/presentationml/2006/ole">
            <mc:AlternateContent xmlns:mc="http://schemas.openxmlformats.org/markup-compatibility/2006">
              <mc:Choice xmlns:v="urn:schemas-microsoft-com:vml" Requires="v">
                <p:oleObj spid="_x0000_s5129" name="Equation" r:id="rId5" imgW="1257120" imgH="419040" progId="Equation.3">
                  <p:embed/>
                </p:oleObj>
              </mc:Choice>
              <mc:Fallback>
                <p:oleObj name="Equation" r:id="rId5" imgW="12571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276600"/>
                        <a:ext cx="2667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953000" y="4572000"/>
          <a:ext cx="2057400" cy="838200"/>
        </p:xfrm>
        <a:graphic>
          <a:graphicData uri="http://schemas.openxmlformats.org/presentationml/2006/ole">
            <mc:AlternateContent xmlns:mc="http://schemas.openxmlformats.org/markup-compatibility/2006">
              <mc:Choice xmlns:v="urn:schemas-microsoft-com:vml" Requires="v">
                <p:oleObj spid="_x0000_s5130" name="Equation" r:id="rId7" imgW="799920" imgH="419040" progId="Equation.3">
                  <p:embed/>
                </p:oleObj>
              </mc:Choice>
              <mc:Fallback>
                <p:oleObj name="Equation" r:id="rId7" imgW="79992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572000"/>
                        <a:ext cx="2057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descr="Capture_1.PNG"/>
          <p:cNvPicPr>
            <a:picLocks noGrp="1" noChangeAspect="1"/>
          </p:cNvPicPr>
          <p:nvPr>
            <p:ph idx="1"/>
          </p:nvPr>
        </p:nvPicPr>
        <p:blipFill>
          <a:blip r:embed="rId2" cstate="print"/>
          <a:stretch>
            <a:fillRect/>
          </a:stretch>
        </p:blipFill>
        <p:spPr>
          <a:xfrm>
            <a:off x="1295400" y="1219200"/>
            <a:ext cx="5943600" cy="4800600"/>
          </a:xfrm>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Metrics Interpretation</a:t>
            </a:r>
            <a:endParaRPr lang="en-IN" b="1" u="sng" dirty="0"/>
          </a:p>
        </p:txBody>
      </p:sp>
      <p:sp>
        <p:nvSpPr>
          <p:cNvPr id="3" name="Content Placeholder 2"/>
          <p:cNvSpPr>
            <a:spLocks noGrp="1"/>
          </p:cNvSpPr>
          <p:nvPr>
            <p:ph idx="1"/>
          </p:nvPr>
        </p:nvSpPr>
        <p:spPr>
          <a:xfrm>
            <a:off x="0" y="762000"/>
            <a:ext cx="9144000" cy="5059363"/>
          </a:xfrm>
        </p:spPr>
        <p:txBody>
          <a:bodyPr/>
          <a:lstStyle/>
          <a:p>
            <a:endParaRPr lang="en-IN" b="1" u="sng" dirty="0" smtClean="0"/>
          </a:p>
          <a:p>
            <a:pPr>
              <a:buNone/>
            </a:pPr>
            <a:endParaRPr lang="en-IN" b="1" u="sng" dirty="0" smtClean="0"/>
          </a:p>
          <a:p>
            <a:pPr>
              <a:buNone/>
            </a:pPr>
            <a:r>
              <a:rPr lang="en-IN" dirty="0" smtClean="0"/>
              <a:t>			IF {beer, no bar meal} THEN {crisps}.</a:t>
            </a:r>
            <a:endParaRPr lang="en-IN" b="1" u="sng" dirty="0" smtClean="0"/>
          </a:p>
          <a:p>
            <a:endParaRPr lang="en-IN" b="1" u="sng" dirty="0" smtClean="0"/>
          </a:p>
          <a:p>
            <a:r>
              <a:rPr lang="en-IN" b="1" u="sng" dirty="0" smtClean="0"/>
              <a:t>Support</a:t>
            </a:r>
            <a:r>
              <a:rPr lang="en-IN" dirty="0" smtClean="0"/>
              <a:t> :  </a:t>
            </a:r>
            <a:r>
              <a:rPr lang="en-IN" b="1" dirty="0" smtClean="0"/>
              <a:t>Probability</a:t>
            </a:r>
            <a:r>
              <a:rPr lang="en-IN" dirty="0" smtClean="0"/>
              <a:t> of </a:t>
            </a:r>
            <a:r>
              <a:rPr lang="en-IN" b="1" dirty="0" smtClean="0"/>
              <a:t>purchase-occurrence</a:t>
            </a:r>
            <a:r>
              <a:rPr lang="en-IN" dirty="0" smtClean="0"/>
              <a:t> of an </a:t>
            </a:r>
            <a:r>
              <a:rPr lang="en-IN" dirty="0" err="1" smtClean="0"/>
              <a:t>ItemSet</a:t>
            </a:r>
            <a:r>
              <a:rPr lang="en-IN" dirty="0" smtClean="0"/>
              <a:t>.</a:t>
            </a:r>
          </a:p>
          <a:p>
            <a:pPr>
              <a:buNone/>
            </a:pPr>
            <a:endParaRPr lang="en-IN" dirty="0" smtClean="0"/>
          </a:p>
          <a:p>
            <a:r>
              <a:rPr lang="en-IN" b="1" u="sng" dirty="0" smtClean="0"/>
              <a:t>Confidence</a:t>
            </a:r>
            <a:r>
              <a:rPr lang="en-IN" dirty="0" smtClean="0"/>
              <a:t> : </a:t>
            </a:r>
            <a:r>
              <a:rPr lang="en-IN" b="1" dirty="0" smtClean="0"/>
              <a:t>Conditional probability</a:t>
            </a:r>
            <a:r>
              <a:rPr lang="en-IN" dirty="0" smtClean="0"/>
              <a:t> that transaction will contain 		   </a:t>
            </a:r>
            <a:r>
              <a:rPr lang="en-IN" b="1" dirty="0" smtClean="0"/>
              <a:t>Consequent</a:t>
            </a:r>
            <a:r>
              <a:rPr lang="en-IN" dirty="0" smtClean="0"/>
              <a:t> given that it includes </a:t>
            </a:r>
            <a:r>
              <a:rPr lang="en-IN" b="1" dirty="0" smtClean="0"/>
              <a:t>Antecedent</a:t>
            </a:r>
            <a:r>
              <a:rPr lang="en-IN" dirty="0" smtClean="0"/>
              <a:t>.</a:t>
            </a:r>
          </a:p>
          <a:p>
            <a:pPr>
              <a:buNone/>
            </a:pPr>
            <a:endParaRPr lang="en-IN" dirty="0" smtClean="0"/>
          </a:p>
          <a:p>
            <a:r>
              <a:rPr lang="en-IN" b="1" u="sng" dirty="0" smtClean="0"/>
              <a:t>Lift/Lift Ratio</a:t>
            </a:r>
            <a:r>
              <a:rPr lang="en-IN" dirty="0" smtClean="0"/>
              <a:t> : Explains how much more likely it is that </a:t>
            </a:r>
            <a:r>
              <a:rPr lang="en-IN" b="1" dirty="0" smtClean="0"/>
              <a:t>Consequent</a:t>
            </a:r>
            <a:r>
              <a:rPr lang="en-IN" dirty="0" smtClean="0"/>
              <a:t> is 		   purchased as a result of purchasing </a:t>
            </a:r>
            <a:r>
              <a:rPr lang="en-IN" b="1" dirty="0" smtClean="0"/>
              <a:t>Antecedent</a:t>
            </a:r>
            <a:r>
              <a:rPr lang="en-IN" dirty="0" smtClean="0"/>
              <a:t>.</a:t>
            </a:r>
            <a:endParaRPr lang="en-IN" dirty="0"/>
          </a:p>
        </p:txBody>
      </p:sp>
      <p:cxnSp>
        <p:nvCxnSpPr>
          <p:cNvPr id="7" name="Straight Arrow Connector 6"/>
          <p:cNvCxnSpPr/>
          <p:nvPr/>
        </p:nvCxnSpPr>
        <p:spPr>
          <a:xfrm flipH="1">
            <a:off x="5791200" y="10668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9906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Antecedent</a:t>
            </a:r>
            <a:endParaRPr lang="en-IN" dirty="0"/>
          </a:p>
        </p:txBody>
      </p:sp>
      <p:sp>
        <p:nvSpPr>
          <p:cNvPr id="11" name="Rectangle 10"/>
          <p:cNvSpPr/>
          <p:nvPr/>
        </p:nvSpPr>
        <p:spPr>
          <a:xfrm>
            <a:off x="6934200" y="990600"/>
            <a:ext cx="1371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Consequent</a:t>
            </a:r>
            <a:endParaRPr lang="en-IN" dirty="0"/>
          </a:p>
        </p:txBody>
      </p:sp>
      <p:sp>
        <p:nvSpPr>
          <p:cNvPr id="12" name="Left Brace 11"/>
          <p:cNvSpPr/>
          <p:nvPr/>
        </p:nvSpPr>
        <p:spPr>
          <a:xfrm rot="5400000">
            <a:off x="3181350" y="323850"/>
            <a:ext cx="342900" cy="2133600"/>
          </a:xfrm>
          <a:prstGeom prst="leftBrace">
            <a:avLst>
              <a:gd name="adj1" fmla="val 8333"/>
              <a:gd name="adj2" fmla="val 496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p:nvPr/>
        </p:nvCxnSpPr>
        <p:spPr>
          <a:xfrm>
            <a:off x="1752600" y="1143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Apriori Algorithm</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304800"/>
            <a:ext cx="9132277" cy="533400"/>
          </a:xfrm>
        </p:spPr>
        <p:txBody>
          <a:bodyPr>
            <a:normAutofit fontScale="90000"/>
          </a:bodyPr>
          <a:lstStyle/>
          <a:p>
            <a:r>
              <a:rPr lang="en-IN" sz="2700" b="1" u="sng" dirty="0" smtClean="0"/>
              <a:t>Market basket analysis using apriori algorithm and arules package in R</a:t>
            </a:r>
            <a:r>
              <a:rPr lang="en-IN" sz="2200" dirty="0" smtClean="0"/>
              <a:t/>
            </a:r>
            <a:br>
              <a:rPr lang="en-IN" sz="2200" dirty="0" smtClean="0"/>
            </a:br>
            <a:endParaRPr lang="en-IN" dirty="0"/>
          </a:p>
        </p:txBody>
      </p:sp>
      <p:sp>
        <p:nvSpPr>
          <p:cNvPr id="3" name="Content Placeholder 2"/>
          <p:cNvSpPr>
            <a:spLocks noGrp="1"/>
          </p:cNvSpPr>
          <p:nvPr>
            <p:ph idx="1"/>
          </p:nvPr>
        </p:nvSpPr>
        <p:spPr>
          <a:xfrm>
            <a:off x="0" y="990600"/>
            <a:ext cx="9144000" cy="4830763"/>
          </a:xfrm>
        </p:spPr>
        <p:txBody>
          <a:bodyPr/>
          <a:lstStyle/>
          <a:p>
            <a:endParaRPr lang="en-IN" dirty="0" smtClean="0"/>
          </a:p>
          <a:p>
            <a:r>
              <a:rPr lang="en-IN" dirty="0" smtClean="0"/>
              <a:t>Consider classic market basket analysis: by that It means we are going to look for rules based on actual transactions.</a:t>
            </a:r>
          </a:p>
          <a:p>
            <a:endParaRPr lang="en-IN" dirty="0" smtClean="0"/>
          </a:p>
          <a:p>
            <a:pPr>
              <a:buNone/>
            </a:pPr>
            <a:endParaRPr lang="en-IN" dirty="0" smtClean="0"/>
          </a:p>
          <a:p>
            <a:r>
              <a:rPr lang="en-IN" dirty="0" smtClean="0"/>
              <a:t>We’re going to use </a:t>
            </a:r>
            <a:r>
              <a:rPr lang="en-IN" b="1" dirty="0" smtClean="0"/>
              <a:t>R</a:t>
            </a:r>
            <a:r>
              <a:rPr lang="en-IN" dirty="0" smtClean="0"/>
              <a:t> to perform the market basket analysis. We’re going to use the </a:t>
            </a:r>
            <a:r>
              <a:rPr lang="en-IN" b="1" dirty="0" smtClean="0"/>
              <a:t>Arules Package</a:t>
            </a:r>
            <a:r>
              <a:rPr lang="en-IN" dirty="0" smtClean="0"/>
              <a:t>, which implements the </a:t>
            </a:r>
            <a:r>
              <a:rPr lang="en-IN" b="1" dirty="0" smtClean="0"/>
              <a:t>Apriori</a:t>
            </a:r>
            <a:r>
              <a:rPr lang="en-IN" dirty="0" smtClean="0"/>
              <a:t> algorithm, one of the most commonly used algorithms for identifying associations between items.</a:t>
            </a:r>
          </a:p>
          <a:p>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Groceries DataSet in R</a:t>
            </a:r>
            <a:endParaRPr lang="en-IN" b="1" u="sng" dirty="0"/>
          </a:p>
        </p:txBody>
      </p:sp>
      <p:sp>
        <p:nvSpPr>
          <p:cNvPr id="3" name="Content Placeholder 2"/>
          <p:cNvSpPr>
            <a:spLocks noGrp="1"/>
          </p:cNvSpPr>
          <p:nvPr>
            <p:ph idx="1"/>
          </p:nvPr>
        </p:nvSpPr>
        <p:spPr>
          <a:xfrm>
            <a:off x="0" y="838200"/>
            <a:ext cx="9144000" cy="5410200"/>
          </a:xfrm>
        </p:spPr>
        <p:txBody>
          <a:bodyPr/>
          <a:lstStyle/>
          <a:p>
            <a:r>
              <a:rPr lang="en-IN" dirty="0" smtClean="0"/>
              <a:t># Apriori Recommendation with R</a:t>
            </a:r>
          </a:p>
          <a:p>
            <a:pPr>
              <a:buNone/>
            </a:pPr>
            <a:r>
              <a:rPr lang="en-IN" dirty="0" smtClean="0"/>
              <a:t>	&gt; library(arules)</a:t>
            </a:r>
          </a:p>
          <a:p>
            <a:pPr>
              <a:buNone/>
            </a:pPr>
            <a:r>
              <a:rPr lang="en-IN" dirty="0" smtClean="0"/>
              <a:t>	&gt; library(arulesViz)</a:t>
            </a:r>
          </a:p>
          <a:p>
            <a:pPr>
              <a:buNone/>
            </a:pPr>
            <a:r>
              <a:rPr lang="en-IN" dirty="0" smtClean="0"/>
              <a:t>	&gt; library(datasets)</a:t>
            </a:r>
          </a:p>
          <a:p>
            <a:endParaRPr lang="en-IN" dirty="0" smtClean="0"/>
          </a:p>
          <a:p>
            <a:r>
              <a:rPr lang="en-IN" dirty="0" smtClean="0"/>
              <a:t># Load the data set</a:t>
            </a:r>
          </a:p>
          <a:p>
            <a:pPr>
              <a:buNone/>
            </a:pPr>
            <a:r>
              <a:rPr lang="en-IN" dirty="0" smtClean="0"/>
              <a:t>	&gt; data(Groceries)</a:t>
            </a:r>
          </a:p>
          <a:p>
            <a:r>
              <a:rPr lang="en-IN" dirty="0" smtClean="0"/>
              <a:t>  </a:t>
            </a:r>
          </a:p>
          <a:p>
            <a:r>
              <a:rPr lang="en-IN" dirty="0" smtClean="0"/>
              <a:t># Lets explore the data before we make any rules:</a:t>
            </a:r>
          </a:p>
          <a:p>
            <a:r>
              <a:rPr lang="en-IN" dirty="0" smtClean="0"/>
              <a:t># Create an item frequency plot for the top 20 items</a:t>
            </a:r>
          </a:p>
          <a:p>
            <a:pPr>
              <a:buNone/>
            </a:pPr>
            <a:r>
              <a:rPr lang="en-IN" dirty="0" smtClean="0"/>
              <a:t>	&gt; itemFrequencyPlot(Groceries,topN=20,type="absolute")</a:t>
            </a:r>
          </a:p>
          <a:p>
            <a:endParaRPr lang="en-IN" dirty="0"/>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What is it?</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itemFrequecy Chart</a:t>
            </a:r>
            <a:endParaRPr lang="en-IN" b="1" u="sng"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1" y="685800"/>
            <a:ext cx="9144000" cy="548640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Explore data with rules</a:t>
            </a:r>
            <a:endParaRPr lang="en-IN" b="1" u="sng" dirty="0"/>
          </a:p>
        </p:txBody>
      </p:sp>
      <p:graphicFrame>
        <p:nvGraphicFramePr>
          <p:cNvPr id="4" name="Content Placeholder 3"/>
          <p:cNvGraphicFramePr>
            <a:graphicFrameLocks noGrp="1"/>
          </p:cNvGraphicFramePr>
          <p:nvPr>
            <p:ph idx="1"/>
          </p:nvPr>
        </p:nvGraphicFramePr>
        <p:xfrm>
          <a:off x="152399" y="1981200"/>
          <a:ext cx="8839202" cy="2225040"/>
        </p:xfrm>
        <a:graphic>
          <a:graphicData uri="http://schemas.openxmlformats.org/drawingml/2006/table">
            <a:tbl>
              <a:tblPr firstRow="1" bandRow="1">
                <a:tableStyleId>{5C22544A-7EE6-4342-B048-85BDC9FD1C3A}</a:tableStyleId>
              </a:tblPr>
              <a:tblGrid>
                <a:gridCol w="2514600"/>
                <a:gridCol w="2057400"/>
                <a:gridCol w="1371601"/>
                <a:gridCol w="1524000"/>
                <a:gridCol w="1371601"/>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liquor</a:t>
                      </a:r>
                      <a:r>
                        <a:rPr lang="en-IN" sz="1800" kern="1200" dirty="0" smtClean="0">
                          <a:solidFill>
                            <a:schemeClr val="dk1"/>
                          </a:solidFill>
                          <a:latin typeface="+mn-lt"/>
                          <a:ea typeface="+mn-ea"/>
                          <a:cs typeface="+mn-cs"/>
                        </a:rPr>
                        <a:t>, </a:t>
                      </a:r>
                      <a:r>
                        <a:rPr lang="en-IN" dirty="0" smtClean="0"/>
                        <a:t>red</a:t>
                      </a:r>
                      <a:r>
                        <a:rPr lang="en-IN" sz="1800" kern="1200" dirty="0" smtClean="0">
                          <a:solidFill>
                            <a:schemeClr val="dk1"/>
                          </a:solidFill>
                          <a:latin typeface="+mn-lt"/>
                          <a:ea typeface="+mn-ea"/>
                          <a:cs typeface="+mn-cs"/>
                        </a:rPr>
                        <a:t>/</a:t>
                      </a:r>
                      <a:r>
                        <a:rPr lang="en-IN" dirty="0" smtClean="0"/>
                        <a:t>blush wine</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0.0019</a:t>
                      </a:r>
                      <a:endParaRPr lang="en-IN" dirty="0"/>
                    </a:p>
                  </a:txBody>
                  <a:tcPr/>
                </a:tc>
                <a:tc>
                  <a:txBody>
                    <a:bodyPr/>
                    <a:lstStyle/>
                    <a:p>
                      <a:pPr algn="ctr"/>
                      <a:r>
                        <a:rPr lang="en-IN" sz="1800" kern="1200" dirty="0" smtClean="0">
                          <a:solidFill>
                            <a:schemeClr val="dk1"/>
                          </a:solidFill>
                          <a:latin typeface="+mn-lt"/>
                          <a:ea typeface="+mn-ea"/>
                          <a:cs typeface="+mn-cs"/>
                        </a:rPr>
                        <a:t>0.90</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curd</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endParaRPr lang="en-IN" dirty="0"/>
                    </a:p>
                  </a:txBody>
                  <a:tcPr/>
                </a:tc>
                <a:tc>
                  <a:txBody>
                    <a:bodyPr/>
                    <a:lstStyle/>
                    <a:p>
                      <a:pPr algn="ctr"/>
                      <a:r>
                        <a:rPr lang="en-IN" sz="1800" kern="1200" dirty="0" smtClean="0">
                          <a:solidFill>
                            <a:schemeClr val="dk1"/>
                          </a:solidFill>
                          <a:latin typeface="+mn-lt"/>
                          <a:ea typeface="+mn-ea"/>
                          <a:cs typeface="+mn-cs"/>
                        </a:rPr>
                        <a:t>0.81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jam</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0.83</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soups</a:t>
                      </a:r>
                      <a:r>
                        <a:rPr lang="en-IN" sz="1800" kern="1200" dirty="0" smtClean="0">
                          <a:solidFill>
                            <a:schemeClr val="dk1"/>
                          </a:solidFill>
                          <a:latin typeface="+mn-lt"/>
                          <a:ea typeface="+mn-ea"/>
                          <a:cs typeface="+mn-cs"/>
                        </a:rPr>
                        <a:t>, </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0.92</a:t>
                      </a:r>
                      <a:endParaRPr lang="en-IN" dirty="0"/>
                    </a:p>
                  </a:txBody>
                  <a:tcPr/>
                </a:tc>
                <a:tc>
                  <a:txBody>
                    <a:bodyPr/>
                    <a:lstStyle/>
                    <a:p>
                      <a:pPr algn="ctr"/>
                      <a:r>
                        <a:rPr lang="en-IN" dirty="0" smtClean="0"/>
                        <a:t>3.6</a:t>
                      </a:r>
                      <a:endParaRPr lang="en-IN" dirty="0"/>
                    </a:p>
                  </a:txBody>
                  <a:tcPr/>
                </a:tc>
              </a:tr>
            </a:tbl>
          </a:graphicData>
        </a:graphic>
      </p:graphicFrame>
      <p:sp>
        <p:nvSpPr>
          <p:cNvPr id="8" name="TextBox 7"/>
          <p:cNvSpPr txBox="1"/>
          <p:nvPr/>
        </p:nvSpPr>
        <p:spPr>
          <a:xfrm>
            <a:off x="228600" y="1143001"/>
            <a:ext cx="7543800" cy="646331"/>
          </a:xfrm>
          <a:prstGeom prst="rect">
            <a:avLst/>
          </a:prstGeom>
          <a:noFill/>
        </p:spPr>
        <p:txBody>
          <a:bodyPr wrap="square" rtlCol="0">
            <a:spAutoFit/>
          </a:bodyPr>
          <a:lstStyle/>
          <a:p>
            <a:r>
              <a:rPr lang="en-IN" dirty="0" smtClean="0"/>
              <a:t>&gt; rules &lt;- apriori(Groceries, parameter = list(supp = 0.001, conf = 0.8))</a:t>
            </a:r>
          </a:p>
          <a:p>
            <a:endParaRPr lang="en-IN" dirty="0"/>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Summary of rules</a:t>
            </a:r>
            <a:endParaRPr lang="en-IN" b="1" u="sng" dirty="0"/>
          </a:p>
        </p:txBody>
      </p:sp>
      <p:graphicFrame>
        <p:nvGraphicFramePr>
          <p:cNvPr id="4" name="Content Placeholder 3"/>
          <p:cNvGraphicFramePr>
            <a:graphicFrameLocks noGrp="1"/>
          </p:cNvGraphicFramePr>
          <p:nvPr>
            <p:ph idx="1"/>
          </p:nvPr>
        </p:nvGraphicFramePr>
        <p:xfrm>
          <a:off x="152400" y="990606"/>
          <a:ext cx="8839200" cy="5425434"/>
        </p:xfrm>
        <a:graphic>
          <a:graphicData uri="http://schemas.openxmlformats.org/drawingml/2006/table">
            <a:tbl>
              <a:tblPr firstRow="1" bandRow="1">
                <a:tableStyleId>{5C22544A-7EE6-4342-B048-85BDC9FD1C3A}</a:tableStyleId>
              </a:tblPr>
              <a:tblGrid>
                <a:gridCol w="8839200"/>
              </a:tblGrid>
              <a:tr h="387531">
                <a:tc>
                  <a:txBody>
                    <a:bodyPr/>
                    <a:lstStyle/>
                    <a:p>
                      <a:r>
                        <a:rPr lang="en-IN" dirty="0" smtClean="0"/>
                        <a:t>set of </a:t>
                      </a:r>
                      <a:r>
                        <a:rPr lang="en-IN" sz="1800" b="1" kern="1200" dirty="0" smtClean="0">
                          <a:solidFill>
                            <a:schemeClr val="lt1"/>
                          </a:solidFill>
                          <a:latin typeface="+mn-lt"/>
                          <a:ea typeface="+mn-ea"/>
                          <a:cs typeface="+mn-cs"/>
                        </a:rPr>
                        <a:t>410</a:t>
                      </a:r>
                      <a:r>
                        <a:rPr lang="en-IN" dirty="0" smtClean="0"/>
                        <a:t> rules</a:t>
                      </a:r>
                      <a:endParaRPr lang="en-IN" dirty="0"/>
                    </a:p>
                  </a:txBody>
                  <a:tcPr/>
                </a:tc>
              </a:tr>
              <a:tr h="387531">
                <a:tc>
                  <a:txBody>
                    <a:bodyPr/>
                    <a:lstStyle/>
                    <a:p>
                      <a:endParaRPr lang="en-IN" dirty="0"/>
                    </a:p>
                  </a:txBody>
                  <a:tcPr/>
                </a:tc>
              </a:tr>
              <a:tr h="387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rule </a:t>
                      </a:r>
                      <a:r>
                        <a:rPr lang="en-IN" sz="1800" kern="1200" dirty="0" smtClean="0">
                          <a:solidFill>
                            <a:schemeClr val="dk1"/>
                          </a:solidFill>
                          <a:latin typeface="+mn-lt"/>
                          <a:ea typeface="+mn-ea"/>
                          <a:cs typeface="+mn-cs"/>
                        </a:rPr>
                        <a:t>length</a:t>
                      </a:r>
                      <a:r>
                        <a:rPr lang="en-IN" dirty="0" smtClean="0"/>
                        <a:t> distribution </a:t>
                      </a:r>
                      <a:r>
                        <a:rPr lang="en-IN" sz="1800" kern="1200" dirty="0" smtClean="0">
                          <a:solidFill>
                            <a:schemeClr val="dk1"/>
                          </a:solidFill>
                          <a:latin typeface="+mn-lt"/>
                          <a:ea typeface="+mn-ea"/>
                          <a:cs typeface="+mn-cs"/>
                        </a:rPr>
                        <a:t>(</a:t>
                      </a:r>
                      <a:r>
                        <a:rPr lang="en-IN" dirty="0" smtClean="0"/>
                        <a:t>lhs </a:t>
                      </a:r>
                      <a:r>
                        <a:rPr lang="en-IN" sz="1800" kern="1200" dirty="0" smtClean="0">
                          <a:solidFill>
                            <a:schemeClr val="dk1"/>
                          </a:solidFill>
                          <a:latin typeface="+mn-lt"/>
                          <a:ea typeface="+mn-ea"/>
                          <a:cs typeface="+mn-cs"/>
                        </a:rPr>
                        <a:t>+</a:t>
                      </a:r>
                      <a:r>
                        <a:rPr lang="en-IN" dirty="0" smtClean="0"/>
                        <a:t> rhs</a:t>
                      </a:r>
                      <a:r>
                        <a:rPr lang="en-IN" sz="1800" kern="1200" dirty="0" smtClean="0">
                          <a:solidFill>
                            <a:schemeClr val="dk1"/>
                          </a:solidFill>
                          <a:latin typeface="+mn-lt"/>
                          <a:ea typeface="+mn-ea"/>
                          <a:cs typeface="+mn-cs"/>
                        </a:rPr>
                        <a:t>):</a:t>
                      </a:r>
                      <a:r>
                        <a:rPr lang="en-IN" dirty="0" smtClean="0"/>
                        <a:t> sizes</a:t>
                      </a:r>
                    </a:p>
                  </a:txBody>
                  <a:tcPr/>
                </a:tc>
              </a:tr>
              <a:tr h="387531">
                <a:tc>
                  <a:txBody>
                    <a:bodyPr/>
                    <a:lstStyle/>
                    <a:p>
                      <a:r>
                        <a:rPr lang="en-IN" sz="1800" kern="1200" dirty="0" smtClean="0">
                          <a:solidFill>
                            <a:schemeClr val="dk1"/>
                          </a:solidFill>
                          <a:latin typeface="+mn-lt"/>
                          <a:ea typeface="+mn-ea"/>
                          <a:cs typeface="+mn-cs"/>
                        </a:rPr>
                        <a:t> 3   </a:t>
                      </a:r>
                      <a:r>
                        <a:rPr lang="en-IN" dirty="0" smtClean="0"/>
                        <a:t>  </a:t>
                      </a:r>
                      <a:r>
                        <a:rPr lang="en-IN" sz="1800" kern="1200" dirty="0" smtClean="0">
                          <a:solidFill>
                            <a:schemeClr val="dk1"/>
                          </a:solidFill>
                          <a:latin typeface="+mn-lt"/>
                          <a:ea typeface="+mn-ea"/>
                          <a:cs typeface="+mn-cs"/>
                        </a:rPr>
                        <a:t>4</a:t>
                      </a:r>
                      <a:r>
                        <a:rPr lang="en-IN" dirty="0" smtClean="0"/>
                        <a:t>      </a:t>
                      </a:r>
                      <a:r>
                        <a:rPr lang="en-IN" sz="1800" kern="1200" dirty="0" smtClean="0">
                          <a:solidFill>
                            <a:schemeClr val="dk1"/>
                          </a:solidFill>
                          <a:latin typeface="+mn-lt"/>
                          <a:ea typeface="+mn-ea"/>
                          <a:cs typeface="+mn-cs"/>
                        </a:rPr>
                        <a:t>5</a:t>
                      </a:r>
                      <a:r>
                        <a:rPr lang="en-IN" dirty="0" smtClean="0"/>
                        <a:t>    </a:t>
                      </a:r>
                      <a:r>
                        <a:rPr lang="en-IN" sz="1800" kern="1200" dirty="0" smtClean="0">
                          <a:solidFill>
                            <a:schemeClr val="dk1"/>
                          </a:solidFill>
                          <a:latin typeface="+mn-lt"/>
                          <a:ea typeface="+mn-ea"/>
                          <a:cs typeface="+mn-cs"/>
                        </a:rPr>
                        <a:t>6</a:t>
                      </a:r>
                      <a:endParaRPr lang="en-IN" dirty="0"/>
                    </a:p>
                  </a:txBody>
                  <a:tcPr/>
                </a:tc>
              </a:tr>
              <a:tr h="387531">
                <a:tc>
                  <a:txBody>
                    <a:bodyPr/>
                    <a:lstStyle/>
                    <a:p>
                      <a:r>
                        <a:rPr lang="en-IN" sz="1800" kern="1200" dirty="0" smtClean="0">
                          <a:solidFill>
                            <a:schemeClr val="dk1"/>
                          </a:solidFill>
                          <a:latin typeface="+mn-lt"/>
                          <a:ea typeface="+mn-ea"/>
                          <a:cs typeface="+mn-cs"/>
                        </a:rPr>
                        <a:t>29</a:t>
                      </a:r>
                      <a:r>
                        <a:rPr lang="en-IN" dirty="0" smtClean="0"/>
                        <a:t>  </a:t>
                      </a:r>
                      <a:r>
                        <a:rPr lang="en-IN" sz="1800" kern="1200" dirty="0" smtClean="0">
                          <a:solidFill>
                            <a:schemeClr val="dk1"/>
                          </a:solidFill>
                          <a:latin typeface="+mn-lt"/>
                          <a:ea typeface="+mn-ea"/>
                          <a:cs typeface="+mn-cs"/>
                        </a:rPr>
                        <a:t>229</a:t>
                      </a:r>
                      <a:r>
                        <a:rPr lang="en-IN" dirty="0" smtClean="0"/>
                        <a:t>  </a:t>
                      </a:r>
                      <a:r>
                        <a:rPr lang="en-IN" sz="1800" kern="1200" dirty="0" smtClean="0">
                          <a:solidFill>
                            <a:schemeClr val="dk1"/>
                          </a:solidFill>
                          <a:latin typeface="+mn-lt"/>
                          <a:ea typeface="+mn-ea"/>
                          <a:cs typeface="+mn-cs"/>
                        </a:rPr>
                        <a:t>140</a:t>
                      </a:r>
                      <a:r>
                        <a:rPr lang="en-IN" dirty="0" smtClean="0"/>
                        <a:t>  </a:t>
                      </a:r>
                      <a:r>
                        <a:rPr lang="en-IN" sz="1800" kern="1200" dirty="0" smtClean="0">
                          <a:solidFill>
                            <a:schemeClr val="dk1"/>
                          </a:solidFill>
                          <a:latin typeface="+mn-lt"/>
                          <a:ea typeface="+mn-ea"/>
                          <a:cs typeface="+mn-cs"/>
                        </a:rPr>
                        <a:t>12</a:t>
                      </a:r>
                      <a:endParaRPr lang="en-IN" dirty="0"/>
                    </a:p>
                  </a:txBody>
                  <a:tcPr/>
                </a:tc>
              </a:tr>
              <a:tr h="387531">
                <a:tc>
                  <a:txBody>
                    <a:bodyPr/>
                    <a:lstStyle/>
                    <a:p>
                      <a:endParaRPr lang="en-IN" dirty="0"/>
                    </a:p>
                  </a:txBody>
                  <a:tcPr/>
                </a:tc>
              </a:tr>
              <a:tr h="387531">
                <a:tc>
                  <a:txBody>
                    <a:bodyPr/>
                    <a:lstStyle/>
                    <a:p>
                      <a:r>
                        <a:rPr lang="en-IN" dirty="0" smtClean="0"/>
                        <a:t>summary of quality measures</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support                      conf</a:t>
                      </a:r>
                      <a:r>
                        <a:rPr lang="en-IN" sz="1800" kern="1200" dirty="0" smtClean="0">
                          <a:solidFill>
                            <a:schemeClr val="dk1"/>
                          </a:solidFill>
                          <a:latin typeface="+mn-lt"/>
                          <a:ea typeface="+mn-ea"/>
                          <a:cs typeface="+mn-cs"/>
                        </a:rPr>
                        <a:t>.</a:t>
                      </a:r>
                      <a:r>
                        <a:rPr lang="en-IN" dirty="0" smtClean="0"/>
                        <a:t>                         lift </a:t>
                      </a:r>
                      <a:endParaRPr lang="en-IN" dirty="0"/>
                    </a:p>
                  </a:txBody>
                  <a:tcPr/>
                </a:tc>
              </a:tr>
              <a:tr h="387531">
                <a:tc>
                  <a:txBody>
                    <a:bodyPr/>
                    <a:lstStyle/>
                    <a:p>
                      <a:r>
                        <a:rPr lang="sv-SE" dirty="0" smtClean="0"/>
                        <a:t>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:0.00102</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:0.80</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3.1</a:t>
                      </a:r>
                      <a:r>
                        <a:rPr lang="sv-SE" dirty="0" smtClean="0"/>
                        <a:t> </a:t>
                      </a:r>
                      <a:endParaRPr lang="en-IN" dirty="0"/>
                    </a:p>
                  </a:txBody>
                  <a:tcPr/>
                </a:tc>
              </a:tr>
              <a:tr h="387531">
                <a:tc>
                  <a:txBody>
                    <a:bodyPr/>
                    <a:lstStyle/>
                    <a:p>
                      <a:r>
                        <a:rPr lang="en-IN" dirty="0" smtClean="0"/>
                        <a:t>1st Qu</a:t>
                      </a:r>
                      <a:r>
                        <a:rPr lang="en-IN" sz="1800" kern="1200" dirty="0" smtClean="0">
                          <a:solidFill>
                            <a:schemeClr val="dk1"/>
                          </a:solidFill>
                          <a:latin typeface="+mn-lt"/>
                          <a:ea typeface="+mn-ea"/>
                          <a:cs typeface="+mn-cs"/>
                        </a:rPr>
                        <a:t>.:0.00102       </a:t>
                      </a:r>
                      <a:r>
                        <a:rPr lang="en-IN" dirty="0" smtClean="0"/>
                        <a:t> 1st Qu</a:t>
                      </a:r>
                      <a:r>
                        <a:rPr lang="en-IN" sz="1800" kern="1200" dirty="0" smtClean="0">
                          <a:solidFill>
                            <a:schemeClr val="dk1"/>
                          </a:solidFill>
                          <a:latin typeface="+mn-lt"/>
                          <a:ea typeface="+mn-ea"/>
                          <a:cs typeface="+mn-cs"/>
                        </a:rPr>
                        <a:t>.:0.83</a:t>
                      </a:r>
                      <a:r>
                        <a:rPr lang="en-IN" dirty="0" smtClean="0"/>
                        <a:t>          1st Qu</a:t>
                      </a:r>
                      <a:r>
                        <a:rPr lang="en-IN" sz="1800" kern="1200" dirty="0" smtClean="0">
                          <a:solidFill>
                            <a:schemeClr val="dk1"/>
                          </a:solidFill>
                          <a:latin typeface="+mn-lt"/>
                          <a:ea typeface="+mn-ea"/>
                          <a:cs typeface="+mn-cs"/>
                        </a:rPr>
                        <a:t>.:</a:t>
                      </a:r>
                      <a:r>
                        <a:rPr lang="en-IN" dirty="0" smtClean="0"/>
                        <a:t> </a:t>
                      </a:r>
                      <a:r>
                        <a:rPr lang="en-IN" sz="1800" kern="1200" dirty="0" smtClean="0">
                          <a:solidFill>
                            <a:schemeClr val="dk1"/>
                          </a:solidFill>
                          <a:latin typeface="+mn-lt"/>
                          <a:ea typeface="+mn-ea"/>
                          <a:cs typeface="+mn-cs"/>
                        </a:rPr>
                        <a:t>3.3</a:t>
                      </a:r>
                      <a:endParaRPr lang="en-IN" dirty="0"/>
                    </a:p>
                  </a:txBody>
                  <a:tcPr/>
                </a:tc>
              </a:tr>
              <a:tr h="387531">
                <a:tc>
                  <a:txBody>
                    <a:bodyPr/>
                    <a:lstStyle/>
                    <a:p>
                      <a:endParaRPr lang="en-IN" dirty="0"/>
                    </a:p>
                  </a:txBody>
                  <a:tcPr/>
                </a:tc>
              </a:tr>
              <a:tr h="387531">
                <a:tc>
                  <a:txBody>
                    <a:bodyPr/>
                    <a:lstStyle/>
                    <a:p>
                      <a:r>
                        <a:rPr lang="en-IN" dirty="0" smtClean="0"/>
                        <a:t>mining info</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data             n         support      confidence</a:t>
                      </a:r>
                      <a:endParaRPr lang="en-IN" dirty="0"/>
                    </a:p>
                  </a:txBody>
                  <a:tcPr/>
                </a:tc>
              </a:tr>
              <a:tr h="387531">
                <a:tc>
                  <a:txBody>
                    <a:bodyPr/>
                    <a:lstStyle/>
                    <a:p>
                      <a:r>
                        <a:rPr lang="en-IN" dirty="0" smtClean="0"/>
                        <a:t>Groceries      </a:t>
                      </a:r>
                      <a:r>
                        <a:rPr lang="en-IN" sz="1800" kern="1200" dirty="0" smtClean="0">
                          <a:solidFill>
                            <a:schemeClr val="dk1"/>
                          </a:solidFill>
                          <a:latin typeface="+mn-lt"/>
                          <a:ea typeface="+mn-ea"/>
                          <a:cs typeface="+mn-cs"/>
                        </a:rPr>
                        <a:t>9835</a:t>
                      </a:r>
                      <a:r>
                        <a:rPr lang="en-IN" dirty="0" smtClean="0"/>
                        <a:t>       </a:t>
                      </a:r>
                      <a:r>
                        <a:rPr lang="en-IN" sz="1800" kern="1200" dirty="0" smtClean="0">
                          <a:solidFill>
                            <a:schemeClr val="dk1"/>
                          </a:solidFill>
                          <a:latin typeface="+mn-lt"/>
                          <a:ea typeface="+mn-ea"/>
                          <a:cs typeface="+mn-cs"/>
                        </a:rPr>
                        <a:t>0.001</a:t>
                      </a:r>
                      <a:r>
                        <a:rPr lang="en-IN" dirty="0" smtClean="0"/>
                        <a:t>             </a:t>
                      </a:r>
                      <a:r>
                        <a:rPr lang="en-IN" sz="1800" kern="1200" dirty="0" smtClean="0">
                          <a:solidFill>
                            <a:schemeClr val="dk1"/>
                          </a:solidFill>
                          <a:latin typeface="+mn-lt"/>
                          <a:ea typeface="+mn-ea"/>
                          <a:cs typeface="+mn-cs"/>
                        </a:rPr>
                        <a:t>0.8</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Sort rules according to Confidence</a:t>
            </a:r>
            <a:endParaRPr lang="en-IN" b="1" u="sng" dirty="0"/>
          </a:p>
        </p:txBody>
      </p:sp>
      <p:graphicFrame>
        <p:nvGraphicFramePr>
          <p:cNvPr id="4" name="Content Placeholder 3"/>
          <p:cNvGraphicFramePr>
            <a:graphicFrameLocks noGrp="1"/>
          </p:cNvGraphicFramePr>
          <p:nvPr>
            <p:ph idx="1"/>
          </p:nvPr>
        </p:nvGraphicFramePr>
        <p:xfrm>
          <a:off x="152400" y="1295400"/>
          <a:ext cx="8839200" cy="2672080"/>
        </p:xfrm>
        <a:graphic>
          <a:graphicData uri="http://schemas.openxmlformats.org/drawingml/2006/table">
            <a:tbl>
              <a:tblPr firstRow="1" bandRow="1">
                <a:tableStyleId>{5C22544A-7EE6-4342-B048-85BDC9FD1C3A}</a:tableStyleId>
              </a:tblPr>
              <a:tblGrid>
                <a:gridCol w="3581400"/>
                <a:gridCol w="2057400"/>
                <a:gridCol w="1066800"/>
                <a:gridCol w="1295400"/>
                <a:gridCol w="838200"/>
              </a:tblGrid>
              <a:tr h="40640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Remove Duplicate Rules</a:t>
            </a:r>
            <a:endParaRPr lang="en-IN" b="1" u="sng" dirty="0"/>
          </a:p>
        </p:txBody>
      </p:sp>
      <p:sp>
        <p:nvSpPr>
          <p:cNvPr id="3" name="Content Placeholder 2"/>
          <p:cNvSpPr>
            <a:spLocks noGrp="1"/>
          </p:cNvSpPr>
          <p:nvPr>
            <p:ph idx="1"/>
          </p:nvPr>
        </p:nvSpPr>
        <p:spPr>
          <a:xfrm>
            <a:off x="0" y="990600"/>
            <a:ext cx="9144000" cy="4830763"/>
          </a:xfrm>
        </p:spPr>
        <p:txBody>
          <a:bodyPr/>
          <a:lstStyle/>
          <a:p>
            <a:r>
              <a:rPr lang="en-IN" dirty="0" smtClean="0"/>
              <a:t>Sometimes, rules will repeat. Redundancy indicates that one item might be a given. Alternatively, we can remove redundant rules generated.</a:t>
            </a:r>
          </a:p>
          <a:p>
            <a:pPr>
              <a:buNone/>
            </a:pPr>
            <a:endParaRPr lang="en-IN" dirty="0" smtClean="0"/>
          </a:p>
          <a:p>
            <a:pPr>
              <a:buNone/>
            </a:pPr>
            <a:r>
              <a:rPr lang="en-IN" sz="2800" b="1" dirty="0" smtClean="0"/>
              <a:t> </a:t>
            </a:r>
            <a:r>
              <a:rPr lang="en-IN" sz="2800" b="1" u="sng" dirty="0" smtClean="0"/>
              <a:t>Targeting Items</a:t>
            </a:r>
          </a:p>
          <a:p>
            <a:pPr fontAlgn="base"/>
            <a:r>
              <a:rPr lang="en-IN" dirty="0" smtClean="0"/>
              <a:t>There are two types of targets we might be interested in that are illustrated with an example of “whole milk”:</a:t>
            </a:r>
          </a:p>
          <a:p>
            <a:pPr lvl="1" fontAlgn="base"/>
            <a:endParaRPr lang="en-IN" dirty="0" smtClean="0"/>
          </a:p>
          <a:p>
            <a:pPr lvl="1" fontAlgn="base"/>
            <a:r>
              <a:rPr lang="en-IN" dirty="0" smtClean="0"/>
              <a:t>What are customers likely to buy before buying whole milk?</a:t>
            </a:r>
          </a:p>
          <a:p>
            <a:pPr lvl="1" fontAlgn="base"/>
            <a:r>
              <a:rPr lang="en-IN" dirty="0" smtClean="0"/>
              <a:t>What are customers likely to buy if they purchase whole milk?</a:t>
            </a:r>
          </a:p>
          <a:p>
            <a:pPr>
              <a:buNone/>
            </a:pPr>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1600200"/>
          </a:xfrm>
        </p:spPr>
        <p:txBody>
          <a:bodyPr>
            <a:normAutofit/>
          </a:bodyPr>
          <a:lstStyle/>
          <a:p>
            <a:pPr lvl="1" algn="l" rtl="0">
              <a:spcBef>
                <a:spcPct val="0"/>
              </a:spcBef>
            </a:pPr>
            <a:r>
              <a:rPr lang="en-IN" sz="2800" b="1"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smtClean="0">
                <a:latin typeface="Century Gothic" pitchFamily="34" charset="0"/>
              </a:rPr>
              <a:t>What are customers likely to buy before buying whole milk</a:t>
            </a:r>
            <a:br>
              <a:rPr lang="en-IN" dirty="0" smtClean="0">
                <a:latin typeface="Century Gothic" pitchFamily="34" charset="0"/>
              </a:rPr>
            </a:br>
            <a:endParaRPr lang="en-IN" dirty="0">
              <a:latin typeface="Century Gothic" pitchFamily="34" charset="0"/>
            </a:endParaRPr>
          </a:p>
        </p:txBody>
      </p:sp>
      <p:graphicFrame>
        <p:nvGraphicFramePr>
          <p:cNvPr id="4" name="Content Placeholder 3"/>
          <p:cNvGraphicFramePr>
            <a:graphicFrameLocks noGrp="1"/>
          </p:cNvGraphicFramePr>
          <p:nvPr>
            <p:ph idx="1"/>
          </p:nvPr>
        </p:nvGraphicFramePr>
        <p:xfrm>
          <a:off x="152400" y="2133600"/>
          <a:ext cx="8686800" cy="2763520"/>
        </p:xfrm>
        <a:graphic>
          <a:graphicData uri="http://schemas.openxmlformats.org/drawingml/2006/table">
            <a:tbl>
              <a:tblPr firstRow="1" bandRow="1">
                <a:tableStyleId>{5C22544A-7EE6-4342-B048-85BDC9FD1C3A}</a:tableStyleId>
              </a:tblPr>
              <a:tblGrid>
                <a:gridCol w="3145221"/>
                <a:gridCol w="1849689"/>
                <a:gridCol w="1303020"/>
                <a:gridCol w="1303020"/>
                <a:gridCol w="108585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 y="1676400"/>
          <a:ext cx="8839200" cy="2595880"/>
        </p:xfrm>
        <a:graphic>
          <a:graphicData uri="http://schemas.openxmlformats.org/drawingml/2006/table">
            <a:tbl>
              <a:tblPr firstRow="1" bandRow="1">
                <a:tableStyleId>{5C22544A-7EE6-4342-B048-85BDC9FD1C3A}</a:tableStyleId>
              </a:tblPr>
              <a:tblGrid>
                <a:gridCol w="1767840"/>
                <a:gridCol w="2423160"/>
                <a:gridCol w="1371600"/>
                <a:gridCol w="1508760"/>
                <a:gridCol w="176784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other vegetables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0.075</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0.29</a:t>
                      </a:r>
                      <a:endParaRPr lang="en-IN" dirty="0"/>
                    </a:p>
                  </a:txBody>
                  <a:tcPr/>
                </a:tc>
                <a:tc>
                  <a:txBody>
                    <a:bodyPr/>
                    <a:lstStyle/>
                    <a:p>
                      <a:pPr algn="ctr"/>
                      <a:r>
                        <a:rPr lang="en-IN" sz="1800" kern="1200" dirty="0" smtClean="0">
                          <a:solidFill>
                            <a:schemeClr val="dk1"/>
                          </a:solidFill>
                          <a:latin typeface="+mn-lt"/>
                          <a:ea typeface="+mn-ea"/>
                          <a:cs typeface="+mn-cs"/>
                        </a:rPr>
                        <a:t>1.5</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rolls</a:t>
                      </a:r>
                      <a:r>
                        <a:rPr lang="en-IN" sz="1800" kern="1200" dirty="0" smtClean="0">
                          <a:solidFill>
                            <a:schemeClr val="dk1"/>
                          </a:solidFill>
                          <a:latin typeface="+mn-lt"/>
                          <a:ea typeface="+mn-ea"/>
                          <a:cs typeface="+mn-cs"/>
                        </a:rPr>
                        <a:t>/</a:t>
                      </a:r>
                      <a:r>
                        <a:rPr lang="en-IN" dirty="0" smtClean="0"/>
                        <a:t>buns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0.057</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1.2</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0.056</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0.049</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0.19</a:t>
                      </a:r>
                      <a:endParaRPr lang="en-IN" dirty="0"/>
                    </a:p>
                  </a:txBody>
                  <a:tcPr/>
                </a:tc>
                <a:tc>
                  <a:txBody>
                    <a:bodyPr/>
                    <a:lstStyle/>
                    <a:p>
                      <a:pPr algn="ctr"/>
                      <a:r>
                        <a:rPr lang="en-IN" sz="1800" kern="1200" dirty="0" smtClean="0">
                          <a:solidFill>
                            <a:schemeClr val="dk1"/>
                          </a:solidFill>
                          <a:latin typeface="+mn-lt"/>
                          <a:ea typeface="+mn-ea"/>
                          <a:cs typeface="+mn-cs"/>
                        </a:rPr>
                        <a:t>1.8</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tropical fruit</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0.042</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0.17</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smtClean="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soda</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0.16</a:t>
                      </a:r>
                      <a:endParaRPr lang="en-IN" dirty="0"/>
                    </a:p>
                  </a:txBody>
                  <a:tcPr/>
                </a:tc>
                <a:tc>
                  <a:txBody>
                    <a:bodyPr/>
                    <a:lstStyle/>
                    <a:p>
                      <a:pPr algn="ctr"/>
                      <a:r>
                        <a:rPr lang="en-IN" sz="1800" kern="1200" dirty="0" smtClean="0">
                          <a:solidFill>
                            <a:schemeClr val="dk1"/>
                          </a:solidFill>
                          <a:latin typeface="+mn-lt"/>
                          <a:ea typeface="+mn-ea"/>
                          <a:cs typeface="+mn-cs"/>
                        </a:rPr>
                        <a:t>0.9</a:t>
                      </a:r>
                      <a:endParaRPr lang="en-IN" dirty="0"/>
                    </a:p>
                  </a:txBody>
                  <a:tcPr/>
                </a:tc>
              </a:tr>
            </a:tbl>
          </a:graphicData>
        </a:graphic>
      </p:graphicFrame>
      <p:sp>
        <p:nvSpPr>
          <p:cNvPr id="4" name="Title 1"/>
          <p:cNvSpPr>
            <a:spLocks noGrp="1"/>
          </p:cNvSpPr>
          <p:nvPr>
            <p:ph type="title"/>
          </p:nvPr>
        </p:nvSpPr>
        <p:spPr>
          <a:xfrm>
            <a:off x="11722" y="0"/>
            <a:ext cx="9132277" cy="1524000"/>
          </a:xfrm>
        </p:spPr>
        <p:txBody>
          <a:bodyPr>
            <a:normAutofit/>
          </a:bodyPr>
          <a:lstStyle/>
          <a:p>
            <a:pPr lvl="1" algn="l" rtl="0">
              <a:spcBef>
                <a:spcPct val="0"/>
              </a:spcBef>
            </a:pPr>
            <a:r>
              <a:rPr lang="en-IN" sz="2800" b="1"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a:latin typeface="Century Gothic" pitchFamily="34" charset="0"/>
              </a:rPr>
              <a:t>What are customers likely to buy if they purchase whole milk?</a:t>
            </a:r>
            <a:br>
              <a:rPr lang="en-IN" dirty="0">
                <a:latin typeface="Century Gothic" pitchFamily="34" charset="0"/>
              </a:rPr>
            </a:b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Challenges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Challenges</a:t>
            </a:r>
            <a:endParaRPr lang="en-IN" b="1" u="sng" dirty="0"/>
          </a:p>
        </p:txBody>
      </p:sp>
      <p:sp>
        <p:nvSpPr>
          <p:cNvPr id="3" name="Content Placeholder 2"/>
          <p:cNvSpPr>
            <a:spLocks noGrp="1"/>
          </p:cNvSpPr>
          <p:nvPr>
            <p:ph idx="1"/>
          </p:nvPr>
        </p:nvSpPr>
        <p:spPr>
          <a:xfrm>
            <a:off x="0" y="762000"/>
            <a:ext cx="9144000" cy="5334000"/>
          </a:xfrm>
        </p:spPr>
        <p:txBody>
          <a:bodyPr>
            <a:normAutofit/>
          </a:bodyPr>
          <a:lstStyle/>
          <a:p>
            <a:r>
              <a:rPr lang="en-IN" dirty="0" smtClean="0"/>
              <a:t>We should be looking for those association rules which tell us that it is far more likely that two items X and Y are purchased together than item Y being purchased by itself. </a:t>
            </a:r>
          </a:p>
          <a:p>
            <a:endParaRPr lang="en-IN" dirty="0" smtClean="0"/>
          </a:p>
          <a:p>
            <a:r>
              <a:rPr lang="en-IN" dirty="0" smtClean="0"/>
              <a:t>We must be careful to start with choosing </a:t>
            </a:r>
            <a:r>
              <a:rPr lang="en-IN" dirty="0" err="1" smtClean="0"/>
              <a:t>itemsets</a:t>
            </a:r>
            <a:r>
              <a:rPr lang="en-IN" dirty="0" smtClean="0"/>
              <a:t> which have a certain minimum level of </a:t>
            </a:r>
            <a:r>
              <a:rPr lang="en-IN" b="1" dirty="0" smtClean="0"/>
              <a:t>Support</a:t>
            </a:r>
            <a:r>
              <a:rPr lang="en-IN" dirty="0" smtClean="0"/>
              <a:t>. In other words, we must choose </a:t>
            </a:r>
            <a:r>
              <a:rPr lang="en-IN" dirty="0" err="1" smtClean="0"/>
              <a:t>itemsets</a:t>
            </a:r>
            <a:r>
              <a:rPr lang="en-IN" dirty="0" smtClean="0"/>
              <a:t> which meet a minimum sales threshold. But what is this minimum support?</a:t>
            </a:r>
          </a:p>
          <a:p>
            <a:endParaRPr lang="en-IN" dirty="0" smtClean="0"/>
          </a:p>
          <a:p>
            <a:r>
              <a:rPr lang="en-IN" dirty="0" smtClean="0"/>
              <a:t>Often a simple percentage may be sufficient. For example, if we have a database of 2000 transactions, we can set a 10% support threshold. This would filter out any </a:t>
            </a:r>
            <a:r>
              <a:rPr lang="en-IN" dirty="0" err="1" smtClean="0"/>
              <a:t>itemsets</a:t>
            </a:r>
            <a:r>
              <a:rPr lang="en-IN" dirty="0" smtClean="0"/>
              <a:t> which have less than 200 transactions. </a:t>
            </a: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Challenges</a:t>
            </a:r>
            <a:r>
              <a:rPr lang="en-IN" dirty="0" smtClean="0"/>
              <a:t>				</a:t>
            </a:r>
            <a:r>
              <a:rPr lang="en-IN" b="1" dirty="0" smtClean="0"/>
              <a:t>Continued................</a:t>
            </a:r>
            <a:endParaRPr lang="en-IN" b="1" u="sng" dirty="0"/>
          </a:p>
        </p:txBody>
      </p:sp>
      <p:sp>
        <p:nvSpPr>
          <p:cNvPr id="3" name="Content Placeholder 2"/>
          <p:cNvSpPr>
            <a:spLocks noGrp="1"/>
          </p:cNvSpPr>
          <p:nvPr>
            <p:ph idx="1"/>
          </p:nvPr>
        </p:nvSpPr>
        <p:spPr/>
        <p:txBody>
          <a:bodyPr/>
          <a:lstStyle/>
          <a:p>
            <a:r>
              <a:rPr lang="en-IN" dirty="0" smtClean="0"/>
              <a:t>In a database of millions of </a:t>
            </a:r>
            <a:r>
              <a:rPr lang="en-IN" b="1" dirty="0" smtClean="0"/>
              <a:t>point of sale</a:t>
            </a:r>
            <a:r>
              <a:rPr lang="en-IN" dirty="0" smtClean="0"/>
              <a:t> (POS) transactions, if we find that an </a:t>
            </a:r>
            <a:r>
              <a:rPr lang="en-IN" dirty="0" err="1" smtClean="0"/>
              <a:t>itemset</a:t>
            </a:r>
            <a:r>
              <a:rPr lang="en-IN" dirty="0" smtClean="0"/>
              <a:t> has fewer than a dozen entries, then the support is very low. But what if the dollar value of the transaction is very high? Then this transaction will be of significance, so discarding this </a:t>
            </a:r>
            <a:r>
              <a:rPr lang="en-IN" dirty="0" err="1" smtClean="0"/>
              <a:t>itemset</a:t>
            </a:r>
            <a:r>
              <a:rPr lang="en-IN" dirty="0" smtClean="0"/>
              <a:t> because of low support would not be a good idea. </a:t>
            </a:r>
          </a:p>
          <a:p>
            <a:endParaRPr lang="en-IN" dirty="0" smtClean="0"/>
          </a:p>
          <a:p>
            <a:r>
              <a:rPr lang="en-IN" dirty="0" smtClean="0"/>
              <a:t>If we are not careful about how we cull these association rules we may lose some valuable information. </a:t>
            </a:r>
          </a:p>
          <a:p>
            <a:endParaRPr lang="en-IN"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What is it?</a:t>
            </a:r>
            <a:r>
              <a:rPr lang="en-IN" b="1" dirty="0" smtClean="0"/>
              <a:t/>
            </a:r>
            <a:br>
              <a:rPr lang="en-IN" b="1" dirty="0" smtClean="0"/>
            </a:br>
            <a:endParaRPr lang="en-IN" dirty="0"/>
          </a:p>
        </p:txBody>
      </p:sp>
      <p:sp>
        <p:nvSpPr>
          <p:cNvPr id="3" name="Content Placeholder 2"/>
          <p:cNvSpPr>
            <a:spLocks noGrp="1"/>
          </p:cNvSpPr>
          <p:nvPr>
            <p:ph idx="1"/>
          </p:nvPr>
        </p:nvSpPr>
        <p:spPr>
          <a:xfrm>
            <a:off x="0" y="533400"/>
            <a:ext cx="9144000" cy="5791200"/>
          </a:xfrm>
        </p:spPr>
        <p:txBody>
          <a:bodyPr>
            <a:normAutofit/>
          </a:bodyPr>
          <a:lstStyle/>
          <a:p>
            <a:r>
              <a:rPr lang="en-IN" dirty="0" smtClean="0"/>
              <a:t>Market Basket Analysis is a modelling technique based upon the theory that if you buy a certain group of items, you are more (or less) likely to buy another group of items. For example, if you are in an English pub and you buy a pint of beer and don't buy a bar meal, you are more likely to buy crisps(chips) at the same time than somebody who didn't buy beer.</a:t>
            </a:r>
          </a:p>
          <a:p>
            <a:pPr>
              <a:buNone/>
            </a:pPr>
            <a:endParaRPr lang="en-IN" dirty="0" smtClean="0"/>
          </a:p>
          <a:p>
            <a:r>
              <a:rPr lang="en-IN" dirty="0" smtClean="0"/>
              <a:t>The set of items a customer buys is referred to as an </a:t>
            </a:r>
            <a:r>
              <a:rPr lang="en-IN" b="1" dirty="0" smtClean="0"/>
              <a:t>itemset</a:t>
            </a:r>
            <a:r>
              <a:rPr lang="en-IN" dirty="0" smtClean="0"/>
              <a:t>, and market basket analysis seeks to find relationships between purchases.</a:t>
            </a:r>
          </a:p>
          <a:p>
            <a:endParaRPr lang="en-IN" dirty="0" smtClean="0"/>
          </a:p>
          <a:p>
            <a:r>
              <a:rPr lang="en-IN" dirty="0" smtClean="0"/>
              <a:t>Typically the relationship will be in the form of a rule:</a:t>
            </a:r>
          </a:p>
          <a:p>
            <a:pPr>
              <a:buNone/>
            </a:pPr>
            <a:r>
              <a:rPr lang="en-IN" dirty="0" smtClean="0"/>
              <a:t>	IF {beer, no bar meal} THEN {crisps}.</a:t>
            </a:r>
          </a:p>
          <a:p>
            <a:pPr>
              <a:buNone/>
            </a:pPr>
            <a:endParaRPr lang="en-IN" dirty="0" smtClean="0"/>
          </a:p>
          <a:p>
            <a:r>
              <a:rPr lang="en-IN" dirty="0" smtClean="0"/>
              <a:t>The probability that a customer will buy beer without a bar meal (i.e. that the antecedent is true) is referred to as the </a:t>
            </a:r>
            <a:r>
              <a:rPr lang="en-IN" b="1" dirty="0" smtClean="0"/>
              <a:t>support</a:t>
            </a:r>
            <a:r>
              <a:rPr lang="en-IN" dirty="0" smtClean="0"/>
              <a:t> for the rule. The conditional probability that a customer will purchase crisps is referred to as the </a:t>
            </a:r>
            <a:r>
              <a:rPr lang="en-IN" b="1" dirty="0" smtClean="0"/>
              <a:t>confidence</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Appendix</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What is it?					    Continued............</a:t>
            </a:r>
            <a:r>
              <a:rPr lang="en-IN" b="1" dirty="0" smtClean="0"/>
              <a:t/>
            </a:r>
            <a:br>
              <a:rPr lang="en-IN" b="1" dirty="0" smtClean="0"/>
            </a:br>
            <a:endParaRPr lang="en-IN" dirty="0"/>
          </a:p>
        </p:txBody>
      </p:sp>
      <p:sp>
        <p:nvSpPr>
          <p:cNvPr id="3" name="Content Placeholder 2"/>
          <p:cNvSpPr>
            <a:spLocks noGrp="1"/>
          </p:cNvSpPr>
          <p:nvPr>
            <p:ph idx="1"/>
          </p:nvPr>
        </p:nvSpPr>
        <p:spPr>
          <a:xfrm>
            <a:off x="0" y="762000"/>
            <a:ext cx="9144000" cy="5059363"/>
          </a:xfrm>
        </p:spPr>
        <p:txBody>
          <a:bodyPr/>
          <a:lstStyle/>
          <a:p>
            <a:r>
              <a:rPr lang="en-IN" dirty="0" smtClean="0"/>
              <a:t>The algorithms for performing market basket analysis are fairly straightforward (</a:t>
            </a:r>
            <a:r>
              <a:rPr lang="en-IN" b="1" dirty="0" smtClean="0"/>
              <a:t>Berry and Linhoff</a:t>
            </a:r>
            <a:r>
              <a:rPr lang="en-IN" dirty="0" smtClean="0"/>
              <a:t> is a reasonable introductory resource for this). </a:t>
            </a:r>
          </a:p>
          <a:p>
            <a:pPr>
              <a:buNone/>
            </a:pPr>
            <a:endParaRPr lang="en-IN" dirty="0" smtClean="0"/>
          </a:p>
          <a:p>
            <a:r>
              <a:rPr lang="en-IN" dirty="0" smtClean="0"/>
              <a:t>A major difficulty is that a large number of the rules found may be trivial for anyone familiar with the business. Although the volume of data has been reduced, we are still asking the user to find a needle in a haystack. </a:t>
            </a:r>
          </a:p>
          <a:p>
            <a:endParaRPr lang="en-IN" dirty="0" smtClean="0"/>
          </a:p>
          <a:p>
            <a:r>
              <a:rPr lang="en-IN" dirty="0" smtClean="0"/>
              <a:t>Requiring rules to have a high minimum support level and a high confidence level risks missing any exploitable result we might have found. One partial solution to this problem is </a:t>
            </a:r>
            <a:r>
              <a:rPr lang="en-IN" i="1" dirty="0" smtClean="0"/>
              <a:t>differential market basket analysis</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Applications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Applications of Association Rules</a:t>
            </a:r>
            <a:endParaRPr lang="en-IN" b="1" u="sng" dirty="0"/>
          </a:p>
        </p:txBody>
      </p:sp>
      <p:sp>
        <p:nvSpPr>
          <p:cNvPr id="3" name="Content Placeholder 2"/>
          <p:cNvSpPr>
            <a:spLocks noGrp="1"/>
          </p:cNvSpPr>
          <p:nvPr>
            <p:ph idx="1"/>
          </p:nvPr>
        </p:nvSpPr>
        <p:spPr>
          <a:xfrm>
            <a:off x="0" y="762000"/>
            <a:ext cx="9144000" cy="5334000"/>
          </a:xfrm>
        </p:spPr>
        <p:txBody>
          <a:bodyPr/>
          <a:lstStyle/>
          <a:p>
            <a:pPr fontAlgn="base"/>
            <a:r>
              <a:rPr lang="en-IN" dirty="0" smtClean="0"/>
              <a:t>Product recommendation – like Amazon’s </a:t>
            </a:r>
          </a:p>
          <a:p>
            <a:pPr fontAlgn="base">
              <a:buNone/>
            </a:pPr>
            <a:r>
              <a:rPr lang="en-IN" dirty="0" smtClean="0"/>
              <a:t>				“customers who bought that, also bought this”</a:t>
            </a:r>
          </a:p>
          <a:p>
            <a:pPr fontAlgn="base"/>
            <a:r>
              <a:rPr lang="en-IN" dirty="0" smtClean="0"/>
              <a:t>Music recommendations – like Last FM’s artist recommendations</a:t>
            </a:r>
          </a:p>
          <a:p>
            <a:pPr fontAlgn="base"/>
            <a:r>
              <a:rPr lang="en-IN" dirty="0" smtClean="0"/>
              <a:t>Medical diagnosis – like with diabetes </a:t>
            </a:r>
          </a:p>
          <a:p>
            <a:pPr fontAlgn="base"/>
            <a:r>
              <a:rPr lang="en-IN" dirty="0" smtClean="0"/>
              <a:t>Content optimisation – like in magazine websites or blogs</a:t>
            </a:r>
          </a:p>
          <a:p>
            <a:endParaRPr lang="en-IN"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Data Preparation</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Data Preparation</a:t>
            </a:r>
            <a:endParaRPr lang="en-IN" b="1" u="sng" dirty="0"/>
          </a:p>
        </p:txBody>
      </p:sp>
      <p:sp>
        <p:nvSpPr>
          <p:cNvPr id="3" name="Content Placeholder 2"/>
          <p:cNvSpPr>
            <a:spLocks noGrp="1"/>
          </p:cNvSpPr>
          <p:nvPr>
            <p:ph idx="1"/>
          </p:nvPr>
        </p:nvSpPr>
        <p:spPr>
          <a:xfrm>
            <a:off x="0" y="762000"/>
            <a:ext cx="9144000" cy="5334000"/>
          </a:xfrm>
        </p:spPr>
        <p:txBody>
          <a:bodyPr/>
          <a:lstStyle/>
          <a:p>
            <a:r>
              <a:rPr lang="en-IN" dirty="0" smtClean="0"/>
              <a:t>The main application of association rules is, for market basket analysis where large transaction data sets are mined. In this setting each transaction contains the items which were purchased at one visit to a retail store. Transaction data are normally recorded by point-of-sale scanners and often consists of tuples of the form:</a:t>
            </a:r>
          </a:p>
          <a:p>
            <a:endParaRPr lang="en-IN" dirty="0" smtClean="0"/>
          </a:p>
          <a:p>
            <a:pPr>
              <a:buNone/>
            </a:pPr>
            <a:r>
              <a:rPr lang="en-IN" dirty="0" smtClean="0"/>
              <a:t>				 &lt; transaction ID, item ID, . . . &gt; </a:t>
            </a:r>
          </a:p>
          <a:p>
            <a:pPr>
              <a:buNone/>
            </a:pPr>
            <a:endParaRPr lang="en-IN" dirty="0" smtClean="0"/>
          </a:p>
          <a:p>
            <a:r>
              <a:rPr lang="en-IN" dirty="0" smtClean="0"/>
              <a:t>All tuples with the same transaction ID form a single transaction which contains all the items given by the item IDs in the tuples.</a:t>
            </a:r>
          </a:p>
          <a:p>
            <a:pPr>
              <a:buNone/>
            </a:pPr>
            <a:endParaRPr lang="en-IN" dirty="0" smtClean="0"/>
          </a:p>
          <a:p>
            <a:r>
              <a:rPr lang="en-IN" dirty="0" smtClean="0"/>
              <a:t>Example, a customer ID might be provided via a loyalty program in a supermarket. Further information on transactions (e.g., time, location), on the items (e.g., category, price), or on the customers (socio-demographic variables such as age, gender, etc.) might also be available.</a:t>
            </a:r>
            <a:endParaRPr lang="en-IN" dirty="0"/>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Data Preparation</a:t>
            </a:r>
            <a:r>
              <a:rPr lang="en-IN" b="1" dirty="0" smtClean="0"/>
              <a:t>			    Continued............</a:t>
            </a:r>
            <a:endParaRPr lang="en-IN" b="1" dirty="0"/>
          </a:p>
        </p:txBody>
      </p:sp>
      <p:sp>
        <p:nvSpPr>
          <p:cNvPr id="3" name="Content Placeholder 2"/>
          <p:cNvSpPr>
            <a:spLocks noGrp="1"/>
          </p:cNvSpPr>
          <p:nvPr>
            <p:ph idx="1"/>
          </p:nvPr>
        </p:nvSpPr>
        <p:spPr>
          <a:xfrm>
            <a:off x="0" y="990600"/>
            <a:ext cx="9144000" cy="4830763"/>
          </a:xfrm>
        </p:spPr>
        <p:txBody>
          <a:bodyPr/>
          <a:lstStyle/>
          <a:p>
            <a:r>
              <a:rPr lang="en-IN" dirty="0" smtClean="0"/>
              <a:t>For mining, the transaction data is first transformed into a binary purchase incidence matrix with columns corresponding to the different items and rows corresponding to transactions. </a:t>
            </a:r>
          </a:p>
          <a:p>
            <a:endParaRPr lang="en-IN" dirty="0" smtClean="0"/>
          </a:p>
          <a:p>
            <a:endParaRPr lang="en-IN" dirty="0"/>
          </a:p>
        </p:txBody>
      </p:sp>
      <p:pic>
        <p:nvPicPr>
          <p:cNvPr id="4" name="Picture 3" descr="Capture_2.PNG"/>
          <p:cNvPicPr>
            <a:picLocks noChangeAspect="1"/>
          </p:cNvPicPr>
          <p:nvPr/>
        </p:nvPicPr>
        <p:blipFill>
          <a:blip r:embed="rId2" cstate="print"/>
          <a:stretch>
            <a:fillRect/>
          </a:stretch>
        </p:blipFill>
        <p:spPr>
          <a:xfrm>
            <a:off x="914400" y="2819400"/>
            <a:ext cx="6705600" cy="2438400"/>
          </a:xfrm>
          <a:prstGeom prst="rect">
            <a:avLst/>
          </a:prstGeom>
        </p:spPr>
      </p:pic>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8394</TotalTime>
  <Words>1137</Words>
  <Application>Microsoft Office PowerPoint</Application>
  <PresentationFormat>On-screen Show (4:3)</PresentationFormat>
  <Paragraphs>268</Paragraphs>
  <Slides>30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ＭＳ Ｐゴシック</vt:lpstr>
      <vt:lpstr>Arial</vt:lpstr>
      <vt:lpstr>Calibri</vt:lpstr>
      <vt:lpstr>Century Gothic</vt:lpstr>
      <vt:lpstr>Myriad Pro Light</vt:lpstr>
      <vt:lpstr>Segoe UI Semilight</vt:lpstr>
      <vt:lpstr>Wingdings</vt:lpstr>
      <vt:lpstr>Office Theme</vt:lpstr>
      <vt:lpstr>Equation</vt:lpstr>
      <vt:lpstr>Market Basket Analysis : Data Mining Technique</vt:lpstr>
      <vt:lpstr>PowerPoint Presentation</vt:lpstr>
      <vt:lpstr>What is it? </vt:lpstr>
      <vt:lpstr>What is it?         Continued............ </vt:lpstr>
      <vt:lpstr>PowerPoint Presentation</vt:lpstr>
      <vt:lpstr>Applications of Association Rules</vt:lpstr>
      <vt:lpstr>PowerPoint Presentation</vt:lpstr>
      <vt:lpstr>Data Preparation</vt:lpstr>
      <vt:lpstr>Data Preparation       Continued............</vt:lpstr>
      <vt:lpstr>Data Preparation(in R)       Continued................</vt:lpstr>
      <vt:lpstr>PowerPoint Presentation</vt:lpstr>
      <vt:lpstr>Association Rules</vt:lpstr>
      <vt:lpstr>Key Metrics</vt:lpstr>
      <vt:lpstr>Key Metrics(Probability)      Continued............</vt:lpstr>
      <vt:lpstr>Example:</vt:lpstr>
      <vt:lpstr>Metrics Interpretation</vt:lpstr>
      <vt:lpstr>PowerPoint Presentation</vt:lpstr>
      <vt:lpstr>Market basket analysis using apriori algorithm and arules package in R </vt:lpstr>
      <vt:lpstr>Groceries DataSet in R</vt:lpstr>
      <vt:lpstr>itemFrequecy Chart</vt:lpstr>
      <vt:lpstr>Explore data with rules</vt:lpstr>
      <vt:lpstr>Summary of rules</vt:lpstr>
      <vt:lpstr>Sort rules according to Confidence</vt:lpstr>
      <vt:lpstr>Remove Duplicate Rules</vt:lpstr>
      <vt:lpstr>Targeting Items  What are customers likely to buy before buying whole milk </vt:lpstr>
      <vt:lpstr>Targeting Items  What are customers likely to buy if they purchase whole milk? </vt:lpstr>
      <vt:lpstr>PowerPoint Presentation</vt:lpstr>
      <vt:lpstr>Challenges</vt:lpstr>
      <vt:lpstr>Challenges    Continued................</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R, Yashwanth - Yashwanth M</cp:lastModifiedBy>
  <cp:revision>316</cp:revision>
  <dcterms:created xsi:type="dcterms:W3CDTF">2014-03-13T14:47:40Z</dcterms:created>
  <dcterms:modified xsi:type="dcterms:W3CDTF">2016-01-06T09:52:44Z</dcterms:modified>
</cp:coreProperties>
</file>