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70" r:id="rId7"/>
    <p:sldId id="271" r:id="rId8"/>
    <p:sldId id="261" r:id="rId9"/>
    <p:sldId id="274" r:id="rId10"/>
    <p:sldId id="265" r:id="rId11"/>
    <p:sldId id="267" r:id="rId12"/>
    <p:sldId id="266" r:id="rId13"/>
    <p:sldId id="272" r:id="rId14"/>
    <p:sldId id="268" r:id="rId15"/>
    <p:sldId id="273" r:id="rId16"/>
    <p:sldId id="269" r:id="rId17"/>
    <p:sldId id="262" r:id="rId18"/>
    <p:sldId id="263"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CB5D5C2-1B80-4682-9B1E-4615BC24D9EB}" type="datetimeFigureOut">
              <a:rPr lang="en-IN" smtClean="0"/>
              <a:t>07-03-2025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394FD88-FD65-48D5-8FAF-15D9B88C8254}"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439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B5D5C2-1B80-4682-9B1E-4615BC24D9EB}" type="datetimeFigureOut">
              <a:rPr lang="en-IN" smtClean="0"/>
              <a:t>07-03-2025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4FD88-FD65-48D5-8FAF-15D9B88C8254}" type="slidenum">
              <a:rPr lang="en-IN" smtClean="0"/>
              <a:t>‹#›</a:t>
            </a:fld>
            <a:endParaRPr lang="en-IN"/>
          </a:p>
        </p:txBody>
      </p:sp>
    </p:spTree>
    <p:extLst>
      <p:ext uri="{BB962C8B-B14F-4D97-AF65-F5344CB8AC3E}">
        <p14:creationId xmlns:p14="http://schemas.microsoft.com/office/powerpoint/2010/main" val="389202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D5C2-1B80-4682-9B1E-4615BC24D9EB}"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7845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D5C2-1B80-4682-9B1E-4615BC24D9EB}"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7962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D5C2-1B80-4682-9B1E-4615BC24D9EB}"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spTree>
    <p:extLst>
      <p:ext uri="{BB962C8B-B14F-4D97-AF65-F5344CB8AC3E}">
        <p14:creationId xmlns:p14="http://schemas.microsoft.com/office/powerpoint/2010/main" val="39742865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D5C2-1B80-4682-9B1E-4615BC24D9EB}"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6966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D5C2-1B80-4682-9B1E-4615BC24D9EB}"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0469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D5C2-1B80-4682-9B1E-4615BC24D9EB}"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1890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D5C2-1B80-4682-9B1E-4615BC24D9EB}"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2519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B5D5C2-1B80-4682-9B1E-4615BC24D9EB}"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spTree>
    <p:extLst>
      <p:ext uri="{BB962C8B-B14F-4D97-AF65-F5344CB8AC3E}">
        <p14:creationId xmlns:p14="http://schemas.microsoft.com/office/powerpoint/2010/main" val="3148876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5D5C2-1B80-4682-9B1E-4615BC24D9EB}"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394FD88-FD65-48D5-8FAF-15D9B88C8254}"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2271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B5D5C2-1B80-4682-9B1E-4615BC24D9EB}" type="datetimeFigureOut">
              <a:rPr lang="en-IN" smtClean="0"/>
              <a:t>07-03-2025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4FD88-FD65-48D5-8FAF-15D9B88C8254}" type="slidenum">
              <a:rPr lang="en-IN" smtClean="0"/>
              <a:t>‹#›</a:t>
            </a:fld>
            <a:endParaRPr lang="en-IN"/>
          </a:p>
        </p:txBody>
      </p:sp>
    </p:spTree>
    <p:extLst>
      <p:ext uri="{BB962C8B-B14F-4D97-AF65-F5344CB8AC3E}">
        <p14:creationId xmlns:p14="http://schemas.microsoft.com/office/powerpoint/2010/main" val="2219657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B5D5C2-1B80-4682-9B1E-4615BC24D9EB}" type="datetimeFigureOut">
              <a:rPr lang="en-IN" smtClean="0"/>
              <a:t>07-03-2025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394FD88-FD65-48D5-8FAF-15D9B88C8254}"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374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B5D5C2-1B80-4682-9B1E-4615BC24D9EB}" type="datetimeFigureOut">
              <a:rPr lang="en-IN" smtClean="0"/>
              <a:t>07-03-2025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394FD88-FD65-48D5-8FAF-15D9B88C8254}"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5924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B5D5C2-1B80-4682-9B1E-4615BC24D9EB}" type="datetimeFigureOut">
              <a:rPr lang="en-IN" smtClean="0"/>
              <a:t>07-03-2025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394FD88-FD65-48D5-8FAF-15D9B88C8254}" type="slidenum">
              <a:rPr lang="en-IN" smtClean="0"/>
              <a:t>‹#›</a:t>
            </a:fld>
            <a:endParaRPr lang="en-IN"/>
          </a:p>
        </p:txBody>
      </p:sp>
    </p:spTree>
    <p:extLst>
      <p:ext uri="{BB962C8B-B14F-4D97-AF65-F5344CB8AC3E}">
        <p14:creationId xmlns:p14="http://schemas.microsoft.com/office/powerpoint/2010/main" val="3546891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B5D5C2-1B80-4682-9B1E-4615BC24D9EB}" type="datetimeFigureOut">
              <a:rPr lang="en-IN" smtClean="0"/>
              <a:t>07-03-2025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4FD88-FD65-48D5-8FAF-15D9B88C8254}"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6501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B5D5C2-1B80-4682-9B1E-4615BC24D9EB}" type="datetimeFigureOut">
              <a:rPr lang="en-IN" smtClean="0"/>
              <a:t>07-03-2025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394FD88-FD65-48D5-8FAF-15D9B88C8254}" type="slidenum">
              <a:rPr lang="en-IN" smtClean="0"/>
              <a:t>‹#›</a:t>
            </a:fld>
            <a:endParaRPr lang="en-IN"/>
          </a:p>
        </p:txBody>
      </p:sp>
    </p:spTree>
    <p:extLst>
      <p:ext uri="{BB962C8B-B14F-4D97-AF65-F5344CB8AC3E}">
        <p14:creationId xmlns:p14="http://schemas.microsoft.com/office/powerpoint/2010/main" val="3554244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B5D5C2-1B80-4682-9B1E-4615BC24D9EB}" type="datetimeFigureOut">
              <a:rPr lang="en-IN" smtClean="0"/>
              <a:t>07-03-2025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394FD88-FD65-48D5-8FAF-15D9B88C8254}" type="slidenum">
              <a:rPr lang="en-IN" smtClean="0"/>
              <a:t>‹#›</a:t>
            </a:fld>
            <a:endParaRPr lang="en-IN"/>
          </a:p>
        </p:txBody>
      </p:sp>
    </p:spTree>
    <p:extLst>
      <p:ext uri="{BB962C8B-B14F-4D97-AF65-F5344CB8AC3E}">
        <p14:creationId xmlns:p14="http://schemas.microsoft.com/office/powerpoint/2010/main" val="74983124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pixabay.com/en/thank-you-note-thank-thank-you-note-1428147/" TargetMode="External"/><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C1622D-A3D4-E25E-08C0-6370121EAC9D}"/>
              </a:ext>
            </a:extLst>
          </p:cNvPr>
          <p:cNvSpPr txBox="1"/>
          <p:nvPr/>
        </p:nvSpPr>
        <p:spPr>
          <a:xfrm>
            <a:off x="772886" y="1166327"/>
            <a:ext cx="10646228" cy="830997"/>
          </a:xfrm>
          <a:prstGeom prst="rect">
            <a:avLst/>
          </a:prstGeom>
          <a:noFill/>
        </p:spPr>
        <p:txBody>
          <a:bodyPr wrap="square" rtlCol="0">
            <a:spAutoFit/>
          </a:bodyPr>
          <a:lstStyle/>
          <a:p>
            <a:pPr algn="ctr"/>
            <a:r>
              <a:rPr lang="en-IN" sz="4800" b="1" dirty="0"/>
              <a:t>EXPENSE MANAGEMENT SYSTEM</a:t>
            </a:r>
          </a:p>
        </p:txBody>
      </p:sp>
      <p:sp>
        <p:nvSpPr>
          <p:cNvPr id="5" name="TextBox 4">
            <a:extLst>
              <a:ext uri="{FF2B5EF4-FFF2-40B4-BE49-F238E27FC236}">
                <a16:creationId xmlns:a16="http://schemas.microsoft.com/office/drawing/2014/main" id="{65B0044A-0D39-4120-E3B2-A9B6E7BE6432}"/>
              </a:ext>
            </a:extLst>
          </p:cNvPr>
          <p:cNvSpPr txBox="1"/>
          <p:nvPr/>
        </p:nvSpPr>
        <p:spPr>
          <a:xfrm>
            <a:off x="2382252" y="2150952"/>
            <a:ext cx="7427495" cy="707886"/>
          </a:xfrm>
          <a:prstGeom prst="rect">
            <a:avLst/>
          </a:prstGeom>
          <a:noFill/>
        </p:spPr>
        <p:txBody>
          <a:bodyPr wrap="square" rtlCol="0">
            <a:spAutoFit/>
          </a:bodyPr>
          <a:lstStyle/>
          <a:p>
            <a:pPr algn="ctr"/>
            <a:r>
              <a:rPr lang="en-IN" sz="2000" dirty="0"/>
              <a:t>A USER FRIENDLY WEB APPLICATION FOR MANAGING EXPENCES</a:t>
            </a:r>
          </a:p>
        </p:txBody>
      </p:sp>
      <p:graphicFrame>
        <p:nvGraphicFramePr>
          <p:cNvPr id="6" name="Table 5">
            <a:extLst>
              <a:ext uri="{FF2B5EF4-FFF2-40B4-BE49-F238E27FC236}">
                <a16:creationId xmlns:a16="http://schemas.microsoft.com/office/drawing/2014/main" id="{617146EE-614D-3990-B3BE-B9E69B5AF446}"/>
              </a:ext>
            </a:extLst>
          </p:cNvPr>
          <p:cNvGraphicFramePr>
            <a:graphicFrameLocks noGrp="1"/>
          </p:cNvGraphicFramePr>
          <p:nvPr>
            <p:extLst>
              <p:ext uri="{D42A27DB-BD31-4B8C-83A1-F6EECF244321}">
                <p14:modId xmlns:p14="http://schemas.microsoft.com/office/powerpoint/2010/main" val="777830195"/>
              </p:ext>
            </p:extLst>
          </p:nvPr>
        </p:nvGraphicFramePr>
        <p:xfrm>
          <a:off x="3880018" y="3690610"/>
          <a:ext cx="4199098" cy="2560320"/>
        </p:xfrm>
        <a:graphic>
          <a:graphicData uri="http://schemas.openxmlformats.org/drawingml/2006/table">
            <a:tbl>
              <a:tblPr>
                <a:tableStyleId>{3B4B98B0-60AC-42C2-AFA5-B58CD77FA1E5}</a:tableStyleId>
              </a:tblPr>
              <a:tblGrid>
                <a:gridCol w="446405">
                  <a:extLst>
                    <a:ext uri="{9D8B030D-6E8A-4147-A177-3AD203B41FA5}">
                      <a16:colId xmlns:a16="http://schemas.microsoft.com/office/drawing/2014/main" val="2862685173"/>
                    </a:ext>
                  </a:extLst>
                </a:gridCol>
                <a:gridCol w="3752693">
                  <a:extLst>
                    <a:ext uri="{9D8B030D-6E8A-4147-A177-3AD203B41FA5}">
                      <a16:colId xmlns:a16="http://schemas.microsoft.com/office/drawing/2014/main" val="2385871653"/>
                    </a:ext>
                  </a:extLst>
                </a:gridCol>
              </a:tblGrid>
              <a:tr h="370840">
                <a:tc>
                  <a:txBody>
                    <a:bodyPr/>
                    <a:lstStyle/>
                    <a:p>
                      <a:pPr algn="ctr"/>
                      <a:r>
                        <a:rPr lang="en-IN" sz="2200" dirty="0"/>
                        <a:t>1.</a:t>
                      </a:r>
                    </a:p>
                  </a:txBody>
                  <a:tcPr/>
                </a:tc>
                <a:tc>
                  <a:txBody>
                    <a:bodyPr/>
                    <a:lstStyle/>
                    <a:p>
                      <a:pPr algn="ctr"/>
                      <a:r>
                        <a:rPr lang="en-IN" sz="2200" dirty="0"/>
                        <a:t>H YASHWANTH</a:t>
                      </a:r>
                    </a:p>
                  </a:txBody>
                  <a:tcPr/>
                </a:tc>
                <a:extLst>
                  <a:ext uri="{0D108BD9-81ED-4DB2-BD59-A6C34878D82A}">
                    <a16:rowId xmlns:a16="http://schemas.microsoft.com/office/drawing/2014/main" val="2418352251"/>
                  </a:ext>
                </a:extLst>
              </a:tr>
              <a:tr h="370840">
                <a:tc>
                  <a:txBody>
                    <a:bodyPr/>
                    <a:lstStyle/>
                    <a:p>
                      <a:pPr algn="ctr"/>
                      <a:r>
                        <a:rPr lang="en-IN" sz="2200" dirty="0"/>
                        <a:t>2.</a:t>
                      </a:r>
                    </a:p>
                  </a:txBody>
                  <a:tcPr/>
                </a:tc>
                <a:tc>
                  <a:txBody>
                    <a:bodyPr/>
                    <a:lstStyle/>
                    <a:p>
                      <a:pPr algn="ctr"/>
                      <a:r>
                        <a:rPr lang="en-IN" sz="2200" dirty="0"/>
                        <a:t>ARPIT SHARMA</a:t>
                      </a:r>
                    </a:p>
                  </a:txBody>
                  <a:tcPr/>
                </a:tc>
                <a:extLst>
                  <a:ext uri="{0D108BD9-81ED-4DB2-BD59-A6C34878D82A}">
                    <a16:rowId xmlns:a16="http://schemas.microsoft.com/office/drawing/2014/main" val="395168409"/>
                  </a:ext>
                </a:extLst>
              </a:tr>
              <a:tr h="370840">
                <a:tc>
                  <a:txBody>
                    <a:bodyPr/>
                    <a:lstStyle/>
                    <a:p>
                      <a:pPr algn="ctr"/>
                      <a:r>
                        <a:rPr lang="en-IN" sz="2200" dirty="0"/>
                        <a:t>3.</a:t>
                      </a:r>
                    </a:p>
                  </a:txBody>
                  <a:tcPr/>
                </a:tc>
                <a:tc>
                  <a:txBody>
                    <a:bodyPr/>
                    <a:lstStyle/>
                    <a:p>
                      <a:pPr algn="ctr"/>
                      <a:r>
                        <a:rPr lang="en-IN" sz="2200" dirty="0"/>
                        <a:t>ARUL G</a:t>
                      </a:r>
                    </a:p>
                  </a:txBody>
                  <a:tcPr/>
                </a:tc>
                <a:extLst>
                  <a:ext uri="{0D108BD9-81ED-4DB2-BD59-A6C34878D82A}">
                    <a16:rowId xmlns:a16="http://schemas.microsoft.com/office/drawing/2014/main" val="454733570"/>
                  </a:ext>
                </a:extLst>
              </a:tr>
              <a:tr h="370840">
                <a:tc>
                  <a:txBody>
                    <a:bodyPr/>
                    <a:lstStyle/>
                    <a:p>
                      <a:pPr algn="ctr"/>
                      <a:r>
                        <a:rPr lang="en-IN" sz="2200" dirty="0"/>
                        <a:t>4.</a:t>
                      </a:r>
                    </a:p>
                  </a:txBody>
                  <a:tcPr/>
                </a:tc>
                <a:tc>
                  <a:txBody>
                    <a:bodyPr/>
                    <a:lstStyle/>
                    <a:p>
                      <a:pPr algn="ctr"/>
                      <a:r>
                        <a:rPr lang="en-IN" sz="2200" dirty="0"/>
                        <a:t>SUHAS SHINDE</a:t>
                      </a:r>
                    </a:p>
                  </a:txBody>
                  <a:tcPr/>
                </a:tc>
                <a:extLst>
                  <a:ext uri="{0D108BD9-81ED-4DB2-BD59-A6C34878D82A}">
                    <a16:rowId xmlns:a16="http://schemas.microsoft.com/office/drawing/2014/main" val="2219829640"/>
                  </a:ext>
                </a:extLst>
              </a:tr>
              <a:tr h="370840">
                <a:tc>
                  <a:txBody>
                    <a:bodyPr/>
                    <a:lstStyle/>
                    <a:p>
                      <a:pPr algn="ctr"/>
                      <a:r>
                        <a:rPr lang="en-IN" sz="2200" dirty="0"/>
                        <a:t>5.</a:t>
                      </a:r>
                    </a:p>
                  </a:txBody>
                  <a:tcPr/>
                </a:tc>
                <a:tc>
                  <a:txBody>
                    <a:bodyPr/>
                    <a:lstStyle/>
                    <a:p>
                      <a:pPr algn="ctr"/>
                      <a:r>
                        <a:rPr lang="en-IN" sz="2200" dirty="0"/>
                        <a:t>HARISH M</a:t>
                      </a:r>
                    </a:p>
                  </a:txBody>
                  <a:tcPr/>
                </a:tc>
                <a:extLst>
                  <a:ext uri="{0D108BD9-81ED-4DB2-BD59-A6C34878D82A}">
                    <a16:rowId xmlns:a16="http://schemas.microsoft.com/office/drawing/2014/main" val="3352161110"/>
                  </a:ext>
                </a:extLst>
              </a:tr>
              <a:tr h="370840">
                <a:tc>
                  <a:txBody>
                    <a:bodyPr/>
                    <a:lstStyle/>
                    <a:p>
                      <a:pPr algn="ctr"/>
                      <a:r>
                        <a:rPr lang="en-US" sz="2200" dirty="0"/>
                        <a:t>6.</a:t>
                      </a:r>
                      <a:endParaRPr lang="en-IN" sz="2200" dirty="0"/>
                    </a:p>
                  </a:txBody>
                  <a:tcPr/>
                </a:tc>
                <a:tc>
                  <a:txBody>
                    <a:bodyPr/>
                    <a:lstStyle/>
                    <a:p>
                      <a:pPr algn="ctr"/>
                      <a:r>
                        <a:rPr lang="en-IN" sz="2200" dirty="0"/>
                        <a:t>TEJA SRI BONAGIRI</a:t>
                      </a:r>
                    </a:p>
                  </a:txBody>
                  <a:tcPr/>
                </a:tc>
                <a:extLst>
                  <a:ext uri="{0D108BD9-81ED-4DB2-BD59-A6C34878D82A}">
                    <a16:rowId xmlns:a16="http://schemas.microsoft.com/office/drawing/2014/main" val="1316805771"/>
                  </a:ext>
                </a:extLst>
              </a:tr>
            </a:tbl>
          </a:graphicData>
        </a:graphic>
      </p:graphicFrame>
      <p:sp>
        <p:nvSpPr>
          <p:cNvPr id="7" name="TextBox 6">
            <a:extLst>
              <a:ext uri="{FF2B5EF4-FFF2-40B4-BE49-F238E27FC236}">
                <a16:creationId xmlns:a16="http://schemas.microsoft.com/office/drawing/2014/main" id="{FA26B244-9205-DDCC-E1E0-A0D362B422D3}"/>
              </a:ext>
            </a:extLst>
          </p:cNvPr>
          <p:cNvSpPr txBox="1"/>
          <p:nvPr/>
        </p:nvSpPr>
        <p:spPr>
          <a:xfrm>
            <a:off x="5057988" y="3012466"/>
            <a:ext cx="2076021" cy="523220"/>
          </a:xfrm>
          <a:prstGeom prst="rect">
            <a:avLst/>
          </a:prstGeom>
          <a:noFill/>
        </p:spPr>
        <p:txBody>
          <a:bodyPr wrap="square" rtlCol="0">
            <a:spAutoFit/>
          </a:bodyPr>
          <a:lstStyle/>
          <a:p>
            <a:r>
              <a:rPr lang="en-IN" sz="2800" b="1" dirty="0"/>
              <a:t>GROUP - 2</a:t>
            </a:r>
          </a:p>
        </p:txBody>
      </p:sp>
    </p:spTree>
    <p:extLst>
      <p:ext uri="{BB962C8B-B14F-4D97-AF65-F5344CB8AC3E}">
        <p14:creationId xmlns:p14="http://schemas.microsoft.com/office/powerpoint/2010/main" val="2812648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FD5528-B834-2E4F-6BD2-84FF347AC3A1}"/>
              </a:ext>
            </a:extLst>
          </p:cNvPr>
          <p:cNvSpPr txBox="1"/>
          <p:nvPr/>
        </p:nvSpPr>
        <p:spPr>
          <a:xfrm>
            <a:off x="3047223" y="809044"/>
            <a:ext cx="6097554" cy="461665"/>
          </a:xfrm>
          <a:prstGeom prst="rect">
            <a:avLst/>
          </a:prstGeom>
          <a:noFill/>
        </p:spPr>
        <p:txBody>
          <a:bodyPr wrap="square">
            <a:spAutoFit/>
          </a:bodyPr>
          <a:lstStyle/>
          <a:p>
            <a:pPr algn="ctr"/>
            <a:r>
              <a:rPr lang="en-IN" sz="2400" b="1" dirty="0">
                <a:latin typeface="Arial Rounded MT Bold" panose="020F0704030504030204" pitchFamily="34" charset="0"/>
              </a:rPr>
              <a:t>OUTPUT SNAPSHOTS</a:t>
            </a:r>
            <a:endParaRPr lang="en-IN" sz="2400" dirty="0"/>
          </a:p>
        </p:txBody>
      </p:sp>
      <p:pic>
        <p:nvPicPr>
          <p:cNvPr id="7" name="Picture 6" descr="A book with a calculator and papers&#10;&#10;Description automatically generated with medium confidence">
            <a:extLst>
              <a:ext uri="{FF2B5EF4-FFF2-40B4-BE49-F238E27FC236}">
                <a16:creationId xmlns:a16="http://schemas.microsoft.com/office/drawing/2014/main" id="{C7659063-E69B-C816-14B6-61B8EB76C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0632" y="1735493"/>
            <a:ext cx="10250735" cy="4114800"/>
          </a:xfrm>
          <a:prstGeom prst="rect">
            <a:avLst/>
          </a:prstGeom>
        </p:spPr>
      </p:pic>
    </p:spTree>
    <p:extLst>
      <p:ext uri="{BB962C8B-B14F-4D97-AF65-F5344CB8AC3E}">
        <p14:creationId xmlns:p14="http://schemas.microsoft.com/office/powerpoint/2010/main" val="2887969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528BA4-36E0-9F3F-09C0-A45064619280}"/>
              </a:ext>
            </a:extLst>
          </p:cNvPr>
          <p:cNvSpPr txBox="1"/>
          <p:nvPr/>
        </p:nvSpPr>
        <p:spPr>
          <a:xfrm>
            <a:off x="4522625" y="799713"/>
            <a:ext cx="3146749" cy="461665"/>
          </a:xfrm>
          <a:prstGeom prst="rect">
            <a:avLst/>
          </a:prstGeom>
          <a:noFill/>
        </p:spPr>
        <p:txBody>
          <a:bodyPr wrap="square">
            <a:spAutoFit/>
          </a:bodyPr>
          <a:lstStyle/>
          <a:p>
            <a:r>
              <a:rPr lang="en-US" sz="2400" dirty="0"/>
              <a:t>USER DASHBOARD</a:t>
            </a:r>
            <a:endParaRPr lang="en-IN" sz="2400" dirty="0"/>
          </a:p>
        </p:txBody>
      </p:sp>
      <p:pic>
        <p:nvPicPr>
          <p:cNvPr id="7" name="Picture 6" descr="A screenshot of a computer&#10;&#10;Description automatically generated">
            <a:extLst>
              <a:ext uri="{FF2B5EF4-FFF2-40B4-BE49-F238E27FC236}">
                <a16:creationId xmlns:a16="http://schemas.microsoft.com/office/drawing/2014/main" id="{962A84DC-43B7-177C-5576-DBEECF272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807" y="1722663"/>
            <a:ext cx="7828383" cy="4118299"/>
          </a:xfrm>
          <a:prstGeom prst="rect">
            <a:avLst/>
          </a:prstGeom>
        </p:spPr>
      </p:pic>
    </p:spTree>
    <p:extLst>
      <p:ext uri="{BB962C8B-B14F-4D97-AF65-F5344CB8AC3E}">
        <p14:creationId xmlns:p14="http://schemas.microsoft.com/office/powerpoint/2010/main" val="4035591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74F26CAF-884D-2D89-B202-F4CE350A49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5192" y="1511166"/>
            <a:ext cx="7507704" cy="4379495"/>
          </a:xfrm>
          <a:prstGeom prst="rect">
            <a:avLst/>
          </a:prstGeom>
        </p:spPr>
      </p:pic>
      <p:sp>
        <p:nvSpPr>
          <p:cNvPr id="6" name="TextBox 5">
            <a:extLst>
              <a:ext uri="{FF2B5EF4-FFF2-40B4-BE49-F238E27FC236}">
                <a16:creationId xmlns:a16="http://schemas.microsoft.com/office/drawing/2014/main" id="{BB207474-20FC-B082-FBB9-D362ADB918B2}"/>
              </a:ext>
            </a:extLst>
          </p:cNvPr>
          <p:cNvSpPr txBox="1"/>
          <p:nvPr/>
        </p:nvSpPr>
        <p:spPr>
          <a:xfrm>
            <a:off x="4523014" y="806027"/>
            <a:ext cx="3145972" cy="461665"/>
          </a:xfrm>
          <a:prstGeom prst="rect">
            <a:avLst/>
          </a:prstGeom>
          <a:noFill/>
        </p:spPr>
        <p:txBody>
          <a:bodyPr wrap="square" rtlCol="0">
            <a:spAutoFit/>
          </a:bodyPr>
          <a:lstStyle/>
          <a:p>
            <a:r>
              <a:rPr lang="en-US" sz="2400" dirty="0"/>
              <a:t>USER DASHBOARD</a:t>
            </a:r>
            <a:endParaRPr lang="en-IN" sz="2400" dirty="0"/>
          </a:p>
        </p:txBody>
      </p:sp>
    </p:spTree>
    <p:extLst>
      <p:ext uri="{BB962C8B-B14F-4D97-AF65-F5344CB8AC3E}">
        <p14:creationId xmlns:p14="http://schemas.microsoft.com/office/powerpoint/2010/main" val="2484791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56FAE74B-7F46-7243-37D6-318C13092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0695" y="1357996"/>
            <a:ext cx="6853188" cy="4488517"/>
          </a:xfrm>
          <a:prstGeom prst="rect">
            <a:avLst/>
          </a:prstGeom>
        </p:spPr>
      </p:pic>
      <p:sp>
        <p:nvSpPr>
          <p:cNvPr id="4" name="TextBox 3">
            <a:extLst>
              <a:ext uri="{FF2B5EF4-FFF2-40B4-BE49-F238E27FC236}">
                <a16:creationId xmlns:a16="http://schemas.microsoft.com/office/drawing/2014/main" id="{47FB3DEE-70BB-A875-CAAC-7A9DD0D7ADFD}"/>
              </a:ext>
            </a:extLst>
          </p:cNvPr>
          <p:cNvSpPr txBox="1"/>
          <p:nvPr/>
        </p:nvSpPr>
        <p:spPr>
          <a:xfrm>
            <a:off x="4482966" y="724921"/>
            <a:ext cx="6097604" cy="461665"/>
          </a:xfrm>
          <a:prstGeom prst="rect">
            <a:avLst/>
          </a:prstGeom>
          <a:noFill/>
        </p:spPr>
        <p:txBody>
          <a:bodyPr wrap="square">
            <a:spAutoFit/>
          </a:bodyPr>
          <a:lstStyle/>
          <a:p>
            <a:r>
              <a:rPr lang="en-US" sz="2400" dirty="0"/>
              <a:t>USER DASHBOARD</a:t>
            </a:r>
            <a:endParaRPr lang="en-IN" sz="2400" dirty="0"/>
          </a:p>
        </p:txBody>
      </p:sp>
    </p:spTree>
    <p:extLst>
      <p:ext uri="{BB962C8B-B14F-4D97-AF65-F5344CB8AC3E}">
        <p14:creationId xmlns:p14="http://schemas.microsoft.com/office/powerpoint/2010/main" val="2501005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1D94DE-E318-E8CF-49F4-514C54678A1A}"/>
              </a:ext>
            </a:extLst>
          </p:cNvPr>
          <p:cNvSpPr txBox="1"/>
          <p:nvPr/>
        </p:nvSpPr>
        <p:spPr>
          <a:xfrm>
            <a:off x="4340994" y="837036"/>
            <a:ext cx="3211747" cy="461665"/>
          </a:xfrm>
          <a:prstGeom prst="rect">
            <a:avLst/>
          </a:prstGeom>
          <a:noFill/>
        </p:spPr>
        <p:txBody>
          <a:bodyPr wrap="square">
            <a:spAutoFit/>
          </a:bodyPr>
          <a:lstStyle/>
          <a:p>
            <a:r>
              <a:rPr lang="en-US" sz="2400" dirty="0"/>
              <a:t>ADMIN DASHBOARD</a:t>
            </a:r>
            <a:endParaRPr lang="en-IN" sz="2400" dirty="0"/>
          </a:p>
        </p:txBody>
      </p:sp>
      <p:pic>
        <p:nvPicPr>
          <p:cNvPr id="5" name="Picture 4" descr="A screenshot of a computer&#10;&#10;Description automatically generated">
            <a:extLst>
              <a:ext uri="{FF2B5EF4-FFF2-40B4-BE49-F238E27FC236}">
                <a16:creationId xmlns:a16="http://schemas.microsoft.com/office/drawing/2014/main" id="{486FDE8C-9CAF-2845-12D5-FE465CF80E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439" y="1585024"/>
            <a:ext cx="7488454" cy="4114801"/>
          </a:xfrm>
          <a:prstGeom prst="rect">
            <a:avLst/>
          </a:prstGeom>
        </p:spPr>
      </p:pic>
    </p:spTree>
    <p:extLst>
      <p:ext uri="{BB962C8B-B14F-4D97-AF65-F5344CB8AC3E}">
        <p14:creationId xmlns:p14="http://schemas.microsoft.com/office/powerpoint/2010/main" val="3685310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1392D1BD-FF8F-F2B9-1907-B9437B257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573" y="1371599"/>
            <a:ext cx="6756934" cy="4114801"/>
          </a:xfrm>
          <a:prstGeom prst="rect">
            <a:avLst/>
          </a:prstGeom>
        </p:spPr>
      </p:pic>
      <p:sp>
        <p:nvSpPr>
          <p:cNvPr id="4" name="TextBox 3">
            <a:extLst>
              <a:ext uri="{FF2B5EF4-FFF2-40B4-BE49-F238E27FC236}">
                <a16:creationId xmlns:a16="http://schemas.microsoft.com/office/drawing/2014/main" id="{30F3D000-F8C8-0857-2561-EF2C859B500B}"/>
              </a:ext>
            </a:extLst>
          </p:cNvPr>
          <p:cNvSpPr txBox="1"/>
          <p:nvPr/>
        </p:nvSpPr>
        <p:spPr>
          <a:xfrm>
            <a:off x="4656221" y="773048"/>
            <a:ext cx="6097604" cy="461665"/>
          </a:xfrm>
          <a:prstGeom prst="rect">
            <a:avLst/>
          </a:prstGeom>
          <a:noFill/>
        </p:spPr>
        <p:txBody>
          <a:bodyPr wrap="square">
            <a:spAutoFit/>
          </a:bodyPr>
          <a:lstStyle/>
          <a:p>
            <a:r>
              <a:rPr lang="en-US" sz="2400" dirty="0"/>
              <a:t>ADMIN DASHBOARD</a:t>
            </a:r>
            <a:endParaRPr lang="en-IN" sz="2400" dirty="0"/>
          </a:p>
        </p:txBody>
      </p:sp>
    </p:spTree>
    <p:extLst>
      <p:ext uri="{BB962C8B-B14F-4D97-AF65-F5344CB8AC3E}">
        <p14:creationId xmlns:p14="http://schemas.microsoft.com/office/powerpoint/2010/main" val="1020801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41C833-B82C-A17F-4BAB-33BA12FC34C3}"/>
              </a:ext>
            </a:extLst>
          </p:cNvPr>
          <p:cNvSpPr txBox="1"/>
          <p:nvPr/>
        </p:nvSpPr>
        <p:spPr>
          <a:xfrm>
            <a:off x="4639258" y="837036"/>
            <a:ext cx="3590342" cy="461665"/>
          </a:xfrm>
          <a:prstGeom prst="rect">
            <a:avLst/>
          </a:prstGeom>
          <a:noFill/>
        </p:spPr>
        <p:txBody>
          <a:bodyPr wrap="square">
            <a:spAutoFit/>
          </a:bodyPr>
          <a:lstStyle/>
          <a:p>
            <a:r>
              <a:rPr lang="en-US" sz="2400" dirty="0"/>
              <a:t>ADMIN DASHBOARD</a:t>
            </a:r>
            <a:endParaRPr lang="en-IN" sz="2400" dirty="0"/>
          </a:p>
        </p:txBody>
      </p:sp>
      <p:pic>
        <p:nvPicPr>
          <p:cNvPr id="4" name="Picture 3" descr="A screenshot of a computer&#10;&#10;Description automatically generated">
            <a:extLst>
              <a:ext uri="{FF2B5EF4-FFF2-40B4-BE49-F238E27FC236}">
                <a16:creationId xmlns:a16="http://schemas.microsoft.com/office/drawing/2014/main" id="{C6ECF8A1-6330-E8BD-9547-063C06FFD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3302" y="1610112"/>
            <a:ext cx="7405396" cy="4165535"/>
          </a:xfrm>
          <a:prstGeom prst="rect">
            <a:avLst/>
          </a:prstGeom>
        </p:spPr>
      </p:pic>
    </p:spTree>
    <p:extLst>
      <p:ext uri="{BB962C8B-B14F-4D97-AF65-F5344CB8AC3E}">
        <p14:creationId xmlns:p14="http://schemas.microsoft.com/office/powerpoint/2010/main" val="2046858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855CB1-4536-51A1-331B-BEF500FDE170}"/>
              </a:ext>
            </a:extLst>
          </p:cNvPr>
          <p:cNvSpPr txBox="1"/>
          <p:nvPr/>
        </p:nvSpPr>
        <p:spPr>
          <a:xfrm>
            <a:off x="3048000" y="1221964"/>
            <a:ext cx="6096000" cy="646331"/>
          </a:xfrm>
          <a:prstGeom prst="rect">
            <a:avLst/>
          </a:prstGeom>
          <a:noFill/>
        </p:spPr>
        <p:txBody>
          <a:bodyPr wrap="square">
            <a:spAutoFit/>
          </a:bodyPr>
          <a:lstStyle/>
          <a:p>
            <a:pPr algn="ctr"/>
            <a:r>
              <a:rPr lang="en-IN" sz="3600" b="1" dirty="0">
                <a:latin typeface="Arial Rounded MT Bold" panose="020F0704030504030204" pitchFamily="34" charset="0"/>
              </a:rPr>
              <a:t>FUTURE ENHANCEMENT</a:t>
            </a:r>
            <a:endParaRPr lang="en-IN" sz="3600" dirty="0"/>
          </a:p>
        </p:txBody>
      </p:sp>
      <p:sp>
        <p:nvSpPr>
          <p:cNvPr id="5" name="TextBox 4">
            <a:extLst>
              <a:ext uri="{FF2B5EF4-FFF2-40B4-BE49-F238E27FC236}">
                <a16:creationId xmlns:a16="http://schemas.microsoft.com/office/drawing/2014/main" id="{762A0C82-0375-A4EB-CAA9-DA693F99CED0}"/>
              </a:ext>
            </a:extLst>
          </p:cNvPr>
          <p:cNvSpPr txBox="1"/>
          <p:nvPr/>
        </p:nvSpPr>
        <p:spPr>
          <a:xfrm>
            <a:off x="1491343" y="2416628"/>
            <a:ext cx="9209314" cy="2246769"/>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Mobile App Integration</a:t>
            </a:r>
            <a:r>
              <a:rPr lang="en-US" sz="2000" dirty="0"/>
              <a:t>: Develop mobile versions of the system for seamless access on smartphones.</a:t>
            </a:r>
          </a:p>
          <a:p>
            <a:pPr marL="285750" indent="-285750">
              <a:buFont typeface="Wingdings" panose="05000000000000000000" pitchFamily="2" charset="2"/>
              <a:buChar char="Ø"/>
            </a:pPr>
            <a:r>
              <a:rPr lang="en-US" sz="2000" b="1" dirty="0"/>
              <a:t>AI-driven Analytics</a:t>
            </a:r>
            <a:r>
              <a:rPr lang="en-US" sz="2000" dirty="0"/>
              <a:t>: Advanced AI-based insights for predictive expense trends and budget forecasting.</a:t>
            </a:r>
          </a:p>
          <a:p>
            <a:pPr marL="285750" indent="-285750">
              <a:buFont typeface="Wingdings" panose="05000000000000000000" pitchFamily="2" charset="2"/>
              <a:buChar char="Ø"/>
            </a:pPr>
            <a:r>
              <a:rPr lang="en-US" sz="2000" b="1" dirty="0"/>
              <a:t>Multilingual Support</a:t>
            </a:r>
            <a:r>
              <a:rPr lang="en-US" sz="2000" dirty="0"/>
              <a:t>: Add support for multiple languages for global usage.</a:t>
            </a:r>
          </a:p>
          <a:p>
            <a:pPr marL="285750" indent="-285750">
              <a:buFont typeface="Wingdings" panose="05000000000000000000" pitchFamily="2" charset="2"/>
              <a:buChar char="Ø"/>
            </a:pPr>
            <a:r>
              <a:rPr lang="en-US" sz="2000" b="1" dirty="0"/>
              <a:t>Customizable Dashboards</a:t>
            </a:r>
            <a:r>
              <a:rPr lang="en-US" sz="2000" dirty="0"/>
              <a:t>: Provide more user-specific customization options on dashboards for better insights.</a:t>
            </a:r>
            <a:endParaRPr lang="en-IN" sz="2000" dirty="0"/>
          </a:p>
        </p:txBody>
      </p:sp>
    </p:spTree>
    <p:extLst>
      <p:ext uri="{BB962C8B-B14F-4D97-AF65-F5344CB8AC3E}">
        <p14:creationId xmlns:p14="http://schemas.microsoft.com/office/powerpoint/2010/main" val="4224493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C335D0-0248-8FD0-1081-F665BB979D49}"/>
              </a:ext>
            </a:extLst>
          </p:cNvPr>
          <p:cNvSpPr txBox="1"/>
          <p:nvPr/>
        </p:nvSpPr>
        <p:spPr>
          <a:xfrm>
            <a:off x="3047223" y="1256914"/>
            <a:ext cx="6097554" cy="646331"/>
          </a:xfrm>
          <a:prstGeom prst="rect">
            <a:avLst/>
          </a:prstGeom>
          <a:noFill/>
        </p:spPr>
        <p:txBody>
          <a:bodyPr wrap="square">
            <a:spAutoFit/>
          </a:bodyPr>
          <a:lstStyle/>
          <a:p>
            <a:pPr algn="ctr"/>
            <a:r>
              <a:rPr lang="en-IN" sz="3600" b="1" dirty="0">
                <a:latin typeface="Arial Rounded MT Bold" panose="020F0704030504030204" pitchFamily="34" charset="0"/>
              </a:rPr>
              <a:t>CONCLUSION</a:t>
            </a:r>
            <a:endParaRPr lang="en-IN" sz="3600" dirty="0"/>
          </a:p>
        </p:txBody>
      </p:sp>
      <p:sp>
        <p:nvSpPr>
          <p:cNvPr id="4" name="TextBox 3">
            <a:extLst>
              <a:ext uri="{FF2B5EF4-FFF2-40B4-BE49-F238E27FC236}">
                <a16:creationId xmlns:a16="http://schemas.microsoft.com/office/drawing/2014/main" id="{C34EA105-5931-3716-45B2-9EAE583EC3DD}"/>
              </a:ext>
            </a:extLst>
          </p:cNvPr>
          <p:cNvSpPr txBox="1"/>
          <p:nvPr/>
        </p:nvSpPr>
        <p:spPr>
          <a:xfrm>
            <a:off x="1603310" y="2435290"/>
            <a:ext cx="8985380" cy="2677656"/>
          </a:xfrm>
          <a:prstGeom prst="rect">
            <a:avLst/>
          </a:prstGeom>
          <a:noFill/>
        </p:spPr>
        <p:txBody>
          <a:bodyPr wrap="square" rtlCol="0">
            <a:spAutoFit/>
          </a:bodyPr>
          <a:lstStyle/>
          <a:p>
            <a:pPr algn="ctr"/>
            <a:r>
              <a:rPr lang="en-US" sz="2400" dirty="0"/>
              <a:t>The Expense Management System offers an efficient, scalable, and secure solution for organizations to manage their finances. By automating tasks like expense tracking, reporting, and notifications, it reduces manual effort and improves accuracy. The system's architecture allows future scalability and the integration of advanced technologies like AI and Blockchain, making it an indispensable tool for modern businesses seeking to optimize their expense management processes.</a:t>
            </a:r>
            <a:endParaRPr lang="en-IN" sz="2400" dirty="0"/>
          </a:p>
        </p:txBody>
      </p:sp>
    </p:spTree>
    <p:extLst>
      <p:ext uri="{BB962C8B-B14F-4D97-AF65-F5344CB8AC3E}">
        <p14:creationId xmlns:p14="http://schemas.microsoft.com/office/powerpoint/2010/main" val="2141517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yellow post it note with blue text&#10;&#10;Description automatically generated">
            <a:extLst>
              <a:ext uri="{FF2B5EF4-FFF2-40B4-BE49-F238E27FC236}">
                <a16:creationId xmlns:a16="http://schemas.microsoft.com/office/drawing/2014/main" id="{BB79F542-E260-294E-4DDD-71067E7BDE6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683425" y="-130629"/>
            <a:ext cx="6619875" cy="6858000"/>
          </a:xfrm>
          <a:prstGeom prst="rect">
            <a:avLst/>
          </a:prstGeom>
        </p:spPr>
      </p:pic>
    </p:spTree>
    <p:extLst>
      <p:ext uri="{BB962C8B-B14F-4D97-AF65-F5344CB8AC3E}">
        <p14:creationId xmlns:p14="http://schemas.microsoft.com/office/powerpoint/2010/main" val="1469514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21BF0-AEA5-4DE9-A403-7A8CE5D7E50B}"/>
              </a:ext>
            </a:extLst>
          </p:cNvPr>
          <p:cNvSpPr txBox="1"/>
          <p:nvPr/>
        </p:nvSpPr>
        <p:spPr>
          <a:xfrm>
            <a:off x="4736431" y="753979"/>
            <a:ext cx="2719137" cy="646331"/>
          </a:xfrm>
          <a:prstGeom prst="rect">
            <a:avLst/>
          </a:prstGeom>
          <a:noFill/>
        </p:spPr>
        <p:txBody>
          <a:bodyPr wrap="square" rtlCol="0">
            <a:spAutoFit/>
          </a:bodyPr>
          <a:lstStyle/>
          <a:p>
            <a:r>
              <a:rPr lang="en-IN" sz="3600" b="1" dirty="0">
                <a:latin typeface="Arial Rounded MT Bold" panose="020F0704030504030204" pitchFamily="34" charset="0"/>
              </a:rPr>
              <a:t>ABSTRACT</a:t>
            </a:r>
            <a:endParaRPr lang="en-IN" sz="2800" b="1" dirty="0">
              <a:latin typeface="Arial Rounded MT Bold" panose="020F0704030504030204" pitchFamily="34" charset="0"/>
            </a:endParaRPr>
          </a:p>
        </p:txBody>
      </p:sp>
      <p:sp>
        <p:nvSpPr>
          <p:cNvPr id="3" name="TextBox 2">
            <a:extLst>
              <a:ext uri="{FF2B5EF4-FFF2-40B4-BE49-F238E27FC236}">
                <a16:creationId xmlns:a16="http://schemas.microsoft.com/office/drawing/2014/main" id="{6FAD17DB-A066-D9E0-52B6-CCA8DDF2B36C}"/>
              </a:ext>
            </a:extLst>
          </p:cNvPr>
          <p:cNvSpPr txBox="1"/>
          <p:nvPr/>
        </p:nvSpPr>
        <p:spPr>
          <a:xfrm>
            <a:off x="1163052" y="1400310"/>
            <a:ext cx="9865894" cy="2462213"/>
          </a:xfrm>
          <a:prstGeom prst="rect">
            <a:avLst/>
          </a:prstGeom>
          <a:noFill/>
        </p:spPr>
        <p:txBody>
          <a:bodyPr wrap="square" rtlCol="0">
            <a:spAutoFit/>
          </a:bodyPr>
          <a:lstStyle/>
          <a:p>
            <a:r>
              <a:rPr lang="en-US" sz="2400" b="1" i="1" u="sng" dirty="0"/>
              <a:t>Overview:</a:t>
            </a:r>
            <a:br>
              <a:rPr lang="en-US" dirty="0"/>
            </a:br>
            <a:r>
              <a:rPr lang="en-US" dirty="0"/>
              <a:t>The Expense Management System is designed to streamline the process of tracking, managing, and analyzing organizational expenses. It helps companies ensure transparency, comply with corporate policies and tax regulations, and eliminate manual monitoring. The system, built using a monolithic architecture, ensures scalability and flexibility by dividing the application into distinct modules such as User Authentication, Expense Management, Category Management, Report Generation, and Notifications. Each module caters to a specific functionality, ensuring the smooth operation of the system.</a:t>
            </a:r>
            <a:br>
              <a:rPr lang="en-US" dirty="0"/>
            </a:br>
            <a:endParaRPr lang="en-IN" dirty="0"/>
          </a:p>
        </p:txBody>
      </p:sp>
      <p:sp>
        <p:nvSpPr>
          <p:cNvPr id="4" name="TextBox 3">
            <a:extLst>
              <a:ext uri="{FF2B5EF4-FFF2-40B4-BE49-F238E27FC236}">
                <a16:creationId xmlns:a16="http://schemas.microsoft.com/office/drawing/2014/main" id="{1F045D23-4913-1FAA-CAB3-72F861AD3717}"/>
              </a:ext>
            </a:extLst>
          </p:cNvPr>
          <p:cNvSpPr txBox="1"/>
          <p:nvPr/>
        </p:nvSpPr>
        <p:spPr>
          <a:xfrm>
            <a:off x="1163052" y="3782312"/>
            <a:ext cx="9865894" cy="2400657"/>
          </a:xfrm>
          <a:prstGeom prst="rect">
            <a:avLst/>
          </a:prstGeom>
          <a:noFill/>
        </p:spPr>
        <p:txBody>
          <a:bodyPr wrap="square" rtlCol="0">
            <a:spAutoFit/>
          </a:bodyPr>
          <a:lstStyle/>
          <a:p>
            <a:r>
              <a:rPr lang="en-US" sz="2400" b="1" i="1" u="sng" dirty="0"/>
              <a:t>Key Features:</a:t>
            </a:r>
          </a:p>
          <a:p>
            <a:pPr marL="285750" indent="-285750">
              <a:buFont typeface="Wingdings" panose="05000000000000000000" pitchFamily="2" charset="2"/>
              <a:buChar char="Ø"/>
            </a:pPr>
            <a:r>
              <a:rPr lang="en-US" b="1" dirty="0"/>
              <a:t>User Module</a:t>
            </a:r>
            <a:r>
              <a:rPr lang="en-US" dirty="0"/>
              <a:t>: Secure user registration, login, and role-based dashboard access with email verification.</a:t>
            </a:r>
            <a:endParaRPr lang="en-US" b="1" i="1" u="sng" dirty="0"/>
          </a:p>
          <a:p>
            <a:pPr marL="285750" indent="-285750">
              <a:buFont typeface="Wingdings" panose="05000000000000000000" pitchFamily="2" charset="2"/>
              <a:buChar char="Ø"/>
            </a:pPr>
            <a:r>
              <a:rPr lang="en-US" b="1" dirty="0"/>
              <a:t>Expense Module</a:t>
            </a:r>
            <a:r>
              <a:rPr lang="en-US" dirty="0"/>
              <a:t>: Interface for adding, updating, and managing expenses with backend validation.</a:t>
            </a:r>
            <a:endParaRPr lang="en-US" b="1" i="1" u="sng" dirty="0"/>
          </a:p>
          <a:p>
            <a:pPr marL="285750" indent="-285750">
              <a:buFont typeface="Wingdings" panose="05000000000000000000" pitchFamily="2" charset="2"/>
              <a:buChar char="Ø"/>
            </a:pPr>
            <a:r>
              <a:rPr lang="en-US" b="1" dirty="0"/>
              <a:t>Category Module</a:t>
            </a:r>
            <a:r>
              <a:rPr lang="en-US" dirty="0"/>
              <a:t>: Categorization of expenses with category-wise dashboard and reports.</a:t>
            </a:r>
          </a:p>
          <a:p>
            <a:pPr marL="285750" indent="-285750">
              <a:buFont typeface="Wingdings" panose="05000000000000000000" pitchFamily="2" charset="2"/>
              <a:buChar char="Ø"/>
            </a:pPr>
            <a:r>
              <a:rPr lang="en-US" b="1" dirty="0"/>
              <a:t>Category Module</a:t>
            </a:r>
            <a:r>
              <a:rPr lang="en-US" dirty="0"/>
              <a:t>: AI-powered categorization of expenses with category-wise dashboard and reports.</a:t>
            </a:r>
          </a:p>
          <a:p>
            <a:pPr marL="285750" indent="-285750">
              <a:buFont typeface="Wingdings" panose="05000000000000000000" pitchFamily="2" charset="2"/>
              <a:buChar char="Ø"/>
            </a:pPr>
            <a:r>
              <a:rPr lang="en-US" b="1" dirty="0"/>
              <a:t>Notification Module</a:t>
            </a:r>
            <a:r>
              <a:rPr lang="en-US" dirty="0"/>
              <a:t>: Real-time expense notifications and secure backend notification management.</a:t>
            </a:r>
          </a:p>
          <a:p>
            <a:pPr marL="285750" indent="-285750">
              <a:buFont typeface="Wingdings" panose="05000000000000000000" pitchFamily="2" charset="2"/>
              <a:buChar char="Ø"/>
            </a:pPr>
            <a:r>
              <a:rPr lang="en-US" b="1" dirty="0"/>
              <a:t>Feedback and Email Notification</a:t>
            </a:r>
            <a:r>
              <a:rPr lang="en-US" dirty="0"/>
              <a:t>: AI-driven email/SMS notifications for key events like expense thresholds and user feedback.</a:t>
            </a:r>
            <a:endParaRPr lang="en-US" b="1" i="1" u="sng" dirty="0"/>
          </a:p>
        </p:txBody>
      </p:sp>
    </p:spTree>
    <p:extLst>
      <p:ext uri="{BB962C8B-B14F-4D97-AF65-F5344CB8AC3E}">
        <p14:creationId xmlns:p14="http://schemas.microsoft.com/office/powerpoint/2010/main" val="3041933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C83A78-C908-5BD8-F8FB-83F563495A59}"/>
              </a:ext>
            </a:extLst>
          </p:cNvPr>
          <p:cNvSpPr txBox="1"/>
          <p:nvPr/>
        </p:nvSpPr>
        <p:spPr>
          <a:xfrm>
            <a:off x="3619888" y="638294"/>
            <a:ext cx="4952223" cy="646331"/>
          </a:xfrm>
          <a:prstGeom prst="rect">
            <a:avLst/>
          </a:prstGeom>
          <a:noFill/>
        </p:spPr>
        <p:txBody>
          <a:bodyPr wrap="square">
            <a:spAutoFit/>
          </a:bodyPr>
          <a:lstStyle/>
          <a:p>
            <a:r>
              <a:rPr lang="en-IN" sz="3600" b="1" dirty="0">
                <a:latin typeface="Arial Rounded MT Bold" panose="020F0704030504030204" pitchFamily="34" charset="0"/>
              </a:rPr>
              <a:t>USE CASE DIAGRAM</a:t>
            </a:r>
            <a:endParaRPr lang="en-IN" sz="3600" dirty="0"/>
          </a:p>
        </p:txBody>
      </p:sp>
      <p:pic>
        <p:nvPicPr>
          <p:cNvPr id="7" name="Picture 6" descr="USE CASE DIAGRAM">
            <a:extLst>
              <a:ext uri="{FF2B5EF4-FFF2-40B4-BE49-F238E27FC236}">
                <a16:creationId xmlns:a16="http://schemas.microsoft.com/office/drawing/2014/main" id="{6258AA27-A2A1-82CF-79C3-A208ACE9AE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411" y="1284625"/>
            <a:ext cx="6353175" cy="4997028"/>
          </a:xfrm>
          <a:prstGeom prst="rect">
            <a:avLst/>
          </a:prstGeom>
        </p:spPr>
      </p:pic>
    </p:spTree>
    <p:extLst>
      <p:ext uri="{BB962C8B-B14F-4D97-AF65-F5344CB8AC3E}">
        <p14:creationId xmlns:p14="http://schemas.microsoft.com/office/powerpoint/2010/main" val="1703912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AF6A84-A924-4A33-3E2A-DEC06EDC059B}"/>
              </a:ext>
            </a:extLst>
          </p:cNvPr>
          <p:cNvSpPr txBox="1"/>
          <p:nvPr/>
        </p:nvSpPr>
        <p:spPr>
          <a:xfrm>
            <a:off x="3047223" y="741766"/>
            <a:ext cx="6097554" cy="646331"/>
          </a:xfrm>
          <a:prstGeom prst="rect">
            <a:avLst/>
          </a:prstGeom>
          <a:noFill/>
        </p:spPr>
        <p:txBody>
          <a:bodyPr wrap="square">
            <a:spAutoFit/>
          </a:bodyPr>
          <a:lstStyle/>
          <a:p>
            <a:pPr algn="ctr"/>
            <a:r>
              <a:rPr lang="en-IN" sz="3600" b="1" dirty="0">
                <a:latin typeface="Arial Rounded MT Bold" panose="020F0704030504030204" pitchFamily="34" charset="0"/>
              </a:rPr>
              <a:t>SEQUENCE DIAGRAM</a:t>
            </a:r>
            <a:endParaRPr lang="en-IN" sz="3600" dirty="0"/>
          </a:p>
        </p:txBody>
      </p:sp>
      <p:pic>
        <p:nvPicPr>
          <p:cNvPr id="5" name="Picture 4" descr="A diagram of a computer&#10;&#10;Description automatically generated with medium confidence">
            <a:extLst>
              <a:ext uri="{FF2B5EF4-FFF2-40B4-BE49-F238E27FC236}">
                <a16:creationId xmlns:a16="http://schemas.microsoft.com/office/drawing/2014/main" id="{3D7BF0FB-750D-7D2D-3E6D-1C60BFDB6C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9493" y="1388097"/>
            <a:ext cx="7073013" cy="4844752"/>
          </a:xfrm>
          <a:prstGeom prst="rect">
            <a:avLst/>
          </a:prstGeom>
        </p:spPr>
      </p:pic>
    </p:spTree>
    <p:extLst>
      <p:ext uri="{BB962C8B-B14F-4D97-AF65-F5344CB8AC3E}">
        <p14:creationId xmlns:p14="http://schemas.microsoft.com/office/powerpoint/2010/main" val="1594078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2D0AE1-88CF-2F58-BB8A-7784E314131C}"/>
              </a:ext>
            </a:extLst>
          </p:cNvPr>
          <p:cNvSpPr txBox="1"/>
          <p:nvPr/>
        </p:nvSpPr>
        <p:spPr>
          <a:xfrm>
            <a:off x="3048000" y="809944"/>
            <a:ext cx="6096000" cy="646331"/>
          </a:xfrm>
          <a:prstGeom prst="rect">
            <a:avLst/>
          </a:prstGeom>
          <a:noFill/>
        </p:spPr>
        <p:txBody>
          <a:bodyPr wrap="square">
            <a:spAutoFit/>
          </a:bodyPr>
          <a:lstStyle/>
          <a:p>
            <a:pPr algn="ctr"/>
            <a:r>
              <a:rPr lang="en-IN" sz="3600" b="1" dirty="0">
                <a:latin typeface="Arial Rounded MT Bold" panose="020F0704030504030204" pitchFamily="34" charset="0"/>
              </a:rPr>
              <a:t>DATA FLOW DIAGRAM</a:t>
            </a:r>
            <a:endParaRPr lang="en-IN" sz="3600" dirty="0"/>
          </a:p>
        </p:txBody>
      </p:sp>
      <p:pic>
        <p:nvPicPr>
          <p:cNvPr id="5" name="Picture 4" descr="dfd">
            <a:extLst>
              <a:ext uri="{FF2B5EF4-FFF2-40B4-BE49-F238E27FC236}">
                <a16:creationId xmlns:a16="http://schemas.microsoft.com/office/drawing/2014/main" id="{DA2B22DF-14AD-47B2-C1D2-D0D02B457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326" y="1892395"/>
            <a:ext cx="11181347" cy="4011099"/>
          </a:xfrm>
          <a:prstGeom prst="rect">
            <a:avLst/>
          </a:prstGeom>
        </p:spPr>
      </p:pic>
    </p:spTree>
    <p:extLst>
      <p:ext uri="{BB962C8B-B14F-4D97-AF65-F5344CB8AC3E}">
        <p14:creationId xmlns:p14="http://schemas.microsoft.com/office/powerpoint/2010/main" val="1450607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43EDB1-1BB3-B008-C928-818C10639B45}"/>
              </a:ext>
            </a:extLst>
          </p:cNvPr>
          <p:cNvSpPr txBox="1"/>
          <p:nvPr/>
        </p:nvSpPr>
        <p:spPr>
          <a:xfrm>
            <a:off x="3048000" y="785070"/>
            <a:ext cx="6096000" cy="1200329"/>
          </a:xfrm>
          <a:prstGeom prst="rect">
            <a:avLst/>
          </a:prstGeom>
          <a:noFill/>
        </p:spPr>
        <p:txBody>
          <a:bodyPr wrap="square">
            <a:spAutoFit/>
          </a:bodyPr>
          <a:lstStyle/>
          <a:p>
            <a:pPr algn="ctr"/>
            <a:r>
              <a:rPr lang="en-IN" sz="3600" b="1" dirty="0">
                <a:latin typeface="Arial Rounded MT Bold" panose="020F0704030504030204" pitchFamily="34" charset="0"/>
              </a:rPr>
              <a:t>SOFTWARE REQUIREMENTS</a:t>
            </a:r>
            <a:endParaRPr lang="en-IN" sz="3600" dirty="0"/>
          </a:p>
        </p:txBody>
      </p:sp>
      <p:sp>
        <p:nvSpPr>
          <p:cNvPr id="3" name="TextBox 2">
            <a:extLst>
              <a:ext uri="{FF2B5EF4-FFF2-40B4-BE49-F238E27FC236}">
                <a16:creationId xmlns:a16="http://schemas.microsoft.com/office/drawing/2014/main" id="{B77C4847-F5BE-D991-58A1-333EAC8E9758}"/>
              </a:ext>
            </a:extLst>
          </p:cNvPr>
          <p:cNvSpPr txBox="1"/>
          <p:nvPr/>
        </p:nvSpPr>
        <p:spPr>
          <a:xfrm>
            <a:off x="1474237" y="2295331"/>
            <a:ext cx="8976049" cy="2948473"/>
          </a:xfrm>
          <a:prstGeom prst="rect">
            <a:avLst/>
          </a:prstGeom>
          <a:noFill/>
        </p:spPr>
        <p:txBody>
          <a:bodyPr wrap="square" rtlCol="0">
            <a:spAutoFit/>
          </a:bodyPr>
          <a:lstStyle/>
          <a:p>
            <a:endParaRPr lang="en-IN" dirty="0"/>
          </a:p>
        </p:txBody>
      </p:sp>
      <p:sp>
        <p:nvSpPr>
          <p:cNvPr id="6" name="Rectangle 3">
            <a:extLst>
              <a:ext uri="{FF2B5EF4-FFF2-40B4-BE49-F238E27FC236}">
                <a16:creationId xmlns:a16="http://schemas.microsoft.com/office/drawing/2014/main" id="{FB1CB58C-C74F-5300-DF40-BC3AFB81D98C}"/>
              </a:ext>
            </a:extLst>
          </p:cNvPr>
          <p:cNvSpPr>
            <a:spLocks noChangeArrowheads="1"/>
          </p:cNvSpPr>
          <p:nvPr/>
        </p:nvSpPr>
        <p:spPr bwMode="auto">
          <a:xfrm>
            <a:off x="685800" y="1985399"/>
            <a:ext cx="11350690"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700" b="1" i="0" u="sng" strike="noStrike" cap="none" normalizeH="0" baseline="0" dirty="0">
                <a:ln>
                  <a:noFill/>
                </a:ln>
                <a:solidFill>
                  <a:srgbClr val="FF0000"/>
                </a:solidFill>
                <a:effectLst/>
                <a:latin typeface="Arial" panose="020B0604020202020204" pitchFamily="34" charset="0"/>
              </a:rPr>
              <a:t>1)Web Browser</a:t>
            </a:r>
            <a:r>
              <a:rPr kumimoji="0" lang="en-US" altLang="en-US" sz="1700" b="0" i="0" u="sng" strike="noStrike" cap="none" normalizeH="0" baseline="0" dirty="0">
                <a:ln>
                  <a:noFill/>
                </a:ln>
                <a:solidFill>
                  <a:srgbClr val="FF000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dirty="0">
                <a:ln>
                  <a:noFill/>
                </a:ln>
                <a:solidFill>
                  <a:schemeClr val="tx1"/>
                </a:solidFill>
                <a:effectLst/>
                <a:latin typeface="Arial" panose="020B0604020202020204" pitchFamily="34" charset="0"/>
              </a:rPr>
              <a:t>Google Chrome (recommended for optimal performance with React-based apps)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dirty="0">
                <a:ln>
                  <a:noFill/>
                </a:ln>
                <a:solidFill>
                  <a:schemeClr val="tx1"/>
                </a:solidFill>
                <a:effectLst/>
                <a:latin typeface="Arial" panose="020B0604020202020204" pitchFamily="34" charset="0"/>
              </a:rPr>
              <a:t>Mozilla Firefox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dirty="0">
                <a:ln>
                  <a:noFill/>
                </a:ln>
                <a:solidFill>
                  <a:schemeClr val="tx1"/>
                </a:solidFill>
                <a:effectLst/>
                <a:latin typeface="Arial" panose="020B0604020202020204" pitchFamily="34" charset="0"/>
              </a:rPr>
              <a:t>Safari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dirty="0">
                <a:ln>
                  <a:noFill/>
                </a:ln>
                <a:solidFill>
                  <a:schemeClr val="tx1"/>
                </a:solidFill>
                <a:effectLst/>
                <a:latin typeface="Arial" panose="020B0604020202020204" pitchFamily="34" charset="0"/>
              </a:rPr>
              <a:t>Microsoft Edge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Browser Version:  </a:t>
            </a:r>
            <a:r>
              <a:rPr kumimoji="0" lang="en-US" altLang="en-US" sz="1700" i="0" u="none" strike="noStrike" cap="none" normalizeH="0" baseline="0" dirty="0">
                <a:ln>
                  <a:noFill/>
                </a:ln>
                <a:solidFill>
                  <a:schemeClr val="tx1"/>
                </a:solidFill>
                <a:effectLst/>
                <a:latin typeface="Arial" panose="020B0604020202020204" pitchFamily="34" charset="0"/>
              </a:rPr>
              <a:t>A</a:t>
            </a:r>
            <a:r>
              <a:rPr kumimoji="0" lang="en-US" altLang="en-US" sz="1700" b="0" i="0" u="none" strike="noStrike" cap="none" normalizeH="0" baseline="0" dirty="0">
                <a:ln>
                  <a:noFill/>
                </a:ln>
                <a:solidFill>
                  <a:schemeClr val="tx1"/>
                </a:solidFill>
                <a:effectLst/>
                <a:latin typeface="Arial" panose="020B0604020202020204" pitchFamily="34" charset="0"/>
              </a:rPr>
              <a:t> recent version of any of these browsers (latest stable release) is recommended. Make</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chemeClr val="tx1"/>
                </a:solidFill>
                <a:effectLst/>
                <a:latin typeface="Arial" panose="020B0604020202020204" pitchFamily="34" charset="0"/>
              </a:rPr>
              <a:t> sure JavaScript and cookies are enabled.</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b="1" i="0" u="sng" strike="noStrike" cap="none" normalizeH="0" baseline="0" dirty="0">
                <a:ln>
                  <a:noFill/>
                </a:ln>
                <a:solidFill>
                  <a:srgbClr val="FF0000"/>
                </a:solidFill>
                <a:effectLst/>
                <a:latin typeface="Arial" panose="020B0604020202020204" pitchFamily="34" charset="0"/>
              </a:rPr>
              <a:t>2)Internet Connection</a:t>
            </a:r>
            <a:r>
              <a:rPr kumimoji="0" lang="en-US" altLang="en-US" sz="1700" b="0" i="0" u="sng" strike="noStrike" cap="none" normalizeH="0" baseline="0" dirty="0">
                <a:ln>
                  <a:noFill/>
                </a:ln>
                <a:solidFill>
                  <a:srgbClr val="FF000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Speed</a:t>
            </a:r>
            <a:r>
              <a:rPr kumimoji="0" lang="en-US" altLang="en-US" sz="1700" b="0" i="0" u="none" strike="noStrike" cap="none" normalizeH="0" baseline="0" dirty="0">
                <a:ln>
                  <a:noFill/>
                </a:ln>
                <a:solidFill>
                  <a:schemeClr val="tx1"/>
                </a:solidFill>
                <a:effectLst/>
                <a:latin typeface="Arial" panose="020B0604020202020204" pitchFamily="34" charset="0"/>
              </a:rPr>
              <a:t>: A stable broadband connection (at least 2 Mbps) is recommended for smooth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Browser Compatibility</a:t>
            </a:r>
            <a:r>
              <a:rPr kumimoji="0" lang="en-US" altLang="en-US" sz="1700" b="0" i="0" u="none" strike="noStrike" cap="none" normalizeH="0" baseline="0" dirty="0">
                <a:ln>
                  <a:noFill/>
                </a:ln>
                <a:solidFill>
                  <a:schemeClr val="tx1"/>
                </a:solidFill>
                <a:effectLst/>
                <a:latin typeface="Arial" panose="020B0604020202020204" pitchFamily="34" charset="0"/>
              </a:rPr>
              <a:t>: Ensure that JavaScript is enabled on the browser for the React app to work correctly.</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b="1" i="0" u="sng" strike="noStrike" cap="none" normalizeH="0" baseline="0" dirty="0">
                <a:ln>
                  <a:noFill/>
                </a:ln>
                <a:solidFill>
                  <a:srgbClr val="FF0000"/>
                </a:solidFill>
                <a:effectLst/>
                <a:latin typeface="Arial" panose="020B0604020202020204" pitchFamily="34" charset="0"/>
              </a:rPr>
              <a:t>3)Operating System</a:t>
            </a:r>
            <a:r>
              <a:rPr kumimoji="0" lang="en-US" altLang="en-US" sz="1700" b="0" i="0" u="sng" strike="noStrike" cap="none" normalizeH="0" baseline="0" dirty="0">
                <a:ln>
                  <a:noFill/>
                </a:ln>
                <a:solidFill>
                  <a:srgbClr val="FF0000"/>
                </a:solidFill>
                <a:effectLst/>
                <a:latin typeface="Arial" panose="020B0604020202020204" pitchFamily="34" charset="0"/>
              </a:rPr>
              <a:t> </a:t>
            </a:r>
            <a:r>
              <a:rPr kumimoji="0" lang="en-US" altLang="en-US" sz="1700" b="0" i="0" u="none" strike="noStrike" cap="none" normalizeH="0" baseline="0" dirty="0">
                <a:ln>
                  <a:noFill/>
                </a:ln>
                <a:solidFill>
                  <a:schemeClr val="tx1"/>
                </a:solidFill>
                <a:effectLst/>
                <a:latin typeface="Arial" panose="020B0604020202020204" pitchFamily="34" charset="0"/>
              </a:rPr>
              <a:t>(Web app should work across most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Windows</a:t>
            </a:r>
            <a:r>
              <a:rPr kumimoji="0" lang="en-US" altLang="en-US" sz="1700" b="0" i="0" u="none" strike="noStrike" cap="none" normalizeH="0" baseline="0" dirty="0">
                <a:ln>
                  <a:noFill/>
                </a:ln>
                <a:solidFill>
                  <a:schemeClr val="tx1"/>
                </a:solidFill>
                <a:effectLst/>
                <a:latin typeface="Arial" panose="020B0604020202020204" pitchFamily="34" charset="0"/>
              </a:rPr>
              <a:t> (Windows 7 or newer)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macOS</a:t>
            </a:r>
            <a:r>
              <a:rPr kumimoji="0" lang="en-US" altLang="en-US" sz="1700" b="0" i="0" u="none" strike="noStrike" cap="none" normalizeH="0" baseline="0" dirty="0">
                <a:ln>
                  <a:noFill/>
                </a:ln>
                <a:solidFill>
                  <a:schemeClr val="tx1"/>
                </a:solidFill>
                <a:effectLst/>
                <a:latin typeface="Arial" panose="020B0604020202020204" pitchFamily="34" charset="0"/>
              </a:rPr>
              <a:t> (macOS X 10.10 or newer)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Linux</a:t>
            </a:r>
            <a:r>
              <a:rPr kumimoji="0" lang="en-US" altLang="en-US" sz="1700" b="0" i="0" u="none" strike="noStrike" cap="none" normalizeH="0" baseline="0" dirty="0">
                <a:ln>
                  <a:noFill/>
                </a:ln>
                <a:solidFill>
                  <a:schemeClr val="tx1"/>
                </a:solidFill>
                <a:effectLst/>
                <a:latin typeface="Arial" panose="020B0604020202020204" pitchFamily="34" charset="0"/>
              </a:rPr>
              <a:t> (Ubuntu or other major distributions)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rPr>
              <a:t>Chrome OS</a:t>
            </a:r>
            <a:r>
              <a:rPr kumimoji="0" lang="en-US" altLang="en-US" sz="1700" b="0" i="0" u="none" strike="noStrike" cap="none" normalizeH="0" baseline="0" dirty="0">
                <a:ln>
                  <a:noFill/>
                </a:ln>
                <a:solidFill>
                  <a:schemeClr val="tx1"/>
                </a:solidFill>
                <a:effectLst/>
                <a:latin typeface="Arial" panose="020B0604020202020204" pitchFamily="34" charset="0"/>
              </a:rPr>
              <a:t> (if using Chromebooks)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452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5DF865-7C9E-5F99-B27A-9807A08A340D}"/>
              </a:ext>
            </a:extLst>
          </p:cNvPr>
          <p:cNvSpPr txBox="1"/>
          <p:nvPr/>
        </p:nvSpPr>
        <p:spPr>
          <a:xfrm>
            <a:off x="3048000" y="785070"/>
            <a:ext cx="6096000" cy="1200329"/>
          </a:xfrm>
          <a:prstGeom prst="rect">
            <a:avLst/>
          </a:prstGeom>
          <a:noFill/>
        </p:spPr>
        <p:txBody>
          <a:bodyPr wrap="square">
            <a:spAutoFit/>
          </a:bodyPr>
          <a:lstStyle/>
          <a:p>
            <a:pPr algn="ctr"/>
            <a:r>
              <a:rPr lang="en-IN" sz="3600" b="1" dirty="0">
                <a:latin typeface="Arial Rounded MT Bold" panose="020F0704030504030204" pitchFamily="34" charset="0"/>
              </a:rPr>
              <a:t>HARDWARE REQUIREMENTS</a:t>
            </a:r>
            <a:endParaRPr lang="en-IN" sz="3600" dirty="0"/>
          </a:p>
        </p:txBody>
      </p:sp>
      <p:sp>
        <p:nvSpPr>
          <p:cNvPr id="3" name="Rectangle 1">
            <a:extLst>
              <a:ext uri="{FF2B5EF4-FFF2-40B4-BE49-F238E27FC236}">
                <a16:creationId xmlns:a16="http://schemas.microsoft.com/office/drawing/2014/main" id="{414ACC32-C816-E79B-167A-F8977986AE3F}"/>
              </a:ext>
            </a:extLst>
          </p:cNvPr>
          <p:cNvSpPr>
            <a:spLocks noChangeArrowheads="1"/>
          </p:cNvSpPr>
          <p:nvPr/>
        </p:nvSpPr>
        <p:spPr bwMode="auto">
          <a:xfrm>
            <a:off x="1073021" y="1985399"/>
            <a:ext cx="11118979"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sng" strike="noStrike" cap="none" normalizeH="0" baseline="0" dirty="0">
                <a:ln>
                  <a:noFill/>
                </a:ln>
                <a:solidFill>
                  <a:srgbClr val="FF0000"/>
                </a:solidFill>
                <a:effectLst/>
                <a:latin typeface="Arial" panose="020B0604020202020204" pitchFamily="34" charset="0"/>
              </a:rPr>
              <a:t>1) Device</a:t>
            </a:r>
            <a:r>
              <a:rPr kumimoji="0" lang="en-US" altLang="en-US" sz="1600" b="0" i="0" u="sng" strike="noStrike" cap="none" normalizeH="0" baseline="0" dirty="0">
                <a:ln>
                  <a:noFill/>
                </a:ln>
                <a:solidFill>
                  <a:srgbClr val="FF0000"/>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Desktop/Laptop</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CPU</a:t>
            </a:r>
            <a:r>
              <a:rPr kumimoji="0" lang="en-US" altLang="en-US" sz="1600" b="0" i="0" u="none" strike="noStrike" cap="none" normalizeH="0" baseline="0" dirty="0">
                <a:ln>
                  <a:noFill/>
                </a:ln>
                <a:solidFill>
                  <a:schemeClr val="tx1"/>
                </a:solidFill>
                <a:effectLst/>
                <a:latin typeface="Arial" panose="020B0604020202020204" pitchFamily="34" charset="0"/>
              </a:rPr>
              <a:t>: Any modern multi-core processor (Intel Core i3/Ryzen 3 or better)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RAM</a:t>
            </a:r>
            <a:r>
              <a:rPr kumimoji="0" lang="en-US" altLang="en-US" sz="1600" b="0" i="0" u="none" strike="noStrike" cap="none" normalizeH="0" baseline="0" dirty="0">
                <a:ln>
                  <a:noFill/>
                </a:ln>
                <a:solidFill>
                  <a:schemeClr val="tx1"/>
                </a:solidFill>
                <a:effectLst/>
                <a:latin typeface="Arial" panose="020B0604020202020204" pitchFamily="34" charset="0"/>
              </a:rPr>
              <a:t>: 4 GB minimum (8 GB recommended for smooth multitasking)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Storage</a:t>
            </a:r>
            <a:r>
              <a:rPr kumimoji="0" lang="en-US" altLang="en-US" sz="1600" b="0" i="0" u="none" strike="noStrike" cap="none" normalizeH="0" baseline="0" dirty="0">
                <a:ln>
                  <a:noFill/>
                </a:ln>
                <a:solidFill>
                  <a:schemeClr val="tx1"/>
                </a:solidFill>
                <a:effectLst/>
                <a:latin typeface="Arial" panose="020B0604020202020204" pitchFamily="34" charset="0"/>
              </a:rPr>
              <a:t>: 1 GB of free space (for caching and browser-related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Display</a:t>
            </a:r>
            <a:r>
              <a:rPr kumimoji="0" lang="en-US" altLang="en-US" sz="1600" b="0" i="0" u="none" strike="noStrike" cap="none" normalizeH="0" baseline="0" dirty="0">
                <a:ln>
                  <a:noFill/>
                </a:ln>
                <a:solidFill>
                  <a:schemeClr val="tx1"/>
                </a:solidFill>
                <a:effectLst/>
                <a:latin typeface="Arial" panose="020B0604020202020204" pitchFamily="34" charset="0"/>
              </a:rPr>
              <a:t>: A screen resolution of at least 1366x768 (higher resolutions like 1920x1080 for better experience)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Mobile Devices</a:t>
            </a:r>
            <a:r>
              <a:rPr kumimoji="0" lang="en-US" altLang="en-US" sz="1600" b="0" i="0" u="none" strike="noStrike" cap="none" normalizeH="0" baseline="0" dirty="0">
                <a:ln>
                  <a:noFill/>
                </a:ln>
                <a:solidFill>
                  <a:schemeClr val="tx1"/>
                </a:solidFill>
                <a:effectLst/>
                <a:latin typeface="Arial" panose="020B0604020202020204" pitchFamily="34" charset="0"/>
              </a:rPr>
              <a:t> (if the app is responsive or has a mobile version):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Operating System</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Android (5.0 Lollipop or newer)</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iOS (iOS 11 or newer)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Display</a:t>
            </a:r>
            <a:r>
              <a:rPr kumimoji="0" lang="en-US" altLang="en-US" sz="1600" b="0" i="0" u="none" strike="noStrike" cap="none" normalizeH="0" baseline="0" dirty="0">
                <a:ln>
                  <a:noFill/>
                </a:ln>
                <a:solidFill>
                  <a:schemeClr val="tx1"/>
                </a:solidFill>
                <a:effectLst/>
                <a:latin typeface="Arial" panose="020B0604020202020204" pitchFamily="34" charset="0"/>
              </a:rPr>
              <a:t>: Smartphone with at least 4.5-inch screen size and minimum 720p resolution (1280x720)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RAM</a:t>
            </a:r>
            <a:r>
              <a:rPr kumimoji="0" lang="en-US" altLang="en-US" sz="1600" b="0" i="0" u="none" strike="noStrike" cap="none" normalizeH="0" baseline="0" dirty="0">
                <a:ln>
                  <a:noFill/>
                </a:ln>
                <a:solidFill>
                  <a:schemeClr val="tx1"/>
                </a:solidFill>
                <a:effectLst/>
                <a:latin typeface="Arial" panose="020B0604020202020204" pitchFamily="34" charset="0"/>
              </a:rPr>
              <a:t>: 2 GB or higher for smooth usage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Browser</a:t>
            </a:r>
            <a:r>
              <a:rPr kumimoji="0" lang="en-US" altLang="en-US" sz="1600" b="0" i="0" u="none" strike="noStrike" cap="none" normalizeH="0" baseline="0" dirty="0">
                <a:ln>
                  <a:noFill/>
                </a:ln>
                <a:solidFill>
                  <a:schemeClr val="tx1"/>
                </a:solidFill>
                <a:effectLst/>
                <a:latin typeface="Arial" panose="020B0604020202020204" pitchFamily="34" charset="0"/>
              </a:rPr>
              <a:t>: The latest version of Chrome, Safari, or Firefox</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u="sng" strike="noStrike" cap="none" normalizeH="0" baseline="0" dirty="0">
                <a:ln>
                  <a:noFill/>
                </a:ln>
                <a:solidFill>
                  <a:srgbClr val="FF0000"/>
                </a:solidFill>
                <a:effectLst/>
                <a:latin typeface="Arial" panose="020B0604020202020204" pitchFamily="34" charset="0"/>
              </a:rPr>
              <a:t>2)Peripherals (Optional)</a:t>
            </a:r>
            <a:r>
              <a:rPr kumimoji="0" lang="en-US" altLang="en-US" sz="1600" b="0" u="sng" strike="noStrike" cap="none" normalizeH="0" baseline="0" dirty="0">
                <a:ln>
                  <a:noFill/>
                </a:ln>
                <a:solidFill>
                  <a:srgbClr val="FF000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Keyboard and Mouse</a:t>
            </a:r>
            <a:r>
              <a:rPr kumimoji="0" lang="en-US" altLang="en-US" sz="1600" b="0" i="0" u="none" strike="noStrike" cap="none" normalizeH="0" baseline="0" dirty="0">
                <a:ln>
                  <a:noFill/>
                </a:ln>
                <a:solidFill>
                  <a:schemeClr val="tx1"/>
                </a:solidFill>
                <a:effectLst/>
                <a:latin typeface="Arial" panose="020B0604020202020204" pitchFamily="34" charset="0"/>
              </a:rPr>
              <a:t> for navigation (especially on desktops or laptops).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Touchscreen</a:t>
            </a:r>
            <a:r>
              <a:rPr kumimoji="0" lang="en-US" altLang="en-US" sz="1600" b="0" i="0" u="none" strike="noStrike" cap="none" normalizeH="0" baseline="0" dirty="0">
                <a:ln>
                  <a:noFill/>
                </a:ln>
                <a:solidFill>
                  <a:schemeClr val="tx1"/>
                </a:solidFill>
                <a:effectLst/>
                <a:latin typeface="Arial" panose="020B0604020202020204" pitchFamily="34" charset="0"/>
              </a:rPr>
              <a:t> for mobile and tablet users to interact with the app easily.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6851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AB12B4-9D79-AAFD-53DF-4956F92D7F19}"/>
              </a:ext>
            </a:extLst>
          </p:cNvPr>
          <p:cNvSpPr txBox="1"/>
          <p:nvPr/>
        </p:nvSpPr>
        <p:spPr>
          <a:xfrm>
            <a:off x="3047223" y="837036"/>
            <a:ext cx="6097554" cy="646331"/>
          </a:xfrm>
          <a:prstGeom prst="rect">
            <a:avLst/>
          </a:prstGeom>
          <a:noFill/>
        </p:spPr>
        <p:txBody>
          <a:bodyPr wrap="square">
            <a:spAutoFit/>
          </a:bodyPr>
          <a:lstStyle/>
          <a:p>
            <a:pPr algn="ctr"/>
            <a:r>
              <a:rPr lang="en-IN" sz="3600" b="1" dirty="0">
                <a:latin typeface="Arial Rounded MT Bold" panose="020F0704030504030204" pitchFamily="34" charset="0"/>
              </a:rPr>
              <a:t>FORM DESIGN</a:t>
            </a:r>
            <a:endParaRPr lang="en-IN" sz="3600" dirty="0"/>
          </a:p>
        </p:txBody>
      </p:sp>
      <p:pic>
        <p:nvPicPr>
          <p:cNvPr id="5" name="Picture 4" descr="A screenshot of a login form&#10;&#10;Description automatically generated">
            <a:extLst>
              <a:ext uri="{FF2B5EF4-FFF2-40B4-BE49-F238E27FC236}">
                <a16:creationId xmlns:a16="http://schemas.microsoft.com/office/drawing/2014/main" id="{E0F3371C-3BB3-79AD-51DD-B491F1B89202}"/>
              </a:ext>
            </a:extLst>
          </p:cNvPr>
          <p:cNvPicPr>
            <a:picLocks noChangeAspect="1"/>
          </p:cNvPicPr>
          <p:nvPr/>
        </p:nvPicPr>
        <p:blipFill>
          <a:blip r:embed="rId2">
            <a:extLst>
              <a:ext uri="{28A0092B-C50C-407E-A947-70E740481C1C}">
                <a14:useLocalDpi xmlns:a14="http://schemas.microsoft.com/office/drawing/2010/main" val="0"/>
              </a:ext>
            </a:extLst>
          </a:blip>
          <a:srcRect r="30329" b="37738"/>
          <a:stretch/>
        </p:blipFill>
        <p:spPr>
          <a:xfrm>
            <a:off x="2897204" y="1944975"/>
            <a:ext cx="6097554" cy="3368170"/>
          </a:xfrm>
          <a:prstGeom prst="rect">
            <a:avLst/>
          </a:prstGeom>
        </p:spPr>
      </p:pic>
    </p:spTree>
    <p:extLst>
      <p:ext uri="{BB962C8B-B14F-4D97-AF65-F5344CB8AC3E}">
        <p14:creationId xmlns:p14="http://schemas.microsoft.com/office/powerpoint/2010/main" val="1990044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370F3742-12A0-84BA-371D-782924D44428}"/>
              </a:ext>
            </a:extLst>
          </p:cNvPr>
          <p:cNvPicPr>
            <a:picLocks noChangeAspect="1"/>
          </p:cNvPicPr>
          <p:nvPr/>
        </p:nvPicPr>
        <p:blipFill>
          <a:blip r:embed="rId2">
            <a:extLst>
              <a:ext uri="{28A0092B-C50C-407E-A947-70E740481C1C}">
                <a14:useLocalDpi xmlns:a14="http://schemas.microsoft.com/office/drawing/2010/main" val="0"/>
              </a:ext>
            </a:extLst>
          </a:blip>
          <a:srcRect l="26402" t="10204" r="27680" b="-4354"/>
          <a:stretch/>
        </p:blipFill>
        <p:spPr>
          <a:xfrm>
            <a:off x="3763479" y="1629978"/>
            <a:ext cx="4822256" cy="4208106"/>
          </a:xfrm>
          <a:prstGeom prst="rect">
            <a:avLst/>
          </a:prstGeom>
        </p:spPr>
      </p:pic>
      <p:sp>
        <p:nvSpPr>
          <p:cNvPr id="4" name="TextBox 3">
            <a:extLst>
              <a:ext uri="{FF2B5EF4-FFF2-40B4-BE49-F238E27FC236}">
                <a16:creationId xmlns:a16="http://schemas.microsoft.com/office/drawing/2014/main" id="{89435E37-3C01-E54C-2ECE-60DEF39D2FF6}"/>
              </a:ext>
            </a:extLst>
          </p:cNvPr>
          <p:cNvSpPr txBox="1"/>
          <p:nvPr/>
        </p:nvSpPr>
        <p:spPr>
          <a:xfrm>
            <a:off x="2788920" y="734546"/>
            <a:ext cx="6306954" cy="646331"/>
          </a:xfrm>
          <a:prstGeom prst="rect">
            <a:avLst/>
          </a:prstGeom>
          <a:noFill/>
        </p:spPr>
        <p:txBody>
          <a:bodyPr wrap="square">
            <a:spAutoFit/>
          </a:bodyPr>
          <a:lstStyle/>
          <a:p>
            <a:pPr algn="ctr"/>
            <a:r>
              <a:rPr lang="en-IN" sz="3600" b="1" dirty="0">
                <a:latin typeface="Arial Rounded MT Bold" panose="020F0704030504030204" pitchFamily="34" charset="0"/>
              </a:rPr>
              <a:t>FORM DESIGN</a:t>
            </a:r>
            <a:endParaRPr lang="en-IN" sz="3600" dirty="0"/>
          </a:p>
        </p:txBody>
      </p:sp>
    </p:spTree>
    <p:extLst>
      <p:ext uri="{BB962C8B-B14F-4D97-AF65-F5344CB8AC3E}">
        <p14:creationId xmlns:p14="http://schemas.microsoft.com/office/powerpoint/2010/main" val="162688039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137</TotalTime>
  <Words>693</Words>
  <Application>Microsoft Office PowerPoint</Application>
  <PresentationFormat>Widescreen</PresentationFormat>
  <Paragraphs>76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Rounded MT Bold</vt:lpstr>
      <vt:lpstr>Garamond</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 YASHWANTH</dc:creator>
  <cp:lastModifiedBy>H YASHWANTH</cp:lastModifiedBy>
  <cp:revision>9</cp:revision>
  <dcterms:created xsi:type="dcterms:W3CDTF">2024-10-16T17:33:23Z</dcterms:created>
  <dcterms:modified xsi:type="dcterms:W3CDTF">2025-03-07T18:09:48Z</dcterms:modified>
</cp:coreProperties>
</file>