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73b70a6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73b70a6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73b70a6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73b70a6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77cf6eab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77cf6eab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73b70a6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73b70a6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73b70a6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73b70a6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477cf6eab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477cf6eab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73b70a6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73b70a6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477cf6eab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477cf6eab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73b70a63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73b70a63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73b70a6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73b70a6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77cf6eab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77cf6eab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73b70a63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73b70a63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73b70a63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73b70a63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73b70a63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73b70a63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73b70a63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73b70a63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73b70a63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73b70a63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477cf6ea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477cf6ea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477cf6eab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477cf6eab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0523b19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0523b19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0523b196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0523b196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0523b196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0523b196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0523b196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0523b196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0523b196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0523b19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0523b196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0523b196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0523b196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0523b196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btc-hijack.ethz.ch/files/btc_hijack.pdf" TargetMode="External"/><Relationship Id="rId4" Type="http://schemas.openxmlformats.org/officeDocument/2006/relationships/hyperlink" Target="https://www.youtube.com/watch?v=2RB-Gztfvpk&amp;t=769s" TargetMode="External"/><Relationship Id="rId10" Type="http://schemas.openxmlformats.org/officeDocument/2006/relationships/hyperlink" Target="https://andersbrownworth.com/blockchain/hash" TargetMode="External"/><Relationship Id="rId9" Type="http://schemas.openxmlformats.org/officeDocument/2006/relationships/hyperlink" Target="https://andersbrownworth.com/blockchain/public-private-keys/keys" TargetMode="External"/><Relationship Id="rId5" Type="http://schemas.openxmlformats.org/officeDocument/2006/relationships/hyperlink" Target="https://btc-hijack.ethz.ch/#:~:text=An%20attacker%20can%20use%20routing,the%20creation%20of%20parallel%20blockchains" TargetMode="External"/><Relationship Id="rId6" Type="http://schemas.openxmlformats.org/officeDocument/2006/relationships/hyperlink" Target="https://www.youtube.com/watch?v=XAxfiaU0lzE" TargetMode="External"/><Relationship Id="rId7" Type="http://schemas.openxmlformats.org/officeDocument/2006/relationships/hyperlink" Target="https://en.wikipedia.org/wiki/BGP_hijacking" TargetMode="External"/><Relationship Id="rId8" Type="http://schemas.openxmlformats.org/officeDocument/2006/relationships/hyperlink" Target="https://www.educative.io/courses/hands-on-blockchain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7950" y="1310775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5"/>
              <a:t>Research Practice</a:t>
            </a:r>
            <a:endParaRPr sz="35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Session-Mid-Sem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5"/>
              <a:t>Routing attacks in Blockchain</a:t>
            </a:r>
            <a:endParaRPr b="1" sz="3555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080100" y="4000400"/>
            <a:ext cx="5951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YASHWANTH KOTHAKOTA - 2021H1030087H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                                                ME CSIS 2021</a:t>
            </a:r>
            <a:endParaRPr i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arstechnica.com</a:t>
            </a:r>
            <a:endParaRPr i="1" sz="12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975" y="192275"/>
            <a:ext cx="6558950" cy="40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arstechnica.com</a:t>
            </a:r>
            <a:endParaRPr i="1" sz="12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975" y="252075"/>
            <a:ext cx="6489199" cy="41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/>
              <a:t>CAN ROUTING ATTACKS IMPACT BITCOIN</a:t>
            </a:r>
            <a:endParaRPr b="1" sz="2500"/>
          </a:p>
        </p:txBody>
      </p:sp>
      <p:sp>
        <p:nvSpPr>
          <p:cNvPr id="133" name="Google Shape;133;p24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Bitcoin is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highly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decentralized making it robust to routing attacks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Bitcoin nodes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scattered all around the world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 random connections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multihoming and relay networks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775" y="1921100"/>
            <a:ext cx="2328600" cy="23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/>
              <a:t>CAN ROUTING ATTACKS IMPACT BITCOIN</a:t>
            </a:r>
            <a:endParaRPr b="1" sz="2500"/>
          </a:p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come to practice, Bitcoin is highly centralized both from routing and mining point of view.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Mining power is centralized to few hosting networks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900" y="2305050"/>
            <a:ext cx="56419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</a:t>
            </a:r>
            <a:r>
              <a:rPr i="1" lang="en" sz="1200"/>
              <a:t>https://btc-hijack.ethz.ch/</a:t>
            </a:r>
            <a:endParaRPr i="1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/>
              <a:t>CAN ROUTING ATTACKS IMPACT BITCOIN</a:t>
            </a:r>
            <a:endParaRPr b="1" sz="2500"/>
          </a:p>
        </p:txBody>
      </p:sp>
      <p:sp>
        <p:nvSpPr>
          <p:cNvPr id="148" name="Google Shape;148;p26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few ISPs can intercept large fraction of bitcoin connections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https://btc-hijack.ethz.ch/</a:t>
            </a:r>
            <a:endParaRPr i="1" sz="1200"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150" y="1692350"/>
            <a:ext cx="54325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590"/>
              <a:t>ATTACKS</a:t>
            </a:r>
            <a:endParaRPr b="1" sz="2490"/>
          </a:p>
        </p:txBody>
      </p:sp>
      <p:sp>
        <p:nvSpPr>
          <p:cNvPr id="156" name="Google Shape;156;p27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Partitioning attacks - split the network into half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lphaL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visible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lphaL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impact is network wide attack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Delay attacks - Delay block propogation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lphaL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invisible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lphaL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impact - set of nodes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590"/>
              <a:t>BACKGROUND OF BGP &amp; BITCOIN</a:t>
            </a:r>
            <a:endParaRPr b="1" sz="2490"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175" y="1199075"/>
            <a:ext cx="6645674" cy="305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</a:t>
            </a:r>
            <a:r>
              <a:rPr i="1" lang="en" sz="1200"/>
              <a:t>Hijacking Bitcoin: Routing Attacks on Cryptocurrencies, https://btc-hijack.ethz.ch/</a:t>
            </a:r>
            <a:endParaRPr i="1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PARTITIONING ATTACKS</a:t>
            </a:r>
            <a:endParaRPr b="1" sz="2900"/>
          </a:p>
        </p:txBody>
      </p:sp>
      <p:sp>
        <p:nvSpPr>
          <p:cNvPr id="169" name="Google Shape;169;p29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goal of partitioning network is to split Bitcoin network into two disjoint components.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Denial of service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Revenue loss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spending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How does the attack work?</a:t>
            </a:r>
            <a:endParaRPr b="1" sz="2900"/>
          </a:p>
        </p:txBody>
      </p:sp>
      <p:sp>
        <p:nvSpPr>
          <p:cNvPr id="175" name="Google Shape;175;p30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there is node F and attacker decides to hijack it.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100" y="1615363"/>
            <a:ext cx="3080101" cy="27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550" y="1677250"/>
            <a:ext cx="2920624" cy="273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Hijacking Bitcoin: Routing Attacks on Cryptocurrencies, https://btc-hijack.ethz.ch/</a:t>
            </a:r>
            <a:endParaRPr i="1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How does the attack work?</a:t>
            </a:r>
            <a:endParaRPr b="1" sz="2900"/>
          </a:p>
        </p:txBody>
      </p:sp>
      <p:sp>
        <p:nvSpPr>
          <p:cNvPr id="184" name="Google Shape;184;p31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attacker can drop all the connections crossing the partition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partition is created.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1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Hijacking Bitcoin: Routing Attacks on Cryptocurrencies, https://btc-hijack.ethz.ch/</a:t>
            </a:r>
            <a:endParaRPr i="1" sz="1200"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225" y="1631450"/>
            <a:ext cx="6080501" cy="26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5"/>
              <a:t>BLOCKCHAIN</a:t>
            </a:r>
            <a:endParaRPr b="1" sz="3555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931425"/>
            <a:ext cx="3896376" cy="17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850" y="1709900"/>
            <a:ext cx="3630000" cy="23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901050" y="4217425"/>
            <a:ext cx="27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Distributed Ledger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PARTITION ATTACK</a:t>
            </a:r>
            <a:endParaRPr b="1" sz="2900"/>
          </a:p>
        </p:txBody>
      </p:sp>
      <p:sp>
        <p:nvSpPr>
          <p:cNvPr id="192" name="Google Shape;192;p32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it practically happen?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the mining power even to half can be done by hijacking less than 100 prefixes.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Hijacks involving upto 1k of prefixes are frequently seen in internet today.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2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Hijacking Bitcoin: Routing Attacks on Cryptocurrencies, https://btc-hijack.ethz.ch/</a:t>
            </a:r>
            <a:endParaRPr i="1" sz="1200"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575" y="2352450"/>
            <a:ext cx="4599950" cy="205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DELAY</a:t>
            </a:r>
            <a:r>
              <a:rPr b="1" lang="en" sz="3100"/>
              <a:t> ATTACK</a:t>
            </a:r>
            <a:endParaRPr b="1" sz="2900"/>
          </a:p>
        </p:txBody>
      </p:sp>
      <p:sp>
        <p:nvSpPr>
          <p:cNvPr id="200" name="Google Shape;200;p33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delay attack is to make victim unaware of the latest block.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spending attacks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Wasting the mining power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Unable to be updated with peer-to-peer network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3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Hijacking Bitcoin: Routing Attacks on Cryptocurrencies, https://btc-hijack.ethz.ch/</a:t>
            </a:r>
            <a:endParaRPr i="1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How does the attack work?</a:t>
            </a:r>
            <a:endParaRPr b="1" sz="2900"/>
          </a:p>
        </p:txBody>
      </p:sp>
      <p:sp>
        <p:nvSpPr>
          <p:cNvPr id="207" name="Google Shape;207;p34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Hijacking Bitcoin: Routing Attacks on Cryptocurrencies, https://btc-hijack.ethz.ch/</a:t>
            </a:r>
            <a:endParaRPr i="1" sz="1200"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175" y="1256000"/>
            <a:ext cx="5701701" cy="31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How does the attack work?</a:t>
            </a:r>
            <a:endParaRPr b="1" sz="2900"/>
          </a:p>
        </p:txBody>
      </p:sp>
      <p:sp>
        <p:nvSpPr>
          <p:cNvPr id="214" name="Google Shape;214;p35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Hijacking Bitcoin: Routing Attacks on Cryptocurrencies, https://btc-hijack.ethz.ch/</a:t>
            </a:r>
            <a:endParaRPr i="1" sz="1200"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475" y="1156325"/>
            <a:ext cx="6558975" cy="32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COUNTERMEASURES</a:t>
            </a:r>
            <a:endParaRPr b="1" sz="2900"/>
          </a:p>
        </p:txBody>
      </p:sp>
      <p:sp>
        <p:nvSpPr>
          <p:cNvPr id="221" name="Google Shape;221;p36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Hijacking Bitcoin: Routing Attacks on Cryptocurrencies, https://btc-hijack.ethz.ch/</a:t>
            </a:r>
            <a:endParaRPr i="1" sz="1200"/>
          </a:p>
        </p:txBody>
      </p:sp>
      <p:sp>
        <p:nvSpPr>
          <p:cNvPr id="222" name="Google Shape;222;p36"/>
          <p:cNvSpPr txBox="1"/>
          <p:nvPr/>
        </p:nvSpPr>
        <p:spPr>
          <a:xfrm>
            <a:off x="428625" y="1176225"/>
            <a:ext cx="8044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Short term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Routing aware peer selection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Select Bitcoin peers while taking routing into account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Monitor changes in peer behaviour, statistics, etc.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Long term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Use end-to-end encryption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■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Not for partition attacks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Deploy secure routing protocols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■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Not for delay attacks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REFERENCES</a:t>
            </a:r>
            <a:endParaRPr b="1" sz="2900"/>
          </a:p>
        </p:txBody>
      </p:sp>
      <p:sp>
        <p:nvSpPr>
          <p:cNvPr id="228" name="Google Shape;228;p37"/>
          <p:cNvSpPr txBox="1"/>
          <p:nvPr/>
        </p:nvSpPr>
        <p:spPr>
          <a:xfrm>
            <a:off x="358850" y="1176225"/>
            <a:ext cx="8452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Hijacking Bitcoin: Routing Attacks on Cryptocurrencies, https://btc-hijack.ethz.ch/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https://btc-hijack.ethz.ch/files/btc_hijack.pdf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https://www.youtube.com/watch?v=2RB-Gztfvpk&amp;t=769s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https://btc-hijack.ethz.ch/#:~:text=An%20attacker%20can%20use%20routing,the%20creation%20of%20parallel%20blockchains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https://www.youtube.com/watch?v=XAxfiaU0lzE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https://en.wikipedia.org/wiki/BGP_hijacking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https://www.educative.io/courses/hands-on-blockchain/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https://andersbrownworth.com/blockchain/public-private-keys/keys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https://andersbrownworth.com/blockchain/hash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survey on the security of blockchain systems Xiaoqi Li, Peng Jiang, Ting Chen, Xiapu Luo a, Qiaoyan Wen, http://dx.doi.org/10.1016/j.future.2017.08.020.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Hijacking Bitcoin: Routing Attacks on Cryptocurrencies, https://btc-hijack.ethz.ch/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ctrTitle"/>
          </p:nvPr>
        </p:nvSpPr>
        <p:spPr>
          <a:xfrm>
            <a:off x="631550" y="1991188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THANK YOU</a:t>
            </a:r>
            <a:endParaRPr b="1" sz="2900"/>
          </a:p>
        </p:txBody>
      </p:sp>
      <p:sp>
        <p:nvSpPr>
          <p:cNvPr id="234" name="Google Shape;234;p38"/>
          <p:cNvSpPr txBox="1"/>
          <p:nvPr/>
        </p:nvSpPr>
        <p:spPr>
          <a:xfrm>
            <a:off x="358850" y="1176225"/>
            <a:ext cx="845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13" y="2664100"/>
            <a:ext cx="788475" cy="7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189675" y="411100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5"/>
              <a:t>How Blockchain works?</a:t>
            </a:r>
            <a:endParaRPr b="1" sz="3555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300" y="1084000"/>
            <a:ext cx="8063400" cy="385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189675" y="411100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5"/>
              <a:t>Overview of Blockchain technologies</a:t>
            </a:r>
            <a:endParaRPr b="1" sz="3555"/>
          </a:p>
        </p:txBody>
      </p:sp>
      <p:sp>
        <p:nvSpPr>
          <p:cNvPr id="76" name="Google Shape;76;p16"/>
          <p:cNvSpPr txBox="1"/>
          <p:nvPr/>
        </p:nvSpPr>
        <p:spPr>
          <a:xfrm>
            <a:off x="350400" y="1063750"/>
            <a:ext cx="842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Consensus mechanism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POW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POS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800" y="1585125"/>
            <a:ext cx="4425826" cy="27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189675" y="411100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5"/>
              <a:t>Overview of Blockchain technologies</a:t>
            </a:r>
            <a:endParaRPr b="1" sz="3555"/>
          </a:p>
        </p:txBody>
      </p:sp>
      <p:sp>
        <p:nvSpPr>
          <p:cNvPr id="83" name="Google Shape;83;p17"/>
          <p:cNvSpPr txBox="1"/>
          <p:nvPr/>
        </p:nvSpPr>
        <p:spPr>
          <a:xfrm>
            <a:off x="350400" y="1063750"/>
            <a:ext cx="842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Merkle tree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525" y="1640325"/>
            <a:ext cx="4429125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4818125" y="2819650"/>
            <a:ext cx="1038600" cy="461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843150" y="2878350"/>
            <a:ext cx="103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Hash23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189675" y="411100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5"/>
              <a:t>Overview of Blockchain technologies</a:t>
            </a:r>
            <a:endParaRPr b="1" sz="3555"/>
          </a:p>
        </p:txBody>
      </p:sp>
      <p:sp>
        <p:nvSpPr>
          <p:cNvPr id="92" name="Google Shape;92;p18"/>
          <p:cNvSpPr txBox="1"/>
          <p:nvPr/>
        </p:nvSpPr>
        <p:spPr>
          <a:xfrm>
            <a:off x="350400" y="1063750"/>
            <a:ext cx="842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Merkle tree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300" y="2003225"/>
            <a:ext cx="63055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TECHNOLOGY DEVELOPMENT</a:t>
            </a:r>
            <a:endParaRPr b="1" sz="2900"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i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1.0 :-</a:t>
            </a:r>
            <a:endParaRPr b="1" i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Cryptocurrency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Irreversible &amp; Traceable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Decentralized &amp; anonymous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&amp; permissionless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&amp; global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i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2.0:-</a:t>
            </a:r>
            <a:endParaRPr b="1" i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contracts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Stable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Traceable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50" y="1198375"/>
            <a:ext cx="1871000" cy="18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550" y="3069375"/>
            <a:ext cx="1708876" cy="170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RISKS TO BLOCKCHAIN</a:t>
            </a:r>
            <a:endParaRPr b="1" sz="29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50" y="1312198"/>
            <a:ext cx="7765101" cy="32033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20"/>
          <p:cNvSpPr/>
          <p:nvPr/>
        </p:nvSpPr>
        <p:spPr>
          <a:xfrm>
            <a:off x="588125" y="1644700"/>
            <a:ext cx="638100" cy="281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ATTACKS</a:t>
            </a:r>
            <a:endParaRPr b="1" sz="2900"/>
          </a:p>
        </p:txBody>
      </p:sp>
      <p:sp>
        <p:nvSpPr>
          <p:cNvPr id="114" name="Google Shape;114;p21"/>
          <p:cNvSpPr txBox="1"/>
          <p:nvPr/>
        </p:nvSpPr>
        <p:spPr>
          <a:xfrm>
            <a:off x="358850" y="1176225"/>
            <a:ext cx="84528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Self mining attack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DAO attack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BGP hijacking attack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13" y="2329325"/>
            <a:ext cx="8462465" cy="24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