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ilx1N/6lyE6T95ZKPkmweht/Yi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Roboto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286767211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11286767211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286767211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1286767211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286767211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1286767211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286767211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1286767211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2931a652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12931a652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2931a652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g112931a652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28676721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1128676721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286767211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128676721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286767211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1286767211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28676721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128676721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28676721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128676721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286767211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1286767211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0" y="2514600"/>
            <a:ext cx="8686800" cy="20574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/>
          <p:nvPr/>
        </p:nvSpPr>
        <p:spPr>
          <a:xfrm>
            <a:off x="2895600" y="4572000"/>
            <a:ext cx="2895600" cy="5715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"/>
          <p:cNvSpPr/>
          <p:nvPr/>
        </p:nvSpPr>
        <p:spPr>
          <a:xfrm>
            <a:off x="0" y="4572000"/>
            <a:ext cx="2895600" cy="5715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"/>
          <p:cNvSpPr/>
          <p:nvPr/>
        </p:nvSpPr>
        <p:spPr>
          <a:xfrm>
            <a:off x="5791200" y="4572000"/>
            <a:ext cx="2895600" cy="571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ITS_university_logo_whitevert.png" id="14" name="Google Shape;14;p4"/>
          <p:cNvPicPr preferRelativeResize="0"/>
          <p:nvPr/>
        </p:nvPicPr>
        <p:blipFill rotWithShape="1">
          <a:blip r:embed="rId3">
            <a:alphaModFix/>
          </a:blip>
          <a:srcRect b="28592" l="0" r="0" t="2"/>
          <a:stretch/>
        </p:blipFill>
        <p:spPr>
          <a:xfrm>
            <a:off x="76200" y="2514601"/>
            <a:ext cx="2057400" cy="148471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"/>
          <p:cNvSpPr txBox="1"/>
          <p:nvPr/>
        </p:nvSpPr>
        <p:spPr>
          <a:xfrm>
            <a:off x="-76200" y="3943350"/>
            <a:ext cx="2209800" cy="427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75"/>
              <a:buFont typeface="Arial"/>
              <a:buNone/>
            </a:pPr>
            <a:r>
              <a:rPr b="1" i="0" lang="en-US" sz="217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b="0" i="0" lang="en-US" sz="217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"/>
          <p:cNvSpPr txBox="1"/>
          <p:nvPr/>
        </p:nvSpPr>
        <p:spPr>
          <a:xfrm>
            <a:off x="152400" y="4250532"/>
            <a:ext cx="1905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2514600" y="4057650"/>
            <a:ext cx="60198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2514600" y="28575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3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5"/>
          <p:cNvGrpSpPr/>
          <p:nvPr/>
        </p:nvGrpSpPr>
        <p:grpSpPr>
          <a:xfrm>
            <a:off x="0" y="971550"/>
            <a:ext cx="7010400" cy="34529"/>
            <a:chOff x="1905000" y="6553200"/>
            <a:chExt cx="7010400" cy="45719"/>
          </a:xfrm>
        </p:grpSpPr>
        <p:sp>
          <p:nvSpPr>
            <p:cNvPr id="21" name="Google Shape;21;p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5"/>
          <p:cNvGrpSpPr/>
          <p:nvPr/>
        </p:nvGrpSpPr>
        <p:grpSpPr>
          <a:xfrm>
            <a:off x="2133600" y="4914900"/>
            <a:ext cx="7010400" cy="34529"/>
            <a:chOff x="1905000" y="6553200"/>
            <a:chExt cx="7010400" cy="45719"/>
          </a:xfrm>
        </p:grpSpPr>
        <p:sp>
          <p:nvSpPr>
            <p:cNvPr id="25" name="Google Shape;25;p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28" name="Google Shape;28;p5"/>
          <p:cNvPicPr preferRelativeResize="0"/>
          <p:nvPr/>
        </p:nvPicPr>
        <p:blipFill rotWithShape="1">
          <a:blip r:embed="rId2">
            <a:alphaModFix/>
          </a:blip>
          <a:srcRect b="5334" l="1923" r="0" t="0"/>
          <a:stretch/>
        </p:blipFill>
        <p:spPr>
          <a:xfrm>
            <a:off x="6629401" y="0"/>
            <a:ext cx="2193925" cy="51911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/>
        </p:nvSpPr>
        <p:spPr>
          <a:xfrm>
            <a:off x="3276600" y="4947049"/>
            <a:ext cx="5867400" cy="21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b="1" i="0" lang="en-US" sz="825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US" sz="825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04800" y="114300"/>
            <a:ext cx="6324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700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3" name="Google Shape;33;p6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0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Google Shape;54;p1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11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educative.io/courses/hands-on-blockchain/" TargetMode="External"/><Relationship Id="rId4" Type="http://schemas.openxmlformats.org/officeDocument/2006/relationships/hyperlink" Target="https://www.hyperledger.org/" TargetMode="External"/><Relationship Id="rId5" Type="http://schemas.openxmlformats.org/officeDocument/2006/relationships/hyperlink" Target="https://andersbrownworth.com/blockchain/public-private-keys/keys" TargetMode="External"/><Relationship Id="rId6" Type="http://schemas.openxmlformats.org/officeDocument/2006/relationships/hyperlink" Target="https://andersbrownworth.com/blockchain/hash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 txBox="1"/>
          <p:nvPr>
            <p:ph type="title"/>
          </p:nvPr>
        </p:nvSpPr>
        <p:spPr>
          <a:xfrm>
            <a:off x="1690250" y="3363950"/>
            <a:ext cx="67767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2700"/>
              <a:t>RESEARCH PRACTICE </a:t>
            </a:r>
            <a:endParaRPr sz="2700"/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2700"/>
              <a:t>Session -1</a:t>
            </a:r>
            <a:endParaRPr sz="2700"/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2700">
                <a:latin typeface="Open Sans"/>
                <a:ea typeface="Open Sans"/>
                <a:cs typeface="Open Sans"/>
                <a:sym typeface="Open Sans"/>
              </a:rPr>
              <a:t>Security issues in Blockchain network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5525975" y="3996075"/>
            <a:ext cx="305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Yashwanth Kothakota - 2021H1030087H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Goli Akhil Kumar          - 2021H1030079H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286767211_1_64"/>
          <p:cNvSpPr txBox="1"/>
          <p:nvPr>
            <p:ph idx="1" type="body"/>
          </p:nvPr>
        </p:nvSpPr>
        <p:spPr>
          <a:xfrm>
            <a:off x="304800" y="114300"/>
            <a:ext cx="632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Blockchain Consensus mechanisms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g11286767211_1_64"/>
          <p:cNvSpPr txBox="1"/>
          <p:nvPr/>
        </p:nvSpPr>
        <p:spPr>
          <a:xfrm>
            <a:off x="280750" y="1190425"/>
            <a:ext cx="8546400" cy="3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b="1"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 of Work 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Involves miners who solve complicated mathematical puzzles to produce a new block.</a:t>
            </a: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b="1"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 of Stake : 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Randomized process to figure out who gets a chance to produce the next block. 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b="1"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 of Capacity : </a:t>
            </a:r>
            <a:r>
              <a:rPr b="0" i="0" lang="en-U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Proof of Capacity method, solutions to complex mathematical puzzles are stored in digital storages such as hard disks. 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0" i="0" lang="en-U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sers with the highest storage capacity will have to higher chances of producing a new block.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b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 of Identity : </a:t>
            </a:r>
            <a:r>
              <a:rPr lang="en-US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Proof of Identity compares the private key of a user with an authorized identity. Proof of Identity ensures integrity and authenticity of created data.</a:t>
            </a:r>
            <a:r>
              <a:rPr lang="en-US" sz="1100">
                <a:solidFill>
                  <a:srgbClr val="707070"/>
                </a:solidFill>
                <a:highlight>
                  <a:schemeClr val="lt1"/>
                </a:highlight>
              </a:rPr>
              <a:t> </a:t>
            </a:r>
            <a:endParaRPr sz="1100">
              <a:solidFill>
                <a:srgbClr val="707070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07070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b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 of Elapsed Time : </a:t>
            </a:r>
            <a:r>
              <a:rPr lang="en-US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Proof of Elapsed Time process randomly and fairly decides the producer of a new block based on the time they have spent waiting. 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b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 of Activity : </a:t>
            </a:r>
            <a:r>
              <a:rPr lang="en-US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Combination of Proof of Work and Proof of Stake.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286767211_1_48"/>
          <p:cNvSpPr txBox="1"/>
          <p:nvPr>
            <p:ph idx="1" type="body"/>
          </p:nvPr>
        </p:nvSpPr>
        <p:spPr>
          <a:xfrm>
            <a:off x="304800" y="44925"/>
            <a:ext cx="6324600" cy="8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5199"/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1126"/>
              <a:buNone/>
            </a:pPr>
            <a:r>
              <a:rPr lang="en-US" sz="3550">
                <a:latin typeface="Times New Roman"/>
                <a:ea typeface="Times New Roman"/>
                <a:cs typeface="Times New Roman"/>
                <a:sym typeface="Times New Roman"/>
              </a:rPr>
              <a:t>Examples of Blockchain Technology</a:t>
            </a:r>
            <a:endParaRPr sz="3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5199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			  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g11286767211_1_48"/>
          <p:cNvSpPr txBox="1"/>
          <p:nvPr/>
        </p:nvSpPr>
        <p:spPr>
          <a:xfrm>
            <a:off x="247075" y="1134275"/>
            <a:ext cx="8647500" cy="3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1.Bitcoin Mining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b="0"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Bitcoin implementation, there is an extra field added in each block called nonce.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b="0"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Bitcoin adds nonce value such that block hash of new block with nonce has x number of trailing zeros.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b="0"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x is adjusted by protocol to control speed of coin generation.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b="0"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higher value of x, harder it is to calculate a nonce.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b="0"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hash functions are one way, the nonce cannot really be calculated.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b="0"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Miners do a hit and trail kind of algorithm to see if they can find nonce that satisfies the requirement for next block.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b="0"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Properties of Bitcoin :   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○"/>
            </a:pPr>
            <a:r>
              <a:rPr b="0"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allows you to store value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○"/>
            </a:pPr>
            <a:r>
              <a:rPr b="0"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allows you to consume value (better than fiat)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○"/>
            </a:pPr>
            <a:r>
              <a:rPr b="0"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allows you to exchange value (better than fiat).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286767211_1_52"/>
          <p:cNvSpPr txBox="1"/>
          <p:nvPr>
            <p:ph idx="1" type="body"/>
          </p:nvPr>
        </p:nvSpPr>
        <p:spPr>
          <a:xfrm>
            <a:off x="304800" y="114300"/>
            <a:ext cx="632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2517">
                <a:latin typeface="Times New Roman"/>
                <a:ea typeface="Times New Roman"/>
                <a:cs typeface="Times New Roman"/>
                <a:sym typeface="Times New Roman"/>
              </a:rPr>
              <a:t>Examples of Blockchain Technology</a:t>
            </a:r>
            <a:endParaRPr sz="1795"/>
          </a:p>
        </p:txBody>
      </p:sp>
      <p:sp>
        <p:nvSpPr>
          <p:cNvPr id="148" name="Google Shape;148;g11286767211_1_52"/>
          <p:cNvSpPr txBox="1"/>
          <p:nvPr/>
        </p:nvSpPr>
        <p:spPr>
          <a:xfrm>
            <a:off x="348150" y="1325175"/>
            <a:ext cx="85239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			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2.HyperLedger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b="0"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Hyperledger fabric is a blockchain platform for enterprise.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b="0"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Hyperledger is a open source and modular allowing different modules to be plug and play style.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b="0"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designed to provide speed and scalability that is lacking in public chains due to proof of work requirement.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b="0"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ideal for building a permissioned, private blockchain business network.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b="0"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contracts hold logic that defines who can change what on ledger and participants write transactions on ledger by involving smart contracts.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https://www.hyperledger.org/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286767211_1_56"/>
          <p:cNvSpPr txBox="1"/>
          <p:nvPr>
            <p:ph idx="1" type="body"/>
          </p:nvPr>
        </p:nvSpPr>
        <p:spPr>
          <a:xfrm>
            <a:off x="433750" y="1156175"/>
            <a:ext cx="6324600" cy="21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0" lang="en-US" sz="2100" u="sng">
                <a:solidFill>
                  <a:schemeClr val="hlink"/>
                </a:solidFill>
                <a:hlinkClick r:id="rId3"/>
              </a:rPr>
              <a:t>https://www.educative.io/courses/hands-on-blockchain/</a:t>
            </a:r>
            <a:endParaRPr b="0"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0" lang="en-US" sz="2100" u="sng">
                <a:solidFill>
                  <a:schemeClr val="hlink"/>
                </a:solidFill>
                <a:hlinkClick r:id="rId4"/>
              </a:rPr>
              <a:t>https://www.hyperledger.org/</a:t>
            </a:r>
            <a:endParaRPr b="0"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0" lang="en-US" sz="2100" u="sng">
                <a:solidFill>
                  <a:schemeClr val="hlink"/>
                </a:solidFill>
                <a:hlinkClick r:id="rId5"/>
              </a:rPr>
              <a:t>https://andersbrownworth.com/blockchain/public-private-keys/keys</a:t>
            </a:r>
            <a:endParaRPr b="0"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0" lang="en-US" sz="2100" u="sng">
                <a:solidFill>
                  <a:schemeClr val="hlink"/>
                </a:solidFill>
                <a:hlinkClick r:id="rId6"/>
              </a:rPr>
              <a:t>https://andersbrownworth.com/blockchain/hash</a:t>
            </a:r>
            <a:endParaRPr b="0"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100"/>
          </a:p>
        </p:txBody>
      </p:sp>
      <p:sp>
        <p:nvSpPr>
          <p:cNvPr id="154" name="Google Shape;154;g11286767211_1_56"/>
          <p:cNvSpPr txBox="1"/>
          <p:nvPr/>
        </p:nvSpPr>
        <p:spPr>
          <a:xfrm>
            <a:off x="250575" y="263775"/>
            <a:ext cx="4972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Resources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2931a652f_0_11"/>
          <p:cNvSpPr txBox="1"/>
          <p:nvPr>
            <p:ph idx="1" type="body"/>
          </p:nvPr>
        </p:nvSpPr>
        <p:spPr>
          <a:xfrm>
            <a:off x="1409700" y="2369525"/>
            <a:ext cx="632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500"/>
              <a:t>THANK YOU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/>
          <p:nvPr>
            <p:ph idx="1" type="body"/>
          </p:nvPr>
        </p:nvSpPr>
        <p:spPr>
          <a:xfrm>
            <a:off x="304800" y="114300"/>
            <a:ext cx="6324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  Initial Readings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304800" y="2571751"/>
            <a:ext cx="83067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 Introduction</a:t>
            </a:r>
            <a:endParaRPr sz="3800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2931a652f_0_4"/>
          <p:cNvSpPr txBox="1"/>
          <p:nvPr>
            <p:ph idx="1" type="body"/>
          </p:nvPr>
        </p:nvSpPr>
        <p:spPr>
          <a:xfrm>
            <a:off x="304800" y="114300"/>
            <a:ext cx="632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What is Blockchain?  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g112931a652f_0_4"/>
          <p:cNvSpPr txBox="1"/>
          <p:nvPr/>
        </p:nvSpPr>
        <p:spPr>
          <a:xfrm>
            <a:off x="385600" y="1222876"/>
            <a:ext cx="83067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Times New Roman"/>
              <a:buChar char="●"/>
            </a:pPr>
            <a:r>
              <a:rPr b="0" i="0" lang="en-US" sz="1500" u="none" cap="none" strike="noStrike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blockchain is essentially a digital ledger of transactions that is duplicated and distributed across the entire network of computer systems on the blockchain. </a:t>
            </a:r>
            <a:endParaRPr b="0" i="0" sz="1500" u="none" cap="none" strike="noStrike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Times New Roman"/>
              <a:buChar char="●"/>
            </a:pPr>
            <a:r>
              <a:rPr b="0" i="0" lang="en-US" sz="1500" u="none" cap="none" strike="noStrike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block in the chain contains a number of transactions along with its own hash value and previous block’s hash value, and every time a new transaction occurs on the blockchain, a record of that transaction is added to every participant’s ledger. </a:t>
            </a:r>
            <a:endParaRPr b="0" i="0" sz="1500" u="none" cap="none" strike="noStrike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Blockchains : </a:t>
            </a:r>
            <a:endParaRPr b="1" sz="1500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Times New Roman"/>
              <a:buChar char="●"/>
            </a:pPr>
            <a:r>
              <a:rPr lang="en-US" sz="15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endParaRPr sz="1500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Times New Roman"/>
              <a:buChar char="●"/>
            </a:pPr>
            <a:r>
              <a:rPr lang="en-US" sz="15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</a:t>
            </a:r>
            <a:endParaRPr sz="1500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Times New Roman"/>
              <a:buChar char="●"/>
            </a:pPr>
            <a:r>
              <a:rPr lang="en-US" sz="15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Hybrid</a:t>
            </a:r>
            <a:endParaRPr sz="1500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Times New Roman"/>
              <a:buChar char="●"/>
            </a:pPr>
            <a:r>
              <a:rPr lang="en-US" sz="15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Consortium</a:t>
            </a:r>
            <a:endParaRPr sz="1500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g112931a652f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6550" y="2943925"/>
            <a:ext cx="4640952" cy="17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286767211_1_12"/>
          <p:cNvSpPr txBox="1"/>
          <p:nvPr>
            <p:ph idx="1" type="body"/>
          </p:nvPr>
        </p:nvSpPr>
        <p:spPr>
          <a:xfrm>
            <a:off x="304800" y="114300"/>
            <a:ext cx="632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What is Blockchain? </a:t>
            </a:r>
            <a:endParaRPr/>
          </a:p>
        </p:txBody>
      </p:sp>
      <p:sp>
        <p:nvSpPr>
          <p:cNvPr id="93" name="Google Shape;93;g11286767211_1_12"/>
          <p:cNvSpPr txBox="1"/>
          <p:nvPr/>
        </p:nvSpPr>
        <p:spPr>
          <a:xfrm>
            <a:off x="247075" y="1167950"/>
            <a:ext cx="5491500" cy="3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Times New Roman"/>
              <a:buChar char="●"/>
            </a:pPr>
            <a:r>
              <a:rPr b="0" i="0" lang="en-US" sz="1500" u="none" cap="none" strike="noStrike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Decentralised database managed by multiple participants is known as Distributed Ledger Technology (DLT).</a:t>
            </a:r>
            <a:endParaRPr b="0" i="0" sz="1500" u="none" cap="none" strike="noStrike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Times New Roman"/>
              <a:buChar char="●"/>
            </a:pPr>
            <a:r>
              <a:rPr b="0" i="0" lang="en-US" sz="1500" u="none" cap="none" strike="noStrike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Blockchains are considered to be highly secured because of its design and can be considered as an example of distributed computing system with high Byzantine fault tolerance.</a:t>
            </a:r>
            <a:endParaRPr b="0" i="0" sz="1500" u="none" cap="none" strike="noStrike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Times New Roman"/>
              <a:buChar char="●"/>
            </a:pPr>
            <a:r>
              <a:rPr b="0" i="0" lang="en-U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Blockchain technology makes middlemen (so-called trusted third parties) obsolete in many applications. Bitcoin can serve as an example here. Bitcoins are not routed via a central instance, e.g. a bank, but can be transferred directly between the parties.</a:t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g11286767211_1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0525" y="1533525"/>
            <a:ext cx="2200275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11286767211_1_12"/>
          <p:cNvSpPr txBox="1"/>
          <p:nvPr/>
        </p:nvSpPr>
        <p:spPr>
          <a:xfrm>
            <a:off x="6075625" y="3802600"/>
            <a:ext cx="23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Cutting the Middlem</a:t>
            </a:r>
            <a:r>
              <a:rPr b="1" lang="en-US"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b="1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286767211_1_21"/>
          <p:cNvSpPr txBox="1"/>
          <p:nvPr>
            <p:ph idx="1" type="body"/>
          </p:nvPr>
        </p:nvSpPr>
        <p:spPr>
          <a:xfrm>
            <a:off x="304800" y="114300"/>
            <a:ext cx="632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What is Distributed Ledger?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g11286767211_1_21"/>
          <p:cNvSpPr txBox="1"/>
          <p:nvPr/>
        </p:nvSpPr>
        <p:spPr>
          <a:xfrm>
            <a:off x="551800" y="1172550"/>
            <a:ext cx="130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" name="Google Shape;102;g11286767211_1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550" y="1222625"/>
            <a:ext cx="3424400" cy="244700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11286767211_1_21"/>
          <p:cNvSpPr txBox="1"/>
          <p:nvPr/>
        </p:nvSpPr>
        <p:spPr>
          <a:xfrm>
            <a:off x="364575" y="3665475"/>
            <a:ext cx="8375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Centralized Ledger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				</a:t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g11286767211_1_21"/>
          <p:cNvSpPr txBox="1"/>
          <p:nvPr/>
        </p:nvSpPr>
        <p:spPr>
          <a:xfrm>
            <a:off x="3773875" y="1566700"/>
            <a:ext cx="45423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multiple ledgers, but Bank holds the “golden record” </a:t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there is any discrepancy, then Client A or B must reconcile(make consistent) its own ledger against that of Bank and must convince the Bank of the “true state” of the Bank ledger.</a:t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286767211_1_30"/>
          <p:cNvSpPr txBox="1"/>
          <p:nvPr>
            <p:ph idx="1" type="body"/>
          </p:nvPr>
        </p:nvSpPr>
        <p:spPr>
          <a:xfrm>
            <a:off x="304800" y="114300"/>
            <a:ext cx="632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0909"/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4500">
                <a:latin typeface="Times New Roman"/>
                <a:ea typeface="Times New Roman"/>
                <a:cs typeface="Times New Roman"/>
                <a:sym typeface="Times New Roman"/>
              </a:rPr>
              <a:t>What is Distributed Ledger?</a:t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1212"/>
              <a:buNone/>
            </a:pPr>
            <a:r>
              <a:t/>
            </a:r>
            <a:endParaRPr/>
          </a:p>
        </p:txBody>
      </p:sp>
      <p:pic>
        <p:nvPicPr>
          <p:cNvPr id="110" name="Google Shape;110;g11286767211_1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221825"/>
            <a:ext cx="3630000" cy="23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11286767211_1_30"/>
          <p:cNvSpPr txBox="1"/>
          <p:nvPr/>
        </p:nvSpPr>
        <p:spPr>
          <a:xfrm>
            <a:off x="876950" y="3813275"/>
            <a:ext cx="352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Distributed Ledger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g11286767211_1_30"/>
          <p:cNvSpPr txBox="1"/>
          <p:nvPr/>
        </p:nvSpPr>
        <p:spPr>
          <a:xfrm>
            <a:off x="4168000" y="1379475"/>
            <a:ext cx="4660800" cy="3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b="0"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one ledger. All Nodes have some level of access to that ledger.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b="0"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Nodes(participants of the network) agree to a protocol that determines whether the transaction is valid or not, whether a ledger is manipulated or not at any point of time.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b="0"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application of this protocol is sometimes called “achieving consensus.” 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b="0"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more than 51% of participants agrees that a block is valid, then the block is considered as a valid block.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286767211_1_1"/>
          <p:cNvSpPr txBox="1"/>
          <p:nvPr>
            <p:ph idx="1" type="body"/>
          </p:nvPr>
        </p:nvSpPr>
        <p:spPr>
          <a:xfrm>
            <a:off x="304800" y="114300"/>
            <a:ext cx="632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Properties of Distributed Ledger Technology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g11286767211_1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150" y="1112875"/>
            <a:ext cx="7581690" cy="38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286767211_1_6"/>
          <p:cNvSpPr txBox="1"/>
          <p:nvPr>
            <p:ph idx="1" type="body"/>
          </p:nvPr>
        </p:nvSpPr>
        <p:spPr>
          <a:xfrm>
            <a:off x="304800" y="114300"/>
            <a:ext cx="632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How Distributed Ledger works?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g11286767211_1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24100"/>
            <a:ext cx="8839200" cy="36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286767211_1_81"/>
          <p:cNvSpPr txBox="1"/>
          <p:nvPr>
            <p:ph idx="1" type="body"/>
          </p:nvPr>
        </p:nvSpPr>
        <p:spPr>
          <a:xfrm>
            <a:off x="304800" y="114300"/>
            <a:ext cx="632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How exactly Blockchain works?</a:t>
            </a:r>
            <a:endParaRPr/>
          </a:p>
        </p:txBody>
      </p:sp>
      <p:pic>
        <p:nvPicPr>
          <p:cNvPr id="130" name="Google Shape;130;g11286767211_1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300" y="1084000"/>
            <a:ext cx="8063400" cy="385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BITS-PC</dc:creator>
</cp:coreProperties>
</file>