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9" r:id="rId4"/>
    <p:sldId id="258" r:id="rId5"/>
    <p:sldId id="259" r:id="rId6"/>
    <p:sldId id="260" r:id="rId7"/>
    <p:sldId id="274" r:id="rId8"/>
    <p:sldId id="271" r:id="rId9"/>
    <p:sldId id="261" r:id="rId10"/>
    <p:sldId id="265" r:id="rId11"/>
    <p:sldId id="275" r:id="rId12"/>
    <p:sldId id="264" r:id="rId13"/>
    <p:sldId id="263" r:id="rId14"/>
    <p:sldId id="270" r:id="rId15"/>
    <p:sldId id="276" r:id="rId16"/>
    <p:sldId id="262"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957"/>
  </p:normalViewPr>
  <p:slideViewPr>
    <p:cSldViewPr snapToGrid="0" snapToObjects="1">
      <p:cViewPr varScale="1">
        <p:scale>
          <a:sx n="90" d="100"/>
          <a:sy n="90"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3ECDB1-671F-8D4A-BCBE-CA6C3DC28D99}" type="doc">
      <dgm:prSet loTypeId="urn:microsoft.com/office/officeart/2005/8/layout/hList6" loCatId="" qsTypeId="urn:microsoft.com/office/officeart/2005/8/quickstyle/simple1" qsCatId="simple" csTypeId="urn:microsoft.com/office/officeart/2005/8/colors/colorful2" csCatId="colorful" phldr="1"/>
      <dgm:spPr/>
      <dgm:t>
        <a:bodyPr/>
        <a:lstStyle/>
        <a:p>
          <a:endParaRPr lang="en-US"/>
        </a:p>
      </dgm:t>
    </dgm:pt>
    <dgm:pt modelId="{A1DDAA57-B634-174F-89BB-D84A659A1024}">
      <dgm:prSet phldrT="[Text]"/>
      <dgm:spPr/>
      <dgm:t>
        <a:bodyPr/>
        <a:lstStyle/>
        <a:p>
          <a:r>
            <a:rPr lang="en-US" dirty="0"/>
            <a:t>Data preparation</a:t>
          </a:r>
        </a:p>
      </dgm:t>
    </dgm:pt>
    <dgm:pt modelId="{F6AD20DB-B36E-AD4F-B9F1-AAA51CA78CBF}" type="parTrans" cxnId="{2BC4CC37-CBDB-8745-B264-3E7938969CDA}">
      <dgm:prSet/>
      <dgm:spPr/>
      <dgm:t>
        <a:bodyPr/>
        <a:lstStyle/>
        <a:p>
          <a:endParaRPr lang="en-US"/>
        </a:p>
      </dgm:t>
    </dgm:pt>
    <dgm:pt modelId="{FC81EC31-C008-B74E-AE76-7EDAFB9F85FA}" type="sibTrans" cxnId="{2BC4CC37-CBDB-8745-B264-3E7938969CDA}">
      <dgm:prSet/>
      <dgm:spPr/>
      <dgm:t>
        <a:bodyPr/>
        <a:lstStyle/>
        <a:p>
          <a:endParaRPr lang="en-US"/>
        </a:p>
      </dgm:t>
    </dgm:pt>
    <dgm:pt modelId="{06BDBB5B-68A8-DA4E-AAA5-EBF2898A4336}">
      <dgm:prSet phldrT="[Text]"/>
      <dgm:spPr/>
      <dgm:t>
        <a:bodyPr/>
        <a:lstStyle/>
        <a:p>
          <a:r>
            <a:rPr lang="en-US" dirty="0">
              <a:highlight>
                <a:srgbClr val="FF0000"/>
              </a:highlight>
            </a:rPr>
            <a:t>Noisy text data</a:t>
          </a:r>
        </a:p>
      </dgm:t>
    </dgm:pt>
    <dgm:pt modelId="{AB733AAB-CE84-2244-8998-A017FEB997AD}" type="parTrans" cxnId="{64988846-5357-A247-8494-C4A16CF07524}">
      <dgm:prSet/>
      <dgm:spPr/>
      <dgm:t>
        <a:bodyPr/>
        <a:lstStyle/>
        <a:p>
          <a:endParaRPr lang="en-US"/>
        </a:p>
      </dgm:t>
    </dgm:pt>
    <dgm:pt modelId="{107EA2E3-6D44-9748-8BFF-89E672AB1862}" type="sibTrans" cxnId="{64988846-5357-A247-8494-C4A16CF07524}">
      <dgm:prSet/>
      <dgm:spPr/>
      <dgm:t>
        <a:bodyPr/>
        <a:lstStyle/>
        <a:p>
          <a:endParaRPr lang="en-US"/>
        </a:p>
      </dgm:t>
    </dgm:pt>
    <dgm:pt modelId="{00EF8412-97A8-A545-87A0-DDBDF00A41A7}">
      <dgm:prSet phldrT="[Text]"/>
      <dgm:spPr/>
      <dgm:t>
        <a:bodyPr/>
        <a:lstStyle/>
        <a:p>
          <a:r>
            <a:rPr lang="en-US" dirty="0" err="1">
              <a:highlight>
                <a:srgbClr val="008000"/>
              </a:highlight>
            </a:rPr>
            <a:t>Tidytext</a:t>
          </a:r>
          <a:r>
            <a:rPr lang="en-US" dirty="0">
              <a:highlight>
                <a:srgbClr val="008000"/>
              </a:highlight>
            </a:rPr>
            <a:t> functions</a:t>
          </a:r>
        </a:p>
      </dgm:t>
    </dgm:pt>
    <dgm:pt modelId="{80DD519F-5490-6F40-9877-607273D01A3F}" type="parTrans" cxnId="{095A3656-4E77-F44A-975B-1DEE452062B5}">
      <dgm:prSet/>
      <dgm:spPr/>
      <dgm:t>
        <a:bodyPr/>
        <a:lstStyle/>
        <a:p>
          <a:endParaRPr lang="en-US"/>
        </a:p>
      </dgm:t>
    </dgm:pt>
    <dgm:pt modelId="{5B927F75-94E5-834A-9785-CEA3A576164E}" type="sibTrans" cxnId="{095A3656-4E77-F44A-975B-1DEE452062B5}">
      <dgm:prSet/>
      <dgm:spPr/>
      <dgm:t>
        <a:bodyPr/>
        <a:lstStyle/>
        <a:p>
          <a:endParaRPr lang="en-US"/>
        </a:p>
      </dgm:t>
    </dgm:pt>
    <dgm:pt modelId="{59A74B7D-4E43-874C-988C-F15C4B1D6F21}">
      <dgm:prSet phldrT="[Text]"/>
      <dgm:spPr/>
      <dgm:t>
        <a:bodyPr/>
        <a:lstStyle/>
        <a:p>
          <a:r>
            <a:rPr lang="en-US" dirty="0"/>
            <a:t>Visualization</a:t>
          </a:r>
        </a:p>
      </dgm:t>
    </dgm:pt>
    <dgm:pt modelId="{3A094799-B788-4D41-8B6B-29D03ED6E927}" type="parTrans" cxnId="{F93D5C1D-F957-1646-9E49-0E6F20869C97}">
      <dgm:prSet/>
      <dgm:spPr/>
      <dgm:t>
        <a:bodyPr/>
        <a:lstStyle/>
        <a:p>
          <a:endParaRPr lang="en-US"/>
        </a:p>
      </dgm:t>
    </dgm:pt>
    <dgm:pt modelId="{CE915A80-57B1-E245-8CFE-8579B10673BF}" type="sibTrans" cxnId="{F93D5C1D-F957-1646-9E49-0E6F20869C97}">
      <dgm:prSet/>
      <dgm:spPr/>
      <dgm:t>
        <a:bodyPr/>
        <a:lstStyle/>
        <a:p>
          <a:endParaRPr lang="en-US"/>
        </a:p>
      </dgm:t>
    </dgm:pt>
    <dgm:pt modelId="{61925019-F62F-0944-B5BE-20CABA160DE6}">
      <dgm:prSet phldrT="[Text]"/>
      <dgm:spPr/>
      <dgm:t>
        <a:bodyPr/>
        <a:lstStyle/>
        <a:p>
          <a:r>
            <a:rPr lang="en-US" dirty="0">
              <a:highlight>
                <a:srgbClr val="FF0000"/>
              </a:highlight>
            </a:rPr>
            <a:t>sentiment distribution</a:t>
          </a:r>
        </a:p>
      </dgm:t>
    </dgm:pt>
    <dgm:pt modelId="{4154D3CB-CEA5-3E41-BFBB-40B28CE2FFC6}" type="parTrans" cxnId="{381AF237-85CF-4A49-A81E-CBD1D4161D93}">
      <dgm:prSet/>
      <dgm:spPr/>
      <dgm:t>
        <a:bodyPr/>
        <a:lstStyle/>
        <a:p>
          <a:endParaRPr lang="en-US"/>
        </a:p>
      </dgm:t>
    </dgm:pt>
    <dgm:pt modelId="{7BFEADA2-C597-8240-AC53-C00CF75C5320}" type="sibTrans" cxnId="{381AF237-85CF-4A49-A81E-CBD1D4161D93}">
      <dgm:prSet/>
      <dgm:spPr/>
      <dgm:t>
        <a:bodyPr/>
        <a:lstStyle/>
        <a:p>
          <a:endParaRPr lang="en-US"/>
        </a:p>
      </dgm:t>
    </dgm:pt>
    <dgm:pt modelId="{9DA07676-E953-1E43-9970-8A3213BB2856}">
      <dgm:prSet phldrT="[Text]"/>
      <dgm:spPr/>
      <dgm:t>
        <a:bodyPr/>
        <a:lstStyle/>
        <a:p>
          <a:r>
            <a:rPr lang="en-US" dirty="0" err="1">
              <a:highlight>
                <a:srgbClr val="008000"/>
              </a:highlight>
            </a:rPr>
            <a:t>Wordclouds</a:t>
          </a:r>
          <a:r>
            <a:rPr lang="en-US" dirty="0">
              <a:highlight>
                <a:srgbClr val="008000"/>
              </a:highlight>
            </a:rPr>
            <a:t>, plots</a:t>
          </a:r>
        </a:p>
      </dgm:t>
    </dgm:pt>
    <dgm:pt modelId="{C14D0BCD-70F0-E44C-917B-4B076D139966}" type="parTrans" cxnId="{54430F35-2E14-7F45-827E-1331B227DD8E}">
      <dgm:prSet/>
      <dgm:spPr/>
      <dgm:t>
        <a:bodyPr/>
        <a:lstStyle/>
        <a:p>
          <a:endParaRPr lang="en-US"/>
        </a:p>
      </dgm:t>
    </dgm:pt>
    <dgm:pt modelId="{2E626016-5656-AC4F-B4DD-DB783B9E5D6A}" type="sibTrans" cxnId="{54430F35-2E14-7F45-827E-1331B227DD8E}">
      <dgm:prSet/>
      <dgm:spPr/>
      <dgm:t>
        <a:bodyPr/>
        <a:lstStyle/>
        <a:p>
          <a:endParaRPr lang="en-US"/>
        </a:p>
      </dgm:t>
    </dgm:pt>
    <dgm:pt modelId="{9A12E8D2-9B4F-5349-84C5-145B09DF2A4A}">
      <dgm:prSet phldrT="[Text]"/>
      <dgm:spPr/>
      <dgm:t>
        <a:bodyPr/>
        <a:lstStyle/>
        <a:p>
          <a:r>
            <a:rPr lang="en-US" dirty="0" err="1"/>
            <a:t>stemDocument</a:t>
          </a:r>
          <a:endParaRPr lang="en-US" dirty="0"/>
        </a:p>
      </dgm:t>
    </dgm:pt>
    <dgm:pt modelId="{D3A22ECA-25DA-9F4D-A530-26D0A70F70AB}" type="parTrans" cxnId="{40B578D2-22C1-9844-8801-FD5CAA9FC342}">
      <dgm:prSet/>
      <dgm:spPr/>
      <dgm:t>
        <a:bodyPr/>
        <a:lstStyle/>
        <a:p>
          <a:endParaRPr lang="en-US"/>
        </a:p>
      </dgm:t>
    </dgm:pt>
    <dgm:pt modelId="{5032C14A-3FC8-C741-856C-9792F8EF0F9D}" type="sibTrans" cxnId="{40B578D2-22C1-9844-8801-FD5CAA9FC342}">
      <dgm:prSet/>
      <dgm:spPr/>
      <dgm:t>
        <a:bodyPr/>
        <a:lstStyle/>
        <a:p>
          <a:endParaRPr lang="en-US"/>
        </a:p>
      </dgm:t>
    </dgm:pt>
    <dgm:pt modelId="{7291E17A-E81D-8E47-82B9-0C27AE240E74}">
      <dgm:prSet phldrT="[Text]"/>
      <dgm:spPr/>
      <dgm:t>
        <a:bodyPr/>
        <a:lstStyle/>
        <a:p>
          <a:r>
            <a:rPr lang="en-US" dirty="0">
              <a:highlight>
                <a:srgbClr val="FF0000"/>
              </a:highlight>
            </a:rPr>
            <a:t>Cuts out words</a:t>
          </a:r>
        </a:p>
      </dgm:t>
    </dgm:pt>
    <dgm:pt modelId="{A824539D-515F-6340-B6CD-34663235C2DF}" type="parTrans" cxnId="{CA6A2551-A535-7A46-A326-D23CD0DC9F52}">
      <dgm:prSet/>
      <dgm:spPr/>
      <dgm:t>
        <a:bodyPr/>
        <a:lstStyle/>
        <a:p>
          <a:endParaRPr lang="en-US"/>
        </a:p>
      </dgm:t>
    </dgm:pt>
    <dgm:pt modelId="{8BF5ECA3-8D3E-6B42-BE54-7C6687A185ED}" type="sibTrans" cxnId="{CA6A2551-A535-7A46-A326-D23CD0DC9F52}">
      <dgm:prSet/>
      <dgm:spPr/>
      <dgm:t>
        <a:bodyPr/>
        <a:lstStyle/>
        <a:p>
          <a:endParaRPr lang="en-US"/>
        </a:p>
      </dgm:t>
    </dgm:pt>
    <dgm:pt modelId="{DCF0B33F-A446-3F47-96F0-A356B86994D3}">
      <dgm:prSet phldrT="[Text]"/>
      <dgm:spPr/>
      <dgm:t>
        <a:bodyPr/>
        <a:lstStyle/>
        <a:p>
          <a:r>
            <a:rPr lang="en-US" dirty="0">
              <a:highlight>
                <a:srgbClr val="008000"/>
              </a:highlight>
            </a:rPr>
            <a:t>Replace, omit</a:t>
          </a:r>
        </a:p>
      </dgm:t>
    </dgm:pt>
    <dgm:pt modelId="{55B366C5-989A-2B4E-835B-7A1E2579A6B5}" type="parTrans" cxnId="{A20E73CA-3960-9148-8A81-1C52C7EFB83B}">
      <dgm:prSet/>
      <dgm:spPr/>
      <dgm:t>
        <a:bodyPr/>
        <a:lstStyle/>
        <a:p>
          <a:endParaRPr lang="en-US"/>
        </a:p>
      </dgm:t>
    </dgm:pt>
    <dgm:pt modelId="{2B220220-371D-6B4B-A7A4-E09AB5A4D7DC}" type="sibTrans" cxnId="{A20E73CA-3960-9148-8A81-1C52C7EFB83B}">
      <dgm:prSet/>
      <dgm:spPr/>
      <dgm:t>
        <a:bodyPr/>
        <a:lstStyle/>
        <a:p>
          <a:endParaRPr lang="en-US"/>
        </a:p>
      </dgm:t>
    </dgm:pt>
    <dgm:pt modelId="{369EF79B-62C5-6B41-A031-AB340717126A}">
      <dgm:prSet/>
      <dgm:spPr/>
      <dgm:t>
        <a:bodyPr/>
        <a:lstStyle/>
        <a:p>
          <a:r>
            <a:rPr lang="en-US" dirty="0"/>
            <a:t>Model performance</a:t>
          </a:r>
        </a:p>
      </dgm:t>
    </dgm:pt>
    <dgm:pt modelId="{2F0125AF-58D6-124B-8531-2FA456857715}" type="parTrans" cxnId="{EAFE9450-028A-F643-81BE-ADAE351BE00C}">
      <dgm:prSet/>
      <dgm:spPr/>
      <dgm:t>
        <a:bodyPr/>
        <a:lstStyle/>
        <a:p>
          <a:endParaRPr lang="en-US"/>
        </a:p>
      </dgm:t>
    </dgm:pt>
    <dgm:pt modelId="{DF3EC59F-984D-964D-80A0-70DCDF781F2B}" type="sibTrans" cxnId="{EAFE9450-028A-F643-81BE-ADAE351BE00C}">
      <dgm:prSet/>
      <dgm:spPr/>
      <dgm:t>
        <a:bodyPr/>
        <a:lstStyle/>
        <a:p>
          <a:endParaRPr lang="en-US"/>
        </a:p>
      </dgm:t>
    </dgm:pt>
    <dgm:pt modelId="{0574258D-1FC2-C342-A74B-174924BB9C41}">
      <dgm:prSet/>
      <dgm:spPr/>
      <dgm:t>
        <a:bodyPr/>
        <a:lstStyle/>
        <a:p>
          <a:r>
            <a:rPr lang="en-US" dirty="0">
              <a:highlight>
                <a:srgbClr val="FF0000"/>
              </a:highlight>
            </a:rPr>
            <a:t>Low accuracy</a:t>
          </a:r>
        </a:p>
      </dgm:t>
    </dgm:pt>
    <dgm:pt modelId="{707D28C0-E425-D347-BD14-7DBD9658C23D}" type="parTrans" cxnId="{6DE122B8-B27F-874D-B12B-A662003CCB61}">
      <dgm:prSet/>
      <dgm:spPr/>
      <dgm:t>
        <a:bodyPr/>
        <a:lstStyle/>
        <a:p>
          <a:endParaRPr lang="en-US"/>
        </a:p>
      </dgm:t>
    </dgm:pt>
    <dgm:pt modelId="{F9C3B5A1-80CD-B54B-921B-130EB5F4C403}" type="sibTrans" cxnId="{6DE122B8-B27F-874D-B12B-A662003CCB61}">
      <dgm:prSet/>
      <dgm:spPr/>
      <dgm:t>
        <a:bodyPr/>
        <a:lstStyle/>
        <a:p>
          <a:endParaRPr lang="en-US"/>
        </a:p>
      </dgm:t>
    </dgm:pt>
    <dgm:pt modelId="{FEB361D1-AF6E-0542-BA0E-A004C024BD50}">
      <dgm:prSet/>
      <dgm:spPr/>
      <dgm:t>
        <a:bodyPr/>
        <a:lstStyle/>
        <a:p>
          <a:r>
            <a:rPr lang="en-US" dirty="0">
              <a:highlight>
                <a:srgbClr val="008000"/>
              </a:highlight>
            </a:rPr>
            <a:t>Change parameters</a:t>
          </a:r>
        </a:p>
      </dgm:t>
    </dgm:pt>
    <dgm:pt modelId="{2654CDB8-43CE-5A4D-BB2A-323E698110DD}" type="parTrans" cxnId="{9A3D033D-1A6F-6149-82C4-65CB43070395}">
      <dgm:prSet/>
      <dgm:spPr/>
      <dgm:t>
        <a:bodyPr/>
        <a:lstStyle/>
        <a:p>
          <a:endParaRPr lang="en-US"/>
        </a:p>
      </dgm:t>
    </dgm:pt>
    <dgm:pt modelId="{1B609C60-BEBE-B743-AD3F-68A9841471E4}" type="sibTrans" cxnId="{9A3D033D-1A6F-6149-82C4-65CB43070395}">
      <dgm:prSet/>
      <dgm:spPr/>
      <dgm:t>
        <a:bodyPr/>
        <a:lstStyle/>
        <a:p>
          <a:endParaRPr lang="en-US"/>
        </a:p>
      </dgm:t>
    </dgm:pt>
    <dgm:pt modelId="{758EB587-ED4A-E54C-9857-E5F013429A5A}" type="pres">
      <dgm:prSet presAssocID="{5A3ECDB1-671F-8D4A-BCBE-CA6C3DC28D99}" presName="Name0" presStyleCnt="0">
        <dgm:presLayoutVars>
          <dgm:dir/>
          <dgm:resizeHandles val="exact"/>
        </dgm:presLayoutVars>
      </dgm:prSet>
      <dgm:spPr/>
    </dgm:pt>
    <dgm:pt modelId="{C40319E4-B5EC-7C49-996A-10BE78C99C6F}" type="pres">
      <dgm:prSet presAssocID="{A1DDAA57-B634-174F-89BB-D84A659A1024}" presName="node" presStyleLbl="node1" presStyleIdx="0" presStyleCnt="4">
        <dgm:presLayoutVars>
          <dgm:bulletEnabled val="1"/>
        </dgm:presLayoutVars>
      </dgm:prSet>
      <dgm:spPr/>
    </dgm:pt>
    <dgm:pt modelId="{F28E7071-286A-0941-8D8B-611545B756F8}" type="pres">
      <dgm:prSet presAssocID="{FC81EC31-C008-B74E-AE76-7EDAFB9F85FA}" presName="sibTrans" presStyleCnt="0"/>
      <dgm:spPr/>
    </dgm:pt>
    <dgm:pt modelId="{CCA21B7F-2CF3-9C42-BA03-AAB3A0CDEE6D}" type="pres">
      <dgm:prSet presAssocID="{59A74B7D-4E43-874C-988C-F15C4B1D6F21}" presName="node" presStyleLbl="node1" presStyleIdx="1" presStyleCnt="4">
        <dgm:presLayoutVars>
          <dgm:bulletEnabled val="1"/>
        </dgm:presLayoutVars>
      </dgm:prSet>
      <dgm:spPr/>
    </dgm:pt>
    <dgm:pt modelId="{54622C3A-D856-1140-B455-45F8265CFDDF}" type="pres">
      <dgm:prSet presAssocID="{CE915A80-57B1-E245-8CFE-8579B10673BF}" presName="sibTrans" presStyleCnt="0"/>
      <dgm:spPr/>
    </dgm:pt>
    <dgm:pt modelId="{10CFBEEF-9F36-884B-AA6E-6A19626ECA2C}" type="pres">
      <dgm:prSet presAssocID="{9A12E8D2-9B4F-5349-84C5-145B09DF2A4A}" presName="node" presStyleLbl="node1" presStyleIdx="2" presStyleCnt="4">
        <dgm:presLayoutVars>
          <dgm:bulletEnabled val="1"/>
        </dgm:presLayoutVars>
      </dgm:prSet>
      <dgm:spPr/>
    </dgm:pt>
    <dgm:pt modelId="{6EFE1EF7-0E8D-7A48-A50C-BA4B2C89704F}" type="pres">
      <dgm:prSet presAssocID="{5032C14A-3FC8-C741-856C-9792F8EF0F9D}" presName="sibTrans" presStyleCnt="0"/>
      <dgm:spPr/>
    </dgm:pt>
    <dgm:pt modelId="{8C45F9F1-A344-D247-96D4-1157461AA029}" type="pres">
      <dgm:prSet presAssocID="{369EF79B-62C5-6B41-A031-AB340717126A}" presName="node" presStyleLbl="node1" presStyleIdx="3" presStyleCnt="4">
        <dgm:presLayoutVars>
          <dgm:bulletEnabled val="1"/>
        </dgm:presLayoutVars>
      </dgm:prSet>
      <dgm:spPr/>
    </dgm:pt>
  </dgm:ptLst>
  <dgm:cxnLst>
    <dgm:cxn modelId="{39AD7F08-63B1-DE4E-AD86-1AA7BA702FAD}" type="presOf" srcId="{DCF0B33F-A446-3F47-96F0-A356B86994D3}" destId="{10CFBEEF-9F36-884B-AA6E-6A19626ECA2C}" srcOrd="0" destOrd="2" presId="urn:microsoft.com/office/officeart/2005/8/layout/hList6"/>
    <dgm:cxn modelId="{28270511-7CEF-A04E-AA3C-313406B1A42C}" type="presOf" srcId="{06BDBB5B-68A8-DA4E-AAA5-EBF2898A4336}" destId="{C40319E4-B5EC-7C49-996A-10BE78C99C6F}" srcOrd="0" destOrd="1" presId="urn:microsoft.com/office/officeart/2005/8/layout/hList6"/>
    <dgm:cxn modelId="{BFAAF712-376A-6A43-A55F-F34959D60854}" type="presOf" srcId="{59A74B7D-4E43-874C-988C-F15C4B1D6F21}" destId="{CCA21B7F-2CF3-9C42-BA03-AAB3A0CDEE6D}" srcOrd="0" destOrd="0" presId="urn:microsoft.com/office/officeart/2005/8/layout/hList6"/>
    <dgm:cxn modelId="{B2745714-2B53-9745-92BB-D86FC529CF39}" type="presOf" srcId="{61925019-F62F-0944-B5BE-20CABA160DE6}" destId="{CCA21B7F-2CF3-9C42-BA03-AAB3A0CDEE6D}" srcOrd="0" destOrd="1" presId="urn:microsoft.com/office/officeart/2005/8/layout/hList6"/>
    <dgm:cxn modelId="{F93D5C1D-F957-1646-9E49-0E6F20869C97}" srcId="{5A3ECDB1-671F-8D4A-BCBE-CA6C3DC28D99}" destId="{59A74B7D-4E43-874C-988C-F15C4B1D6F21}" srcOrd="1" destOrd="0" parTransId="{3A094799-B788-4D41-8B6B-29D03ED6E927}" sibTransId="{CE915A80-57B1-E245-8CFE-8579B10673BF}"/>
    <dgm:cxn modelId="{54430F35-2E14-7F45-827E-1331B227DD8E}" srcId="{59A74B7D-4E43-874C-988C-F15C4B1D6F21}" destId="{9DA07676-E953-1E43-9970-8A3213BB2856}" srcOrd="1" destOrd="0" parTransId="{C14D0BCD-70F0-E44C-917B-4B076D139966}" sibTransId="{2E626016-5656-AC4F-B4DD-DB783B9E5D6A}"/>
    <dgm:cxn modelId="{2BC4CC37-CBDB-8745-B264-3E7938969CDA}" srcId="{5A3ECDB1-671F-8D4A-BCBE-CA6C3DC28D99}" destId="{A1DDAA57-B634-174F-89BB-D84A659A1024}" srcOrd="0" destOrd="0" parTransId="{F6AD20DB-B36E-AD4F-B9F1-AAA51CA78CBF}" sibTransId="{FC81EC31-C008-B74E-AE76-7EDAFB9F85FA}"/>
    <dgm:cxn modelId="{381AF237-85CF-4A49-A81E-CBD1D4161D93}" srcId="{59A74B7D-4E43-874C-988C-F15C4B1D6F21}" destId="{61925019-F62F-0944-B5BE-20CABA160DE6}" srcOrd="0" destOrd="0" parTransId="{4154D3CB-CEA5-3E41-BFBB-40B28CE2FFC6}" sibTransId="{7BFEADA2-C597-8240-AC53-C00CF75C5320}"/>
    <dgm:cxn modelId="{9A3D033D-1A6F-6149-82C4-65CB43070395}" srcId="{369EF79B-62C5-6B41-A031-AB340717126A}" destId="{FEB361D1-AF6E-0542-BA0E-A004C024BD50}" srcOrd="1" destOrd="0" parTransId="{2654CDB8-43CE-5A4D-BB2A-323E698110DD}" sibTransId="{1B609C60-BEBE-B743-AD3F-68A9841471E4}"/>
    <dgm:cxn modelId="{2A135E46-D513-8648-A963-FE05A79DF289}" type="presOf" srcId="{9A12E8D2-9B4F-5349-84C5-145B09DF2A4A}" destId="{10CFBEEF-9F36-884B-AA6E-6A19626ECA2C}" srcOrd="0" destOrd="0" presId="urn:microsoft.com/office/officeart/2005/8/layout/hList6"/>
    <dgm:cxn modelId="{64988846-5357-A247-8494-C4A16CF07524}" srcId="{A1DDAA57-B634-174F-89BB-D84A659A1024}" destId="{06BDBB5B-68A8-DA4E-AAA5-EBF2898A4336}" srcOrd="0" destOrd="0" parTransId="{AB733AAB-CE84-2244-8998-A017FEB997AD}" sibTransId="{107EA2E3-6D44-9748-8BFF-89E672AB1862}"/>
    <dgm:cxn modelId="{F56E7D48-F38C-F242-895A-DC9592DA2878}" type="presOf" srcId="{FEB361D1-AF6E-0542-BA0E-A004C024BD50}" destId="{8C45F9F1-A344-D247-96D4-1157461AA029}" srcOrd="0" destOrd="2" presId="urn:microsoft.com/office/officeart/2005/8/layout/hList6"/>
    <dgm:cxn modelId="{38AC9C4B-8327-1149-A9F7-C01543DBF197}" type="presOf" srcId="{5A3ECDB1-671F-8D4A-BCBE-CA6C3DC28D99}" destId="{758EB587-ED4A-E54C-9857-E5F013429A5A}" srcOrd="0" destOrd="0" presId="urn:microsoft.com/office/officeart/2005/8/layout/hList6"/>
    <dgm:cxn modelId="{EAFE9450-028A-F643-81BE-ADAE351BE00C}" srcId="{5A3ECDB1-671F-8D4A-BCBE-CA6C3DC28D99}" destId="{369EF79B-62C5-6B41-A031-AB340717126A}" srcOrd="3" destOrd="0" parTransId="{2F0125AF-58D6-124B-8531-2FA456857715}" sibTransId="{DF3EC59F-984D-964D-80A0-70DCDF781F2B}"/>
    <dgm:cxn modelId="{CA6A2551-A535-7A46-A326-D23CD0DC9F52}" srcId="{9A12E8D2-9B4F-5349-84C5-145B09DF2A4A}" destId="{7291E17A-E81D-8E47-82B9-0C27AE240E74}" srcOrd="0" destOrd="0" parTransId="{A824539D-515F-6340-B6CD-34663235C2DF}" sibTransId="{8BF5ECA3-8D3E-6B42-BE54-7C6687A185ED}"/>
    <dgm:cxn modelId="{095A3656-4E77-F44A-975B-1DEE452062B5}" srcId="{A1DDAA57-B634-174F-89BB-D84A659A1024}" destId="{00EF8412-97A8-A545-87A0-DDBDF00A41A7}" srcOrd="1" destOrd="0" parTransId="{80DD519F-5490-6F40-9877-607273D01A3F}" sibTransId="{5B927F75-94E5-834A-9785-CEA3A576164E}"/>
    <dgm:cxn modelId="{4FC6E259-6E03-DF4B-8CD1-9B49DA4ED453}" type="presOf" srcId="{00EF8412-97A8-A545-87A0-DDBDF00A41A7}" destId="{C40319E4-B5EC-7C49-996A-10BE78C99C6F}" srcOrd="0" destOrd="2" presId="urn:microsoft.com/office/officeart/2005/8/layout/hList6"/>
    <dgm:cxn modelId="{1D20AE62-819D-0543-A0CE-18C1F708A223}" type="presOf" srcId="{369EF79B-62C5-6B41-A031-AB340717126A}" destId="{8C45F9F1-A344-D247-96D4-1157461AA029}" srcOrd="0" destOrd="0" presId="urn:microsoft.com/office/officeart/2005/8/layout/hList6"/>
    <dgm:cxn modelId="{B040447F-8B59-F94A-B0AE-27C21925ECB7}" type="presOf" srcId="{0574258D-1FC2-C342-A74B-174924BB9C41}" destId="{8C45F9F1-A344-D247-96D4-1157461AA029}" srcOrd="0" destOrd="1" presId="urn:microsoft.com/office/officeart/2005/8/layout/hList6"/>
    <dgm:cxn modelId="{0D48F884-735F-C74E-B096-8068D4D6DE92}" type="presOf" srcId="{9DA07676-E953-1E43-9970-8A3213BB2856}" destId="{CCA21B7F-2CF3-9C42-BA03-AAB3A0CDEE6D}" srcOrd="0" destOrd="2" presId="urn:microsoft.com/office/officeart/2005/8/layout/hList6"/>
    <dgm:cxn modelId="{6DE122B8-B27F-874D-B12B-A662003CCB61}" srcId="{369EF79B-62C5-6B41-A031-AB340717126A}" destId="{0574258D-1FC2-C342-A74B-174924BB9C41}" srcOrd="0" destOrd="0" parTransId="{707D28C0-E425-D347-BD14-7DBD9658C23D}" sibTransId="{F9C3B5A1-80CD-B54B-921B-130EB5F4C403}"/>
    <dgm:cxn modelId="{D9CAA4C3-8FC9-1547-BF1D-E6E944F147DF}" type="presOf" srcId="{7291E17A-E81D-8E47-82B9-0C27AE240E74}" destId="{10CFBEEF-9F36-884B-AA6E-6A19626ECA2C}" srcOrd="0" destOrd="1" presId="urn:microsoft.com/office/officeart/2005/8/layout/hList6"/>
    <dgm:cxn modelId="{A20E73CA-3960-9148-8A81-1C52C7EFB83B}" srcId="{9A12E8D2-9B4F-5349-84C5-145B09DF2A4A}" destId="{DCF0B33F-A446-3F47-96F0-A356B86994D3}" srcOrd="1" destOrd="0" parTransId="{55B366C5-989A-2B4E-835B-7A1E2579A6B5}" sibTransId="{2B220220-371D-6B4B-A7A4-E09AB5A4D7DC}"/>
    <dgm:cxn modelId="{40B578D2-22C1-9844-8801-FD5CAA9FC342}" srcId="{5A3ECDB1-671F-8D4A-BCBE-CA6C3DC28D99}" destId="{9A12E8D2-9B4F-5349-84C5-145B09DF2A4A}" srcOrd="2" destOrd="0" parTransId="{D3A22ECA-25DA-9F4D-A530-26D0A70F70AB}" sibTransId="{5032C14A-3FC8-C741-856C-9792F8EF0F9D}"/>
    <dgm:cxn modelId="{FC6090F8-7AF9-4D4E-B5BA-AD20CABC8E2E}" type="presOf" srcId="{A1DDAA57-B634-174F-89BB-D84A659A1024}" destId="{C40319E4-B5EC-7C49-996A-10BE78C99C6F}" srcOrd="0" destOrd="0" presId="urn:microsoft.com/office/officeart/2005/8/layout/hList6"/>
    <dgm:cxn modelId="{23D618AD-1439-554B-901B-1E8BC4427F74}" type="presParOf" srcId="{758EB587-ED4A-E54C-9857-E5F013429A5A}" destId="{C40319E4-B5EC-7C49-996A-10BE78C99C6F}" srcOrd="0" destOrd="0" presId="urn:microsoft.com/office/officeart/2005/8/layout/hList6"/>
    <dgm:cxn modelId="{DEFDA692-EBC2-FB42-AC26-76CDD48CAB39}" type="presParOf" srcId="{758EB587-ED4A-E54C-9857-E5F013429A5A}" destId="{F28E7071-286A-0941-8D8B-611545B756F8}" srcOrd="1" destOrd="0" presId="urn:microsoft.com/office/officeart/2005/8/layout/hList6"/>
    <dgm:cxn modelId="{5EC38B41-3CA2-874F-B657-386644E21EC5}" type="presParOf" srcId="{758EB587-ED4A-E54C-9857-E5F013429A5A}" destId="{CCA21B7F-2CF3-9C42-BA03-AAB3A0CDEE6D}" srcOrd="2" destOrd="0" presId="urn:microsoft.com/office/officeart/2005/8/layout/hList6"/>
    <dgm:cxn modelId="{C7412A15-AFEB-F147-9D23-162B32986A3D}" type="presParOf" srcId="{758EB587-ED4A-E54C-9857-E5F013429A5A}" destId="{54622C3A-D856-1140-B455-45F8265CFDDF}" srcOrd="3" destOrd="0" presId="urn:microsoft.com/office/officeart/2005/8/layout/hList6"/>
    <dgm:cxn modelId="{484C4FA5-AA38-3A48-BFD2-81DC5BCADEE1}" type="presParOf" srcId="{758EB587-ED4A-E54C-9857-E5F013429A5A}" destId="{10CFBEEF-9F36-884B-AA6E-6A19626ECA2C}" srcOrd="4" destOrd="0" presId="urn:microsoft.com/office/officeart/2005/8/layout/hList6"/>
    <dgm:cxn modelId="{759719B1-3C14-774A-88A9-4987C69E0A48}" type="presParOf" srcId="{758EB587-ED4A-E54C-9857-E5F013429A5A}" destId="{6EFE1EF7-0E8D-7A48-A50C-BA4B2C89704F}" srcOrd="5" destOrd="0" presId="urn:microsoft.com/office/officeart/2005/8/layout/hList6"/>
    <dgm:cxn modelId="{D2D097B4-449D-7145-A00E-E1C83929A752}" type="presParOf" srcId="{758EB587-ED4A-E54C-9857-E5F013429A5A}" destId="{8C45F9F1-A344-D247-96D4-1157461AA029}"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319E4-B5EC-7C49-996A-10BE78C99C6F}">
      <dsp:nvSpPr>
        <dsp:cNvPr id="0" name=""/>
        <dsp:cNvSpPr/>
      </dsp:nvSpPr>
      <dsp:spPr>
        <a:xfrm rot="16200000">
          <a:off x="-929284" y="931819"/>
          <a:ext cx="4351338" cy="2487699"/>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980" bIns="0" numCol="1" spcCol="1270" anchor="t" anchorCtr="0">
          <a:noAutofit/>
        </a:bodyPr>
        <a:lstStyle/>
        <a:p>
          <a:pPr marL="0" lvl="0" indent="0" algn="l" defTabSz="1200150">
            <a:lnSpc>
              <a:spcPct val="90000"/>
            </a:lnSpc>
            <a:spcBef>
              <a:spcPct val="0"/>
            </a:spcBef>
            <a:spcAft>
              <a:spcPct val="35000"/>
            </a:spcAft>
            <a:buNone/>
          </a:pPr>
          <a:r>
            <a:rPr lang="en-US" sz="2700" kern="1200" dirty="0"/>
            <a:t>Data preparation</a:t>
          </a:r>
        </a:p>
        <a:p>
          <a:pPr marL="228600" lvl="1" indent="-228600" algn="l" defTabSz="933450">
            <a:lnSpc>
              <a:spcPct val="90000"/>
            </a:lnSpc>
            <a:spcBef>
              <a:spcPct val="0"/>
            </a:spcBef>
            <a:spcAft>
              <a:spcPct val="15000"/>
            </a:spcAft>
            <a:buChar char="•"/>
          </a:pPr>
          <a:r>
            <a:rPr lang="en-US" sz="2100" kern="1200" dirty="0">
              <a:highlight>
                <a:srgbClr val="FF0000"/>
              </a:highlight>
            </a:rPr>
            <a:t>Noisy text data</a:t>
          </a:r>
        </a:p>
        <a:p>
          <a:pPr marL="228600" lvl="1" indent="-228600" algn="l" defTabSz="933450">
            <a:lnSpc>
              <a:spcPct val="90000"/>
            </a:lnSpc>
            <a:spcBef>
              <a:spcPct val="0"/>
            </a:spcBef>
            <a:spcAft>
              <a:spcPct val="15000"/>
            </a:spcAft>
            <a:buChar char="•"/>
          </a:pPr>
          <a:r>
            <a:rPr lang="en-US" sz="2100" kern="1200" dirty="0" err="1">
              <a:highlight>
                <a:srgbClr val="008000"/>
              </a:highlight>
            </a:rPr>
            <a:t>Tidytext</a:t>
          </a:r>
          <a:r>
            <a:rPr lang="en-US" sz="2100" kern="1200" dirty="0">
              <a:highlight>
                <a:srgbClr val="008000"/>
              </a:highlight>
            </a:rPr>
            <a:t> functions</a:t>
          </a:r>
        </a:p>
      </dsp:txBody>
      <dsp:txXfrm rot="5400000">
        <a:off x="2535" y="870268"/>
        <a:ext cx="2487699" cy="2610802"/>
      </dsp:txXfrm>
    </dsp:sp>
    <dsp:sp modelId="{CCA21B7F-2CF3-9C42-BA03-AAB3A0CDEE6D}">
      <dsp:nvSpPr>
        <dsp:cNvPr id="0" name=""/>
        <dsp:cNvSpPr/>
      </dsp:nvSpPr>
      <dsp:spPr>
        <a:xfrm rot="16200000">
          <a:off x="1744992" y="931819"/>
          <a:ext cx="4351338" cy="2487699"/>
        </a:xfrm>
        <a:prstGeom prst="flowChartManualOperation">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980" bIns="0" numCol="1" spcCol="1270" anchor="t" anchorCtr="0">
          <a:noAutofit/>
        </a:bodyPr>
        <a:lstStyle/>
        <a:p>
          <a:pPr marL="0" lvl="0" indent="0" algn="l" defTabSz="1200150">
            <a:lnSpc>
              <a:spcPct val="90000"/>
            </a:lnSpc>
            <a:spcBef>
              <a:spcPct val="0"/>
            </a:spcBef>
            <a:spcAft>
              <a:spcPct val="35000"/>
            </a:spcAft>
            <a:buNone/>
          </a:pPr>
          <a:r>
            <a:rPr lang="en-US" sz="2700" kern="1200" dirty="0"/>
            <a:t>Visualization</a:t>
          </a:r>
        </a:p>
        <a:p>
          <a:pPr marL="228600" lvl="1" indent="-228600" algn="l" defTabSz="933450">
            <a:lnSpc>
              <a:spcPct val="90000"/>
            </a:lnSpc>
            <a:spcBef>
              <a:spcPct val="0"/>
            </a:spcBef>
            <a:spcAft>
              <a:spcPct val="15000"/>
            </a:spcAft>
            <a:buChar char="•"/>
          </a:pPr>
          <a:r>
            <a:rPr lang="en-US" sz="2100" kern="1200" dirty="0">
              <a:highlight>
                <a:srgbClr val="FF0000"/>
              </a:highlight>
            </a:rPr>
            <a:t>sentiment distribution</a:t>
          </a:r>
        </a:p>
        <a:p>
          <a:pPr marL="228600" lvl="1" indent="-228600" algn="l" defTabSz="933450">
            <a:lnSpc>
              <a:spcPct val="90000"/>
            </a:lnSpc>
            <a:spcBef>
              <a:spcPct val="0"/>
            </a:spcBef>
            <a:spcAft>
              <a:spcPct val="15000"/>
            </a:spcAft>
            <a:buChar char="•"/>
          </a:pPr>
          <a:r>
            <a:rPr lang="en-US" sz="2100" kern="1200" dirty="0" err="1">
              <a:highlight>
                <a:srgbClr val="008000"/>
              </a:highlight>
            </a:rPr>
            <a:t>Wordclouds</a:t>
          </a:r>
          <a:r>
            <a:rPr lang="en-US" sz="2100" kern="1200" dirty="0">
              <a:highlight>
                <a:srgbClr val="008000"/>
              </a:highlight>
            </a:rPr>
            <a:t>, plots</a:t>
          </a:r>
        </a:p>
      </dsp:txBody>
      <dsp:txXfrm rot="5400000">
        <a:off x="2676811" y="870268"/>
        <a:ext cx="2487699" cy="2610802"/>
      </dsp:txXfrm>
    </dsp:sp>
    <dsp:sp modelId="{10CFBEEF-9F36-884B-AA6E-6A19626ECA2C}">
      <dsp:nvSpPr>
        <dsp:cNvPr id="0" name=""/>
        <dsp:cNvSpPr/>
      </dsp:nvSpPr>
      <dsp:spPr>
        <a:xfrm rot="16200000">
          <a:off x="4419269" y="931819"/>
          <a:ext cx="4351338" cy="2487699"/>
        </a:xfrm>
        <a:prstGeom prst="flowChartManualOperation">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980" bIns="0" numCol="1" spcCol="1270" anchor="t" anchorCtr="0">
          <a:noAutofit/>
        </a:bodyPr>
        <a:lstStyle/>
        <a:p>
          <a:pPr marL="0" lvl="0" indent="0" algn="l" defTabSz="1200150">
            <a:lnSpc>
              <a:spcPct val="90000"/>
            </a:lnSpc>
            <a:spcBef>
              <a:spcPct val="0"/>
            </a:spcBef>
            <a:spcAft>
              <a:spcPct val="35000"/>
            </a:spcAft>
            <a:buNone/>
          </a:pPr>
          <a:r>
            <a:rPr lang="en-US" sz="2700" kern="1200" dirty="0" err="1"/>
            <a:t>stemDocument</a:t>
          </a:r>
          <a:endParaRPr lang="en-US" sz="2700" kern="1200" dirty="0"/>
        </a:p>
        <a:p>
          <a:pPr marL="228600" lvl="1" indent="-228600" algn="l" defTabSz="933450">
            <a:lnSpc>
              <a:spcPct val="90000"/>
            </a:lnSpc>
            <a:spcBef>
              <a:spcPct val="0"/>
            </a:spcBef>
            <a:spcAft>
              <a:spcPct val="15000"/>
            </a:spcAft>
            <a:buChar char="•"/>
          </a:pPr>
          <a:r>
            <a:rPr lang="en-US" sz="2100" kern="1200" dirty="0">
              <a:highlight>
                <a:srgbClr val="FF0000"/>
              </a:highlight>
            </a:rPr>
            <a:t>Cuts out words</a:t>
          </a:r>
        </a:p>
        <a:p>
          <a:pPr marL="228600" lvl="1" indent="-228600" algn="l" defTabSz="933450">
            <a:lnSpc>
              <a:spcPct val="90000"/>
            </a:lnSpc>
            <a:spcBef>
              <a:spcPct val="0"/>
            </a:spcBef>
            <a:spcAft>
              <a:spcPct val="15000"/>
            </a:spcAft>
            <a:buChar char="•"/>
          </a:pPr>
          <a:r>
            <a:rPr lang="en-US" sz="2100" kern="1200" dirty="0">
              <a:highlight>
                <a:srgbClr val="008000"/>
              </a:highlight>
            </a:rPr>
            <a:t>Replace, omit</a:t>
          </a:r>
        </a:p>
      </dsp:txBody>
      <dsp:txXfrm rot="5400000">
        <a:off x="5351088" y="870268"/>
        <a:ext cx="2487699" cy="2610802"/>
      </dsp:txXfrm>
    </dsp:sp>
    <dsp:sp modelId="{8C45F9F1-A344-D247-96D4-1157461AA029}">
      <dsp:nvSpPr>
        <dsp:cNvPr id="0" name=""/>
        <dsp:cNvSpPr/>
      </dsp:nvSpPr>
      <dsp:spPr>
        <a:xfrm rot="16200000">
          <a:off x="7093546" y="931819"/>
          <a:ext cx="4351338" cy="2487699"/>
        </a:xfrm>
        <a:prstGeom prst="flowChartManualOperati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980" bIns="0" numCol="1" spcCol="1270" anchor="t" anchorCtr="0">
          <a:noAutofit/>
        </a:bodyPr>
        <a:lstStyle/>
        <a:p>
          <a:pPr marL="0" lvl="0" indent="0" algn="l" defTabSz="1200150">
            <a:lnSpc>
              <a:spcPct val="90000"/>
            </a:lnSpc>
            <a:spcBef>
              <a:spcPct val="0"/>
            </a:spcBef>
            <a:spcAft>
              <a:spcPct val="35000"/>
            </a:spcAft>
            <a:buNone/>
          </a:pPr>
          <a:r>
            <a:rPr lang="en-US" sz="2700" kern="1200" dirty="0"/>
            <a:t>Model performance</a:t>
          </a:r>
        </a:p>
        <a:p>
          <a:pPr marL="228600" lvl="1" indent="-228600" algn="l" defTabSz="933450">
            <a:lnSpc>
              <a:spcPct val="90000"/>
            </a:lnSpc>
            <a:spcBef>
              <a:spcPct val="0"/>
            </a:spcBef>
            <a:spcAft>
              <a:spcPct val="15000"/>
            </a:spcAft>
            <a:buChar char="•"/>
          </a:pPr>
          <a:r>
            <a:rPr lang="en-US" sz="2100" kern="1200" dirty="0">
              <a:highlight>
                <a:srgbClr val="FF0000"/>
              </a:highlight>
            </a:rPr>
            <a:t>Low accuracy</a:t>
          </a:r>
        </a:p>
        <a:p>
          <a:pPr marL="228600" lvl="1" indent="-228600" algn="l" defTabSz="933450">
            <a:lnSpc>
              <a:spcPct val="90000"/>
            </a:lnSpc>
            <a:spcBef>
              <a:spcPct val="0"/>
            </a:spcBef>
            <a:spcAft>
              <a:spcPct val="15000"/>
            </a:spcAft>
            <a:buChar char="•"/>
          </a:pPr>
          <a:r>
            <a:rPr lang="en-US" sz="2100" kern="1200" dirty="0">
              <a:highlight>
                <a:srgbClr val="008000"/>
              </a:highlight>
            </a:rPr>
            <a:t>Change parameters</a:t>
          </a:r>
        </a:p>
      </dsp:txBody>
      <dsp:txXfrm rot="5400000">
        <a:off x="8025365" y="870268"/>
        <a:ext cx="2487699" cy="261080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C936-D689-3747-92E5-433CE2F456E5}" type="datetimeFigureOut">
              <a:rPr lang="en-US" smtClean="0"/>
              <a:t>3/27/20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EA699-7375-F943-BE69-BD802D0DB5CB}" type="slidenum">
              <a:rPr lang="en-US" smtClean="0"/>
              <a:t>‹#›</a:t>
            </a:fld>
            <a:endParaRPr lang="en-US"/>
          </a:p>
        </p:txBody>
      </p:sp>
    </p:spTree>
    <p:extLst>
      <p:ext uri="{BB962C8B-B14F-4D97-AF65-F5344CB8AC3E}">
        <p14:creationId xmlns:p14="http://schemas.microsoft.com/office/powerpoint/2010/main" val="886120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presentation discusses the background of sentiment mining movie reviews, provides a brief introduction to Naïve Bayes and rule-based algorithm, challenge resolution and implementation of the algorithms in R and finally analysis of their results followed by conclusion. </a:t>
            </a:r>
          </a:p>
        </p:txBody>
      </p:sp>
      <p:sp>
        <p:nvSpPr>
          <p:cNvPr id="4" name="Slide Number Placeholder 3"/>
          <p:cNvSpPr>
            <a:spLocks noGrp="1"/>
          </p:cNvSpPr>
          <p:nvPr>
            <p:ph type="sldNum" sz="quarter" idx="5"/>
          </p:nvPr>
        </p:nvSpPr>
        <p:spPr/>
        <p:txBody>
          <a:bodyPr/>
          <a:lstStyle/>
          <a:p>
            <a:fld id="{115EA699-7375-F943-BE69-BD802D0DB5CB}" type="slidenum">
              <a:rPr lang="en-US" smtClean="0"/>
              <a:t>1</a:t>
            </a:fld>
            <a:endParaRPr lang="en-US"/>
          </a:p>
        </p:txBody>
      </p:sp>
    </p:spTree>
    <p:extLst>
      <p:ext uri="{BB962C8B-B14F-4D97-AF65-F5344CB8AC3E}">
        <p14:creationId xmlns:p14="http://schemas.microsoft.com/office/powerpoint/2010/main" val="328896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classification of sentiment words based on the ‘</a:t>
            </a:r>
            <a:r>
              <a:rPr lang="en-US" dirty="0" err="1"/>
              <a:t>bing</a:t>
            </a:r>
            <a:r>
              <a:rPr lang="en-US" dirty="0"/>
              <a:t>’ lexicon offers the use and frequency of the positive and negative emotions expressed in movie reviews. Some of the words are pretty straight forward in the sense that it can be fairly obvious that the word ’like’ is used most often and this reflects the attitude of the reviewer to a movie. However, the classification of the words ’death’, ‘hard’, and  ‘plot’ into negative categories is not clear as the words can refer to positive or negative emotions based on the context and usage in the sentences of the movie review. Such analysis can be useful in gauging the most used words to express the type of emotion and how it affects the overall polarity of a movie review. </a:t>
            </a:r>
          </a:p>
        </p:txBody>
      </p:sp>
      <p:sp>
        <p:nvSpPr>
          <p:cNvPr id="4" name="Slide Number Placeholder 3"/>
          <p:cNvSpPr>
            <a:spLocks noGrp="1"/>
          </p:cNvSpPr>
          <p:nvPr>
            <p:ph type="sldNum" sz="quarter" idx="5"/>
          </p:nvPr>
        </p:nvSpPr>
        <p:spPr/>
        <p:txBody>
          <a:bodyPr/>
          <a:lstStyle/>
          <a:p>
            <a:fld id="{115EA699-7375-F943-BE69-BD802D0DB5CB}" type="slidenum">
              <a:rPr lang="en-US" smtClean="0"/>
              <a:t>13</a:t>
            </a:fld>
            <a:endParaRPr lang="en-US"/>
          </a:p>
        </p:txBody>
      </p:sp>
    </p:spTree>
    <p:extLst>
      <p:ext uri="{BB962C8B-B14F-4D97-AF65-F5344CB8AC3E}">
        <p14:creationId xmlns:p14="http://schemas.microsoft.com/office/powerpoint/2010/main" val="102028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polarity classification of movie reviews, the Naïve Bayes algorithm performed better than manual rule-based algorithm, since it is simple to implement, easier to understand and intuitive to train and predict using the given dataset. The rule-based algorithm needs subject based knowledge and custom fitted rules to extract more meaningful data from the movie review dataset. </a:t>
            </a:r>
          </a:p>
          <a:p>
            <a:endParaRPr lang="en-US" dirty="0"/>
          </a:p>
          <a:p>
            <a:r>
              <a:rPr lang="en-US" dirty="0"/>
              <a:t>Thank you for reviewing our presentation. </a:t>
            </a:r>
          </a:p>
        </p:txBody>
      </p:sp>
      <p:sp>
        <p:nvSpPr>
          <p:cNvPr id="4" name="Slide Number Placeholder 3"/>
          <p:cNvSpPr>
            <a:spLocks noGrp="1"/>
          </p:cNvSpPr>
          <p:nvPr>
            <p:ph type="sldNum" sz="quarter" idx="5"/>
          </p:nvPr>
        </p:nvSpPr>
        <p:spPr/>
        <p:txBody>
          <a:bodyPr/>
          <a:lstStyle/>
          <a:p>
            <a:fld id="{115EA699-7375-F943-BE69-BD802D0DB5CB}" type="slidenum">
              <a:rPr lang="en-US" smtClean="0"/>
              <a:t>16</a:t>
            </a:fld>
            <a:endParaRPr lang="en-US"/>
          </a:p>
        </p:txBody>
      </p:sp>
    </p:spTree>
    <p:extLst>
      <p:ext uri="{BB962C8B-B14F-4D97-AF65-F5344CB8AC3E}">
        <p14:creationId xmlns:p14="http://schemas.microsoft.com/office/powerpoint/2010/main" val="151914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IMDB page of a popular movie and some interesting statistics highlighted in red. The popularity of the movie, the number of reviews and how they have affected the overall rating of the movie. Our project aims to understand the classification of movie reviews into positive or negative based on the sentiment words expressed in each of the sentences. </a:t>
            </a:r>
          </a:p>
        </p:txBody>
      </p:sp>
      <p:sp>
        <p:nvSpPr>
          <p:cNvPr id="4" name="Slide Number Placeholder 3"/>
          <p:cNvSpPr>
            <a:spLocks noGrp="1"/>
          </p:cNvSpPr>
          <p:nvPr>
            <p:ph type="sldNum" sz="quarter" idx="5"/>
          </p:nvPr>
        </p:nvSpPr>
        <p:spPr/>
        <p:txBody>
          <a:bodyPr/>
          <a:lstStyle/>
          <a:p>
            <a:fld id="{115EA699-7375-F943-BE69-BD802D0DB5CB}" type="slidenum">
              <a:rPr lang="en-US" smtClean="0"/>
              <a:t>2</a:t>
            </a:fld>
            <a:endParaRPr lang="en-US"/>
          </a:p>
        </p:txBody>
      </p:sp>
    </p:spTree>
    <p:extLst>
      <p:ext uri="{BB962C8B-B14F-4D97-AF65-F5344CB8AC3E}">
        <p14:creationId xmlns:p14="http://schemas.microsoft.com/office/powerpoint/2010/main" val="292394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attempt is made to classify movie reviews as positive or negative using the probabilistic Naïve Bayes model and rule-based algorithm discussed in the following slides. </a:t>
            </a:r>
          </a:p>
        </p:txBody>
      </p:sp>
      <p:sp>
        <p:nvSpPr>
          <p:cNvPr id="4" name="Slide Number Placeholder 3"/>
          <p:cNvSpPr>
            <a:spLocks noGrp="1"/>
          </p:cNvSpPr>
          <p:nvPr>
            <p:ph type="sldNum" sz="quarter" idx="5"/>
          </p:nvPr>
        </p:nvSpPr>
        <p:spPr/>
        <p:txBody>
          <a:bodyPr/>
          <a:lstStyle/>
          <a:p>
            <a:fld id="{115EA699-7375-F943-BE69-BD802D0DB5CB}" type="slidenum">
              <a:rPr lang="en-US" smtClean="0"/>
              <a:t>3</a:t>
            </a:fld>
            <a:endParaRPr lang="en-US"/>
          </a:p>
        </p:txBody>
      </p:sp>
    </p:spTree>
    <p:extLst>
      <p:ext uri="{BB962C8B-B14F-4D97-AF65-F5344CB8AC3E}">
        <p14:creationId xmlns:p14="http://schemas.microsoft.com/office/powerpoint/2010/main" val="250556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Naïve Bayes classifier algorithm uses Bayes probabilistic theorem to form a model that uses conditional probability to predict the class of the variables based on prior probability. </a:t>
            </a:r>
          </a:p>
          <a:p>
            <a:r>
              <a:rPr lang="en-US" dirty="0"/>
              <a:t>The likelihood table presents a simple illustration of the presence of four words “good”, “bad”, “success” and “poor” in a set of total 100 movie reviews. Taking the word “good”, we see that it is strongly present in positive reviews, and hence a movie review having the word “good” has a strong probability of being a positive review. Similarly, each of the words prior probability is taken into account for predicting the polarity of the movie review. </a:t>
            </a:r>
          </a:p>
          <a:p>
            <a:endParaRPr lang="en-US" dirty="0"/>
          </a:p>
          <a:p>
            <a:r>
              <a:rPr lang="en-US" dirty="0"/>
              <a:t>Problem arises when the probability of a word occurring in a class is zero. For example, if the occurrence of the word ”Success” in a negative review is zero it affects the entire probability, since the probabilistic model is a multiplication formula and multiplying with zero produces an error. The solution is, introduction of a Laplace estimator equal to 1 here, for introducing a minimum probability occurrence in each class. </a:t>
            </a:r>
          </a:p>
          <a:p>
            <a:endParaRPr lang="en-US" dirty="0"/>
          </a:p>
        </p:txBody>
      </p:sp>
      <p:sp>
        <p:nvSpPr>
          <p:cNvPr id="4" name="Slide Number Placeholder 3"/>
          <p:cNvSpPr>
            <a:spLocks noGrp="1"/>
          </p:cNvSpPr>
          <p:nvPr>
            <p:ph type="sldNum" sz="quarter" idx="5"/>
          </p:nvPr>
        </p:nvSpPr>
        <p:spPr/>
        <p:txBody>
          <a:bodyPr/>
          <a:lstStyle/>
          <a:p>
            <a:fld id="{115EA699-7375-F943-BE69-BD802D0DB5CB}" type="slidenum">
              <a:rPr lang="en-US" smtClean="0"/>
              <a:t>4</a:t>
            </a:fld>
            <a:endParaRPr lang="en-US"/>
          </a:p>
        </p:txBody>
      </p:sp>
    </p:spTree>
    <p:extLst>
      <p:ext uri="{BB962C8B-B14F-4D97-AF65-F5344CB8AC3E}">
        <p14:creationId xmlns:p14="http://schemas.microsoft.com/office/powerpoint/2010/main" val="386772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Manually designed rules and exploiting the pre-existing lexicons available in R for classifying sentiments in large movie review datasets is called rule-based sentiment analysis. This slide shows the two important lexicons that classify words into sentiments. </a:t>
            </a:r>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nrc</a:t>
            </a:r>
            <a:r>
              <a:rPr lang="en-US" sz="1200" kern="1200" dirty="0">
                <a:solidFill>
                  <a:schemeClr val="tx1"/>
                </a:solidFill>
                <a:effectLst/>
                <a:latin typeface="+mn-lt"/>
                <a:ea typeface="+mn-ea"/>
                <a:cs typeface="+mn-cs"/>
              </a:rPr>
              <a:t>’ lexicon splits words into 10 categories of emotions, namely, positive, negative, anger, anticipation, disgust, fear, joy, sadness, surprise, and trust with a yes or no connotation. The ‘</a:t>
            </a:r>
            <a:r>
              <a:rPr lang="en-US" sz="1200" kern="1200" dirty="0" err="1">
                <a:solidFill>
                  <a:schemeClr val="tx1"/>
                </a:solidFill>
                <a:effectLst/>
                <a:latin typeface="+mn-lt"/>
                <a:ea typeface="+mn-ea"/>
                <a:cs typeface="+mn-cs"/>
              </a:rPr>
              <a:t>bing</a:t>
            </a:r>
            <a:r>
              <a:rPr lang="en-US" sz="1200" kern="1200" dirty="0">
                <a:solidFill>
                  <a:schemeClr val="tx1"/>
                </a:solidFill>
                <a:effectLst/>
                <a:latin typeface="+mn-lt"/>
                <a:ea typeface="+mn-ea"/>
                <a:cs typeface="+mn-cs"/>
              </a:rPr>
              <a:t>’ lexicon, on the other hand, is another English language sentiment lexicon that classifies words into positive or negative based on emotion in a binary fashion.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important item to note here, is the use of </a:t>
            </a:r>
            <a:r>
              <a:rPr lang="en-US" sz="1200" kern="1200" dirty="0" err="1">
                <a:solidFill>
                  <a:schemeClr val="tx1"/>
                </a:solidFill>
                <a:effectLst/>
                <a:latin typeface="+mn-lt"/>
                <a:ea typeface="+mn-ea"/>
                <a:cs typeface="+mn-cs"/>
              </a:rPr>
              <a:t>right_join</a:t>
            </a:r>
            <a:r>
              <a:rPr lang="en-US" sz="1200" kern="1200" dirty="0">
                <a:solidFill>
                  <a:schemeClr val="tx1"/>
                </a:solidFill>
                <a:effectLst/>
                <a:latin typeface="+mn-lt"/>
                <a:ea typeface="+mn-ea"/>
                <a:cs typeface="+mn-cs"/>
              </a:rPr>
              <a:t> since it combines all the rows of movie review with the rows that match in the lexicon.</a:t>
            </a:r>
          </a:p>
        </p:txBody>
      </p:sp>
      <p:sp>
        <p:nvSpPr>
          <p:cNvPr id="4" name="Slide Number Placeholder 3"/>
          <p:cNvSpPr>
            <a:spLocks noGrp="1"/>
          </p:cNvSpPr>
          <p:nvPr>
            <p:ph type="sldNum" sz="quarter" idx="5"/>
          </p:nvPr>
        </p:nvSpPr>
        <p:spPr/>
        <p:txBody>
          <a:bodyPr/>
          <a:lstStyle/>
          <a:p>
            <a:fld id="{115EA699-7375-F943-BE69-BD802D0DB5CB}" type="slidenum">
              <a:rPr lang="en-US" smtClean="0"/>
              <a:t>5</a:t>
            </a:fld>
            <a:endParaRPr lang="en-US"/>
          </a:p>
        </p:txBody>
      </p:sp>
    </p:spTree>
    <p:extLst>
      <p:ext uri="{BB962C8B-B14F-4D97-AF65-F5344CB8AC3E}">
        <p14:creationId xmlns:p14="http://schemas.microsoft.com/office/powerpoint/2010/main" val="4157991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combining our movie review words with the corresponding lexicon, rules are applied to calculate the net sentiment in the ”</a:t>
            </a:r>
            <a:r>
              <a:rPr lang="en-US" dirty="0" err="1"/>
              <a:t>bing</a:t>
            </a:r>
            <a:r>
              <a:rPr lang="en-US" dirty="0"/>
              <a:t>” lexicon. The count of the sentiments with net positive and net negative sentiments are calculated and the movie review with net positive sentiments are classified as positive and vise-versa. Here the net sentiment is considered to be positive when it s greater than or equal to zero.</a:t>
            </a:r>
          </a:p>
          <a:p>
            <a:endParaRPr lang="en-US" b="1" dirty="0"/>
          </a:p>
        </p:txBody>
      </p:sp>
      <p:sp>
        <p:nvSpPr>
          <p:cNvPr id="4" name="Slide Number Placeholder 3"/>
          <p:cNvSpPr>
            <a:spLocks noGrp="1"/>
          </p:cNvSpPr>
          <p:nvPr>
            <p:ph type="sldNum" sz="quarter" idx="5"/>
          </p:nvPr>
        </p:nvSpPr>
        <p:spPr/>
        <p:txBody>
          <a:bodyPr/>
          <a:lstStyle/>
          <a:p>
            <a:fld id="{115EA699-7375-F943-BE69-BD802D0DB5CB}" type="slidenum">
              <a:rPr lang="en-US" smtClean="0"/>
              <a:t>6</a:t>
            </a:fld>
            <a:endParaRPr lang="en-US"/>
          </a:p>
        </p:txBody>
      </p:sp>
    </p:spTree>
    <p:extLst>
      <p:ext uri="{BB962C8B-B14F-4D97-AF65-F5344CB8AC3E}">
        <p14:creationId xmlns:p14="http://schemas.microsoft.com/office/powerpoint/2010/main" val="2548983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EA699-7375-F943-BE69-BD802D0DB5CB}" type="slidenum">
              <a:rPr lang="en-US" smtClean="0"/>
              <a:t>8</a:t>
            </a:fld>
            <a:endParaRPr lang="en-US"/>
          </a:p>
        </p:txBody>
      </p:sp>
    </p:spTree>
    <p:extLst>
      <p:ext uri="{BB962C8B-B14F-4D97-AF65-F5344CB8AC3E}">
        <p14:creationId xmlns:p14="http://schemas.microsoft.com/office/powerpoint/2010/main" val="305121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cleaning and processing is performed on a set of 2000 movie reviews where 1000 are labeled positive and 1000 negative. Applying the Naïve Bayes algorithm, after splitting 1500 reviews into training data and 500 reviews into testing data by randomly splitting them, the </a:t>
            </a:r>
            <a:r>
              <a:rPr lang="en-US" dirty="0" err="1"/>
              <a:t>crosstable</a:t>
            </a:r>
            <a:r>
              <a:rPr lang="en-US" dirty="0"/>
              <a:t> of predicted vs actual polarity labels is obtained. Clearly, we can see that the algorithm predicts the positive and negative reviews with good confidence with some false negative and false positive values.  We find this model satisfactory in terms of polarity classification and move on to rule-based sentiment </a:t>
            </a:r>
            <a:r>
              <a:rPr lang="en-US" dirty="0" err="1"/>
              <a:t>anlaysis</a:t>
            </a:r>
            <a:r>
              <a:rPr lang="en-US" dirty="0"/>
              <a:t>.</a:t>
            </a:r>
          </a:p>
        </p:txBody>
      </p:sp>
      <p:sp>
        <p:nvSpPr>
          <p:cNvPr id="4" name="Slide Number Placeholder 3"/>
          <p:cNvSpPr>
            <a:spLocks noGrp="1"/>
          </p:cNvSpPr>
          <p:nvPr>
            <p:ph type="sldNum" sz="quarter" idx="5"/>
          </p:nvPr>
        </p:nvSpPr>
        <p:spPr/>
        <p:txBody>
          <a:bodyPr/>
          <a:lstStyle/>
          <a:p>
            <a:fld id="{115EA699-7375-F943-BE69-BD802D0DB5CB}" type="slidenum">
              <a:rPr lang="en-US" smtClean="0"/>
              <a:t>9</a:t>
            </a:fld>
            <a:endParaRPr lang="en-US"/>
          </a:p>
        </p:txBody>
      </p:sp>
    </p:spTree>
    <p:extLst>
      <p:ext uri="{BB962C8B-B14F-4D97-AF65-F5344CB8AC3E}">
        <p14:creationId xmlns:p14="http://schemas.microsoft.com/office/powerpoint/2010/main" val="313917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each sentiment words appearing in the movie reviews are visualized here to understand the general trend of each emotion corresponding to the ‘</a:t>
            </a:r>
            <a:r>
              <a:rPr lang="en-US" dirty="0" err="1"/>
              <a:t>nrc</a:t>
            </a:r>
            <a:r>
              <a:rPr lang="en-US" dirty="0"/>
              <a:t>’ lexicon. This information could be applied to specific movies and if the general trend reflects anger and negative emotions, then it can be concluded that the particular movie evoked such reactions among the reviewers and corrective action can be taken. General discontent can be measured in this way for understanding the cause and solution for such reactions. </a:t>
            </a:r>
          </a:p>
        </p:txBody>
      </p:sp>
      <p:sp>
        <p:nvSpPr>
          <p:cNvPr id="4" name="Slide Number Placeholder 3"/>
          <p:cNvSpPr>
            <a:spLocks noGrp="1"/>
          </p:cNvSpPr>
          <p:nvPr>
            <p:ph type="sldNum" sz="quarter" idx="5"/>
          </p:nvPr>
        </p:nvSpPr>
        <p:spPr/>
        <p:txBody>
          <a:bodyPr/>
          <a:lstStyle/>
          <a:p>
            <a:fld id="{115EA699-7375-F943-BE69-BD802D0DB5CB}" type="slidenum">
              <a:rPr lang="en-US" smtClean="0"/>
              <a:t>12</a:t>
            </a:fld>
            <a:endParaRPr lang="en-US"/>
          </a:p>
        </p:txBody>
      </p:sp>
    </p:spTree>
    <p:extLst>
      <p:ext uri="{BB962C8B-B14F-4D97-AF65-F5344CB8AC3E}">
        <p14:creationId xmlns:p14="http://schemas.microsoft.com/office/powerpoint/2010/main" val="191761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9474-D7B6-B34D-A89E-38FC303D64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81EA7-E5FE-304A-9A64-0E1952249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4C63F3-1AD5-BD40-AEB9-6F19FDE2088B}"/>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5" name="Footer Placeholder 4">
            <a:extLst>
              <a:ext uri="{FF2B5EF4-FFF2-40B4-BE49-F238E27FC236}">
                <a16:creationId xmlns:a16="http://schemas.microsoft.com/office/drawing/2014/main" id="{0D765336-BE98-A049-86C4-20835B3E5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FEEE8-90E6-224C-84A6-9D16DEF8A8A7}"/>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324359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87A0-5AB5-954C-9A29-5103D129B1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8717B-7F8B-B641-99FC-C7C8347DD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B8775-A95A-6B4E-864E-A2A3C7D01DF5}"/>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5" name="Footer Placeholder 4">
            <a:extLst>
              <a:ext uri="{FF2B5EF4-FFF2-40B4-BE49-F238E27FC236}">
                <a16:creationId xmlns:a16="http://schemas.microsoft.com/office/drawing/2014/main" id="{936A6389-E93F-114D-AAE7-835A58043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CC398-DA41-DD4C-AA90-3B3FEF281608}"/>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398886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7C851-9D50-314E-8C52-B8B300778B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5BD7BC-E03B-CB45-A706-67E7F8051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D1A1B-308A-734A-BCBB-D7F2AE49DFB8}"/>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5" name="Footer Placeholder 4">
            <a:extLst>
              <a:ext uri="{FF2B5EF4-FFF2-40B4-BE49-F238E27FC236}">
                <a16:creationId xmlns:a16="http://schemas.microsoft.com/office/drawing/2014/main" id="{FFD67438-408E-2D41-A851-319BD1C7D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7CA0-B7C5-784D-B0E5-96BA8999BCA0}"/>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156702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C1AA-A0AC-9447-8809-07FC1D461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B5B8C-756D-AA42-BF3D-40F1DF8314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06379-D397-7C4E-825D-25BA28458D5B}"/>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5" name="Footer Placeholder 4">
            <a:extLst>
              <a:ext uri="{FF2B5EF4-FFF2-40B4-BE49-F238E27FC236}">
                <a16:creationId xmlns:a16="http://schemas.microsoft.com/office/drawing/2014/main" id="{94E4EDB3-45FB-C447-8BEC-13554E09C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611CB-F9CB-FE4A-B1AA-3F97355551B6}"/>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165323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733B-422E-3141-8A70-4B337D770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4B96A0-6BD5-454A-95FD-C15B04B80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C63FC-8BE6-A743-B195-28C09A964BED}"/>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5" name="Footer Placeholder 4">
            <a:extLst>
              <a:ext uri="{FF2B5EF4-FFF2-40B4-BE49-F238E27FC236}">
                <a16:creationId xmlns:a16="http://schemas.microsoft.com/office/drawing/2014/main" id="{0AC4FB31-5659-7E48-A18F-71BAD4588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3D2FD-73A0-B941-A2D7-59766513D9D5}"/>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238474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9AA9-0A01-C74D-900A-3FBE239184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FED675-7760-CA4D-A826-98A353940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DB1CB0-EEB2-3240-B4E0-AB0308019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4C0AB-95BC-724E-985D-BB9E1CFA09E7}"/>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6" name="Footer Placeholder 5">
            <a:extLst>
              <a:ext uri="{FF2B5EF4-FFF2-40B4-BE49-F238E27FC236}">
                <a16:creationId xmlns:a16="http://schemas.microsoft.com/office/drawing/2014/main" id="{6272A176-4CF5-EC4A-BFC7-A182A6F55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BD728-EC30-2C4B-9502-17A31456D314}"/>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40388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685C-D63E-B84D-9057-CD3BD3BA8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CC5E0A-62F9-9A48-AF50-D14FFF488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6B7A91-EF6A-C541-86E0-73AA61464F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A624F2-FCAD-5642-B18F-83D2A1BF9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9ED23-3536-514B-859D-D693CD63E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5E1869-DC03-A44E-B0D5-7FBABBF05DAC}"/>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8" name="Footer Placeholder 7">
            <a:extLst>
              <a:ext uri="{FF2B5EF4-FFF2-40B4-BE49-F238E27FC236}">
                <a16:creationId xmlns:a16="http://schemas.microsoft.com/office/drawing/2014/main" id="{B47E956E-E760-8042-BBC3-322D609C6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A8D24D-4C89-D34E-A49C-E0BDECB7FED8}"/>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298782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1345-EC02-0242-89FF-66ADA17CB1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A157F2-601B-EC4D-AFA0-BD5365AD42B9}"/>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4" name="Footer Placeholder 3">
            <a:extLst>
              <a:ext uri="{FF2B5EF4-FFF2-40B4-BE49-F238E27FC236}">
                <a16:creationId xmlns:a16="http://schemas.microsoft.com/office/drawing/2014/main" id="{33E0CD52-5EFC-294D-A1B0-BBF7FA9BD7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93FC3-CDDC-E64C-AD57-41B07953414B}"/>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223475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E06A7-791D-FE40-BB36-404F6BB371AB}"/>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3" name="Footer Placeholder 2">
            <a:extLst>
              <a:ext uri="{FF2B5EF4-FFF2-40B4-BE49-F238E27FC236}">
                <a16:creationId xmlns:a16="http://schemas.microsoft.com/office/drawing/2014/main" id="{94A60A75-C7B5-A942-905A-60FE94A4F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30A056-0B26-C047-9DEE-2E46AB6FEA32}"/>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80412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6F8B-7597-B34B-9778-F626727B9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F166C2-CD87-7A48-BC0A-8E7F4623A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78D746-CEB2-C146-96B1-66DB290CF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57BC2-3EEC-0B45-9F67-3311F8131D3B}"/>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6" name="Footer Placeholder 5">
            <a:extLst>
              <a:ext uri="{FF2B5EF4-FFF2-40B4-BE49-F238E27FC236}">
                <a16:creationId xmlns:a16="http://schemas.microsoft.com/office/drawing/2014/main" id="{AEE2B02E-5894-CA40-BD4E-6DE009451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9D437-3C8E-394A-A417-BE603E140313}"/>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3812999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E437-4C90-7743-9331-71CE275A1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82FB31-A1DD-644E-84F0-6BA593FCC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FCFF4-FB79-4A42-88F8-1C985EF04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F1910-FD3D-834D-837B-B64962772360}"/>
              </a:ext>
            </a:extLst>
          </p:cNvPr>
          <p:cNvSpPr>
            <a:spLocks noGrp="1"/>
          </p:cNvSpPr>
          <p:nvPr>
            <p:ph type="dt" sz="half" idx="10"/>
          </p:nvPr>
        </p:nvSpPr>
        <p:spPr/>
        <p:txBody>
          <a:bodyPr/>
          <a:lstStyle/>
          <a:p>
            <a:fld id="{847339C8-DE33-9141-A1D8-405111FD620E}" type="datetimeFigureOut">
              <a:rPr lang="en-US" smtClean="0"/>
              <a:t>3/27/20</a:t>
            </a:fld>
            <a:endParaRPr lang="en-US"/>
          </a:p>
        </p:txBody>
      </p:sp>
      <p:sp>
        <p:nvSpPr>
          <p:cNvPr id="6" name="Footer Placeholder 5">
            <a:extLst>
              <a:ext uri="{FF2B5EF4-FFF2-40B4-BE49-F238E27FC236}">
                <a16:creationId xmlns:a16="http://schemas.microsoft.com/office/drawing/2014/main" id="{6C49274A-1850-8148-AEBC-19991617A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7C4AAA-6CDF-444E-9E15-FA7B8B6259DF}"/>
              </a:ext>
            </a:extLst>
          </p:cNvPr>
          <p:cNvSpPr>
            <a:spLocks noGrp="1"/>
          </p:cNvSpPr>
          <p:nvPr>
            <p:ph type="sldNum" sz="quarter" idx="12"/>
          </p:nvPr>
        </p:nvSpPr>
        <p:spPr/>
        <p:txBody>
          <a:bodyPr/>
          <a:lstStyle/>
          <a:p>
            <a:fld id="{A19EF846-F5FE-E84B-B50E-196810BC5721}" type="slidenum">
              <a:rPr lang="en-US" smtClean="0"/>
              <a:t>‹#›</a:t>
            </a:fld>
            <a:endParaRPr lang="en-US"/>
          </a:p>
        </p:txBody>
      </p:sp>
    </p:spTree>
    <p:extLst>
      <p:ext uri="{BB962C8B-B14F-4D97-AF65-F5344CB8AC3E}">
        <p14:creationId xmlns:p14="http://schemas.microsoft.com/office/powerpoint/2010/main" val="63026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D46442-3289-5D41-9B2E-F50A67A8F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71EED-8A8E-4D4F-96A1-7185C11171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B9FA7-8075-984E-A055-A8BFFDC311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339C8-DE33-9141-A1D8-405111FD620E}" type="datetimeFigureOut">
              <a:rPr lang="en-US" smtClean="0"/>
              <a:t>3/27/20</a:t>
            </a:fld>
            <a:endParaRPr lang="en-US"/>
          </a:p>
        </p:txBody>
      </p:sp>
      <p:sp>
        <p:nvSpPr>
          <p:cNvPr id="5" name="Footer Placeholder 4">
            <a:extLst>
              <a:ext uri="{FF2B5EF4-FFF2-40B4-BE49-F238E27FC236}">
                <a16:creationId xmlns:a16="http://schemas.microsoft.com/office/drawing/2014/main" id="{BFAE7DD6-A2FA-7A45-9D81-94FEC0639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0F477B-04D8-264F-9E66-97AD9701A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EF846-F5FE-E84B-B50E-196810BC5721}" type="slidenum">
              <a:rPr lang="en-US" smtClean="0"/>
              <a:t>‹#›</a:t>
            </a:fld>
            <a:endParaRPr lang="en-US"/>
          </a:p>
        </p:txBody>
      </p:sp>
    </p:spTree>
    <p:extLst>
      <p:ext uri="{BB962C8B-B14F-4D97-AF65-F5344CB8AC3E}">
        <p14:creationId xmlns:p14="http://schemas.microsoft.com/office/powerpoint/2010/main" val="335313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hyperlink" Target="https://dplyr.tidyverse.org/reference/join.html" TargetMode="External"/><Relationship Id="rId2" Type="http://schemas.openxmlformats.org/officeDocument/2006/relationships/hyperlink" Target="http://sentiment.nrc.ca/lexicons-for-research/" TargetMode="External"/><Relationship Id="rId1" Type="http://schemas.openxmlformats.org/officeDocument/2006/relationships/slideLayout" Target="../slideLayouts/slideLayout2.xml"/><Relationship Id="rId6" Type="http://schemas.openxmlformats.org/officeDocument/2006/relationships/hyperlink" Target="https://cran.r-project.org/web/packages/tidytext/vignettes/tidytext.html" TargetMode="External"/><Relationship Id="rId5" Type="http://schemas.openxmlformats.org/officeDocument/2006/relationships/hyperlink" Target="http://math.furman.edu/~dcs/courses/math47/R/library/e1071/html/naiveBayes.html" TargetMode="External"/><Relationship Id="rId4" Type="http://schemas.openxmlformats.org/officeDocument/2006/relationships/hyperlink" Target="https://www.cs.uic.edu/~liub/FBS/sentiment-analysis.html%20%5b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AC17-3437-B54D-AD60-1AF0E4D608BD}"/>
              </a:ext>
            </a:extLst>
          </p:cNvPr>
          <p:cNvSpPr>
            <a:spLocks noGrp="1"/>
          </p:cNvSpPr>
          <p:nvPr>
            <p:ph type="ctrTitle"/>
          </p:nvPr>
        </p:nvSpPr>
        <p:spPr/>
        <p:txBody>
          <a:bodyPr>
            <a:normAutofit/>
          </a:bodyPr>
          <a:lstStyle/>
          <a:p>
            <a:r>
              <a:rPr lang="en-US" b="1" dirty="0"/>
              <a:t>SENTIMENT ANALYSIS OF </a:t>
            </a:r>
            <a:r>
              <a:rPr lang="en-US" b="1" dirty="0">
                <a:solidFill>
                  <a:srgbClr val="7030A0"/>
                </a:solidFill>
              </a:rPr>
              <a:t>MOVIE REVIEWS</a:t>
            </a:r>
            <a:r>
              <a:rPr lang="en-US" dirty="0"/>
              <a:t> </a:t>
            </a:r>
            <a:br>
              <a:rPr lang="en-US" dirty="0"/>
            </a:br>
            <a:r>
              <a:rPr lang="en-US" sz="3600" b="1" dirty="0">
                <a:solidFill>
                  <a:schemeClr val="accent5">
                    <a:lumMod val="75000"/>
                  </a:schemeClr>
                </a:solidFill>
              </a:rPr>
              <a:t>NAÏVE BAYES AND RULE-BASED ALGORITHM</a:t>
            </a:r>
            <a:endParaRPr lang="en-US" b="1" dirty="0">
              <a:solidFill>
                <a:schemeClr val="accent5">
                  <a:lumMod val="75000"/>
                </a:schemeClr>
              </a:solidFill>
            </a:endParaRPr>
          </a:p>
        </p:txBody>
      </p:sp>
      <p:sp>
        <p:nvSpPr>
          <p:cNvPr id="3" name="Subtitle 2">
            <a:extLst>
              <a:ext uri="{FF2B5EF4-FFF2-40B4-BE49-F238E27FC236}">
                <a16:creationId xmlns:a16="http://schemas.microsoft.com/office/drawing/2014/main" id="{15632796-2560-4B44-A606-37CDF5446B0D}"/>
              </a:ext>
            </a:extLst>
          </p:cNvPr>
          <p:cNvSpPr>
            <a:spLocks noGrp="1"/>
          </p:cNvSpPr>
          <p:nvPr>
            <p:ph type="subTitle" idx="1"/>
          </p:nvPr>
        </p:nvSpPr>
        <p:spPr>
          <a:xfrm>
            <a:off x="1524000" y="5412827"/>
            <a:ext cx="9144000" cy="397865"/>
          </a:xfrm>
        </p:spPr>
        <p:txBody>
          <a:bodyPr>
            <a:normAutofit/>
          </a:bodyPr>
          <a:lstStyle/>
          <a:p>
            <a:r>
              <a:rPr lang="en-US" sz="1800" dirty="0"/>
              <a:t>TEAM MEMBERS : </a:t>
            </a:r>
            <a:r>
              <a:rPr lang="en-US" sz="1800" dirty="0" err="1"/>
              <a:t>Poorani</a:t>
            </a:r>
            <a:r>
              <a:rPr lang="en-US" sz="1800" dirty="0"/>
              <a:t> </a:t>
            </a:r>
            <a:r>
              <a:rPr lang="en-US" sz="1800" dirty="0" err="1"/>
              <a:t>Jagadeesan</a:t>
            </a:r>
            <a:r>
              <a:rPr lang="en-US" sz="1800" dirty="0"/>
              <a:t>, </a:t>
            </a:r>
            <a:r>
              <a:rPr lang="en-US" sz="1800" dirty="0" err="1"/>
              <a:t>Thanate</a:t>
            </a:r>
            <a:r>
              <a:rPr lang="en-US" sz="1800" dirty="0"/>
              <a:t> </a:t>
            </a:r>
            <a:r>
              <a:rPr lang="en-US" sz="1800" dirty="0" err="1"/>
              <a:t>Banchonhattakij</a:t>
            </a:r>
            <a:r>
              <a:rPr lang="en-US" sz="1800" dirty="0"/>
              <a:t>, </a:t>
            </a:r>
            <a:r>
              <a:rPr lang="en-US" sz="1800" dirty="0" err="1"/>
              <a:t>Yashwanth</a:t>
            </a:r>
            <a:r>
              <a:rPr lang="en-US" sz="1800" dirty="0"/>
              <a:t> </a:t>
            </a:r>
            <a:r>
              <a:rPr lang="en-US" sz="1800" dirty="0" err="1"/>
              <a:t>Gangapuram</a:t>
            </a:r>
            <a:endParaRPr lang="en-US" sz="1800" dirty="0"/>
          </a:p>
        </p:txBody>
      </p:sp>
    </p:spTree>
    <p:extLst>
      <p:ext uri="{BB962C8B-B14F-4D97-AF65-F5344CB8AC3E}">
        <p14:creationId xmlns:p14="http://schemas.microsoft.com/office/powerpoint/2010/main" val="420515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4BC2-F017-4577-A2FA-B8E7BA8A7413}"/>
              </a:ext>
            </a:extLst>
          </p:cNvPr>
          <p:cNvSpPr>
            <a:spLocks noGrp="1"/>
          </p:cNvSpPr>
          <p:nvPr>
            <p:ph type="title"/>
          </p:nvPr>
        </p:nvSpPr>
        <p:spPr/>
        <p:txBody>
          <a:bodyPr/>
          <a:lstStyle/>
          <a:p>
            <a:r>
              <a:rPr lang="en-US" b="1" dirty="0"/>
              <a:t>NAÏVE BAYES ALGORITHM</a:t>
            </a:r>
          </a:p>
        </p:txBody>
      </p:sp>
      <p:pic>
        <p:nvPicPr>
          <p:cNvPr id="5" name="Picture 4">
            <a:extLst>
              <a:ext uri="{FF2B5EF4-FFF2-40B4-BE49-F238E27FC236}">
                <a16:creationId xmlns:a16="http://schemas.microsoft.com/office/drawing/2014/main" id="{D75EE247-78CB-43EA-A29E-7C0A0A9FC022}"/>
              </a:ext>
            </a:extLst>
          </p:cNvPr>
          <p:cNvPicPr/>
          <p:nvPr/>
        </p:nvPicPr>
        <p:blipFill rotWithShape="1">
          <a:blip r:embed="rId2">
            <a:extLst>
              <a:ext uri="{28A0092B-C50C-407E-A947-70E740481C1C}">
                <a14:useLocalDpi xmlns:a14="http://schemas.microsoft.com/office/drawing/2010/main" val="0"/>
              </a:ext>
            </a:extLst>
          </a:blip>
          <a:srcRect r="10335"/>
          <a:stretch/>
        </p:blipFill>
        <p:spPr bwMode="auto">
          <a:xfrm>
            <a:off x="838199" y="1567470"/>
            <a:ext cx="4159827" cy="4352544"/>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9AD481-21BD-470A-A7F2-DAFDCE36D858}"/>
                  </a:ext>
                </a:extLst>
              </p:cNvPr>
              <p:cNvSpPr txBox="1"/>
              <p:nvPr/>
            </p:nvSpPr>
            <p:spPr>
              <a:xfrm>
                <a:off x="5623033" y="1690688"/>
                <a:ext cx="6201822" cy="3163045"/>
              </a:xfrm>
              <a:prstGeom prst="rect">
                <a:avLst/>
              </a:prstGeom>
              <a:noFill/>
            </p:spPr>
            <p:txBody>
              <a:bodyPr wrap="square" rtlCol="0">
                <a:spAutoFit/>
              </a:bodyPr>
              <a:lstStyle/>
              <a:p>
                <a:r>
                  <a:rPr lang="en-US" sz="2400" b="1" dirty="0"/>
                  <a:t>Naïve Bayes Algorithm with </a:t>
                </a:r>
                <a:r>
                  <a:rPr lang="en-US" sz="2400" b="1" u="sng" dirty="0"/>
                  <a:t>Laplace smoothing</a:t>
                </a:r>
                <a:r>
                  <a:rPr lang="en-US" sz="2400" b="1" dirty="0"/>
                  <a:t> results:</a:t>
                </a:r>
              </a:p>
              <a:p>
                <a:endParaRPr lang="en-US" dirty="0"/>
              </a:p>
              <a:p>
                <a:r>
                  <a:rPr lang="en-US" dirty="0"/>
                  <a:t>FALSE POSITIVE:</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𝑓𝑎𝑙𝑠</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𝑝𝑜𝑠</m:t>
                              </m:r>
                            </m:sub>
                          </m:sSub>
                        </m:num>
                        <m:den>
                          <m:r>
                            <a:rPr lang="en-US" i="1">
                              <a:latin typeface="Cambria Math" panose="02040503050406030204" pitchFamily="18" charset="0"/>
                            </a:rPr>
                            <m:t>𝑡𝑜𝑡𝑎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𝑝𝑜𝑠</m:t>
                              </m:r>
                            </m:sub>
                          </m:sSub>
                        </m:den>
                      </m:f>
                      <m:r>
                        <a:rPr lang="en-US" i="1">
                          <a:latin typeface="Cambria Math" panose="02040503050406030204" pitchFamily="18" charset="0"/>
                        </a:rPr>
                        <m:t>∗100= </m:t>
                      </m:r>
                      <m:r>
                        <a:rPr lang="en-US" smtClean="0">
                          <a:solidFill>
                            <a:schemeClr val="accent5">
                              <a:lumMod val="75000"/>
                            </a:schemeClr>
                          </a:solidFill>
                          <a:latin typeface="Cambria Math" panose="02040503050406030204" pitchFamily="18" charset="0"/>
                        </a:rPr>
                        <m:t>2</m:t>
                      </m:r>
                      <m:r>
                        <a:rPr lang="en-US" b="0" i="0" smtClean="0">
                          <a:solidFill>
                            <a:schemeClr val="accent5">
                              <a:lumMod val="75000"/>
                            </a:schemeClr>
                          </a:solidFill>
                          <a:latin typeface="Cambria Math" panose="02040503050406030204" pitchFamily="18" charset="0"/>
                        </a:rPr>
                        <m:t>9</m:t>
                      </m:r>
                      <m:r>
                        <a:rPr lang="en-US" smtClean="0">
                          <a:solidFill>
                            <a:schemeClr val="accent5">
                              <a:lumMod val="75000"/>
                            </a:schemeClr>
                          </a:solidFill>
                          <a:latin typeface="Cambria Math" panose="02040503050406030204" pitchFamily="18" charset="0"/>
                        </a:rPr>
                        <m:t>.</m:t>
                      </m:r>
                      <m:r>
                        <a:rPr lang="en-US" b="0" i="0" smtClean="0">
                          <a:solidFill>
                            <a:schemeClr val="accent5">
                              <a:lumMod val="75000"/>
                            </a:schemeClr>
                          </a:solidFill>
                          <a:latin typeface="Cambria Math" panose="02040503050406030204" pitchFamily="18" charset="0"/>
                        </a:rPr>
                        <m:t>803</m:t>
                      </m:r>
                      <m:r>
                        <a:rPr lang="en-US" smtClean="0">
                          <a:solidFill>
                            <a:schemeClr val="accent5">
                              <a:lumMod val="75000"/>
                            </a:schemeClr>
                          </a:solidFill>
                          <a:latin typeface="Cambria Math" panose="02040503050406030204" pitchFamily="18" charset="0"/>
                        </a:rPr>
                        <m:t>%</m:t>
                      </m:r>
                      <m:r>
                        <a:rPr lang="en-US">
                          <a:latin typeface="Cambria Math" panose="02040503050406030204" pitchFamily="18" charset="0"/>
                        </a:rPr>
                        <m:t> </m:t>
                      </m:r>
                    </m:oMath>
                  </m:oMathPara>
                </a14:m>
                <a:endParaRPr lang="en-US" dirty="0"/>
              </a:p>
              <a:p>
                <a:endParaRPr lang="en-US" dirty="0"/>
              </a:p>
              <a:p>
                <a:r>
                  <a:rPr lang="en-US" dirty="0"/>
                  <a:t>FALSE NEGATIVE: </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𝑓𝑎𝑙𝑠</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𝑛𝑒𝑔</m:t>
                              </m:r>
                            </m:sub>
                          </m:sSub>
                        </m:num>
                        <m:den>
                          <m:r>
                            <a:rPr lang="en-US" i="1">
                              <a:latin typeface="Cambria Math" panose="02040503050406030204" pitchFamily="18" charset="0"/>
                            </a:rPr>
                            <m:t>𝑡𝑜𝑡𝑎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𝑛𝑒𝑔</m:t>
                              </m:r>
                            </m:sub>
                          </m:sSub>
                        </m:den>
                      </m:f>
                      <m:r>
                        <a:rPr lang="en-US" i="1">
                          <a:latin typeface="Cambria Math" panose="02040503050406030204" pitchFamily="18" charset="0"/>
                        </a:rPr>
                        <m:t>∗100= </m:t>
                      </m:r>
                      <m:r>
                        <a:rPr lang="en-US" smtClean="0">
                          <a:solidFill>
                            <a:schemeClr val="accent5">
                              <a:lumMod val="75000"/>
                            </a:schemeClr>
                          </a:solidFill>
                          <a:latin typeface="Cambria Math" panose="02040503050406030204" pitchFamily="18" charset="0"/>
                        </a:rPr>
                        <m:t>1</m:t>
                      </m:r>
                      <m:r>
                        <a:rPr lang="en-US" b="0" i="0" smtClean="0">
                          <a:solidFill>
                            <a:schemeClr val="accent5">
                              <a:lumMod val="75000"/>
                            </a:schemeClr>
                          </a:solidFill>
                          <a:latin typeface="Cambria Math" panose="02040503050406030204" pitchFamily="18" charset="0"/>
                        </a:rPr>
                        <m:t>2.244</m:t>
                      </m:r>
                      <m:r>
                        <a:rPr lang="en-US" smtClean="0">
                          <a:solidFill>
                            <a:schemeClr val="accent5">
                              <a:lumMod val="75000"/>
                            </a:schemeClr>
                          </a:solidFill>
                          <a:latin typeface="Cambria Math" panose="02040503050406030204" pitchFamily="18" charset="0"/>
                        </a:rPr>
                        <m:t>%</m:t>
                      </m:r>
                      <m:r>
                        <a:rPr lang="en-US">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7A9AD481-21BD-470A-A7F2-DAFDCE36D858}"/>
                  </a:ext>
                </a:extLst>
              </p:cNvPr>
              <p:cNvSpPr txBox="1">
                <a:spLocks noRot="1" noChangeAspect="1" noMove="1" noResize="1" noEditPoints="1" noAdjustHandles="1" noChangeArrowheads="1" noChangeShapeType="1" noTextEdit="1"/>
              </p:cNvSpPr>
              <p:nvPr/>
            </p:nvSpPr>
            <p:spPr>
              <a:xfrm>
                <a:off x="5623033" y="1690688"/>
                <a:ext cx="6201822" cy="3163045"/>
              </a:xfrm>
              <a:prstGeom prst="rect">
                <a:avLst/>
              </a:prstGeom>
              <a:blipFill>
                <a:blip r:embed="rId3"/>
                <a:stretch>
                  <a:fillRect l="-1473" t="-1541" r="-98"/>
                </a:stretch>
              </a:blipFill>
            </p:spPr>
            <p:txBody>
              <a:bodyPr/>
              <a:lstStyle/>
              <a:p>
                <a:r>
                  <a:rPr lang="en-US">
                    <a:noFill/>
                  </a:rPr>
                  <a:t> </a:t>
                </a:r>
              </a:p>
            </p:txBody>
          </p:sp>
        </mc:Fallback>
      </mc:AlternateContent>
    </p:spTree>
    <p:extLst>
      <p:ext uri="{BB962C8B-B14F-4D97-AF65-F5344CB8AC3E}">
        <p14:creationId xmlns:p14="http://schemas.microsoft.com/office/powerpoint/2010/main" val="364711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27CA-9BE2-F447-9396-E7601C546B9C}"/>
              </a:ext>
            </a:extLst>
          </p:cNvPr>
          <p:cNvSpPr>
            <a:spLocks noGrp="1"/>
          </p:cNvSpPr>
          <p:nvPr>
            <p:ph type="title"/>
          </p:nvPr>
        </p:nvSpPr>
        <p:spPr/>
        <p:txBody>
          <a:bodyPr/>
          <a:lstStyle/>
          <a:p>
            <a:r>
              <a:rPr lang="en-US" b="1" dirty="0"/>
              <a:t>NAÏVE BAYES ALGORITHM</a:t>
            </a:r>
            <a:endParaRPr lang="en-US" dirty="0"/>
          </a:p>
        </p:txBody>
      </p:sp>
      <p:pic>
        <p:nvPicPr>
          <p:cNvPr id="5" name="Content Placeholder 4">
            <a:extLst>
              <a:ext uri="{FF2B5EF4-FFF2-40B4-BE49-F238E27FC236}">
                <a16:creationId xmlns:a16="http://schemas.microsoft.com/office/drawing/2014/main" id="{57643DAE-C191-2F46-9B5E-15B73CAA0227}"/>
              </a:ext>
            </a:extLst>
          </p:cNvPr>
          <p:cNvPicPr>
            <a:picLocks noGrp="1" noChangeAspect="1"/>
          </p:cNvPicPr>
          <p:nvPr>
            <p:ph idx="1"/>
          </p:nvPr>
        </p:nvPicPr>
        <p:blipFill>
          <a:blip r:embed="rId2"/>
          <a:stretch>
            <a:fillRect/>
          </a:stretch>
        </p:blipFill>
        <p:spPr>
          <a:xfrm>
            <a:off x="838200" y="1813750"/>
            <a:ext cx="4363003" cy="4351338"/>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1BBD4D-5771-C84B-862E-A5AA7907AE6A}"/>
                  </a:ext>
                </a:extLst>
              </p:cNvPr>
              <p:cNvSpPr txBox="1"/>
              <p:nvPr/>
            </p:nvSpPr>
            <p:spPr>
              <a:xfrm>
                <a:off x="5623033" y="1690688"/>
                <a:ext cx="6201822" cy="3163045"/>
              </a:xfrm>
              <a:prstGeom prst="rect">
                <a:avLst/>
              </a:prstGeom>
              <a:noFill/>
            </p:spPr>
            <p:txBody>
              <a:bodyPr wrap="square" rtlCol="0">
                <a:spAutoFit/>
              </a:bodyPr>
              <a:lstStyle/>
              <a:p>
                <a:r>
                  <a:rPr lang="en-US" sz="2400" b="1" dirty="0"/>
                  <a:t>Naïve Bayes Algorithm with </a:t>
                </a:r>
                <a:r>
                  <a:rPr lang="en-US" sz="2400" b="1" u="sng" dirty="0"/>
                  <a:t>Laplace smoothing</a:t>
                </a:r>
                <a:r>
                  <a:rPr lang="en-US" sz="2400" b="1" dirty="0"/>
                  <a:t> results:</a:t>
                </a:r>
              </a:p>
              <a:p>
                <a:endParaRPr lang="en-US" dirty="0"/>
              </a:p>
              <a:p>
                <a:r>
                  <a:rPr lang="en-US" dirty="0"/>
                  <a:t>FALSE POSITIVE:</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𝑓𝑎𝑙𝑠</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𝑝𝑜𝑠</m:t>
                              </m:r>
                            </m:sub>
                          </m:sSub>
                        </m:num>
                        <m:den>
                          <m:r>
                            <a:rPr lang="en-US" i="1">
                              <a:latin typeface="Cambria Math" panose="02040503050406030204" pitchFamily="18" charset="0"/>
                            </a:rPr>
                            <m:t>𝑡𝑜𝑡𝑎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𝑝𝑜𝑠</m:t>
                              </m:r>
                            </m:sub>
                          </m:sSub>
                        </m:den>
                      </m:f>
                      <m:r>
                        <a:rPr lang="en-US" i="1">
                          <a:latin typeface="Cambria Math" panose="02040503050406030204" pitchFamily="18" charset="0"/>
                        </a:rPr>
                        <m:t>∗100=</m:t>
                      </m:r>
                      <m:r>
                        <a:rPr lang="en-US" b="0" i="0" smtClean="0">
                          <a:solidFill>
                            <a:schemeClr val="accent1"/>
                          </a:solidFill>
                          <a:latin typeface="Cambria Math" panose="02040503050406030204" pitchFamily="18" charset="0"/>
                        </a:rPr>
                        <m:t>27.419</m:t>
                      </m:r>
                      <m:r>
                        <a:rPr lang="en-US" smtClean="0">
                          <a:solidFill>
                            <a:schemeClr val="accent5">
                              <a:lumMod val="75000"/>
                            </a:schemeClr>
                          </a:solidFill>
                          <a:latin typeface="Cambria Math" panose="02040503050406030204" pitchFamily="18" charset="0"/>
                        </a:rPr>
                        <m:t>%</m:t>
                      </m:r>
                      <m:r>
                        <a:rPr lang="en-US">
                          <a:latin typeface="Cambria Math" panose="02040503050406030204" pitchFamily="18" charset="0"/>
                        </a:rPr>
                        <m:t> </m:t>
                      </m:r>
                    </m:oMath>
                  </m:oMathPara>
                </a14:m>
                <a:endParaRPr lang="en-US" dirty="0"/>
              </a:p>
              <a:p>
                <a:endParaRPr lang="en-US" dirty="0"/>
              </a:p>
              <a:p>
                <a:r>
                  <a:rPr lang="en-US" dirty="0"/>
                  <a:t>FALSE NEGATIVE: </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𝑓𝑎𝑙𝑠</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𝑛𝑒𝑔</m:t>
                              </m:r>
                            </m:sub>
                          </m:sSub>
                        </m:num>
                        <m:den>
                          <m:r>
                            <a:rPr lang="en-US" i="1">
                              <a:latin typeface="Cambria Math" panose="02040503050406030204" pitchFamily="18" charset="0"/>
                            </a:rPr>
                            <m:t>𝑡𝑜𝑡𝑎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𝑛𝑒𝑔</m:t>
                              </m:r>
                            </m:sub>
                          </m:sSub>
                        </m:den>
                      </m:f>
                      <m:r>
                        <a:rPr lang="en-US" i="1">
                          <a:latin typeface="Cambria Math" panose="02040503050406030204" pitchFamily="18" charset="0"/>
                        </a:rPr>
                        <m:t>∗100=</m:t>
                      </m:r>
                      <m:r>
                        <a:rPr lang="en-US" b="0" i="0" smtClean="0">
                          <a:solidFill>
                            <a:schemeClr val="accent1"/>
                          </a:solidFill>
                          <a:latin typeface="Cambria Math" panose="02040503050406030204" pitchFamily="18" charset="0"/>
                        </a:rPr>
                        <m:t>14.285</m:t>
                      </m:r>
                      <m:r>
                        <a:rPr lang="en-US" smtClean="0">
                          <a:solidFill>
                            <a:schemeClr val="accent5">
                              <a:lumMod val="75000"/>
                            </a:schemeClr>
                          </a:solidFill>
                          <a:latin typeface="Cambria Math" panose="02040503050406030204" pitchFamily="18" charset="0"/>
                        </a:rPr>
                        <m:t>%</m:t>
                      </m:r>
                      <m:r>
                        <a:rPr lang="en-US">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901BBD4D-5771-C84B-862E-A5AA7907AE6A}"/>
                  </a:ext>
                </a:extLst>
              </p:cNvPr>
              <p:cNvSpPr txBox="1">
                <a:spLocks noRot="1" noChangeAspect="1" noMove="1" noResize="1" noEditPoints="1" noAdjustHandles="1" noChangeArrowheads="1" noChangeShapeType="1" noTextEdit="1"/>
              </p:cNvSpPr>
              <p:nvPr/>
            </p:nvSpPr>
            <p:spPr>
              <a:xfrm>
                <a:off x="5623033" y="1690688"/>
                <a:ext cx="6201822" cy="3163045"/>
              </a:xfrm>
              <a:prstGeom prst="rect">
                <a:avLst/>
              </a:prstGeom>
              <a:blipFill>
                <a:blip r:embed="rId3"/>
                <a:stretch>
                  <a:fillRect l="-1431" t="-1200"/>
                </a:stretch>
              </a:blipFill>
            </p:spPr>
            <p:txBody>
              <a:bodyPr/>
              <a:lstStyle/>
              <a:p>
                <a:r>
                  <a:rPr lang="en-US">
                    <a:noFill/>
                  </a:rPr>
                  <a:t> </a:t>
                </a:r>
              </a:p>
            </p:txBody>
          </p:sp>
        </mc:Fallback>
      </mc:AlternateContent>
    </p:spTree>
    <p:extLst>
      <p:ext uri="{BB962C8B-B14F-4D97-AF65-F5344CB8AC3E}">
        <p14:creationId xmlns:p14="http://schemas.microsoft.com/office/powerpoint/2010/main" val="46992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A3AF-889D-5C46-8C94-D44AC8F29FB5}"/>
              </a:ext>
            </a:extLst>
          </p:cNvPr>
          <p:cNvSpPr>
            <a:spLocks noGrp="1"/>
          </p:cNvSpPr>
          <p:nvPr>
            <p:ph type="title"/>
          </p:nvPr>
        </p:nvSpPr>
        <p:spPr/>
        <p:txBody>
          <a:bodyPr/>
          <a:lstStyle/>
          <a:p>
            <a:r>
              <a:rPr lang="en-US" b="1" dirty="0"/>
              <a:t>SENTIMENT CLASSIFICATION - NRC</a:t>
            </a:r>
          </a:p>
        </p:txBody>
      </p:sp>
      <p:pic>
        <p:nvPicPr>
          <p:cNvPr id="5" name="Content Placeholder 4">
            <a:extLst>
              <a:ext uri="{FF2B5EF4-FFF2-40B4-BE49-F238E27FC236}">
                <a16:creationId xmlns:a16="http://schemas.microsoft.com/office/drawing/2014/main" id="{E1AE094A-3AE8-5545-937D-2D76BA792613}"/>
              </a:ext>
            </a:extLst>
          </p:cNvPr>
          <p:cNvPicPr>
            <a:picLocks noGrp="1" noChangeAspect="1"/>
          </p:cNvPicPr>
          <p:nvPr>
            <p:ph idx="1"/>
          </p:nvPr>
        </p:nvPicPr>
        <p:blipFill>
          <a:blip r:embed="rId3"/>
          <a:stretch>
            <a:fillRect/>
          </a:stretch>
        </p:blipFill>
        <p:spPr>
          <a:xfrm>
            <a:off x="3208294" y="1825625"/>
            <a:ext cx="5775412" cy="4351338"/>
          </a:xfrm>
        </p:spPr>
      </p:pic>
    </p:spTree>
    <p:extLst>
      <p:ext uri="{BB962C8B-B14F-4D97-AF65-F5344CB8AC3E}">
        <p14:creationId xmlns:p14="http://schemas.microsoft.com/office/powerpoint/2010/main" val="234137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0A19-DAC1-2149-B932-516CE45BD6A7}"/>
              </a:ext>
            </a:extLst>
          </p:cNvPr>
          <p:cNvSpPr>
            <a:spLocks noGrp="1"/>
          </p:cNvSpPr>
          <p:nvPr>
            <p:ph type="title"/>
          </p:nvPr>
        </p:nvSpPr>
        <p:spPr/>
        <p:txBody>
          <a:bodyPr/>
          <a:lstStyle/>
          <a:p>
            <a:r>
              <a:rPr lang="en-US" b="1" dirty="0"/>
              <a:t>RULE-BASED RESULTS – BING LEXICON</a:t>
            </a:r>
          </a:p>
        </p:txBody>
      </p:sp>
      <p:pic>
        <p:nvPicPr>
          <p:cNvPr id="5" name="Content Placeholder 4">
            <a:extLst>
              <a:ext uri="{FF2B5EF4-FFF2-40B4-BE49-F238E27FC236}">
                <a16:creationId xmlns:a16="http://schemas.microsoft.com/office/drawing/2014/main" id="{077860C1-C4C8-7F4B-8C07-5B0380BA0452}"/>
              </a:ext>
            </a:extLst>
          </p:cNvPr>
          <p:cNvPicPr>
            <a:picLocks noGrp="1" noChangeAspect="1"/>
          </p:cNvPicPr>
          <p:nvPr>
            <p:ph idx="1"/>
          </p:nvPr>
        </p:nvPicPr>
        <p:blipFill>
          <a:blip r:embed="rId3"/>
          <a:stretch>
            <a:fillRect/>
          </a:stretch>
        </p:blipFill>
        <p:spPr>
          <a:xfrm>
            <a:off x="1681655" y="1450428"/>
            <a:ext cx="8522010" cy="5292180"/>
          </a:xfrm>
        </p:spPr>
      </p:pic>
    </p:spTree>
    <p:extLst>
      <p:ext uri="{BB962C8B-B14F-4D97-AF65-F5344CB8AC3E}">
        <p14:creationId xmlns:p14="http://schemas.microsoft.com/office/powerpoint/2010/main" val="199629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FF36-7045-421E-8514-8375651542D4}"/>
              </a:ext>
            </a:extLst>
          </p:cNvPr>
          <p:cNvSpPr>
            <a:spLocks noGrp="1"/>
          </p:cNvSpPr>
          <p:nvPr>
            <p:ph type="title"/>
          </p:nvPr>
        </p:nvSpPr>
        <p:spPr/>
        <p:txBody>
          <a:bodyPr/>
          <a:lstStyle/>
          <a:p>
            <a:r>
              <a:rPr lang="en-US" b="1" dirty="0"/>
              <a:t>ANALYSIS OF RESULTS</a:t>
            </a:r>
            <a:endParaRPr lang="en-US" dirty="0"/>
          </a:p>
        </p:txBody>
      </p:sp>
      <p:sp>
        <p:nvSpPr>
          <p:cNvPr id="3" name="Content Placeholder 2">
            <a:extLst>
              <a:ext uri="{FF2B5EF4-FFF2-40B4-BE49-F238E27FC236}">
                <a16:creationId xmlns:a16="http://schemas.microsoft.com/office/drawing/2014/main" id="{DE581954-96E2-47AC-A091-3C38C574009C}"/>
              </a:ext>
            </a:extLst>
          </p:cNvPr>
          <p:cNvSpPr>
            <a:spLocks noGrp="1"/>
          </p:cNvSpPr>
          <p:nvPr>
            <p:ph idx="1"/>
          </p:nvPr>
        </p:nvSpPr>
        <p:spPr/>
        <p:txBody>
          <a:bodyPr/>
          <a:lstStyle/>
          <a:p>
            <a:pPr marL="0" indent="0">
              <a:buNone/>
            </a:pPr>
            <a:r>
              <a:rPr lang="en-US" dirty="0"/>
              <a:t>Both analysis identify positive and negative movie reviews.</a:t>
            </a:r>
          </a:p>
          <a:p>
            <a:r>
              <a:rPr lang="en-US" dirty="0"/>
              <a:t>Naïve Bayes algorithm</a:t>
            </a:r>
          </a:p>
          <a:p>
            <a:pPr lvl="1"/>
            <a:r>
              <a:rPr lang="en-US" dirty="0"/>
              <a:t>The model of Naïve Bayes algorithm help to identify and predict the positive and negative words in the reviews, so the machine learning learns more train data, better and effective results.</a:t>
            </a:r>
          </a:p>
          <a:p>
            <a:pPr marL="0" indent="0">
              <a:buNone/>
            </a:pPr>
            <a:endParaRPr lang="en-US" sz="1400" dirty="0"/>
          </a:p>
          <a:p>
            <a:r>
              <a:rPr lang="en-US" dirty="0"/>
              <a:t>Rule-based sentiment analysis</a:t>
            </a:r>
          </a:p>
          <a:p>
            <a:pPr lvl="1"/>
            <a:r>
              <a:rPr lang="en-US" dirty="0"/>
              <a:t>The rule-based sentiment analysis help to perform sentiment analysis based on a set of manually crafted rule, so if the bigger set, better performance.  </a:t>
            </a:r>
          </a:p>
        </p:txBody>
      </p:sp>
    </p:spTree>
    <p:extLst>
      <p:ext uri="{BB962C8B-B14F-4D97-AF65-F5344CB8AC3E}">
        <p14:creationId xmlns:p14="http://schemas.microsoft.com/office/powerpoint/2010/main" val="202917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9747-E73D-9647-8F32-09837B302FF3}"/>
              </a:ext>
            </a:extLst>
          </p:cNvPr>
          <p:cNvSpPr>
            <a:spLocks noGrp="1"/>
          </p:cNvSpPr>
          <p:nvPr>
            <p:ph type="title"/>
          </p:nvPr>
        </p:nvSpPr>
        <p:spPr/>
        <p:txBody>
          <a:bodyPr/>
          <a:lstStyle/>
          <a:p>
            <a:r>
              <a:rPr lang="en-US" b="1" dirty="0"/>
              <a:t>ANALYSIS OF RESULTS</a:t>
            </a:r>
          </a:p>
        </p:txBody>
      </p:sp>
      <p:pic>
        <p:nvPicPr>
          <p:cNvPr id="5" name="Content Placeholder 4">
            <a:extLst>
              <a:ext uri="{FF2B5EF4-FFF2-40B4-BE49-F238E27FC236}">
                <a16:creationId xmlns:a16="http://schemas.microsoft.com/office/drawing/2014/main" id="{CE751E98-CF47-264B-AF77-67331B1B197C}"/>
              </a:ext>
            </a:extLst>
          </p:cNvPr>
          <p:cNvPicPr>
            <a:picLocks noGrp="1" noChangeAspect="1"/>
          </p:cNvPicPr>
          <p:nvPr>
            <p:ph idx="1"/>
          </p:nvPr>
        </p:nvPicPr>
        <p:blipFill>
          <a:blip r:embed="rId2"/>
          <a:stretch>
            <a:fillRect/>
          </a:stretch>
        </p:blipFill>
        <p:spPr>
          <a:xfrm>
            <a:off x="1088494" y="1928195"/>
            <a:ext cx="3673590" cy="4351338"/>
          </a:xfrm>
        </p:spPr>
      </p:pic>
      <p:sp>
        <p:nvSpPr>
          <p:cNvPr id="6" name="TextBox 5">
            <a:extLst>
              <a:ext uri="{FF2B5EF4-FFF2-40B4-BE49-F238E27FC236}">
                <a16:creationId xmlns:a16="http://schemas.microsoft.com/office/drawing/2014/main" id="{AD8F97CB-9016-D044-90B2-FA9FE76DF26E}"/>
              </a:ext>
            </a:extLst>
          </p:cNvPr>
          <p:cNvSpPr txBox="1"/>
          <p:nvPr/>
        </p:nvSpPr>
        <p:spPr>
          <a:xfrm>
            <a:off x="1947553" y="1321356"/>
            <a:ext cx="6780811" cy="369332"/>
          </a:xfrm>
          <a:prstGeom prst="rect">
            <a:avLst/>
          </a:prstGeom>
          <a:noFill/>
        </p:spPr>
        <p:txBody>
          <a:bodyPr wrap="square" rtlCol="0">
            <a:spAutoFit/>
          </a:bodyPr>
          <a:lstStyle/>
          <a:p>
            <a:r>
              <a:rPr lang="en-US" dirty="0"/>
              <a:t>Performance of Naïve Bayes algorithm on large movie review data set</a:t>
            </a:r>
          </a:p>
        </p:txBody>
      </p:sp>
    </p:spTree>
    <p:extLst>
      <p:ext uri="{BB962C8B-B14F-4D97-AF65-F5344CB8AC3E}">
        <p14:creationId xmlns:p14="http://schemas.microsoft.com/office/powerpoint/2010/main" val="363903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BACD-628B-3F44-BA64-7D30F635151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8A863877-EBA0-C24A-BD06-6655867AF6D3}"/>
              </a:ext>
            </a:extLst>
          </p:cNvPr>
          <p:cNvSpPr>
            <a:spLocks noGrp="1"/>
          </p:cNvSpPr>
          <p:nvPr>
            <p:ph idx="1"/>
          </p:nvPr>
        </p:nvSpPr>
        <p:spPr>
          <a:xfrm>
            <a:off x="838200" y="1825625"/>
            <a:ext cx="10515600" cy="1000702"/>
          </a:xfrm>
        </p:spPr>
        <p:txBody>
          <a:bodyPr/>
          <a:lstStyle/>
          <a:p>
            <a:r>
              <a:rPr lang="en-US" dirty="0"/>
              <a:t>The comparison of both sentiment analysis (the reviews in a movie):</a:t>
            </a:r>
          </a:p>
          <a:p>
            <a:pPr lvl="1"/>
            <a:r>
              <a:rPr lang="en-US" dirty="0"/>
              <a:t>Train data (20 reviews) and Test data (10 reviews)</a:t>
            </a:r>
          </a:p>
          <a:p>
            <a:pPr marL="0" indent="0">
              <a:buNone/>
            </a:pPr>
            <a:endParaRPr lang="en-US" sz="2000" dirty="0"/>
          </a:p>
        </p:txBody>
      </p:sp>
      <p:sp>
        <p:nvSpPr>
          <p:cNvPr id="7" name="TextBox 6">
            <a:extLst>
              <a:ext uri="{FF2B5EF4-FFF2-40B4-BE49-F238E27FC236}">
                <a16:creationId xmlns:a16="http://schemas.microsoft.com/office/drawing/2014/main" id="{6C85E48E-31B2-43F7-9BD0-9AB92381E03D}"/>
              </a:ext>
            </a:extLst>
          </p:cNvPr>
          <p:cNvSpPr txBox="1"/>
          <p:nvPr/>
        </p:nvSpPr>
        <p:spPr>
          <a:xfrm>
            <a:off x="2030812" y="2806977"/>
            <a:ext cx="2552750" cy="400110"/>
          </a:xfrm>
          <a:prstGeom prst="rect">
            <a:avLst/>
          </a:prstGeom>
          <a:noFill/>
        </p:spPr>
        <p:txBody>
          <a:bodyPr wrap="none" rtlCol="0">
            <a:spAutoFit/>
          </a:bodyPr>
          <a:lstStyle/>
          <a:p>
            <a:r>
              <a:rPr lang="en-US" sz="2000" b="1" dirty="0"/>
              <a:t>Naïve </a:t>
            </a:r>
            <a:r>
              <a:rPr lang="en-US" sz="2000" b="1" dirty="0" err="1"/>
              <a:t>bayes</a:t>
            </a:r>
            <a:r>
              <a:rPr lang="en-US" sz="2000" b="1" dirty="0"/>
              <a:t> algorithm</a:t>
            </a:r>
          </a:p>
        </p:txBody>
      </p:sp>
      <p:sp>
        <p:nvSpPr>
          <p:cNvPr id="5" name="TextBox 4">
            <a:extLst>
              <a:ext uri="{FF2B5EF4-FFF2-40B4-BE49-F238E27FC236}">
                <a16:creationId xmlns:a16="http://schemas.microsoft.com/office/drawing/2014/main" id="{284A8C3D-9706-47FF-B8FC-783642B35A0F}"/>
              </a:ext>
            </a:extLst>
          </p:cNvPr>
          <p:cNvSpPr txBox="1"/>
          <p:nvPr/>
        </p:nvSpPr>
        <p:spPr>
          <a:xfrm>
            <a:off x="7755085" y="2818562"/>
            <a:ext cx="2464842" cy="400110"/>
          </a:xfrm>
          <a:prstGeom prst="rect">
            <a:avLst/>
          </a:prstGeom>
          <a:noFill/>
        </p:spPr>
        <p:txBody>
          <a:bodyPr wrap="none" rtlCol="0">
            <a:spAutoFit/>
          </a:bodyPr>
          <a:lstStyle/>
          <a:p>
            <a:r>
              <a:rPr lang="en-US" sz="2000" b="1" dirty="0"/>
              <a:t>Rule-based algorithm</a:t>
            </a:r>
          </a:p>
        </p:txBody>
      </p:sp>
      <p:pic>
        <p:nvPicPr>
          <p:cNvPr id="6" name="Picture 5">
            <a:extLst>
              <a:ext uri="{FF2B5EF4-FFF2-40B4-BE49-F238E27FC236}">
                <a16:creationId xmlns:a16="http://schemas.microsoft.com/office/drawing/2014/main" id="{80A1D192-C52A-4225-B3F5-CAE730AE2C6B}"/>
              </a:ext>
            </a:extLst>
          </p:cNvPr>
          <p:cNvPicPr>
            <a:picLocks noChangeAspect="1"/>
          </p:cNvPicPr>
          <p:nvPr/>
        </p:nvPicPr>
        <p:blipFill>
          <a:blip r:embed="rId3"/>
          <a:stretch>
            <a:fillRect/>
          </a:stretch>
        </p:blipFill>
        <p:spPr>
          <a:xfrm>
            <a:off x="838200" y="3353754"/>
            <a:ext cx="4945379" cy="3017519"/>
          </a:xfrm>
          <a:prstGeom prst="rect">
            <a:avLst/>
          </a:prstGeom>
        </p:spPr>
      </p:pic>
      <p:pic>
        <p:nvPicPr>
          <p:cNvPr id="9" name="Picture 8">
            <a:extLst>
              <a:ext uri="{FF2B5EF4-FFF2-40B4-BE49-F238E27FC236}">
                <a16:creationId xmlns:a16="http://schemas.microsoft.com/office/drawing/2014/main" id="{F01C53CE-2691-47DB-84A9-E2ADD7C26920}"/>
              </a:ext>
            </a:extLst>
          </p:cNvPr>
          <p:cNvPicPr>
            <a:picLocks noChangeAspect="1"/>
          </p:cNvPicPr>
          <p:nvPr/>
        </p:nvPicPr>
        <p:blipFill>
          <a:blip r:embed="rId4"/>
          <a:stretch>
            <a:fillRect/>
          </a:stretch>
        </p:blipFill>
        <p:spPr>
          <a:xfrm>
            <a:off x="6765629" y="3207087"/>
            <a:ext cx="4443754" cy="3462434"/>
          </a:xfrm>
          <a:prstGeom prst="rect">
            <a:avLst/>
          </a:prstGeom>
        </p:spPr>
      </p:pic>
    </p:spTree>
    <p:extLst>
      <p:ext uri="{BB962C8B-B14F-4D97-AF65-F5344CB8AC3E}">
        <p14:creationId xmlns:p14="http://schemas.microsoft.com/office/powerpoint/2010/main" val="591350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765B-4982-4555-85C0-C39A01841419}"/>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B2CCEADB-C65A-4678-ACDE-44B27562CFF6}"/>
              </a:ext>
            </a:extLst>
          </p:cNvPr>
          <p:cNvSpPr>
            <a:spLocks noGrp="1"/>
          </p:cNvSpPr>
          <p:nvPr>
            <p:ph idx="1"/>
          </p:nvPr>
        </p:nvSpPr>
        <p:spPr>
          <a:xfrm>
            <a:off x="838200" y="1825625"/>
            <a:ext cx="10515600" cy="927966"/>
          </a:xfrm>
        </p:spPr>
        <p:txBody>
          <a:bodyPr/>
          <a:lstStyle/>
          <a:p>
            <a:r>
              <a:rPr lang="en-US" dirty="0"/>
              <a:t>The comparison of both sentiment analysis (the reviews in movies):</a:t>
            </a:r>
          </a:p>
          <a:p>
            <a:pPr lvl="1"/>
            <a:r>
              <a:rPr lang="en-US" dirty="0"/>
              <a:t>Train data (1500 reviews) and Test data (500 reviews)</a:t>
            </a:r>
          </a:p>
        </p:txBody>
      </p:sp>
      <p:sp>
        <p:nvSpPr>
          <p:cNvPr id="5" name="TextBox 4">
            <a:extLst>
              <a:ext uri="{FF2B5EF4-FFF2-40B4-BE49-F238E27FC236}">
                <a16:creationId xmlns:a16="http://schemas.microsoft.com/office/drawing/2014/main" id="{33E7169E-FBB1-4706-A559-65A3D3A8ED35}"/>
              </a:ext>
            </a:extLst>
          </p:cNvPr>
          <p:cNvSpPr txBox="1"/>
          <p:nvPr/>
        </p:nvSpPr>
        <p:spPr>
          <a:xfrm>
            <a:off x="7755085" y="2818562"/>
            <a:ext cx="2464842" cy="400110"/>
          </a:xfrm>
          <a:prstGeom prst="rect">
            <a:avLst/>
          </a:prstGeom>
          <a:noFill/>
        </p:spPr>
        <p:txBody>
          <a:bodyPr wrap="none" rtlCol="0">
            <a:spAutoFit/>
          </a:bodyPr>
          <a:lstStyle/>
          <a:p>
            <a:r>
              <a:rPr lang="en-US" sz="2000" b="1" dirty="0"/>
              <a:t>Rule-based algorithm</a:t>
            </a:r>
          </a:p>
        </p:txBody>
      </p:sp>
      <p:pic>
        <p:nvPicPr>
          <p:cNvPr id="9" name="Picture 8">
            <a:extLst>
              <a:ext uri="{FF2B5EF4-FFF2-40B4-BE49-F238E27FC236}">
                <a16:creationId xmlns:a16="http://schemas.microsoft.com/office/drawing/2014/main" id="{A07FB334-70E2-4144-AA87-86863109865C}"/>
              </a:ext>
            </a:extLst>
          </p:cNvPr>
          <p:cNvPicPr>
            <a:picLocks noChangeAspect="1"/>
          </p:cNvPicPr>
          <p:nvPr/>
        </p:nvPicPr>
        <p:blipFill>
          <a:blip r:embed="rId2"/>
          <a:stretch>
            <a:fillRect/>
          </a:stretch>
        </p:blipFill>
        <p:spPr>
          <a:xfrm>
            <a:off x="1133754" y="3218672"/>
            <a:ext cx="4346866" cy="3324975"/>
          </a:xfrm>
          <a:prstGeom prst="rect">
            <a:avLst/>
          </a:prstGeom>
        </p:spPr>
      </p:pic>
      <p:pic>
        <p:nvPicPr>
          <p:cNvPr id="11" name="Picture 10">
            <a:extLst>
              <a:ext uri="{FF2B5EF4-FFF2-40B4-BE49-F238E27FC236}">
                <a16:creationId xmlns:a16="http://schemas.microsoft.com/office/drawing/2014/main" id="{42225D57-BA36-4D62-B4AF-36480FD59A77}"/>
              </a:ext>
            </a:extLst>
          </p:cNvPr>
          <p:cNvPicPr>
            <a:picLocks noChangeAspect="1"/>
          </p:cNvPicPr>
          <p:nvPr/>
        </p:nvPicPr>
        <p:blipFill>
          <a:blip r:embed="rId3"/>
          <a:stretch>
            <a:fillRect/>
          </a:stretch>
        </p:blipFill>
        <p:spPr>
          <a:xfrm>
            <a:off x="7055430" y="3207086"/>
            <a:ext cx="4078919" cy="3422313"/>
          </a:xfrm>
          <a:prstGeom prst="rect">
            <a:avLst/>
          </a:prstGeom>
        </p:spPr>
      </p:pic>
      <p:sp>
        <p:nvSpPr>
          <p:cNvPr id="12" name="TextBox 11">
            <a:extLst>
              <a:ext uri="{FF2B5EF4-FFF2-40B4-BE49-F238E27FC236}">
                <a16:creationId xmlns:a16="http://schemas.microsoft.com/office/drawing/2014/main" id="{95736232-1C28-4FF6-B533-A8E30736D975}"/>
              </a:ext>
            </a:extLst>
          </p:cNvPr>
          <p:cNvSpPr txBox="1"/>
          <p:nvPr/>
        </p:nvSpPr>
        <p:spPr>
          <a:xfrm>
            <a:off x="2030812" y="2806977"/>
            <a:ext cx="2559162" cy="400110"/>
          </a:xfrm>
          <a:prstGeom prst="rect">
            <a:avLst/>
          </a:prstGeom>
          <a:noFill/>
        </p:spPr>
        <p:txBody>
          <a:bodyPr wrap="none" rtlCol="0">
            <a:spAutoFit/>
          </a:bodyPr>
          <a:lstStyle/>
          <a:p>
            <a:r>
              <a:rPr lang="en-US" sz="2000" b="1" dirty="0"/>
              <a:t>Naïve Bayes algorithm</a:t>
            </a:r>
          </a:p>
        </p:txBody>
      </p:sp>
    </p:spTree>
    <p:extLst>
      <p:ext uri="{BB962C8B-B14F-4D97-AF65-F5344CB8AC3E}">
        <p14:creationId xmlns:p14="http://schemas.microsoft.com/office/powerpoint/2010/main" val="20213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7A3D-599F-4A86-943A-4D915D54680A}"/>
              </a:ext>
            </a:extLst>
          </p:cNvPr>
          <p:cNvSpPr>
            <a:spLocks noGrp="1"/>
          </p:cNvSpPr>
          <p:nvPr>
            <p:ph type="title"/>
          </p:nvPr>
        </p:nvSpPr>
        <p:spPr/>
        <p:txBody>
          <a:bodyPr/>
          <a:lstStyle/>
          <a:p>
            <a:r>
              <a:rPr lang="en-US" b="1" dirty="0"/>
              <a:t>REFERENCE</a:t>
            </a:r>
          </a:p>
        </p:txBody>
      </p:sp>
      <p:sp>
        <p:nvSpPr>
          <p:cNvPr id="3" name="Content Placeholder 2">
            <a:extLst>
              <a:ext uri="{FF2B5EF4-FFF2-40B4-BE49-F238E27FC236}">
                <a16:creationId xmlns:a16="http://schemas.microsoft.com/office/drawing/2014/main" id="{7AA207D7-37F8-4C42-9B9C-688A69FB2FD0}"/>
              </a:ext>
            </a:extLst>
          </p:cNvPr>
          <p:cNvSpPr>
            <a:spLocks noGrp="1"/>
          </p:cNvSpPr>
          <p:nvPr>
            <p:ph idx="1"/>
          </p:nvPr>
        </p:nvSpPr>
        <p:spPr>
          <a:xfrm>
            <a:off x="838200" y="1825625"/>
            <a:ext cx="10515600" cy="4303713"/>
          </a:xfrm>
        </p:spPr>
        <p:txBody>
          <a:bodyPr>
            <a:noAutofit/>
          </a:bodyPr>
          <a:lstStyle/>
          <a:p>
            <a:r>
              <a:rPr lang="en-US" sz="1800" dirty="0"/>
              <a:t>Mohammad </a:t>
            </a:r>
            <a:r>
              <a:rPr lang="en-US" sz="1800" dirty="0" err="1"/>
              <a:t>Saif</a:t>
            </a:r>
            <a:r>
              <a:rPr lang="en-US" sz="1800" dirty="0"/>
              <a:t> M. (2016) </a:t>
            </a:r>
            <a:r>
              <a:rPr lang="en-US" sz="1800" i="1" dirty="0"/>
              <a:t>National Research Council Canada: The Sentiment and Emotion Lexicons </a:t>
            </a:r>
            <a:r>
              <a:rPr lang="en-US" sz="1800" dirty="0"/>
              <a:t>Retrieved from </a:t>
            </a:r>
            <a:r>
              <a:rPr lang="en-US" sz="1800" dirty="0">
                <a:hlinkClick r:id="rId2"/>
              </a:rPr>
              <a:t>http://sentiment.nrc.ca/lexicons-for-research/</a:t>
            </a:r>
            <a:r>
              <a:rPr lang="en-US" sz="1800" dirty="0"/>
              <a:t> </a:t>
            </a:r>
            <a:r>
              <a:rPr lang="en-US" sz="1800" dirty="0">
                <a:hlinkClick r:id="rId3" action="ppaction://hlinksldjump"/>
              </a:rPr>
              <a:t>[1]</a:t>
            </a:r>
            <a:endParaRPr lang="en-US" sz="1800" dirty="0"/>
          </a:p>
          <a:p>
            <a:r>
              <a:rPr lang="en-US" sz="1800" dirty="0"/>
              <a:t>Hu Xu, Bing Liu, Lei Shu and Philip S. Yu. (2004) </a:t>
            </a:r>
            <a:r>
              <a:rPr lang="en-US" sz="1800" i="1" dirty="0"/>
              <a:t>Opinion Mining, Sentiment Analysis, and Opinion Spam Detection </a:t>
            </a:r>
            <a:r>
              <a:rPr lang="en-US" sz="1800" dirty="0"/>
              <a:t>Retrieved from </a:t>
            </a:r>
            <a:r>
              <a:rPr lang="en-US" sz="1800" dirty="0">
                <a:hlinkClick r:id="rId4"/>
              </a:rPr>
              <a:t>https://www.cs.uic.edu/~liub/FBS/sentiment-analysis.html [2</a:t>
            </a:r>
            <a:r>
              <a:rPr lang="en-US" sz="1800" dirty="0">
                <a:hlinkClick r:id="rId3" action="ppaction://hlinksldjump"/>
              </a:rPr>
              <a:t>]</a:t>
            </a:r>
            <a:endParaRPr lang="en-US" sz="1800" dirty="0"/>
          </a:p>
          <a:p>
            <a:r>
              <a:rPr lang="en-US" sz="1800" dirty="0"/>
              <a:t>Lantz Brett (2015) </a:t>
            </a:r>
            <a:r>
              <a:rPr lang="en-US" sz="1800" i="1" dirty="0"/>
              <a:t>Machine Learning with R, </a:t>
            </a:r>
            <a:r>
              <a:rPr lang="en-US" sz="1800" dirty="0"/>
              <a:t>2nd ed, Livery Place: </a:t>
            </a:r>
            <a:r>
              <a:rPr lang="en-US" sz="1800" dirty="0" err="1"/>
              <a:t>Packt</a:t>
            </a:r>
            <a:r>
              <a:rPr lang="en-US" sz="1800" dirty="0"/>
              <a:t> Publishing Ltd. </a:t>
            </a:r>
          </a:p>
          <a:p>
            <a:r>
              <a:rPr lang="en-US" sz="1800" dirty="0"/>
              <a:t>Meyer David, and </a:t>
            </a:r>
            <a:r>
              <a:rPr lang="en-US" sz="1800" dirty="0" err="1"/>
              <a:t>Xue</a:t>
            </a:r>
            <a:r>
              <a:rPr lang="en-US" sz="1800" dirty="0"/>
              <a:t> </a:t>
            </a:r>
            <a:r>
              <a:rPr lang="en-US" sz="1800" dirty="0" err="1"/>
              <a:t>Jinghao</a:t>
            </a:r>
            <a:r>
              <a:rPr lang="en-US" sz="1800" dirty="0"/>
              <a:t> (n.d.) </a:t>
            </a:r>
            <a:r>
              <a:rPr lang="en-US" sz="1800" i="1" dirty="0" err="1"/>
              <a:t>Naïve</a:t>
            </a:r>
            <a:r>
              <a:rPr lang="en-US" sz="1800" i="1" dirty="0"/>
              <a:t> Bayes Classifier </a:t>
            </a:r>
            <a:r>
              <a:rPr lang="en-US" sz="1800" dirty="0"/>
              <a:t>Retrieved from</a:t>
            </a:r>
          </a:p>
          <a:p>
            <a:pPr marL="0" indent="0">
              <a:buNone/>
            </a:pPr>
            <a:r>
              <a:rPr lang="en-US" sz="1800" dirty="0"/>
              <a:t>     </a:t>
            </a:r>
            <a:r>
              <a:rPr lang="en-US" sz="1800" dirty="0">
                <a:hlinkClick r:id="rId5"/>
              </a:rPr>
              <a:t>http://</a:t>
            </a:r>
            <a:r>
              <a:rPr lang="en-US" sz="1800" dirty="0" err="1">
                <a:hlinkClick r:id="rId5"/>
              </a:rPr>
              <a:t>math.furman.edu</a:t>
            </a:r>
            <a:r>
              <a:rPr lang="en-US" sz="1800" dirty="0">
                <a:hlinkClick r:id="rId5"/>
              </a:rPr>
              <a:t>/~</a:t>
            </a:r>
            <a:r>
              <a:rPr lang="en-US" sz="1800" dirty="0" err="1">
                <a:hlinkClick r:id="rId5"/>
              </a:rPr>
              <a:t>dcs</a:t>
            </a:r>
            <a:r>
              <a:rPr lang="en-US" sz="1800" dirty="0">
                <a:hlinkClick r:id="rId5"/>
              </a:rPr>
              <a:t>/courses/math47/R/library/e1071/html/</a:t>
            </a:r>
            <a:r>
              <a:rPr lang="en-US" sz="1800" dirty="0" err="1">
                <a:hlinkClick r:id="rId5"/>
              </a:rPr>
              <a:t>naiveBayes.html</a:t>
            </a:r>
            <a:endParaRPr lang="en-US" sz="1800" dirty="0"/>
          </a:p>
          <a:p>
            <a:r>
              <a:rPr lang="en-US" sz="1800" dirty="0" err="1"/>
              <a:t>Silge</a:t>
            </a:r>
            <a:r>
              <a:rPr lang="en-US" sz="1800" dirty="0"/>
              <a:t> Julia, and Robinson David (2020) </a:t>
            </a:r>
            <a:r>
              <a:rPr lang="en-US" sz="1800" i="1" dirty="0"/>
              <a:t>Introduction to </a:t>
            </a:r>
            <a:r>
              <a:rPr lang="en-US" sz="1800" i="1" dirty="0" err="1"/>
              <a:t>tidytext</a:t>
            </a:r>
            <a:r>
              <a:rPr lang="en-US" sz="1800" i="1" dirty="0"/>
              <a:t> </a:t>
            </a:r>
            <a:r>
              <a:rPr lang="en-US" sz="1800" dirty="0"/>
              <a:t>Retrieved from </a:t>
            </a:r>
            <a:r>
              <a:rPr lang="en-US" sz="1800" dirty="0">
                <a:hlinkClick r:id="rId6"/>
              </a:rPr>
              <a:t>https://cran.r- project.org/web/packages/tidytext/vignettes/tidytext.html</a:t>
            </a:r>
            <a:endParaRPr lang="en-US" sz="1800" dirty="0"/>
          </a:p>
          <a:p>
            <a:r>
              <a:rPr lang="en-US" sz="1800" dirty="0"/>
              <a:t>Wickham Hadley (n.d.) </a:t>
            </a:r>
            <a:r>
              <a:rPr lang="en-US" sz="1800" i="1" dirty="0" err="1"/>
              <a:t>Dplyr</a:t>
            </a:r>
            <a:r>
              <a:rPr lang="en-US" sz="1800" i="1" dirty="0"/>
              <a:t> part of the </a:t>
            </a:r>
            <a:r>
              <a:rPr lang="en-US" sz="1800" i="1" dirty="0" err="1"/>
              <a:t>tidyverse</a:t>
            </a:r>
            <a:r>
              <a:rPr lang="en-US" sz="1800" i="1" dirty="0"/>
              <a:t>: Join two </a:t>
            </a:r>
            <a:r>
              <a:rPr lang="en-US" sz="1800" i="1" dirty="0" err="1"/>
              <a:t>tbls</a:t>
            </a:r>
            <a:r>
              <a:rPr lang="en-US" sz="1800" i="1" dirty="0"/>
              <a:t> together </a:t>
            </a:r>
            <a:r>
              <a:rPr lang="en-US" sz="1800" dirty="0"/>
              <a:t>Retrieved from </a:t>
            </a:r>
            <a:r>
              <a:rPr lang="en-US" sz="1800" dirty="0">
                <a:hlinkClick r:id="rId7"/>
              </a:rPr>
              <a:t>https://dplyr.tidyverse.org/reference/join.html</a:t>
            </a:r>
            <a:endParaRPr lang="en-US" sz="1800" dirty="0"/>
          </a:p>
          <a:p>
            <a:endParaRPr lang="en-US" sz="1800" dirty="0"/>
          </a:p>
        </p:txBody>
      </p:sp>
    </p:spTree>
    <p:extLst>
      <p:ext uri="{BB962C8B-B14F-4D97-AF65-F5344CB8AC3E}">
        <p14:creationId xmlns:p14="http://schemas.microsoft.com/office/powerpoint/2010/main" val="86412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07E8-264E-704E-BF82-092133039581}"/>
              </a:ext>
            </a:extLst>
          </p:cNvPr>
          <p:cNvSpPr>
            <a:spLocks noGrp="1"/>
          </p:cNvSpPr>
          <p:nvPr>
            <p:ph type="title"/>
          </p:nvPr>
        </p:nvSpPr>
        <p:spPr/>
        <p:txBody>
          <a:bodyPr/>
          <a:lstStyle/>
          <a:p>
            <a:r>
              <a:rPr lang="en-US" b="1" dirty="0"/>
              <a:t>BACKGROUND</a:t>
            </a:r>
          </a:p>
        </p:txBody>
      </p:sp>
      <p:sp>
        <p:nvSpPr>
          <p:cNvPr id="3" name="Content Placeholder 2">
            <a:extLst>
              <a:ext uri="{FF2B5EF4-FFF2-40B4-BE49-F238E27FC236}">
                <a16:creationId xmlns:a16="http://schemas.microsoft.com/office/drawing/2014/main" id="{D9240A02-E591-FF47-ABDA-ABFD7CC3F4D8}"/>
              </a:ext>
            </a:extLst>
          </p:cNvPr>
          <p:cNvSpPr>
            <a:spLocks noGrp="1"/>
          </p:cNvSpPr>
          <p:nvPr>
            <p:ph idx="1"/>
          </p:nvPr>
        </p:nvSpPr>
        <p:spPr>
          <a:xfrm>
            <a:off x="7094482" y="1617882"/>
            <a:ext cx="4259317" cy="4559081"/>
          </a:xfrm>
        </p:spPr>
        <p:txBody>
          <a:bodyPr/>
          <a:lstStyle/>
          <a:p>
            <a:pPr marL="0" indent="0">
              <a:buNone/>
            </a:pPr>
            <a:r>
              <a:rPr lang="en-US" dirty="0"/>
              <a:t>Analysis of movie reviews </a:t>
            </a:r>
          </a:p>
          <a:p>
            <a:r>
              <a:rPr lang="en-US" dirty="0"/>
              <a:t>Polarity</a:t>
            </a:r>
          </a:p>
          <a:p>
            <a:r>
              <a:rPr lang="en-US" dirty="0"/>
              <a:t>Rating</a:t>
            </a:r>
          </a:p>
          <a:p>
            <a:r>
              <a:rPr lang="en-US" dirty="0"/>
              <a:t>Popularity</a:t>
            </a:r>
          </a:p>
          <a:p>
            <a:pPr marL="0" indent="0">
              <a:buNone/>
            </a:pPr>
            <a:endParaRPr lang="en-US" dirty="0"/>
          </a:p>
        </p:txBody>
      </p:sp>
      <p:pic>
        <p:nvPicPr>
          <p:cNvPr id="4" name="Picture 3">
            <a:extLst>
              <a:ext uri="{FF2B5EF4-FFF2-40B4-BE49-F238E27FC236}">
                <a16:creationId xmlns:a16="http://schemas.microsoft.com/office/drawing/2014/main" id="{E29B99E6-956E-2E41-8E67-8BF6A83C8FE9}"/>
              </a:ext>
            </a:extLst>
          </p:cNvPr>
          <p:cNvPicPr>
            <a:picLocks noChangeAspect="1"/>
          </p:cNvPicPr>
          <p:nvPr/>
        </p:nvPicPr>
        <p:blipFill>
          <a:blip r:embed="rId3"/>
          <a:stretch>
            <a:fillRect/>
          </a:stretch>
        </p:blipFill>
        <p:spPr>
          <a:xfrm>
            <a:off x="838200" y="1617882"/>
            <a:ext cx="5983234" cy="4559081"/>
          </a:xfrm>
          <a:prstGeom prst="rect">
            <a:avLst/>
          </a:prstGeom>
        </p:spPr>
      </p:pic>
      <p:sp>
        <p:nvSpPr>
          <p:cNvPr id="6" name="Footer Placeholder 5">
            <a:extLst>
              <a:ext uri="{FF2B5EF4-FFF2-40B4-BE49-F238E27FC236}">
                <a16:creationId xmlns:a16="http://schemas.microsoft.com/office/drawing/2014/main" id="{0A7CB991-D5D0-294F-8A5B-C588A210528A}"/>
              </a:ext>
            </a:extLst>
          </p:cNvPr>
          <p:cNvSpPr>
            <a:spLocks noGrp="1"/>
          </p:cNvSpPr>
          <p:nvPr>
            <p:ph type="ftr" sz="quarter" idx="11"/>
          </p:nvPr>
        </p:nvSpPr>
        <p:spPr/>
        <p:txBody>
          <a:bodyPr/>
          <a:lstStyle/>
          <a:p>
            <a:r>
              <a:rPr lang="en-US" dirty="0"/>
              <a:t>Image ref: https://</a:t>
            </a:r>
            <a:r>
              <a:rPr lang="en-US" dirty="0" err="1"/>
              <a:t>www.imdb.com</a:t>
            </a:r>
            <a:r>
              <a:rPr lang="en-US" dirty="0"/>
              <a:t>/title/tt4520988/?ref_=nv_sr_srsg_0</a:t>
            </a:r>
          </a:p>
        </p:txBody>
      </p:sp>
    </p:spTree>
    <p:extLst>
      <p:ext uri="{BB962C8B-B14F-4D97-AF65-F5344CB8AC3E}">
        <p14:creationId xmlns:p14="http://schemas.microsoft.com/office/powerpoint/2010/main" val="157889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5E3A-3B0E-41BE-A5F6-5DB88C53DB8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4849BF0F-B3DD-40C4-A39A-4B12DAC0B3B4}"/>
              </a:ext>
            </a:extLst>
          </p:cNvPr>
          <p:cNvSpPr>
            <a:spLocks noGrp="1"/>
          </p:cNvSpPr>
          <p:nvPr>
            <p:ph idx="1"/>
          </p:nvPr>
        </p:nvSpPr>
        <p:spPr/>
        <p:txBody>
          <a:bodyPr/>
          <a:lstStyle/>
          <a:p>
            <a:pPr marL="0" indent="0">
              <a:buNone/>
            </a:pPr>
            <a:r>
              <a:rPr lang="en-US" dirty="0"/>
              <a:t>Naïve Bayes algorithm</a:t>
            </a:r>
          </a:p>
          <a:p>
            <a:pPr lvl="1"/>
            <a:r>
              <a:rPr lang="en-US" dirty="0"/>
              <a:t>Build Naïve Bayes model to automatically learn, identify, and predict the polarity of movie reviews.</a:t>
            </a:r>
          </a:p>
          <a:p>
            <a:pPr lvl="1"/>
            <a:r>
              <a:rPr lang="en-US" dirty="0"/>
              <a:t>Improve model performance by Laplace smoothing.</a:t>
            </a:r>
          </a:p>
          <a:p>
            <a:pPr marL="0" indent="0">
              <a:buNone/>
            </a:pPr>
            <a:r>
              <a:rPr lang="en-US" dirty="0"/>
              <a:t>Rule-based sentiment analysis</a:t>
            </a:r>
          </a:p>
          <a:p>
            <a:pPr lvl="1"/>
            <a:r>
              <a:rPr lang="en-US" dirty="0"/>
              <a:t>Compare the words from the reviews with the ‘</a:t>
            </a:r>
            <a:r>
              <a:rPr lang="en-US" dirty="0" err="1"/>
              <a:t>nrc</a:t>
            </a:r>
            <a:r>
              <a:rPr lang="en-US" dirty="0"/>
              <a:t>’ and ‘</a:t>
            </a:r>
            <a:r>
              <a:rPr lang="en-US" dirty="0" err="1"/>
              <a:t>bing</a:t>
            </a:r>
            <a:r>
              <a:rPr lang="en-US" dirty="0"/>
              <a:t>’ lexicons to identify and polarize the words of movie reviews.</a:t>
            </a:r>
          </a:p>
          <a:p>
            <a:pPr marL="457200" lvl="1" indent="0">
              <a:buNone/>
            </a:pPr>
            <a:endParaRPr lang="en-US" dirty="0"/>
          </a:p>
        </p:txBody>
      </p:sp>
    </p:spTree>
    <p:extLst>
      <p:ext uri="{BB962C8B-B14F-4D97-AF65-F5344CB8AC3E}">
        <p14:creationId xmlns:p14="http://schemas.microsoft.com/office/powerpoint/2010/main" val="340452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6817-D084-4442-AD08-3A88154FFFB5}"/>
              </a:ext>
            </a:extLst>
          </p:cNvPr>
          <p:cNvSpPr>
            <a:spLocks noGrp="1"/>
          </p:cNvSpPr>
          <p:nvPr>
            <p:ph type="title"/>
          </p:nvPr>
        </p:nvSpPr>
        <p:spPr/>
        <p:txBody>
          <a:bodyPr/>
          <a:lstStyle/>
          <a:p>
            <a:r>
              <a:rPr lang="en-US" b="1" dirty="0"/>
              <a:t>NAÏVE BAYES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1A2900-F432-0345-B339-5D9368A6311A}"/>
                  </a:ext>
                </a:extLst>
              </p:cNvPr>
              <p:cNvSpPr>
                <a:spLocks noGrp="1"/>
              </p:cNvSpPr>
              <p:nvPr>
                <p:ph idx="1"/>
              </p:nvPr>
            </p:nvSpPr>
            <p:spPr/>
            <p:txBody>
              <a:bodyPr/>
              <a:lstStyle/>
              <a:p>
                <a:pPr marL="0" indent="0">
                  <a:buNone/>
                </a:pPr>
                <a:r>
                  <a:rPr lang="en-US" dirty="0"/>
                  <a:t>Bayes Theorem :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e>
                        <m:r>
                          <a:rPr lang="en-US" sz="2400" i="1">
                            <a:latin typeface="Cambria Math" panose="02040503050406030204" pitchFamily="18" charset="0"/>
                          </a:rPr>
                          <m:t>𝐵</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d>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d>
                      </m:den>
                    </m:f>
                  </m:oMath>
                </a14:m>
                <a:endParaRPr lang="en-US" dirty="0"/>
              </a:p>
              <a:p>
                <a:pPr marL="0" indent="0">
                  <a:buNone/>
                </a:pPr>
                <a:r>
                  <a:rPr lang="en-US" dirty="0"/>
                  <a:t>Probabilistic model: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Laplace smoothing: To reduce the number of false positives and negatives.</a:t>
                </a:r>
              </a:p>
            </p:txBody>
          </p:sp>
        </mc:Choice>
        <mc:Fallback xmlns="">
          <p:sp>
            <p:nvSpPr>
              <p:cNvPr id="3" name="Content Placeholder 2">
                <a:extLst>
                  <a:ext uri="{FF2B5EF4-FFF2-40B4-BE49-F238E27FC236}">
                    <a16:creationId xmlns:a16="http://schemas.microsoft.com/office/drawing/2014/main" id="{651A2900-F432-0345-B339-5D9368A6311A}"/>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07A65CF3-EA18-034A-B32E-C985941D510E}"/>
              </a:ext>
            </a:extLst>
          </p:cNvPr>
          <p:cNvGraphicFramePr>
            <a:graphicFrameLocks noGrp="1"/>
          </p:cNvGraphicFramePr>
          <p:nvPr>
            <p:extLst>
              <p:ext uri="{D42A27DB-BD31-4B8C-83A1-F6EECF244321}">
                <p14:modId xmlns:p14="http://schemas.microsoft.com/office/powerpoint/2010/main" val="2551073444"/>
              </p:ext>
            </p:extLst>
          </p:nvPr>
        </p:nvGraphicFramePr>
        <p:xfrm>
          <a:off x="1103587" y="3069022"/>
          <a:ext cx="9354206" cy="1302304"/>
        </p:xfrm>
        <a:graphic>
          <a:graphicData uri="http://schemas.openxmlformats.org/drawingml/2006/table">
            <a:tbl>
              <a:tblPr firstRow="1" firstCol="1" bandRow="1"/>
              <a:tblGrid>
                <a:gridCol w="772346">
                  <a:extLst>
                    <a:ext uri="{9D8B030D-6E8A-4147-A177-3AD203B41FA5}">
                      <a16:colId xmlns:a16="http://schemas.microsoft.com/office/drawing/2014/main" val="2800647724"/>
                    </a:ext>
                  </a:extLst>
                </a:gridCol>
                <a:gridCol w="981442">
                  <a:extLst>
                    <a:ext uri="{9D8B030D-6E8A-4147-A177-3AD203B41FA5}">
                      <a16:colId xmlns:a16="http://schemas.microsoft.com/office/drawing/2014/main" val="1639345843"/>
                    </a:ext>
                  </a:extLst>
                </a:gridCol>
                <a:gridCol w="1002452">
                  <a:extLst>
                    <a:ext uri="{9D8B030D-6E8A-4147-A177-3AD203B41FA5}">
                      <a16:colId xmlns:a16="http://schemas.microsoft.com/office/drawing/2014/main" val="39781065"/>
                    </a:ext>
                  </a:extLst>
                </a:gridCol>
                <a:gridCol w="1005452">
                  <a:extLst>
                    <a:ext uri="{9D8B030D-6E8A-4147-A177-3AD203B41FA5}">
                      <a16:colId xmlns:a16="http://schemas.microsoft.com/office/drawing/2014/main" val="1921565602"/>
                    </a:ext>
                  </a:extLst>
                </a:gridCol>
                <a:gridCol w="1000450">
                  <a:extLst>
                    <a:ext uri="{9D8B030D-6E8A-4147-A177-3AD203B41FA5}">
                      <a16:colId xmlns:a16="http://schemas.microsoft.com/office/drawing/2014/main" val="824467969"/>
                    </a:ext>
                  </a:extLst>
                </a:gridCol>
                <a:gridCol w="995448">
                  <a:extLst>
                    <a:ext uri="{9D8B030D-6E8A-4147-A177-3AD203B41FA5}">
                      <a16:colId xmlns:a16="http://schemas.microsoft.com/office/drawing/2014/main" val="3991010887"/>
                    </a:ext>
                  </a:extLst>
                </a:gridCol>
                <a:gridCol w="1073482">
                  <a:extLst>
                    <a:ext uri="{9D8B030D-6E8A-4147-A177-3AD203B41FA5}">
                      <a16:colId xmlns:a16="http://schemas.microsoft.com/office/drawing/2014/main" val="3639147691"/>
                    </a:ext>
                  </a:extLst>
                </a:gridCol>
                <a:gridCol w="971437">
                  <a:extLst>
                    <a:ext uri="{9D8B030D-6E8A-4147-A177-3AD203B41FA5}">
                      <a16:colId xmlns:a16="http://schemas.microsoft.com/office/drawing/2014/main" val="3684083195"/>
                    </a:ext>
                  </a:extLst>
                </a:gridCol>
                <a:gridCol w="971437">
                  <a:extLst>
                    <a:ext uri="{9D8B030D-6E8A-4147-A177-3AD203B41FA5}">
                      <a16:colId xmlns:a16="http://schemas.microsoft.com/office/drawing/2014/main" val="3944789895"/>
                    </a:ext>
                  </a:extLst>
                </a:gridCol>
                <a:gridCol w="580260">
                  <a:extLst>
                    <a:ext uri="{9D8B030D-6E8A-4147-A177-3AD203B41FA5}">
                      <a16:colId xmlns:a16="http://schemas.microsoft.com/office/drawing/2014/main" val="955437068"/>
                    </a:ext>
                  </a:extLst>
                </a:gridCol>
              </a:tblGrid>
              <a:tr h="216570">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Good</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gridSpan="2">
                  <a:txBody>
                    <a:bodyPr/>
                    <a:lstStyle/>
                    <a:p>
                      <a:pPr marL="0" marR="0" algn="ctr">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Bad</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gridSpan="2">
                  <a:txBody>
                    <a:bodyPr/>
                    <a:lstStyle/>
                    <a:p>
                      <a:pPr marL="0" marR="0" algn="ctr">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Success</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gridSpan="2">
                  <a:txBody>
                    <a:bodyPr/>
                    <a:lstStyle/>
                    <a:p>
                      <a:pPr marL="0" marR="0" algn="ctr">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Poor</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291875"/>
                  </a:ext>
                </a:extLst>
              </a:tr>
              <a:tr h="216570">
                <a:tc>
                  <a:txBody>
                    <a:bodyPr/>
                    <a:lstStyle/>
                    <a:p>
                      <a:pPr marL="0" marR="0">
                        <a:lnSpc>
                          <a:spcPct val="150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rPr>
                        <a:t>Likelihood</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Yes</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No</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Yes</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rPr>
                        <a:t>No</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Yes</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No</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Yes</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No</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06257685"/>
                  </a:ext>
                </a:extLst>
              </a:tr>
              <a:tr h="216570">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Pos</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35/50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15/50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6/50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44/50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32/50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18/50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4/50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46/50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54786429"/>
                  </a:ext>
                </a:extLst>
              </a:tr>
              <a:tr h="216570">
                <a:tc>
                  <a:txBody>
                    <a:bodyPr/>
                    <a:lstStyle/>
                    <a:p>
                      <a:pPr marL="0" marR="0">
                        <a:lnSpc>
                          <a:spcPct val="150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rPr>
                        <a:t>Neg</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2/50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48/50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43/50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7/50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13/50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37/50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33/50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17/50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50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23911618"/>
                  </a:ext>
                </a:extLst>
              </a:tr>
              <a:tr h="322372">
                <a:tc>
                  <a:txBody>
                    <a:bodyPr/>
                    <a:lstStyle/>
                    <a:p>
                      <a:pPr marL="0" marR="0">
                        <a:lnSpc>
                          <a:spcPct val="150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37/100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63/100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49/100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51/100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45/100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55/100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37/100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rPr>
                        <a:t> 63/100</a:t>
                      </a:r>
                      <a:endParaRPr lang="en-US" sz="120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629438598"/>
                  </a:ext>
                </a:extLst>
              </a:tr>
            </a:tbl>
          </a:graphicData>
        </a:graphic>
      </p:graphicFrame>
    </p:spTree>
    <p:extLst>
      <p:ext uri="{BB962C8B-B14F-4D97-AF65-F5344CB8AC3E}">
        <p14:creationId xmlns:p14="http://schemas.microsoft.com/office/powerpoint/2010/main" val="213994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14CE-5AA1-234B-B695-4E1A6F2F9491}"/>
              </a:ext>
            </a:extLst>
          </p:cNvPr>
          <p:cNvSpPr>
            <a:spLocks noGrp="1"/>
          </p:cNvSpPr>
          <p:nvPr>
            <p:ph type="title"/>
          </p:nvPr>
        </p:nvSpPr>
        <p:spPr/>
        <p:txBody>
          <a:bodyPr/>
          <a:lstStyle/>
          <a:p>
            <a:r>
              <a:rPr lang="en-US" b="1" dirty="0"/>
              <a:t>RULE-BASED SENTIMENT ANALYSIS</a:t>
            </a:r>
          </a:p>
        </p:txBody>
      </p:sp>
      <p:sp>
        <p:nvSpPr>
          <p:cNvPr id="3" name="Content Placeholder 2">
            <a:extLst>
              <a:ext uri="{FF2B5EF4-FFF2-40B4-BE49-F238E27FC236}">
                <a16:creationId xmlns:a16="http://schemas.microsoft.com/office/drawing/2014/main" id="{870A2517-BE77-514F-8A51-30970FBFAE47}"/>
              </a:ext>
            </a:extLst>
          </p:cNvPr>
          <p:cNvSpPr>
            <a:spLocks noGrp="1"/>
          </p:cNvSpPr>
          <p:nvPr>
            <p:ph idx="1"/>
          </p:nvPr>
        </p:nvSpPr>
        <p:spPr/>
        <p:txBody>
          <a:bodyPr/>
          <a:lstStyle/>
          <a:p>
            <a:pPr marL="0" indent="0">
              <a:buNone/>
            </a:pPr>
            <a:r>
              <a:rPr lang="en-US" dirty="0"/>
              <a:t>Manual Rules for sentiment analysis – </a:t>
            </a:r>
            <a:r>
              <a:rPr lang="en-US" dirty="0" err="1"/>
              <a:t>nrc</a:t>
            </a:r>
            <a:r>
              <a:rPr lang="en-US" dirty="0"/>
              <a:t> lexicon: </a:t>
            </a:r>
          </a:p>
          <a:p>
            <a:pPr marL="0" indent="0">
              <a:buNone/>
            </a:pPr>
            <a:r>
              <a:rPr lang="en-US" dirty="0" err="1"/>
              <a:t>sentiment_result</a:t>
            </a:r>
            <a:r>
              <a:rPr lang="en-US" dirty="0"/>
              <a:t> &lt;-</a:t>
            </a:r>
            <a:r>
              <a:rPr lang="en-US" dirty="0">
                <a:solidFill>
                  <a:srgbClr val="00B050"/>
                </a:solidFill>
              </a:rPr>
              <a:t> </a:t>
            </a:r>
            <a:r>
              <a:rPr lang="en-US" dirty="0" err="1">
                <a:solidFill>
                  <a:srgbClr val="00B050"/>
                </a:solidFill>
              </a:rPr>
              <a:t>movie_review</a:t>
            </a:r>
            <a:r>
              <a:rPr lang="en-US" dirty="0"/>
              <a:t> %&gt;% </a:t>
            </a:r>
            <a:r>
              <a:rPr lang="en-US" dirty="0" err="1"/>
              <a:t>left_join</a:t>
            </a:r>
            <a:r>
              <a:rPr lang="en-US" dirty="0"/>
              <a:t>(</a:t>
            </a:r>
            <a:r>
              <a:rPr lang="en-US" dirty="0" err="1"/>
              <a:t>get_sentiments</a:t>
            </a:r>
            <a:r>
              <a:rPr lang="en-US" dirty="0"/>
              <a:t>("</a:t>
            </a:r>
            <a:r>
              <a:rPr lang="en-US" dirty="0" err="1">
                <a:solidFill>
                  <a:srgbClr val="7030A0"/>
                </a:solidFill>
              </a:rPr>
              <a:t>nrc</a:t>
            </a:r>
            <a:r>
              <a:rPr lang="en-US" dirty="0"/>
              <a:t>")) </a:t>
            </a:r>
          </a:p>
          <a:p>
            <a:pPr marL="0" indent="0">
              <a:buNone/>
            </a:pPr>
            <a:r>
              <a:rPr lang="en-US" dirty="0"/>
              <a:t>%&gt;% filter(!</a:t>
            </a:r>
            <a:r>
              <a:rPr lang="en-US" dirty="0" err="1"/>
              <a:t>is.na</a:t>
            </a:r>
            <a:r>
              <a:rPr lang="en-US" dirty="0"/>
              <a:t>(sentiment)) </a:t>
            </a:r>
          </a:p>
          <a:p>
            <a:pPr marL="0" indent="0">
              <a:buNone/>
            </a:pPr>
            <a:r>
              <a:rPr lang="en-US" dirty="0"/>
              <a:t>%&gt;% count(sentiment, sort = TRUE)</a:t>
            </a:r>
          </a:p>
          <a:p>
            <a:pPr marL="0" indent="0">
              <a:buNone/>
            </a:pPr>
            <a:endParaRPr lang="en-US" sz="1400" dirty="0"/>
          </a:p>
          <a:p>
            <a:pPr marL="0" indent="0">
              <a:buNone/>
            </a:pPr>
            <a:r>
              <a:rPr lang="en-US" dirty="0"/>
              <a:t>Sentiment analysis – </a:t>
            </a:r>
            <a:r>
              <a:rPr lang="en-US" dirty="0" err="1"/>
              <a:t>bing</a:t>
            </a:r>
            <a:r>
              <a:rPr lang="en-US" dirty="0"/>
              <a:t> lexicon:</a:t>
            </a:r>
          </a:p>
          <a:p>
            <a:pPr marL="0" indent="0">
              <a:buNone/>
            </a:pPr>
            <a:r>
              <a:rPr lang="en-US" dirty="0" err="1"/>
              <a:t>sentiment_result</a:t>
            </a:r>
            <a:r>
              <a:rPr lang="en-US" dirty="0"/>
              <a:t> &lt;- tidy(</a:t>
            </a:r>
            <a:r>
              <a:rPr lang="en-US" dirty="0" err="1">
                <a:solidFill>
                  <a:srgbClr val="00B050"/>
                </a:solidFill>
              </a:rPr>
              <a:t>mr_dtm</a:t>
            </a:r>
            <a:r>
              <a:rPr lang="en-US" dirty="0"/>
              <a:t>) %&gt;% </a:t>
            </a:r>
            <a:r>
              <a:rPr lang="en-US" dirty="0" err="1"/>
              <a:t>left_join</a:t>
            </a:r>
            <a:r>
              <a:rPr lang="en-US" dirty="0"/>
              <a:t>(</a:t>
            </a:r>
            <a:r>
              <a:rPr lang="en-US" dirty="0" err="1"/>
              <a:t>get_sentiments</a:t>
            </a:r>
            <a:r>
              <a:rPr lang="en-US" dirty="0"/>
              <a:t>("</a:t>
            </a:r>
            <a:r>
              <a:rPr lang="en-US" dirty="0" err="1">
                <a:solidFill>
                  <a:srgbClr val="7030A0"/>
                </a:solidFill>
              </a:rPr>
              <a:t>bing</a:t>
            </a:r>
            <a:r>
              <a:rPr lang="en-US" dirty="0"/>
              <a:t>"), by = c(term = "word"))</a:t>
            </a:r>
          </a:p>
        </p:txBody>
      </p:sp>
      <p:sp>
        <p:nvSpPr>
          <p:cNvPr id="4" name="Footer Placeholder 3">
            <a:extLst>
              <a:ext uri="{FF2B5EF4-FFF2-40B4-BE49-F238E27FC236}">
                <a16:creationId xmlns:a16="http://schemas.microsoft.com/office/drawing/2014/main" id="{CCD1D059-985A-E944-A48F-DD993F816C73}"/>
              </a:ext>
            </a:extLst>
          </p:cNvPr>
          <p:cNvSpPr>
            <a:spLocks noGrp="1"/>
          </p:cNvSpPr>
          <p:nvPr>
            <p:ph type="ftr" sz="quarter" idx="11"/>
          </p:nvPr>
        </p:nvSpPr>
        <p:spPr>
          <a:xfrm>
            <a:off x="1775012" y="6356350"/>
            <a:ext cx="6378388" cy="365125"/>
          </a:xfrm>
        </p:spPr>
        <p:txBody>
          <a:bodyPr/>
          <a:lstStyle/>
          <a:p>
            <a:r>
              <a:rPr lang="en-US" dirty="0"/>
              <a:t>Lexicon ref: http://</a:t>
            </a:r>
            <a:r>
              <a:rPr lang="en-US" dirty="0" err="1"/>
              <a:t>sentiment.nrc.ca</a:t>
            </a:r>
            <a:r>
              <a:rPr lang="en-US" dirty="0"/>
              <a:t>/lexicons-for-research/ [1],   </a:t>
            </a:r>
          </a:p>
          <a:p>
            <a:r>
              <a:rPr lang="en-US" dirty="0"/>
              <a:t>https://</a:t>
            </a:r>
            <a:r>
              <a:rPr lang="en-US" dirty="0" err="1"/>
              <a:t>www.cs.uic.edu</a:t>
            </a:r>
            <a:r>
              <a:rPr lang="en-US" dirty="0"/>
              <a:t>/~</a:t>
            </a:r>
            <a:r>
              <a:rPr lang="en-US" dirty="0" err="1"/>
              <a:t>liub</a:t>
            </a:r>
            <a:r>
              <a:rPr lang="en-US" dirty="0"/>
              <a:t>/FBS/sentiment-</a:t>
            </a:r>
            <a:r>
              <a:rPr lang="en-US" dirty="0" err="1"/>
              <a:t>analysis.html</a:t>
            </a:r>
            <a:r>
              <a:rPr lang="en-US" dirty="0"/>
              <a:t> [2]</a:t>
            </a:r>
          </a:p>
        </p:txBody>
      </p:sp>
    </p:spTree>
    <p:extLst>
      <p:ext uri="{BB962C8B-B14F-4D97-AF65-F5344CB8AC3E}">
        <p14:creationId xmlns:p14="http://schemas.microsoft.com/office/powerpoint/2010/main" val="407097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CC0A-9353-E948-B620-5B7FC12B36F9}"/>
              </a:ext>
            </a:extLst>
          </p:cNvPr>
          <p:cNvSpPr>
            <a:spLocks noGrp="1"/>
          </p:cNvSpPr>
          <p:nvPr>
            <p:ph type="title"/>
          </p:nvPr>
        </p:nvSpPr>
        <p:spPr/>
        <p:txBody>
          <a:bodyPr/>
          <a:lstStyle/>
          <a:p>
            <a:r>
              <a:rPr lang="en-US" b="1" dirty="0"/>
              <a:t>RULE-BASED</a:t>
            </a:r>
            <a:r>
              <a:rPr lang="th-TH" b="1" dirty="0"/>
              <a:t> </a:t>
            </a:r>
            <a:r>
              <a:rPr lang="en-US" b="1" dirty="0"/>
              <a:t>SENTIMENT ANALYSIS</a:t>
            </a:r>
          </a:p>
        </p:txBody>
      </p:sp>
      <p:sp>
        <p:nvSpPr>
          <p:cNvPr id="3" name="Content Placeholder 2">
            <a:extLst>
              <a:ext uri="{FF2B5EF4-FFF2-40B4-BE49-F238E27FC236}">
                <a16:creationId xmlns:a16="http://schemas.microsoft.com/office/drawing/2014/main" id="{84A6EA59-383C-834C-9AD9-5390EFD8D6B9}"/>
              </a:ext>
            </a:extLst>
          </p:cNvPr>
          <p:cNvSpPr>
            <a:spLocks noGrp="1"/>
          </p:cNvSpPr>
          <p:nvPr>
            <p:ph idx="1"/>
          </p:nvPr>
        </p:nvSpPr>
        <p:spPr/>
        <p:txBody>
          <a:bodyPr/>
          <a:lstStyle/>
          <a:p>
            <a:pPr marL="0" indent="0">
              <a:buNone/>
            </a:pPr>
            <a:r>
              <a:rPr lang="en-US" dirty="0" err="1"/>
              <a:t>sentiment_count</a:t>
            </a:r>
            <a:r>
              <a:rPr lang="en-US" dirty="0"/>
              <a:t> &lt;- </a:t>
            </a:r>
            <a:r>
              <a:rPr lang="en-US" dirty="0" err="1"/>
              <a:t>sentiment_result</a:t>
            </a:r>
            <a:r>
              <a:rPr lang="en-US" dirty="0"/>
              <a:t> %&gt;%</a:t>
            </a:r>
          </a:p>
          <a:p>
            <a:pPr marL="0" indent="0">
              <a:buNone/>
            </a:pPr>
            <a:r>
              <a:rPr lang="en-US" dirty="0"/>
              <a:t>  count(document, sentiment, </a:t>
            </a:r>
            <a:r>
              <a:rPr lang="en-US" dirty="0" err="1"/>
              <a:t>wt</a:t>
            </a:r>
            <a:r>
              <a:rPr lang="en-US" dirty="0"/>
              <a:t> = count) %&gt;%</a:t>
            </a:r>
          </a:p>
          <a:p>
            <a:pPr marL="0" indent="0">
              <a:buNone/>
            </a:pPr>
            <a:r>
              <a:rPr lang="en-US" dirty="0"/>
              <a:t>  spread(sentiment, n, fill = 0) %&gt;%</a:t>
            </a:r>
          </a:p>
          <a:p>
            <a:pPr marL="0" indent="0">
              <a:buNone/>
            </a:pPr>
            <a:r>
              <a:rPr lang="en-US" dirty="0"/>
              <a:t>  mutate(</a:t>
            </a:r>
            <a:r>
              <a:rPr lang="en-US" dirty="0">
                <a:solidFill>
                  <a:srgbClr val="00B050"/>
                </a:solidFill>
              </a:rPr>
              <a:t>sentiment = positive - negative</a:t>
            </a:r>
            <a:r>
              <a:rPr lang="en-US" dirty="0"/>
              <a:t>) %&gt;%</a:t>
            </a:r>
          </a:p>
          <a:p>
            <a:pPr marL="0" indent="0">
              <a:buNone/>
            </a:pPr>
            <a:r>
              <a:rPr lang="en-US" dirty="0"/>
              <a:t>  mutate(type = </a:t>
            </a:r>
            <a:r>
              <a:rPr lang="en-US" dirty="0" err="1"/>
              <a:t>ifelse</a:t>
            </a:r>
            <a:r>
              <a:rPr lang="en-US" dirty="0"/>
              <a:t>(sentiment </a:t>
            </a:r>
            <a:r>
              <a:rPr lang="en-US" dirty="0">
                <a:solidFill>
                  <a:srgbClr val="7030A0"/>
                </a:solidFill>
              </a:rPr>
              <a:t>&gt;= 0</a:t>
            </a:r>
            <a:r>
              <a:rPr lang="en-US" dirty="0"/>
              <a:t>, </a:t>
            </a:r>
            <a:r>
              <a:rPr lang="en-US" dirty="0">
                <a:solidFill>
                  <a:srgbClr val="00B050"/>
                </a:solidFill>
              </a:rPr>
              <a:t>"pos"</a:t>
            </a:r>
            <a:r>
              <a:rPr lang="en-US" dirty="0"/>
              <a:t>, </a:t>
            </a:r>
            <a:r>
              <a:rPr lang="en-US" dirty="0">
                <a:solidFill>
                  <a:srgbClr val="FF0000"/>
                </a:solidFill>
              </a:rPr>
              <a:t>"neg"</a:t>
            </a:r>
            <a:r>
              <a:rPr lang="en-US" dirty="0"/>
              <a:t>))</a:t>
            </a:r>
          </a:p>
        </p:txBody>
      </p:sp>
    </p:spTree>
    <p:extLst>
      <p:ext uri="{BB962C8B-B14F-4D97-AF65-F5344CB8AC3E}">
        <p14:creationId xmlns:p14="http://schemas.microsoft.com/office/powerpoint/2010/main" val="319085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62B6-4D9D-A446-A685-74AFE42E6B00}"/>
              </a:ext>
            </a:extLst>
          </p:cNvPr>
          <p:cNvSpPr>
            <a:spLocks noGrp="1"/>
          </p:cNvSpPr>
          <p:nvPr>
            <p:ph type="title"/>
          </p:nvPr>
        </p:nvSpPr>
        <p:spPr/>
        <p:txBody>
          <a:bodyPr/>
          <a:lstStyle/>
          <a:p>
            <a:r>
              <a:rPr lang="en-US" b="1" dirty="0"/>
              <a:t>CHALLENGE RESOLUTION</a:t>
            </a:r>
          </a:p>
        </p:txBody>
      </p:sp>
      <p:graphicFrame>
        <p:nvGraphicFramePr>
          <p:cNvPr id="5" name="Content Placeholder 4">
            <a:extLst>
              <a:ext uri="{FF2B5EF4-FFF2-40B4-BE49-F238E27FC236}">
                <a16:creationId xmlns:a16="http://schemas.microsoft.com/office/drawing/2014/main" id="{E05ABD5E-CDB5-124F-AB65-37DC266713DA}"/>
              </a:ext>
            </a:extLst>
          </p:cNvPr>
          <p:cNvGraphicFramePr>
            <a:graphicFrameLocks noGrp="1"/>
          </p:cNvGraphicFramePr>
          <p:nvPr>
            <p:ph idx="1"/>
            <p:extLst>
              <p:ext uri="{D42A27DB-BD31-4B8C-83A1-F6EECF244321}">
                <p14:modId xmlns:p14="http://schemas.microsoft.com/office/powerpoint/2010/main" val="32857630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36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26AE-22C1-4F59-82F9-B23C14E834C0}"/>
              </a:ext>
            </a:extLst>
          </p:cNvPr>
          <p:cNvSpPr>
            <a:spLocks noGrp="1"/>
          </p:cNvSpPr>
          <p:nvPr>
            <p:ph type="title"/>
          </p:nvPr>
        </p:nvSpPr>
        <p:spPr/>
        <p:txBody>
          <a:bodyPr/>
          <a:lstStyle/>
          <a:p>
            <a:r>
              <a:rPr lang="en-US" b="1" dirty="0"/>
              <a:t>IMPLEMENTATION</a:t>
            </a:r>
          </a:p>
        </p:txBody>
      </p:sp>
      <p:sp>
        <p:nvSpPr>
          <p:cNvPr id="3" name="Content Placeholder 2">
            <a:extLst>
              <a:ext uri="{FF2B5EF4-FFF2-40B4-BE49-F238E27FC236}">
                <a16:creationId xmlns:a16="http://schemas.microsoft.com/office/drawing/2014/main" id="{32B6D91C-26C8-4929-AAA6-F1FFDD3F516C}"/>
              </a:ext>
            </a:extLst>
          </p:cNvPr>
          <p:cNvSpPr>
            <a:spLocks noGrp="1"/>
          </p:cNvSpPr>
          <p:nvPr>
            <p:ph idx="1"/>
          </p:nvPr>
        </p:nvSpPr>
        <p:spPr/>
        <p:txBody>
          <a:bodyPr/>
          <a:lstStyle/>
          <a:p>
            <a:r>
              <a:rPr lang="en-US" dirty="0"/>
              <a:t>Naïve Bayes algorithm</a:t>
            </a:r>
          </a:p>
          <a:p>
            <a:pPr lvl="1"/>
            <a:r>
              <a:rPr lang="en-US" dirty="0"/>
              <a:t>Naïve Bayes algorithm without the Laplace smoothing</a:t>
            </a:r>
          </a:p>
          <a:p>
            <a:pPr lvl="1"/>
            <a:r>
              <a:rPr lang="en-US" dirty="0"/>
              <a:t>Naïve Bayes algorithm with the Laplace smoothing</a:t>
            </a:r>
          </a:p>
          <a:p>
            <a:endParaRPr lang="en-US" dirty="0"/>
          </a:p>
          <a:p>
            <a:r>
              <a:rPr lang="en-US" dirty="0"/>
              <a:t>Rule-based sentiment analysis</a:t>
            </a:r>
          </a:p>
          <a:p>
            <a:pPr lvl="1"/>
            <a:r>
              <a:rPr lang="en-US" dirty="0"/>
              <a:t>NRC lexicon: Categorizing words in a binary fashion (“yes”/“no”) into categories of positive, negative, anger, anticipation, disgust, fear, joy, sadness, surprise, and trust.</a:t>
            </a:r>
          </a:p>
          <a:p>
            <a:pPr lvl="1"/>
            <a:r>
              <a:rPr lang="en-US" dirty="0"/>
              <a:t>BING lexicon: Categorizing words in a binary fashion into positive and negative categories.</a:t>
            </a:r>
          </a:p>
          <a:p>
            <a:pPr lvl="1"/>
            <a:endParaRPr lang="en-US" dirty="0"/>
          </a:p>
        </p:txBody>
      </p:sp>
    </p:spTree>
    <p:extLst>
      <p:ext uri="{BB962C8B-B14F-4D97-AF65-F5344CB8AC3E}">
        <p14:creationId xmlns:p14="http://schemas.microsoft.com/office/powerpoint/2010/main" val="204381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6D75-7F39-904D-9723-520B3995B251}"/>
              </a:ext>
            </a:extLst>
          </p:cNvPr>
          <p:cNvSpPr>
            <a:spLocks noGrp="1"/>
          </p:cNvSpPr>
          <p:nvPr>
            <p:ph type="title"/>
          </p:nvPr>
        </p:nvSpPr>
        <p:spPr/>
        <p:txBody>
          <a:bodyPr/>
          <a:lstStyle/>
          <a:p>
            <a:r>
              <a:rPr lang="en-US" b="1" dirty="0"/>
              <a:t>NAÏVE BAYES ALGORITHM</a:t>
            </a:r>
          </a:p>
        </p:txBody>
      </p:sp>
      <p:pic>
        <p:nvPicPr>
          <p:cNvPr id="4" name="Content Placeholder 3">
            <a:extLst>
              <a:ext uri="{FF2B5EF4-FFF2-40B4-BE49-F238E27FC236}">
                <a16:creationId xmlns:a16="http://schemas.microsoft.com/office/drawing/2014/main" id="{60D26900-359B-754D-A80B-4EBB50E61D2C}"/>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162149" cy="435133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5FF6DB-2C30-CE44-BF9B-168FD9F44053}"/>
                  </a:ext>
                </a:extLst>
              </p:cNvPr>
              <p:cNvSpPr txBox="1"/>
              <p:nvPr/>
            </p:nvSpPr>
            <p:spPr>
              <a:xfrm>
                <a:off x="5623034" y="1690688"/>
                <a:ext cx="5118538" cy="2793714"/>
              </a:xfrm>
              <a:prstGeom prst="rect">
                <a:avLst/>
              </a:prstGeom>
              <a:noFill/>
            </p:spPr>
            <p:txBody>
              <a:bodyPr wrap="square" rtlCol="0">
                <a:spAutoFit/>
              </a:bodyPr>
              <a:lstStyle/>
              <a:p>
                <a:r>
                  <a:rPr lang="en-US" sz="2400" b="1" dirty="0"/>
                  <a:t>Naïve Bayes Algorithm results:</a:t>
                </a:r>
              </a:p>
              <a:p>
                <a:endParaRPr lang="en-US" dirty="0"/>
              </a:p>
              <a:p>
                <a:r>
                  <a:rPr lang="en-US" dirty="0"/>
                  <a:t>FALSE POSITIVE:</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𝑓𝑎𝑙𝑠</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𝑝𝑜𝑠</m:t>
                              </m:r>
                            </m:sub>
                          </m:sSub>
                        </m:num>
                        <m:den>
                          <m:r>
                            <a:rPr lang="en-US" i="1">
                              <a:latin typeface="Cambria Math" panose="02040503050406030204" pitchFamily="18" charset="0"/>
                            </a:rPr>
                            <m:t>𝑡𝑜𝑡𝑎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𝑝𝑜𝑠</m:t>
                              </m:r>
                            </m:sub>
                          </m:sSub>
                        </m:den>
                      </m:f>
                      <m:r>
                        <a:rPr lang="en-US" i="1">
                          <a:latin typeface="Cambria Math" panose="02040503050406030204" pitchFamily="18" charset="0"/>
                        </a:rPr>
                        <m:t>∗100= </m:t>
                      </m:r>
                      <m:r>
                        <a:rPr lang="en-US" smtClean="0">
                          <a:solidFill>
                            <a:schemeClr val="accent5">
                              <a:lumMod val="75000"/>
                            </a:schemeClr>
                          </a:solidFill>
                          <a:latin typeface="Cambria Math" panose="02040503050406030204" pitchFamily="18" charset="0"/>
                        </a:rPr>
                        <m:t>28.627%</m:t>
                      </m:r>
                      <m:r>
                        <a:rPr lang="en-US">
                          <a:latin typeface="Cambria Math" panose="02040503050406030204" pitchFamily="18" charset="0"/>
                        </a:rPr>
                        <m:t> </m:t>
                      </m:r>
                    </m:oMath>
                  </m:oMathPara>
                </a14:m>
                <a:endParaRPr lang="en-US" dirty="0"/>
              </a:p>
              <a:p>
                <a:endParaRPr lang="en-US" dirty="0"/>
              </a:p>
              <a:p>
                <a:r>
                  <a:rPr lang="en-US" dirty="0"/>
                  <a:t>FALSE NEGATIVE: </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𝑓𝑎𝑙𝑠</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𝑛𝑒𝑔</m:t>
                              </m:r>
                            </m:sub>
                          </m:sSub>
                        </m:num>
                        <m:den>
                          <m:r>
                            <a:rPr lang="en-US" i="1">
                              <a:latin typeface="Cambria Math" panose="02040503050406030204" pitchFamily="18" charset="0"/>
                            </a:rPr>
                            <m:t>𝑡𝑜𝑡𝑎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𝑛𝑒𝑔</m:t>
                              </m:r>
                            </m:sub>
                          </m:sSub>
                        </m:den>
                      </m:f>
                      <m:r>
                        <a:rPr lang="en-US" i="1">
                          <a:latin typeface="Cambria Math" panose="02040503050406030204" pitchFamily="18" charset="0"/>
                        </a:rPr>
                        <m:t>∗100= </m:t>
                      </m:r>
                      <m:r>
                        <a:rPr lang="en-US" smtClean="0">
                          <a:solidFill>
                            <a:schemeClr val="accent5">
                              <a:lumMod val="75000"/>
                            </a:schemeClr>
                          </a:solidFill>
                          <a:latin typeface="Cambria Math" panose="02040503050406030204" pitchFamily="18" charset="0"/>
                        </a:rPr>
                        <m:t>13.469%</m:t>
                      </m:r>
                      <m:r>
                        <a:rPr lang="en-US">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4A5FF6DB-2C30-CE44-BF9B-168FD9F44053}"/>
                  </a:ext>
                </a:extLst>
              </p:cNvPr>
              <p:cNvSpPr txBox="1">
                <a:spLocks noRot="1" noChangeAspect="1" noMove="1" noResize="1" noEditPoints="1" noAdjustHandles="1" noChangeArrowheads="1" noChangeShapeType="1" noTextEdit="1"/>
              </p:cNvSpPr>
              <p:nvPr/>
            </p:nvSpPr>
            <p:spPr>
              <a:xfrm>
                <a:off x="5623034" y="1690688"/>
                <a:ext cx="5118538" cy="2793714"/>
              </a:xfrm>
              <a:prstGeom prst="rect">
                <a:avLst/>
              </a:prstGeom>
              <a:blipFill>
                <a:blip r:embed="rId4"/>
                <a:stretch>
                  <a:fillRect l="-1786" t="-1743"/>
                </a:stretch>
              </a:blipFill>
            </p:spPr>
            <p:txBody>
              <a:bodyPr/>
              <a:lstStyle/>
              <a:p>
                <a:r>
                  <a:rPr lang="en-US">
                    <a:noFill/>
                  </a:rPr>
                  <a:t> </a:t>
                </a:r>
              </a:p>
            </p:txBody>
          </p:sp>
        </mc:Fallback>
      </mc:AlternateContent>
    </p:spTree>
    <p:extLst>
      <p:ext uri="{BB962C8B-B14F-4D97-AF65-F5344CB8AC3E}">
        <p14:creationId xmlns:p14="http://schemas.microsoft.com/office/powerpoint/2010/main" val="213700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1915</Words>
  <Application>Microsoft Macintosh PowerPoint</Application>
  <PresentationFormat>Widescreen</PresentationFormat>
  <Paragraphs>186</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Times New Roman</vt:lpstr>
      <vt:lpstr>Office Theme</vt:lpstr>
      <vt:lpstr>SENTIMENT ANALYSIS OF MOVIE REVIEWS  NAÏVE BAYES AND RULE-BASED ALGORITHM</vt:lpstr>
      <vt:lpstr>BACKGROUND</vt:lpstr>
      <vt:lpstr>INTRODUCTION</vt:lpstr>
      <vt:lpstr>NAÏVE BAYES ALGORITHM</vt:lpstr>
      <vt:lpstr>RULE-BASED SENTIMENT ANALYSIS</vt:lpstr>
      <vt:lpstr>RULE-BASED SENTIMENT ANALYSIS</vt:lpstr>
      <vt:lpstr>CHALLENGE RESOLUTION</vt:lpstr>
      <vt:lpstr>IMPLEMENTATION</vt:lpstr>
      <vt:lpstr>NAÏVE BAYES ALGORITHM</vt:lpstr>
      <vt:lpstr>NAÏVE BAYES ALGORITHM</vt:lpstr>
      <vt:lpstr>NAÏVE BAYES ALGORITHM</vt:lpstr>
      <vt:lpstr>SENTIMENT CLASSIFICATION - NRC</vt:lpstr>
      <vt:lpstr>RULE-BASED RESULTS – BING LEXICON</vt:lpstr>
      <vt:lpstr>ANALYSIS OF RESULTS</vt:lpstr>
      <vt:lpstr>ANALYSIS OF RESULTS</vt:lpstr>
      <vt:lpstr>CONCLUSION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MOVIE REVIEWS  NAÏVE BAYES AND RULE-BASED ALGORITHM</dc:title>
  <dc:creator>Vinoth Punniyamoorthy</dc:creator>
  <cp:lastModifiedBy>Microsoft Office User</cp:lastModifiedBy>
  <cp:revision>67</cp:revision>
  <dcterms:created xsi:type="dcterms:W3CDTF">2020-03-22T18:44:06Z</dcterms:created>
  <dcterms:modified xsi:type="dcterms:W3CDTF">2020-03-28T04:51:26Z</dcterms:modified>
</cp:coreProperties>
</file>