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9" r:id="rId1"/>
  </p:sldMasterIdLst>
  <p:notesMasterIdLst>
    <p:notesMasterId r:id="rId26"/>
  </p:notesMasterIdLst>
  <p:sldIdLst>
    <p:sldId id="256" r:id="rId2"/>
    <p:sldId id="257" r:id="rId3"/>
    <p:sldId id="258" r:id="rId4"/>
    <p:sldId id="259" r:id="rId5"/>
    <p:sldId id="260" r:id="rId6"/>
    <p:sldId id="267" r:id="rId7"/>
    <p:sldId id="280" r:id="rId8"/>
    <p:sldId id="281" r:id="rId9"/>
    <p:sldId id="279" r:id="rId10"/>
    <p:sldId id="261" r:id="rId11"/>
    <p:sldId id="276" r:id="rId12"/>
    <p:sldId id="268" r:id="rId13"/>
    <p:sldId id="272" r:id="rId14"/>
    <p:sldId id="282" r:id="rId15"/>
    <p:sldId id="283" r:id="rId16"/>
    <p:sldId id="271" r:id="rId17"/>
    <p:sldId id="284" r:id="rId18"/>
    <p:sldId id="285" r:id="rId19"/>
    <p:sldId id="293" r:id="rId20"/>
    <p:sldId id="287" r:id="rId21"/>
    <p:sldId id="288" r:id="rId22"/>
    <p:sldId id="289" r:id="rId23"/>
    <p:sldId id="290" r:id="rId24"/>
    <p:sldId id="27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95"/>
    <p:restoredTop sz="94743"/>
  </p:normalViewPr>
  <p:slideViewPr>
    <p:cSldViewPr snapToGrid="0">
      <p:cViewPr varScale="1">
        <p:scale>
          <a:sx n="136" d="100"/>
          <a:sy n="136" d="100"/>
        </p:scale>
        <p:origin x="1504" y="184"/>
      </p:cViewPr>
      <p:guideLst/>
    </p:cSldViewPr>
  </p:slideViewPr>
  <p:outlineViewPr>
    <p:cViewPr>
      <p:scale>
        <a:sx n="33" d="100"/>
        <a:sy n="33" d="100"/>
      </p:scale>
      <p:origin x="0" y="-2140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BBEEBB-DA1B-4870-82B9-8D2B14DAECA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A20EFF9-43BE-4F92-BDDF-6317B2C81513}">
      <dgm:prSet/>
      <dgm:spPr/>
      <dgm:t>
        <a:bodyPr/>
        <a:lstStyle/>
        <a:p>
          <a:pPr>
            <a:lnSpc>
              <a:spcPct val="100000"/>
            </a:lnSpc>
          </a:pPr>
          <a:r>
            <a:rPr lang="en-US" dirty="0"/>
            <a:t>This dataset presents transactions that have occurred in two days in September 2013 by European cardholders, where we have 492 frauds out of 284,807 transactions. </a:t>
          </a:r>
        </a:p>
      </dgm:t>
    </dgm:pt>
    <dgm:pt modelId="{8C2084C3-9A97-4FD0-8C37-77A35C1CCE8C}" type="parTrans" cxnId="{7FBB087C-B8A3-4D2D-A5FE-74F52C59BE9A}">
      <dgm:prSet/>
      <dgm:spPr/>
      <dgm:t>
        <a:bodyPr/>
        <a:lstStyle/>
        <a:p>
          <a:endParaRPr lang="en-US"/>
        </a:p>
      </dgm:t>
    </dgm:pt>
    <dgm:pt modelId="{D54C8096-1378-4992-9A53-B0D98F46249E}" type="sibTrans" cxnId="{7FBB087C-B8A3-4D2D-A5FE-74F52C59BE9A}">
      <dgm:prSet/>
      <dgm:spPr/>
      <dgm:t>
        <a:bodyPr/>
        <a:lstStyle/>
        <a:p>
          <a:endParaRPr lang="en-US"/>
        </a:p>
      </dgm:t>
    </dgm:pt>
    <dgm:pt modelId="{97000F94-DEC9-4330-B4C9-98B287CB3211}">
      <dgm:prSet/>
      <dgm:spPr/>
      <dgm:t>
        <a:bodyPr/>
        <a:lstStyle/>
        <a:p>
          <a:pPr>
            <a:lnSpc>
              <a:spcPct val="100000"/>
            </a:lnSpc>
          </a:pPr>
          <a:r>
            <a:rPr lang="en-US"/>
            <a:t>31 Features – 31 different pieces of information for each transaction, including the time it occurred, the transaction amount, 28 anonymized features and whether it was fraudulent or not.</a:t>
          </a:r>
        </a:p>
      </dgm:t>
    </dgm:pt>
    <dgm:pt modelId="{9159A067-9B7A-46A2-98BB-EB6A9F8FA1CA}" type="parTrans" cxnId="{41983839-4299-4F8F-B800-855C5DC03A74}">
      <dgm:prSet/>
      <dgm:spPr/>
      <dgm:t>
        <a:bodyPr/>
        <a:lstStyle/>
        <a:p>
          <a:endParaRPr lang="en-US"/>
        </a:p>
      </dgm:t>
    </dgm:pt>
    <dgm:pt modelId="{1D94B5DF-5E23-4BDE-B5A7-73B87BAFB1CD}" type="sibTrans" cxnId="{41983839-4299-4F8F-B800-855C5DC03A74}">
      <dgm:prSet/>
      <dgm:spPr/>
      <dgm:t>
        <a:bodyPr/>
        <a:lstStyle/>
        <a:p>
          <a:endParaRPr lang="en-US"/>
        </a:p>
      </dgm:t>
    </dgm:pt>
    <dgm:pt modelId="{986BA998-2BDB-4909-848D-71B15CA86FF9}">
      <dgm:prSet/>
      <dgm:spPr/>
      <dgm:t>
        <a:bodyPr/>
        <a:lstStyle/>
        <a:p>
          <a:pPr>
            <a:lnSpc>
              <a:spcPct val="100000"/>
            </a:lnSpc>
          </a:pPr>
          <a:r>
            <a:rPr lang="en-US"/>
            <a:t>Highly Imbalanced – 0.172% fraudulent transactions, this reiterates the rarity of fraudulent transactions in the dataset.</a:t>
          </a:r>
        </a:p>
      </dgm:t>
    </dgm:pt>
    <dgm:pt modelId="{8E5232BA-1BC4-4A71-8C33-DB3715BEDBCA}" type="parTrans" cxnId="{04275FB7-6CFE-4845-914F-85B504BD471F}">
      <dgm:prSet/>
      <dgm:spPr/>
      <dgm:t>
        <a:bodyPr/>
        <a:lstStyle/>
        <a:p>
          <a:endParaRPr lang="en-US"/>
        </a:p>
      </dgm:t>
    </dgm:pt>
    <dgm:pt modelId="{EB2AB383-FDD7-4A5A-AF7E-EDB9430397CC}" type="sibTrans" cxnId="{04275FB7-6CFE-4845-914F-85B504BD471F}">
      <dgm:prSet/>
      <dgm:spPr/>
      <dgm:t>
        <a:bodyPr/>
        <a:lstStyle/>
        <a:p>
          <a:endParaRPr lang="en-US"/>
        </a:p>
      </dgm:t>
    </dgm:pt>
    <dgm:pt modelId="{74F3775E-704F-4383-8F6E-F56F9E52D708}" type="pres">
      <dgm:prSet presAssocID="{95BBEEBB-DA1B-4870-82B9-8D2B14DAECA7}" presName="root" presStyleCnt="0">
        <dgm:presLayoutVars>
          <dgm:dir/>
          <dgm:resizeHandles val="exact"/>
        </dgm:presLayoutVars>
      </dgm:prSet>
      <dgm:spPr/>
    </dgm:pt>
    <dgm:pt modelId="{0A9F17FD-FC2D-4BFD-A3A6-8A73AB8FB482}" type="pres">
      <dgm:prSet presAssocID="{CA20EFF9-43BE-4F92-BDDF-6317B2C81513}" presName="compNode" presStyleCnt="0"/>
      <dgm:spPr/>
    </dgm:pt>
    <dgm:pt modelId="{F9FBED08-13BD-4C5E-8E2D-F7CD1B3A524D}" type="pres">
      <dgm:prSet presAssocID="{CA20EFF9-43BE-4F92-BDDF-6317B2C81513}" presName="bgRect" presStyleLbl="bgShp" presStyleIdx="0" presStyleCnt="3"/>
      <dgm:spPr/>
    </dgm:pt>
    <dgm:pt modelId="{EA68DD43-37A3-4C71-92E0-38A2FFB68DC6}" type="pres">
      <dgm:prSet presAssocID="{CA20EFF9-43BE-4F92-BDDF-6317B2C8151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redit card"/>
        </a:ext>
      </dgm:extLst>
    </dgm:pt>
    <dgm:pt modelId="{32922BF3-DB21-4B2B-A00A-A6AC199DBA3E}" type="pres">
      <dgm:prSet presAssocID="{CA20EFF9-43BE-4F92-BDDF-6317B2C81513}" presName="spaceRect" presStyleCnt="0"/>
      <dgm:spPr/>
    </dgm:pt>
    <dgm:pt modelId="{C0B2CC48-4D90-4D37-B865-B9B036C25881}" type="pres">
      <dgm:prSet presAssocID="{CA20EFF9-43BE-4F92-BDDF-6317B2C81513}" presName="parTx" presStyleLbl="revTx" presStyleIdx="0" presStyleCnt="3">
        <dgm:presLayoutVars>
          <dgm:chMax val="0"/>
          <dgm:chPref val="0"/>
        </dgm:presLayoutVars>
      </dgm:prSet>
      <dgm:spPr/>
    </dgm:pt>
    <dgm:pt modelId="{E4087663-54E9-410A-A5A4-3CB7A3501CC5}" type="pres">
      <dgm:prSet presAssocID="{D54C8096-1378-4992-9A53-B0D98F46249E}" presName="sibTrans" presStyleCnt="0"/>
      <dgm:spPr/>
    </dgm:pt>
    <dgm:pt modelId="{B1BD2672-8DCF-4113-9CC8-5420FDCC3570}" type="pres">
      <dgm:prSet presAssocID="{97000F94-DEC9-4330-B4C9-98B287CB3211}" presName="compNode" presStyleCnt="0"/>
      <dgm:spPr/>
    </dgm:pt>
    <dgm:pt modelId="{D4979A15-7DE0-470F-9E64-9F03014350C4}" type="pres">
      <dgm:prSet presAssocID="{97000F94-DEC9-4330-B4C9-98B287CB3211}" presName="bgRect" presStyleLbl="bgShp" presStyleIdx="1" presStyleCnt="3"/>
      <dgm:spPr/>
    </dgm:pt>
    <dgm:pt modelId="{1CD376EB-16F5-4847-B68C-73CF2BA83B1C}" type="pres">
      <dgm:prSet presAssocID="{97000F94-DEC9-4330-B4C9-98B287CB321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nk Check"/>
        </a:ext>
      </dgm:extLst>
    </dgm:pt>
    <dgm:pt modelId="{B6FC9470-3FED-4806-A9AE-0D564B0261E5}" type="pres">
      <dgm:prSet presAssocID="{97000F94-DEC9-4330-B4C9-98B287CB3211}" presName="spaceRect" presStyleCnt="0"/>
      <dgm:spPr/>
    </dgm:pt>
    <dgm:pt modelId="{9BCFE586-43CD-43C7-A277-F35C65DC5E19}" type="pres">
      <dgm:prSet presAssocID="{97000F94-DEC9-4330-B4C9-98B287CB3211}" presName="parTx" presStyleLbl="revTx" presStyleIdx="1" presStyleCnt="3">
        <dgm:presLayoutVars>
          <dgm:chMax val="0"/>
          <dgm:chPref val="0"/>
        </dgm:presLayoutVars>
      </dgm:prSet>
      <dgm:spPr/>
    </dgm:pt>
    <dgm:pt modelId="{2B821FBE-1C5C-495C-840C-932BE994E359}" type="pres">
      <dgm:prSet presAssocID="{1D94B5DF-5E23-4BDE-B5A7-73B87BAFB1CD}" presName="sibTrans" presStyleCnt="0"/>
      <dgm:spPr/>
    </dgm:pt>
    <dgm:pt modelId="{A29A938C-6636-41D4-9DEE-520AEDE52BAE}" type="pres">
      <dgm:prSet presAssocID="{986BA998-2BDB-4909-848D-71B15CA86FF9}" presName="compNode" presStyleCnt="0"/>
      <dgm:spPr/>
    </dgm:pt>
    <dgm:pt modelId="{13262575-12D7-4744-9B87-DFDBC9795D14}" type="pres">
      <dgm:prSet presAssocID="{986BA998-2BDB-4909-848D-71B15CA86FF9}" presName="bgRect" presStyleLbl="bgShp" presStyleIdx="2" presStyleCnt="3"/>
      <dgm:spPr/>
    </dgm:pt>
    <dgm:pt modelId="{C6A7224F-B790-4238-93A6-9CBD95168527}" type="pres">
      <dgm:prSet presAssocID="{986BA998-2BDB-4909-848D-71B15CA86FF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CCBFCE9E-818E-4C78-8790-D8EE1071D6F5}" type="pres">
      <dgm:prSet presAssocID="{986BA998-2BDB-4909-848D-71B15CA86FF9}" presName="spaceRect" presStyleCnt="0"/>
      <dgm:spPr/>
    </dgm:pt>
    <dgm:pt modelId="{83F4B3AE-FB14-43E8-A83A-70C6A5EFF09F}" type="pres">
      <dgm:prSet presAssocID="{986BA998-2BDB-4909-848D-71B15CA86FF9}" presName="parTx" presStyleLbl="revTx" presStyleIdx="2" presStyleCnt="3">
        <dgm:presLayoutVars>
          <dgm:chMax val="0"/>
          <dgm:chPref val="0"/>
        </dgm:presLayoutVars>
      </dgm:prSet>
      <dgm:spPr/>
    </dgm:pt>
  </dgm:ptLst>
  <dgm:cxnLst>
    <dgm:cxn modelId="{7EA25D33-992B-B341-8C4D-9A4B6AA86ABD}" type="presOf" srcId="{986BA998-2BDB-4909-848D-71B15CA86FF9}" destId="{83F4B3AE-FB14-43E8-A83A-70C6A5EFF09F}" srcOrd="0" destOrd="0" presId="urn:microsoft.com/office/officeart/2018/2/layout/IconVerticalSolidList"/>
    <dgm:cxn modelId="{41983839-4299-4F8F-B800-855C5DC03A74}" srcId="{95BBEEBB-DA1B-4870-82B9-8D2B14DAECA7}" destId="{97000F94-DEC9-4330-B4C9-98B287CB3211}" srcOrd="1" destOrd="0" parTransId="{9159A067-9B7A-46A2-98BB-EB6A9F8FA1CA}" sibTransId="{1D94B5DF-5E23-4BDE-B5A7-73B87BAFB1CD}"/>
    <dgm:cxn modelId="{CF67993A-E9E0-8349-BA70-5D936F5B5676}" type="presOf" srcId="{95BBEEBB-DA1B-4870-82B9-8D2B14DAECA7}" destId="{74F3775E-704F-4383-8F6E-F56F9E52D708}" srcOrd="0" destOrd="0" presId="urn:microsoft.com/office/officeart/2018/2/layout/IconVerticalSolidList"/>
    <dgm:cxn modelId="{7FBB087C-B8A3-4D2D-A5FE-74F52C59BE9A}" srcId="{95BBEEBB-DA1B-4870-82B9-8D2B14DAECA7}" destId="{CA20EFF9-43BE-4F92-BDDF-6317B2C81513}" srcOrd="0" destOrd="0" parTransId="{8C2084C3-9A97-4FD0-8C37-77A35C1CCE8C}" sibTransId="{D54C8096-1378-4992-9A53-B0D98F46249E}"/>
    <dgm:cxn modelId="{04275FB7-6CFE-4845-914F-85B504BD471F}" srcId="{95BBEEBB-DA1B-4870-82B9-8D2B14DAECA7}" destId="{986BA998-2BDB-4909-848D-71B15CA86FF9}" srcOrd="2" destOrd="0" parTransId="{8E5232BA-1BC4-4A71-8C33-DB3715BEDBCA}" sibTransId="{EB2AB383-FDD7-4A5A-AF7E-EDB9430397CC}"/>
    <dgm:cxn modelId="{2AE81BE5-48ED-3D46-B4F2-D54CC2AEE9C0}" type="presOf" srcId="{CA20EFF9-43BE-4F92-BDDF-6317B2C81513}" destId="{C0B2CC48-4D90-4D37-B865-B9B036C25881}" srcOrd="0" destOrd="0" presId="urn:microsoft.com/office/officeart/2018/2/layout/IconVerticalSolidList"/>
    <dgm:cxn modelId="{B90022EA-F564-2341-A819-5A7DE242B844}" type="presOf" srcId="{97000F94-DEC9-4330-B4C9-98B287CB3211}" destId="{9BCFE586-43CD-43C7-A277-F35C65DC5E19}" srcOrd="0" destOrd="0" presId="urn:microsoft.com/office/officeart/2018/2/layout/IconVerticalSolidList"/>
    <dgm:cxn modelId="{B70551C5-CB4C-4948-AE2F-8FA250678DE1}" type="presParOf" srcId="{74F3775E-704F-4383-8F6E-F56F9E52D708}" destId="{0A9F17FD-FC2D-4BFD-A3A6-8A73AB8FB482}" srcOrd="0" destOrd="0" presId="urn:microsoft.com/office/officeart/2018/2/layout/IconVerticalSolidList"/>
    <dgm:cxn modelId="{6AB22EDE-C0E4-F645-A1AE-C49B97D77ED2}" type="presParOf" srcId="{0A9F17FD-FC2D-4BFD-A3A6-8A73AB8FB482}" destId="{F9FBED08-13BD-4C5E-8E2D-F7CD1B3A524D}" srcOrd="0" destOrd="0" presId="urn:microsoft.com/office/officeart/2018/2/layout/IconVerticalSolidList"/>
    <dgm:cxn modelId="{651B8D6D-5D03-3047-8B00-E46DA8F717A7}" type="presParOf" srcId="{0A9F17FD-FC2D-4BFD-A3A6-8A73AB8FB482}" destId="{EA68DD43-37A3-4C71-92E0-38A2FFB68DC6}" srcOrd="1" destOrd="0" presId="urn:microsoft.com/office/officeart/2018/2/layout/IconVerticalSolidList"/>
    <dgm:cxn modelId="{F630ABB0-04FC-BC4A-A547-B309E20A67BE}" type="presParOf" srcId="{0A9F17FD-FC2D-4BFD-A3A6-8A73AB8FB482}" destId="{32922BF3-DB21-4B2B-A00A-A6AC199DBA3E}" srcOrd="2" destOrd="0" presId="urn:microsoft.com/office/officeart/2018/2/layout/IconVerticalSolidList"/>
    <dgm:cxn modelId="{448393F7-4196-C94A-BB87-57F51256026C}" type="presParOf" srcId="{0A9F17FD-FC2D-4BFD-A3A6-8A73AB8FB482}" destId="{C0B2CC48-4D90-4D37-B865-B9B036C25881}" srcOrd="3" destOrd="0" presId="urn:microsoft.com/office/officeart/2018/2/layout/IconVerticalSolidList"/>
    <dgm:cxn modelId="{93DDF676-8530-CF4D-A059-89E110EAA5F1}" type="presParOf" srcId="{74F3775E-704F-4383-8F6E-F56F9E52D708}" destId="{E4087663-54E9-410A-A5A4-3CB7A3501CC5}" srcOrd="1" destOrd="0" presId="urn:microsoft.com/office/officeart/2018/2/layout/IconVerticalSolidList"/>
    <dgm:cxn modelId="{936970BD-33A2-9B45-89C5-743CAC0BBA35}" type="presParOf" srcId="{74F3775E-704F-4383-8F6E-F56F9E52D708}" destId="{B1BD2672-8DCF-4113-9CC8-5420FDCC3570}" srcOrd="2" destOrd="0" presId="urn:microsoft.com/office/officeart/2018/2/layout/IconVerticalSolidList"/>
    <dgm:cxn modelId="{C25ED5F7-E334-F946-B8F6-B56BCCA2F376}" type="presParOf" srcId="{B1BD2672-8DCF-4113-9CC8-5420FDCC3570}" destId="{D4979A15-7DE0-470F-9E64-9F03014350C4}" srcOrd="0" destOrd="0" presId="urn:microsoft.com/office/officeart/2018/2/layout/IconVerticalSolidList"/>
    <dgm:cxn modelId="{93E79557-1BF3-074E-A678-E7B5EA1F3005}" type="presParOf" srcId="{B1BD2672-8DCF-4113-9CC8-5420FDCC3570}" destId="{1CD376EB-16F5-4847-B68C-73CF2BA83B1C}" srcOrd="1" destOrd="0" presId="urn:microsoft.com/office/officeart/2018/2/layout/IconVerticalSolidList"/>
    <dgm:cxn modelId="{DC79E7A0-1BFE-EF46-877A-2DA426DEAB23}" type="presParOf" srcId="{B1BD2672-8DCF-4113-9CC8-5420FDCC3570}" destId="{B6FC9470-3FED-4806-A9AE-0D564B0261E5}" srcOrd="2" destOrd="0" presId="urn:microsoft.com/office/officeart/2018/2/layout/IconVerticalSolidList"/>
    <dgm:cxn modelId="{9EBF8F13-0908-4940-913C-0243D8AB72B7}" type="presParOf" srcId="{B1BD2672-8DCF-4113-9CC8-5420FDCC3570}" destId="{9BCFE586-43CD-43C7-A277-F35C65DC5E19}" srcOrd="3" destOrd="0" presId="urn:microsoft.com/office/officeart/2018/2/layout/IconVerticalSolidList"/>
    <dgm:cxn modelId="{BB5C5025-5166-9B4A-AAC4-B99EC5F7C1A8}" type="presParOf" srcId="{74F3775E-704F-4383-8F6E-F56F9E52D708}" destId="{2B821FBE-1C5C-495C-840C-932BE994E359}" srcOrd="3" destOrd="0" presId="urn:microsoft.com/office/officeart/2018/2/layout/IconVerticalSolidList"/>
    <dgm:cxn modelId="{061A747A-952B-C04C-B1D4-34D1F4C59B03}" type="presParOf" srcId="{74F3775E-704F-4383-8F6E-F56F9E52D708}" destId="{A29A938C-6636-41D4-9DEE-520AEDE52BAE}" srcOrd="4" destOrd="0" presId="urn:microsoft.com/office/officeart/2018/2/layout/IconVerticalSolidList"/>
    <dgm:cxn modelId="{ABEA93FD-405B-B347-8A39-F06BC0EAAE8F}" type="presParOf" srcId="{A29A938C-6636-41D4-9DEE-520AEDE52BAE}" destId="{13262575-12D7-4744-9B87-DFDBC9795D14}" srcOrd="0" destOrd="0" presId="urn:microsoft.com/office/officeart/2018/2/layout/IconVerticalSolidList"/>
    <dgm:cxn modelId="{F3EDEA08-F77E-E640-8AD8-21D5011A1452}" type="presParOf" srcId="{A29A938C-6636-41D4-9DEE-520AEDE52BAE}" destId="{C6A7224F-B790-4238-93A6-9CBD95168527}" srcOrd="1" destOrd="0" presId="urn:microsoft.com/office/officeart/2018/2/layout/IconVerticalSolidList"/>
    <dgm:cxn modelId="{04BD1CB0-94E0-114C-8611-2923E000152E}" type="presParOf" srcId="{A29A938C-6636-41D4-9DEE-520AEDE52BAE}" destId="{CCBFCE9E-818E-4C78-8790-D8EE1071D6F5}" srcOrd="2" destOrd="0" presId="urn:microsoft.com/office/officeart/2018/2/layout/IconVerticalSolidList"/>
    <dgm:cxn modelId="{9F97F39F-1243-2649-A23F-26F0C9897909}" type="presParOf" srcId="{A29A938C-6636-41D4-9DEE-520AEDE52BAE}" destId="{83F4B3AE-FB14-43E8-A83A-70C6A5EFF09F}"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FBED08-13BD-4C5E-8E2D-F7CD1B3A524D}">
      <dsp:nvSpPr>
        <dsp:cNvPr id="0" name=""/>
        <dsp:cNvSpPr/>
      </dsp:nvSpPr>
      <dsp:spPr>
        <a:xfrm>
          <a:off x="0" y="682"/>
          <a:ext cx="6572250" cy="15961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68DD43-37A3-4C71-92E0-38A2FFB68DC6}">
      <dsp:nvSpPr>
        <dsp:cNvPr id="0" name=""/>
        <dsp:cNvSpPr/>
      </dsp:nvSpPr>
      <dsp:spPr>
        <a:xfrm>
          <a:off x="482844" y="359822"/>
          <a:ext cx="877899" cy="8778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0B2CC48-4D90-4D37-B865-B9B036C25881}">
      <dsp:nvSpPr>
        <dsp:cNvPr id="0" name=""/>
        <dsp:cNvSpPr/>
      </dsp:nvSpPr>
      <dsp:spPr>
        <a:xfrm>
          <a:off x="1843589" y="682"/>
          <a:ext cx="4728660" cy="1596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29" tIns="168929" rIns="168929" bIns="168929" numCol="1" spcCol="1270" anchor="ctr" anchorCtr="0">
          <a:noAutofit/>
        </a:bodyPr>
        <a:lstStyle/>
        <a:p>
          <a:pPr marL="0" lvl="0" indent="0" algn="l" defTabSz="711200">
            <a:lnSpc>
              <a:spcPct val="100000"/>
            </a:lnSpc>
            <a:spcBef>
              <a:spcPct val="0"/>
            </a:spcBef>
            <a:spcAft>
              <a:spcPct val="35000"/>
            </a:spcAft>
            <a:buNone/>
          </a:pPr>
          <a:r>
            <a:rPr lang="en-US" sz="1600" kern="1200" dirty="0"/>
            <a:t>This dataset presents transactions that have occurred in two days in September 2013 by European cardholders, where we have 492 frauds out of 284,807 transactions. </a:t>
          </a:r>
        </a:p>
      </dsp:txBody>
      <dsp:txXfrm>
        <a:off x="1843589" y="682"/>
        <a:ext cx="4728660" cy="1596181"/>
      </dsp:txXfrm>
    </dsp:sp>
    <dsp:sp modelId="{D4979A15-7DE0-470F-9E64-9F03014350C4}">
      <dsp:nvSpPr>
        <dsp:cNvPr id="0" name=""/>
        <dsp:cNvSpPr/>
      </dsp:nvSpPr>
      <dsp:spPr>
        <a:xfrm>
          <a:off x="0" y="1995909"/>
          <a:ext cx="6572250" cy="15961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D376EB-16F5-4847-B68C-73CF2BA83B1C}">
      <dsp:nvSpPr>
        <dsp:cNvPr id="0" name=""/>
        <dsp:cNvSpPr/>
      </dsp:nvSpPr>
      <dsp:spPr>
        <a:xfrm>
          <a:off x="482844" y="2355050"/>
          <a:ext cx="877899" cy="8778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BCFE586-43CD-43C7-A277-F35C65DC5E19}">
      <dsp:nvSpPr>
        <dsp:cNvPr id="0" name=""/>
        <dsp:cNvSpPr/>
      </dsp:nvSpPr>
      <dsp:spPr>
        <a:xfrm>
          <a:off x="1843589" y="1995909"/>
          <a:ext cx="4728660" cy="1596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29" tIns="168929" rIns="168929" bIns="168929" numCol="1" spcCol="1270" anchor="ctr" anchorCtr="0">
          <a:noAutofit/>
        </a:bodyPr>
        <a:lstStyle/>
        <a:p>
          <a:pPr marL="0" lvl="0" indent="0" algn="l" defTabSz="711200">
            <a:lnSpc>
              <a:spcPct val="100000"/>
            </a:lnSpc>
            <a:spcBef>
              <a:spcPct val="0"/>
            </a:spcBef>
            <a:spcAft>
              <a:spcPct val="35000"/>
            </a:spcAft>
            <a:buNone/>
          </a:pPr>
          <a:r>
            <a:rPr lang="en-US" sz="1600" kern="1200"/>
            <a:t>31 Features – 31 different pieces of information for each transaction, including the time it occurred, the transaction amount, 28 anonymized features and whether it was fraudulent or not.</a:t>
          </a:r>
        </a:p>
      </dsp:txBody>
      <dsp:txXfrm>
        <a:off x="1843589" y="1995909"/>
        <a:ext cx="4728660" cy="1596181"/>
      </dsp:txXfrm>
    </dsp:sp>
    <dsp:sp modelId="{13262575-12D7-4744-9B87-DFDBC9795D14}">
      <dsp:nvSpPr>
        <dsp:cNvPr id="0" name=""/>
        <dsp:cNvSpPr/>
      </dsp:nvSpPr>
      <dsp:spPr>
        <a:xfrm>
          <a:off x="0" y="3991136"/>
          <a:ext cx="6572250" cy="15961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A7224F-B790-4238-93A6-9CBD95168527}">
      <dsp:nvSpPr>
        <dsp:cNvPr id="0" name=""/>
        <dsp:cNvSpPr/>
      </dsp:nvSpPr>
      <dsp:spPr>
        <a:xfrm>
          <a:off x="482844" y="4350277"/>
          <a:ext cx="877899" cy="87789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3F4B3AE-FB14-43E8-A83A-70C6A5EFF09F}">
      <dsp:nvSpPr>
        <dsp:cNvPr id="0" name=""/>
        <dsp:cNvSpPr/>
      </dsp:nvSpPr>
      <dsp:spPr>
        <a:xfrm>
          <a:off x="1843589" y="3991136"/>
          <a:ext cx="4728660" cy="1596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29" tIns="168929" rIns="168929" bIns="168929" numCol="1" spcCol="1270" anchor="ctr" anchorCtr="0">
          <a:noAutofit/>
        </a:bodyPr>
        <a:lstStyle/>
        <a:p>
          <a:pPr marL="0" lvl="0" indent="0" algn="l" defTabSz="711200">
            <a:lnSpc>
              <a:spcPct val="100000"/>
            </a:lnSpc>
            <a:spcBef>
              <a:spcPct val="0"/>
            </a:spcBef>
            <a:spcAft>
              <a:spcPct val="35000"/>
            </a:spcAft>
            <a:buNone/>
          </a:pPr>
          <a:r>
            <a:rPr lang="en-US" sz="1600" kern="1200"/>
            <a:t>Highly Imbalanced – 0.172% fraudulent transactions, this reiterates the rarity of fraudulent transactions in the dataset.</a:t>
          </a:r>
        </a:p>
      </dsp:txBody>
      <dsp:txXfrm>
        <a:off x="1843589" y="3991136"/>
        <a:ext cx="4728660" cy="159618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9B8B3F-C984-F841-A73C-C4397DD885C4}" type="datetimeFigureOut">
              <a:rPr lang="en-US" smtClean="0"/>
              <a:t>12/12/24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54969C-EC16-AC45-8E16-6BB80912EF1F}" type="slidenum">
              <a:rPr lang="en-US" smtClean="0"/>
              <a:t>‹#›</a:t>
            </a:fld>
            <a:endParaRPr lang="en-US"/>
          </a:p>
        </p:txBody>
      </p:sp>
    </p:spTree>
    <p:extLst>
      <p:ext uri="{BB962C8B-B14F-4D97-AF65-F5344CB8AC3E}">
        <p14:creationId xmlns:p14="http://schemas.microsoft.com/office/powerpoint/2010/main" val="1127473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54969C-EC16-AC45-8E16-6BB80912EF1F}" type="slidenum">
              <a:rPr lang="en-US" smtClean="0"/>
              <a:t>2</a:t>
            </a:fld>
            <a:endParaRPr lang="en-US"/>
          </a:p>
        </p:txBody>
      </p:sp>
    </p:spTree>
    <p:extLst>
      <p:ext uri="{BB962C8B-B14F-4D97-AF65-F5344CB8AC3E}">
        <p14:creationId xmlns:p14="http://schemas.microsoft.com/office/powerpoint/2010/main" val="3487163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54969C-EC16-AC45-8E16-6BB80912EF1F}" type="slidenum">
              <a:rPr lang="en-US" smtClean="0"/>
              <a:t>11</a:t>
            </a:fld>
            <a:endParaRPr lang="en-US"/>
          </a:p>
        </p:txBody>
      </p:sp>
    </p:spTree>
    <p:extLst>
      <p:ext uri="{BB962C8B-B14F-4D97-AF65-F5344CB8AC3E}">
        <p14:creationId xmlns:p14="http://schemas.microsoft.com/office/powerpoint/2010/main" val="93455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54969C-EC16-AC45-8E16-6BB80912EF1F}" type="slidenum">
              <a:rPr lang="en-US" smtClean="0"/>
              <a:t>12</a:t>
            </a:fld>
            <a:endParaRPr lang="en-US"/>
          </a:p>
        </p:txBody>
      </p:sp>
    </p:spTree>
    <p:extLst>
      <p:ext uri="{BB962C8B-B14F-4D97-AF65-F5344CB8AC3E}">
        <p14:creationId xmlns:p14="http://schemas.microsoft.com/office/powerpoint/2010/main" val="375351571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5D3C652-7B3C-6A42-B67B-177BC4828EE0}" type="datetimeFigureOut">
              <a:rPr lang="en-US" smtClean="0"/>
              <a:t>12/12/24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5C691E8D-90B7-3946-91BD-80A3BD290877}" type="slidenum">
              <a:rPr lang="en-US" smtClean="0"/>
              <a:t>‹#›</a:t>
            </a:fld>
            <a:endParaRPr lang="en-US"/>
          </a:p>
        </p:txBody>
      </p:sp>
    </p:spTree>
    <p:extLst>
      <p:ext uri="{BB962C8B-B14F-4D97-AF65-F5344CB8AC3E}">
        <p14:creationId xmlns:p14="http://schemas.microsoft.com/office/powerpoint/2010/main" val="1814799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D3C652-7B3C-6A42-B67B-177BC4828EE0}" type="datetimeFigureOut">
              <a:rPr lang="en-US" smtClean="0"/>
              <a:t>12/12/24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691E8D-90B7-3946-91BD-80A3BD290877}" type="slidenum">
              <a:rPr lang="en-US" smtClean="0"/>
              <a:t>‹#›</a:t>
            </a:fld>
            <a:endParaRPr lang="en-US"/>
          </a:p>
        </p:txBody>
      </p:sp>
    </p:spTree>
    <p:extLst>
      <p:ext uri="{BB962C8B-B14F-4D97-AF65-F5344CB8AC3E}">
        <p14:creationId xmlns:p14="http://schemas.microsoft.com/office/powerpoint/2010/main" val="4131238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D3C652-7B3C-6A42-B67B-177BC4828EE0}" type="datetimeFigureOut">
              <a:rPr lang="en-US" smtClean="0"/>
              <a:t>12/12/24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691E8D-90B7-3946-91BD-80A3BD290877}" type="slidenum">
              <a:rPr lang="en-US" smtClean="0"/>
              <a:t>‹#›</a:t>
            </a:fld>
            <a:endParaRPr lang="en-US"/>
          </a:p>
        </p:txBody>
      </p:sp>
    </p:spTree>
    <p:extLst>
      <p:ext uri="{BB962C8B-B14F-4D97-AF65-F5344CB8AC3E}">
        <p14:creationId xmlns:p14="http://schemas.microsoft.com/office/powerpoint/2010/main" val="388606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D3C652-7B3C-6A42-B67B-177BC4828EE0}" type="datetimeFigureOut">
              <a:rPr lang="en-US" smtClean="0"/>
              <a:t>12/12/24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691E8D-90B7-3946-91BD-80A3BD290877}" type="slidenum">
              <a:rPr lang="en-US" smtClean="0"/>
              <a:t>‹#›</a:t>
            </a:fld>
            <a:endParaRPr lang="en-US"/>
          </a:p>
        </p:txBody>
      </p:sp>
    </p:spTree>
    <p:extLst>
      <p:ext uri="{BB962C8B-B14F-4D97-AF65-F5344CB8AC3E}">
        <p14:creationId xmlns:p14="http://schemas.microsoft.com/office/powerpoint/2010/main" val="4129736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25D3C652-7B3C-6A42-B67B-177BC4828EE0}" type="datetimeFigureOut">
              <a:rPr lang="en-US" smtClean="0"/>
              <a:t>12/12/24</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5C691E8D-90B7-3946-91BD-80A3BD290877}" type="slidenum">
              <a:rPr lang="en-US" smtClean="0"/>
              <a:t>‹#›</a:t>
            </a:fld>
            <a:endParaRPr lang="en-US"/>
          </a:p>
        </p:txBody>
      </p:sp>
    </p:spTree>
    <p:extLst>
      <p:ext uri="{BB962C8B-B14F-4D97-AF65-F5344CB8AC3E}">
        <p14:creationId xmlns:p14="http://schemas.microsoft.com/office/powerpoint/2010/main" val="3483743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D3C652-7B3C-6A42-B67B-177BC4828EE0}" type="datetimeFigureOut">
              <a:rPr lang="en-US" smtClean="0"/>
              <a:t>12/12/24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691E8D-90B7-3946-91BD-80A3BD290877}" type="slidenum">
              <a:rPr lang="en-US" smtClean="0"/>
              <a:t>‹#›</a:t>
            </a:fld>
            <a:endParaRPr lang="en-US"/>
          </a:p>
        </p:txBody>
      </p:sp>
    </p:spTree>
    <p:extLst>
      <p:ext uri="{BB962C8B-B14F-4D97-AF65-F5344CB8AC3E}">
        <p14:creationId xmlns:p14="http://schemas.microsoft.com/office/powerpoint/2010/main" val="2584616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D3C652-7B3C-6A42-B67B-177BC4828EE0}" type="datetimeFigureOut">
              <a:rPr lang="en-US" smtClean="0"/>
              <a:t>12/12/24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691E8D-90B7-3946-91BD-80A3BD290877}"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434627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5D3C652-7B3C-6A42-B67B-177BC4828EE0}" type="datetimeFigureOut">
              <a:rPr lang="en-US" smtClean="0"/>
              <a:t>12/12/24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691E8D-90B7-3946-91BD-80A3BD290877}"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39093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D3C652-7B3C-6A42-B67B-177BC4828EE0}" type="datetimeFigureOut">
              <a:rPr lang="en-US" smtClean="0"/>
              <a:t>12/12/24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691E8D-90B7-3946-91BD-80A3BD290877}" type="slidenum">
              <a:rPr lang="en-US" smtClean="0"/>
              <a:t>‹#›</a:t>
            </a:fld>
            <a:endParaRPr lang="en-US"/>
          </a:p>
        </p:txBody>
      </p:sp>
    </p:spTree>
    <p:extLst>
      <p:ext uri="{BB962C8B-B14F-4D97-AF65-F5344CB8AC3E}">
        <p14:creationId xmlns:p14="http://schemas.microsoft.com/office/powerpoint/2010/main" val="139507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D3C652-7B3C-6A42-B67B-177BC4828EE0}" type="datetimeFigureOut">
              <a:rPr lang="en-US" smtClean="0"/>
              <a:t>12/12/24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5C691E8D-90B7-3946-91BD-80A3BD290877}" type="slidenum">
              <a:rPr lang="en-US" smtClean="0"/>
              <a:t>‹#›</a:t>
            </a:fld>
            <a:endParaRPr lang="en-US"/>
          </a:p>
        </p:txBody>
      </p:sp>
    </p:spTree>
    <p:extLst>
      <p:ext uri="{BB962C8B-B14F-4D97-AF65-F5344CB8AC3E}">
        <p14:creationId xmlns:p14="http://schemas.microsoft.com/office/powerpoint/2010/main" val="3889302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D3C652-7B3C-6A42-B67B-177BC4828EE0}" type="datetimeFigureOut">
              <a:rPr lang="en-US" smtClean="0"/>
              <a:t>12/12/24</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5C691E8D-90B7-3946-91BD-80A3BD290877}" type="slidenum">
              <a:rPr lang="en-US" smtClean="0"/>
              <a:t>‹#›</a:t>
            </a:fld>
            <a:endParaRPr lang="en-US"/>
          </a:p>
        </p:txBody>
      </p:sp>
    </p:spTree>
    <p:extLst>
      <p:ext uri="{BB962C8B-B14F-4D97-AF65-F5344CB8AC3E}">
        <p14:creationId xmlns:p14="http://schemas.microsoft.com/office/powerpoint/2010/main" val="3500258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25D3C652-7B3C-6A42-B67B-177BC4828EE0}" type="datetimeFigureOut">
              <a:rPr lang="en-US" smtClean="0"/>
              <a:t>12/12/24</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5C691E8D-90B7-3946-91BD-80A3BD290877}" type="slidenum">
              <a:rPr lang="en-US" smtClean="0"/>
              <a:t>‹#›</a:t>
            </a:fld>
            <a:endParaRPr lang="en-US"/>
          </a:p>
        </p:txBody>
      </p:sp>
    </p:spTree>
    <p:extLst>
      <p:ext uri="{BB962C8B-B14F-4D97-AF65-F5344CB8AC3E}">
        <p14:creationId xmlns:p14="http://schemas.microsoft.com/office/powerpoint/2010/main" val="2580468275"/>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 Id="rId4" Type="http://schemas.microsoft.com/office/2007/relationships/hdphoto" Target="../media/hdphoto2.wdp"/></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2.wdp"/></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7.jpeg"/><Relationship Id="rId4" Type="http://schemas.microsoft.com/office/2007/relationships/hdphoto" Target="../media/hdphoto2.wdp"/></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1.xml"/><Relationship Id="rId3" Type="http://schemas.microsoft.com/office/2007/relationships/hdphoto" Target="../media/hdphoto2.wdp"/><Relationship Id="rId7" Type="http://schemas.openxmlformats.org/officeDocument/2006/relationships/diagramQuickStyle" Target="../diagrams/quickStyle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2.png"/><Relationship Id="rId9" Type="http://schemas.microsoft.com/office/2007/relationships/diagramDrawing" Target="../diagrams/drawing1.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4.jpeg"/></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C28659E-412C-4600-B45E-BAE370BC2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fingerprint in black and white">
            <a:extLst>
              <a:ext uri="{FF2B5EF4-FFF2-40B4-BE49-F238E27FC236}">
                <a16:creationId xmlns:a16="http://schemas.microsoft.com/office/drawing/2014/main" id="{BC31E569-7C7B-4DC6-E593-73632B82B352}"/>
              </a:ext>
            </a:extLst>
          </p:cNvPr>
          <p:cNvPicPr>
            <a:picLocks noChangeAspect="1"/>
          </p:cNvPicPr>
          <p:nvPr/>
        </p:nvPicPr>
        <p:blipFill>
          <a:blip r:embed="rId2"/>
          <a:srcRect t="7431" b="8300"/>
          <a:stretch/>
        </p:blipFill>
        <p:spPr>
          <a:xfrm>
            <a:off x="20" y="10"/>
            <a:ext cx="12191980" cy="6857989"/>
          </a:xfrm>
          <a:prstGeom prst="rect">
            <a:avLst/>
          </a:prstGeom>
        </p:spPr>
      </p:pic>
      <p:sp>
        <p:nvSpPr>
          <p:cNvPr id="11" name="Rectangle 10">
            <a:extLst>
              <a:ext uri="{FF2B5EF4-FFF2-40B4-BE49-F238E27FC236}">
                <a16:creationId xmlns:a16="http://schemas.microsoft.com/office/drawing/2014/main" id="{AE95896B-6905-4618-A7DF-DED8A61FB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748BD8C-4984-4138-94CA-2DC5F39DC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4629E1-2784-CC44-D53F-198A3B5E931E}"/>
              </a:ext>
            </a:extLst>
          </p:cNvPr>
          <p:cNvSpPr>
            <a:spLocks noGrp="1"/>
          </p:cNvSpPr>
          <p:nvPr>
            <p:ph type="ctrTitle"/>
          </p:nvPr>
        </p:nvSpPr>
        <p:spPr>
          <a:xfrm>
            <a:off x="1051560" y="1432223"/>
            <a:ext cx="9966960" cy="3035808"/>
          </a:xfrm>
        </p:spPr>
        <p:txBody>
          <a:bodyPr anchor="b">
            <a:normAutofit/>
          </a:bodyPr>
          <a:lstStyle/>
          <a:p>
            <a:r>
              <a:rPr lang="en-US" sz="7400">
                <a:solidFill>
                  <a:srgbClr val="FFFFFF"/>
                </a:solidFill>
              </a:rPr>
              <a:t>CREDIT CARD FRAUD DETECTION: </a:t>
            </a:r>
            <a:br>
              <a:rPr lang="en-US" sz="7400">
                <a:solidFill>
                  <a:srgbClr val="FFFFFF"/>
                </a:solidFill>
              </a:rPr>
            </a:br>
            <a:r>
              <a:rPr lang="en-US" sz="7400">
                <a:solidFill>
                  <a:srgbClr val="FFFFFF"/>
                </a:solidFill>
              </a:rPr>
              <a:t>UNVEILING HIDDEN PATTERNS</a:t>
            </a:r>
          </a:p>
        </p:txBody>
      </p:sp>
      <p:sp>
        <p:nvSpPr>
          <p:cNvPr id="3" name="Subtitle 2">
            <a:extLst>
              <a:ext uri="{FF2B5EF4-FFF2-40B4-BE49-F238E27FC236}">
                <a16:creationId xmlns:a16="http://schemas.microsoft.com/office/drawing/2014/main" id="{965DCFB8-BC9E-DF15-2FE0-17AA27D868CA}"/>
              </a:ext>
            </a:extLst>
          </p:cNvPr>
          <p:cNvSpPr>
            <a:spLocks noGrp="1"/>
          </p:cNvSpPr>
          <p:nvPr>
            <p:ph type="subTitle" idx="1"/>
          </p:nvPr>
        </p:nvSpPr>
        <p:spPr>
          <a:xfrm>
            <a:off x="1051560" y="4593167"/>
            <a:ext cx="7891272" cy="1069848"/>
          </a:xfrm>
        </p:spPr>
        <p:txBody>
          <a:bodyPr>
            <a:normAutofit/>
          </a:bodyPr>
          <a:lstStyle/>
          <a:p>
            <a:r>
              <a:rPr lang="en-US" sz="1500" dirty="0">
                <a:solidFill>
                  <a:srgbClr val="FFFFFF"/>
                </a:solidFill>
              </a:rPr>
              <a:t>Data Mining Project-</a:t>
            </a:r>
          </a:p>
          <a:p>
            <a:r>
              <a:rPr lang="en-US" sz="1500" dirty="0">
                <a:solidFill>
                  <a:srgbClr val="FFFFFF"/>
                </a:solidFill>
              </a:rPr>
              <a:t>Sai Nikhil Varada – G43353336</a:t>
            </a:r>
          </a:p>
          <a:p>
            <a:r>
              <a:rPr lang="en-US" sz="1500" dirty="0">
                <a:solidFill>
                  <a:srgbClr val="FFFFFF"/>
                </a:solidFill>
              </a:rPr>
              <a:t>Yashwanth Raj Varadharajan – G47635180</a:t>
            </a:r>
            <a:endParaRPr lang="en-US" sz="1500" dirty="0">
              <a:solidFill>
                <a:srgbClr val="FFFFFF"/>
              </a:solidFill>
              <a:effectLst/>
              <a:latin typeface=".SF NS"/>
            </a:endParaRPr>
          </a:p>
          <a:p>
            <a:endParaRPr lang="en-US" sz="1500" dirty="0">
              <a:solidFill>
                <a:srgbClr val="FFFFFF"/>
              </a:solidFill>
            </a:endParaRPr>
          </a:p>
        </p:txBody>
      </p:sp>
    </p:spTree>
    <p:extLst>
      <p:ext uri="{BB962C8B-B14F-4D97-AF65-F5344CB8AC3E}">
        <p14:creationId xmlns:p14="http://schemas.microsoft.com/office/powerpoint/2010/main" val="3128202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F893629-D1B9-5427-BC48-D96C31324663}"/>
              </a:ext>
            </a:extLst>
          </p:cNvPr>
          <p:cNvSpPr>
            <a:spLocks noGrp="1"/>
          </p:cNvSpPr>
          <p:nvPr>
            <p:ph type="title"/>
          </p:nvPr>
        </p:nvSpPr>
        <p:spPr>
          <a:xfrm>
            <a:off x="1069848" y="484632"/>
            <a:ext cx="10058400" cy="1609344"/>
          </a:xfrm>
        </p:spPr>
        <p:txBody>
          <a:bodyPr>
            <a:normAutofit/>
          </a:bodyPr>
          <a:lstStyle/>
          <a:p>
            <a:r>
              <a:rPr lang="en-US" dirty="0"/>
              <a:t>DATA PREPROCESSING</a:t>
            </a:r>
          </a:p>
        </p:txBody>
      </p:sp>
      <p:sp>
        <p:nvSpPr>
          <p:cNvPr id="3" name="Content Placeholder 2">
            <a:extLst>
              <a:ext uri="{FF2B5EF4-FFF2-40B4-BE49-F238E27FC236}">
                <a16:creationId xmlns:a16="http://schemas.microsoft.com/office/drawing/2014/main" id="{E582437C-BCAB-0B90-597F-BC668DE6C6B8}"/>
              </a:ext>
            </a:extLst>
          </p:cNvPr>
          <p:cNvSpPr>
            <a:spLocks noGrp="1"/>
          </p:cNvSpPr>
          <p:nvPr>
            <p:ph idx="1"/>
          </p:nvPr>
        </p:nvSpPr>
        <p:spPr>
          <a:xfrm>
            <a:off x="1069848" y="2320412"/>
            <a:ext cx="10058400" cy="4366469"/>
          </a:xfrm>
        </p:spPr>
        <p:txBody>
          <a:bodyPr>
            <a:normAutofit/>
          </a:bodyPr>
          <a:lstStyle/>
          <a:p>
            <a:r>
              <a:rPr lang="en-US" sz="1700" b="1" dirty="0"/>
              <a:t>Outlier Removal:</a:t>
            </a:r>
            <a:br>
              <a:rPr lang="en-US" sz="1700" dirty="0"/>
            </a:br>
            <a:r>
              <a:rPr lang="en-US" sz="1700" dirty="0"/>
              <a:t>Outliers are removed from the dataset to enhance model performance by eliminating extreme values that could skew predictions or disrupt learning.</a:t>
            </a:r>
            <a:endParaRPr lang="en-US" sz="1700" b="1" dirty="0"/>
          </a:p>
          <a:p>
            <a:r>
              <a:rPr lang="en-US" sz="1700" b="1" dirty="0"/>
              <a:t>Feature Scaling:</a:t>
            </a:r>
            <a:br>
              <a:rPr lang="en-US" sz="1700" dirty="0"/>
            </a:br>
            <a:r>
              <a:rPr lang="en-US" sz="1700" dirty="0"/>
              <a:t>To ensure effective analysis, the </a:t>
            </a:r>
            <a:r>
              <a:rPr lang="en-US" sz="1700" b="1" dirty="0"/>
              <a:t>Time</a:t>
            </a:r>
            <a:r>
              <a:rPr lang="en-US" sz="1700" dirty="0"/>
              <a:t> and </a:t>
            </a:r>
            <a:r>
              <a:rPr lang="en-US" sz="1700" b="1" dirty="0"/>
              <a:t>Amount</a:t>
            </a:r>
            <a:r>
              <a:rPr lang="en-US" sz="1700" dirty="0"/>
              <a:t> columns are scaled, as all other features (except the Class column) are derived from Principal Component Analysis (PCA). </a:t>
            </a:r>
            <a:r>
              <a:rPr lang="en-US" sz="1600" b="1" dirty="0"/>
              <a:t>Robust Scaler</a:t>
            </a:r>
            <a:r>
              <a:rPr lang="en-US" sz="1600" dirty="0"/>
              <a:t> was used to scale the features in the dataset, particularly focusing on the 'Time' and 'Amount' columns, to reduce the impact of outliers.</a:t>
            </a:r>
          </a:p>
          <a:p>
            <a:r>
              <a:rPr lang="en-US" sz="1700" b="1" dirty="0"/>
              <a:t>Balancing the Dataset:</a:t>
            </a:r>
            <a:br>
              <a:rPr lang="en-US" sz="1700" dirty="0"/>
            </a:br>
            <a:r>
              <a:rPr lang="en-US" sz="1700" dirty="0"/>
              <a:t>Given the highly imbalanced nature of the dataset, it is essential to address the class imbalance to prevent the model from overfitting to the majority class. In this project, we applied various resampling techniques, including SMOTE, Random Over-Sampling, ADASYN, Borderline-SMOTE, and </a:t>
            </a:r>
            <a:r>
              <a:rPr lang="en-US" sz="1700" dirty="0" err="1"/>
              <a:t>SMOTETomek</a:t>
            </a:r>
            <a:r>
              <a:rPr lang="en-US" sz="1700" dirty="0"/>
              <a:t>, to balance the dataset. These methods generated synthetic samples for the minority class (fraudulent transactions) or duplicated samples for the majority class (non-fraudulent transactions) to ensure an equal distribution between the classes, thereby improving the model's ability to detect fraudulent transactions effectively.</a:t>
            </a:r>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162045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414FE80-5698-F346-7BC7-92C9B40ECB4B}"/>
              </a:ext>
            </a:extLst>
          </p:cNvPr>
          <p:cNvSpPr>
            <a:spLocks noGrp="1"/>
          </p:cNvSpPr>
          <p:nvPr>
            <p:ph type="title"/>
          </p:nvPr>
        </p:nvSpPr>
        <p:spPr>
          <a:xfrm>
            <a:off x="1069848" y="484632"/>
            <a:ext cx="10058400" cy="1609344"/>
          </a:xfrm>
        </p:spPr>
        <p:txBody>
          <a:bodyPr>
            <a:normAutofit/>
          </a:bodyPr>
          <a:lstStyle/>
          <a:p>
            <a:r>
              <a:rPr lang="en-US" dirty="0"/>
              <a:t>REMOVING OUTLIERS</a:t>
            </a:r>
          </a:p>
        </p:txBody>
      </p:sp>
      <p:sp>
        <p:nvSpPr>
          <p:cNvPr id="3" name="Content Placeholder 2">
            <a:extLst>
              <a:ext uri="{FF2B5EF4-FFF2-40B4-BE49-F238E27FC236}">
                <a16:creationId xmlns:a16="http://schemas.microsoft.com/office/drawing/2014/main" id="{06BC297A-DC5F-D9A6-4B4D-0701356564B8}"/>
              </a:ext>
            </a:extLst>
          </p:cNvPr>
          <p:cNvSpPr>
            <a:spLocks noGrp="1"/>
          </p:cNvSpPr>
          <p:nvPr>
            <p:ph idx="1"/>
          </p:nvPr>
        </p:nvSpPr>
        <p:spPr>
          <a:xfrm>
            <a:off x="1069848" y="2320412"/>
            <a:ext cx="10058400" cy="4366469"/>
          </a:xfrm>
        </p:spPr>
        <p:txBody>
          <a:bodyPr>
            <a:normAutofit lnSpcReduction="10000"/>
          </a:bodyPr>
          <a:lstStyle/>
          <a:p>
            <a:pPr marL="0" indent="0">
              <a:buNone/>
            </a:pPr>
            <a:r>
              <a:rPr lang="en-US" sz="1800" dirty="0"/>
              <a:t>To improve the model’s performance and ensure robust predictions, outliers were removed from the dataset using the following criteria:</a:t>
            </a:r>
          </a:p>
          <a:p>
            <a:pPr>
              <a:buFont typeface="+mj-lt"/>
              <a:buAutoNum type="arabicPeriod"/>
            </a:pPr>
            <a:r>
              <a:rPr lang="en-US" sz="1800" b="1" dirty="0"/>
              <a:t>Class 0 (Non-Fraudulent Transactions):</a:t>
            </a:r>
            <a:br>
              <a:rPr lang="en-US" sz="1800" dirty="0"/>
            </a:br>
            <a:r>
              <a:rPr lang="en-US" sz="1800" dirty="0"/>
              <a:t>Transactions with an </a:t>
            </a:r>
            <a:r>
              <a:rPr lang="en-US" sz="1800" b="1" dirty="0"/>
              <a:t>Amount greater than 10,000</a:t>
            </a:r>
            <a:r>
              <a:rPr lang="en-US" sz="1800" dirty="0"/>
              <a:t> were identified as outliers and excluded.</a:t>
            </a:r>
          </a:p>
          <a:p>
            <a:pPr>
              <a:buFont typeface="+mj-lt"/>
              <a:buAutoNum type="arabicPeriod"/>
            </a:pPr>
            <a:r>
              <a:rPr lang="en-US" sz="1800" b="1" dirty="0"/>
              <a:t>Class 1 (Fraudulent Transactions):</a:t>
            </a:r>
            <a:br>
              <a:rPr lang="en-US" sz="1800" dirty="0"/>
            </a:br>
            <a:r>
              <a:rPr lang="en-US" sz="1800" dirty="0"/>
              <a:t>Transactions with an </a:t>
            </a:r>
            <a:r>
              <a:rPr lang="en-US" sz="1800" b="1" dirty="0"/>
              <a:t>Amount greater than 1,000</a:t>
            </a:r>
            <a:r>
              <a:rPr lang="en-US" sz="1800" dirty="0"/>
              <a:t> were treated as outliers and removed from the dataset.</a:t>
            </a:r>
          </a:p>
          <a:p>
            <a:pPr marL="0" indent="0">
              <a:buNone/>
            </a:pPr>
            <a:r>
              <a:rPr lang="en-US" sz="1800" dirty="0"/>
              <a:t>This process effectively filtered out extreme values that could skew the model's learning process. As a result:</a:t>
            </a:r>
          </a:p>
          <a:p>
            <a:pPr>
              <a:buFont typeface="Arial" panose="020B0604020202020204" pitchFamily="34" charset="0"/>
              <a:buChar char="•"/>
            </a:pPr>
            <a:r>
              <a:rPr lang="en-US" sz="1800" b="1" dirty="0"/>
              <a:t>13 rows</a:t>
            </a:r>
            <a:r>
              <a:rPr lang="en-US" sz="1800" dirty="0"/>
              <a:t> were removed from the training data.</a:t>
            </a:r>
          </a:p>
          <a:p>
            <a:pPr>
              <a:buFont typeface="Arial" panose="020B0604020202020204" pitchFamily="34" charset="0"/>
              <a:buChar char="•"/>
            </a:pPr>
            <a:r>
              <a:rPr lang="en-US" sz="1800" dirty="0"/>
              <a:t>The dataset size was reduced from </a:t>
            </a:r>
            <a:r>
              <a:rPr lang="en-US" sz="1800" b="1" dirty="0"/>
              <a:t>227,845 rows</a:t>
            </a:r>
            <a:r>
              <a:rPr lang="en-US" sz="1800" dirty="0"/>
              <a:t> to </a:t>
            </a:r>
            <a:r>
              <a:rPr lang="en-US" sz="1800" b="1" dirty="0"/>
              <a:t>227,832 rows</a:t>
            </a:r>
            <a:r>
              <a:rPr lang="en-US" sz="1800" dirty="0"/>
              <a:t> for both features and labels.</a:t>
            </a:r>
          </a:p>
          <a:p>
            <a:pPr marL="0" indent="0">
              <a:buNone/>
            </a:pPr>
            <a:r>
              <a:rPr lang="en-US" sz="1800" dirty="0"/>
              <a:t>By eliminating these outliers, the dataset becomes more representative of typical transaction patterns, which helps the model make better predictions.</a:t>
            </a:r>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137003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3B35746-9148-6389-910C-4ECB038F3B69}"/>
              </a:ext>
            </a:extLst>
          </p:cNvPr>
          <p:cNvSpPr>
            <a:spLocks noGrp="1"/>
          </p:cNvSpPr>
          <p:nvPr>
            <p:ph type="title"/>
          </p:nvPr>
        </p:nvSpPr>
        <p:spPr>
          <a:xfrm>
            <a:off x="1069848" y="484632"/>
            <a:ext cx="10058400" cy="1609344"/>
          </a:xfrm>
        </p:spPr>
        <p:txBody>
          <a:bodyPr>
            <a:normAutofit/>
          </a:bodyPr>
          <a:lstStyle/>
          <a:p>
            <a:r>
              <a:rPr lang="en-US" dirty="0"/>
              <a:t>SCALING TIME AND AMOUNT COLUMNS</a:t>
            </a:r>
          </a:p>
        </p:txBody>
      </p:sp>
      <p:sp>
        <p:nvSpPr>
          <p:cNvPr id="3" name="Content Placeholder 2">
            <a:extLst>
              <a:ext uri="{FF2B5EF4-FFF2-40B4-BE49-F238E27FC236}">
                <a16:creationId xmlns:a16="http://schemas.microsoft.com/office/drawing/2014/main" id="{93471D6A-83E4-36AB-1C44-28EBADF915CD}"/>
              </a:ext>
            </a:extLst>
          </p:cNvPr>
          <p:cNvSpPr>
            <a:spLocks noGrp="1"/>
          </p:cNvSpPr>
          <p:nvPr>
            <p:ph idx="1"/>
          </p:nvPr>
        </p:nvSpPr>
        <p:spPr>
          <a:xfrm>
            <a:off x="1069848" y="2320412"/>
            <a:ext cx="10058400" cy="4230700"/>
          </a:xfrm>
        </p:spPr>
        <p:txBody>
          <a:bodyPr>
            <a:normAutofit/>
          </a:bodyPr>
          <a:lstStyle/>
          <a:p>
            <a:pPr marL="0" indent="0">
              <a:buNone/>
            </a:pPr>
            <a:r>
              <a:rPr lang="en-US" sz="1800" dirty="0"/>
              <a:t>To prepare the dataset for effective model training, scaling and additional outlier removal were performed in two phases:</a:t>
            </a:r>
          </a:p>
          <a:p>
            <a:pPr marL="0" indent="0">
              <a:buNone/>
            </a:pPr>
            <a:r>
              <a:rPr lang="en-US" sz="1800" b="1" dirty="0"/>
              <a:t>Feature Scaling:</a:t>
            </a:r>
            <a:endParaRPr lang="en-US" sz="1800" dirty="0"/>
          </a:p>
          <a:p>
            <a:pPr marL="742950" lvl="1" indent="-285750">
              <a:buFont typeface="+mj-lt"/>
              <a:buAutoNum type="arabicPeriod"/>
            </a:pPr>
            <a:r>
              <a:rPr lang="en-US" dirty="0"/>
              <a:t>Since most features were already scaled (due to PCA transformation), the remaining </a:t>
            </a:r>
            <a:r>
              <a:rPr lang="en-US" b="1" dirty="0"/>
              <a:t>Time</a:t>
            </a:r>
            <a:r>
              <a:rPr lang="en-US" dirty="0"/>
              <a:t> and </a:t>
            </a:r>
            <a:r>
              <a:rPr lang="en-US" b="1" dirty="0"/>
              <a:t>Amount</a:t>
            </a:r>
            <a:r>
              <a:rPr lang="en-US" dirty="0"/>
              <a:t> columns were scaled using the </a:t>
            </a:r>
            <a:r>
              <a:rPr lang="en-US" b="1" dirty="0" err="1"/>
              <a:t>RobustScaler</a:t>
            </a:r>
            <a:r>
              <a:rPr lang="en-US" dirty="0"/>
              <a:t> technique.</a:t>
            </a:r>
          </a:p>
          <a:p>
            <a:pPr marL="742950" lvl="1" indent="-285750">
              <a:buFont typeface="+mj-lt"/>
              <a:buAutoNum type="arabicPeriod"/>
            </a:pPr>
            <a:r>
              <a:rPr lang="en-US" dirty="0" err="1"/>
              <a:t>RobustScaler</a:t>
            </a:r>
            <a:r>
              <a:rPr lang="en-US" dirty="0"/>
              <a:t> was chosen for its ability to handle outliers by scaling data based on the interquartile range (IQR), making it robust to extreme values.</a:t>
            </a:r>
          </a:p>
          <a:p>
            <a:pPr marL="0" indent="0">
              <a:buNone/>
            </a:pPr>
            <a:r>
              <a:rPr lang="en-US" sz="1800" dirty="0"/>
              <a:t>By combining scaling and outlier removal, the dataset is now better optimized for training, with more uniform feature contributions and fewer extreme values that could disrupt the model’s learning process.</a:t>
            </a:r>
          </a:p>
          <a:p>
            <a:pPr marL="0" indent="0">
              <a:buNone/>
            </a:pPr>
            <a:endParaRPr lang="en-US" sz="1600" dirty="0"/>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586478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334E5CDA-9946-B6F1-EA8E-1B7FCBE9B30A}"/>
              </a:ext>
            </a:extLst>
          </p:cNvPr>
          <p:cNvSpPr>
            <a:spLocks noGrp="1"/>
          </p:cNvSpPr>
          <p:nvPr>
            <p:ph type="title"/>
          </p:nvPr>
        </p:nvSpPr>
        <p:spPr>
          <a:xfrm>
            <a:off x="1069848" y="484632"/>
            <a:ext cx="10058400" cy="1609344"/>
          </a:xfrm>
        </p:spPr>
        <p:txBody>
          <a:bodyPr>
            <a:normAutofit/>
          </a:bodyPr>
          <a:lstStyle/>
          <a:p>
            <a:r>
              <a:rPr lang="en-US" dirty="0"/>
              <a:t>Dealing with the dataset imbalance</a:t>
            </a:r>
          </a:p>
        </p:txBody>
      </p:sp>
      <p:sp>
        <p:nvSpPr>
          <p:cNvPr id="3" name="Content Placeholder 2">
            <a:extLst>
              <a:ext uri="{FF2B5EF4-FFF2-40B4-BE49-F238E27FC236}">
                <a16:creationId xmlns:a16="http://schemas.microsoft.com/office/drawing/2014/main" id="{71D13915-06A4-CA45-37D6-9A4AEAE4DA9A}"/>
              </a:ext>
            </a:extLst>
          </p:cNvPr>
          <p:cNvSpPr>
            <a:spLocks noGrp="1"/>
          </p:cNvSpPr>
          <p:nvPr>
            <p:ph idx="1"/>
          </p:nvPr>
        </p:nvSpPr>
        <p:spPr>
          <a:xfrm>
            <a:off x="1069848" y="2320412"/>
            <a:ext cx="10058400" cy="4193122"/>
          </a:xfrm>
        </p:spPr>
        <p:txBody>
          <a:bodyPr>
            <a:normAutofit fontScale="85000" lnSpcReduction="20000"/>
          </a:bodyPr>
          <a:lstStyle/>
          <a:p>
            <a:pPr marL="0" indent="0">
              <a:buNone/>
            </a:pPr>
            <a:r>
              <a:rPr lang="en-US" dirty="0"/>
              <a:t>Given the highly imbalanced nature of the dataset, where the majority class (non-fraudulent transactions) significantly outnumbers the minority class (fraudulent transactions), it was crucial to address this imbalance to prevent the model from being biased towards the majority class. Various over-sampling techniques were applied to balance the dataset effectively:</a:t>
            </a:r>
          </a:p>
          <a:p>
            <a:pPr marL="0" indent="0">
              <a:buNone/>
            </a:pPr>
            <a:r>
              <a:rPr lang="en-US" b="1" dirty="0"/>
              <a:t>1. Synthetic Minority Oversampling Technique (SMOTE):</a:t>
            </a:r>
            <a:endParaRPr lang="en-US" dirty="0"/>
          </a:p>
          <a:p>
            <a:pPr marL="742950" lvl="1" indent="-285750">
              <a:buFont typeface="+mj-lt"/>
              <a:buAutoNum type="arabicPeriod"/>
            </a:pPr>
            <a:r>
              <a:rPr lang="en-US" dirty="0"/>
              <a:t>SMOTE generates synthetic samples for the minority class by interpolating between existing minority class samples.</a:t>
            </a:r>
          </a:p>
          <a:p>
            <a:pPr marL="742950" lvl="1" indent="-285750">
              <a:buFont typeface="+mj-lt"/>
              <a:buAutoNum type="arabicPeriod"/>
            </a:pPr>
            <a:r>
              <a:rPr lang="en-US" dirty="0"/>
              <a:t>This method balances the dataset by ensuring that both classes have an equal number of samples.</a:t>
            </a:r>
          </a:p>
          <a:p>
            <a:pPr marL="742950" lvl="1" indent="-285750">
              <a:buFont typeface="+mj-lt"/>
              <a:buAutoNum type="arabicPeriod"/>
            </a:pPr>
            <a:r>
              <a:rPr lang="en-US" b="1" dirty="0"/>
              <a:t>Result:</a:t>
            </a:r>
            <a:endParaRPr lang="en-US" dirty="0"/>
          </a:p>
          <a:p>
            <a:pPr marL="1143000" lvl="2" indent="-228600">
              <a:buFont typeface="+mj-lt"/>
              <a:buAutoNum type="arabicPeriod"/>
            </a:pPr>
            <a:r>
              <a:rPr lang="en-US" dirty="0"/>
              <a:t>Non-Fraudulent Transactions (Class 0): 227,446</a:t>
            </a:r>
          </a:p>
          <a:p>
            <a:pPr marL="1143000" lvl="2" indent="-228600">
              <a:buFont typeface="+mj-lt"/>
              <a:buAutoNum type="arabicPeriod"/>
            </a:pPr>
            <a:r>
              <a:rPr lang="en-US" dirty="0"/>
              <a:t>Fraudulent Transactions (Class 1): 227,446</a:t>
            </a:r>
          </a:p>
          <a:p>
            <a:pPr marL="0" indent="0">
              <a:buNone/>
            </a:pPr>
            <a:r>
              <a:rPr lang="en-US" b="1" dirty="0"/>
              <a:t>2. Random Oversampling:</a:t>
            </a:r>
            <a:endParaRPr lang="en-US" dirty="0"/>
          </a:p>
          <a:p>
            <a:pPr marL="742950" lvl="1" indent="-285750">
              <a:buFont typeface="+mj-lt"/>
              <a:buAutoNum type="arabicPeriod"/>
            </a:pPr>
            <a:r>
              <a:rPr lang="en-US" dirty="0"/>
              <a:t>In this technique, random duplication of samples from the minority class was performed until the class distribution was balanced.</a:t>
            </a:r>
          </a:p>
          <a:p>
            <a:pPr marL="742950" lvl="1" indent="-285750">
              <a:buFont typeface="+mj-lt"/>
              <a:buAutoNum type="arabicPeriod"/>
            </a:pPr>
            <a:r>
              <a:rPr lang="en-US" dirty="0"/>
              <a:t>While effective, this method may introduce overfitting due to repeated instances of the same data points.</a:t>
            </a:r>
          </a:p>
          <a:p>
            <a:pPr marL="742950" lvl="1" indent="-285750">
              <a:buFont typeface="+mj-lt"/>
              <a:buAutoNum type="arabicPeriod"/>
            </a:pPr>
            <a:r>
              <a:rPr lang="en-US" b="1" dirty="0"/>
              <a:t>Result:</a:t>
            </a:r>
            <a:endParaRPr lang="en-US" dirty="0"/>
          </a:p>
          <a:p>
            <a:pPr marL="1143000" lvl="2" indent="-228600">
              <a:buFont typeface="+mj-lt"/>
              <a:buAutoNum type="arabicPeriod"/>
            </a:pPr>
            <a:r>
              <a:rPr lang="en-US" dirty="0"/>
              <a:t>Non-Fraudulent Transactions (Class 0): 227,446</a:t>
            </a:r>
          </a:p>
          <a:p>
            <a:pPr marL="1143000" lvl="2" indent="-228600">
              <a:buFont typeface="+mj-lt"/>
              <a:buAutoNum type="arabicPeriod"/>
            </a:pPr>
            <a:r>
              <a:rPr lang="en-US" dirty="0"/>
              <a:t>Fraudulent Transactions (Class 1): 227,446</a:t>
            </a:r>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309101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5953875-69DF-3128-5834-B625BC240FF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7138E46-9F0F-92F4-E4BC-31C863E66406}"/>
              </a:ext>
            </a:extLst>
          </p:cNvPr>
          <p:cNvSpPr>
            <a:spLocks noGrp="1"/>
          </p:cNvSpPr>
          <p:nvPr>
            <p:ph type="title"/>
          </p:nvPr>
        </p:nvSpPr>
        <p:spPr>
          <a:xfrm>
            <a:off x="1069848" y="484632"/>
            <a:ext cx="10058400" cy="1609344"/>
          </a:xfrm>
        </p:spPr>
        <p:txBody>
          <a:bodyPr>
            <a:normAutofit/>
          </a:bodyPr>
          <a:lstStyle/>
          <a:p>
            <a:r>
              <a:rPr lang="en-US" dirty="0"/>
              <a:t>Dealing with the dataset imbalance</a:t>
            </a:r>
          </a:p>
        </p:txBody>
      </p:sp>
      <p:sp>
        <p:nvSpPr>
          <p:cNvPr id="3" name="Content Placeholder 2">
            <a:extLst>
              <a:ext uri="{FF2B5EF4-FFF2-40B4-BE49-F238E27FC236}">
                <a16:creationId xmlns:a16="http://schemas.microsoft.com/office/drawing/2014/main" id="{06DA9113-23D4-1976-CE3F-B9526BB80816}"/>
              </a:ext>
            </a:extLst>
          </p:cNvPr>
          <p:cNvSpPr>
            <a:spLocks noGrp="1"/>
          </p:cNvSpPr>
          <p:nvPr>
            <p:ph idx="1"/>
          </p:nvPr>
        </p:nvSpPr>
        <p:spPr>
          <a:xfrm>
            <a:off x="1069848" y="2320412"/>
            <a:ext cx="10058400" cy="4366469"/>
          </a:xfrm>
        </p:spPr>
        <p:txBody>
          <a:bodyPr>
            <a:normAutofit/>
          </a:bodyPr>
          <a:lstStyle/>
          <a:p>
            <a:pPr marL="0" indent="0">
              <a:lnSpc>
                <a:spcPct val="100000"/>
              </a:lnSpc>
              <a:buNone/>
            </a:pPr>
            <a:r>
              <a:rPr lang="en-US" sz="1500" b="1" dirty="0"/>
              <a:t>3. Adaptive Synthetic Sampling (ADASYN):</a:t>
            </a:r>
            <a:endParaRPr lang="en-US" sz="1500" dirty="0"/>
          </a:p>
          <a:p>
            <a:pPr marL="742950" lvl="1" indent="-285750">
              <a:lnSpc>
                <a:spcPct val="100000"/>
              </a:lnSpc>
              <a:buFont typeface="+mj-lt"/>
              <a:buAutoNum type="arabicPeriod"/>
            </a:pPr>
            <a:r>
              <a:rPr lang="en-US" sz="1500" dirty="0"/>
              <a:t>ADASYN works similarly to SMOTE but focuses on creating more synthetic samples for the minority class in regions where the minority class is underrepresented relative to the majority class.</a:t>
            </a:r>
          </a:p>
          <a:p>
            <a:pPr marL="742950" lvl="1" indent="-285750">
              <a:lnSpc>
                <a:spcPct val="100000"/>
              </a:lnSpc>
              <a:buFont typeface="+mj-lt"/>
              <a:buAutoNum type="arabicPeriod"/>
            </a:pPr>
            <a:r>
              <a:rPr lang="en-US" sz="1500" dirty="0"/>
              <a:t>This approach generates a slightly uneven balance but is adaptive to the data distribution.</a:t>
            </a:r>
          </a:p>
          <a:p>
            <a:pPr marL="742950" lvl="1" indent="-285750">
              <a:lnSpc>
                <a:spcPct val="100000"/>
              </a:lnSpc>
              <a:buFont typeface="+mj-lt"/>
              <a:buAutoNum type="arabicPeriod"/>
            </a:pPr>
            <a:r>
              <a:rPr lang="en-US" sz="1500" b="1" dirty="0"/>
              <a:t>Result:</a:t>
            </a:r>
            <a:endParaRPr lang="en-US" sz="1500" dirty="0"/>
          </a:p>
          <a:p>
            <a:pPr marL="1143000" lvl="2" indent="-228600">
              <a:lnSpc>
                <a:spcPct val="100000"/>
              </a:lnSpc>
              <a:buFont typeface="+mj-lt"/>
              <a:buAutoNum type="arabicPeriod"/>
            </a:pPr>
            <a:r>
              <a:rPr lang="en-US" sz="1500" dirty="0"/>
              <a:t>Non-Fraudulent Transactions (Class 0): 227,446</a:t>
            </a:r>
          </a:p>
          <a:p>
            <a:pPr marL="1143000" lvl="2" indent="-228600">
              <a:lnSpc>
                <a:spcPct val="100000"/>
              </a:lnSpc>
              <a:buFont typeface="+mj-lt"/>
              <a:buAutoNum type="arabicPeriod"/>
            </a:pPr>
            <a:r>
              <a:rPr lang="en-US" sz="1500" dirty="0"/>
              <a:t>Fraudulent Transactions (Class 1): 227,424</a:t>
            </a:r>
          </a:p>
          <a:p>
            <a:pPr marL="0" indent="0">
              <a:lnSpc>
                <a:spcPct val="100000"/>
              </a:lnSpc>
              <a:buNone/>
            </a:pPr>
            <a:r>
              <a:rPr lang="en-US" sz="1500" b="1" dirty="0"/>
              <a:t>4. Borderline-SMOTE:</a:t>
            </a:r>
            <a:endParaRPr lang="en-US" sz="1500" dirty="0"/>
          </a:p>
          <a:p>
            <a:pPr marL="742950" lvl="1" indent="-285750">
              <a:lnSpc>
                <a:spcPct val="100000"/>
              </a:lnSpc>
              <a:buFont typeface="+mj-lt"/>
              <a:buAutoNum type="arabicPeriod"/>
            </a:pPr>
            <a:r>
              <a:rPr lang="en-US" sz="1500" dirty="0"/>
              <a:t>This variant of SMOTE focuses on generating synthetic samples near the borderline of the classes, where classification is most challenging.</a:t>
            </a:r>
          </a:p>
          <a:p>
            <a:pPr marL="742950" lvl="1" indent="-285750">
              <a:lnSpc>
                <a:spcPct val="100000"/>
              </a:lnSpc>
              <a:buFont typeface="+mj-lt"/>
              <a:buAutoNum type="arabicPeriod"/>
            </a:pPr>
            <a:r>
              <a:rPr lang="en-US" sz="1500" dirty="0"/>
              <a:t>It ensures balanced data while focusing on regions that are more critical for decision-making.</a:t>
            </a:r>
          </a:p>
          <a:p>
            <a:pPr marL="742950" lvl="1" indent="-285750">
              <a:lnSpc>
                <a:spcPct val="100000"/>
              </a:lnSpc>
              <a:buFont typeface="+mj-lt"/>
              <a:buAutoNum type="arabicPeriod"/>
            </a:pPr>
            <a:r>
              <a:rPr lang="en-US" sz="1500" b="1" dirty="0"/>
              <a:t>Result:</a:t>
            </a:r>
            <a:endParaRPr lang="en-US" sz="1500" dirty="0"/>
          </a:p>
          <a:p>
            <a:pPr marL="1143000" lvl="2" indent="-228600">
              <a:lnSpc>
                <a:spcPct val="100000"/>
              </a:lnSpc>
              <a:buFont typeface="+mj-lt"/>
              <a:buAutoNum type="arabicPeriod"/>
            </a:pPr>
            <a:r>
              <a:rPr lang="en-US" sz="1500" dirty="0"/>
              <a:t>Non-Fraudulent Transactions (Class 0): 227,446</a:t>
            </a:r>
          </a:p>
          <a:p>
            <a:pPr marL="1143000" lvl="2" indent="-228600">
              <a:lnSpc>
                <a:spcPct val="100000"/>
              </a:lnSpc>
              <a:buFont typeface="+mj-lt"/>
              <a:buAutoNum type="arabicPeriod"/>
            </a:pPr>
            <a:r>
              <a:rPr lang="en-US" sz="1500" dirty="0"/>
              <a:t>Fraudulent Transactions (Class 1): 227,446</a:t>
            </a:r>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011787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9D335C3-F5BE-53E1-4E38-2BFEDA51FBB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A776B32-61E3-5F2E-3438-7216D8F3B966}"/>
              </a:ext>
            </a:extLst>
          </p:cNvPr>
          <p:cNvSpPr>
            <a:spLocks noGrp="1"/>
          </p:cNvSpPr>
          <p:nvPr>
            <p:ph type="title"/>
          </p:nvPr>
        </p:nvSpPr>
        <p:spPr>
          <a:xfrm>
            <a:off x="1069848" y="484632"/>
            <a:ext cx="10058400" cy="1609344"/>
          </a:xfrm>
        </p:spPr>
        <p:txBody>
          <a:bodyPr>
            <a:normAutofit/>
          </a:bodyPr>
          <a:lstStyle/>
          <a:p>
            <a:r>
              <a:rPr lang="en-US" dirty="0"/>
              <a:t>Dealing with the dataset imbalance</a:t>
            </a:r>
          </a:p>
        </p:txBody>
      </p:sp>
      <p:sp>
        <p:nvSpPr>
          <p:cNvPr id="3" name="Content Placeholder 2">
            <a:extLst>
              <a:ext uri="{FF2B5EF4-FFF2-40B4-BE49-F238E27FC236}">
                <a16:creationId xmlns:a16="http://schemas.microsoft.com/office/drawing/2014/main" id="{5DF3ADDA-F6B9-91D7-35C4-B27AA8B5FB24}"/>
              </a:ext>
            </a:extLst>
          </p:cNvPr>
          <p:cNvSpPr>
            <a:spLocks noGrp="1"/>
          </p:cNvSpPr>
          <p:nvPr>
            <p:ph idx="1"/>
          </p:nvPr>
        </p:nvSpPr>
        <p:spPr>
          <a:xfrm>
            <a:off x="1069848" y="2320412"/>
            <a:ext cx="10058400" cy="3851787"/>
          </a:xfrm>
        </p:spPr>
        <p:txBody>
          <a:bodyPr>
            <a:normAutofit/>
          </a:bodyPr>
          <a:lstStyle/>
          <a:p>
            <a:pPr marL="0" indent="0">
              <a:buNone/>
            </a:pPr>
            <a:r>
              <a:rPr lang="en-US" sz="1700" b="1" dirty="0"/>
              <a:t>5. SMOTE-Tomek:</a:t>
            </a:r>
            <a:endParaRPr lang="en-US" sz="1700" dirty="0"/>
          </a:p>
          <a:p>
            <a:pPr marL="742950" lvl="1" indent="-285750">
              <a:buFont typeface="+mj-lt"/>
              <a:buAutoNum type="arabicPeriod"/>
            </a:pPr>
            <a:r>
              <a:rPr lang="en-US" sz="1700" dirty="0"/>
              <a:t>This combines SMOTE with Tomek Links, a technique that removes ambiguous data points (those close to the decision boundary) to further enhance the quality of the dataset.</a:t>
            </a:r>
          </a:p>
          <a:p>
            <a:pPr marL="742950" lvl="1" indent="-285750">
              <a:buFont typeface="+mj-lt"/>
              <a:buAutoNum type="arabicPeriod"/>
            </a:pPr>
            <a:r>
              <a:rPr lang="en-US" sz="1700" dirty="0"/>
              <a:t>It balances the data while improving class separability by eliminating noise.</a:t>
            </a:r>
          </a:p>
          <a:p>
            <a:pPr marL="742950" lvl="1" indent="-285750">
              <a:buFont typeface="+mj-lt"/>
              <a:buAutoNum type="arabicPeriod"/>
            </a:pPr>
            <a:r>
              <a:rPr lang="en-US" sz="1700" b="1" dirty="0"/>
              <a:t>Result:</a:t>
            </a:r>
            <a:endParaRPr lang="en-US" sz="1700" dirty="0"/>
          </a:p>
          <a:p>
            <a:pPr marL="1143000" lvl="2" indent="-228600">
              <a:buFont typeface="+mj-lt"/>
              <a:buAutoNum type="arabicPeriod"/>
            </a:pPr>
            <a:r>
              <a:rPr lang="en-US" sz="1700" dirty="0"/>
              <a:t>Non-Fraudulent Transactions (Class 0): 227,446</a:t>
            </a:r>
          </a:p>
          <a:p>
            <a:pPr marL="1143000" lvl="2" indent="-228600">
              <a:buFont typeface="+mj-lt"/>
              <a:buAutoNum type="arabicPeriod"/>
            </a:pPr>
            <a:r>
              <a:rPr lang="en-US" sz="1700" dirty="0"/>
              <a:t>Fraudulent Transactions (Class 1): 227,446</a:t>
            </a:r>
          </a:p>
          <a:p>
            <a:pPr marL="0" indent="0">
              <a:buNone/>
            </a:pPr>
            <a:r>
              <a:rPr lang="en-US" sz="1700" dirty="0"/>
              <a:t>By using these over-sampling techniques, the dataset has been effectively balanced, enabling the model to learn equally from both classes. Among these methods, SMOTE and its variants, such as Borderline-SMOTE and SMOTE-Tomek, are particularly effective due to their ability to generate realistic synthetic samples and address class overlap.</a:t>
            </a:r>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4018971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AFAF694D-896F-6731-6CB4-AA90142760A3}"/>
              </a:ext>
            </a:extLst>
          </p:cNvPr>
          <p:cNvSpPr>
            <a:spLocks noGrp="1"/>
          </p:cNvSpPr>
          <p:nvPr>
            <p:ph type="title"/>
          </p:nvPr>
        </p:nvSpPr>
        <p:spPr>
          <a:xfrm>
            <a:off x="1069848" y="484632"/>
            <a:ext cx="10058400" cy="1609344"/>
          </a:xfrm>
        </p:spPr>
        <p:txBody>
          <a:bodyPr>
            <a:normAutofit/>
          </a:bodyPr>
          <a:lstStyle/>
          <a:p>
            <a:r>
              <a:rPr lang="en-US" sz="4600" dirty="0"/>
              <a:t>Classification Models for Fraud Detection</a:t>
            </a:r>
          </a:p>
        </p:txBody>
      </p:sp>
      <p:sp>
        <p:nvSpPr>
          <p:cNvPr id="3" name="Content Placeholder 2">
            <a:extLst>
              <a:ext uri="{FF2B5EF4-FFF2-40B4-BE49-F238E27FC236}">
                <a16:creationId xmlns:a16="http://schemas.microsoft.com/office/drawing/2014/main" id="{AA9421E0-4C2F-4BD7-A07D-3E32A500FAFA}"/>
              </a:ext>
            </a:extLst>
          </p:cNvPr>
          <p:cNvSpPr>
            <a:spLocks noGrp="1"/>
          </p:cNvSpPr>
          <p:nvPr>
            <p:ph idx="1"/>
          </p:nvPr>
        </p:nvSpPr>
        <p:spPr>
          <a:xfrm>
            <a:off x="1069848" y="2320412"/>
            <a:ext cx="10058400" cy="3851787"/>
          </a:xfrm>
        </p:spPr>
        <p:txBody>
          <a:bodyPr>
            <a:normAutofit fontScale="92500" lnSpcReduction="10000"/>
          </a:bodyPr>
          <a:lstStyle/>
          <a:p>
            <a:pPr marL="0" indent="0">
              <a:buNone/>
            </a:pPr>
            <a:r>
              <a:rPr lang="en-US" dirty="0"/>
              <a:t>In this project, we leveraged several machine learning models to classify fraudulent transactions. Each model was trained using resampled datasets created with different techniques to handle data imbalance, ensuring fair evaluation of their performance.</a:t>
            </a:r>
          </a:p>
          <a:p>
            <a:pPr marL="0" indent="0">
              <a:buNone/>
            </a:pPr>
            <a:r>
              <a:rPr lang="en-US" b="1" dirty="0"/>
              <a:t>1. Random Forest Classifier </a:t>
            </a:r>
            <a:endParaRPr lang="en-US" dirty="0"/>
          </a:p>
          <a:p>
            <a:pPr marL="742950" lvl="1" indent="-285750">
              <a:buFont typeface="+mj-lt"/>
              <a:buAutoNum type="arabicPeriod"/>
            </a:pPr>
            <a:r>
              <a:rPr lang="en-US" dirty="0"/>
              <a:t>A robust ensemble learning method that combines multiple decision trees to improve accuracy and prevent overfitting.</a:t>
            </a:r>
          </a:p>
          <a:p>
            <a:pPr marL="742950" lvl="1" indent="-285750">
              <a:buFont typeface="+mj-lt"/>
              <a:buAutoNum type="arabicPeriod"/>
            </a:pPr>
            <a:r>
              <a:rPr lang="en-US" dirty="0"/>
              <a:t>Supports class-weighted adjustments to handle imbalanced datasets.</a:t>
            </a:r>
          </a:p>
          <a:p>
            <a:pPr marL="742950" lvl="1" indent="-285750">
              <a:buFont typeface="+mj-lt"/>
              <a:buAutoNum type="arabicPeriod"/>
            </a:pPr>
            <a:r>
              <a:rPr lang="en-US" b="1" dirty="0"/>
              <a:t>Key Strengths:</a:t>
            </a:r>
            <a:r>
              <a:rPr lang="en-US" dirty="0"/>
              <a:t> High accuracy, ability to handle large feature spaces, and interpretability through feature importance.</a:t>
            </a:r>
          </a:p>
          <a:p>
            <a:pPr marL="0" indent="0">
              <a:buNone/>
            </a:pPr>
            <a:r>
              <a:rPr lang="en-US" b="1" dirty="0"/>
              <a:t>2. Gradient Boosting Classifier </a:t>
            </a:r>
            <a:endParaRPr lang="en-US" dirty="0"/>
          </a:p>
          <a:p>
            <a:pPr marL="742950" lvl="1" indent="-285750">
              <a:buFont typeface="+mj-lt"/>
              <a:buAutoNum type="arabicPeriod"/>
            </a:pPr>
            <a:r>
              <a:rPr lang="en-US" dirty="0"/>
              <a:t>An ensemble method that builds decision trees sequentially, with each tree correcting errors of its predecessor.</a:t>
            </a:r>
          </a:p>
          <a:p>
            <a:pPr marL="742950" lvl="1" indent="-285750">
              <a:buFont typeface="+mj-lt"/>
              <a:buAutoNum type="arabicPeriod"/>
            </a:pPr>
            <a:r>
              <a:rPr lang="en-US" dirty="0"/>
              <a:t>Effective in capturing complex patterns in data.</a:t>
            </a:r>
          </a:p>
          <a:p>
            <a:pPr marL="742950" lvl="1" indent="-285750">
              <a:buFont typeface="+mj-lt"/>
              <a:buAutoNum type="arabicPeriod"/>
            </a:pPr>
            <a:r>
              <a:rPr lang="en-US" b="1" dirty="0"/>
              <a:t>Key Strengths:</a:t>
            </a:r>
            <a:r>
              <a:rPr lang="en-US" dirty="0"/>
              <a:t> High predictive power and resilience to overfitting when tuned correctly.</a:t>
            </a:r>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112684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D325A91-8467-8013-10BA-B04DA2A893DF}"/>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FDBC65A-6697-113B-F162-E874618ADD24}"/>
              </a:ext>
            </a:extLst>
          </p:cNvPr>
          <p:cNvSpPr>
            <a:spLocks noGrp="1"/>
          </p:cNvSpPr>
          <p:nvPr>
            <p:ph type="title"/>
          </p:nvPr>
        </p:nvSpPr>
        <p:spPr>
          <a:xfrm>
            <a:off x="1069848" y="484632"/>
            <a:ext cx="10058400" cy="1609344"/>
          </a:xfrm>
        </p:spPr>
        <p:txBody>
          <a:bodyPr>
            <a:normAutofit/>
          </a:bodyPr>
          <a:lstStyle/>
          <a:p>
            <a:r>
              <a:rPr lang="en-US" sz="4600" dirty="0"/>
              <a:t>Classification Models for Fraud Detection</a:t>
            </a:r>
          </a:p>
        </p:txBody>
      </p:sp>
      <p:sp>
        <p:nvSpPr>
          <p:cNvPr id="3" name="Content Placeholder 2">
            <a:extLst>
              <a:ext uri="{FF2B5EF4-FFF2-40B4-BE49-F238E27FC236}">
                <a16:creationId xmlns:a16="http://schemas.microsoft.com/office/drawing/2014/main" id="{39B19EF2-32A2-431D-B9EB-A4BDD30FB6D3}"/>
              </a:ext>
            </a:extLst>
          </p:cNvPr>
          <p:cNvSpPr>
            <a:spLocks noGrp="1"/>
          </p:cNvSpPr>
          <p:nvPr>
            <p:ph idx="1"/>
          </p:nvPr>
        </p:nvSpPr>
        <p:spPr>
          <a:xfrm>
            <a:off x="1069848" y="2227648"/>
            <a:ext cx="10058400" cy="4073469"/>
          </a:xfrm>
        </p:spPr>
        <p:txBody>
          <a:bodyPr>
            <a:noAutofit/>
          </a:bodyPr>
          <a:lstStyle/>
          <a:p>
            <a:pPr marL="0" indent="0">
              <a:buNone/>
            </a:pPr>
            <a:r>
              <a:rPr lang="en-US" sz="1550" b="1" dirty="0"/>
              <a:t>3. </a:t>
            </a:r>
            <a:r>
              <a:rPr lang="en-US" sz="1550" b="1" dirty="0" err="1"/>
              <a:t>XGBoost</a:t>
            </a:r>
            <a:r>
              <a:rPr lang="en-US" sz="1550" b="1" dirty="0"/>
              <a:t> Classifier</a:t>
            </a:r>
            <a:endParaRPr lang="en-US" sz="1550" dirty="0"/>
          </a:p>
          <a:p>
            <a:pPr marL="742950" lvl="1" indent="-285750">
              <a:buFont typeface="+mj-lt"/>
              <a:buAutoNum type="arabicPeriod"/>
            </a:pPr>
            <a:r>
              <a:rPr lang="en-US" sz="1550" dirty="0"/>
              <a:t>A powerful implementation of gradient boosting optimized for speed and performance.</a:t>
            </a:r>
          </a:p>
          <a:p>
            <a:pPr marL="742950" lvl="1" indent="-285750">
              <a:buFont typeface="+mj-lt"/>
              <a:buAutoNum type="arabicPeriod"/>
            </a:pPr>
            <a:r>
              <a:rPr lang="en-US" sz="1550" dirty="0"/>
              <a:t>Incorporates advanced features like regularization to prevent overfitting.</a:t>
            </a:r>
          </a:p>
          <a:p>
            <a:pPr marL="742950" lvl="1" indent="-285750">
              <a:buFont typeface="+mj-lt"/>
              <a:buAutoNum type="arabicPeriod"/>
            </a:pPr>
            <a:r>
              <a:rPr lang="en-US" sz="1550" b="1" dirty="0"/>
              <a:t>Key Strengths:</a:t>
            </a:r>
            <a:r>
              <a:rPr lang="en-US" sz="1550" dirty="0"/>
              <a:t> High efficiency, scalability, and ability to handle imbalanced data using </a:t>
            </a:r>
            <a:r>
              <a:rPr lang="en-US" sz="1550" dirty="0" err="1"/>
              <a:t>scale_pos_weight</a:t>
            </a:r>
            <a:r>
              <a:rPr lang="en-US" sz="1550" dirty="0"/>
              <a:t>.</a:t>
            </a:r>
          </a:p>
          <a:p>
            <a:pPr marL="0" indent="0">
              <a:buNone/>
            </a:pPr>
            <a:r>
              <a:rPr lang="en-US" sz="1550" b="1" dirty="0"/>
              <a:t>4. Decision Tree Classifier </a:t>
            </a:r>
            <a:endParaRPr lang="en-US" sz="1550" dirty="0"/>
          </a:p>
          <a:p>
            <a:pPr marL="742950" lvl="1" indent="-285750">
              <a:buFont typeface="+mj-lt"/>
              <a:buAutoNum type="arabicPeriod"/>
            </a:pPr>
            <a:r>
              <a:rPr lang="en-US" sz="1550" dirty="0"/>
              <a:t>A simple, interpretable model that splits data into branches based on feature values.</a:t>
            </a:r>
          </a:p>
          <a:p>
            <a:pPr marL="742950" lvl="1" indent="-285750">
              <a:buFont typeface="+mj-lt"/>
              <a:buAutoNum type="arabicPeriod"/>
            </a:pPr>
            <a:r>
              <a:rPr lang="en-US" sz="1550" dirty="0"/>
              <a:t>Adjusted to handle imbalance using class weighting.</a:t>
            </a:r>
          </a:p>
          <a:p>
            <a:pPr marL="742950" lvl="1" indent="-285750">
              <a:buFont typeface="+mj-lt"/>
              <a:buAutoNum type="arabicPeriod"/>
            </a:pPr>
            <a:r>
              <a:rPr lang="en-US" sz="1550" b="1" dirty="0"/>
              <a:t>Key Strengths:</a:t>
            </a:r>
            <a:r>
              <a:rPr lang="en-US" sz="1550" dirty="0"/>
              <a:t> Easy to understand, fast to train, but prone to overfitting without ensemble techniques.</a:t>
            </a:r>
          </a:p>
          <a:p>
            <a:pPr marL="0" indent="0">
              <a:buNone/>
            </a:pPr>
            <a:r>
              <a:rPr lang="en-US" sz="1550" b="1" dirty="0"/>
              <a:t>5. Logistic Regression </a:t>
            </a:r>
            <a:endParaRPr lang="en-US" sz="1550" dirty="0"/>
          </a:p>
          <a:p>
            <a:pPr marL="742950" lvl="1" indent="-285750">
              <a:buFont typeface="+mj-lt"/>
              <a:buAutoNum type="arabicPeriod"/>
            </a:pPr>
            <a:r>
              <a:rPr lang="en-US" sz="1550" dirty="0"/>
              <a:t>A baseline statistical model that predicts probabilities based on a linear combination of input features.</a:t>
            </a:r>
          </a:p>
          <a:p>
            <a:pPr marL="742950" lvl="1" indent="-285750">
              <a:buFont typeface="+mj-lt"/>
              <a:buAutoNum type="arabicPeriod"/>
            </a:pPr>
            <a:r>
              <a:rPr lang="en-US" sz="1550" dirty="0"/>
              <a:t>Adjusted for imbalance using class weighting.</a:t>
            </a:r>
          </a:p>
          <a:p>
            <a:pPr marL="742950" lvl="1" indent="-285750">
              <a:buFont typeface="+mj-lt"/>
              <a:buAutoNum type="arabicPeriod"/>
            </a:pPr>
            <a:r>
              <a:rPr lang="en-US" sz="1550" b="1" dirty="0"/>
              <a:t>Key Strengths:</a:t>
            </a:r>
            <a:r>
              <a:rPr lang="en-US" sz="1550" dirty="0"/>
              <a:t> Interpretability and low computational cost, making it ideal for baseline comparisons.</a:t>
            </a:r>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372641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C6C9544-3839-8DE8-115C-0D35C5AC6B9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38C3597-AA16-49E4-8342-EFC55FF6C6B9}"/>
              </a:ext>
            </a:extLst>
          </p:cNvPr>
          <p:cNvSpPr>
            <a:spLocks noGrp="1"/>
          </p:cNvSpPr>
          <p:nvPr>
            <p:ph type="title"/>
          </p:nvPr>
        </p:nvSpPr>
        <p:spPr>
          <a:xfrm>
            <a:off x="1069848" y="484632"/>
            <a:ext cx="10058400" cy="1609344"/>
          </a:xfrm>
        </p:spPr>
        <p:txBody>
          <a:bodyPr>
            <a:normAutofit/>
          </a:bodyPr>
          <a:lstStyle/>
          <a:p>
            <a:r>
              <a:rPr lang="en-US" dirty="0"/>
              <a:t>Process overview</a:t>
            </a:r>
          </a:p>
        </p:txBody>
      </p:sp>
      <p:sp>
        <p:nvSpPr>
          <p:cNvPr id="3" name="Content Placeholder 2">
            <a:extLst>
              <a:ext uri="{FF2B5EF4-FFF2-40B4-BE49-F238E27FC236}">
                <a16:creationId xmlns:a16="http://schemas.microsoft.com/office/drawing/2014/main" id="{A1927426-6A1B-4533-BB68-7BFE618AAFC2}"/>
              </a:ext>
            </a:extLst>
          </p:cNvPr>
          <p:cNvSpPr>
            <a:spLocks noGrp="1"/>
          </p:cNvSpPr>
          <p:nvPr>
            <p:ph idx="1"/>
          </p:nvPr>
        </p:nvSpPr>
        <p:spPr>
          <a:xfrm>
            <a:off x="1069848" y="2227812"/>
            <a:ext cx="10058400" cy="4429877"/>
          </a:xfrm>
        </p:spPr>
        <p:txBody>
          <a:bodyPr>
            <a:normAutofit fontScale="92500" lnSpcReduction="10000"/>
          </a:bodyPr>
          <a:lstStyle/>
          <a:p>
            <a:pPr marL="0" indent="0">
              <a:lnSpc>
                <a:spcPct val="110000"/>
              </a:lnSpc>
              <a:buNone/>
            </a:pPr>
            <a:r>
              <a:rPr lang="en-US" sz="1600" b="1" dirty="0"/>
              <a:t>Resampling Methods</a:t>
            </a:r>
            <a:r>
              <a:rPr lang="en-US" sz="1600" dirty="0"/>
              <a:t>:</a:t>
            </a:r>
          </a:p>
          <a:p>
            <a:pPr>
              <a:lnSpc>
                <a:spcPct val="110000"/>
              </a:lnSpc>
              <a:buFont typeface="Arial" panose="020B0604020202020204" pitchFamily="34" charset="0"/>
              <a:buChar char="•"/>
            </a:pPr>
            <a:r>
              <a:rPr lang="en-US" sz="1600" dirty="0"/>
              <a:t>Five resampling techniques—SMOTE, Random Oversampling, ADASYN, Borderline-SMOTE, and SMOTE-Tomek—were applied to balance the data. Each resampled dataset was used to train and evaluate the models.</a:t>
            </a:r>
          </a:p>
          <a:p>
            <a:pPr marL="0" indent="0">
              <a:lnSpc>
                <a:spcPct val="110000"/>
              </a:lnSpc>
              <a:buNone/>
            </a:pPr>
            <a:r>
              <a:rPr lang="en-US" sz="1600" b="1" dirty="0"/>
              <a:t>Evaluation Metrics</a:t>
            </a:r>
            <a:r>
              <a:rPr lang="en-US" sz="1600" dirty="0"/>
              <a:t>:</a:t>
            </a:r>
          </a:p>
          <a:p>
            <a:pPr>
              <a:lnSpc>
                <a:spcPct val="110000"/>
              </a:lnSpc>
              <a:buFont typeface="Arial" panose="020B0604020202020204" pitchFamily="34" charset="0"/>
              <a:buChar char="•"/>
            </a:pPr>
            <a:r>
              <a:rPr lang="en-US" sz="1400" b="1" dirty="0"/>
              <a:t>PR AUC (Precision-Recall Area Under the Curve)</a:t>
            </a:r>
            <a:r>
              <a:rPr lang="en-US" sz="1400" dirty="0"/>
              <a:t>: PR AUC was the primary evaluation metric used to assess the model's performance. It focused on the trade-off between precision and recall, particularly important for imbalanced datasets like credit card fraud detection. A higher PR AUC indicates a model's ability to correctly identify fraudulent transactions while minimizing false positives. The PR AUC scores were calculated for each classifier across different resampling techniques, providing insights into how well each model performed in detecting fraud.</a:t>
            </a:r>
          </a:p>
          <a:p>
            <a:pPr marL="0" indent="0">
              <a:lnSpc>
                <a:spcPct val="110000"/>
              </a:lnSpc>
              <a:buNone/>
            </a:pPr>
            <a:r>
              <a:rPr lang="en-US" sz="1600" b="1" dirty="0"/>
              <a:t>Training and Evaluation Loop</a:t>
            </a:r>
            <a:r>
              <a:rPr lang="en-US" sz="1600" dirty="0"/>
              <a:t>:</a:t>
            </a:r>
          </a:p>
          <a:p>
            <a:pPr>
              <a:lnSpc>
                <a:spcPct val="110000"/>
              </a:lnSpc>
              <a:buFont typeface="Arial" panose="020B0604020202020204" pitchFamily="34" charset="0"/>
              <a:buChar char="•"/>
            </a:pPr>
            <a:r>
              <a:rPr lang="en-US" sz="1600" dirty="0"/>
              <a:t>Each resampled dataset was paired with each classifier.</a:t>
            </a:r>
          </a:p>
          <a:p>
            <a:pPr>
              <a:lnSpc>
                <a:spcPct val="110000"/>
              </a:lnSpc>
              <a:buFont typeface="Arial" panose="020B0604020202020204" pitchFamily="34" charset="0"/>
              <a:buChar char="•"/>
            </a:pPr>
            <a:r>
              <a:rPr lang="en-US" sz="1600" dirty="0"/>
              <a:t>Models were trained on the resampled data (</a:t>
            </a:r>
            <a:r>
              <a:rPr lang="en-US" sz="1600" dirty="0" err="1"/>
              <a:t>X_train</a:t>
            </a:r>
            <a:r>
              <a:rPr lang="en-US" sz="1600" dirty="0"/>
              <a:t>, </a:t>
            </a:r>
            <a:r>
              <a:rPr lang="en-US" sz="1600" dirty="0" err="1"/>
              <a:t>y_train</a:t>
            </a:r>
            <a:r>
              <a:rPr lang="en-US" sz="1600" dirty="0"/>
              <a:t>) and tested on the unseen test set (</a:t>
            </a:r>
            <a:r>
              <a:rPr lang="en-US" sz="1600" dirty="0" err="1"/>
              <a:t>X_test</a:t>
            </a:r>
            <a:r>
              <a:rPr lang="en-US" sz="1600" dirty="0"/>
              <a:t>, </a:t>
            </a:r>
            <a:r>
              <a:rPr lang="en-US" sz="1600" dirty="0" err="1"/>
              <a:t>y_test</a:t>
            </a:r>
            <a:r>
              <a:rPr lang="en-US" sz="1600" dirty="0"/>
              <a:t>).</a:t>
            </a:r>
          </a:p>
          <a:p>
            <a:pPr>
              <a:lnSpc>
                <a:spcPct val="110000"/>
              </a:lnSpc>
              <a:buFont typeface="Arial" panose="020B0604020202020204" pitchFamily="34" charset="0"/>
              <a:buChar char="•"/>
            </a:pPr>
            <a:r>
              <a:rPr lang="en-US" sz="1600" dirty="0"/>
              <a:t>Results, including weighted F1-scores and AUC values, were recorded for each combination of resampling method and classifier.</a:t>
            </a:r>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943518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F4EF13-870B-CC26-1B64-608178A37D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1F3F2C-98C4-3C78-C6DC-DBD172D3C68C}"/>
              </a:ext>
            </a:extLst>
          </p:cNvPr>
          <p:cNvSpPr>
            <a:spLocks noGrp="1"/>
          </p:cNvSpPr>
          <p:nvPr>
            <p:ph type="title"/>
          </p:nvPr>
        </p:nvSpPr>
        <p:spPr>
          <a:xfrm>
            <a:off x="1069848" y="484632"/>
            <a:ext cx="10058400" cy="789691"/>
          </a:xfrm>
        </p:spPr>
        <p:txBody>
          <a:bodyPr>
            <a:normAutofit fontScale="90000"/>
          </a:bodyPr>
          <a:lstStyle/>
          <a:p>
            <a:pPr algn="ctr"/>
            <a:r>
              <a:rPr lang="en-US" dirty="0"/>
              <a:t>Model Performance with SMOTE</a:t>
            </a:r>
          </a:p>
        </p:txBody>
      </p:sp>
      <p:pic>
        <p:nvPicPr>
          <p:cNvPr id="3" name="Picture 2">
            <a:extLst>
              <a:ext uri="{FF2B5EF4-FFF2-40B4-BE49-F238E27FC236}">
                <a16:creationId xmlns:a16="http://schemas.microsoft.com/office/drawing/2014/main" id="{3A91A199-8A41-B505-6C2C-96B817C6DA57}"/>
              </a:ext>
            </a:extLst>
          </p:cNvPr>
          <p:cNvPicPr>
            <a:picLocks noChangeAspect="1"/>
          </p:cNvPicPr>
          <p:nvPr/>
        </p:nvPicPr>
        <p:blipFill>
          <a:blip r:embed="rId2"/>
          <a:stretch>
            <a:fillRect/>
          </a:stretch>
        </p:blipFill>
        <p:spPr>
          <a:xfrm>
            <a:off x="1259992" y="1370093"/>
            <a:ext cx="10063003" cy="5166894"/>
          </a:xfrm>
          <a:prstGeom prst="rect">
            <a:avLst/>
          </a:prstGeom>
        </p:spPr>
      </p:pic>
    </p:spTree>
    <p:extLst>
      <p:ext uri="{BB962C8B-B14F-4D97-AF65-F5344CB8AC3E}">
        <p14:creationId xmlns:p14="http://schemas.microsoft.com/office/powerpoint/2010/main" val="3769257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64958D-AF5D-4863-B5FB-83F6B8CB1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12188656" cy="6857999"/>
          </a:xfrm>
          <a:prstGeom prst="rect">
            <a:avLst/>
          </a:prstGeom>
          <a:blipFill dpi="0" rotWithShape="1">
            <a:blip r:embed="rId3">
              <a:alphaModFix amt="60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4DA570-00CF-60A5-1EEF-C4DE7D805F1C}"/>
              </a:ext>
            </a:extLst>
          </p:cNvPr>
          <p:cNvSpPr>
            <a:spLocks noGrp="1"/>
          </p:cNvSpPr>
          <p:nvPr>
            <p:ph type="title"/>
          </p:nvPr>
        </p:nvSpPr>
        <p:spPr>
          <a:xfrm>
            <a:off x="4970109" y="484632"/>
            <a:ext cx="6730277" cy="672656"/>
          </a:xfrm>
          <a:ln>
            <a:noFill/>
          </a:ln>
        </p:spPr>
        <p:txBody>
          <a:bodyPr>
            <a:noAutofit/>
          </a:bodyPr>
          <a:lstStyle/>
          <a:p>
            <a:r>
              <a:rPr lang="en-US" dirty="0"/>
              <a:t>INTRODUCTION</a:t>
            </a:r>
          </a:p>
        </p:txBody>
      </p:sp>
      <p:pic>
        <p:nvPicPr>
          <p:cNvPr id="5" name="Picture 4" descr="A stack of bank cards">
            <a:extLst>
              <a:ext uri="{FF2B5EF4-FFF2-40B4-BE49-F238E27FC236}">
                <a16:creationId xmlns:a16="http://schemas.microsoft.com/office/drawing/2014/main" id="{863840F7-CE5D-7D2E-7EFB-E0C0785831B1}"/>
              </a:ext>
            </a:extLst>
          </p:cNvPr>
          <p:cNvPicPr>
            <a:picLocks noChangeAspect="1"/>
          </p:cNvPicPr>
          <p:nvPr/>
        </p:nvPicPr>
        <p:blipFill>
          <a:blip r:embed="rId5"/>
          <a:srcRect l="51726" r="2878" b="2"/>
          <a:stretch/>
        </p:blipFill>
        <p:spPr>
          <a:xfrm>
            <a:off x="3344" y="10"/>
            <a:ext cx="4646726" cy="6857990"/>
          </a:xfrm>
          <a:prstGeom prst="rect">
            <a:avLst/>
          </a:prstGeom>
        </p:spPr>
      </p:pic>
      <p:sp>
        <p:nvSpPr>
          <p:cNvPr id="3" name="Content Placeholder 2">
            <a:extLst>
              <a:ext uri="{FF2B5EF4-FFF2-40B4-BE49-F238E27FC236}">
                <a16:creationId xmlns:a16="http://schemas.microsoft.com/office/drawing/2014/main" id="{6FDC3E08-AF45-4C69-CB5F-BE790F6E242B}"/>
              </a:ext>
            </a:extLst>
          </p:cNvPr>
          <p:cNvSpPr>
            <a:spLocks noGrp="1"/>
          </p:cNvSpPr>
          <p:nvPr>
            <p:ph idx="1"/>
          </p:nvPr>
        </p:nvSpPr>
        <p:spPr>
          <a:xfrm>
            <a:off x="4970109" y="1186481"/>
            <a:ext cx="6730276" cy="4985719"/>
          </a:xfrm>
        </p:spPr>
        <p:txBody>
          <a:bodyPr>
            <a:normAutofit lnSpcReduction="10000"/>
          </a:bodyPr>
          <a:lstStyle/>
          <a:p>
            <a:r>
              <a:rPr lang="en-US" sz="1800" dirty="0"/>
              <a:t>Credit Card Fraud is a very serious problem that persists in the Banking Industry.</a:t>
            </a:r>
          </a:p>
          <a:p>
            <a:r>
              <a:rPr lang="en-US" sz="1800" dirty="0"/>
              <a:t>Global losses from credit card fraud are projected to reach $43 billion by 2026.</a:t>
            </a:r>
          </a:p>
          <a:p>
            <a:r>
              <a:rPr lang="en-US" sz="1800" dirty="0"/>
              <a:t>There are different kinds of Credit Card Frauds – </a:t>
            </a:r>
          </a:p>
          <a:p>
            <a:pPr lvl="1"/>
            <a:r>
              <a:rPr lang="en-US" dirty="0"/>
              <a:t>Card not Present Fraud – Scammers steal a cardholder's credit and personal information – then use it to make purchases online or by phone.</a:t>
            </a:r>
          </a:p>
          <a:p>
            <a:pPr lvl="2"/>
            <a:r>
              <a:rPr lang="en-US" sz="1800" dirty="0"/>
              <a:t>This is very hard to prevent because there is no physical card to examine, and the merchant cannot verify the buyer’s identity.</a:t>
            </a:r>
          </a:p>
          <a:p>
            <a:pPr lvl="1"/>
            <a:r>
              <a:rPr lang="en-US" dirty="0"/>
              <a:t>Credit Card application Fraud –</a:t>
            </a:r>
          </a:p>
          <a:p>
            <a:pPr lvl="2"/>
            <a:r>
              <a:rPr lang="en-US" sz="1800" dirty="0"/>
              <a:t>Criminals use stolen identities information(Name, address, birthday, and social security number) to apply for credit cards. This type of fraud can go undetected until the victim applies for credit themselves or checks their credit report. This type of fraud can damage the victims credit score.</a:t>
            </a:r>
          </a:p>
        </p:txBody>
      </p:sp>
      <p:grpSp>
        <p:nvGrpSpPr>
          <p:cNvPr id="11" name="Group 10">
            <a:extLst>
              <a:ext uri="{FF2B5EF4-FFF2-40B4-BE49-F238E27FC236}">
                <a16:creationId xmlns:a16="http://schemas.microsoft.com/office/drawing/2014/main" id="{11002ACD-3B0C-4885-8754-8A00E926FE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DF0313CD-4196-4456-A70D-5EE2B995B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80DE0B32-9EE8-4975-AD48-3855B0A82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5218653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1E0C86-A058-1126-DD7C-FF64DB1E63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399E0C-F7A5-2C0D-BB5A-2EDEBD9FBC0D}"/>
              </a:ext>
            </a:extLst>
          </p:cNvPr>
          <p:cNvSpPr>
            <a:spLocks noGrp="1"/>
          </p:cNvSpPr>
          <p:nvPr>
            <p:ph type="title"/>
          </p:nvPr>
        </p:nvSpPr>
        <p:spPr>
          <a:xfrm>
            <a:off x="1069848" y="484632"/>
            <a:ext cx="10058400" cy="778560"/>
          </a:xfrm>
        </p:spPr>
        <p:txBody>
          <a:bodyPr>
            <a:normAutofit fontScale="90000"/>
          </a:bodyPr>
          <a:lstStyle/>
          <a:p>
            <a:pPr algn="ctr"/>
            <a:r>
              <a:rPr lang="en-US" dirty="0"/>
              <a:t>Model Performance with Random over sampler</a:t>
            </a:r>
          </a:p>
        </p:txBody>
      </p:sp>
      <p:pic>
        <p:nvPicPr>
          <p:cNvPr id="4" name="Picture 3">
            <a:extLst>
              <a:ext uri="{FF2B5EF4-FFF2-40B4-BE49-F238E27FC236}">
                <a16:creationId xmlns:a16="http://schemas.microsoft.com/office/drawing/2014/main" id="{76D2F785-9EDD-A0E2-C94E-3FA41AA021B6}"/>
              </a:ext>
            </a:extLst>
          </p:cNvPr>
          <p:cNvPicPr>
            <a:picLocks noChangeAspect="1"/>
          </p:cNvPicPr>
          <p:nvPr/>
        </p:nvPicPr>
        <p:blipFill>
          <a:blip r:embed="rId2"/>
          <a:stretch>
            <a:fillRect/>
          </a:stretch>
        </p:blipFill>
        <p:spPr>
          <a:xfrm>
            <a:off x="1575269" y="1576560"/>
            <a:ext cx="9552979" cy="5041055"/>
          </a:xfrm>
          <a:prstGeom prst="rect">
            <a:avLst/>
          </a:prstGeom>
        </p:spPr>
      </p:pic>
    </p:spTree>
    <p:extLst>
      <p:ext uri="{BB962C8B-B14F-4D97-AF65-F5344CB8AC3E}">
        <p14:creationId xmlns:p14="http://schemas.microsoft.com/office/powerpoint/2010/main" val="19798809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9358A2-95CC-6296-8843-1959E5A9FE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2DFEF8-7E70-CE14-76D4-B48C2167698C}"/>
              </a:ext>
            </a:extLst>
          </p:cNvPr>
          <p:cNvSpPr>
            <a:spLocks noGrp="1"/>
          </p:cNvSpPr>
          <p:nvPr>
            <p:ph type="title"/>
          </p:nvPr>
        </p:nvSpPr>
        <p:spPr>
          <a:xfrm>
            <a:off x="1069848" y="484632"/>
            <a:ext cx="10058400" cy="439195"/>
          </a:xfrm>
        </p:spPr>
        <p:txBody>
          <a:bodyPr>
            <a:normAutofit fontScale="90000"/>
          </a:bodyPr>
          <a:lstStyle/>
          <a:p>
            <a:pPr algn="ctr"/>
            <a:r>
              <a:rPr lang="en-US" dirty="0"/>
              <a:t>Model Performance with ADASYN</a:t>
            </a:r>
          </a:p>
        </p:txBody>
      </p:sp>
      <p:pic>
        <p:nvPicPr>
          <p:cNvPr id="4" name="Picture 3">
            <a:extLst>
              <a:ext uri="{FF2B5EF4-FFF2-40B4-BE49-F238E27FC236}">
                <a16:creationId xmlns:a16="http://schemas.microsoft.com/office/drawing/2014/main" id="{777F8EC3-6BB0-DDE8-6C14-982A9AE08F01}"/>
              </a:ext>
            </a:extLst>
          </p:cNvPr>
          <p:cNvPicPr>
            <a:picLocks noChangeAspect="1"/>
          </p:cNvPicPr>
          <p:nvPr/>
        </p:nvPicPr>
        <p:blipFill>
          <a:blip r:embed="rId2"/>
          <a:srcRect r="4737"/>
          <a:stretch/>
        </p:blipFill>
        <p:spPr>
          <a:xfrm>
            <a:off x="1117583" y="1259553"/>
            <a:ext cx="9956833" cy="5327824"/>
          </a:xfrm>
          <a:prstGeom prst="rect">
            <a:avLst/>
          </a:prstGeom>
        </p:spPr>
      </p:pic>
    </p:spTree>
    <p:extLst>
      <p:ext uri="{BB962C8B-B14F-4D97-AF65-F5344CB8AC3E}">
        <p14:creationId xmlns:p14="http://schemas.microsoft.com/office/powerpoint/2010/main" val="1435473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449B04-1A0C-381D-33A7-B82093E5F8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DED4DF-5E9B-E177-1D38-73F6BC266F5F}"/>
              </a:ext>
            </a:extLst>
          </p:cNvPr>
          <p:cNvSpPr>
            <a:spLocks noGrp="1"/>
          </p:cNvSpPr>
          <p:nvPr>
            <p:ph type="title"/>
          </p:nvPr>
        </p:nvSpPr>
        <p:spPr>
          <a:xfrm>
            <a:off x="1069848" y="484632"/>
            <a:ext cx="10058400" cy="935606"/>
          </a:xfrm>
        </p:spPr>
        <p:txBody>
          <a:bodyPr>
            <a:normAutofit fontScale="90000"/>
          </a:bodyPr>
          <a:lstStyle/>
          <a:p>
            <a:pPr algn="ctr"/>
            <a:r>
              <a:rPr lang="en-US" dirty="0"/>
              <a:t>Model Performance with Borderline SMOTE</a:t>
            </a:r>
          </a:p>
        </p:txBody>
      </p:sp>
      <p:pic>
        <p:nvPicPr>
          <p:cNvPr id="4" name="Picture 3">
            <a:extLst>
              <a:ext uri="{FF2B5EF4-FFF2-40B4-BE49-F238E27FC236}">
                <a16:creationId xmlns:a16="http://schemas.microsoft.com/office/drawing/2014/main" id="{C81D7A45-1CD1-FFC1-EAC0-BF77B78896CD}"/>
              </a:ext>
            </a:extLst>
          </p:cNvPr>
          <p:cNvPicPr>
            <a:picLocks noChangeAspect="1"/>
          </p:cNvPicPr>
          <p:nvPr/>
        </p:nvPicPr>
        <p:blipFill>
          <a:blip r:embed="rId2"/>
          <a:stretch>
            <a:fillRect/>
          </a:stretch>
        </p:blipFill>
        <p:spPr>
          <a:xfrm>
            <a:off x="1429966" y="1568214"/>
            <a:ext cx="9537512" cy="5124416"/>
          </a:xfrm>
          <a:prstGeom prst="rect">
            <a:avLst/>
          </a:prstGeom>
        </p:spPr>
      </p:pic>
    </p:spTree>
    <p:extLst>
      <p:ext uri="{BB962C8B-B14F-4D97-AF65-F5344CB8AC3E}">
        <p14:creationId xmlns:p14="http://schemas.microsoft.com/office/powerpoint/2010/main" val="35970616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58D3F4-2DAA-0908-CA20-A8CF597B43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DA92A3-53DD-18FE-CC1D-A80810922AD2}"/>
              </a:ext>
            </a:extLst>
          </p:cNvPr>
          <p:cNvSpPr>
            <a:spLocks noGrp="1"/>
          </p:cNvSpPr>
          <p:nvPr>
            <p:ph type="title"/>
          </p:nvPr>
        </p:nvSpPr>
        <p:spPr>
          <a:xfrm>
            <a:off x="1069848" y="484632"/>
            <a:ext cx="10058400" cy="731426"/>
          </a:xfrm>
        </p:spPr>
        <p:txBody>
          <a:bodyPr>
            <a:normAutofit fontScale="90000"/>
          </a:bodyPr>
          <a:lstStyle/>
          <a:p>
            <a:pPr algn="ctr"/>
            <a:r>
              <a:rPr lang="en-US" dirty="0"/>
              <a:t>Model Performance with SMOTE Tomek</a:t>
            </a:r>
          </a:p>
        </p:txBody>
      </p:sp>
      <p:pic>
        <p:nvPicPr>
          <p:cNvPr id="4" name="Picture 3">
            <a:extLst>
              <a:ext uri="{FF2B5EF4-FFF2-40B4-BE49-F238E27FC236}">
                <a16:creationId xmlns:a16="http://schemas.microsoft.com/office/drawing/2014/main" id="{DA248234-C963-D9C0-9E67-8A8A82247014}"/>
              </a:ext>
            </a:extLst>
          </p:cNvPr>
          <p:cNvPicPr>
            <a:picLocks noChangeAspect="1"/>
          </p:cNvPicPr>
          <p:nvPr/>
        </p:nvPicPr>
        <p:blipFill>
          <a:blip r:embed="rId2"/>
          <a:stretch>
            <a:fillRect/>
          </a:stretch>
        </p:blipFill>
        <p:spPr>
          <a:xfrm>
            <a:off x="1321541" y="1352514"/>
            <a:ext cx="9548918" cy="5126108"/>
          </a:xfrm>
          <a:prstGeom prst="rect">
            <a:avLst/>
          </a:prstGeom>
        </p:spPr>
      </p:pic>
    </p:spTree>
    <p:extLst>
      <p:ext uri="{BB962C8B-B14F-4D97-AF65-F5344CB8AC3E}">
        <p14:creationId xmlns:p14="http://schemas.microsoft.com/office/powerpoint/2010/main" val="41751987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772F0D99-980D-425F-EE66-4806F8C3C6A6}"/>
              </a:ext>
            </a:extLst>
          </p:cNvPr>
          <p:cNvSpPr>
            <a:spLocks noGrp="1"/>
          </p:cNvSpPr>
          <p:nvPr>
            <p:ph type="title"/>
          </p:nvPr>
        </p:nvSpPr>
        <p:spPr>
          <a:xfrm>
            <a:off x="1069848" y="484632"/>
            <a:ext cx="10058400" cy="1609344"/>
          </a:xfrm>
        </p:spPr>
        <p:txBody>
          <a:bodyPr>
            <a:normAutofit/>
          </a:bodyPr>
          <a:lstStyle/>
          <a:p>
            <a:r>
              <a:rPr lang="en-US" dirty="0"/>
              <a:t>CONCLUSION	</a:t>
            </a:r>
          </a:p>
        </p:txBody>
      </p:sp>
      <p:sp>
        <p:nvSpPr>
          <p:cNvPr id="3" name="Content Placeholder 2">
            <a:extLst>
              <a:ext uri="{FF2B5EF4-FFF2-40B4-BE49-F238E27FC236}">
                <a16:creationId xmlns:a16="http://schemas.microsoft.com/office/drawing/2014/main" id="{B1B3DD26-0331-6C17-94E5-8CA12D6DFAD7}"/>
              </a:ext>
            </a:extLst>
          </p:cNvPr>
          <p:cNvSpPr>
            <a:spLocks noGrp="1"/>
          </p:cNvSpPr>
          <p:nvPr>
            <p:ph idx="1"/>
          </p:nvPr>
        </p:nvSpPr>
        <p:spPr>
          <a:xfrm>
            <a:off x="1069848" y="2219875"/>
            <a:ext cx="10058400" cy="4537588"/>
          </a:xfrm>
        </p:spPr>
        <p:txBody>
          <a:bodyPr>
            <a:normAutofit fontScale="92500" lnSpcReduction="20000"/>
          </a:bodyPr>
          <a:lstStyle/>
          <a:p>
            <a:r>
              <a:rPr lang="en-US" dirty="0"/>
              <a:t>In this experiment, we evaluated the performance of five classifiers Random Forest, Gradient Boosting, </a:t>
            </a:r>
            <a:r>
              <a:rPr lang="en-US" dirty="0" err="1"/>
              <a:t>XGBoost</a:t>
            </a:r>
            <a:r>
              <a:rPr lang="en-US" dirty="0"/>
              <a:t>, Decision Tree, and Logistic Regression across five resampling methods (SMOTE, Random Over-Sampling, ADASYN, Borderline-SMOTE, and </a:t>
            </a:r>
            <a:r>
              <a:rPr lang="en-US" dirty="0" err="1"/>
              <a:t>SMOTETomek</a:t>
            </a:r>
            <a:r>
              <a:rPr lang="en-US" dirty="0"/>
              <a:t>) to detect fraudulent transactions. </a:t>
            </a:r>
          </a:p>
          <a:p>
            <a:r>
              <a:rPr lang="en-US" b="0" i="0" dirty="0">
                <a:effectLst/>
                <a:latin typeface="Rockwell" panose="02060603020205020403" pitchFamily="18" charset="77"/>
              </a:rPr>
              <a:t>The combination of the </a:t>
            </a:r>
            <a:r>
              <a:rPr lang="en-US" b="1" i="0" dirty="0" err="1">
                <a:effectLst/>
                <a:latin typeface="Rockwell" panose="02060603020205020403" pitchFamily="18" charset="77"/>
              </a:rPr>
              <a:t>XGBClassifier</a:t>
            </a:r>
            <a:r>
              <a:rPr lang="en-US" b="0" i="0" dirty="0">
                <a:effectLst/>
                <a:latin typeface="Rockwell" panose="02060603020205020403" pitchFamily="18" charset="77"/>
              </a:rPr>
              <a:t> with the </a:t>
            </a:r>
            <a:r>
              <a:rPr lang="en-US" b="1" i="0" dirty="0" err="1">
                <a:effectLst/>
                <a:latin typeface="Rockwell" panose="02060603020205020403" pitchFamily="18" charset="77"/>
              </a:rPr>
              <a:t>BorderlineSMOTE</a:t>
            </a:r>
            <a:r>
              <a:rPr lang="en-US" b="0" i="0" dirty="0">
                <a:effectLst/>
                <a:latin typeface="Rockwell" panose="02060603020205020403" pitchFamily="18" charset="77"/>
              </a:rPr>
              <a:t> oversampling technique achieved the highest PR AUC score of </a:t>
            </a:r>
            <a:r>
              <a:rPr lang="en-US" b="1" i="0" dirty="0">
                <a:effectLst/>
                <a:latin typeface="Rockwell" panose="02060603020205020403" pitchFamily="18" charset="77"/>
              </a:rPr>
              <a:t>0.86969,</a:t>
            </a:r>
            <a:r>
              <a:rPr lang="en-US" b="0" i="0" dirty="0">
                <a:effectLst/>
                <a:latin typeface="Rockwell" panose="02060603020205020403" pitchFamily="18" charset="77"/>
              </a:rPr>
              <a:t> indicating superior predictive performance compared to other algorithm-oversampling pairs.</a:t>
            </a:r>
          </a:p>
          <a:p>
            <a:r>
              <a:rPr lang="en-US" b="0" i="0" dirty="0">
                <a:effectLst/>
                <a:latin typeface="Rockwell" panose="02060603020205020403" pitchFamily="18" charset="77"/>
              </a:rPr>
              <a:t>The </a:t>
            </a:r>
            <a:r>
              <a:rPr lang="en-US" b="1" i="0" dirty="0" err="1">
                <a:effectLst/>
                <a:latin typeface="Rockwell" panose="02060603020205020403" pitchFamily="18" charset="77"/>
              </a:rPr>
              <a:t>RandomForestClassifier</a:t>
            </a:r>
            <a:r>
              <a:rPr lang="en-US" b="0" i="0" dirty="0">
                <a:effectLst/>
                <a:latin typeface="Rockwell" panose="02060603020205020403" pitchFamily="18" charset="77"/>
              </a:rPr>
              <a:t> demonstrated strong and consistent performance across various oversampling methods, with PR AUC scores ranging from </a:t>
            </a:r>
            <a:r>
              <a:rPr lang="en-US" b="1" i="0" dirty="0">
                <a:effectLst/>
                <a:latin typeface="Rockwell" panose="02060603020205020403" pitchFamily="18" charset="77"/>
              </a:rPr>
              <a:t>0.823</a:t>
            </a:r>
            <a:r>
              <a:rPr lang="en-US" b="0" i="0" dirty="0">
                <a:effectLst/>
                <a:latin typeface="Rockwell" panose="02060603020205020403" pitchFamily="18" charset="77"/>
              </a:rPr>
              <a:t> to </a:t>
            </a:r>
            <a:r>
              <a:rPr lang="en-US" b="1" i="0" dirty="0">
                <a:effectLst/>
                <a:latin typeface="Rockwell" panose="02060603020205020403" pitchFamily="18" charset="77"/>
              </a:rPr>
              <a:t>0.840</a:t>
            </a:r>
            <a:r>
              <a:rPr lang="en-US" b="0" i="0" dirty="0">
                <a:effectLst/>
                <a:latin typeface="Rockwell" panose="02060603020205020403" pitchFamily="18" charset="77"/>
              </a:rPr>
              <a:t>, making it a reliable choice for the dataset.</a:t>
            </a:r>
          </a:p>
          <a:p>
            <a:r>
              <a:rPr lang="en-US" b="0" i="0" dirty="0">
                <a:effectLst/>
                <a:latin typeface="Rockwell" panose="02060603020205020403" pitchFamily="18" charset="77"/>
              </a:rPr>
              <a:t>The </a:t>
            </a:r>
            <a:r>
              <a:rPr lang="en-US" b="0" i="0" dirty="0" err="1">
                <a:effectLst/>
                <a:latin typeface="Rockwell" panose="02060603020205020403" pitchFamily="18" charset="77"/>
              </a:rPr>
              <a:t>DecisionTreeClassifier</a:t>
            </a:r>
            <a:r>
              <a:rPr lang="en-US" b="0" i="0" dirty="0">
                <a:effectLst/>
                <a:latin typeface="Rockwell" panose="02060603020205020403" pitchFamily="18" charset="77"/>
              </a:rPr>
              <a:t> showed significant variability in performance (PR AUC scores ranging from 0.189 with </a:t>
            </a:r>
            <a:r>
              <a:rPr lang="en-US" b="0" i="0" dirty="0" err="1">
                <a:effectLst/>
                <a:latin typeface="Rockwell" panose="02060603020205020403" pitchFamily="18" charset="77"/>
              </a:rPr>
              <a:t>BorderlineSMOTE</a:t>
            </a:r>
            <a:r>
              <a:rPr lang="en-US" b="0" i="0" dirty="0">
                <a:effectLst/>
                <a:latin typeface="Rockwell" panose="02060603020205020403" pitchFamily="18" charset="77"/>
              </a:rPr>
              <a:t> to 0.749 with </a:t>
            </a:r>
            <a:r>
              <a:rPr lang="en-US" b="0" i="0" dirty="0" err="1">
                <a:effectLst/>
                <a:latin typeface="Rockwell" panose="02060603020205020403" pitchFamily="18" charset="77"/>
              </a:rPr>
              <a:t>RandomOverSampler</a:t>
            </a:r>
            <a:r>
              <a:rPr lang="en-US" b="0" i="0" dirty="0">
                <a:effectLst/>
                <a:latin typeface="Rockwell" panose="02060603020205020403" pitchFamily="18" charset="77"/>
              </a:rPr>
              <a:t>) due to its sensitivity to data distribution changes caused by different oversampling techniques.</a:t>
            </a:r>
          </a:p>
          <a:p>
            <a:r>
              <a:rPr lang="en-US" b="0" i="0" dirty="0">
                <a:effectLst/>
                <a:latin typeface="Rockwell" panose="02060603020205020403" pitchFamily="18" charset="77"/>
              </a:rPr>
              <a:t>The </a:t>
            </a:r>
            <a:r>
              <a:rPr lang="en-US" b="0" i="0" dirty="0" err="1">
                <a:effectLst/>
                <a:latin typeface="Rockwell" panose="02060603020205020403" pitchFamily="18" charset="77"/>
              </a:rPr>
              <a:t>LogisticRegression</a:t>
            </a:r>
            <a:r>
              <a:rPr lang="en-US" b="0" i="0" dirty="0">
                <a:effectLst/>
                <a:latin typeface="Rockwell" panose="02060603020205020403" pitchFamily="18" charset="77"/>
              </a:rPr>
              <a:t> algorithm consistently performed poorly across all oversampling techniques (PR AUC scores below 0.011), likely due to its linear nature and sensitivity to class imbalance, making it ill-suited for capturing the complex patterns in fraudulent transactions.</a:t>
            </a:r>
            <a:endParaRPr lang="en-US" dirty="0">
              <a:latin typeface="Rockwell" panose="02060603020205020403" pitchFamily="18" charset="77"/>
            </a:endParaRPr>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636879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64958D-AF5D-4863-B5FB-83F6B8CB1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12188656"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tack of bank cards">
            <a:extLst>
              <a:ext uri="{FF2B5EF4-FFF2-40B4-BE49-F238E27FC236}">
                <a16:creationId xmlns:a16="http://schemas.microsoft.com/office/drawing/2014/main" id="{B57CEAC8-BC21-50EB-4866-2E6792164CAB}"/>
              </a:ext>
            </a:extLst>
          </p:cNvPr>
          <p:cNvPicPr>
            <a:picLocks noChangeAspect="1"/>
          </p:cNvPicPr>
          <p:nvPr/>
        </p:nvPicPr>
        <p:blipFill>
          <a:blip r:embed="rId4"/>
          <a:srcRect l="51726" r="2878" b="2"/>
          <a:stretch/>
        </p:blipFill>
        <p:spPr>
          <a:xfrm>
            <a:off x="3344" y="10"/>
            <a:ext cx="4646726" cy="6857990"/>
          </a:xfrm>
          <a:prstGeom prst="rect">
            <a:avLst/>
          </a:prstGeom>
        </p:spPr>
      </p:pic>
      <p:sp>
        <p:nvSpPr>
          <p:cNvPr id="3" name="Content Placeholder 2">
            <a:extLst>
              <a:ext uri="{FF2B5EF4-FFF2-40B4-BE49-F238E27FC236}">
                <a16:creationId xmlns:a16="http://schemas.microsoft.com/office/drawing/2014/main" id="{C85CF3A8-8B47-9039-4312-267F1A52A5E6}"/>
              </a:ext>
            </a:extLst>
          </p:cNvPr>
          <p:cNvSpPr>
            <a:spLocks noGrp="1"/>
          </p:cNvSpPr>
          <p:nvPr>
            <p:ph idx="1"/>
          </p:nvPr>
        </p:nvSpPr>
        <p:spPr>
          <a:xfrm>
            <a:off x="4970109" y="571500"/>
            <a:ext cx="6730276" cy="5600700"/>
          </a:xfrm>
        </p:spPr>
        <p:txBody>
          <a:bodyPr>
            <a:normAutofit/>
          </a:bodyPr>
          <a:lstStyle/>
          <a:p>
            <a:pPr lvl="1"/>
            <a:r>
              <a:rPr lang="en-US" dirty="0"/>
              <a:t>Account takeover –</a:t>
            </a:r>
          </a:p>
          <a:p>
            <a:pPr lvl="2"/>
            <a:r>
              <a:rPr lang="en-US" sz="1800" dirty="0"/>
              <a:t>After stealing personal information, scammers contact credit card companies pretending to be the cardholder. Then they will change the passwords and pin numbers so that they can take over the account. </a:t>
            </a:r>
          </a:p>
          <a:p>
            <a:pPr lvl="3"/>
            <a:r>
              <a:rPr lang="en-US" sz="1800" dirty="0"/>
              <a:t>This type of credit card fraud will be detected when the cardholder tries to use their card  or login to their account online.</a:t>
            </a:r>
          </a:p>
          <a:p>
            <a:pPr lvl="1"/>
            <a:r>
              <a:rPr lang="en-US" dirty="0"/>
              <a:t>Credit Card Skimming –</a:t>
            </a:r>
          </a:p>
          <a:p>
            <a:pPr lvl="2"/>
            <a:r>
              <a:rPr lang="en-US" sz="1800" dirty="0"/>
              <a:t>Skimmers are devices that steal the credit card information from the magnetic strip on the back of the card. Scammers attach them to credit cad reader machines in ATMs, retail stores, gas stations. </a:t>
            </a:r>
          </a:p>
          <a:p>
            <a:pPr lvl="3"/>
            <a:r>
              <a:rPr lang="en-US" sz="1800" dirty="0"/>
              <a:t>They either sell the information or use it themselves to make charges to your cards.</a:t>
            </a:r>
          </a:p>
          <a:p>
            <a:pPr lvl="1"/>
            <a:r>
              <a:rPr lang="en-US" dirty="0"/>
              <a:t>Lost or Stolen Card –</a:t>
            </a:r>
          </a:p>
          <a:p>
            <a:pPr lvl="2"/>
            <a:r>
              <a:rPr lang="en-US" sz="1800" dirty="0"/>
              <a:t>This is the most basic credit card fraud schemes is to simply steal someone’s credit card or use a card someone has lost. Thieves also intercept credit cards sent to cardholders in the mail.</a:t>
            </a:r>
          </a:p>
        </p:txBody>
      </p:sp>
      <p:grpSp>
        <p:nvGrpSpPr>
          <p:cNvPr id="11" name="Group 10">
            <a:extLst>
              <a:ext uri="{FF2B5EF4-FFF2-40B4-BE49-F238E27FC236}">
                <a16:creationId xmlns:a16="http://schemas.microsoft.com/office/drawing/2014/main" id="{11002ACD-3B0C-4885-8754-8A00E926FE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DF0313CD-4196-4456-A70D-5EE2B995B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80DE0B32-9EE8-4975-AD48-3855B0A82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706577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BCFFB95F-D901-4937-8084-8A7BAA84F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902E2E-841E-D94D-787B-93DE526E26E2}"/>
              </a:ext>
            </a:extLst>
          </p:cNvPr>
          <p:cNvSpPr>
            <a:spLocks noGrp="1"/>
          </p:cNvSpPr>
          <p:nvPr>
            <p:ph type="title"/>
          </p:nvPr>
        </p:nvSpPr>
        <p:spPr>
          <a:xfrm>
            <a:off x="8479777" y="639763"/>
            <a:ext cx="3046073" cy="5177377"/>
          </a:xfrm>
          <a:ln>
            <a:noFill/>
          </a:ln>
        </p:spPr>
        <p:txBody>
          <a:bodyPr>
            <a:normAutofit/>
          </a:bodyPr>
          <a:lstStyle/>
          <a:p>
            <a:r>
              <a:rPr lang="en-US" dirty="0"/>
              <a:t>DATASET</a:t>
            </a:r>
            <a:endParaRPr lang="en-US" sz="4000" dirty="0"/>
          </a:p>
        </p:txBody>
      </p:sp>
      <p:grpSp>
        <p:nvGrpSpPr>
          <p:cNvPr id="41" name="Group 40">
            <a:extLst>
              <a:ext uri="{FF2B5EF4-FFF2-40B4-BE49-F238E27FC236}">
                <a16:creationId xmlns:a16="http://schemas.microsoft.com/office/drawing/2014/main" id="{60F473BD-3FD3-4548-A8F5-11D3C9CB8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42" name="Oval 41">
              <a:extLst>
                <a:ext uri="{FF2B5EF4-FFF2-40B4-BE49-F238E27FC236}">
                  <a16:creationId xmlns:a16="http://schemas.microsoft.com/office/drawing/2014/main" id="{691E02ED-3E2E-4396-B6DE-5F93F2F11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3" name="Oval 42">
              <a:extLst>
                <a:ext uri="{FF2B5EF4-FFF2-40B4-BE49-F238E27FC236}">
                  <a16:creationId xmlns:a16="http://schemas.microsoft.com/office/drawing/2014/main" id="{28F088F5-B4E7-43B9-88F4-8667026E4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graphicFrame>
        <p:nvGraphicFramePr>
          <p:cNvPr id="5" name="Content Placeholder 2">
            <a:extLst>
              <a:ext uri="{FF2B5EF4-FFF2-40B4-BE49-F238E27FC236}">
                <a16:creationId xmlns:a16="http://schemas.microsoft.com/office/drawing/2014/main" id="{A4231220-2467-50C5-37FD-4180106060CD}"/>
              </a:ext>
            </a:extLst>
          </p:cNvPr>
          <p:cNvGraphicFramePr>
            <a:graphicFrameLocks noGrp="1"/>
          </p:cNvGraphicFramePr>
          <p:nvPr>
            <p:ph idx="1"/>
            <p:extLst>
              <p:ext uri="{D42A27DB-BD31-4B8C-83A1-F6EECF244321}">
                <p14:modId xmlns:p14="http://schemas.microsoft.com/office/powerpoint/2010/main" val="801834065"/>
              </p:ext>
            </p:extLst>
          </p:nvPr>
        </p:nvGraphicFramePr>
        <p:xfrm>
          <a:off x="622300" y="639763"/>
          <a:ext cx="6572250" cy="5588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247235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64958D-AF5D-4863-B5FB-83F6B8CB1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12188656"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E1860F-B470-200C-DEFE-61E6454E30C8}"/>
              </a:ext>
            </a:extLst>
          </p:cNvPr>
          <p:cNvSpPr>
            <a:spLocks noGrp="1"/>
          </p:cNvSpPr>
          <p:nvPr>
            <p:ph type="title"/>
          </p:nvPr>
        </p:nvSpPr>
        <p:spPr>
          <a:xfrm>
            <a:off x="4970109" y="484632"/>
            <a:ext cx="6730277" cy="771291"/>
          </a:xfrm>
          <a:ln>
            <a:noFill/>
          </a:ln>
        </p:spPr>
        <p:txBody>
          <a:bodyPr>
            <a:normAutofit fontScale="90000"/>
          </a:bodyPr>
          <a:lstStyle/>
          <a:p>
            <a:r>
              <a:rPr lang="en-US" dirty="0"/>
              <a:t>Dataset Features</a:t>
            </a:r>
          </a:p>
        </p:txBody>
      </p:sp>
      <p:pic>
        <p:nvPicPr>
          <p:cNvPr id="5" name="Picture 4" descr="Graph">
            <a:extLst>
              <a:ext uri="{FF2B5EF4-FFF2-40B4-BE49-F238E27FC236}">
                <a16:creationId xmlns:a16="http://schemas.microsoft.com/office/drawing/2014/main" id="{734D7840-150D-3C4A-1479-5C9262B52742}"/>
              </a:ext>
            </a:extLst>
          </p:cNvPr>
          <p:cNvPicPr>
            <a:picLocks noChangeAspect="1"/>
          </p:cNvPicPr>
          <p:nvPr/>
        </p:nvPicPr>
        <p:blipFill>
          <a:blip r:embed="rId4"/>
          <a:srcRect l="23193" r="34459"/>
          <a:stretch/>
        </p:blipFill>
        <p:spPr>
          <a:xfrm>
            <a:off x="3344" y="10"/>
            <a:ext cx="4646726" cy="6857990"/>
          </a:xfrm>
          <a:prstGeom prst="rect">
            <a:avLst/>
          </a:prstGeom>
        </p:spPr>
      </p:pic>
      <p:sp>
        <p:nvSpPr>
          <p:cNvPr id="3" name="Content Placeholder 2">
            <a:extLst>
              <a:ext uri="{FF2B5EF4-FFF2-40B4-BE49-F238E27FC236}">
                <a16:creationId xmlns:a16="http://schemas.microsoft.com/office/drawing/2014/main" id="{0B2C28BE-729D-AA77-9C21-D634F625131B}"/>
              </a:ext>
            </a:extLst>
          </p:cNvPr>
          <p:cNvSpPr>
            <a:spLocks noGrp="1"/>
          </p:cNvSpPr>
          <p:nvPr>
            <p:ph idx="1"/>
          </p:nvPr>
        </p:nvSpPr>
        <p:spPr>
          <a:xfrm>
            <a:off x="4970109" y="1476260"/>
            <a:ext cx="6730276" cy="4695940"/>
          </a:xfrm>
        </p:spPr>
        <p:txBody>
          <a:bodyPr>
            <a:normAutofit/>
          </a:bodyPr>
          <a:lstStyle/>
          <a:p>
            <a:pPr>
              <a:buFont typeface="Arial" panose="020B0604020202020204" pitchFamily="34" charset="0"/>
              <a:buChar char="•"/>
            </a:pPr>
            <a:r>
              <a:rPr lang="en-US" sz="1800" b="1" dirty="0"/>
              <a:t>Time</a:t>
            </a:r>
            <a:r>
              <a:rPr lang="en-US" sz="1800" dirty="0"/>
              <a:t>: Represents the number of seconds elapsed since the first transaction in the dataset. This feature indicates the relative timing of each transaction.</a:t>
            </a:r>
          </a:p>
          <a:p>
            <a:pPr>
              <a:buFont typeface="Arial" panose="020B0604020202020204" pitchFamily="34" charset="0"/>
              <a:buChar char="•"/>
            </a:pPr>
            <a:r>
              <a:rPr lang="en-US" sz="1800" b="1" dirty="0"/>
              <a:t>Amount</a:t>
            </a:r>
            <a:r>
              <a:rPr lang="en-US" sz="1800" dirty="0"/>
              <a:t>: The transaction value, representing the monetary amount involved in each transaction.</a:t>
            </a:r>
          </a:p>
          <a:p>
            <a:pPr>
              <a:buFont typeface="Arial" panose="020B0604020202020204" pitchFamily="34" charset="0"/>
              <a:buChar char="•"/>
            </a:pPr>
            <a:r>
              <a:rPr lang="en-US" sz="1800" b="1" dirty="0"/>
              <a:t>V1 - V28</a:t>
            </a:r>
            <a:r>
              <a:rPr lang="en-US" sz="1800" dirty="0"/>
              <a:t>: A set of 28 anonymized features, transformed using Principal Component Analysis (PCA) to protect user privacy. These features capture underlying patterns in the data while maintaining confidentiality.</a:t>
            </a:r>
          </a:p>
          <a:p>
            <a:pPr>
              <a:buFont typeface="Arial" panose="020B0604020202020204" pitchFamily="34" charset="0"/>
              <a:buChar char="•"/>
            </a:pPr>
            <a:r>
              <a:rPr lang="en-US" sz="1800" b="1" dirty="0"/>
              <a:t>Class</a:t>
            </a:r>
            <a:r>
              <a:rPr lang="en-US" sz="1800" dirty="0"/>
              <a:t>: The target variable, where </a:t>
            </a:r>
            <a:r>
              <a:rPr lang="en-US" sz="1800" b="1" dirty="0"/>
              <a:t>0</a:t>
            </a:r>
            <a:r>
              <a:rPr lang="en-US" sz="1800" dirty="0"/>
              <a:t> indicates a legitimate transaction and </a:t>
            </a:r>
            <a:r>
              <a:rPr lang="en-US" sz="1800" b="1" dirty="0"/>
              <a:t>1</a:t>
            </a:r>
            <a:r>
              <a:rPr lang="en-US" sz="1800" dirty="0"/>
              <a:t> indicates a fraudulent transaction. This feature is crucial for training and evaluating the model’s ability to detect fraud.</a:t>
            </a:r>
          </a:p>
        </p:txBody>
      </p:sp>
      <p:grpSp>
        <p:nvGrpSpPr>
          <p:cNvPr id="11" name="Group 10">
            <a:extLst>
              <a:ext uri="{FF2B5EF4-FFF2-40B4-BE49-F238E27FC236}">
                <a16:creationId xmlns:a16="http://schemas.microsoft.com/office/drawing/2014/main" id="{11002ACD-3B0C-4885-8754-8A00E926FE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DF0313CD-4196-4456-A70D-5EE2B995B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80DE0B32-9EE8-4975-AD48-3855B0A82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988307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6B66E70-9451-4286-A0C2-6CF108FE8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A4B0696-68E2-40ED-B597-4B87387544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tx2"/>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2" name="Rectangle 11">
            <a:extLst>
              <a:ext uri="{FF2B5EF4-FFF2-40B4-BE49-F238E27FC236}">
                <a16:creationId xmlns:a16="http://schemas.microsoft.com/office/drawing/2014/main" id="{A19EF1B4-0F49-44D2-AE21-263819BFB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4653776" cy="6858000"/>
          </a:xfrm>
          <a:prstGeom prst="rect">
            <a:avLst/>
          </a:prstGeom>
          <a:blipFill dpi="0" rotWithShape="1">
            <a:blip r:embed="rId2">
              <a:alphaModFix amt="4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80BA94-8C46-B420-59A0-E16B5F2B68E7}"/>
              </a:ext>
            </a:extLst>
          </p:cNvPr>
          <p:cNvSpPr>
            <a:spLocks noGrp="1"/>
          </p:cNvSpPr>
          <p:nvPr>
            <p:ph type="title"/>
          </p:nvPr>
        </p:nvSpPr>
        <p:spPr>
          <a:xfrm>
            <a:off x="2082119" y="643466"/>
            <a:ext cx="3348017" cy="5571067"/>
          </a:xfrm>
        </p:spPr>
        <p:txBody>
          <a:bodyPr>
            <a:normAutofit/>
          </a:bodyPr>
          <a:lstStyle/>
          <a:p>
            <a:r>
              <a:rPr lang="en-US" sz="4800">
                <a:solidFill>
                  <a:schemeClr val="tx1"/>
                </a:solidFill>
              </a:rPr>
              <a:t>EXPLORATORY ANALYSIS</a:t>
            </a:r>
          </a:p>
        </p:txBody>
      </p:sp>
      <p:sp>
        <p:nvSpPr>
          <p:cNvPr id="3" name="Content Placeholder 2">
            <a:extLst>
              <a:ext uri="{FF2B5EF4-FFF2-40B4-BE49-F238E27FC236}">
                <a16:creationId xmlns:a16="http://schemas.microsoft.com/office/drawing/2014/main" id="{EEB75241-6788-2E69-F56E-161F29D248CD}"/>
              </a:ext>
            </a:extLst>
          </p:cNvPr>
          <p:cNvSpPr>
            <a:spLocks noGrp="1"/>
          </p:cNvSpPr>
          <p:nvPr>
            <p:ph idx="1"/>
          </p:nvPr>
        </p:nvSpPr>
        <p:spPr>
          <a:xfrm>
            <a:off x="6772315" y="643467"/>
            <a:ext cx="4534781" cy="5571066"/>
          </a:xfrm>
        </p:spPr>
        <p:txBody>
          <a:bodyPr anchor="ctr">
            <a:normAutofit fontScale="92500" lnSpcReduction="10000"/>
          </a:bodyPr>
          <a:lstStyle/>
          <a:p>
            <a:pPr marL="0" indent="0">
              <a:buNone/>
            </a:pPr>
            <a:r>
              <a:rPr lang="en-US" dirty="0"/>
              <a:t>During our exploratory data analysis, we identified several key insights that provide a deeper understanding of the dataset:</a:t>
            </a:r>
          </a:p>
          <a:p>
            <a:pPr>
              <a:buFont typeface="Arial" panose="020B0604020202020204" pitchFamily="34" charset="0"/>
              <a:buChar char="•"/>
            </a:pPr>
            <a:r>
              <a:rPr lang="en-US" b="1" dirty="0"/>
              <a:t>No Missing Data</a:t>
            </a:r>
            <a:r>
              <a:rPr lang="en-US" dirty="0"/>
              <a:t>: The dataset is complete, with no null or missing values across any of the columns.</a:t>
            </a:r>
          </a:p>
          <a:p>
            <a:pPr>
              <a:buFont typeface="Arial" panose="020B0604020202020204" pitchFamily="34" charset="0"/>
              <a:buChar char="•"/>
            </a:pPr>
            <a:r>
              <a:rPr lang="en-US" b="1" dirty="0"/>
              <a:t>Average Transaction Value</a:t>
            </a:r>
            <a:r>
              <a:rPr lang="en-US" dirty="0"/>
              <a:t>: The average transaction amount is 88 USD, providing a sense of the typical transaction size.</a:t>
            </a:r>
          </a:p>
          <a:p>
            <a:pPr>
              <a:buFont typeface="Arial" panose="020B0604020202020204" pitchFamily="34" charset="0"/>
              <a:buChar char="•"/>
            </a:pPr>
            <a:r>
              <a:rPr lang="en-US" b="1" dirty="0"/>
              <a:t>Maximum Transaction Value</a:t>
            </a:r>
            <a:r>
              <a:rPr lang="en-US" dirty="0"/>
              <a:t>: The highest recorded transaction value in the dataset is 25,691.16 USD, indicating a significant outlier or potential high-value transactions.</a:t>
            </a:r>
          </a:p>
          <a:p>
            <a:pPr marL="0" indent="0">
              <a:buNone/>
            </a:pPr>
            <a:r>
              <a:rPr lang="en-US" dirty="0"/>
              <a:t>These findings offer important context for the dataset and will guide the subsequent modeling and analysis process.</a:t>
            </a:r>
          </a:p>
        </p:txBody>
      </p:sp>
      <p:grpSp>
        <p:nvGrpSpPr>
          <p:cNvPr id="14" name="Group 13">
            <a:extLst>
              <a:ext uri="{FF2B5EF4-FFF2-40B4-BE49-F238E27FC236}">
                <a16:creationId xmlns:a16="http://schemas.microsoft.com/office/drawing/2014/main" id="{2B69B0BE-E00A-432A-98D1-A47B82C163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401725" y="6229681"/>
            <a:chExt cx="457200" cy="457200"/>
          </a:xfrm>
        </p:grpSpPr>
        <p:sp>
          <p:nvSpPr>
            <p:cNvPr id="15" name="Oval 14">
              <a:extLst>
                <a:ext uri="{FF2B5EF4-FFF2-40B4-BE49-F238E27FC236}">
                  <a16:creationId xmlns:a16="http://schemas.microsoft.com/office/drawing/2014/main" id="{0AF8A5ED-19F8-4707-8EEC-7115E6B112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6" name="Oval 15">
              <a:extLst>
                <a:ext uri="{FF2B5EF4-FFF2-40B4-BE49-F238E27FC236}">
                  <a16:creationId xmlns:a16="http://schemas.microsoft.com/office/drawing/2014/main" id="{C5F50C1C-978D-45B5-B716-7DA91773C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309033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3388BD2-B6FF-350C-AF36-F56066CAEFEB}"/>
            </a:ext>
          </a:extLst>
        </p:cNvPr>
        <p:cNvGrpSpPr/>
        <p:nvPr/>
      </p:nvGrpSpPr>
      <p:grpSpPr>
        <a:xfrm>
          <a:off x="0" y="0"/>
          <a:ext cx="0" cy="0"/>
          <a:chOff x="0" y="0"/>
          <a:chExt cx="0" cy="0"/>
        </a:xfrm>
      </p:grpSpPr>
      <p:sp>
        <p:nvSpPr>
          <p:cNvPr id="21" name="Rectangle 20">
            <a:extLst>
              <a:ext uri="{FF2B5EF4-FFF2-40B4-BE49-F238E27FC236}">
                <a16:creationId xmlns:a16="http://schemas.microsoft.com/office/drawing/2014/main" id="{04C6A80A-C3F4-48DE-80ED-845C8B3E13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070" y="0"/>
            <a:ext cx="754193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2EC21C-FFB4-F925-742D-40E97E386F14}"/>
              </a:ext>
            </a:extLst>
          </p:cNvPr>
          <p:cNvSpPr>
            <a:spLocks noGrp="1"/>
          </p:cNvSpPr>
          <p:nvPr>
            <p:ph type="title"/>
          </p:nvPr>
        </p:nvSpPr>
        <p:spPr>
          <a:xfrm>
            <a:off x="4970109" y="484632"/>
            <a:ext cx="6730277" cy="1609344"/>
          </a:xfrm>
          <a:ln>
            <a:noFill/>
          </a:ln>
        </p:spPr>
        <p:txBody>
          <a:bodyPr>
            <a:normAutofit/>
          </a:bodyPr>
          <a:lstStyle/>
          <a:p>
            <a:r>
              <a:rPr lang="en-US" sz="4800" dirty="0"/>
              <a:t>Transaction analysis</a:t>
            </a:r>
          </a:p>
        </p:txBody>
      </p:sp>
      <p:sp>
        <p:nvSpPr>
          <p:cNvPr id="3" name="Content Placeholder 2">
            <a:extLst>
              <a:ext uri="{FF2B5EF4-FFF2-40B4-BE49-F238E27FC236}">
                <a16:creationId xmlns:a16="http://schemas.microsoft.com/office/drawing/2014/main" id="{CA4F896E-A9F5-0AE5-86BE-0E21CB6193AB}"/>
              </a:ext>
            </a:extLst>
          </p:cNvPr>
          <p:cNvSpPr>
            <a:spLocks noGrp="1"/>
          </p:cNvSpPr>
          <p:nvPr>
            <p:ph idx="1"/>
          </p:nvPr>
        </p:nvSpPr>
        <p:spPr>
          <a:xfrm>
            <a:off x="4970109" y="2121408"/>
            <a:ext cx="6730276" cy="4050792"/>
          </a:xfrm>
        </p:spPr>
        <p:txBody>
          <a:bodyPr>
            <a:normAutofit/>
          </a:bodyPr>
          <a:lstStyle/>
          <a:p>
            <a:pPr marL="0" indent="0">
              <a:buNone/>
            </a:pPr>
            <a:r>
              <a:rPr lang="en-US" sz="1800" dirty="0"/>
              <a:t>The dataset reveals interesting statistics when comparing the transaction amounts for the two classes: non-fraudulent (Class 0) and fraudulent (Class 1). For fraudulent transactions, the average transaction amount is significantly higher at </a:t>
            </a:r>
            <a:r>
              <a:rPr lang="en-US" sz="1800" b="1" dirty="0"/>
              <a:t>122.21 </a:t>
            </a:r>
            <a:r>
              <a:rPr lang="en-US" sz="1800" dirty="0"/>
              <a:t>compared to </a:t>
            </a:r>
            <a:r>
              <a:rPr lang="en-US" sz="1800" b="1" dirty="0"/>
              <a:t>88.29</a:t>
            </a:r>
            <a:r>
              <a:rPr lang="en-US" sz="1800" dirty="0"/>
              <a:t> for non-fraudulent transactions. However, the median transaction amount tells a different story, with non-fraudulent transactions having a median of </a:t>
            </a:r>
            <a:r>
              <a:rPr lang="en-US" sz="1800" b="1" dirty="0"/>
              <a:t>22.00</a:t>
            </a:r>
            <a:r>
              <a:rPr lang="en-US" sz="1800" dirty="0"/>
              <a:t> while fraudulent transactions exhibit a much lower median of </a:t>
            </a:r>
            <a:r>
              <a:rPr lang="en-US" sz="1800" b="1" dirty="0"/>
              <a:t>9.25</a:t>
            </a:r>
            <a:r>
              <a:rPr lang="en-US" sz="1800" dirty="0"/>
              <a:t>, indicating a skewed distribution. The minimum transaction amount is </a:t>
            </a:r>
            <a:r>
              <a:rPr lang="en-US" sz="1800" b="1" dirty="0"/>
              <a:t>0.0</a:t>
            </a:r>
            <a:r>
              <a:rPr lang="en-US" sz="1800" dirty="0"/>
              <a:t> for both classes, but the maximum varies greatly, reaching </a:t>
            </a:r>
            <a:r>
              <a:rPr lang="en-US" sz="1800" b="1" dirty="0"/>
              <a:t>25,691.16</a:t>
            </a:r>
            <a:r>
              <a:rPr lang="en-US" sz="1800" dirty="0"/>
              <a:t> for non-fraudulent transactions and </a:t>
            </a:r>
            <a:r>
              <a:rPr lang="en-US" sz="1800" b="1" dirty="0"/>
              <a:t>2,125.87</a:t>
            </a:r>
            <a:r>
              <a:rPr lang="en-US" sz="1800" dirty="0"/>
              <a:t> for fraudulent ones. These statistics highlight that fraudulent transactions tend to involve smaller amounts, potentially reflecting an effort to avoid detection.</a:t>
            </a:r>
          </a:p>
        </p:txBody>
      </p:sp>
      <p:grpSp>
        <p:nvGrpSpPr>
          <p:cNvPr id="22" name="Group 21">
            <a:extLst>
              <a:ext uri="{FF2B5EF4-FFF2-40B4-BE49-F238E27FC236}">
                <a16:creationId xmlns:a16="http://schemas.microsoft.com/office/drawing/2014/main" id="{9E2417C7-A82F-44F7-A96F-B751F3302F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 name="Oval 13">
              <a:extLst>
                <a:ext uri="{FF2B5EF4-FFF2-40B4-BE49-F238E27FC236}">
                  <a16:creationId xmlns:a16="http://schemas.microsoft.com/office/drawing/2014/main" id="{C41F7344-9C8B-4289-B22F-5A9BE386F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3" name="Oval 22">
              <a:extLst>
                <a:ext uri="{FF2B5EF4-FFF2-40B4-BE49-F238E27FC236}">
                  <a16:creationId xmlns:a16="http://schemas.microsoft.com/office/drawing/2014/main" id="{3D44D01D-A2CB-4AC9-9D70-A4DC027D1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5" name="Picture 4">
            <a:extLst>
              <a:ext uri="{FF2B5EF4-FFF2-40B4-BE49-F238E27FC236}">
                <a16:creationId xmlns:a16="http://schemas.microsoft.com/office/drawing/2014/main" id="{6A162B93-3564-BE6D-B355-4CCABC96A06F}"/>
              </a:ext>
            </a:extLst>
          </p:cNvPr>
          <p:cNvPicPr>
            <a:picLocks noChangeAspect="1"/>
          </p:cNvPicPr>
          <p:nvPr/>
        </p:nvPicPr>
        <p:blipFill>
          <a:blip r:embed="rId5"/>
          <a:stretch>
            <a:fillRect/>
          </a:stretch>
        </p:blipFill>
        <p:spPr>
          <a:xfrm>
            <a:off x="153278" y="171119"/>
            <a:ext cx="4467380" cy="3255484"/>
          </a:xfrm>
          <a:prstGeom prst="rect">
            <a:avLst/>
          </a:prstGeom>
        </p:spPr>
      </p:pic>
      <p:pic>
        <p:nvPicPr>
          <p:cNvPr id="7" name="Picture 6">
            <a:extLst>
              <a:ext uri="{FF2B5EF4-FFF2-40B4-BE49-F238E27FC236}">
                <a16:creationId xmlns:a16="http://schemas.microsoft.com/office/drawing/2014/main" id="{87162D0C-00E5-58D4-F8D0-8FC638161CBF}"/>
              </a:ext>
            </a:extLst>
          </p:cNvPr>
          <p:cNvPicPr>
            <a:picLocks noChangeAspect="1"/>
          </p:cNvPicPr>
          <p:nvPr/>
        </p:nvPicPr>
        <p:blipFill>
          <a:blip r:embed="rId6"/>
          <a:stretch>
            <a:fillRect/>
          </a:stretch>
        </p:blipFill>
        <p:spPr>
          <a:xfrm>
            <a:off x="-3759" y="3426603"/>
            <a:ext cx="4639123" cy="2988920"/>
          </a:xfrm>
          <a:prstGeom prst="rect">
            <a:avLst/>
          </a:prstGeom>
        </p:spPr>
      </p:pic>
    </p:spTree>
    <p:extLst>
      <p:ext uri="{BB962C8B-B14F-4D97-AF65-F5344CB8AC3E}">
        <p14:creationId xmlns:p14="http://schemas.microsoft.com/office/powerpoint/2010/main" val="3563178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4ACEBF1-7D4C-FE94-2175-8FC53B473E2B}"/>
            </a:ext>
          </a:extLst>
        </p:cNvPr>
        <p:cNvGrpSpPr/>
        <p:nvPr/>
      </p:nvGrpSpPr>
      <p:grpSpPr>
        <a:xfrm>
          <a:off x="0" y="0"/>
          <a:ext cx="0" cy="0"/>
          <a:chOff x="0" y="0"/>
          <a:chExt cx="0" cy="0"/>
        </a:xfrm>
      </p:grpSpPr>
      <p:sp>
        <p:nvSpPr>
          <p:cNvPr id="21" name="Rectangle 20">
            <a:extLst>
              <a:ext uri="{FF2B5EF4-FFF2-40B4-BE49-F238E27FC236}">
                <a16:creationId xmlns:a16="http://schemas.microsoft.com/office/drawing/2014/main" id="{04C6A80A-C3F4-48DE-80ED-845C8B3E13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070" y="0"/>
            <a:ext cx="754193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839D3C-769B-7F2A-1AF7-93939F83262C}"/>
              </a:ext>
            </a:extLst>
          </p:cNvPr>
          <p:cNvSpPr>
            <a:spLocks noGrp="1"/>
          </p:cNvSpPr>
          <p:nvPr>
            <p:ph type="title"/>
          </p:nvPr>
        </p:nvSpPr>
        <p:spPr>
          <a:xfrm>
            <a:off x="4970109" y="484632"/>
            <a:ext cx="6730277" cy="1609344"/>
          </a:xfrm>
          <a:ln>
            <a:noFill/>
          </a:ln>
        </p:spPr>
        <p:txBody>
          <a:bodyPr>
            <a:normAutofit/>
          </a:bodyPr>
          <a:lstStyle/>
          <a:p>
            <a:r>
              <a:rPr lang="en-US" sz="4800" dirty="0"/>
              <a:t>Transaction Analysis</a:t>
            </a:r>
          </a:p>
        </p:txBody>
      </p:sp>
      <p:sp>
        <p:nvSpPr>
          <p:cNvPr id="3" name="Content Placeholder 2">
            <a:extLst>
              <a:ext uri="{FF2B5EF4-FFF2-40B4-BE49-F238E27FC236}">
                <a16:creationId xmlns:a16="http://schemas.microsoft.com/office/drawing/2014/main" id="{D3E5443C-DF16-DDE2-20A6-FE50F588BA09}"/>
              </a:ext>
            </a:extLst>
          </p:cNvPr>
          <p:cNvSpPr>
            <a:spLocks noGrp="1"/>
          </p:cNvSpPr>
          <p:nvPr>
            <p:ph idx="1"/>
          </p:nvPr>
        </p:nvSpPr>
        <p:spPr>
          <a:xfrm>
            <a:off x="4970109" y="2121408"/>
            <a:ext cx="6730276" cy="4050792"/>
          </a:xfrm>
        </p:spPr>
        <p:txBody>
          <a:bodyPr>
            <a:normAutofit/>
          </a:bodyPr>
          <a:lstStyle/>
          <a:p>
            <a:pPr marL="0" indent="0">
              <a:buNone/>
            </a:pPr>
            <a:r>
              <a:rPr lang="en-US" sz="1800" dirty="0"/>
              <a:t>The analysis of transaction times for both fraudulent (Class 1) and non-fraudulent (Class 0) transactions reveals intriguing patterns. Among transactions with amounts greater than 10,000, there are </a:t>
            </a:r>
            <a:r>
              <a:rPr lang="en-US" sz="1800" b="1" dirty="0"/>
              <a:t>8 non-fraudulent transactions</a:t>
            </a:r>
            <a:r>
              <a:rPr lang="en-US" sz="1800" dirty="0"/>
              <a:t> and amount greater than 1000, there are </a:t>
            </a:r>
            <a:r>
              <a:rPr lang="en-US" sz="1800" b="1" dirty="0"/>
              <a:t>9 fraudulent transactions</a:t>
            </a:r>
            <a:r>
              <a:rPr lang="en-US" sz="1800" dirty="0"/>
              <a:t>. This observation is noteworthy, as high-value fraudulent transactions are slightly more frequent than high-value non-fraudulent ones, contradicting the common assumption that fraud typically involves smaller amounts. </a:t>
            </a:r>
          </a:p>
        </p:txBody>
      </p:sp>
      <p:grpSp>
        <p:nvGrpSpPr>
          <p:cNvPr id="23" name="Group 22">
            <a:extLst>
              <a:ext uri="{FF2B5EF4-FFF2-40B4-BE49-F238E27FC236}">
                <a16:creationId xmlns:a16="http://schemas.microsoft.com/office/drawing/2014/main" id="{9E2417C7-A82F-44F7-A96F-B751F3302F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4" name="Oval 23">
              <a:extLst>
                <a:ext uri="{FF2B5EF4-FFF2-40B4-BE49-F238E27FC236}">
                  <a16:creationId xmlns:a16="http://schemas.microsoft.com/office/drawing/2014/main" id="{C41F7344-9C8B-4289-B22F-5A9BE386F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5" name="Oval 24">
              <a:extLst>
                <a:ext uri="{FF2B5EF4-FFF2-40B4-BE49-F238E27FC236}">
                  <a16:creationId xmlns:a16="http://schemas.microsoft.com/office/drawing/2014/main" id="{3D44D01D-A2CB-4AC9-9D70-A4DC027D1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4" name="Picture 3">
            <a:extLst>
              <a:ext uri="{FF2B5EF4-FFF2-40B4-BE49-F238E27FC236}">
                <a16:creationId xmlns:a16="http://schemas.microsoft.com/office/drawing/2014/main" id="{20F81F14-1A71-5858-9434-90966A96591E}"/>
              </a:ext>
            </a:extLst>
          </p:cNvPr>
          <p:cNvPicPr>
            <a:picLocks noChangeAspect="1"/>
          </p:cNvPicPr>
          <p:nvPr/>
        </p:nvPicPr>
        <p:blipFill>
          <a:blip r:embed="rId5"/>
          <a:stretch>
            <a:fillRect/>
          </a:stretch>
        </p:blipFill>
        <p:spPr>
          <a:xfrm>
            <a:off x="0" y="685800"/>
            <a:ext cx="4627637" cy="2791838"/>
          </a:xfrm>
          <a:prstGeom prst="rect">
            <a:avLst/>
          </a:prstGeom>
        </p:spPr>
      </p:pic>
      <p:pic>
        <p:nvPicPr>
          <p:cNvPr id="5" name="Picture 4">
            <a:extLst>
              <a:ext uri="{FF2B5EF4-FFF2-40B4-BE49-F238E27FC236}">
                <a16:creationId xmlns:a16="http://schemas.microsoft.com/office/drawing/2014/main" id="{4E89FAA8-10E5-FF07-2B83-A536AAB755BE}"/>
              </a:ext>
            </a:extLst>
          </p:cNvPr>
          <p:cNvPicPr>
            <a:picLocks noChangeAspect="1"/>
          </p:cNvPicPr>
          <p:nvPr/>
        </p:nvPicPr>
        <p:blipFill>
          <a:blip r:embed="rId6"/>
          <a:stretch>
            <a:fillRect/>
          </a:stretch>
        </p:blipFill>
        <p:spPr>
          <a:xfrm>
            <a:off x="0" y="3878225"/>
            <a:ext cx="4592107" cy="2293975"/>
          </a:xfrm>
          <a:prstGeom prst="rect">
            <a:avLst/>
          </a:prstGeom>
        </p:spPr>
      </p:pic>
    </p:spTree>
    <p:extLst>
      <p:ext uri="{BB962C8B-B14F-4D97-AF65-F5344CB8AC3E}">
        <p14:creationId xmlns:p14="http://schemas.microsoft.com/office/powerpoint/2010/main" val="2939525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8F904ED-B171-DC90-CDAD-E4A07D91CD9C}"/>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1C7FF924-8DA0-4BE9-8C7E-095B0EC13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6502" y="0"/>
            <a:ext cx="6125497"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59A82E-0508-F804-9073-356C53784517}"/>
              </a:ext>
            </a:extLst>
          </p:cNvPr>
          <p:cNvSpPr>
            <a:spLocks noGrp="1"/>
          </p:cNvSpPr>
          <p:nvPr>
            <p:ph type="title"/>
          </p:nvPr>
        </p:nvSpPr>
        <p:spPr>
          <a:xfrm>
            <a:off x="6400800" y="484632"/>
            <a:ext cx="5299586" cy="950977"/>
          </a:xfrm>
          <a:ln>
            <a:noFill/>
          </a:ln>
        </p:spPr>
        <p:txBody>
          <a:bodyPr>
            <a:normAutofit/>
          </a:bodyPr>
          <a:lstStyle/>
          <a:p>
            <a:r>
              <a:rPr lang="en-US" dirty="0"/>
              <a:t>Class Imbalance</a:t>
            </a:r>
          </a:p>
        </p:txBody>
      </p:sp>
      <p:pic>
        <p:nvPicPr>
          <p:cNvPr id="5" name="Picture 4" descr="A blue circle with a number of numbers&#10;&#10;Description automatically generated">
            <a:extLst>
              <a:ext uri="{FF2B5EF4-FFF2-40B4-BE49-F238E27FC236}">
                <a16:creationId xmlns:a16="http://schemas.microsoft.com/office/drawing/2014/main" id="{BA71F35E-9D17-0167-1BC8-CAF84DB10219}"/>
              </a:ext>
            </a:extLst>
          </p:cNvPr>
          <p:cNvPicPr>
            <a:picLocks noChangeAspect="1"/>
          </p:cNvPicPr>
          <p:nvPr/>
        </p:nvPicPr>
        <p:blipFill>
          <a:blip r:embed="rId4"/>
          <a:stretch>
            <a:fillRect/>
          </a:stretch>
        </p:blipFill>
        <p:spPr>
          <a:xfrm>
            <a:off x="1" y="1025507"/>
            <a:ext cx="6066502" cy="4580209"/>
          </a:xfrm>
          <a:prstGeom prst="rect">
            <a:avLst/>
          </a:prstGeom>
        </p:spPr>
      </p:pic>
      <p:sp>
        <p:nvSpPr>
          <p:cNvPr id="3" name="Content Placeholder 2">
            <a:extLst>
              <a:ext uri="{FF2B5EF4-FFF2-40B4-BE49-F238E27FC236}">
                <a16:creationId xmlns:a16="http://schemas.microsoft.com/office/drawing/2014/main" id="{C2389E04-5106-7877-6328-585AFC4A9661}"/>
              </a:ext>
            </a:extLst>
          </p:cNvPr>
          <p:cNvSpPr>
            <a:spLocks noGrp="1"/>
          </p:cNvSpPr>
          <p:nvPr>
            <p:ph idx="1"/>
          </p:nvPr>
        </p:nvSpPr>
        <p:spPr>
          <a:xfrm>
            <a:off x="6400799" y="2121408"/>
            <a:ext cx="5299585" cy="4050792"/>
          </a:xfrm>
        </p:spPr>
        <p:txBody>
          <a:bodyPr>
            <a:normAutofit/>
          </a:bodyPr>
          <a:lstStyle/>
          <a:p>
            <a:pPr marL="0" indent="0">
              <a:buNone/>
            </a:pPr>
            <a:r>
              <a:rPr lang="en-US" sz="1800" dirty="0"/>
              <a:t>The dataset consists of 284,807 transactions, of which only 492 are classified as fraudulent. This significant class imbalance poses a challenge for model training, as the model is likely to be biased towards predicting the majority class non-fraudulent transactions. With fraudulent transactions representing only 0.172% of the total dataset, the model may struggle to accurately detect fraud, often predicting all transactions as non-fraudulent due to the overwhelming proportion of the majority class.</a:t>
            </a:r>
          </a:p>
        </p:txBody>
      </p:sp>
      <p:grpSp>
        <p:nvGrpSpPr>
          <p:cNvPr id="29" name="Group 28">
            <a:extLst>
              <a:ext uri="{FF2B5EF4-FFF2-40B4-BE49-F238E27FC236}">
                <a16:creationId xmlns:a16="http://schemas.microsoft.com/office/drawing/2014/main" id="{5029B4A8-2CF0-48DC-B29E-F3B62EDDC4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0" name="Oval 29">
              <a:extLst>
                <a:ext uri="{FF2B5EF4-FFF2-40B4-BE49-F238E27FC236}">
                  <a16:creationId xmlns:a16="http://schemas.microsoft.com/office/drawing/2014/main" id="{F71DA811-F7AE-460D-9891-57F221994B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1" name="Oval 30">
              <a:extLst>
                <a:ext uri="{FF2B5EF4-FFF2-40B4-BE49-F238E27FC236}">
                  <a16:creationId xmlns:a16="http://schemas.microsoft.com/office/drawing/2014/main" id="{3747795E-BBFD-44B4-892D-2054745A84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8717605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Wood Type</Template>
  <TotalTime>2232</TotalTime>
  <Words>2489</Words>
  <Application>Microsoft Macintosh PowerPoint</Application>
  <PresentationFormat>Widescreen</PresentationFormat>
  <Paragraphs>140</Paragraphs>
  <Slides>24</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.SF NS</vt:lpstr>
      <vt:lpstr>Aptos</vt:lpstr>
      <vt:lpstr>Arial</vt:lpstr>
      <vt:lpstr>Calibri</vt:lpstr>
      <vt:lpstr>Rockwell</vt:lpstr>
      <vt:lpstr>Rockwell Condensed</vt:lpstr>
      <vt:lpstr>Rockwell Extra Bold</vt:lpstr>
      <vt:lpstr>Wingdings</vt:lpstr>
      <vt:lpstr>Wood Type</vt:lpstr>
      <vt:lpstr>CREDIT CARD FRAUD DETECTION:  UNVEILING HIDDEN PATTERNS</vt:lpstr>
      <vt:lpstr>INTRODUCTION</vt:lpstr>
      <vt:lpstr>PowerPoint Presentation</vt:lpstr>
      <vt:lpstr>DATASET</vt:lpstr>
      <vt:lpstr>Dataset Features</vt:lpstr>
      <vt:lpstr>EXPLORATORY ANALYSIS</vt:lpstr>
      <vt:lpstr>Transaction analysis</vt:lpstr>
      <vt:lpstr>Transaction Analysis</vt:lpstr>
      <vt:lpstr>Class Imbalance</vt:lpstr>
      <vt:lpstr>DATA PREPROCESSING</vt:lpstr>
      <vt:lpstr>REMOVING OUTLIERS</vt:lpstr>
      <vt:lpstr>SCALING TIME AND AMOUNT COLUMNS</vt:lpstr>
      <vt:lpstr>Dealing with the dataset imbalance</vt:lpstr>
      <vt:lpstr>Dealing with the dataset imbalance</vt:lpstr>
      <vt:lpstr>Dealing with the dataset imbalance</vt:lpstr>
      <vt:lpstr>Classification Models for Fraud Detection</vt:lpstr>
      <vt:lpstr>Classification Models for Fraud Detection</vt:lpstr>
      <vt:lpstr>Process overview</vt:lpstr>
      <vt:lpstr>Model Performance with SMOTE</vt:lpstr>
      <vt:lpstr>Model Performance with Random over sampler</vt:lpstr>
      <vt:lpstr>Model Performance with ADASYN</vt:lpstr>
      <vt:lpstr>Model Performance with Borderline SMOTE</vt:lpstr>
      <vt:lpstr>Model Performance with SMOTE Tomek</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Varada, Sai Nikhil</dc:creator>
  <cp:lastModifiedBy>Varadharajan, Yashwanth Raj</cp:lastModifiedBy>
  <cp:revision>105</cp:revision>
  <dcterms:created xsi:type="dcterms:W3CDTF">2024-12-04T20:00:29Z</dcterms:created>
  <dcterms:modified xsi:type="dcterms:W3CDTF">2024-12-12T22:30:28Z</dcterms:modified>
</cp:coreProperties>
</file>