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3"/>
  </p:normalViewPr>
  <p:slideViewPr>
    <p:cSldViewPr snapToGrid="0">
      <p:cViewPr varScale="1">
        <p:scale>
          <a:sx n="116" d="100"/>
          <a:sy n="116"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yashwanth/Documents/GWU/Sem%202/Database%20Management%20System/Assignments/Assignment%209/Assignment%20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yashwanth\Documents\GWU\Sem%202\Database%20Management%20System\Assignments\Assignment%209\Assignment%209.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Sheet1!$R$19</c:f>
              <c:strCache>
                <c:ptCount val="1"/>
                <c:pt idx="0">
                  <c:v>Without Indexing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Sheet1!$Q$20:$Q$25</c:f>
              <c:numCache>
                <c:formatCode>General</c:formatCode>
                <c:ptCount val="6"/>
                <c:pt idx="0">
                  <c:v>10</c:v>
                </c:pt>
                <c:pt idx="1">
                  <c:v>100</c:v>
                </c:pt>
                <c:pt idx="2">
                  <c:v>1000</c:v>
                </c:pt>
                <c:pt idx="3">
                  <c:v>100000</c:v>
                </c:pt>
                <c:pt idx="4">
                  <c:v>500000</c:v>
                </c:pt>
                <c:pt idx="5">
                  <c:v>1000000</c:v>
                </c:pt>
              </c:numCache>
            </c:numRef>
          </c:xVal>
          <c:yVal>
            <c:numRef>
              <c:f>Sheet1!$R$20:$R$25</c:f>
              <c:numCache>
                <c:formatCode>General</c:formatCode>
                <c:ptCount val="6"/>
                <c:pt idx="0">
                  <c:v>3</c:v>
                </c:pt>
                <c:pt idx="1">
                  <c:v>3</c:v>
                </c:pt>
                <c:pt idx="2">
                  <c:v>5</c:v>
                </c:pt>
                <c:pt idx="3">
                  <c:v>170</c:v>
                </c:pt>
                <c:pt idx="4">
                  <c:v>864</c:v>
                </c:pt>
                <c:pt idx="5">
                  <c:v>1687</c:v>
                </c:pt>
              </c:numCache>
            </c:numRef>
          </c:yVal>
          <c:smooth val="0"/>
          <c:extLst>
            <c:ext xmlns:c16="http://schemas.microsoft.com/office/drawing/2014/chart" uri="{C3380CC4-5D6E-409C-BE32-E72D297353CC}">
              <c16:uniqueId val="{00000000-F745-A649-96CE-85E20CE50320}"/>
            </c:ext>
          </c:extLst>
        </c:ser>
        <c:ser>
          <c:idx val="1"/>
          <c:order val="1"/>
          <c:tx>
            <c:strRef>
              <c:f>Sheet1!$S$19</c:f>
              <c:strCache>
                <c:ptCount val="1"/>
                <c:pt idx="0">
                  <c:v>With Indexing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Sheet1!$Q$20:$Q$25</c:f>
              <c:numCache>
                <c:formatCode>General</c:formatCode>
                <c:ptCount val="6"/>
                <c:pt idx="0">
                  <c:v>10</c:v>
                </c:pt>
                <c:pt idx="1">
                  <c:v>100</c:v>
                </c:pt>
                <c:pt idx="2">
                  <c:v>1000</c:v>
                </c:pt>
                <c:pt idx="3">
                  <c:v>100000</c:v>
                </c:pt>
                <c:pt idx="4">
                  <c:v>500000</c:v>
                </c:pt>
                <c:pt idx="5">
                  <c:v>1000000</c:v>
                </c:pt>
              </c:numCache>
            </c:numRef>
          </c:xVal>
          <c:yVal>
            <c:numRef>
              <c:f>Sheet1!$S$20:$S$25</c:f>
              <c:numCache>
                <c:formatCode>General</c:formatCode>
                <c:ptCount val="6"/>
                <c:pt idx="0">
                  <c:v>3</c:v>
                </c:pt>
                <c:pt idx="1">
                  <c:v>3</c:v>
                </c:pt>
                <c:pt idx="2">
                  <c:v>5</c:v>
                </c:pt>
                <c:pt idx="3">
                  <c:v>170</c:v>
                </c:pt>
                <c:pt idx="4">
                  <c:v>864</c:v>
                </c:pt>
                <c:pt idx="5">
                  <c:v>1687</c:v>
                </c:pt>
              </c:numCache>
            </c:numRef>
          </c:yVal>
          <c:smooth val="0"/>
          <c:extLst>
            <c:ext xmlns:c16="http://schemas.microsoft.com/office/drawing/2014/chart" uri="{C3380CC4-5D6E-409C-BE32-E72D297353CC}">
              <c16:uniqueId val="{00000001-F745-A649-96CE-85E20CE50320}"/>
            </c:ext>
          </c:extLst>
        </c:ser>
        <c:ser>
          <c:idx val="2"/>
          <c:order val="2"/>
          <c:tx>
            <c:strRef>
              <c:f>Sheet1!$T$19</c:f>
              <c:strCache>
                <c:ptCount val="1"/>
                <c:pt idx="0">
                  <c:v>Composite Indexing</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Sheet1!$Q$20:$Q$25</c:f>
              <c:numCache>
                <c:formatCode>General</c:formatCode>
                <c:ptCount val="6"/>
                <c:pt idx="0">
                  <c:v>10</c:v>
                </c:pt>
                <c:pt idx="1">
                  <c:v>100</c:v>
                </c:pt>
                <c:pt idx="2">
                  <c:v>1000</c:v>
                </c:pt>
                <c:pt idx="3">
                  <c:v>100000</c:v>
                </c:pt>
                <c:pt idx="4">
                  <c:v>500000</c:v>
                </c:pt>
                <c:pt idx="5">
                  <c:v>1000000</c:v>
                </c:pt>
              </c:numCache>
            </c:numRef>
          </c:xVal>
          <c:yVal>
            <c:numRef>
              <c:f>Sheet1!$T$20:$T$25</c:f>
              <c:numCache>
                <c:formatCode>General</c:formatCode>
                <c:ptCount val="6"/>
                <c:pt idx="0">
                  <c:v>2</c:v>
                </c:pt>
                <c:pt idx="1">
                  <c:v>2</c:v>
                </c:pt>
                <c:pt idx="2">
                  <c:v>2</c:v>
                </c:pt>
                <c:pt idx="3">
                  <c:v>4</c:v>
                </c:pt>
                <c:pt idx="4">
                  <c:v>5</c:v>
                </c:pt>
                <c:pt idx="5">
                  <c:v>5</c:v>
                </c:pt>
              </c:numCache>
            </c:numRef>
          </c:yVal>
          <c:smooth val="0"/>
          <c:extLst>
            <c:ext xmlns:c16="http://schemas.microsoft.com/office/drawing/2014/chart" uri="{C3380CC4-5D6E-409C-BE32-E72D297353CC}">
              <c16:uniqueId val="{00000002-F745-A649-96CE-85E20CE50320}"/>
            </c:ext>
          </c:extLst>
        </c:ser>
        <c:dLbls>
          <c:showLegendKey val="0"/>
          <c:showVal val="0"/>
          <c:showCatName val="0"/>
          <c:showSerName val="0"/>
          <c:showPercent val="0"/>
          <c:showBubbleSize val="0"/>
        </c:dLbls>
        <c:axId val="214451040"/>
        <c:axId val="214030752"/>
      </c:scatterChart>
      <c:valAx>
        <c:axId val="214451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Table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30752"/>
        <c:crosses val="autoZero"/>
        <c:crossBetween val="midCat"/>
      </c:valAx>
      <c:valAx>
        <c:axId val="214030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510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VARCHAR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Sheet1!$R$37</c:f>
              <c:strCache>
                <c:ptCount val="1"/>
                <c:pt idx="0">
                  <c:v>Without Indexing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Sheet1!$Q$38:$Q$43</c:f>
              <c:numCache>
                <c:formatCode>General</c:formatCode>
                <c:ptCount val="6"/>
                <c:pt idx="0">
                  <c:v>10</c:v>
                </c:pt>
                <c:pt idx="1">
                  <c:v>100</c:v>
                </c:pt>
                <c:pt idx="2">
                  <c:v>1000</c:v>
                </c:pt>
                <c:pt idx="3">
                  <c:v>100000</c:v>
                </c:pt>
                <c:pt idx="4">
                  <c:v>500000</c:v>
                </c:pt>
                <c:pt idx="5">
                  <c:v>1000000</c:v>
                </c:pt>
              </c:numCache>
            </c:numRef>
          </c:xVal>
          <c:yVal>
            <c:numRef>
              <c:f>Sheet1!$R$38:$R$43</c:f>
              <c:numCache>
                <c:formatCode>General</c:formatCode>
                <c:ptCount val="6"/>
                <c:pt idx="0">
                  <c:v>3</c:v>
                </c:pt>
                <c:pt idx="1">
                  <c:v>3</c:v>
                </c:pt>
                <c:pt idx="2">
                  <c:v>5</c:v>
                </c:pt>
                <c:pt idx="3">
                  <c:v>168</c:v>
                </c:pt>
                <c:pt idx="4">
                  <c:v>851</c:v>
                </c:pt>
                <c:pt idx="5">
                  <c:v>1663</c:v>
                </c:pt>
              </c:numCache>
            </c:numRef>
          </c:yVal>
          <c:smooth val="0"/>
          <c:extLst>
            <c:ext xmlns:c16="http://schemas.microsoft.com/office/drawing/2014/chart" uri="{C3380CC4-5D6E-409C-BE32-E72D297353CC}">
              <c16:uniqueId val="{00000000-F178-7A4D-94E9-E8C5DB4D118D}"/>
            </c:ext>
          </c:extLst>
        </c:ser>
        <c:ser>
          <c:idx val="1"/>
          <c:order val="1"/>
          <c:tx>
            <c:strRef>
              <c:f>Sheet1!$S$37</c:f>
              <c:strCache>
                <c:ptCount val="1"/>
                <c:pt idx="0">
                  <c:v>With Indexing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Sheet1!$Q$38:$Q$43</c:f>
              <c:numCache>
                <c:formatCode>General</c:formatCode>
                <c:ptCount val="6"/>
                <c:pt idx="0">
                  <c:v>10</c:v>
                </c:pt>
                <c:pt idx="1">
                  <c:v>100</c:v>
                </c:pt>
                <c:pt idx="2">
                  <c:v>1000</c:v>
                </c:pt>
                <c:pt idx="3">
                  <c:v>100000</c:v>
                </c:pt>
                <c:pt idx="4">
                  <c:v>500000</c:v>
                </c:pt>
                <c:pt idx="5">
                  <c:v>1000000</c:v>
                </c:pt>
              </c:numCache>
            </c:numRef>
          </c:xVal>
          <c:yVal>
            <c:numRef>
              <c:f>Sheet1!$S$38:$S$43</c:f>
              <c:numCache>
                <c:formatCode>General</c:formatCode>
                <c:ptCount val="6"/>
                <c:pt idx="0">
                  <c:v>3</c:v>
                </c:pt>
                <c:pt idx="1">
                  <c:v>3</c:v>
                </c:pt>
                <c:pt idx="2">
                  <c:v>5</c:v>
                </c:pt>
                <c:pt idx="3">
                  <c:v>168</c:v>
                </c:pt>
                <c:pt idx="4">
                  <c:v>851</c:v>
                </c:pt>
                <c:pt idx="5">
                  <c:v>1663</c:v>
                </c:pt>
              </c:numCache>
            </c:numRef>
          </c:yVal>
          <c:smooth val="0"/>
          <c:extLst>
            <c:ext xmlns:c16="http://schemas.microsoft.com/office/drawing/2014/chart" uri="{C3380CC4-5D6E-409C-BE32-E72D297353CC}">
              <c16:uniqueId val="{00000001-F178-7A4D-94E9-E8C5DB4D118D}"/>
            </c:ext>
          </c:extLst>
        </c:ser>
        <c:ser>
          <c:idx val="2"/>
          <c:order val="2"/>
          <c:tx>
            <c:strRef>
              <c:f>Sheet1!$T$37</c:f>
              <c:strCache>
                <c:ptCount val="1"/>
                <c:pt idx="0">
                  <c:v>Composite Indexing</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Sheet1!$Q$38:$Q$43</c:f>
              <c:numCache>
                <c:formatCode>General</c:formatCode>
                <c:ptCount val="6"/>
                <c:pt idx="0">
                  <c:v>10</c:v>
                </c:pt>
                <c:pt idx="1">
                  <c:v>100</c:v>
                </c:pt>
                <c:pt idx="2">
                  <c:v>1000</c:v>
                </c:pt>
                <c:pt idx="3">
                  <c:v>100000</c:v>
                </c:pt>
                <c:pt idx="4">
                  <c:v>500000</c:v>
                </c:pt>
                <c:pt idx="5">
                  <c:v>1000000</c:v>
                </c:pt>
              </c:numCache>
            </c:numRef>
          </c:xVal>
          <c:yVal>
            <c:numRef>
              <c:f>Sheet1!$T$38:$T$43</c:f>
              <c:numCache>
                <c:formatCode>General</c:formatCode>
                <c:ptCount val="6"/>
                <c:pt idx="0">
                  <c:v>2</c:v>
                </c:pt>
                <c:pt idx="1">
                  <c:v>2</c:v>
                </c:pt>
                <c:pt idx="2">
                  <c:v>2</c:v>
                </c:pt>
                <c:pt idx="3">
                  <c:v>3</c:v>
                </c:pt>
                <c:pt idx="4">
                  <c:v>4</c:v>
                </c:pt>
                <c:pt idx="5">
                  <c:v>4</c:v>
                </c:pt>
              </c:numCache>
            </c:numRef>
          </c:yVal>
          <c:smooth val="0"/>
          <c:extLst>
            <c:ext xmlns:c16="http://schemas.microsoft.com/office/drawing/2014/chart" uri="{C3380CC4-5D6E-409C-BE32-E72D297353CC}">
              <c16:uniqueId val="{00000002-F178-7A4D-94E9-E8C5DB4D118D}"/>
            </c:ext>
          </c:extLst>
        </c:ser>
        <c:dLbls>
          <c:showLegendKey val="0"/>
          <c:showVal val="0"/>
          <c:showCatName val="0"/>
          <c:showSerName val="0"/>
          <c:showPercent val="0"/>
          <c:showBubbleSize val="0"/>
        </c:dLbls>
        <c:axId val="1992622735"/>
        <c:axId val="1992555023"/>
      </c:scatterChart>
      <c:valAx>
        <c:axId val="19926227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Table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555023"/>
        <c:crosses val="autoZero"/>
        <c:crossBetween val="midCat"/>
      </c:valAx>
      <c:valAx>
        <c:axId val="1992555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6227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170CA5B-795B-894E-A4FF-D09BBEF3E57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4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6DD55-7692-8E46-B94E-34220709507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196441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027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87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2811154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586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396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8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196164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6DD55-7692-8E46-B94E-34220709507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CA5B-795B-894E-A4FF-D09BBEF3E57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85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6DD55-7692-8E46-B94E-34220709507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366917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6DD55-7692-8E46-B94E-342207095077}"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0CA5B-795B-894E-A4FF-D09BBEF3E57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36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6DD55-7692-8E46-B94E-342207095077}"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0CA5B-795B-894E-A4FF-D09BBEF3E5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33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6DD55-7692-8E46-B94E-342207095077}"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363349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6DD55-7692-8E46-B94E-34220709507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CA5B-795B-894E-A4FF-D09BBEF3E57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55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6DD55-7692-8E46-B94E-34220709507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CA5B-795B-894E-A4FF-D09BBEF3E577}" type="slidenum">
              <a:rPr lang="en-US" smtClean="0"/>
              <a:t>‹#›</a:t>
            </a:fld>
            <a:endParaRPr lang="en-US"/>
          </a:p>
        </p:txBody>
      </p:sp>
    </p:spTree>
    <p:extLst>
      <p:ext uri="{BB962C8B-B14F-4D97-AF65-F5344CB8AC3E}">
        <p14:creationId xmlns:p14="http://schemas.microsoft.com/office/powerpoint/2010/main" val="318776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C6DD55-7692-8E46-B94E-342207095077}" type="datetimeFigureOut">
              <a:rPr lang="en-US" smtClean="0"/>
              <a:t>4/11/24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70CA5B-795B-894E-A4FF-D09BBEF3E577}" type="slidenum">
              <a:rPr lang="en-US" smtClean="0"/>
              <a:t>‹#›</a:t>
            </a:fld>
            <a:endParaRPr lang="en-US"/>
          </a:p>
        </p:txBody>
      </p:sp>
    </p:spTree>
    <p:extLst>
      <p:ext uri="{BB962C8B-B14F-4D97-AF65-F5344CB8AC3E}">
        <p14:creationId xmlns:p14="http://schemas.microsoft.com/office/powerpoint/2010/main" val="1524823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AC0A-7840-0FDA-9946-1B30D4B91EE3}"/>
              </a:ext>
            </a:extLst>
          </p:cNvPr>
          <p:cNvSpPr>
            <a:spLocks noGrp="1"/>
          </p:cNvSpPr>
          <p:nvPr>
            <p:ph type="ctrTitle"/>
          </p:nvPr>
        </p:nvSpPr>
        <p:spPr/>
        <p:txBody>
          <a:bodyPr/>
          <a:lstStyle/>
          <a:p>
            <a:r>
              <a:rPr lang="en-US" dirty="0"/>
              <a:t>1. Indexing and NULL.</a:t>
            </a:r>
          </a:p>
        </p:txBody>
      </p:sp>
      <p:sp>
        <p:nvSpPr>
          <p:cNvPr id="3" name="Subtitle 2">
            <a:extLst>
              <a:ext uri="{FF2B5EF4-FFF2-40B4-BE49-F238E27FC236}">
                <a16:creationId xmlns:a16="http://schemas.microsoft.com/office/drawing/2014/main" id="{CFBFE29D-59F9-8AC7-E801-32ADB4F7DF1B}"/>
              </a:ext>
            </a:extLst>
          </p:cNvPr>
          <p:cNvSpPr>
            <a:spLocks noGrp="1"/>
          </p:cNvSpPr>
          <p:nvPr>
            <p:ph type="subTitle" idx="1"/>
          </p:nvPr>
        </p:nvSpPr>
        <p:spPr/>
        <p:txBody>
          <a:bodyPr/>
          <a:lstStyle/>
          <a:p>
            <a:r>
              <a:rPr lang="en-US" dirty="0"/>
              <a:t>Yashwanth Raj Varadharajan</a:t>
            </a:r>
          </a:p>
        </p:txBody>
      </p:sp>
    </p:spTree>
    <p:extLst>
      <p:ext uri="{BB962C8B-B14F-4D97-AF65-F5344CB8AC3E}">
        <p14:creationId xmlns:p14="http://schemas.microsoft.com/office/powerpoint/2010/main" val="142327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DEA2-4634-10AC-689E-78342CA529F6}"/>
              </a:ext>
            </a:extLst>
          </p:cNvPr>
          <p:cNvSpPr>
            <a:spLocks noGrp="1"/>
          </p:cNvSpPr>
          <p:nvPr>
            <p:ph type="title"/>
          </p:nvPr>
        </p:nvSpPr>
        <p:spPr>
          <a:xfrm>
            <a:off x="1295402" y="982132"/>
            <a:ext cx="9601196" cy="1303867"/>
          </a:xfrm>
        </p:spPr>
        <p:txBody>
          <a:bodyPr>
            <a:normAutofit/>
          </a:bodyPr>
          <a:lstStyle/>
          <a:p>
            <a:r>
              <a:rPr lang="en-US">
                <a:solidFill>
                  <a:srgbClr val="262626"/>
                </a:solidFill>
              </a:rPr>
              <a:t>RAN_ALPHA</a:t>
            </a:r>
          </a:p>
        </p:txBody>
      </p:sp>
      <p:graphicFrame>
        <p:nvGraphicFramePr>
          <p:cNvPr id="4" name="Content Placeholder 3">
            <a:extLst>
              <a:ext uri="{FF2B5EF4-FFF2-40B4-BE49-F238E27FC236}">
                <a16:creationId xmlns:a16="http://schemas.microsoft.com/office/drawing/2014/main" id="{A2839FFC-2E82-8961-72DC-F070FB0EEC81}"/>
              </a:ext>
            </a:extLst>
          </p:cNvPr>
          <p:cNvGraphicFramePr>
            <a:graphicFrameLocks noGrp="1"/>
          </p:cNvGraphicFramePr>
          <p:nvPr>
            <p:ph idx="1"/>
            <p:extLst>
              <p:ext uri="{D42A27DB-BD31-4B8C-83A1-F6EECF244321}">
                <p14:modId xmlns:p14="http://schemas.microsoft.com/office/powerpoint/2010/main" val="4178483272"/>
              </p:ext>
            </p:extLst>
          </p:nvPr>
        </p:nvGraphicFramePr>
        <p:xfrm>
          <a:off x="1295400" y="2772384"/>
          <a:ext cx="9601197" cy="2874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542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8BA-8D26-1EBC-0569-B83D455361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42C6EA3-6A0F-B66D-8059-845DC0C939BA}"/>
              </a:ext>
            </a:extLst>
          </p:cNvPr>
          <p:cNvSpPr>
            <a:spLocks noGrp="1"/>
          </p:cNvSpPr>
          <p:nvPr>
            <p:ph idx="1"/>
          </p:nvPr>
        </p:nvSpPr>
        <p:spPr/>
        <p:txBody>
          <a:bodyPr/>
          <a:lstStyle/>
          <a:p>
            <a:pPr marL="0" indent="0">
              <a:buNone/>
            </a:pPr>
            <a:r>
              <a:rPr lang="en-US" dirty="0"/>
              <a:t>Using graphs to compare how well indexes and composite indexes perform when null values are present. </a:t>
            </a:r>
          </a:p>
          <a:p>
            <a:pPr marL="0" indent="0">
              <a:buNone/>
            </a:pPr>
            <a:endParaRPr lang="en-US" dirty="0"/>
          </a:p>
        </p:txBody>
      </p:sp>
    </p:spTree>
    <p:extLst>
      <p:ext uri="{BB962C8B-B14F-4D97-AF65-F5344CB8AC3E}">
        <p14:creationId xmlns:p14="http://schemas.microsoft.com/office/powerpoint/2010/main" val="82579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2591-26CC-01B3-71D9-B3110D5C07BC}"/>
              </a:ext>
            </a:extLst>
          </p:cNvPr>
          <p:cNvSpPr>
            <a:spLocks noGrp="1"/>
          </p:cNvSpPr>
          <p:nvPr>
            <p:ph type="title"/>
          </p:nvPr>
        </p:nvSpPr>
        <p:spPr/>
        <p:txBody>
          <a:bodyPr>
            <a:normAutofit/>
          </a:bodyPr>
          <a:lstStyle/>
          <a:p>
            <a:r>
              <a:rPr lang="en-US" dirty="0"/>
              <a:t>PROCESS BEFORE INDEXING</a:t>
            </a:r>
          </a:p>
        </p:txBody>
      </p:sp>
      <p:sp>
        <p:nvSpPr>
          <p:cNvPr id="3" name="Content Placeholder 2">
            <a:extLst>
              <a:ext uri="{FF2B5EF4-FFF2-40B4-BE49-F238E27FC236}">
                <a16:creationId xmlns:a16="http://schemas.microsoft.com/office/drawing/2014/main" id="{473088CC-2E99-4FD5-61CA-1C21B70EF2B5}"/>
              </a:ext>
            </a:extLst>
          </p:cNvPr>
          <p:cNvSpPr>
            <a:spLocks noGrp="1"/>
          </p:cNvSpPr>
          <p:nvPr>
            <p:ph idx="1"/>
          </p:nvPr>
        </p:nvSpPr>
        <p:spPr/>
        <p:txBody>
          <a:bodyPr/>
          <a:lstStyle/>
          <a:p>
            <a:r>
              <a:rPr lang="en-US" dirty="0"/>
              <a:t>First step is to choose columns for our comparison. I have chosen RAN_INT for INT datatype and RAN_ALPHA for VARCHAR datatype.</a:t>
            </a:r>
          </a:p>
          <a:p>
            <a:r>
              <a:rPr lang="en-US" dirty="0"/>
              <a:t>Now we introduce a single NULL value in each of these columns.</a:t>
            </a:r>
          </a:p>
          <a:p>
            <a:r>
              <a:rPr lang="en-US" dirty="0"/>
              <a:t>Then we search a value in the columns and note down the cost. </a:t>
            </a:r>
          </a:p>
        </p:txBody>
      </p:sp>
    </p:spTree>
    <p:extLst>
      <p:ext uri="{BB962C8B-B14F-4D97-AF65-F5344CB8AC3E}">
        <p14:creationId xmlns:p14="http://schemas.microsoft.com/office/powerpoint/2010/main" val="376233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6E42-9CED-9EFE-8D1E-68DCBF405442}"/>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9BFC5403-3229-C495-93A6-CF386CC4B0DA}"/>
              </a:ext>
            </a:extLst>
          </p:cNvPr>
          <p:cNvSpPr>
            <a:spLocks noGrp="1"/>
          </p:cNvSpPr>
          <p:nvPr>
            <p:ph idx="1"/>
          </p:nvPr>
        </p:nvSpPr>
        <p:spPr/>
        <p:txBody>
          <a:bodyPr/>
          <a:lstStyle/>
          <a:p>
            <a:r>
              <a:rPr lang="en-US" dirty="0"/>
              <a:t>Once we have noted down the cost without indexing, we will create index for these two chosen columns and perform the same search operation and note down the cost</a:t>
            </a:r>
          </a:p>
          <a:p>
            <a:r>
              <a:rPr lang="en-US" dirty="0"/>
              <a:t>Then we create composite index with another column, I have chosen COUNTER. Now again we perform search operation and note down the cost.</a:t>
            </a:r>
          </a:p>
          <a:p>
            <a:pPr marL="0" indent="0">
              <a:buNone/>
            </a:pPr>
            <a:endParaRPr lang="en-US" dirty="0"/>
          </a:p>
          <a:p>
            <a:endParaRPr lang="en-US" dirty="0"/>
          </a:p>
        </p:txBody>
      </p:sp>
    </p:spTree>
    <p:extLst>
      <p:ext uri="{BB962C8B-B14F-4D97-AF65-F5344CB8AC3E}">
        <p14:creationId xmlns:p14="http://schemas.microsoft.com/office/powerpoint/2010/main" val="32763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6AB4-ED89-DCB9-D5EF-72A1592BF2F5}"/>
              </a:ext>
            </a:extLst>
          </p:cNvPr>
          <p:cNvSpPr>
            <a:spLocks noGrp="1"/>
          </p:cNvSpPr>
          <p:nvPr>
            <p:ph type="title"/>
          </p:nvPr>
        </p:nvSpPr>
        <p:spPr>
          <a:xfrm>
            <a:off x="1295402" y="982132"/>
            <a:ext cx="9601196" cy="1303867"/>
          </a:xfrm>
        </p:spPr>
        <p:txBody>
          <a:bodyPr>
            <a:normAutofit/>
          </a:bodyPr>
          <a:lstStyle/>
          <a:p>
            <a:r>
              <a:rPr lang="en-US">
                <a:solidFill>
                  <a:srgbClr val="262626"/>
                </a:solidFill>
              </a:rPr>
              <a:t>RAN_INT</a:t>
            </a:r>
          </a:p>
        </p:txBody>
      </p:sp>
      <p:graphicFrame>
        <p:nvGraphicFramePr>
          <p:cNvPr id="4" name="Content Placeholder 3">
            <a:extLst>
              <a:ext uri="{FF2B5EF4-FFF2-40B4-BE49-F238E27FC236}">
                <a16:creationId xmlns:a16="http://schemas.microsoft.com/office/drawing/2014/main" id="{1794EF52-DCF5-48C5-C21F-4376B5ED77A2}"/>
              </a:ext>
            </a:extLst>
          </p:cNvPr>
          <p:cNvGraphicFramePr>
            <a:graphicFrameLocks noGrp="1"/>
          </p:cNvGraphicFramePr>
          <p:nvPr>
            <p:ph idx="1"/>
            <p:extLst>
              <p:ext uri="{D42A27DB-BD31-4B8C-83A1-F6EECF244321}">
                <p14:modId xmlns:p14="http://schemas.microsoft.com/office/powerpoint/2010/main" val="1085765607"/>
              </p:ext>
            </p:extLst>
          </p:nvPr>
        </p:nvGraphicFramePr>
        <p:xfrm>
          <a:off x="1295400" y="2847108"/>
          <a:ext cx="9601199" cy="2725436"/>
        </p:xfrm>
        <a:graphic>
          <a:graphicData uri="http://schemas.openxmlformats.org/drawingml/2006/table">
            <a:tbl>
              <a:tblPr firstRow="1" bandRow="1">
                <a:tableStyleId>{5C22544A-7EE6-4342-B048-85BDC9FD1C3A}</a:tableStyleId>
              </a:tblPr>
              <a:tblGrid>
                <a:gridCol w="1751162">
                  <a:extLst>
                    <a:ext uri="{9D8B030D-6E8A-4147-A177-3AD203B41FA5}">
                      <a16:colId xmlns:a16="http://schemas.microsoft.com/office/drawing/2014/main" val="1956465132"/>
                    </a:ext>
                  </a:extLst>
                </a:gridCol>
                <a:gridCol w="2576422">
                  <a:extLst>
                    <a:ext uri="{9D8B030D-6E8A-4147-A177-3AD203B41FA5}">
                      <a16:colId xmlns:a16="http://schemas.microsoft.com/office/drawing/2014/main" val="1731226841"/>
                    </a:ext>
                  </a:extLst>
                </a:gridCol>
                <a:gridCol w="2153729">
                  <a:extLst>
                    <a:ext uri="{9D8B030D-6E8A-4147-A177-3AD203B41FA5}">
                      <a16:colId xmlns:a16="http://schemas.microsoft.com/office/drawing/2014/main" val="1605757609"/>
                    </a:ext>
                  </a:extLst>
                </a:gridCol>
                <a:gridCol w="3119886">
                  <a:extLst>
                    <a:ext uri="{9D8B030D-6E8A-4147-A177-3AD203B41FA5}">
                      <a16:colId xmlns:a16="http://schemas.microsoft.com/office/drawing/2014/main" val="3281168327"/>
                    </a:ext>
                  </a:extLst>
                </a:gridCol>
              </a:tblGrid>
              <a:tr h="389348">
                <a:tc>
                  <a:txBody>
                    <a:bodyPr/>
                    <a:lstStyle/>
                    <a:p>
                      <a:pPr algn="l" fontAlgn="b"/>
                      <a:r>
                        <a:rPr lang="en-US" sz="2200" u="none" strike="noStrike">
                          <a:effectLst/>
                        </a:rPr>
                        <a:t>Table Size</a:t>
                      </a:r>
                      <a:endParaRPr lang="en-US" sz="2200" b="1" i="0" u="none" strike="noStrike">
                        <a:solidFill>
                          <a:srgbClr val="000000"/>
                        </a:solidFill>
                        <a:effectLst/>
                        <a:latin typeface="Times New Roman" panose="02020603050405020304" pitchFamily="18" charset="0"/>
                      </a:endParaRPr>
                    </a:p>
                  </a:txBody>
                  <a:tcPr marL="17492" marR="17492" marT="17492" marB="0" anchor="b"/>
                </a:tc>
                <a:tc>
                  <a:txBody>
                    <a:bodyPr/>
                    <a:lstStyle/>
                    <a:p>
                      <a:pPr algn="l" fontAlgn="b"/>
                      <a:r>
                        <a:rPr lang="en-US" sz="2200" u="none" strike="noStrike">
                          <a:effectLst/>
                        </a:rPr>
                        <a:t>Without Indexing</a:t>
                      </a:r>
                      <a:endParaRPr lang="en-US" sz="2200" b="1" i="0" u="none" strike="noStrike">
                        <a:solidFill>
                          <a:srgbClr val="000000"/>
                        </a:solidFill>
                        <a:effectLst/>
                        <a:latin typeface="Aptos Narrow" panose="020B0004020202020204" pitchFamily="34" charset="0"/>
                      </a:endParaRPr>
                    </a:p>
                  </a:txBody>
                  <a:tcPr marL="17492" marR="17492" marT="17492" marB="0" anchor="b"/>
                </a:tc>
                <a:tc>
                  <a:txBody>
                    <a:bodyPr/>
                    <a:lstStyle/>
                    <a:p>
                      <a:pPr algn="l" fontAlgn="b"/>
                      <a:r>
                        <a:rPr lang="en-US" sz="2200" u="none" strike="noStrike">
                          <a:effectLst/>
                        </a:rPr>
                        <a:t>With Indexing</a:t>
                      </a:r>
                      <a:endParaRPr lang="en-US" sz="2200" b="1" i="0" u="none" strike="noStrike">
                        <a:solidFill>
                          <a:srgbClr val="000000"/>
                        </a:solidFill>
                        <a:effectLst/>
                        <a:latin typeface="Aptos Narrow" panose="020B0004020202020204" pitchFamily="34" charset="0"/>
                      </a:endParaRPr>
                    </a:p>
                  </a:txBody>
                  <a:tcPr marL="17492" marR="17492" marT="17492" marB="0" anchor="b"/>
                </a:tc>
                <a:tc>
                  <a:txBody>
                    <a:bodyPr/>
                    <a:lstStyle/>
                    <a:p>
                      <a:pPr algn="l" fontAlgn="b"/>
                      <a:r>
                        <a:rPr lang="en-US" sz="2200" u="none" strike="noStrike">
                          <a:effectLst/>
                        </a:rPr>
                        <a:t>Composite Indexing</a:t>
                      </a:r>
                      <a:endParaRPr lang="en-US" sz="2200" b="1"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2772206222"/>
                  </a:ext>
                </a:extLst>
              </a:tr>
              <a:tr h="389348">
                <a:tc>
                  <a:txBody>
                    <a:bodyPr/>
                    <a:lstStyle/>
                    <a:p>
                      <a:pPr algn="r" fontAlgn="b"/>
                      <a:r>
                        <a:rPr lang="en-US" sz="2200" u="none" strike="noStrike">
                          <a:effectLst/>
                        </a:rPr>
                        <a:t>10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3</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3</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2</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2912690489"/>
                  </a:ext>
                </a:extLst>
              </a:tr>
              <a:tr h="389348">
                <a:tc>
                  <a:txBody>
                    <a:bodyPr/>
                    <a:lstStyle/>
                    <a:p>
                      <a:pPr algn="r" fontAlgn="b"/>
                      <a:r>
                        <a:rPr lang="en-US" sz="2200" u="none" strike="noStrike">
                          <a:effectLst/>
                        </a:rPr>
                        <a:t>100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3</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3</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2</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3695995065"/>
                  </a:ext>
                </a:extLst>
              </a:tr>
              <a:tr h="389348">
                <a:tc>
                  <a:txBody>
                    <a:bodyPr/>
                    <a:lstStyle/>
                    <a:p>
                      <a:pPr algn="r" fontAlgn="b"/>
                      <a:r>
                        <a:rPr lang="en-US" sz="2200" u="none" strike="noStrike">
                          <a:effectLst/>
                        </a:rPr>
                        <a:t>1000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5</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5</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2</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4103472791"/>
                  </a:ext>
                </a:extLst>
              </a:tr>
              <a:tr h="389348">
                <a:tc>
                  <a:txBody>
                    <a:bodyPr/>
                    <a:lstStyle/>
                    <a:p>
                      <a:pPr algn="r" fontAlgn="b"/>
                      <a:r>
                        <a:rPr lang="en-US" sz="2200" u="none" strike="noStrike">
                          <a:effectLst/>
                        </a:rPr>
                        <a:t>100000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170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170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4</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3196632444"/>
                  </a:ext>
                </a:extLst>
              </a:tr>
              <a:tr h="389348">
                <a:tc>
                  <a:txBody>
                    <a:bodyPr/>
                    <a:lstStyle/>
                    <a:p>
                      <a:pPr algn="r" fontAlgn="b"/>
                      <a:r>
                        <a:rPr lang="en-US" sz="2200" u="none" strike="noStrike">
                          <a:effectLst/>
                        </a:rPr>
                        <a:t>500000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864</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864</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5</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4126695837"/>
                  </a:ext>
                </a:extLst>
              </a:tr>
              <a:tr h="389348">
                <a:tc>
                  <a:txBody>
                    <a:bodyPr/>
                    <a:lstStyle/>
                    <a:p>
                      <a:pPr algn="r" fontAlgn="b"/>
                      <a:r>
                        <a:rPr lang="en-US" sz="2200" u="none" strike="noStrike">
                          <a:effectLst/>
                        </a:rPr>
                        <a:t>1000000</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1687</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1687</a:t>
                      </a:r>
                      <a:endParaRPr lang="en-US" sz="2200" b="0" i="0" u="none" strike="noStrike">
                        <a:solidFill>
                          <a:srgbClr val="000000"/>
                        </a:solidFill>
                        <a:effectLst/>
                        <a:latin typeface="Times New Roman" panose="02020603050405020304" pitchFamily="18" charset="0"/>
                      </a:endParaRPr>
                    </a:p>
                  </a:txBody>
                  <a:tcPr marL="17492" marR="17492" marT="17492" marB="0" anchor="b"/>
                </a:tc>
                <a:tc>
                  <a:txBody>
                    <a:bodyPr/>
                    <a:lstStyle/>
                    <a:p>
                      <a:pPr algn="r" fontAlgn="b"/>
                      <a:r>
                        <a:rPr lang="en-US" sz="2200" u="none" strike="noStrike">
                          <a:effectLst/>
                        </a:rPr>
                        <a:t>5</a:t>
                      </a:r>
                      <a:endParaRPr lang="en-US" sz="2200" b="0" i="0" u="none" strike="noStrike">
                        <a:solidFill>
                          <a:srgbClr val="000000"/>
                        </a:solidFill>
                        <a:effectLst/>
                        <a:latin typeface="Times New Roman" panose="02020603050405020304" pitchFamily="18" charset="0"/>
                      </a:endParaRPr>
                    </a:p>
                  </a:txBody>
                  <a:tcPr marL="17492" marR="17492" marT="17492" marB="0" anchor="b"/>
                </a:tc>
                <a:extLst>
                  <a:ext uri="{0D108BD9-81ED-4DB2-BD59-A6C34878D82A}">
                    <a16:rowId xmlns:a16="http://schemas.microsoft.com/office/drawing/2014/main" val="3952592882"/>
                  </a:ext>
                </a:extLst>
              </a:tr>
            </a:tbl>
          </a:graphicData>
        </a:graphic>
      </p:graphicFrame>
    </p:spTree>
    <p:extLst>
      <p:ext uri="{BB962C8B-B14F-4D97-AF65-F5344CB8AC3E}">
        <p14:creationId xmlns:p14="http://schemas.microsoft.com/office/powerpoint/2010/main" val="225537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D295-9C64-2B91-8D23-84C4CD168EEF}"/>
              </a:ext>
            </a:extLst>
          </p:cNvPr>
          <p:cNvSpPr>
            <a:spLocks noGrp="1"/>
          </p:cNvSpPr>
          <p:nvPr>
            <p:ph type="title"/>
          </p:nvPr>
        </p:nvSpPr>
        <p:spPr/>
        <p:txBody>
          <a:bodyPr/>
          <a:lstStyle/>
          <a:p>
            <a:r>
              <a:rPr lang="en-US" dirty="0"/>
              <a:t>RAN_INT</a:t>
            </a:r>
          </a:p>
        </p:txBody>
      </p:sp>
      <p:sp>
        <p:nvSpPr>
          <p:cNvPr id="3" name="Content Placeholder 2">
            <a:extLst>
              <a:ext uri="{FF2B5EF4-FFF2-40B4-BE49-F238E27FC236}">
                <a16:creationId xmlns:a16="http://schemas.microsoft.com/office/drawing/2014/main" id="{C5947DC5-A025-7214-78C8-3B0156C0D0AD}"/>
              </a:ext>
            </a:extLst>
          </p:cNvPr>
          <p:cNvSpPr>
            <a:spLocks noGrp="1"/>
          </p:cNvSpPr>
          <p:nvPr>
            <p:ph idx="1"/>
          </p:nvPr>
        </p:nvSpPr>
        <p:spPr/>
        <p:txBody>
          <a:bodyPr/>
          <a:lstStyle/>
          <a:p>
            <a:r>
              <a:rPr lang="en-US" dirty="0"/>
              <a:t>We can infer that the cost does not decrease with inclusion of index. This is because Oracle does not support index with NULL values. Hence the cost with and without index is the same.</a:t>
            </a:r>
          </a:p>
          <a:p>
            <a:r>
              <a:rPr lang="en-US" dirty="0"/>
              <a:t>As we introduce a composite index, the counter does not have any NULL value resulting in the index not having any NULL value. Hence the cost for composite key is lower.</a:t>
            </a:r>
          </a:p>
        </p:txBody>
      </p:sp>
    </p:spTree>
    <p:extLst>
      <p:ext uri="{BB962C8B-B14F-4D97-AF65-F5344CB8AC3E}">
        <p14:creationId xmlns:p14="http://schemas.microsoft.com/office/powerpoint/2010/main" val="327685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E5F6-7D7E-C4D8-CB05-3EEBEC1DD2A6}"/>
              </a:ext>
            </a:extLst>
          </p:cNvPr>
          <p:cNvSpPr>
            <a:spLocks noGrp="1"/>
          </p:cNvSpPr>
          <p:nvPr>
            <p:ph type="title"/>
          </p:nvPr>
        </p:nvSpPr>
        <p:spPr/>
        <p:txBody>
          <a:bodyPr/>
          <a:lstStyle/>
          <a:p>
            <a:r>
              <a:rPr lang="en-US" dirty="0"/>
              <a:t>RAN_INT</a:t>
            </a:r>
          </a:p>
        </p:txBody>
      </p:sp>
      <p:graphicFrame>
        <p:nvGraphicFramePr>
          <p:cNvPr id="4" name="Chart 3">
            <a:extLst>
              <a:ext uri="{FF2B5EF4-FFF2-40B4-BE49-F238E27FC236}">
                <a16:creationId xmlns:a16="http://schemas.microsoft.com/office/drawing/2014/main" id="{3A5FB84D-56EC-B831-939C-788B13DE0C5D}"/>
              </a:ext>
            </a:extLst>
          </p:cNvPr>
          <p:cNvGraphicFramePr>
            <a:graphicFrameLocks/>
          </p:cNvGraphicFramePr>
          <p:nvPr>
            <p:extLst>
              <p:ext uri="{D42A27DB-BD31-4B8C-83A1-F6EECF244321}">
                <p14:modId xmlns:p14="http://schemas.microsoft.com/office/powerpoint/2010/main" val="1553334670"/>
              </p:ext>
            </p:extLst>
          </p:nvPr>
        </p:nvGraphicFramePr>
        <p:xfrm>
          <a:off x="2332383" y="2570922"/>
          <a:ext cx="7527234" cy="330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935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F6B0-48BC-6D45-F61F-F997CD406497}"/>
              </a:ext>
            </a:extLst>
          </p:cNvPr>
          <p:cNvSpPr>
            <a:spLocks noGrp="1"/>
          </p:cNvSpPr>
          <p:nvPr>
            <p:ph type="title"/>
          </p:nvPr>
        </p:nvSpPr>
        <p:spPr>
          <a:xfrm>
            <a:off x="1295402" y="982132"/>
            <a:ext cx="9601196" cy="1303867"/>
          </a:xfrm>
        </p:spPr>
        <p:txBody>
          <a:bodyPr>
            <a:normAutofit/>
          </a:bodyPr>
          <a:lstStyle/>
          <a:p>
            <a:r>
              <a:rPr lang="en-US">
                <a:solidFill>
                  <a:srgbClr val="262626"/>
                </a:solidFill>
              </a:rPr>
              <a:t>RAN_ALPHA</a:t>
            </a:r>
          </a:p>
        </p:txBody>
      </p:sp>
      <p:graphicFrame>
        <p:nvGraphicFramePr>
          <p:cNvPr id="4" name="Content Placeholder 3">
            <a:extLst>
              <a:ext uri="{FF2B5EF4-FFF2-40B4-BE49-F238E27FC236}">
                <a16:creationId xmlns:a16="http://schemas.microsoft.com/office/drawing/2014/main" id="{6454214B-65E3-B5EE-86E9-B7DC27D458D5}"/>
              </a:ext>
            </a:extLst>
          </p:cNvPr>
          <p:cNvGraphicFramePr>
            <a:graphicFrameLocks noGrp="1"/>
          </p:cNvGraphicFramePr>
          <p:nvPr>
            <p:ph idx="1"/>
            <p:extLst>
              <p:ext uri="{D42A27DB-BD31-4B8C-83A1-F6EECF244321}">
                <p14:modId xmlns:p14="http://schemas.microsoft.com/office/powerpoint/2010/main" val="3403354973"/>
              </p:ext>
            </p:extLst>
          </p:nvPr>
        </p:nvGraphicFramePr>
        <p:xfrm>
          <a:off x="1295400" y="2971955"/>
          <a:ext cx="9601199" cy="2475746"/>
        </p:xfrm>
        <a:graphic>
          <a:graphicData uri="http://schemas.openxmlformats.org/drawingml/2006/table">
            <a:tbl>
              <a:tblPr firstRow="1" bandRow="1">
                <a:tableStyleId>{5C22544A-7EE6-4342-B048-85BDC9FD1C3A}</a:tableStyleId>
              </a:tblPr>
              <a:tblGrid>
                <a:gridCol w="1751163">
                  <a:extLst>
                    <a:ext uri="{9D8B030D-6E8A-4147-A177-3AD203B41FA5}">
                      <a16:colId xmlns:a16="http://schemas.microsoft.com/office/drawing/2014/main" val="1564486413"/>
                    </a:ext>
                  </a:extLst>
                </a:gridCol>
                <a:gridCol w="2576422">
                  <a:extLst>
                    <a:ext uri="{9D8B030D-6E8A-4147-A177-3AD203B41FA5}">
                      <a16:colId xmlns:a16="http://schemas.microsoft.com/office/drawing/2014/main" val="2869809287"/>
                    </a:ext>
                  </a:extLst>
                </a:gridCol>
                <a:gridCol w="2153727">
                  <a:extLst>
                    <a:ext uri="{9D8B030D-6E8A-4147-A177-3AD203B41FA5}">
                      <a16:colId xmlns:a16="http://schemas.microsoft.com/office/drawing/2014/main" val="309324162"/>
                    </a:ext>
                  </a:extLst>
                </a:gridCol>
                <a:gridCol w="3119887">
                  <a:extLst>
                    <a:ext uri="{9D8B030D-6E8A-4147-A177-3AD203B41FA5}">
                      <a16:colId xmlns:a16="http://schemas.microsoft.com/office/drawing/2014/main" val="4055345159"/>
                    </a:ext>
                  </a:extLst>
                </a:gridCol>
              </a:tblGrid>
              <a:tr h="353678">
                <a:tc>
                  <a:txBody>
                    <a:bodyPr/>
                    <a:lstStyle/>
                    <a:p>
                      <a:pPr algn="l" fontAlgn="b"/>
                      <a:r>
                        <a:rPr lang="en-US" sz="1900" u="none" strike="noStrike">
                          <a:effectLst/>
                        </a:rPr>
                        <a:t>Table Size</a:t>
                      </a:r>
                      <a:endParaRPr lang="en-US" sz="1900" b="1" i="0" u="none" strike="noStrike">
                        <a:solidFill>
                          <a:srgbClr val="000000"/>
                        </a:solidFill>
                        <a:effectLst/>
                        <a:latin typeface="Times New Roman" panose="02020603050405020304" pitchFamily="18" charset="0"/>
                      </a:endParaRPr>
                    </a:p>
                  </a:txBody>
                  <a:tcPr marL="14712" marR="14712" marT="14712" marB="0" anchor="b"/>
                </a:tc>
                <a:tc>
                  <a:txBody>
                    <a:bodyPr/>
                    <a:lstStyle/>
                    <a:p>
                      <a:pPr algn="l" fontAlgn="b"/>
                      <a:r>
                        <a:rPr lang="en-US" sz="1900" u="none" strike="noStrike">
                          <a:effectLst/>
                        </a:rPr>
                        <a:t>Without Indexing</a:t>
                      </a:r>
                      <a:endParaRPr lang="en-US" sz="1900" b="1" i="0" u="none" strike="noStrike">
                        <a:solidFill>
                          <a:srgbClr val="000000"/>
                        </a:solidFill>
                        <a:effectLst/>
                        <a:latin typeface="Aptos Narrow" panose="020B0004020202020204" pitchFamily="34" charset="0"/>
                      </a:endParaRPr>
                    </a:p>
                  </a:txBody>
                  <a:tcPr marL="14712" marR="14712" marT="14712" marB="0" anchor="b"/>
                </a:tc>
                <a:tc>
                  <a:txBody>
                    <a:bodyPr/>
                    <a:lstStyle/>
                    <a:p>
                      <a:pPr algn="l" fontAlgn="b"/>
                      <a:r>
                        <a:rPr lang="en-US" sz="1900" u="none" strike="noStrike">
                          <a:effectLst/>
                        </a:rPr>
                        <a:t>With Indexing</a:t>
                      </a:r>
                      <a:endParaRPr lang="en-US" sz="1900" b="1" i="0" u="none" strike="noStrike">
                        <a:solidFill>
                          <a:srgbClr val="000000"/>
                        </a:solidFill>
                        <a:effectLst/>
                        <a:latin typeface="Aptos Narrow" panose="020B0004020202020204" pitchFamily="34" charset="0"/>
                      </a:endParaRPr>
                    </a:p>
                  </a:txBody>
                  <a:tcPr marL="14712" marR="14712" marT="14712" marB="0" anchor="b"/>
                </a:tc>
                <a:tc>
                  <a:txBody>
                    <a:bodyPr/>
                    <a:lstStyle/>
                    <a:p>
                      <a:pPr algn="l" fontAlgn="b"/>
                      <a:r>
                        <a:rPr lang="en-US" sz="1900" u="none" strike="noStrike">
                          <a:effectLst/>
                        </a:rPr>
                        <a:t>Composite Indexing</a:t>
                      </a:r>
                      <a:endParaRPr lang="en-US" sz="1900" b="1"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3565320243"/>
                  </a:ext>
                </a:extLst>
              </a:tr>
              <a:tr h="353678">
                <a:tc>
                  <a:txBody>
                    <a:bodyPr/>
                    <a:lstStyle/>
                    <a:p>
                      <a:pPr algn="r" fontAlgn="b"/>
                      <a:r>
                        <a:rPr lang="en-US" sz="1900" u="none" strike="noStrike">
                          <a:effectLst/>
                        </a:rPr>
                        <a:t>10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2</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3602039528"/>
                  </a:ext>
                </a:extLst>
              </a:tr>
              <a:tr h="353678">
                <a:tc>
                  <a:txBody>
                    <a:bodyPr/>
                    <a:lstStyle/>
                    <a:p>
                      <a:pPr algn="r" fontAlgn="b"/>
                      <a:r>
                        <a:rPr lang="en-US" sz="1900" u="none" strike="noStrike">
                          <a:effectLst/>
                        </a:rPr>
                        <a:t>100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2</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1054263246"/>
                  </a:ext>
                </a:extLst>
              </a:tr>
              <a:tr h="353678">
                <a:tc>
                  <a:txBody>
                    <a:bodyPr/>
                    <a:lstStyle/>
                    <a:p>
                      <a:pPr algn="r" fontAlgn="b"/>
                      <a:r>
                        <a:rPr lang="en-US" sz="1900" u="none" strike="noStrike">
                          <a:effectLst/>
                        </a:rPr>
                        <a:t>1000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5</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5</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2</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1639776045"/>
                  </a:ext>
                </a:extLst>
              </a:tr>
              <a:tr h="353678">
                <a:tc>
                  <a:txBody>
                    <a:bodyPr/>
                    <a:lstStyle/>
                    <a:p>
                      <a:pPr algn="r" fontAlgn="b"/>
                      <a:r>
                        <a:rPr lang="en-US" sz="1900" u="none" strike="noStrike">
                          <a:effectLst/>
                        </a:rPr>
                        <a:t>100000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168</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168</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3</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3960845519"/>
                  </a:ext>
                </a:extLst>
              </a:tr>
              <a:tr h="353678">
                <a:tc>
                  <a:txBody>
                    <a:bodyPr/>
                    <a:lstStyle/>
                    <a:p>
                      <a:pPr algn="r" fontAlgn="b"/>
                      <a:r>
                        <a:rPr lang="en-US" sz="1900" u="none" strike="noStrike">
                          <a:effectLst/>
                        </a:rPr>
                        <a:t>500000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851</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851</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4</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2805284636"/>
                  </a:ext>
                </a:extLst>
              </a:tr>
              <a:tr h="353678">
                <a:tc>
                  <a:txBody>
                    <a:bodyPr/>
                    <a:lstStyle/>
                    <a:p>
                      <a:pPr algn="r" fontAlgn="b"/>
                      <a:r>
                        <a:rPr lang="en-US" sz="1900" u="none" strike="noStrike">
                          <a:effectLst/>
                        </a:rPr>
                        <a:t>1000000</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1663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1663</a:t>
                      </a:r>
                      <a:endParaRPr lang="en-US" sz="1900" b="0" i="0" u="none" strike="noStrike">
                        <a:solidFill>
                          <a:srgbClr val="000000"/>
                        </a:solidFill>
                        <a:effectLst/>
                        <a:latin typeface="Times New Roman" panose="02020603050405020304" pitchFamily="18" charset="0"/>
                      </a:endParaRPr>
                    </a:p>
                  </a:txBody>
                  <a:tcPr marL="14712" marR="14712" marT="14712" marB="0" anchor="b"/>
                </a:tc>
                <a:tc>
                  <a:txBody>
                    <a:bodyPr/>
                    <a:lstStyle/>
                    <a:p>
                      <a:pPr algn="r" fontAlgn="b"/>
                      <a:r>
                        <a:rPr lang="en-US" sz="1900" u="none" strike="noStrike">
                          <a:effectLst/>
                        </a:rPr>
                        <a:t>4</a:t>
                      </a:r>
                      <a:endParaRPr lang="en-US" sz="1900" b="0" i="0" u="none" strike="noStrike">
                        <a:solidFill>
                          <a:srgbClr val="000000"/>
                        </a:solidFill>
                        <a:effectLst/>
                        <a:latin typeface="Times New Roman" panose="02020603050405020304" pitchFamily="18" charset="0"/>
                      </a:endParaRPr>
                    </a:p>
                  </a:txBody>
                  <a:tcPr marL="14712" marR="14712" marT="14712" marB="0" anchor="b"/>
                </a:tc>
                <a:extLst>
                  <a:ext uri="{0D108BD9-81ED-4DB2-BD59-A6C34878D82A}">
                    <a16:rowId xmlns:a16="http://schemas.microsoft.com/office/drawing/2014/main" val="2523778131"/>
                  </a:ext>
                </a:extLst>
              </a:tr>
            </a:tbl>
          </a:graphicData>
        </a:graphic>
      </p:graphicFrame>
    </p:spTree>
    <p:extLst>
      <p:ext uri="{BB962C8B-B14F-4D97-AF65-F5344CB8AC3E}">
        <p14:creationId xmlns:p14="http://schemas.microsoft.com/office/powerpoint/2010/main" val="320827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35E1-DA28-36DD-DFB9-985C22B35266}"/>
              </a:ext>
            </a:extLst>
          </p:cNvPr>
          <p:cNvSpPr>
            <a:spLocks noGrp="1"/>
          </p:cNvSpPr>
          <p:nvPr>
            <p:ph type="title"/>
          </p:nvPr>
        </p:nvSpPr>
        <p:spPr/>
        <p:txBody>
          <a:bodyPr/>
          <a:lstStyle/>
          <a:p>
            <a:r>
              <a:rPr lang="en-US" dirty="0"/>
              <a:t>RAN_ALPHA</a:t>
            </a:r>
          </a:p>
        </p:txBody>
      </p:sp>
      <p:sp>
        <p:nvSpPr>
          <p:cNvPr id="3" name="Content Placeholder 2">
            <a:extLst>
              <a:ext uri="{FF2B5EF4-FFF2-40B4-BE49-F238E27FC236}">
                <a16:creationId xmlns:a16="http://schemas.microsoft.com/office/drawing/2014/main" id="{1CB65400-AB27-5EF6-991C-B7ED67460926}"/>
              </a:ext>
            </a:extLst>
          </p:cNvPr>
          <p:cNvSpPr>
            <a:spLocks noGrp="1"/>
          </p:cNvSpPr>
          <p:nvPr>
            <p:ph idx="1"/>
          </p:nvPr>
        </p:nvSpPr>
        <p:spPr/>
        <p:txBody>
          <a:bodyPr/>
          <a:lstStyle/>
          <a:p>
            <a:r>
              <a:rPr lang="en-US" dirty="0"/>
              <a:t>We can infer that the cost does not decrease with inclusion of index. This is because Oracle does not support index with NULL values. Hence the cost with and without index is the same.</a:t>
            </a:r>
          </a:p>
          <a:p>
            <a:r>
              <a:rPr lang="en-US" dirty="0"/>
              <a:t>As we introduce a composite index, the counter does not have any NULL value resulting in the index not having any NULL value. Hence the cost for composite key is lower.</a:t>
            </a:r>
          </a:p>
          <a:p>
            <a:endParaRPr lang="en-US" dirty="0"/>
          </a:p>
        </p:txBody>
      </p:sp>
    </p:spTree>
    <p:extLst>
      <p:ext uri="{BB962C8B-B14F-4D97-AF65-F5344CB8AC3E}">
        <p14:creationId xmlns:p14="http://schemas.microsoft.com/office/powerpoint/2010/main" val="1616386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TotalTime>
  <Words>374</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Narrow</vt:lpstr>
      <vt:lpstr>Arial</vt:lpstr>
      <vt:lpstr>Garamond</vt:lpstr>
      <vt:lpstr>Times New Roman</vt:lpstr>
      <vt:lpstr>Organic</vt:lpstr>
      <vt:lpstr>1. Indexing and NULL.</vt:lpstr>
      <vt:lpstr>PROBLEM STATEMENT</vt:lpstr>
      <vt:lpstr>PROCESS BEFORE INDEXING</vt:lpstr>
      <vt:lpstr>INDEXING</vt:lpstr>
      <vt:lpstr>RAN_INT</vt:lpstr>
      <vt:lpstr>RAN_INT</vt:lpstr>
      <vt:lpstr>RAN_INT</vt:lpstr>
      <vt:lpstr>RAN_ALPHA</vt:lpstr>
      <vt:lpstr>RAN_ALPHA</vt:lpstr>
      <vt:lpstr>RAN_ALPHA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Raj Varadharajan</dc:creator>
  <cp:lastModifiedBy>Yashwanth Raj Varadharajan</cp:lastModifiedBy>
  <cp:revision>16</cp:revision>
  <dcterms:created xsi:type="dcterms:W3CDTF">2024-04-11T21:21:16Z</dcterms:created>
  <dcterms:modified xsi:type="dcterms:W3CDTF">2024-04-11T23:10:10Z</dcterms:modified>
</cp:coreProperties>
</file>