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2" r:id="rId1"/>
  </p:sldMasterIdLst>
  <p:notesMasterIdLst>
    <p:notesMasterId r:id="rId6"/>
  </p:notes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2163"/>
  </p:normalViewPr>
  <p:slideViewPr>
    <p:cSldViewPr snapToGrid="0">
      <p:cViewPr varScale="1">
        <p:scale>
          <a:sx n="110" d="100"/>
          <a:sy n="110" d="100"/>
        </p:scale>
        <p:origin x="87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54AFEE-B093-D949-8CFA-BF7D79D5E769}" type="datetimeFigureOut">
              <a:rPr lang="en-US" smtClean="0"/>
              <a:t>3/21/24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0CFCA-5E83-6840-9454-BE28B9C0C7B9}" type="slidenum">
              <a:rPr lang="en-US" smtClean="0"/>
              <a:t>‹#›</a:t>
            </a:fld>
            <a:endParaRPr lang="en-US"/>
          </a:p>
        </p:txBody>
      </p:sp>
    </p:spTree>
    <p:extLst>
      <p:ext uri="{BB962C8B-B14F-4D97-AF65-F5344CB8AC3E}">
        <p14:creationId xmlns:p14="http://schemas.microsoft.com/office/powerpoint/2010/main" val="159289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0CFCA-5E83-6840-9454-BE28B9C0C7B9}" type="slidenum">
              <a:rPr lang="en-US" smtClean="0"/>
              <a:t>1</a:t>
            </a:fld>
            <a:endParaRPr lang="en-US"/>
          </a:p>
        </p:txBody>
      </p:sp>
    </p:spTree>
    <p:extLst>
      <p:ext uri="{BB962C8B-B14F-4D97-AF65-F5344CB8AC3E}">
        <p14:creationId xmlns:p14="http://schemas.microsoft.com/office/powerpoint/2010/main" val="294945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0CFCA-5E83-6840-9454-BE28B9C0C7B9}" type="slidenum">
              <a:rPr lang="en-US" smtClean="0"/>
              <a:t>4</a:t>
            </a:fld>
            <a:endParaRPr lang="en-US"/>
          </a:p>
        </p:txBody>
      </p:sp>
    </p:spTree>
    <p:extLst>
      <p:ext uri="{BB962C8B-B14F-4D97-AF65-F5344CB8AC3E}">
        <p14:creationId xmlns:p14="http://schemas.microsoft.com/office/powerpoint/2010/main" val="2109761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sz="1000" dirty="0"/>
          </a:p>
        </p:txBody>
      </p:sp>
      <p:sp>
        <p:nvSpPr>
          <p:cNvPr id="6" name="Slide Number Placeholder 5"/>
          <p:cNvSpPr>
            <a:spLocks noGrp="1"/>
          </p:cNvSpPr>
          <p:nvPr>
            <p:ph type="sldNum" sz="quarter" idx="12"/>
          </p:nvPr>
        </p:nvSpPr>
        <p:spPr>
          <a:xfrm>
            <a:off x="8956900" y="5037663"/>
            <a:ext cx="551167" cy="279400"/>
          </a:xfrm>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7652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8933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1013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3595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79230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122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784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19026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6994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413756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3/21/24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9068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99678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92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3/21/24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726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3/21/24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6253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9688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fld id="{3F9AFA87-1417-4992-ABD9-27C3BC8CC883}" type="datetimeFigureOut">
              <a:rPr lang="en-US" smtClean="0"/>
              <a:pPr algn="r"/>
              <a:t>3/21/24</a:t>
            </a:fld>
            <a:endParaRPr lang="en-US" dirty="0"/>
          </a:p>
        </p:txBody>
      </p:sp>
      <p:sp>
        <p:nvSpPr>
          <p:cNvPr id="6" name="Footer Placeholder 5"/>
          <p:cNvSpPr>
            <a:spLocks noGrp="1"/>
          </p:cNvSpPr>
          <p:nvPr>
            <p:ph type="ftr" sz="quarter" idx="11"/>
          </p:nvPr>
        </p:nvSpPr>
        <p:spPr/>
        <p:txBody>
          <a:bodyPr/>
          <a:lstStyle/>
          <a:p>
            <a:endParaRPr lang="en-US" sz="1000" dirty="0"/>
          </a:p>
        </p:txBody>
      </p:sp>
      <p:sp>
        <p:nvSpPr>
          <p:cNvPr id="7" name="Slide Number Placeholder 6"/>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64880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fld id="{3F9AFA87-1417-4992-ABD9-27C3BC8CC883}" type="datetimeFigureOut">
              <a:rPr lang="en-US" smtClean="0"/>
              <a:pPr algn="r"/>
              <a:t>3/21/24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sz="1000"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3215561218"/>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eg"/><Relationship Id="rId7" Type="http://schemas.openxmlformats.org/officeDocument/2006/relationships/hyperlink" Target="https://apex.oracle.com/pls/apex/r/csi6441_colloquium/colloquium/home?session=10350456386275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4"/>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A541F0D7-5E85-7AAF-4EBB-899AA30A60B7}"/>
              </a:ext>
            </a:extLst>
          </p:cNvPr>
          <p:cNvSpPr>
            <a:spLocks noGrp="1"/>
          </p:cNvSpPr>
          <p:nvPr>
            <p:ph type="title"/>
          </p:nvPr>
        </p:nvSpPr>
        <p:spPr>
          <a:xfrm>
            <a:off x="1295401" y="915246"/>
            <a:ext cx="9601196" cy="1303867"/>
          </a:xfrm>
        </p:spPr>
        <p:txBody>
          <a:bodyPr>
            <a:normAutofit fontScale="90000"/>
          </a:bodyPr>
          <a:lstStyle/>
          <a:p>
            <a:r>
              <a:rPr lang="en-US" b="1" dirty="0">
                <a:latin typeface="Times New Roman" panose="02020603050405020304" pitchFamily="18" charset="0"/>
                <a:cs typeface="Times New Roman" panose="02020603050405020304" pitchFamily="18" charset="0"/>
              </a:rPr>
              <a:t>Supplier Management Problem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Yashwanth Raj Varadharajan (G47635180)</a:t>
            </a:r>
          </a:p>
        </p:txBody>
      </p:sp>
      <p:cxnSp>
        <p:nvCxnSpPr>
          <p:cNvPr id="16" name="Straight Connector 15">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2CC20739-B7CB-DFE7-D66E-DDD3CA3DF797}"/>
              </a:ext>
            </a:extLst>
          </p:cNvPr>
          <p:cNvSpPr>
            <a:spLocks noGrp="1"/>
          </p:cNvSpPr>
          <p:nvPr>
            <p:ph idx="1"/>
          </p:nvPr>
        </p:nvSpPr>
        <p:spPr>
          <a:xfrm>
            <a:off x="1483042" y="2481552"/>
            <a:ext cx="9601196" cy="3534798"/>
          </a:xfrm>
        </p:spPr>
        <p:txBody>
          <a:bodyPr>
            <a:normAutofit lnSpcReduction="10000"/>
          </a:bodyPr>
          <a:lstStyle/>
          <a:p>
            <a:pPr marL="0" indent="0">
              <a:buNone/>
            </a:pPr>
            <a:r>
              <a:rPr lang="en-US" sz="2000" b="1" dirty="0">
                <a:latin typeface="Times New Roman" panose="02020603050405020304" pitchFamily="18" charset="0"/>
                <a:cs typeface="Times New Roman" panose="02020603050405020304" pitchFamily="18" charset="0"/>
              </a:rPr>
              <a:t>Problem Statement</a:t>
            </a:r>
          </a:p>
          <a:p>
            <a:pPr marL="0" indent="0">
              <a:buNone/>
            </a:pPr>
            <a:r>
              <a:rPr lang="en-US" sz="1800" dirty="0">
                <a:effectLst/>
                <a:latin typeface="Times New Roman" panose="02020603050405020304" pitchFamily="18" charset="0"/>
                <a:cs typeface="Times New Roman" panose="02020603050405020304" pitchFamily="18" charset="0"/>
              </a:rPr>
              <a:t>To maintain a steady supply of goods, the grocery store needs to manage its relationships with suppliers. Each supplier provides different types of products, and the store needs to keep track of supplier names, contact information, and the products they supply. Design a data model to represent the relationship between suppliers and the products they supply to the store. You will write applications to order from suppliers and to maintain the supplier table. </a:t>
            </a:r>
            <a:endParaRPr lang="en-US" sz="16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Problem Summary</a:t>
            </a:r>
          </a:p>
          <a:p>
            <a:pPr marL="0" indent="0">
              <a:buNone/>
            </a:pPr>
            <a:r>
              <a:rPr lang="en-US" sz="1800" dirty="0">
                <a:latin typeface="Times New Roman" panose="02020603050405020304" pitchFamily="18" charset="0"/>
                <a:cs typeface="Times New Roman" panose="02020603050405020304" pitchFamily="18" charset="0"/>
              </a:rPr>
              <a:t>Store buys products from suppliers who supply different kinds of products. We need to design a data model to manage relationships between suppliers and the products they provide for a grocery store, including supplier names, contact details, and product information.</a:t>
            </a:r>
          </a:p>
        </p:txBody>
      </p:sp>
    </p:spTree>
    <p:extLst>
      <p:ext uri="{BB962C8B-B14F-4D97-AF65-F5344CB8AC3E}">
        <p14:creationId xmlns:p14="http://schemas.microsoft.com/office/powerpoint/2010/main" val="3927079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A69821-C239-4E8E-BE13-2F9DB3847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EB1E5758-C4C6-4881-AAD9-E5EE115D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485D9AA-FF41-41E7-AEAC-314165E159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7AAE047-5456-48AD-A251-9B629B4BC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13" name="Picture 12">
              <a:extLst>
                <a:ext uri="{FF2B5EF4-FFF2-40B4-BE49-F238E27FC236}">
                  <a16:creationId xmlns:a16="http://schemas.microsoft.com/office/drawing/2014/main" id="{AF2FAF40-8EB6-4923-A7E6-706BE2B81F7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4181DBE3-7C4F-41FD-A431-64ACD4661B6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859210B3-4692-6C7D-44E4-9681A88F61B9}"/>
              </a:ext>
            </a:extLst>
          </p:cNvPr>
          <p:cNvSpPr>
            <a:spLocks noGrp="1"/>
          </p:cNvSpPr>
          <p:nvPr>
            <p:ph type="title"/>
          </p:nvPr>
        </p:nvSpPr>
        <p:spPr>
          <a:xfrm>
            <a:off x="1295402" y="982132"/>
            <a:ext cx="9601196" cy="1303867"/>
          </a:xfrm>
        </p:spPr>
        <p:txBody>
          <a:bodyPr>
            <a:normAutofit/>
          </a:bodyPr>
          <a:lstStyle/>
          <a:p>
            <a:r>
              <a:rPr lang="en-US" b="1" dirty="0"/>
              <a:t>Chen ERD</a:t>
            </a:r>
          </a:p>
        </p:txBody>
      </p:sp>
      <p:cxnSp>
        <p:nvCxnSpPr>
          <p:cNvPr id="16" name="Straight Connector 15">
            <a:extLst>
              <a:ext uri="{FF2B5EF4-FFF2-40B4-BE49-F238E27FC236}">
                <a16:creationId xmlns:a16="http://schemas.microsoft.com/office/drawing/2014/main" id="{684DB465-2C98-4EF6-AB2C-BA288ACCB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A diagram of a supply chain&#10;&#10;Description automatically generated">
            <a:extLst>
              <a:ext uri="{FF2B5EF4-FFF2-40B4-BE49-F238E27FC236}">
                <a16:creationId xmlns:a16="http://schemas.microsoft.com/office/drawing/2014/main" id="{2C9B1B38-7ED8-66C0-CB09-E006AF1059AF}"/>
              </a:ext>
            </a:extLst>
          </p:cNvPr>
          <p:cNvPicPr>
            <a:picLocks noGrp="1" noChangeAspect="1"/>
          </p:cNvPicPr>
          <p:nvPr>
            <p:ph idx="1"/>
          </p:nvPr>
        </p:nvPicPr>
        <p:blipFill>
          <a:blip r:embed="rId6"/>
          <a:stretch>
            <a:fillRect/>
          </a:stretch>
        </p:blipFill>
        <p:spPr>
          <a:xfrm>
            <a:off x="1532558" y="2419116"/>
            <a:ext cx="9126883" cy="3673014"/>
          </a:xfrm>
        </p:spPr>
      </p:pic>
    </p:spTree>
    <p:extLst>
      <p:ext uri="{BB962C8B-B14F-4D97-AF65-F5344CB8AC3E}">
        <p14:creationId xmlns:p14="http://schemas.microsoft.com/office/powerpoint/2010/main" val="357441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328C2D-38F0-4C80-9EA5-A1AD0D6B2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BD17E249-48D0-476B-A642-A5D58DD39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E4B7EC7-DE5B-4F27-839A-7CDF49C6181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DDA01082-3C8F-4602-8DA7-C82DF7095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13" name="Picture 12">
              <a:extLst>
                <a:ext uri="{FF2B5EF4-FFF2-40B4-BE49-F238E27FC236}">
                  <a16:creationId xmlns:a16="http://schemas.microsoft.com/office/drawing/2014/main" id="{1A21B48A-5892-4DD2-B2E1-91BD42A44C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BE083B53-5B4C-4C29-BDFD-A28B754A59D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AD849E82-A8AB-9546-5C05-63853AA1E21C}"/>
              </a:ext>
            </a:extLst>
          </p:cNvPr>
          <p:cNvSpPr>
            <a:spLocks noGrp="1"/>
          </p:cNvSpPr>
          <p:nvPr>
            <p:ph type="title"/>
          </p:nvPr>
        </p:nvSpPr>
        <p:spPr>
          <a:xfrm>
            <a:off x="1295402" y="982132"/>
            <a:ext cx="9601196" cy="1303867"/>
          </a:xfrm>
        </p:spPr>
        <p:txBody>
          <a:bodyPr>
            <a:normAutofit/>
          </a:bodyPr>
          <a:lstStyle/>
          <a:p>
            <a:r>
              <a:rPr lang="en-US" b="1" dirty="0"/>
              <a:t>Relational ERD</a:t>
            </a:r>
          </a:p>
        </p:txBody>
      </p:sp>
      <p:cxnSp>
        <p:nvCxnSpPr>
          <p:cNvPr id="21" name="Straight Connector 20">
            <a:extLst>
              <a:ext uri="{FF2B5EF4-FFF2-40B4-BE49-F238E27FC236}">
                <a16:creationId xmlns:a16="http://schemas.microsoft.com/office/drawing/2014/main" id="{0B65B193-F600-4C1B-9DBF-09D94CDB0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pic>
        <p:nvPicPr>
          <p:cNvPr id="17" name="Content Placeholder 16" descr="A diagram of a company&#10;&#10;Description automatically generated">
            <a:extLst>
              <a:ext uri="{FF2B5EF4-FFF2-40B4-BE49-F238E27FC236}">
                <a16:creationId xmlns:a16="http://schemas.microsoft.com/office/drawing/2014/main" id="{4FF920C0-9A35-D495-7234-387A42520280}"/>
              </a:ext>
            </a:extLst>
          </p:cNvPr>
          <p:cNvPicPr>
            <a:picLocks noGrp="1" noChangeAspect="1"/>
          </p:cNvPicPr>
          <p:nvPr>
            <p:ph idx="1"/>
          </p:nvPr>
        </p:nvPicPr>
        <p:blipFill>
          <a:blip r:embed="rId6"/>
          <a:stretch>
            <a:fillRect/>
          </a:stretch>
        </p:blipFill>
        <p:spPr>
          <a:xfrm>
            <a:off x="2795227" y="2557463"/>
            <a:ext cx="6601545" cy="3317875"/>
          </a:xfrm>
        </p:spPr>
      </p:pic>
    </p:spTree>
    <p:extLst>
      <p:ext uri="{BB962C8B-B14F-4D97-AF65-F5344CB8AC3E}">
        <p14:creationId xmlns:p14="http://schemas.microsoft.com/office/powerpoint/2010/main" val="392960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EA69821-C239-4E8E-BE13-2F9DB3847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4"/>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EB1E5758-C4C6-4881-AAD9-E5EE115DE2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56215"/>
            <a:chOff x="0" y="0"/>
            <a:chExt cx="12188825" cy="6856215"/>
          </a:xfrm>
        </p:grpSpPr>
        <p:pic>
          <p:nvPicPr>
            <p:cNvPr id="11" name="Picture 10">
              <a:extLst>
                <a:ext uri="{FF2B5EF4-FFF2-40B4-BE49-F238E27FC236}">
                  <a16:creationId xmlns:a16="http://schemas.microsoft.com/office/drawing/2014/main" id="{7485D9AA-FF41-41E7-AEAC-314165E1598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A7AAE047-5456-48AD-A251-9B629B4BC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cmpd="sng" algn="ctr">
              <a:solidFill>
                <a:schemeClr val="accent1"/>
              </a:solidFill>
              <a:prstDash val="solid"/>
              <a:miter lim="800000"/>
            </a:ln>
            <a:effectLst>
              <a:innerShdw blurRad="25400" dist="12700" dir="13500000">
                <a:srgbClr val="000000">
                  <a:alpha val="45000"/>
                </a:srgbClr>
              </a:innerShdw>
            </a:effectLst>
          </p:spPr>
          <p:txBody>
            <a:bodyPr/>
            <a:lstStyle/>
            <a:p>
              <a:endParaRPr lang="en-US"/>
            </a:p>
          </p:txBody>
        </p:sp>
        <p:pic>
          <p:nvPicPr>
            <p:cNvPr id="13" name="Picture 12">
              <a:extLst>
                <a:ext uri="{FF2B5EF4-FFF2-40B4-BE49-F238E27FC236}">
                  <a16:creationId xmlns:a16="http://schemas.microsoft.com/office/drawing/2014/main" id="{AF2FAF40-8EB6-4923-A7E6-706BE2B81F7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4" name="Picture 13">
              <a:extLst>
                <a:ext uri="{FF2B5EF4-FFF2-40B4-BE49-F238E27FC236}">
                  <a16:creationId xmlns:a16="http://schemas.microsoft.com/office/drawing/2014/main" id="{4181DBE3-7C4F-41FD-A431-64ACD4661B6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1">
            <a:extLst>
              <a:ext uri="{FF2B5EF4-FFF2-40B4-BE49-F238E27FC236}">
                <a16:creationId xmlns:a16="http://schemas.microsoft.com/office/drawing/2014/main" id="{2EE1644E-7BC3-CE48-DB64-A150C00F1CA1}"/>
              </a:ext>
            </a:extLst>
          </p:cNvPr>
          <p:cNvSpPr>
            <a:spLocks noGrp="1"/>
          </p:cNvSpPr>
          <p:nvPr>
            <p:ph type="title"/>
          </p:nvPr>
        </p:nvSpPr>
        <p:spPr>
          <a:xfrm>
            <a:off x="1295402" y="982132"/>
            <a:ext cx="9601196" cy="1303867"/>
          </a:xfrm>
        </p:spPr>
        <p:txBody>
          <a:bodyPr>
            <a:normAutofit/>
          </a:bodyPr>
          <a:lstStyle/>
          <a:p>
            <a:r>
              <a:rPr lang="en-US" b="1" dirty="0"/>
              <a:t>Apex App</a:t>
            </a:r>
          </a:p>
        </p:txBody>
      </p:sp>
      <p:cxnSp>
        <p:nvCxnSpPr>
          <p:cNvPr id="16" name="Straight Connector 15">
            <a:extLst>
              <a:ext uri="{FF2B5EF4-FFF2-40B4-BE49-F238E27FC236}">
                <a16:creationId xmlns:a16="http://schemas.microsoft.com/office/drawing/2014/main" id="{684DB465-2C98-4EF6-AB2C-BA288ACCB5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83042" y="2400639"/>
            <a:ext cx="927385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E9168BC6-4D5D-768E-A60D-23DE5BC77B57}"/>
              </a:ext>
            </a:extLst>
          </p:cNvPr>
          <p:cNvSpPr txBox="1"/>
          <p:nvPr/>
        </p:nvSpPr>
        <p:spPr>
          <a:xfrm>
            <a:off x="5272795" y="2018266"/>
            <a:ext cx="1342494" cy="369332"/>
          </a:xfrm>
          <a:prstGeom prst="rect">
            <a:avLst/>
          </a:prstGeom>
          <a:noFill/>
        </p:spPr>
        <p:txBody>
          <a:bodyPr wrap="square" rtlCol="0">
            <a:spAutoFit/>
          </a:bodyPr>
          <a:lstStyle/>
          <a:p>
            <a:pPr algn="ctr"/>
            <a:r>
              <a:rPr lang="en-US" dirty="0">
                <a:hlinkClick r:id="rId7"/>
              </a:rPr>
              <a:t>Appl Link</a:t>
            </a:r>
            <a:endParaRPr lang="en-US" dirty="0"/>
          </a:p>
        </p:txBody>
      </p:sp>
      <p:pic>
        <p:nvPicPr>
          <p:cNvPr id="5" name="Picture 4">
            <a:extLst>
              <a:ext uri="{FF2B5EF4-FFF2-40B4-BE49-F238E27FC236}">
                <a16:creationId xmlns:a16="http://schemas.microsoft.com/office/drawing/2014/main" id="{E10F1766-9E95-1508-DA20-B924625DE756}"/>
              </a:ext>
            </a:extLst>
          </p:cNvPr>
          <p:cNvPicPr>
            <a:picLocks noChangeAspect="1"/>
          </p:cNvPicPr>
          <p:nvPr/>
        </p:nvPicPr>
        <p:blipFill>
          <a:blip r:embed="rId8"/>
          <a:stretch>
            <a:fillRect/>
          </a:stretch>
        </p:blipFill>
        <p:spPr>
          <a:xfrm>
            <a:off x="2199746" y="2559207"/>
            <a:ext cx="7772400" cy="3233255"/>
          </a:xfrm>
          <a:prstGeom prst="rect">
            <a:avLst/>
          </a:prstGeom>
        </p:spPr>
      </p:pic>
    </p:spTree>
    <p:extLst>
      <p:ext uri="{BB962C8B-B14F-4D97-AF65-F5344CB8AC3E}">
        <p14:creationId xmlns:p14="http://schemas.microsoft.com/office/powerpoint/2010/main" val="21552009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2162</TotalTime>
  <Words>151</Words>
  <Application>Microsoft Macintosh PowerPoint</Application>
  <PresentationFormat>Widescreen</PresentationFormat>
  <Paragraphs>12</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Garamond</vt:lpstr>
      <vt:lpstr>Times New Roman</vt:lpstr>
      <vt:lpstr>Organic</vt:lpstr>
      <vt:lpstr>Supplier Management Problem - Yashwanth Raj Varadharajan (G47635180)</vt:lpstr>
      <vt:lpstr>Chen ERD</vt:lpstr>
      <vt:lpstr>Relational ERD</vt:lpstr>
      <vt:lpstr>Apex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Yashwanth Raj Varadharajan</dc:creator>
  <cp:lastModifiedBy>Yashwanth Raj Varadharajan</cp:lastModifiedBy>
  <cp:revision>29</cp:revision>
  <dcterms:created xsi:type="dcterms:W3CDTF">2024-03-03T18:55:41Z</dcterms:created>
  <dcterms:modified xsi:type="dcterms:W3CDTF">2024-03-22T00:17:24Z</dcterms:modified>
</cp:coreProperties>
</file>