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33"/>
  </p:normalViewPr>
  <p:slideViewPr>
    <p:cSldViewPr snapToGrid="0">
      <p:cViewPr varScale="1">
        <p:scale>
          <a:sx n="116" d="100"/>
          <a:sy n="116" d="100"/>
        </p:scale>
        <p:origin x="6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02120F9-B1E5-2347-BBBE-789D2783D602}" type="datetimeFigureOut">
              <a:rPr lang="en-US" smtClean="0"/>
              <a:t>5/6/24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354A1B3-0863-6D4E-AB0B-EBC147BA0C7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661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2120F9-B1E5-2347-BBBE-789D2783D602}" type="datetimeFigureOut">
              <a:rPr lang="en-US" smtClean="0"/>
              <a:t>5/6/24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54A1B3-0863-6D4E-AB0B-EBC147BA0C7C}" type="slidenum">
              <a:rPr lang="en-US" smtClean="0"/>
              <a:t>‹#›</a:t>
            </a:fld>
            <a:endParaRPr lang="en-US"/>
          </a:p>
        </p:txBody>
      </p:sp>
    </p:spTree>
    <p:extLst>
      <p:ext uri="{BB962C8B-B14F-4D97-AF65-F5344CB8AC3E}">
        <p14:creationId xmlns:p14="http://schemas.microsoft.com/office/powerpoint/2010/main" val="1549601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2120F9-B1E5-2347-BBBE-789D2783D602}" type="datetimeFigureOut">
              <a:rPr lang="en-US" smtClean="0"/>
              <a:t>5/6/24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54A1B3-0863-6D4E-AB0B-EBC147BA0C7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4787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2120F9-B1E5-2347-BBBE-789D2783D602}" type="datetimeFigureOut">
              <a:rPr lang="en-US" smtClean="0"/>
              <a:t>5/6/24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54A1B3-0863-6D4E-AB0B-EBC147BA0C7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8998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2120F9-B1E5-2347-BBBE-789D2783D602}" type="datetimeFigureOut">
              <a:rPr lang="en-US" smtClean="0"/>
              <a:t>5/6/24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54A1B3-0863-6D4E-AB0B-EBC147BA0C7C}" type="slidenum">
              <a:rPr lang="en-US" smtClean="0"/>
              <a:t>‹#›</a:t>
            </a:fld>
            <a:endParaRPr lang="en-US"/>
          </a:p>
        </p:txBody>
      </p:sp>
    </p:spTree>
    <p:extLst>
      <p:ext uri="{BB962C8B-B14F-4D97-AF65-F5344CB8AC3E}">
        <p14:creationId xmlns:p14="http://schemas.microsoft.com/office/powerpoint/2010/main" val="152868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2120F9-B1E5-2347-BBBE-789D2783D602}" type="datetimeFigureOut">
              <a:rPr lang="en-US" smtClean="0"/>
              <a:t>5/6/24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54A1B3-0863-6D4E-AB0B-EBC147BA0C7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7398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2120F9-B1E5-2347-BBBE-789D2783D602}" type="datetimeFigureOut">
              <a:rPr lang="en-US" smtClean="0"/>
              <a:t>5/6/24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54A1B3-0863-6D4E-AB0B-EBC147BA0C7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269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2120F9-B1E5-2347-BBBE-789D2783D602}" type="datetimeFigureOut">
              <a:rPr lang="en-US" smtClean="0"/>
              <a:t>5/6/24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54A1B3-0863-6D4E-AB0B-EBC147BA0C7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7422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2120F9-B1E5-2347-BBBE-789D2783D602}" type="datetimeFigureOut">
              <a:rPr lang="en-US" smtClean="0"/>
              <a:t>5/6/24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54A1B3-0863-6D4E-AB0B-EBC147BA0C7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569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2120F9-B1E5-2347-BBBE-789D2783D602}" type="datetimeFigureOut">
              <a:rPr lang="en-US" smtClean="0"/>
              <a:t>5/6/24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54A1B3-0863-6D4E-AB0B-EBC147BA0C7C}" type="slidenum">
              <a:rPr lang="en-US" smtClean="0"/>
              <a:t>‹#›</a:t>
            </a:fld>
            <a:endParaRPr lang="en-US"/>
          </a:p>
        </p:txBody>
      </p:sp>
    </p:spTree>
    <p:extLst>
      <p:ext uri="{BB962C8B-B14F-4D97-AF65-F5344CB8AC3E}">
        <p14:creationId xmlns:p14="http://schemas.microsoft.com/office/powerpoint/2010/main" val="3836023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2120F9-B1E5-2347-BBBE-789D2783D602}" type="datetimeFigureOut">
              <a:rPr lang="en-US" smtClean="0"/>
              <a:t>5/6/24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54A1B3-0863-6D4E-AB0B-EBC147BA0C7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0765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2120F9-B1E5-2347-BBBE-789D2783D602}" type="datetimeFigureOut">
              <a:rPr lang="en-US" smtClean="0"/>
              <a:t>5/6/24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54A1B3-0863-6D4E-AB0B-EBC147BA0C7C}" type="slidenum">
              <a:rPr lang="en-US" smtClean="0"/>
              <a:t>‹#›</a:t>
            </a:fld>
            <a:endParaRPr lang="en-US"/>
          </a:p>
        </p:txBody>
      </p:sp>
    </p:spTree>
    <p:extLst>
      <p:ext uri="{BB962C8B-B14F-4D97-AF65-F5344CB8AC3E}">
        <p14:creationId xmlns:p14="http://schemas.microsoft.com/office/powerpoint/2010/main" val="129049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2120F9-B1E5-2347-BBBE-789D2783D602}" type="datetimeFigureOut">
              <a:rPr lang="en-US" smtClean="0"/>
              <a:t>5/6/24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54A1B3-0863-6D4E-AB0B-EBC147BA0C7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2008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2120F9-B1E5-2347-BBBE-789D2783D602}" type="datetimeFigureOut">
              <a:rPr lang="en-US" smtClean="0"/>
              <a:t>5/6/24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54A1B3-0863-6D4E-AB0B-EBC147BA0C7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2691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2120F9-B1E5-2347-BBBE-789D2783D602}" type="datetimeFigureOut">
              <a:rPr lang="en-US" smtClean="0"/>
              <a:t>5/6/24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54A1B3-0863-6D4E-AB0B-EBC147BA0C7C}" type="slidenum">
              <a:rPr lang="en-US" smtClean="0"/>
              <a:t>‹#›</a:t>
            </a:fld>
            <a:endParaRPr lang="en-US"/>
          </a:p>
        </p:txBody>
      </p:sp>
    </p:spTree>
    <p:extLst>
      <p:ext uri="{BB962C8B-B14F-4D97-AF65-F5344CB8AC3E}">
        <p14:creationId xmlns:p14="http://schemas.microsoft.com/office/powerpoint/2010/main" val="3354956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2120F9-B1E5-2347-BBBE-789D2783D602}" type="datetimeFigureOut">
              <a:rPr lang="en-US" smtClean="0"/>
              <a:t>5/6/24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54A1B3-0863-6D4E-AB0B-EBC147BA0C7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3195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2120F9-B1E5-2347-BBBE-789D2783D602}" type="datetimeFigureOut">
              <a:rPr lang="en-US" smtClean="0"/>
              <a:t>5/6/24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54A1B3-0863-6D4E-AB0B-EBC147BA0C7C}" type="slidenum">
              <a:rPr lang="en-US" smtClean="0"/>
              <a:t>‹#›</a:t>
            </a:fld>
            <a:endParaRPr lang="en-US"/>
          </a:p>
        </p:txBody>
      </p:sp>
    </p:spTree>
    <p:extLst>
      <p:ext uri="{BB962C8B-B14F-4D97-AF65-F5344CB8AC3E}">
        <p14:creationId xmlns:p14="http://schemas.microsoft.com/office/powerpoint/2010/main" val="3154823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02120F9-B1E5-2347-BBBE-789D2783D602}" type="datetimeFigureOut">
              <a:rPr lang="en-US" smtClean="0"/>
              <a:t>5/6/24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54A1B3-0863-6D4E-AB0B-EBC147BA0C7C}" type="slidenum">
              <a:rPr lang="en-US" smtClean="0"/>
              <a:t>‹#›</a:t>
            </a:fld>
            <a:endParaRPr lang="en-US"/>
          </a:p>
        </p:txBody>
      </p:sp>
    </p:spTree>
    <p:extLst>
      <p:ext uri="{BB962C8B-B14F-4D97-AF65-F5344CB8AC3E}">
        <p14:creationId xmlns:p14="http://schemas.microsoft.com/office/powerpoint/2010/main" val="1154231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apex.oracle.com/pls/apex/r/csi6441_colloquium/rajgrocery/login?session=1046328851807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2DA23-A773-6EB3-A67C-9AAE087049B8}"/>
              </a:ext>
            </a:extLst>
          </p:cNvPr>
          <p:cNvSpPr>
            <a:spLocks noGrp="1"/>
          </p:cNvSpPr>
          <p:nvPr>
            <p:ph type="ctrTitle"/>
          </p:nvPr>
        </p:nvSpPr>
        <p:spPr>
          <a:xfrm>
            <a:off x="2478796" y="1871131"/>
            <a:ext cx="7249098" cy="1320803"/>
          </a:xfrm>
        </p:spPr>
        <p:txBody>
          <a:bodyPr/>
          <a:lstStyle/>
          <a:p>
            <a:r>
              <a:rPr lang="en-US" sz="4000" b="1" dirty="0">
                <a:latin typeface="Garamond" panose="02020404030301010803" pitchFamily="18" charset="0"/>
                <a:cs typeface="Times New Roman" panose="02020603050405020304" pitchFamily="18" charset="0"/>
              </a:rPr>
              <a:t>Supplier Management Problem</a:t>
            </a:r>
            <a:endParaRPr lang="en-US" sz="4000" dirty="0">
              <a:latin typeface="Garamond" panose="02020404030301010803" pitchFamily="18" charset="0"/>
            </a:endParaRPr>
          </a:p>
        </p:txBody>
      </p:sp>
      <p:sp>
        <p:nvSpPr>
          <p:cNvPr id="3" name="Subtitle 2">
            <a:extLst>
              <a:ext uri="{FF2B5EF4-FFF2-40B4-BE49-F238E27FC236}">
                <a16:creationId xmlns:a16="http://schemas.microsoft.com/office/drawing/2014/main" id="{7A3F10C3-BF5E-9635-A4A0-BB9B8F58E02A}"/>
              </a:ext>
            </a:extLst>
          </p:cNvPr>
          <p:cNvSpPr>
            <a:spLocks noGrp="1"/>
          </p:cNvSpPr>
          <p:nvPr>
            <p:ph type="subTitle" idx="1"/>
          </p:nvPr>
        </p:nvSpPr>
        <p:spPr>
          <a:xfrm>
            <a:off x="2692398" y="3899971"/>
            <a:ext cx="6815669" cy="1078428"/>
          </a:xfrm>
        </p:spPr>
        <p:txBody>
          <a:bodyPr/>
          <a:lstStyle/>
          <a:p>
            <a:r>
              <a:rPr lang="en-US" sz="2400" dirty="0">
                <a:latin typeface="Garamond" panose="02020404030301010803" pitchFamily="18" charset="0"/>
                <a:cs typeface="Times New Roman" panose="02020603050405020304" pitchFamily="18" charset="0"/>
              </a:rPr>
              <a:t>Yashwanth Raj Varadharajan (G47635180)</a:t>
            </a:r>
            <a:endParaRPr lang="en-US" dirty="0">
              <a:latin typeface="Garamond" panose="02020404030301010803" pitchFamily="18" charset="0"/>
            </a:endParaRPr>
          </a:p>
        </p:txBody>
      </p:sp>
    </p:spTree>
    <p:extLst>
      <p:ext uri="{BB962C8B-B14F-4D97-AF65-F5344CB8AC3E}">
        <p14:creationId xmlns:p14="http://schemas.microsoft.com/office/powerpoint/2010/main" val="4041095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E8FA4-F0D9-1223-B7CA-7AB4691F6D00}"/>
              </a:ext>
            </a:extLst>
          </p:cNvPr>
          <p:cNvSpPr>
            <a:spLocks noGrp="1"/>
          </p:cNvSpPr>
          <p:nvPr>
            <p:ph type="title"/>
          </p:nvPr>
        </p:nvSpPr>
        <p:spPr/>
        <p:txBody>
          <a:bodyPr>
            <a:normAutofit/>
          </a:bodyPr>
          <a:lstStyle/>
          <a:p>
            <a:r>
              <a:rPr lang="en-US" sz="4800" b="1" dirty="0"/>
              <a:t>Problem Statement</a:t>
            </a:r>
          </a:p>
        </p:txBody>
      </p:sp>
      <p:sp>
        <p:nvSpPr>
          <p:cNvPr id="3" name="Content Placeholder 2">
            <a:extLst>
              <a:ext uri="{FF2B5EF4-FFF2-40B4-BE49-F238E27FC236}">
                <a16:creationId xmlns:a16="http://schemas.microsoft.com/office/drawing/2014/main" id="{BF3FCEC4-D15B-9CB4-0B7D-B1915941418F}"/>
              </a:ext>
            </a:extLst>
          </p:cNvPr>
          <p:cNvSpPr>
            <a:spLocks noGrp="1"/>
          </p:cNvSpPr>
          <p:nvPr>
            <p:ph idx="1"/>
          </p:nvPr>
        </p:nvSpPr>
        <p:spPr/>
        <p:txBody>
          <a:bodyPr/>
          <a:lstStyle/>
          <a:p>
            <a:pPr marL="0" indent="0">
              <a:buNone/>
            </a:pPr>
            <a:r>
              <a:rPr lang="en-US" sz="2400" dirty="0">
                <a:effectLst/>
                <a:latin typeface="Garamond" panose="02020404030301010803" pitchFamily="18" charset="0"/>
                <a:cs typeface="Times New Roman" panose="02020603050405020304" pitchFamily="18" charset="0"/>
              </a:rPr>
              <a:t>To maintain a steady supply of goods, the grocery store needs to manage its relationships with suppliers. Each supplier provides different types of products, and the store needs to keep track of supplier names, contact information, and the products they supply. Design a data model to represent the relationship between suppliers and the products they supply to the store. You will write applications to order from suppliers and to maintain the supplier table. </a:t>
            </a:r>
            <a:endParaRPr lang="en-US" sz="2000" dirty="0">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2655530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6A8C-FC79-7DC2-1D3A-8CB0B6AD6331}"/>
              </a:ext>
            </a:extLst>
          </p:cNvPr>
          <p:cNvSpPr>
            <a:spLocks noGrp="1"/>
          </p:cNvSpPr>
          <p:nvPr>
            <p:ph type="title"/>
          </p:nvPr>
        </p:nvSpPr>
        <p:spPr/>
        <p:txBody>
          <a:bodyPr>
            <a:normAutofit/>
          </a:bodyPr>
          <a:lstStyle/>
          <a:p>
            <a:r>
              <a:rPr lang="en-US" sz="4800" b="1" dirty="0"/>
              <a:t>Requirements</a:t>
            </a:r>
          </a:p>
        </p:txBody>
      </p:sp>
      <p:sp>
        <p:nvSpPr>
          <p:cNvPr id="3" name="Content Placeholder 2">
            <a:extLst>
              <a:ext uri="{FF2B5EF4-FFF2-40B4-BE49-F238E27FC236}">
                <a16:creationId xmlns:a16="http://schemas.microsoft.com/office/drawing/2014/main" id="{43B89802-F803-0A02-A2EF-CAAD6C1269C5}"/>
              </a:ext>
            </a:extLst>
          </p:cNvPr>
          <p:cNvSpPr>
            <a:spLocks noGrp="1"/>
          </p:cNvSpPr>
          <p:nvPr>
            <p:ph idx="1"/>
          </p:nvPr>
        </p:nvSpPr>
        <p:spPr/>
        <p:txBody>
          <a:bodyPr/>
          <a:lstStyle/>
          <a:p>
            <a:r>
              <a:rPr lang="en-US" dirty="0"/>
              <a:t>Each Supplier supplies different products.</a:t>
            </a:r>
          </a:p>
          <a:p>
            <a:r>
              <a:rPr lang="en-US" dirty="0"/>
              <a:t>Store needs to track Supplier Name, contact information and products they supply.  </a:t>
            </a:r>
          </a:p>
        </p:txBody>
      </p:sp>
    </p:spTree>
    <p:extLst>
      <p:ext uri="{BB962C8B-B14F-4D97-AF65-F5344CB8AC3E}">
        <p14:creationId xmlns:p14="http://schemas.microsoft.com/office/powerpoint/2010/main" val="2709941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F4F0E-9C10-F6AA-EDFC-9B13427FB505}"/>
              </a:ext>
            </a:extLst>
          </p:cNvPr>
          <p:cNvSpPr>
            <a:spLocks noGrp="1"/>
          </p:cNvSpPr>
          <p:nvPr>
            <p:ph type="title"/>
          </p:nvPr>
        </p:nvSpPr>
        <p:spPr/>
        <p:txBody>
          <a:bodyPr>
            <a:normAutofit/>
          </a:bodyPr>
          <a:lstStyle/>
          <a:p>
            <a:r>
              <a:rPr lang="en-US" sz="4800" b="1" dirty="0"/>
              <a:t>Chen ERD</a:t>
            </a:r>
          </a:p>
        </p:txBody>
      </p:sp>
      <p:pic>
        <p:nvPicPr>
          <p:cNvPr id="4" name="Picture 3" descr="A diagram of a supply chain&#10;&#10;Description automatically generated">
            <a:extLst>
              <a:ext uri="{FF2B5EF4-FFF2-40B4-BE49-F238E27FC236}">
                <a16:creationId xmlns:a16="http://schemas.microsoft.com/office/drawing/2014/main" id="{35EDCEA5-7439-2A1A-117D-25E3BA2B1A4B}"/>
              </a:ext>
            </a:extLst>
          </p:cNvPr>
          <p:cNvPicPr>
            <a:picLocks noChangeAspect="1"/>
          </p:cNvPicPr>
          <p:nvPr/>
        </p:nvPicPr>
        <p:blipFill>
          <a:blip r:embed="rId2"/>
          <a:stretch>
            <a:fillRect/>
          </a:stretch>
        </p:blipFill>
        <p:spPr>
          <a:xfrm>
            <a:off x="2209800" y="2458673"/>
            <a:ext cx="7772400" cy="3774900"/>
          </a:xfrm>
          <a:prstGeom prst="rect">
            <a:avLst/>
          </a:prstGeom>
        </p:spPr>
      </p:pic>
    </p:spTree>
    <p:extLst>
      <p:ext uri="{BB962C8B-B14F-4D97-AF65-F5344CB8AC3E}">
        <p14:creationId xmlns:p14="http://schemas.microsoft.com/office/powerpoint/2010/main" val="355559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E18A-34CF-652A-6F5B-CBE90950F4A8}"/>
              </a:ext>
            </a:extLst>
          </p:cNvPr>
          <p:cNvSpPr>
            <a:spLocks noGrp="1"/>
          </p:cNvSpPr>
          <p:nvPr>
            <p:ph type="title"/>
          </p:nvPr>
        </p:nvSpPr>
        <p:spPr/>
        <p:txBody>
          <a:bodyPr>
            <a:normAutofit/>
          </a:bodyPr>
          <a:lstStyle/>
          <a:p>
            <a:r>
              <a:rPr lang="en-US" sz="4800" b="1" dirty="0"/>
              <a:t>Relational ERD</a:t>
            </a:r>
          </a:p>
        </p:txBody>
      </p:sp>
      <p:pic>
        <p:nvPicPr>
          <p:cNvPr id="4" name="Picture 3" descr="A diagram of a company&#10;&#10;Description automatically generated">
            <a:extLst>
              <a:ext uri="{FF2B5EF4-FFF2-40B4-BE49-F238E27FC236}">
                <a16:creationId xmlns:a16="http://schemas.microsoft.com/office/drawing/2014/main" id="{1681456B-C4EF-383D-1BF2-2A041031289A}"/>
              </a:ext>
            </a:extLst>
          </p:cNvPr>
          <p:cNvPicPr>
            <a:picLocks noChangeAspect="1"/>
          </p:cNvPicPr>
          <p:nvPr/>
        </p:nvPicPr>
        <p:blipFill>
          <a:blip r:embed="rId2"/>
          <a:stretch>
            <a:fillRect/>
          </a:stretch>
        </p:blipFill>
        <p:spPr>
          <a:xfrm>
            <a:off x="2560816" y="2478155"/>
            <a:ext cx="7070367" cy="3675887"/>
          </a:xfrm>
          <a:prstGeom prst="rect">
            <a:avLst/>
          </a:prstGeom>
        </p:spPr>
      </p:pic>
    </p:spTree>
    <p:extLst>
      <p:ext uri="{BB962C8B-B14F-4D97-AF65-F5344CB8AC3E}">
        <p14:creationId xmlns:p14="http://schemas.microsoft.com/office/powerpoint/2010/main" val="3029298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CF9B6-C053-4B78-1032-D602F6F350B6}"/>
              </a:ext>
            </a:extLst>
          </p:cNvPr>
          <p:cNvSpPr>
            <a:spLocks noGrp="1"/>
          </p:cNvSpPr>
          <p:nvPr>
            <p:ph type="title"/>
          </p:nvPr>
        </p:nvSpPr>
        <p:spPr/>
        <p:txBody>
          <a:bodyPr/>
          <a:lstStyle/>
          <a:p>
            <a:r>
              <a:rPr lang="en-US" sz="4400" b="1" dirty="0"/>
              <a:t>Apex App Basic Structure</a:t>
            </a:r>
            <a:endParaRPr lang="en-US" dirty="0"/>
          </a:p>
        </p:txBody>
      </p:sp>
      <p:pic>
        <p:nvPicPr>
          <p:cNvPr id="5" name="Picture 4">
            <a:extLst>
              <a:ext uri="{FF2B5EF4-FFF2-40B4-BE49-F238E27FC236}">
                <a16:creationId xmlns:a16="http://schemas.microsoft.com/office/drawing/2014/main" id="{47E7975F-A683-EC57-C654-0D019C58C65A}"/>
              </a:ext>
            </a:extLst>
          </p:cNvPr>
          <p:cNvPicPr>
            <a:picLocks noChangeAspect="1"/>
          </p:cNvPicPr>
          <p:nvPr/>
        </p:nvPicPr>
        <p:blipFill>
          <a:blip r:embed="rId2"/>
          <a:stretch>
            <a:fillRect/>
          </a:stretch>
        </p:blipFill>
        <p:spPr>
          <a:xfrm>
            <a:off x="7116896" y="2601052"/>
            <a:ext cx="3680550" cy="2826414"/>
          </a:xfrm>
          <a:prstGeom prst="rect">
            <a:avLst/>
          </a:prstGeom>
        </p:spPr>
      </p:pic>
      <p:pic>
        <p:nvPicPr>
          <p:cNvPr id="6" name="Picture 5">
            <a:extLst>
              <a:ext uri="{FF2B5EF4-FFF2-40B4-BE49-F238E27FC236}">
                <a16:creationId xmlns:a16="http://schemas.microsoft.com/office/drawing/2014/main" id="{1EDCDE5C-F655-1199-E8FF-7E3A11BC5730}"/>
              </a:ext>
            </a:extLst>
          </p:cNvPr>
          <p:cNvPicPr>
            <a:picLocks noChangeAspect="1"/>
          </p:cNvPicPr>
          <p:nvPr/>
        </p:nvPicPr>
        <p:blipFill>
          <a:blip r:embed="rId3"/>
          <a:stretch>
            <a:fillRect/>
          </a:stretch>
        </p:blipFill>
        <p:spPr>
          <a:xfrm>
            <a:off x="1295402" y="2845859"/>
            <a:ext cx="4508500" cy="2336800"/>
          </a:xfrm>
          <a:prstGeom prst="rect">
            <a:avLst/>
          </a:prstGeom>
        </p:spPr>
      </p:pic>
    </p:spTree>
    <p:extLst>
      <p:ext uri="{BB962C8B-B14F-4D97-AF65-F5344CB8AC3E}">
        <p14:creationId xmlns:p14="http://schemas.microsoft.com/office/powerpoint/2010/main" val="3400213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8C3EF-2F7E-0ABA-1A25-2373E009BC23}"/>
              </a:ext>
            </a:extLst>
          </p:cNvPr>
          <p:cNvSpPr>
            <a:spLocks noGrp="1"/>
          </p:cNvSpPr>
          <p:nvPr>
            <p:ph type="title"/>
          </p:nvPr>
        </p:nvSpPr>
        <p:spPr/>
        <p:txBody>
          <a:bodyPr>
            <a:normAutofit/>
          </a:bodyPr>
          <a:lstStyle/>
          <a:p>
            <a:r>
              <a:rPr lang="en-US" b="1" dirty="0"/>
              <a:t>Apex App Basic Structure</a:t>
            </a:r>
          </a:p>
        </p:txBody>
      </p:sp>
      <p:pic>
        <p:nvPicPr>
          <p:cNvPr id="5" name="Picture 4">
            <a:extLst>
              <a:ext uri="{FF2B5EF4-FFF2-40B4-BE49-F238E27FC236}">
                <a16:creationId xmlns:a16="http://schemas.microsoft.com/office/drawing/2014/main" id="{D79E5185-9235-5129-A96D-45D1588D6B23}"/>
              </a:ext>
            </a:extLst>
          </p:cNvPr>
          <p:cNvPicPr>
            <a:picLocks noChangeAspect="1"/>
          </p:cNvPicPr>
          <p:nvPr/>
        </p:nvPicPr>
        <p:blipFill>
          <a:blip r:embed="rId2"/>
          <a:stretch>
            <a:fillRect/>
          </a:stretch>
        </p:blipFill>
        <p:spPr>
          <a:xfrm>
            <a:off x="7167594" y="2609858"/>
            <a:ext cx="3616975" cy="2735527"/>
          </a:xfrm>
          <a:prstGeom prst="rect">
            <a:avLst/>
          </a:prstGeom>
        </p:spPr>
      </p:pic>
      <p:pic>
        <p:nvPicPr>
          <p:cNvPr id="7" name="Picture 6">
            <a:extLst>
              <a:ext uri="{FF2B5EF4-FFF2-40B4-BE49-F238E27FC236}">
                <a16:creationId xmlns:a16="http://schemas.microsoft.com/office/drawing/2014/main" id="{43314F0F-19B9-B789-6A87-FF2604B1155E}"/>
              </a:ext>
            </a:extLst>
          </p:cNvPr>
          <p:cNvPicPr>
            <a:picLocks noChangeAspect="1"/>
          </p:cNvPicPr>
          <p:nvPr/>
        </p:nvPicPr>
        <p:blipFill>
          <a:blip r:embed="rId3"/>
          <a:stretch>
            <a:fillRect/>
          </a:stretch>
        </p:blipFill>
        <p:spPr>
          <a:xfrm>
            <a:off x="1295402" y="2842159"/>
            <a:ext cx="4521200" cy="2362200"/>
          </a:xfrm>
          <a:prstGeom prst="rect">
            <a:avLst/>
          </a:prstGeom>
        </p:spPr>
      </p:pic>
    </p:spTree>
    <p:extLst>
      <p:ext uri="{BB962C8B-B14F-4D97-AF65-F5344CB8AC3E}">
        <p14:creationId xmlns:p14="http://schemas.microsoft.com/office/powerpoint/2010/main" val="1729923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09C68-6C6A-A357-EBBD-F7C92B73F00A}"/>
              </a:ext>
            </a:extLst>
          </p:cNvPr>
          <p:cNvSpPr>
            <a:spLocks noGrp="1"/>
          </p:cNvSpPr>
          <p:nvPr>
            <p:ph type="title"/>
          </p:nvPr>
        </p:nvSpPr>
        <p:spPr>
          <a:xfrm>
            <a:off x="1295402" y="1298713"/>
            <a:ext cx="9601196" cy="844576"/>
          </a:xfrm>
        </p:spPr>
        <p:txBody>
          <a:bodyPr/>
          <a:lstStyle/>
          <a:p>
            <a:r>
              <a:rPr lang="en-US" sz="4400" b="1" dirty="0"/>
              <a:t>Apex App </a:t>
            </a:r>
            <a:endParaRPr lang="en-US" dirty="0"/>
          </a:p>
        </p:txBody>
      </p:sp>
      <p:sp>
        <p:nvSpPr>
          <p:cNvPr id="3" name="Content Placeholder 2">
            <a:extLst>
              <a:ext uri="{FF2B5EF4-FFF2-40B4-BE49-F238E27FC236}">
                <a16:creationId xmlns:a16="http://schemas.microsoft.com/office/drawing/2014/main" id="{4557774D-6350-B459-1D0A-EADB91954ADC}"/>
              </a:ext>
            </a:extLst>
          </p:cNvPr>
          <p:cNvSpPr>
            <a:spLocks noGrp="1"/>
          </p:cNvSpPr>
          <p:nvPr>
            <p:ph idx="1"/>
          </p:nvPr>
        </p:nvSpPr>
        <p:spPr>
          <a:xfrm>
            <a:off x="1295402" y="2143289"/>
            <a:ext cx="9601196" cy="285420"/>
          </a:xfrm>
        </p:spPr>
        <p:txBody>
          <a:bodyPr>
            <a:normAutofit fontScale="62500" lnSpcReduction="20000"/>
          </a:bodyPr>
          <a:lstStyle/>
          <a:p>
            <a:pPr marL="0" indent="0" algn="ctr">
              <a:buNone/>
            </a:pPr>
            <a:r>
              <a:rPr lang="en-US" b="1" dirty="0"/>
              <a:t>App Link - </a:t>
            </a:r>
            <a:r>
              <a:rPr lang="en-US" b="1" dirty="0">
                <a:hlinkClick r:id="rId2"/>
              </a:rPr>
              <a:t>https://apex.oracle.com/pls/apex/r/csi6441_colloquium/rajgrocery/login?session=10463288518074</a:t>
            </a:r>
            <a:r>
              <a:rPr lang="en-US" b="1" dirty="0"/>
              <a:t> </a:t>
            </a:r>
            <a:r>
              <a:rPr lang="en-US" dirty="0"/>
              <a:t> </a:t>
            </a:r>
          </a:p>
        </p:txBody>
      </p:sp>
      <p:pic>
        <p:nvPicPr>
          <p:cNvPr id="5" name="Picture 4">
            <a:extLst>
              <a:ext uri="{FF2B5EF4-FFF2-40B4-BE49-F238E27FC236}">
                <a16:creationId xmlns:a16="http://schemas.microsoft.com/office/drawing/2014/main" id="{8D74F313-6AB8-99D1-9CE2-B80DB2368F5A}"/>
              </a:ext>
            </a:extLst>
          </p:cNvPr>
          <p:cNvPicPr>
            <a:picLocks noChangeAspect="1"/>
          </p:cNvPicPr>
          <p:nvPr/>
        </p:nvPicPr>
        <p:blipFill>
          <a:blip r:embed="rId3"/>
          <a:stretch>
            <a:fillRect/>
          </a:stretch>
        </p:blipFill>
        <p:spPr>
          <a:xfrm>
            <a:off x="1280894" y="2592841"/>
            <a:ext cx="9630212" cy="3283027"/>
          </a:xfrm>
          <a:prstGeom prst="rect">
            <a:avLst/>
          </a:prstGeom>
        </p:spPr>
      </p:pic>
    </p:spTree>
    <p:extLst>
      <p:ext uri="{BB962C8B-B14F-4D97-AF65-F5344CB8AC3E}">
        <p14:creationId xmlns:p14="http://schemas.microsoft.com/office/powerpoint/2010/main" val="396413487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443</TotalTime>
  <Words>155</Words>
  <Application>Microsoft Macintosh PowerPoint</Application>
  <PresentationFormat>Widescreen</PresentationFormat>
  <Paragraphs>13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Supplier Management Problem</vt:lpstr>
      <vt:lpstr>Problem Statement</vt:lpstr>
      <vt:lpstr>Requirements</vt:lpstr>
      <vt:lpstr>Chen ERD</vt:lpstr>
      <vt:lpstr>Relational ERD</vt:lpstr>
      <vt:lpstr>Apex App Basic Structure</vt:lpstr>
      <vt:lpstr>Apex App Basic Structure</vt:lpstr>
      <vt:lpstr>Apex App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Varadharajan, Yashwanth Raj</dc:creator>
  <cp:lastModifiedBy>Varadharajan, Yashwanth Raj</cp:lastModifiedBy>
  <cp:revision>15</cp:revision>
  <dcterms:created xsi:type="dcterms:W3CDTF">2024-05-02T19:01:54Z</dcterms:created>
  <dcterms:modified xsi:type="dcterms:W3CDTF">2024-05-06T15:20:20Z</dcterms:modified>
</cp:coreProperties>
</file>