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94711"/>
  </p:normalViewPr>
  <p:slideViewPr>
    <p:cSldViewPr snapToGrid="0">
      <p:cViewPr varScale="1">
        <p:scale>
          <a:sx n="116" d="100"/>
          <a:sy n="116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67B64-760C-C04C-A39B-4E4CD10B27B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7C6F2-45C6-E149-B505-B2277520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7C6F2-45C6-E149-B505-B22775207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DFA8-B51B-E511-CE9A-55322DA4F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B377-9228-8CD7-0246-285D2B69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5B36-6797-93FB-13DA-D416EB55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F497-420E-E48B-DD40-0D80AFD9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2285-F89C-AD32-1E99-35FA560E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AC71-122A-71F4-EF1D-ECD6C5C6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DAF83-C641-6E0D-42F7-52A27F21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BA01-76C0-BD70-AB9B-A46D002F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F7AF-2491-E305-85F7-344485C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7B7E-09CA-6F0B-B0EF-EC8586D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D0932-8418-E010-E033-19FBF7E4E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FFB5A-DC42-A85B-005F-37C48A96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D2E0-A906-BDE0-A0CD-EE856E1F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7E96-8BAC-BFD9-E612-C99D6511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DA19-BBFF-CD08-8F85-14C8ABB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D36B-E50B-7263-1C1B-7B134495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4FB8-DC61-1239-115F-44ED5493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03A3-FB8A-C0D0-7FCD-0C1645F7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4EB4-8C6F-153C-4BC3-DBF7E60C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7F81-E607-EF84-DA76-C3FE64A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C352-BD8A-841A-B44D-D38123ED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D333-F9FD-1D62-A2D5-778146F2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7503-2557-C69B-9710-631A78D2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FBAA-DB31-FB2C-225A-87802F1E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0B27-D5C2-5B09-3725-2F3572D9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0DB6-B2FB-0EC4-0860-83ECD07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A6F3-E616-4F0C-47E0-AC8A28951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3BD83-B847-C7FF-5B7C-DB60E5C8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F32C8-D5BB-EFE3-4FC4-B830599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D1D8-7B81-0C28-9B47-0B7FB784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04D5-575F-D2A9-1CD9-E4674F89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AC3E-638F-D9B0-FFC1-8ACE21D8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80853-7FC8-8DAA-A726-375BA866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39CD-87CC-7B52-BE84-9E02DA74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42C24-93B9-3CD1-FA91-44AB9131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98758-E0D4-AD0F-4305-7DCBF402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5CDA0-B849-92D7-1022-3DCFD4E7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409F-3FCC-68D9-A7DB-86F8260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80D64-B456-BAED-AB55-FBC0C62D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762-BD88-82C2-A952-5BF9745E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40D8C-EC71-1B96-12D7-08D3A37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8D346-C302-3C26-AB1B-9BAF84C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CFFDD-B633-C716-6D63-699ADC67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6233-DB71-955E-22B6-7A9B2A8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D762D-08D2-E697-E046-8832EAF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55DE4-D04F-F9A4-9910-9A80894F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BE41-B380-01A8-F16A-A26C1F7D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DE0D-7B8D-5849-1EC7-D6A608C0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AA17-5314-DF15-1BF3-5FD5EBAA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888-050E-7434-4366-5CAA542E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D7BB1-7CE5-49F1-FE87-DB097A7F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F27B6-D35B-CCC3-AF23-A689D21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5F0F-AD67-3DB3-0ECE-512FDAA1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73B15-6C6B-D8E5-29DF-4C80DEC6F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F3E4D-B633-E8F9-F7F4-5694F9F8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4EF2-F5E0-BF13-AE0D-3A3963D7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1FCA-05C1-A33A-4FD8-A7ADD8A1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7460F-0ABF-09E3-D487-4E56165C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02835-DAFD-F761-E236-661F0324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6172D-29C7-A855-D61E-8EE816DD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D144-42B0-3968-B55F-1961F6B3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28FF-32A8-9548-92FF-2A8A242B304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CC9F-BE8A-0C37-54D5-BA1AC8C9F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62BE-9F81-F3E3-5722-3D87BD4F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Groov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775F6D-ED91-02A3-BAB7-E3F9E450B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7340"/>
            <a:ext cx="9144000" cy="1288297"/>
          </a:xfrm>
        </p:spPr>
        <p:txBody>
          <a:bodyPr/>
          <a:lstStyle/>
          <a:p>
            <a:r>
              <a:rPr lang="en-US" dirty="0"/>
              <a:t>PROGRAMMATIC EVALUATION OF APACHE GROOVY</a:t>
            </a:r>
          </a:p>
        </p:txBody>
      </p:sp>
      <p:pic>
        <p:nvPicPr>
          <p:cNvPr id="5" name="Picture 4" descr="A blue and white sign with a black background&#10;&#10;Description automatically generated">
            <a:extLst>
              <a:ext uri="{FF2B5EF4-FFF2-40B4-BE49-F238E27FC236}">
                <a16:creationId xmlns:a16="http://schemas.microsoft.com/office/drawing/2014/main" id="{4F63DC00-B2DA-2BC1-7148-8BECFD3E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985" y="579781"/>
            <a:ext cx="9274629" cy="36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4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9048-6080-053F-03A1-896D62A1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r>
              <a:rPr lang="en-IN" dirty="0"/>
              <a:t>Event Handling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Event handling in Apache Groovy is similar to other programming languages, but it has some additional features and syntax that make it easier to implement.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Groovy also provides an event bus that can be used to communicate between different parts of an application using events.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Event handling is a powerful way to decouple different parts of an application and make it more modular and reusable. Groovy provides a number of features that make it easy to implement event handling in your applications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2D381-6694-6344-6C0A-6BB2FE48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79" y="2014594"/>
            <a:ext cx="4398605" cy="22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2D82-18A4-82BD-1872-8E1540C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339C-9CC1-F694-6814-B8450C89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Autofit/>
          </a:bodyPr>
          <a:lstStyle/>
          <a:p>
            <a:r>
              <a:rPr lang="en-US" sz="2400" dirty="0"/>
              <a:t>Apache Groovy is a dynamic programming language for the Java platform that supports multiple programming paradigms, including functional programming.</a:t>
            </a:r>
          </a:p>
          <a:p>
            <a:r>
              <a:rPr lang="en-US" sz="2400" dirty="0"/>
              <a:t>Groovy provides a number of features that make it well-suited for functional programming,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Closures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Higher order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Currying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Function composition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Pure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Immutability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Recursion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Tail call optimisation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45A5B-8F53-3F39-3421-7D6CC5A0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96" y="2677919"/>
            <a:ext cx="4829175" cy="34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AECE-8F98-4E7A-38DC-A30442A2C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20"/>
            <a:ext cx="10515600" cy="556114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Command pattern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Execute Around pattern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Memoization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Collect - map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Filter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Reduce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Map filter reduce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Strategy pattern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867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1BB6-CDD0-2F5E-B636-67518B8E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Names, Binding &amp;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35D3-2C82-8C4B-C5A6-3F1306E2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start with letters, digits &amp; underscore character.</a:t>
            </a:r>
          </a:p>
          <a:p>
            <a:r>
              <a:rPr lang="en-US" dirty="0"/>
              <a:t>Uses Static type binding</a:t>
            </a:r>
          </a:p>
          <a:p>
            <a:r>
              <a:rPr lang="en-US" dirty="0"/>
              <a:t>All variables are created public by default</a:t>
            </a:r>
          </a:p>
          <a:p>
            <a:r>
              <a:rPr lang="en-US" dirty="0"/>
              <a:t>Global variables – no keyword required, accessed throughout the script</a:t>
            </a:r>
          </a:p>
          <a:p>
            <a:r>
              <a:rPr lang="en-US" dirty="0"/>
              <a:t>Local variables, block-scoped – use ‘def’ keyword</a:t>
            </a:r>
          </a:p>
        </p:txBody>
      </p:sp>
    </p:spTree>
    <p:extLst>
      <p:ext uri="{BB962C8B-B14F-4D97-AF65-F5344CB8AC3E}">
        <p14:creationId xmlns:p14="http://schemas.microsoft.com/office/powerpoint/2010/main" val="225087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F99B-4BC4-4356-55CA-32C99D78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5C35-EE3A-5976-5D18-B5ED86D0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Types: byte, short, int, long, float, double, char, Boolean, String</a:t>
            </a:r>
          </a:p>
          <a:p>
            <a:r>
              <a:rPr lang="en-US" dirty="0"/>
              <a:t>Object Types:</a:t>
            </a:r>
          </a:p>
          <a:p>
            <a:pPr lvl="1"/>
            <a:r>
              <a:rPr lang="en-US" dirty="0" err="1"/>
              <a:t>Java.lang</a:t>
            </a:r>
            <a:r>
              <a:rPr lang="en-US" dirty="0"/>
              <a:t>: Byte, Short, Integer, Long, Float, Double</a:t>
            </a:r>
          </a:p>
          <a:p>
            <a:pPr lvl="1"/>
            <a:r>
              <a:rPr lang="en-US" dirty="0" err="1"/>
              <a:t>Java.math</a:t>
            </a:r>
            <a:r>
              <a:rPr lang="en-US" dirty="0"/>
              <a:t>: </a:t>
            </a:r>
            <a:r>
              <a:rPr lang="en-US" dirty="0" err="1"/>
              <a:t>BigInteger</a:t>
            </a:r>
            <a:r>
              <a:rPr lang="en-US" dirty="0"/>
              <a:t>, </a:t>
            </a:r>
            <a:r>
              <a:rPr lang="en-US"/>
              <a:t>BigDecimal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2570-4C39-1C0B-416D-A9540B63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Expressions and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E061-B457-2F08-1C4F-442ADC8A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6"/>
            <a:ext cx="10617200" cy="561975"/>
          </a:xfrm>
        </p:spPr>
        <p:txBody>
          <a:bodyPr>
            <a:normAutofit/>
          </a:bodyPr>
          <a:lstStyle/>
          <a:p>
            <a:r>
              <a:rPr lang="en-US" dirty="0"/>
              <a:t>To initialize a variable, we have to use the ”def” keyword.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28567-171B-97B4-C698-D25784D8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8" y="2560310"/>
            <a:ext cx="5063103" cy="2551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CDA6C8-3563-F463-5B29-C537C3465A2F}"/>
              </a:ext>
            </a:extLst>
          </p:cNvPr>
          <p:cNvSpPr txBox="1"/>
          <p:nvPr/>
        </p:nvSpPr>
        <p:spPr>
          <a:xfrm>
            <a:off x="838200" y="2298700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Single assignment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7AEFB-7F02-3AE0-B2C8-6C088FFF6144}"/>
              </a:ext>
            </a:extLst>
          </p:cNvPr>
          <p:cNvSpPr txBox="1"/>
          <p:nvPr/>
        </p:nvSpPr>
        <p:spPr>
          <a:xfrm>
            <a:off x="7581902" y="2418419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Assignment</a:t>
            </a:r>
          </a:p>
        </p:txBody>
      </p:sp>
      <p:pic>
        <p:nvPicPr>
          <p:cNvPr id="16" name="Picture 1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822CA40-3513-DFE1-835E-FFE51269A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01" y="2587742"/>
            <a:ext cx="4526508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8CD6-150C-4FFF-C4A4-7AA86EF0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28" y="3370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7B5A-167D-A765-07EF-B189699D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6600" cy="4351338"/>
          </a:xfrm>
        </p:spPr>
        <p:txBody>
          <a:bodyPr/>
          <a:lstStyle/>
          <a:p>
            <a:r>
              <a:rPr lang="en-US" dirty="0"/>
              <a:t>For Loop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06CD629-5D02-452D-E16E-B96E0A9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9" y="2151615"/>
            <a:ext cx="4030451" cy="2554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3A6FE-5E71-38BE-5F29-134375EA3533}"/>
              </a:ext>
            </a:extLst>
          </p:cNvPr>
          <p:cNvSpPr txBox="1"/>
          <p:nvPr/>
        </p:nvSpPr>
        <p:spPr>
          <a:xfrm>
            <a:off x="4114800" y="1730495"/>
            <a:ext cx="417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While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D5184-C160-A206-E2FF-78DBBD37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2" y="2151615"/>
            <a:ext cx="4030452" cy="288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C3AF1-F8AD-0AE2-50F7-6AAA5E1CD71A}"/>
              </a:ext>
            </a:extLst>
          </p:cNvPr>
          <p:cNvSpPr txBox="1"/>
          <p:nvPr/>
        </p:nvSpPr>
        <p:spPr>
          <a:xfrm>
            <a:off x="8145252" y="1662630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While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73B067F-DFF2-1D1A-471A-E9C52A37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990" y="2170735"/>
            <a:ext cx="3977061" cy="2848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EBFC6-EBF5-732B-27EA-5122321407A7}"/>
              </a:ext>
            </a:extLst>
          </p:cNvPr>
          <p:cNvSpPr txBox="1"/>
          <p:nvPr/>
        </p:nvSpPr>
        <p:spPr>
          <a:xfrm>
            <a:off x="1054100" y="53213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Apace Groovy also supports for loops like for-each, and for-in like python.</a:t>
            </a:r>
          </a:p>
        </p:txBody>
      </p:sp>
    </p:spTree>
    <p:extLst>
      <p:ext uri="{BB962C8B-B14F-4D97-AF65-F5344CB8AC3E}">
        <p14:creationId xmlns:p14="http://schemas.microsoft.com/office/powerpoint/2010/main" val="402401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1A99-0C39-55A7-F28C-9B91C80B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4ECB-EA5A-63A9-84FF-EB6EB05A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6" y="1498294"/>
            <a:ext cx="11501610" cy="4678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Apache Groovy fully supports Object-Oriented Programming (OOP) principles</a:t>
            </a:r>
          </a:p>
        </p:txBody>
      </p:sp>
      <p:pic>
        <p:nvPicPr>
          <p:cNvPr id="9" name="Picture 8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6F3C08EB-8E15-C7F5-FCFF-E8AADB399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9" t="8520" r="6679" b="7804"/>
          <a:stretch/>
        </p:blipFill>
        <p:spPr>
          <a:xfrm>
            <a:off x="5577504" y="2008091"/>
            <a:ext cx="6537378" cy="48499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942C03-ED8D-79BA-B405-B7C834DE9879}"/>
              </a:ext>
            </a:extLst>
          </p:cNvPr>
          <p:cNvSpPr txBox="1">
            <a:spLocks/>
          </p:cNvSpPr>
          <p:nvPr/>
        </p:nvSpPr>
        <p:spPr>
          <a:xfrm>
            <a:off x="359883" y="2093710"/>
            <a:ext cx="4762959" cy="439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sz="2000" dirty="0"/>
              <a:t>We have created a class called Student inside which we have two variables, student name and </a:t>
            </a:r>
            <a:r>
              <a:rPr lang="en-US" sz="2000" dirty="0" err="1"/>
              <a:t>gwid</a:t>
            </a:r>
            <a:r>
              <a:rPr lang="en-US" sz="2000" dirty="0"/>
              <a:t> number, default constructor and  function to display the values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218377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84F4-4766-9500-7170-CF4EB885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4EF5-E4B2-590C-2840-86B6FB06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76" y="1690688"/>
            <a:ext cx="3574411" cy="4351338"/>
          </a:xfrm>
        </p:spPr>
        <p:txBody>
          <a:bodyPr/>
          <a:lstStyle/>
          <a:p>
            <a:r>
              <a:rPr lang="en-US" dirty="0"/>
              <a:t>Object</a:t>
            </a:r>
          </a:p>
          <a:p>
            <a:pPr marL="0" indent="0">
              <a:buNone/>
            </a:pPr>
            <a:r>
              <a:rPr lang="en-US" sz="2000" dirty="0"/>
              <a:t>We now create two objects, student1 and student2. We have assigned two different values to the objects and use the </a:t>
            </a:r>
            <a:r>
              <a:rPr lang="en-US" sz="2000" dirty="0" err="1"/>
              <a:t>studentInfo</a:t>
            </a:r>
            <a:r>
              <a:rPr lang="en-US" sz="2000" dirty="0"/>
              <a:t>() function inside the class and print the values.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2FDBB8-0DD6-9A77-51DB-0490F068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2" t="11680" r="6674" b="14717"/>
          <a:stretch/>
        </p:blipFill>
        <p:spPr>
          <a:xfrm>
            <a:off x="4004987" y="1329704"/>
            <a:ext cx="8187013" cy="33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4FC6-75DF-415B-9101-50DB18D8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5ECC-36C0-0CD0-C397-D20FF5BC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1548836"/>
            <a:ext cx="4957591" cy="4521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Apache groovy is a versatile language that is capable of running multiple processes simultaneously. </a:t>
            </a:r>
          </a:p>
          <a:p>
            <a:pPr marL="0" indent="0">
              <a:buNone/>
            </a:pPr>
            <a:r>
              <a:rPr lang="en-US" sz="2000" dirty="0"/>
              <a:t>In the provided example, we have developed a program called "</a:t>
            </a:r>
            <a:r>
              <a:rPr lang="en-US" sz="2000" dirty="0" err="1"/>
              <a:t>myTask</a:t>
            </a:r>
            <a:r>
              <a:rPr lang="en-US" sz="2000" dirty="0"/>
              <a:t>" with two threads, named "thread1" and "thread2." We have utilized the "sleep" function to better visualize the working of program.</a:t>
            </a:r>
          </a:p>
          <a:p>
            <a:pPr marL="0" indent="0">
              <a:buNone/>
            </a:pPr>
            <a:r>
              <a:rPr lang="en-US" sz="2000" dirty="0"/>
              <a:t>When we execute the program, we can observe that both "thread1" and "thread2" run at the same time.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F4E0526-BCF4-2779-B335-D62F09C95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8" t="6051" r="6092" b="8543"/>
          <a:stretch/>
        </p:blipFill>
        <p:spPr>
          <a:xfrm>
            <a:off x="5431316" y="1260265"/>
            <a:ext cx="6583840" cy="49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13DF-620B-BC59-D2B0-F82D15AB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Exception Handling and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3D01-E375-CAEB-8B0D-5CAC7B9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r>
              <a:rPr lang="en-US" dirty="0"/>
              <a:t>Exception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 handling in Apache Groovy is the same as in Java. We use the try-catch block to catch an exception and handle it.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can also use the multi-catch block to catch multiple exceptions at the same time.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83B07-C16A-38F3-0D2F-DA9F5847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89" y="2719387"/>
            <a:ext cx="4391025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12BEE-B6CC-1DAA-6C7E-4755D0D6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89" y="4729163"/>
            <a:ext cx="4933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514</Words>
  <Application>Microsoft Macintosh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Names, Binding &amp; Scopes</vt:lpstr>
      <vt:lpstr>Data Types</vt:lpstr>
      <vt:lpstr>Expressions and Assignment Statements</vt:lpstr>
      <vt:lpstr>Loops</vt:lpstr>
      <vt:lpstr>Object-Oriented Programming</vt:lpstr>
      <vt:lpstr>Object-Oriented Programming</vt:lpstr>
      <vt:lpstr>Concurrency</vt:lpstr>
      <vt:lpstr>Exception Handling and Event Handling</vt:lpstr>
      <vt:lpstr>PowerPoint Presentation</vt:lpstr>
      <vt:lpstr>Functional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Cheedella, Prudhvi Lakshmi Sesha Sai</dc:creator>
  <cp:lastModifiedBy>Yashwanth Raj</cp:lastModifiedBy>
  <cp:revision>6</cp:revision>
  <dcterms:created xsi:type="dcterms:W3CDTF">2023-10-16T16:16:21Z</dcterms:created>
  <dcterms:modified xsi:type="dcterms:W3CDTF">2023-10-17T13:49:16Z</dcterms:modified>
</cp:coreProperties>
</file>