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29"/>
  </p:notesMasterIdLst>
  <p:sldIdLst>
    <p:sldId id="308" r:id="rId2"/>
    <p:sldId id="302" r:id="rId3"/>
    <p:sldId id="294" r:id="rId4"/>
    <p:sldId id="345" r:id="rId5"/>
    <p:sldId id="341" r:id="rId6"/>
    <p:sldId id="339" r:id="rId7"/>
    <p:sldId id="331" r:id="rId8"/>
    <p:sldId id="343" r:id="rId9"/>
    <p:sldId id="342" r:id="rId10"/>
    <p:sldId id="340" r:id="rId11"/>
    <p:sldId id="312" r:id="rId12"/>
    <p:sldId id="315" r:id="rId13"/>
    <p:sldId id="317" r:id="rId14"/>
    <p:sldId id="346" r:id="rId15"/>
    <p:sldId id="348" r:id="rId16"/>
    <p:sldId id="328" r:id="rId17"/>
    <p:sldId id="335" r:id="rId18"/>
    <p:sldId id="327" r:id="rId19"/>
    <p:sldId id="336" r:id="rId20"/>
    <p:sldId id="330" r:id="rId21"/>
    <p:sldId id="320" r:id="rId22"/>
    <p:sldId id="322" r:id="rId23"/>
    <p:sldId id="347" r:id="rId24"/>
    <p:sldId id="349" r:id="rId25"/>
    <p:sldId id="309" r:id="rId26"/>
    <p:sldId id="325" r:id="rId27"/>
    <p:sldId id="344"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81A328-7E2C-813B-8EAD-866377B23353}" v="2" dt="2023-03-04T07:26:40.464"/>
    <p1510:client id="{68B2968A-0A99-BB61-F0AB-E28A612C83A4}" v="1403" dt="2023-03-03T07:33:00.116"/>
    <p1510:client id="{C5F7AF06-C6D5-C349-BA61-542B0B0B4BBF}" v="57" dt="2023-03-04T06:50:53.2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FCA786-B3DA-5E44-BD81-33A9C5108831}" type="datetimeFigureOut">
              <a:rPr lang="en-US" smtClean="0"/>
              <a:t>3/22/2023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90D9C2-DE8B-5F4A-B66E-0EB75AB0A419}" type="slidenum">
              <a:rPr lang="en-US" smtClean="0"/>
              <a:t>‹#›</a:t>
            </a:fld>
            <a:endParaRPr lang="en-US"/>
          </a:p>
        </p:txBody>
      </p:sp>
    </p:spTree>
    <p:extLst>
      <p:ext uri="{BB962C8B-B14F-4D97-AF65-F5344CB8AC3E}">
        <p14:creationId xmlns:p14="http://schemas.microsoft.com/office/powerpoint/2010/main" val="2264651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7054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8453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75193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2128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1411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5923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6842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84863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364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0646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20455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9022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43823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8168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ed75ccf_0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1171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0251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7277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2046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6207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7937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82058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59480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23151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3"/>
        <p:cNvGrpSpPr/>
        <p:nvPr/>
      </p:nvGrpSpPr>
      <p:grpSpPr>
        <a:xfrm>
          <a:off x="0" y="0"/>
          <a:ext cx="0" cy="0"/>
          <a:chOff x="0" y="0"/>
          <a:chExt cx="0" cy="0"/>
        </a:xfrm>
      </p:grpSpPr>
      <p:sp>
        <p:nvSpPr>
          <p:cNvPr id="14" name="Google Shape;14;p3"/>
          <p:cNvSpPr/>
          <p:nvPr/>
        </p:nvSpPr>
        <p:spPr>
          <a:xfrm>
            <a:off x="1007250" y="2653900"/>
            <a:ext cx="7129500" cy="1546400"/>
          </a:xfrm>
          <a:prstGeom prst="rect">
            <a:avLst/>
          </a:prstGeom>
          <a:solidFill>
            <a:srgbClr val="FFFFFF"/>
          </a:solidFill>
          <a:ln>
            <a:noFill/>
          </a:ln>
          <a:effectLst>
            <a:outerShdw blurRad="14288" dist="952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 name="Google Shape;15;p3"/>
          <p:cNvSpPr txBox="1">
            <a:spLocks noGrp="1"/>
          </p:cNvSpPr>
          <p:nvPr>
            <p:ph type="ctrTitle"/>
          </p:nvPr>
        </p:nvSpPr>
        <p:spPr>
          <a:xfrm>
            <a:off x="2503150" y="2655800"/>
            <a:ext cx="5633400" cy="1544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434343"/>
              </a:buClr>
              <a:buSzPts val="1800"/>
              <a:buNone/>
              <a:defRPr sz="1800" b="0">
                <a:solidFill>
                  <a:srgbClr val="434343"/>
                </a:solidFill>
              </a:defRPr>
            </a:lvl1pPr>
            <a:lvl2pPr lvl="1" rtl="0">
              <a:spcBef>
                <a:spcPts val="0"/>
              </a:spcBef>
              <a:spcAft>
                <a:spcPts val="0"/>
              </a:spcAft>
              <a:buClr>
                <a:srgbClr val="434343"/>
              </a:buClr>
              <a:buSzPts val="1800"/>
              <a:buNone/>
              <a:defRPr sz="1800" b="0">
                <a:solidFill>
                  <a:srgbClr val="434343"/>
                </a:solidFill>
              </a:defRPr>
            </a:lvl2pPr>
            <a:lvl3pPr lvl="2" rtl="0">
              <a:spcBef>
                <a:spcPts val="0"/>
              </a:spcBef>
              <a:spcAft>
                <a:spcPts val="0"/>
              </a:spcAft>
              <a:buClr>
                <a:srgbClr val="434343"/>
              </a:buClr>
              <a:buSzPts val="1800"/>
              <a:buNone/>
              <a:defRPr sz="1800" b="0">
                <a:solidFill>
                  <a:srgbClr val="434343"/>
                </a:solidFill>
              </a:defRPr>
            </a:lvl3pPr>
            <a:lvl4pPr lvl="3" rtl="0">
              <a:spcBef>
                <a:spcPts val="0"/>
              </a:spcBef>
              <a:spcAft>
                <a:spcPts val="0"/>
              </a:spcAft>
              <a:buClr>
                <a:srgbClr val="434343"/>
              </a:buClr>
              <a:buSzPts val="1800"/>
              <a:buNone/>
              <a:defRPr sz="1800" b="0">
                <a:solidFill>
                  <a:srgbClr val="434343"/>
                </a:solidFill>
              </a:defRPr>
            </a:lvl4pPr>
            <a:lvl5pPr lvl="4" rtl="0">
              <a:spcBef>
                <a:spcPts val="0"/>
              </a:spcBef>
              <a:spcAft>
                <a:spcPts val="0"/>
              </a:spcAft>
              <a:buClr>
                <a:srgbClr val="434343"/>
              </a:buClr>
              <a:buSzPts val="1800"/>
              <a:buNone/>
              <a:defRPr sz="1800" b="0">
                <a:solidFill>
                  <a:srgbClr val="434343"/>
                </a:solidFill>
              </a:defRPr>
            </a:lvl5pPr>
            <a:lvl6pPr lvl="5" rtl="0">
              <a:spcBef>
                <a:spcPts val="0"/>
              </a:spcBef>
              <a:spcAft>
                <a:spcPts val="0"/>
              </a:spcAft>
              <a:buClr>
                <a:srgbClr val="434343"/>
              </a:buClr>
              <a:buSzPts val="1800"/>
              <a:buNone/>
              <a:defRPr sz="1800" b="0">
                <a:solidFill>
                  <a:srgbClr val="434343"/>
                </a:solidFill>
              </a:defRPr>
            </a:lvl6pPr>
            <a:lvl7pPr lvl="6" rtl="0">
              <a:spcBef>
                <a:spcPts val="0"/>
              </a:spcBef>
              <a:spcAft>
                <a:spcPts val="0"/>
              </a:spcAft>
              <a:buClr>
                <a:srgbClr val="434343"/>
              </a:buClr>
              <a:buSzPts val="1800"/>
              <a:buNone/>
              <a:defRPr sz="1800" b="0">
                <a:solidFill>
                  <a:srgbClr val="434343"/>
                </a:solidFill>
              </a:defRPr>
            </a:lvl7pPr>
            <a:lvl8pPr lvl="7" rtl="0">
              <a:spcBef>
                <a:spcPts val="0"/>
              </a:spcBef>
              <a:spcAft>
                <a:spcPts val="0"/>
              </a:spcAft>
              <a:buClr>
                <a:srgbClr val="434343"/>
              </a:buClr>
              <a:buSzPts val="1800"/>
              <a:buNone/>
              <a:defRPr sz="1800" b="0">
                <a:solidFill>
                  <a:srgbClr val="434343"/>
                </a:solidFill>
              </a:defRPr>
            </a:lvl8pPr>
            <a:lvl9pPr lvl="8" rtl="0">
              <a:spcBef>
                <a:spcPts val="0"/>
              </a:spcBef>
              <a:spcAft>
                <a:spcPts val="0"/>
              </a:spcAft>
              <a:buClr>
                <a:srgbClr val="434343"/>
              </a:buClr>
              <a:buSzPts val="1800"/>
              <a:buNone/>
              <a:defRPr sz="1800" b="0">
                <a:solidFill>
                  <a:srgbClr val="434343"/>
                </a:solidFill>
              </a:defRPr>
            </a:lvl9pPr>
          </a:lstStyle>
          <a:p>
            <a:endParaRPr/>
          </a:p>
        </p:txBody>
      </p:sp>
      <p:sp>
        <p:nvSpPr>
          <p:cNvPr id="16" name="Google Shape;16;p3"/>
          <p:cNvSpPr txBox="1">
            <a:spLocks noGrp="1"/>
          </p:cNvSpPr>
          <p:nvPr>
            <p:ph type="subTitle" idx="1"/>
          </p:nvPr>
        </p:nvSpPr>
        <p:spPr>
          <a:xfrm>
            <a:off x="1007250" y="2653897"/>
            <a:ext cx="1164000" cy="154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CCCCCC"/>
              </a:buClr>
              <a:buSzPts val="2000"/>
              <a:buFont typeface="Arvo"/>
              <a:buNone/>
              <a:defRPr sz="2000" b="1">
                <a:solidFill>
                  <a:srgbClr val="CCCCCC"/>
                </a:solidFill>
                <a:latin typeface="Arvo"/>
                <a:ea typeface="Arvo"/>
                <a:cs typeface="Arvo"/>
                <a:sym typeface="Arvo"/>
              </a:defRPr>
            </a:lvl1pPr>
            <a:lvl2pPr lvl="1" algn="ctr" rtl="0">
              <a:spcBef>
                <a:spcPts val="0"/>
              </a:spcBef>
              <a:spcAft>
                <a:spcPts val="0"/>
              </a:spcAft>
              <a:buClr>
                <a:srgbClr val="CCCCCC"/>
              </a:buClr>
              <a:buSzPts val="2000"/>
              <a:buFont typeface="Arvo"/>
              <a:buNone/>
              <a:defRPr sz="2000" b="1">
                <a:solidFill>
                  <a:srgbClr val="CCCCCC"/>
                </a:solidFill>
                <a:latin typeface="Arvo"/>
                <a:ea typeface="Arvo"/>
                <a:cs typeface="Arvo"/>
                <a:sym typeface="Arvo"/>
              </a:defRPr>
            </a:lvl2pPr>
            <a:lvl3pPr lvl="2" algn="ctr" rtl="0">
              <a:spcBef>
                <a:spcPts val="0"/>
              </a:spcBef>
              <a:spcAft>
                <a:spcPts val="0"/>
              </a:spcAft>
              <a:buClr>
                <a:srgbClr val="CCCCCC"/>
              </a:buClr>
              <a:buSzPts val="2000"/>
              <a:buFont typeface="Arvo"/>
              <a:buNone/>
              <a:defRPr sz="2000" b="1">
                <a:solidFill>
                  <a:srgbClr val="CCCCCC"/>
                </a:solidFill>
                <a:latin typeface="Arvo"/>
                <a:ea typeface="Arvo"/>
                <a:cs typeface="Arvo"/>
                <a:sym typeface="Arvo"/>
              </a:defRPr>
            </a:lvl3pPr>
            <a:lvl4pPr lvl="3" algn="ctr" rtl="0">
              <a:spcBef>
                <a:spcPts val="0"/>
              </a:spcBef>
              <a:spcAft>
                <a:spcPts val="0"/>
              </a:spcAft>
              <a:buClr>
                <a:srgbClr val="CCCCCC"/>
              </a:buClr>
              <a:buSzPts val="2000"/>
              <a:buFont typeface="Arvo"/>
              <a:buNone/>
              <a:defRPr sz="2000" b="1">
                <a:solidFill>
                  <a:srgbClr val="CCCCCC"/>
                </a:solidFill>
                <a:latin typeface="Arvo"/>
                <a:ea typeface="Arvo"/>
                <a:cs typeface="Arvo"/>
                <a:sym typeface="Arvo"/>
              </a:defRPr>
            </a:lvl4pPr>
            <a:lvl5pPr lvl="4" algn="ctr" rtl="0">
              <a:spcBef>
                <a:spcPts val="0"/>
              </a:spcBef>
              <a:spcAft>
                <a:spcPts val="0"/>
              </a:spcAft>
              <a:buClr>
                <a:srgbClr val="CCCCCC"/>
              </a:buClr>
              <a:buSzPts val="2000"/>
              <a:buFont typeface="Arvo"/>
              <a:buNone/>
              <a:defRPr sz="2000" b="1">
                <a:solidFill>
                  <a:srgbClr val="CCCCCC"/>
                </a:solidFill>
                <a:latin typeface="Arvo"/>
                <a:ea typeface="Arvo"/>
                <a:cs typeface="Arvo"/>
                <a:sym typeface="Arvo"/>
              </a:defRPr>
            </a:lvl5pPr>
            <a:lvl6pPr lvl="5" algn="ctr" rtl="0">
              <a:spcBef>
                <a:spcPts val="0"/>
              </a:spcBef>
              <a:spcAft>
                <a:spcPts val="0"/>
              </a:spcAft>
              <a:buClr>
                <a:srgbClr val="CCCCCC"/>
              </a:buClr>
              <a:buSzPts val="2000"/>
              <a:buFont typeface="Arvo"/>
              <a:buNone/>
              <a:defRPr sz="2000" b="1">
                <a:solidFill>
                  <a:srgbClr val="CCCCCC"/>
                </a:solidFill>
                <a:latin typeface="Arvo"/>
                <a:ea typeface="Arvo"/>
                <a:cs typeface="Arvo"/>
                <a:sym typeface="Arvo"/>
              </a:defRPr>
            </a:lvl6pPr>
            <a:lvl7pPr lvl="6" algn="ctr" rtl="0">
              <a:spcBef>
                <a:spcPts val="0"/>
              </a:spcBef>
              <a:spcAft>
                <a:spcPts val="0"/>
              </a:spcAft>
              <a:buClr>
                <a:srgbClr val="CCCCCC"/>
              </a:buClr>
              <a:buSzPts val="2000"/>
              <a:buFont typeface="Arvo"/>
              <a:buNone/>
              <a:defRPr sz="2000" b="1">
                <a:solidFill>
                  <a:srgbClr val="CCCCCC"/>
                </a:solidFill>
                <a:latin typeface="Arvo"/>
                <a:ea typeface="Arvo"/>
                <a:cs typeface="Arvo"/>
                <a:sym typeface="Arvo"/>
              </a:defRPr>
            </a:lvl7pPr>
            <a:lvl8pPr lvl="7" algn="ctr" rtl="0">
              <a:spcBef>
                <a:spcPts val="0"/>
              </a:spcBef>
              <a:spcAft>
                <a:spcPts val="0"/>
              </a:spcAft>
              <a:buClr>
                <a:srgbClr val="CCCCCC"/>
              </a:buClr>
              <a:buSzPts val="2000"/>
              <a:buFont typeface="Arvo"/>
              <a:buNone/>
              <a:defRPr sz="2000" b="1">
                <a:solidFill>
                  <a:srgbClr val="CCCCCC"/>
                </a:solidFill>
                <a:latin typeface="Arvo"/>
                <a:ea typeface="Arvo"/>
                <a:cs typeface="Arvo"/>
                <a:sym typeface="Arvo"/>
              </a:defRPr>
            </a:lvl8pPr>
            <a:lvl9pPr lvl="8" algn="ctr" rtl="0">
              <a:spcBef>
                <a:spcPts val="0"/>
              </a:spcBef>
              <a:spcAft>
                <a:spcPts val="0"/>
              </a:spcAft>
              <a:buClr>
                <a:srgbClr val="CCCCCC"/>
              </a:buClr>
              <a:buSzPts val="2000"/>
              <a:buFont typeface="Arvo"/>
              <a:buNone/>
              <a:defRPr sz="2000" b="1">
                <a:solidFill>
                  <a:srgbClr val="CCCCCC"/>
                </a:solidFill>
                <a:latin typeface="Arvo"/>
                <a:ea typeface="Arvo"/>
                <a:cs typeface="Arvo"/>
                <a:sym typeface="Arvo"/>
              </a:defRPr>
            </a:lvl9pPr>
          </a:lstStyle>
          <a:p>
            <a:endParaRPr/>
          </a:p>
        </p:txBody>
      </p:sp>
      <p:cxnSp>
        <p:nvCxnSpPr>
          <p:cNvPr id="17" name="Google Shape;17;p3"/>
          <p:cNvCxnSpPr/>
          <p:nvPr/>
        </p:nvCxnSpPr>
        <p:spPr>
          <a:xfrm>
            <a:off x="2171400" y="2653916"/>
            <a:ext cx="0" cy="1544000"/>
          </a:xfrm>
          <a:prstGeom prst="straightConnector1">
            <a:avLst/>
          </a:prstGeom>
          <a:noFill/>
          <a:ln w="9525" cap="flat" cmpd="sng">
            <a:solidFill>
              <a:srgbClr val="D9D9D9"/>
            </a:solidFill>
            <a:prstDash val="solid"/>
            <a:round/>
            <a:headEnd type="none" w="med" len="med"/>
            <a:tailEnd type="none" w="med" len="med"/>
          </a:ln>
        </p:spPr>
      </p:cxnSp>
      <p:sp>
        <p:nvSpPr>
          <p:cNvPr id="18" name="Google Shape;18;p3"/>
          <p:cNvSpPr txBox="1">
            <a:spLocks noGrp="1"/>
          </p:cNvSpPr>
          <p:nvPr>
            <p:ph type="sldNum" idx="12"/>
          </p:nvPr>
        </p:nvSpPr>
        <p:spPr>
          <a:xfrm>
            <a:off x="4297650" y="6151200"/>
            <a:ext cx="548700" cy="706800"/>
          </a:xfrm>
          <a:prstGeom prst="rect">
            <a:avLst/>
          </a:prstGeom>
        </p:spPr>
        <p:txBody>
          <a:bodyPr spcFirstLastPara="1" wrap="square" lIns="91425" tIns="91425" rIns="91425" bIns="91425" anchor="ctr" anchorCtr="0">
            <a:noAutofit/>
          </a:bodyPr>
          <a:lstStyle>
            <a:lvl1pPr lvl="0" algn="ctr" rtl="0">
              <a:buNone/>
              <a:defRPr sz="1200">
                <a:solidFill>
                  <a:srgbClr val="FFFFFF"/>
                </a:solidFill>
                <a:latin typeface="Arvo"/>
                <a:ea typeface="Arvo"/>
                <a:cs typeface="Arvo"/>
                <a:sym typeface="Arvo"/>
              </a:defRPr>
            </a:lvl1pPr>
            <a:lvl2pPr lvl="1" algn="ctr" rtl="0">
              <a:buNone/>
              <a:defRPr sz="1200">
                <a:solidFill>
                  <a:srgbClr val="FFFFFF"/>
                </a:solidFill>
                <a:latin typeface="Arvo"/>
                <a:ea typeface="Arvo"/>
                <a:cs typeface="Arvo"/>
                <a:sym typeface="Arvo"/>
              </a:defRPr>
            </a:lvl2pPr>
            <a:lvl3pPr lvl="2" algn="ctr" rtl="0">
              <a:buNone/>
              <a:defRPr sz="1200">
                <a:solidFill>
                  <a:srgbClr val="FFFFFF"/>
                </a:solidFill>
                <a:latin typeface="Arvo"/>
                <a:ea typeface="Arvo"/>
                <a:cs typeface="Arvo"/>
                <a:sym typeface="Arvo"/>
              </a:defRPr>
            </a:lvl3pPr>
            <a:lvl4pPr lvl="3" algn="ctr" rtl="0">
              <a:buNone/>
              <a:defRPr sz="1200">
                <a:solidFill>
                  <a:srgbClr val="FFFFFF"/>
                </a:solidFill>
                <a:latin typeface="Arvo"/>
                <a:ea typeface="Arvo"/>
                <a:cs typeface="Arvo"/>
                <a:sym typeface="Arvo"/>
              </a:defRPr>
            </a:lvl4pPr>
            <a:lvl5pPr lvl="4" algn="ctr" rtl="0">
              <a:buNone/>
              <a:defRPr sz="1200">
                <a:solidFill>
                  <a:srgbClr val="FFFFFF"/>
                </a:solidFill>
                <a:latin typeface="Arvo"/>
                <a:ea typeface="Arvo"/>
                <a:cs typeface="Arvo"/>
                <a:sym typeface="Arvo"/>
              </a:defRPr>
            </a:lvl5pPr>
            <a:lvl6pPr lvl="5" algn="ctr" rtl="0">
              <a:buNone/>
              <a:defRPr sz="1200">
                <a:solidFill>
                  <a:srgbClr val="FFFFFF"/>
                </a:solidFill>
                <a:latin typeface="Arvo"/>
                <a:ea typeface="Arvo"/>
                <a:cs typeface="Arvo"/>
                <a:sym typeface="Arvo"/>
              </a:defRPr>
            </a:lvl6pPr>
            <a:lvl7pPr lvl="6" algn="ctr" rtl="0">
              <a:buNone/>
              <a:defRPr sz="1200">
                <a:solidFill>
                  <a:srgbClr val="FFFFFF"/>
                </a:solidFill>
                <a:latin typeface="Arvo"/>
                <a:ea typeface="Arvo"/>
                <a:cs typeface="Arvo"/>
                <a:sym typeface="Arvo"/>
              </a:defRPr>
            </a:lvl7pPr>
            <a:lvl8pPr lvl="7" algn="ctr" rtl="0">
              <a:buNone/>
              <a:defRPr sz="1200">
                <a:solidFill>
                  <a:srgbClr val="FFFFFF"/>
                </a:solidFill>
                <a:latin typeface="Arvo"/>
                <a:ea typeface="Arvo"/>
                <a:cs typeface="Arvo"/>
                <a:sym typeface="Arvo"/>
              </a:defRPr>
            </a:lvl8pPr>
            <a:lvl9pPr lvl="8" algn="ctr" rtl="0">
              <a:buNone/>
              <a:defRPr sz="1200">
                <a:solidFill>
                  <a:srgbClr val="FFFFFF"/>
                </a:solidFill>
                <a:latin typeface="Arvo"/>
                <a:ea typeface="Arvo"/>
                <a:cs typeface="Arvo"/>
                <a:sym typeface="Arvo"/>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extLst>
      <p:ext uri="{BB962C8B-B14F-4D97-AF65-F5344CB8AC3E}">
        <p14:creationId xmlns:p14="http://schemas.microsoft.com/office/powerpoint/2010/main" val="42583034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p:cSld name="1_Blank">
    <p:spTree>
      <p:nvGrpSpPr>
        <p:cNvPr id="1" name="Shape 73"/>
        <p:cNvGrpSpPr/>
        <p:nvPr/>
      </p:nvGrpSpPr>
      <p:grpSpPr>
        <a:xfrm>
          <a:off x="0" y="0"/>
          <a:ext cx="0" cy="0"/>
          <a:chOff x="0" y="0"/>
          <a:chExt cx="0" cy="0"/>
        </a:xfrm>
      </p:grpSpPr>
      <p:sp>
        <p:nvSpPr>
          <p:cNvPr id="74" name="Google Shape;74;p12"/>
          <p:cNvSpPr/>
          <p:nvPr/>
        </p:nvSpPr>
        <p:spPr>
          <a:xfrm>
            <a:off x="543000" y="706800"/>
            <a:ext cx="8058000" cy="5444400"/>
          </a:xfrm>
          <a:prstGeom prst="rect">
            <a:avLst/>
          </a:prstGeom>
          <a:solidFill>
            <a:srgbClr val="FFFFFF"/>
          </a:solidFill>
          <a:ln>
            <a:noFill/>
          </a:ln>
          <a:effectLst>
            <a:outerShdw blurRad="14288" dist="952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 name="Google Shape;75;p12"/>
          <p:cNvSpPr txBox="1">
            <a:spLocks noGrp="1"/>
          </p:cNvSpPr>
          <p:nvPr>
            <p:ph type="sldNum" idx="12"/>
          </p:nvPr>
        </p:nvSpPr>
        <p:spPr>
          <a:xfrm>
            <a:off x="4297650" y="6151200"/>
            <a:ext cx="548700" cy="706800"/>
          </a:xfrm>
          <a:prstGeom prst="rect">
            <a:avLst/>
          </a:prstGeom>
        </p:spPr>
        <p:txBody>
          <a:bodyPr spcFirstLastPara="1" wrap="square" lIns="91425" tIns="91425" rIns="91425" bIns="91425" anchor="ctr" anchorCtr="0">
            <a:noAutofit/>
          </a:bodyPr>
          <a:lstStyle>
            <a:lvl1pPr lvl="0" algn="ctr" rtl="0">
              <a:buNone/>
              <a:defRPr sz="1200">
                <a:solidFill>
                  <a:srgbClr val="FFFFFF"/>
                </a:solidFill>
                <a:latin typeface="Arvo"/>
                <a:ea typeface="Arvo"/>
                <a:cs typeface="Arvo"/>
                <a:sym typeface="Arvo"/>
              </a:defRPr>
            </a:lvl1pPr>
            <a:lvl2pPr lvl="1" algn="ctr" rtl="0">
              <a:buNone/>
              <a:defRPr sz="1200">
                <a:solidFill>
                  <a:srgbClr val="FFFFFF"/>
                </a:solidFill>
                <a:latin typeface="Arvo"/>
                <a:ea typeface="Arvo"/>
                <a:cs typeface="Arvo"/>
                <a:sym typeface="Arvo"/>
              </a:defRPr>
            </a:lvl2pPr>
            <a:lvl3pPr lvl="2" algn="ctr" rtl="0">
              <a:buNone/>
              <a:defRPr sz="1200">
                <a:solidFill>
                  <a:srgbClr val="FFFFFF"/>
                </a:solidFill>
                <a:latin typeface="Arvo"/>
                <a:ea typeface="Arvo"/>
                <a:cs typeface="Arvo"/>
                <a:sym typeface="Arvo"/>
              </a:defRPr>
            </a:lvl3pPr>
            <a:lvl4pPr lvl="3" algn="ctr" rtl="0">
              <a:buNone/>
              <a:defRPr sz="1200">
                <a:solidFill>
                  <a:srgbClr val="FFFFFF"/>
                </a:solidFill>
                <a:latin typeface="Arvo"/>
                <a:ea typeface="Arvo"/>
                <a:cs typeface="Arvo"/>
                <a:sym typeface="Arvo"/>
              </a:defRPr>
            </a:lvl4pPr>
            <a:lvl5pPr lvl="4" algn="ctr" rtl="0">
              <a:buNone/>
              <a:defRPr sz="1200">
                <a:solidFill>
                  <a:srgbClr val="FFFFFF"/>
                </a:solidFill>
                <a:latin typeface="Arvo"/>
                <a:ea typeface="Arvo"/>
                <a:cs typeface="Arvo"/>
                <a:sym typeface="Arvo"/>
              </a:defRPr>
            </a:lvl5pPr>
            <a:lvl6pPr lvl="5" algn="ctr" rtl="0">
              <a:buNone/>
              <a:defRPr sz="1200">
                <a:solidFill>
                  <a:srgbClr val="FFFFFF"/>
                </a:solidFill>
                <a:latin typeface="Arvo"/>
                <a:ea typeface="Arvo"/>
                <a:cs typeface="Arvo"/>
                <a:sym typeface="Arvo"/>
              </a:defRPr>
            </a:lvl6pPr>
            <a:lvl7pPr lvl="6" algn="ctr" rtl="0">
              <a:buNone/>
              <a:defRPr sz="1200">
                <a:solidFill>
                  <a:srgbClr val="FFFFFF"/>
                </a:solidFill>
                <a:latin typeface="Arvo"/>
                <a:ea typeface="Arvo"/>
                <a:cs typeface="Arvo"/>
                <a:sym typeface="Arvo"/>
              </a:defRPr>
            </a:lvl7pPr>
            <a:lvl8pPr lvl="7" algn="ctr" rtl="0">
              <a:buNone/>
              <a:defRPr sz="1200">
                <a:solidFill>
                  <a:srgbClr val="FFFFFF"/>
                </a:solidFill>
                <a:latin typeface="Arvo"/>
                <a:ea typeface="Arvo"/>
                <a:cs typeface="Arvo"/>
                <a:sym typeface="Arvo"/>
              </a:defRPr>
            </a:lvl8pPr>
            <a:lvl9pPr lvl="8" algn="ctr" rtl="0">
              <a:buNone/>
              <a:defRPr sz="1200">
                <a:solidFill>
                  <a:srgbClr val="FFFFFF"/>
                </a:solidFill>
                <a:latin typeface="Arvo"/>
                <a:ea typeface="Arvo"/>
                <a:cs typeface="Arvo"/>
                <a:sym typeface="Arvo"/>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extLst>
      <p:ext uri="{BB962C8B-B14F-4D97-AF65-F5344CB8AC3E}">
        <p14:creationId xmlns:p14="http://schemas.microsoft.com/office/powerpoint/2010/main" val="2960272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with vertical divider">
  <p:cSld name="Blank with vertical divider">
    <p:spTree>
      <p:nvGrpSpPr>
        <p:cNvPr id="1" name="Shape 68"/>
        <p:cNvGrpSpPr/>
        <p:nvPr/>
      </p:nvGrpSpPr>
      <p:grpSpPr>
        <a:xfrm>
          <a:off x="0" y="0"/>
          <a:ext cx="0" cy="0"/>
          <a:chOff x="0" y="0"/>
          <a:chExt cx="0" cy="0"/>
        </a:xfrm>
      </p:grpSpPr>
      <p:sp>
        <p:nvSpPr>
          <p:cNvPr id="69" name="Google Shape;69;p11"/>
          <p:cNvSpPr/>
          <p:nvPr/>
        </p:nvSpPr>
        <p:spPr>
          <a:xfrm>
            <a:off x="543000" y="706800"/>
            <a:ext cx="8058000" cy="5444400"/>
          </a:xfrm>
          <a:prstGeom prst="rect">
            <a:avLst/>
          </a:prstGeom>
          <a:solidFill>
            <a:srgbClr val="FFFFFF"/>
          </a:solidFill>
          <a:ln>
            <a:noFill/>
          </a:ln>
          <a:effectLst>
            <a:outerShdw blurRad="14288" dist="952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cxnSp>
        <p:nvCxnSpPr>
          <p:cNvPr id="70" name="Google Shape;70;p11"/>
          <p:cNvCxnSpPr/>
          <p:nvPr/>
        </p:nvCxnSpPr>
        <p:spPr>
          <a:xfrm>
            <a:off x="1333200" y="706816"/>
            <a:ext cx="0" cy="5437600"/>
          </a:xfrm>
          <a:prstGeom prst="straightConnector1">
            <a:avLst/>
          </a:prstGeom>
          <a:noFill/>
          <a:ln w="9525" cap="flat" cmpd="sng">
            <a:solidFill>
              <a:srgbClr val="D9D9D9"/>
            </a:solidFill>
            <a:prstDash val="solid"/>
            <a:round/>
            <a:headEnd type="none" w="med" len="med"/>
            <a:tailEnd type="none" w="med" len="med"/>
          </a:ln>
        </p:spPr>
      </p:cxnSp>
      <p:cxnSp>
        <p:nvCxnSpPr>
          <p:cNvPr id="71" name="Google Shape;71;p11"/>
          <p:cNvCxnSpPr/>
          <p:nvPr/>
        </p:nvCxnSpPr>
        <p:spPr>
          <a:xfrm>
            <a:off x="542850" y="1769300"/>
            <a:ext cx="796200" cy="0"/>
          </a:xfrm>
          <a:prstGeom prst="straightConnector1">
            <a:avLst/>
          </a:prstGeom>
          <a:noFill/>
          <a:ln w="9525" cap="flat" cmpd="sng">
            <a:solidFill>
              <a:srgbClr val="D9D9D9"/>
            </a:solidFill>
            <a:prstDash val="solid"/>
            <a:round/>
            <a:headEnd type="none" w="med" len="med"/>
            <a:tailEnd type="none" w="med" len="med"/>
          </a:ln>
        </p:spPr>
      </p:cxnSp>
      <p:sp>
        <p:nvSpPr>
          <p:cNvPr id="72" name="Google Shape;72;p11"/>
          <p:cNvSpPr txBox="1">
            <a:spLocks noGrp="1"/>
          </p:cNvSpPr>
          <p:nvPr>
            <p:ph type="sldNum" idx="12"/>
          </p:nvPr>
        </p:nvSpPr>
        <p:spPr>
          <a:xfrm>
            <a:off x="4297650" y="6151200"/>
            <a:ext cx="548700" cy="706800"/>
          </a:xfrm>
          <a:prstGeom prst="rect">
            <a:avLst/>
          </a:prstGeom>
        </p:spPr>
        <p:txBody>
          <a:bodyPr spcFirstLastPara="1" wrap="square" lIns="91425" tIns="91425" rIns="91425" bIns="91425" anchor="ctr" anchorCtr="0">
            <a:noAutofit/>
          </a:bodyPr>
          <a:lstStyle>
            <a:lvl1pPr lvl="0" algn="ctr" rtl="0">
              <a:buNone/>
              <a:defRPr sz="1200">
                <a:solidFill>
                  <a:srgbClr val="FFFFFF"/>
                </a:solidFill>
                <a:latin typeface="Arvo"/>
                <a:ea typeface="Arvo"/>
                <a:cs typeface="Arvo"/>
                <a:sym typeface="Arvo"/>
              </a:defRPr>
            </a:lvl1pPr>
            <a:lvl2pPr lvl="1" algn="ctr" rtl="0">
              <a:buNone/>
              <a:defRPr sz="1200">
                <a:solidFill>
                  <a:srgbClr val="FFFFFF"/>
                </a:solidFill>
                <a:latin typeface="Arvo"/>
                <a:ea typeface="Arvo"/>
                <a:cs typeface="Arvo"/>
                <a:sym typeface="Arvo"/>
              </a:defRPr>
            </a:lvl2pPr>
            <a:lvl3pPr lvl="2" algn="ctr" rtl="0">
              <a:buNone/>
              <a:defRPr sz="1200">
                <a:solidFill>
                  <a:srgbClr val="FFFFFF"/>
                </a:solidFill>
                <a:latin typeface="Arvo"/>
                <a:ea typeface="Arvo"/>
                <a:cs typeface="Arvo"/>
                <a:sym typeface="Arvo"/>
              </a:defRPr>
            </a:lvl3pPr>
            <a:lvl4pPr lvl="3" algn="ctr" rtl="0">
              <a:buNone/>
              <a:defRPr sz="1200">
                <a:solidFill>
                  <a:srgbClr val="FFFFFF"/>
                </a:solidFill>
                <a:latin typeface="Arvo"/>
                <a:ea typeface="Arvo"/>
                <a:cs typeface="Arvo"/>
                <a:sym typeface="Arvo"/>
              </a:defRPr>
            </a:lvl4pPr>
            <a:lvl5pPr lvl="4" algn="ctr" rtl="0">
              <a:buNone/>
              <a:defRPr sz="1200">
                <a:solidFill>
                  <a:srgbClr val="FFFFFF"/>
                </a:solidFill>
                <a:latin typeface="Arvo"/>
                <a:ea typeface="Arvo"/>
                <a:cs typeface="Arvo"/>
                <a:sym typeface="Arvo"/>
              </a:defRPr>
            </a:lvl5pPr>
            <a:lvl6pPr lvl="5" algn="ctr" rtl="0">
              <a:buNone/>
              <a:defRPr sz="1200">
                <a:solidFill>
                  <a:srgbClr val="FFFFFF"/>
                </a:solidFill>
                <a:latin typeface="Arvo"/>
                <a:ea typeface="Arvo"/>
                <a:cs typeface="Arvo"/>
                <a:sym typeface="Arvo"/>
              </a:defRPr>
            </a:lvl6pPr>
            <a:lvl7pPr lvl="6" algn="ctr" rtl="0">
              <a:buNone/>
              <a:defRPr sz="1200">
                <a:solidFill>
                  <a:srgbClr val="FFFFFF"/>
                </a:solidFill>
                <a:latin typeface="Arvo"/>
                <a:ea typeface="Arvo"/>
                <a:cs typeface="Arvo"/>
                <a:sym typeface="Arvo"/>
              </a:defRPr>
            </a:lvl7pPr>
            <a:lvl8pPr lvl="7" algn="ctr" rtl="0">
              <a:buNone/>
              <a:defRPr sz="1200">
                <a:solidFill>
                  <a:srgbClr val="FFFFFF"/>
                </a:solidFill>
                <a:latin typeface="Arvo"/>
                <a:ea typeface="Arvo"/>
                <a:cs typeface="Arvo"/>
                <a:sym typeface="Arvo"/>
              </a:defRPr>
            </a:lvl8pPr>
            <a:lvl9pPr lvl="8" algn="ctr" rtl="0">
              <a:buNone/>
              <a:defRPr sz="1200">
                <a:solidFill>
                  <a:srgbClr val="FFFFFF"/>
                </a:solidFill>
                <a:latin typeface="Arvo"/>
                <a:ea typeface="Arvo"/>
                <a:cs typeface="Arvo"/>
                <a:sym typeface="Arvo"/>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extLst>
      <p:ext uri="{BB962C8B-B14F-4D97-AF65-F5344CB8AC3E}">
        <p14:creationId xmlns:p14="http://schemas.microsoft.com/office/powerpoint/2010/main" val="2959164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44509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09713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03620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30751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91052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0807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11869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72326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3/22/2023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46602605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2"/>
        <p:cNvGrpSpPr/>
        <p:nvPr/>
      </p:nvGrpSpPr>
      <p:grpSpPr>
        <a:xfrm>
          <a:off x="0" y="0"/>
          <a:ext cx="0" cy="0"/>
          <a:chOff x="0" y="0"/>
          <a:chExt cx="0" cy="0"/>
        </a:xfrm>
      </p:grpSpPr>
      <p:sp useBgFill="1">
        <p:nvSpPr>
          <p:cNvPr id="1084" name="Rectangle 1072">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Google Shape;113;p17"/>
          <p:cNvSpPr txBox="1">
            <a:spLocks noGrp="1"/>
          </p:cNvSpPr>
          <p:nvPr>
            <p:ph type="ctrTitle"/>
          </p:nvPr>
        </p:nvSpPr>
        <p:spPr>
          <a:xfrm>
            <a:off x="667753" y="640080"/>
            <a:ext cx="2800511" cy="3566160"/>
          </a:xfrm>
          <a:prstGeom prst="rect">
            <a:avLst/>
          </a:prstGeom>
        </p:spPr>
        <p:txBody>
          <a:bodyPr spcFirstLastPara="1" vert="horz" lIns="91440" tIns="45720" rIns="91440" bIns="45720" rtlCol="0" anchor="b" anchorCtr="0">
            <a:normAutofit/>
          </a:bodyPr>
          <a:lstStyle/>
          <a:p>
            <a:pPr>
              <a:spcBef>
                <a:spcPct val="0"/>
              </a:spcBef>
            </a:pPr>
            <a:r>
              <a:rPr lang="en-US" sz="4700" b="1" spc="-100">
                <a:solidFill>
                  <a:schemeClr val="tx1"/>
                </a:solidFill>
                <a:latin typeface="Verdana"/>
                <a:ea typeface="Verdana"/>
              </a:rPr>
              <a:t>SCALA</a:t>
            </a:r>
            <a:r>
              <a:rPr lang="en-US" sz="4700" b="1" spc="-100">
                <a:solidFill>
                  <a:schemeClr val="tx1"/>
                </a:solidFill>
              </a:rPr>
              <a:t>  </a:t>
            </a:r>
          </a:p>
        </p:txBody>
      </p:sp>
      <p:sp>
        <p:nvSpPr>
          <p:cNvPr id="1085"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753" y="4409267"/>
            <a:ext cx="2606040" cy="18288"/>
          </a:xfrm>
          <a:custGeom>
            <a:avLst/>
            <a:gdLst>
              <a:gd name="connsiteX0" fmla="*/ 0 w 2606040"/>
              <a:gd name="connsiteY0" fmla="*/ 0 h 18288"/>
              <a:gd name="connsiteX1" fmla="*/ 625450 w 2606040"/>
              <a:gd name="connsiteY1" fmla="*/ 0 h 18288"/>
              <a:gd name="connsiteX2" fmla="*/ 1224839 w 2606040"/>
              <a:gd name="connsiteY2" fmla="*/ 0 h 18288"/>
              <a:gd name="connsiteX3" fmla="*/ 1824228 w 2606040"/>
              <a:gd name="connsiteY3" fmla="*/ 0 h 18288"/>
              <a:gd name="connsiteX4" fmla="*/ 2606040 w 2606040"/>
              <a:gd name="connsiteY4" fmla="*/ 0 h 18288"/>
              <a:gd name="connsiteX5" fmla="*/ 2606040 w 2606040"/>
              <a:gd name="connsiteY5" fmla="*/ 18288 h 18288"/>
              <a:gd name="connsiteX6" fmla="*/ 1902409 w 2606040"/>
              <a:gd name="connsiteY6" fmla="*/ 18288 h 18288"/>
              <a:gd name="connsiteX7" fmla="*/ 1276960 w 2606040"/>
              <a:gd name="connsiteY7" fmla="*/ 18288 h 18288"/>
              <a:gd name="connsiteX8" fmla="*/ 677570 w 2606040"/>
              <a:gd name="connsiteY8" fmla="*/ 18288 h 18288"/>
              <a:gd name="connsiteX9" fmla="*/ 0 w 2606040"/>
              <a:gd name="connsiteY9" fmla="*/ 18288 h 18288"/>
              <a:gd name="connsiteX10" fmla="*/ 0 w 2606040"/>
              <a:gd name="connsiteY10" fmla="*/ 0 h 18288"/>
              <a:gd name="connsiteX0" fmla="*/ 0 w 2606040"/>
              <a:gd name="connsiteY0" fmla="*/ 0 h 18288"/>
              <a:gd name="connsiteX1" fmla="*/ 599389 w 2606040"/>
              <a:gd name="connsiteY1" fmla="*/ 0 h 18288"/>
              <a:gd name="connsiteX2" fmla="*/ 1303020 w 2606040"/>
              <a:gd name="connsiteY2" fmla="*/ 0 h 18288"/>
              <a:gd name="connsiteX3" fmla="*/ 1876349 w 2606040"/>
              <a:gd name="connsiteY3" fmla="*/ 0 h 18288"/>
              <a:gd name="connsiteX4" fmla="*/ 2606040 w 2606040"/>
              <a:gd name="connsiteY4" fmla="*/ 0 h 18288"/>
              <a:gd name="connsiteX5" fmla="*/ 2606040 w 2606040"/>
              <a:gd name="connsiteY5" fmla="*/ 18288 h 18288"/>
              <a:gd name="connsiteX6" fmla="*/ 1980590 w 2606040"/>
              <a:gd name="connsiteY6" fmla="*/ 18288 h 18288"/>
              <a:gd name="connsiteX7" fmla="*/ 1276960 w 2606040"/>
              <a:gd name="connsiteY7" fmla="*/ 18288 h 18288"/>
              <a:gd name="connsiteX8" fmla="*/ 651510 w 2606040"/>
              <a:gd name="connsiteY8" fmla="*/ 18288 h 18288"/>
              <a:gd name="connsiteX9" fmla="*/ 0 w 2606040"/>
              <a:gd name="connsiteY9" fmla="*/ 18288 h 18288"/>
              <a:gd name="connsiteX10" fmla="*/ 0 w 260604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8288" fill="none" extrusionOk="0">
                <a:moveTo>
                  <a:pt x="0" y="0"/>
                </a:moveTo>
                <a:cubicBezTo>
                  <a:pt x="211079" y="-22080"/>
                  <a:pt x="479378" y="-26537"/>
                  <a:pt x="625450" y="0"/>
                </a:cubicBezTo>
                <a:cubicBezTo>
                  <a:pt x="925937" y="-4758"/>
                  <a:pt x="973176" y="15739"/>
                  <a:pt x="1224839" y="0"/>
                </a:cubicBezTo>
                <a:cubicBezTo>
                  <a:pt x="1479663" y="-11328"/>
                  <a:pt x="1566636" y="18697"/>
                  <a:pt x="1824228" y="0"/>
                </a:cubicBezTo>
                <a:cubicBezTo>
                  <a:pt x="2086799" y="-72665"/>
                  <a:pt x="2306223" y="-891"/>
                  <a:pt x="2606040" y="0"/>
                </a:cubicBezTo>
                <a:cubicBezTo>
                  <a:pt x="2606645" y="4461"/>
                  <a:pt x="2607031" y="13181"/>
                  <a:pt x="2606040" y="18288"/>
                </a:cubicBezTo>
                <a:cubicBezTo>
                  <a:pt x="2260204" y="29342"/>
                  <a:pt x="2175708" y="5614"/>
                  <a:pt x="1902409" y="18288"/>
                </a:cubicBezTo>
                <a:cubicBezTo>
                  <a:pt x="1638502" y="41064"/>
                  <a:pt x="1460923" y="-16269"/>
                  <a:pt x="1276960" y="18288"/>
                </a:cubicBezTo>
                <a:cubicBezTo>
                  <a:pt x="1057717" y="14361"/>
                  <a:pt x="867956" y="2320"/>
                  <a:pt x="677570" y="18288"/>
                </a:cubicBezTo>
                <a:cubicBezTo>
                  <a:pt x="457951" y="33373"/>
                  <a:pt x="189752" y="55388"/>
                  <a:pt x="0" y="18288"/>
                </a:cubicBezTo>
                <a:cubicBezTo>
                  <a:pt x="1586" y="13022"/>
                  <a:pt x="-95" y="4569"/>
                  <a:pt x="0" y="0"/>
                </a:cubicBezTo>
                <a:close/>
              </a:path>
              <a:path w="2606040" h="18288" stroke="0" extrusionOk="0">
                <a:moveTo>
                  <a:pt x="0" y="0"/>
                </a:moveTo>
                <a:cubicBezTo>
                  <a:pt x="172759" y="3236"/>
                  <a:pt x="361166" y="-13413"/>
                  <a:pt x="599389" y="0"/>
                </a:cubicBezTo>
                <a:cubicBezTo>
                  <a:pt x="841226" y="37042"/>
                  <a:pt x="968991" y="14587"/>
                  <a:pt x="1303020" y="0"/>
                </a:cubicBezTo>
                <a:cubicBezTo>
                  <a:pt x="1643101" y="-7120"/>
                  <a:pt x="1717813" y="7213"/>
                  <a:pt x="1876349" y="0"/>
                </a:cubicBezTo>
                <a:cubicBezTo>
                  <a:pt x="2036762" y="-14138"/>
                  <a:pt x="2426397" y="-4451"/>
                  <a:pt x="2606040" y="0"/>
                </a:cubicBezTo>
                <a:cubicBezTo>
                  <a:pt x="2606314" y="8448"/>
                  <a:pt x="2606550" y="14527"/>
                  <a:pt x="2606040" y="18288"/>
                </a:cubicBezTo>
                <a:cubicBezTo>
                  <a:pt x="2344840" y="2643"/>
                  <a:pt x="2192043" y="7399"/>
                  <a:pt x="1980590" y="18288"/>
                </a:cubicBezTo>
                <a:cubicBezTo>
                  <a:pt x="1783984" y="-9745"/>
                  <a:pt x="1487673" y="45908"/>
                  <a:pt x="1276960" y="18288"/>
                </a:cubicBezTo>
                <a:cubicBezTo>
                  <a:pt x="1088134" y="-41257"/>
                  <a:pt x="877974" y="49968"/>
                  <a:pt x="651510" y="18288"/>
                </a:cubicBezTo>
                <a:cubicBezTo>
                  <a:pt x="430798" y="-27764"/>
                  <a:pt x="132889" y="-33467"/>
                  <a:pt x="0" y="18288"/>
                </a:cubicBezTo>
                <a:cubicBezTo>
                  <a:pt x="212" y="10845"/>
                  <a:pt x="-833" y="6193"/>
                  <a:pt x="0" y="0"/>
                </a:cubicBezTo>
                <a:close/>
              </a:path>
              <a:path w="2606040" h="18288" fill="none" stroke="0" extrusionOk="0">
                <a:moveTo>
                  <a:pt x="0" y="0"/>
                </a:moveTo>
                <a:cubicBezTo>
                  <a:pt x="202328" y="-14716"/>
                  <a:pt x="332722" y="-11499"/>
                  <a:pt x="625450" y="0"/>
                </a:cubicBezTo>
                <a:cubicBezTo>
                  <a:pt x="927712" y="6878"/>
                  <a:pt x="971143" y="7084"/>
                  <a:pt x="1224839" y="0"/>
                </a:cubicBezTo>
                <a:cubicBezTo>
                  <a:pt x="1477775" y="-16815"/>
                  <a:pt x="1569904" y="19146"/>
                  <a:pt x="1824228" y="0"/>
                </a:cubicBezTo>
                <a:cubicBezTo>
                  <a:pt x="2055206" y="24867"/>
                  <a:pt x="2317192" y="-62872"/>
                  <a:pt x="2606040" y="0"/>
                </a:cubicBezTo>
                <a:cubicBezTo>
                  <a:pt x="2606166" y="3680"/>
                  <a:pt x="2606905" y="11461"/>
                  <a:pt x="2606040" y="18288"/>
                </a:cubicBezTo>
                <a:cubicBezTo>
                  <a:pt x="2234648" y="26976"/>
                  <a:pt x="2180202" y="-10361"/>
                  <a:pt x="1902409" y="18288"/>
                </a:cubicBezTo>
                <a:cubicBezTo>
                  <a:pt x="1635562" y="47194"/>
                  <a:pt x="1477339" y="4794"/>
                  <a:pt x="1276960" y="18288"/>
                </a:cubicBezTo>
                <a:cubicBezTo>
                  <a:pt x="1058094" y="66922"/>
                  <a:pt x="904206" y="-20636"/>
                  <a:pt x="677570" y="18288"/>
                </a:cubicBezTo>
                <a:cubicBezTo>
                  <a:pt x="485746" y="14713"/>
                  <a:pt x="195925" y="33005"/>
                  <a:pt x="0" y="18288"/>
                </a:cubicBezTo>
                <a:cubicBezTo>
                  <a:pt x="1168" y="12774"/>
                  <a:pt x="-229" y="374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2606040"/>
                      <a:gd name="connsiteY0" fmla="*/ 0 h 18288"/>
                      <a:gd name="connsiteX1" fmla="*/ 625450 w 2606040"/>
                      <a:gd name="connsiteY1" fmla="*/ 0 h 18288"/>
                      <a:gd name="connsiteX2" fmla="*/ 1224839 w 2606040"/>
                      <a:gd name="connsiteY2" fmla="*/ 0 h 18288"/>
                      <a:gd name="connsiteX3" fmla="*/ 1824228 w 2606040"/>
                      <a:gd name="connsiteY3" fmla="*/ 0 h 18288"/>
                      <a:gd name="connsiteX4" fmla="*/ 2606040 w 2606040"/>
                      <a:gd name="connsiteY4" fmla="*/ 0 h 18288"/>
                      <a:gd name="connsiteX5" fmla="*/ 2606040 w 2606040"/>
                      <a:gd name="connsiteY5" fmla="*/ 18288 h 18288"/>
                      <a:gd name="connsiteX6" fmla="*/ 1902409 w 2606040"/>
                      <a:gd name="connsiteY6" fmla="*/ 18288 h 18288"/>
                      <a:gd name="connsiteX7" fmla="*/ 1276960 w 2606040"/>
                      <a:gd name="connsiteY7" fmla="*/ 18288 h 18288"/>
                      <a:gd name="connsiteX8" fmla="*/ 677570 w 2606040"/>
                      <a:gd name="connsiteY8" fmla="*/ 18288 h 18288"/>
                      <a:gd name="connsiteX9" fmla="*/ 0 w 2606040"/>
                      <a:gd name="connsiteY9" fmla="*/ 18288 h 18288"/>
                      <a:gd name="connsiteX10" fmla="*/ 0 w 260604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8288"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462" y="4771"/>
                          <a:pt x="2606793" y="12323"/>
                          <a:pt x="2606040" y="18288"/>
                        </a:cubicBezTo>
                        <a:cubicBezTo>
                          <a:pt x="2256758" y="31410"/>
                          <a:pt x="2173673" y="-12878"/>
                          <a:pt x="1902409" y="18288"/>
                        </a:cubicBezTo>
                        <a:cubicBezTo>
                          <a:pt x="1631145" y="49454"/>
                          <a:pt x="1461378" y="5466"/>
                          <a:pt x="1276960" y="18288"/>
                        </a:cubicBezTo>
                        <a:cubicBezTo>
                          <a:pt x="1092542" y="31110"/>
                          <a:pt x="890442" y="13213"/>
                          <a:pt x="677570" y="18288"/>
                        </a:cubicBezTo>
                        <a:cubicBezTo>
                          <a:pt x="464698" y="23364"/>
                          <a:pt x="187648" y="35837"/>
                          <a:pt x="0" y="18288"/>
                        </a:cubicBezTo>
                        <a:cubicBezTo>
                          <a:pt x="841" y="12879"/>
                          <a:pt x="-726" y="3977"/>
                          <a:pt x="0" y="0"/>
                        </a:cubicBezTo>
                        <a:close/>
                      </a:path>
                      <a:path w="2606040" h="18288"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5426" y="8857"/>
                          <a:pt x="2606544" y="13619"/>
                          <a:pt x="2606040" y="18288"/>
                        </a:cubicBezTo>
                        <a:cubicBezTo>
                          <a:pt x="2393024" y="2241"/>
                          <a:pt x="2191161" y="39259"/>
                          <a:pt x="1980590" y="18288"/>
                        </a:cubicBezTo>
                        <a:cubicBezTo>
                          <a:pt x="1770019" y="-2683"/>
                          <a:pt x="1476440" y="36114"/>
                          <a:pt x="1276960" y="18288"/>
                        </a:cubicBezTo>
                        <a:cubicBezTo>
                          <a:pt x="1077480" y="463"/>
                          <a:pt x="880988" y="42125"/>
                          <a:pt x="651510" y="18288"/>
                        </a:cubicBezTo>
                        <a:cubicBezTo>
                          <a:pt x="422032" y="-5549"/>
                          <a:pt x="130744" y="-1947"/>
                          <a:pt x="0" y="18288"/>
                        </a:cubicBezTo>
                        <a:cubicBezTo>
                          <a:pt x="-487" y="10816"/>
                          <a:pt x="-839" y="605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cala - Free logo icons">
            <a:extLst>
              <a:ext uri="{FF2B5EF4-FFF2-40B4-BE49-F238E27FC236}">
                <a16:creationId xmlns:a16="http://schemas.microsoft.com/office/drawing/2014/main" id="{A7EDBBA7-CA05-DF50-ED31-E848777E54B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908" r="12867" b="4"/>
          <a:stretch/>
        </p:blipFill>
        <p:spPr bwMode="auto">
          <a:xfrm>
            <a:off x="4071699" y="371241"/>
            <a:ext cx="4592466" cy="610576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115" name="Google Shape;115;p17"/>
          <p:cNvSpPr txBox="1">
            <a:spLocks noGrp="1"/>
          </p:cNvSpPr>
          <p:nvPr>
            <p:ph type="sldNum" idx="12"/>
          </p:nvPr>
        </p:nvSpPr>
        <p:spPr>
          <a:xfrm>
            <a:off x="7943850" y="6356350"/>
            <a:ext cx="571500" cy="365125"/>
          </a:xfrm>
          <a:prstGeom prst="rect">
            <a:avLst/>
          </a:prstGeom>
        </p:spPr>
        <p:txBody>
          <a:bodyPr spcFirstLastPara="1" vert="horz" lIns="91440" tIns="45720" rIns="91440" bIns="45720" rtlCol="0" anchor="ctr" anchorCtr="0">
            <a:normAutofit/>
          </a:bodyPr>
          <a:lstStyle/>
          <a:p>
            <a:pPr algn="r" defTabSz="914400">
              <a:spcAft>
                <a:spcPts val="600"/>
              </a:spcAft>
              <a:defRPr/>
            </a:pPr>
            <a:fld id="{00000000-1234-1234-1234-123412341234}" type="slidenum">
              <a:rPr lang="en-US">
                <a:latin typeface="Calibri" panose="020F0502020204030204"/>
                <a:ea typeface="+mn-ea"/>
                <a:cs typeface="+mn-cs"/>
              </a:rPr>
              <a:pPr algn="r" defTabSz="914400">
                <a:spcAft>
                  <a:spcPts val="600"/>
                </a:spcAft>
                <a:defRPr/>
              </a:pPr>
              <a:t>1</a:t>
            </a:fld>
            <a:endParaRPr lang="en-US">
              <a:latin typeface="Calibri" panose="020F0502020204030204"/>
              <a:ea typeface="+mn-ea"/>
              <a:cs typeface="+mn-cs"/>
            </a:endParaRPr>
          </a:p>
        </p:txBody>
      </p:sp>
    </p:spTree>
    <p:extLst>
      <p:ext uri="{BB962C8B-B14F-4D97-AF65-F5344CB8AC3E}">
        <p14:creationId xmlns:p14="http://schemas.microsoft.com/office/powerpoint/2010/main" val="1512087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113"/>
                                        </p:tgtEl>
                                        <p:attrNameLst>
                                          <p:attrName>style.visibility</p:attrName>
                                        </p:attrNameLst>
                                      </p:cBhvr>
                                      <p:to>
                                        <p:strVal val="visible"/>
                                      </p:to>
                                    </p:set>
                                    <p:animEffect transition="in" filter="fade">
                                      <p:cBhvr>
                                        <p:cTn id="7" dur="4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46" name="Google Shape;146;p20"/>
          <p:cNvSpPr txBox="1">
            <a:spLocks noGrp="1"/>
          </p:cNvSpPr>
          <p:nvPr>
            <p:ph type="sldNum" idx="12"/>
          </p:nvPr>
        </p:nvSpPr>
        <p:spPr>
          <a:xfrm>
            <a:off x="4297650" y="5470650"/>
            <a:ext cx="548700" cy="530100"/>
          </a:xfrm>
          <a:prstGeom prst="rect">
            <a:avLst/>
          </a:prstGeom>
        </p:spPr>
        <p:txBody>
          <a:bodyPr spcFirstLastPara="1" wrap="square" lIns="91425" tIns="91425" rIns="91425" bIns="91425" anchor="ctr" anchorCtr="0">
            <a:noAutofit/>
          </a:bodyPr>
          <a:lstStyle/>
          <a:p>
            <a:fld id="{00000000-1234-1234-1234-123412341234}" type="slidenum">
              <a:rPr lang="en" dirty="0"/>
              <a:pPr/>
              <a:t>10</a:t>
            </a:fld>
            <a:endParaRPr/>
          </a:p>
        </p:txBody>
      </p:sp>
      <p:pic>
        <p:nvPicPr>
          <p:cNvPr id="3" name="Picture 2" descr="Scala - Free logo icons">
            <a:extLst>
              <a:ext uri="{FF2B5EF4-FFF2-40B4-BE49-F238E27FC236}">
                <a16:creationId xmlns:a16="http://schemas.microsoft.com/office/drawing/2014/main" id="{BF34555D-FD1A-051F-165A-60C0A3FB2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015" y="956385"/>
            <a:ext cx="627017" cy="627017"/>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06;p16">
            <a:extLst>
              <a:ext uri="{FF2B5EF4-FFF2-40B4-BE49-F238E27FC236}">
                <a16:creationId xmlns:a16="http://schemas.microsoft.com/office/drawing/2014/main" id="{00BB8FE4-526E-E809-7F0F-3F100D6E0BD9}"/>
              </a:ext>
            </a:extLst>
          </p:cNvPr>
          <p:cNvSpPr txBox="1">
            <a:spLocks/>
          </p:cNvSpPr>
          <p:nvPr/>
        </p:nvSpPr>
        <p:spPr>
          <a:xfrm>
            <a:off x="1906461" y="785775"/>
            <a:ext cx="6457917" cy="4842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D9D9D9"/>
              </a:buClr>
              <a:buSzPts val="3000"/>
              <a:buFont typeface="Bitter"/>
              <a:buChar char="■"/>
              <a:defRPr sz="3000" b="0" i="0" u="none" strike="noStrike" cap="none">
                <a:solidFill>
                  <a:srgbClr val="434343"/>
                </a:solidFill>
                <a:latin typeface="Bitter"/>
                <a:ea typeface="Bitter"/>
                <a:cs typeface="Bitter"/>
                <a:sym typeface="Bitter"/>
              </a:defRPr>
            </a:lvl1pPr>
            <a:lvl2pPr marL="914400" marR="0" lvl="1"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2pPr>
            <a:lvl3pPr marL="1371600" marR="0" lvl="2"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3pPr>
            <a:lvl4pPr marL="1828800" marR="0" lvl="3" indent="-342900" algn="l" rtl="0">
              <a:lnSpc>
                <a:spcPct val="100000"/>
              </a:lnSpc>
              <a:spcBef>
                <a:spcPts val="0"/>
              </a:spcBef>
              <a:spcAft>
                <a:spcPts val="0"/>
              </a:spcAft>
              <a:buClr>
                <a:srgbClr val="D9D9D9"/>
              </a:buClr>
              <a:buSzPts val="1800"/>
              <a:buFont typeface="Bitter"/>
              <a:buChar char="■"/>
              <a:defRPr sz="1800" b="0" i="0" u="none" strike="noStrike" cap="none">
                <a:solidFill>
                  <a:srgbClr val="434343"/>
                </a:solidFill>
                <a:latin typeface="Bitter"/>
                <a:ea typeface="Bitter"/>
                <a:cs typeface="Bitter"/>
                <a:sym typeface="Bitter"/>
              </a:defRPr>
            </a:lvl4pPr>
            <a:lvl5pPr marL="2286000" marR="0" lvl="4"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5pPr>
            <a:lvl6pPr marL="2743200" marR="0" lvl="5"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6pPr>
            <a:lvl7pPr marL="3200400" marR="0" lvl="6"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7pPr>
            <a:lvl8pPr marL="3657600" marR="0" lvl="7"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8pPr>
            <a:lvl9pPr marL="4114800" marR="0" lvl="8"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9pPr>
          </a:lstStyle>
          <a:p>
            <a:pPr marL="0" indent="0" defTabSz="914400">
              <a:buNone/>
            </a:pPr>
            <a:r>
              <a:rPr lang="en-US" sz="2200" b="1" kern="0">
                <a:latin typeface="Verdana"/>
              </a:rPr>
              <a:t>Coding Styles</a:t>
            </a:r>
          </a:p>
        </p:txBody>
      </p:sp>
      <p:sp>
        <p:nvSpPr>
          <p:cNvPr id="2" name="TextBox 1">
            <a:extLst>
              <a:ext uri="{FF2B5EF4-FFF2-40B4-BE49-F238E27FC236}">
                <a16:creationId xmlns:a16="http://schemas.microsoft.com/office/drawing/2014/main" id="{2907BA8D-9D3A-06DF-E77F-1C2A8A08FDD9}"/>
              </a:ext>
            </a:extLst>
          </p:cNvPr>
          <p:cNvSpPr txBox="1"/>
          <p:nvPr/>
        </p:nvSpPr>
        <p:spPr>
          <a:xfrm>
            <a:off x="549253" y="2029552"/>
            <a:ext cx="831488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lvl="1" indent="-285750">
              <a:buFont typeface="Arial"/>
              <a:buChar char="•"/>
            </a:pPr>
            <a:r>
              <a:rPr lang="en-GB" sz="1600" b="1">
                <a:ea typeface="+mn-lt"/>
                <a:cs typeface="+mn-lt"/>
              </a:rPr>
              <a:t>Indentation:</a:t>
            </a:r>
            <a:r>
              <a:rPr lang="en-GB" sz="1600">
                <a:ea typeface="+mn-lt"/>
                <a:cs typeface="+mn-lt"/>
              </a:rPr>
              <a:t>- Scala follows 2 space indentation instead of 4 spaces.</a:t>
            </a:r>
          </a:p>
          <a:p>
            <a:pPr marL="285750" indent="-285750">
              <a:buFont typeface="Arial"/>
              <a:buChar char="•"/>
            </a:pPr>
            <a:endParaRPr lang="en-GB" sz="1600">
              <a:ea typeface="+mn-lt"/>
              <a:cs typeface="+mn-lt"/>
            </a:endParaRPr>
          </a:p>
          <a:p>
            <a:endParaRPr lang="en-GB" sz="1600">
              <a:cs typeface="Calibri" panose="020F0502020204030204"/>
            </a:endParaRPr>
          </a:p>
          <a:p>
            <a:endParaRPr lang="en-GB" sz="1600" b="1">
              <a:cs typeface="Calibri" panose="020F0502020204030204"/>
            </a:endParaRPr>
          </a:p>
          <a:p>
            <a:endParaRPr lang="en-GB" sz="1600">
              <a:cs typeface="Calibri" panose="020F0502020204030204"/>
            </a:endParaRPr>
          </a:p>
          <a:p>
            <a:endParaRPr lang="en-GB" sz="1600">
              <a:cs typeface="Calibri" panose="020F0502020204030204"/>
            </a:endParaRPr>
          </a:p>
          <a:p>
            <a:endParaRPr lang="en-GB" sz="1600">
              <a:ea typeface="+mn-lt"/>
              <a:cs typeface="+mn-lt"/>
            </a:endParaRPr>
          </a:p>
          <a:p>
            <a:pPr marL="285750" indent="-285750">
              <a:buFont typeface="Arial"/>
              <a:buChar char="•"/>
            </a:pPr>
            <a:r>
              <a:rPr lang="en-GB" sz="1600" b="1">
                <a:ea typeface="+mn-lt"/>
                <a:cs typeface="+mn-lt"/>
              </a:rPr>
              <a:t>Line Wrapping</a:t>
            </a:r>
            <a:r>
              <a:rPr lang="en-GB" sz="1600">
                <a:ea typeface="+mn-lt"/>
                <a:cs typeface="+mn-lt"/>
              </a:rPr>
              <a:t>:-  Scala coding style prefers if length of a line crosses 80 characters then, split the same in multiple lines </a:t>
            </a:r>
            <a:r>
              <a:rPr lang="en-GB" sz="1600" err="1">
                <a:ea typeface="+mn-lt"/>
                <a:cs typeface="+mn-lt"/>
              </a:rPr>
              <a:t>i.e</a:t>
            </a:r>
            <a:endParaRPr lang="en-GB" sz="1600">
              <a:ea typeface="+mn-lt"/>
              <a:cs typeface="+mn-lt"/>
            </a:endParaRPr>
          </a:p>
        </p:txBody>
      </p:sp>
      <p:pic>
        <p:nvPicPr>
          <p:cNvPr id="5" name="Picture 5">
            <a:extLst>
              <a:ext uri="{FF2B5EF4-FFF2-40B4-BE49-F238E27FC236}">
                <a16:creationId xmlns:a16="http://schemas.microsoft.com/office/drawing/2014/main" id="{C6A302A5-58D1-E33B-265D-A72EF6B5B679}"/>
              </a:ext>
            </a:extLst>
          </p:cNvPr>
          <p:cNvPicPr>
            <a:picLocks noChangeAspect="1"/>
          </p:cNvPicPr>
          <p:nvPr/>
        </p:nvPicPr>
        <p:blipFill>
          <a:blip r:embed="rId4"/>
          <a:stretch>
            <a:fillRect/>
          </a:stretch>
        </p:blipFill>
        <p:spPr>
          <a:xfrm>
            <a:off x="4654119" y="2512004"/>
            <a:ext cx="3913942" cy="1367916"/>
          </a:xfrm>
          <a:prstGeom prst="rect">
            <a:avLst/>
          </a:prstGeom>
        </p:spPr>
      </p:pic>
      <p:pic>
        <p:nvPicPr>
          <p:cNvPr id="6" name="Picture 7" descr="A picture containing text&#10;&#10;Description automatically generated">
            <a:extLst>
              <a:ext uri="{FF2B5EF4-FFF2-40B4-BE49-F238E27FC236}">
                <a16:creationId xmlns:a16="http://schemas.microsoft.com/office/drawing/2014/main" id="{129905D5-636B-3A79-B083-ADA346B17F2E}"/>
              </a:ext>
            </a:extLst>
          </p:cNvPr>
          <p:cNvPicPr>
            <a:picLocks noChangeAspect="1"/>
          </p:cNvPicPr>
          <p:nvPr/>
        </p:nvPicPr>
        <p:blipFill>
          <a:blip r:embed="rId5"/>
          <a:stretch>
            <a:fillRect/>
          </a:stretch>
        </p:blipFill>
        <p:spPr>
          <a:xfrm>
            <a:off x="4742895" y="4401613"/>
            <a:ext cx="3397928" cy="862336"/>
          </a:xfrm>
          <a:prstGeom prst="rect">
            <a:avLst/>
          </a:prstGeom>
        </p:spPr>
      </p:pic>
    </p:spTree>
    <p:extLst>
      <p:ext uri="{BB962C8B-B14F-4D97-AF65-F5344CB8AC3E}">
        <p14:creationId xmlns:p14="http://schemas.microsoft.com/office/powerpoint/2010/main" val="2565329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5" name="Group 4">
            <a:extLst>
              <a:ext uri="{FF2B5EF4-FFF2-40B4-BE49-F238E27FC236}">
                <a16:creationId xmlns:a16="http://schemas.microsoft.com/office/drawing/2014/main" id="{B9D2790C-B7EC-E8BE-2722-ED05F6EDBCA6}"/>
              </a:ext>
            </a:extLst>
          </p:cNvPr>
          <p:cNvGrpSpPr/>
          <p:nvPr/>
        </p:nvGrpSpPr>
        <p:grpSpPr>
          <a:xfrm>
            <a:off x="893015" y="279051"/>
            <a:ext cx="7020305" cy="627017"/>
            <a:chOff x="893015" y="714480"/>
            <a:chExt cx="7020305" cy="627017"/>
          </a:xfrm>
        </p:grpSpPr>
        <p:pic>
          <p:nvPicPr>
            <p:cNvPr id="3" name="Picture 2" descr="Scala - Free logo icons">
              <a:extLst>
                <a:ext uri="{FF2B5EF4-FFF2-40B4-BE49-F238E27FC236}">
                  <a16:creationId xmlns:a16="http://schemas.microsoft.com/office/drawing/2014/main" id="{BF34555D-FD1A-051F-165A-60C0A3FB2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015" y="714480"/>
              <a:ext cx="627017" cy="627017"/>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06;p16">
              <a:extLst>
                <a:ext uri="{FF2B5EF4-FFF2-40B4-BE49-F238E27FC236}">
                  <a16:creationId xmlns:a16="http://schemas.microsoft.com/office/drawing/2014/main" id="{00BB8FE4-526E-E809-7F0F-3F100D6E0BD9}"/>
                </a:ext>
              </a:extLst>
            </p:cNvPr>
            <p:cNvSpPr txBox="1">
              <a:spLocks/>
            </p:cNvSpPr>
            <p:nvPr/>
          </p:nvSpPr>
          <p:spPr>
            <a:xfrm>
              <a:off x="1841688" y="788323"/>
              <a:ext cx="6071632" cy="4842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D9D9D9"/>
                </a:buClr>
                <a:buSzPts val="3000"/>
                <a:buFont typeface="Bitter"/>
                <a:buChar char="■"/>
                <a:defRPr sz="3000" b="0" i="0" u="none" strike="noStrike" cap="none">
                  <a:solidFill>
                    <a:srgbClr val="434343"/>
                  </a:solidFill>
                  <a:latin typeface="Bitter"/>
                  <a:ea typeface="Bitter"/>
                  <a:cs typeface="Bitter"/>
                  <a:sym typeface="Bitter"/>
                </a:defRPr>
              </a:lvl1pPr>
              <a:lvl2pPr marL="914400" marR="0" lvl="1"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2pPr>
              <a:lvl3pPr marL="1371600" marR="0" lvl="2"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3pPr>
              <a:lvl4pPr marL="1828800" marR="0" lvl="3" indent="-342900" algn="l" rtl="0">
                <a:lnSpc>
                  <a:spcPct val="100000"/>
                </a:lnSpc>
                <a:spcBef>
                  <a:spcPts val="0"/>
                </a:spcBef>
                <a:spcAft>
                  <a:spcPts val="0"/>
                </a:spcAft>
                <a:buClr>
                  <a:srgbClr val="D9D9D9"/>
                </a:buClr>
                <a:buSzPts val="1800"/>
                <a:buFont typeface="Bitter"/>
                <a:buChar char="■"/>
                <a:defRPr sz="1800" b="0" i="0" u="none" strike="noStrike" cap="none">
                  <a:solidFill>
                    <a:srgbClr val="434343"/>
                  </a:solidFill>
                  <a:latin typeface="Bitter"/>
                  <a:ea typeface="Bitter"/>
                  <a:cs typeface="Bitter"/>
                  <a:sym typeface="Bitter"/>
                </a:defRPr>
              </a:lvl4pPr>
              <a:lvl5pPr marL="2286000" marR="0" lvl="4"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5pPr>
              <a:lvl6pPr marL="2743200" marR="0" lvl="5"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6pPr>
              <a:lvl7pPr marL="3200400" marR="0" lvl="6"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7pPr>
              <a:lvl8pPr marL="3657600" marR="0" lvl="7"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8pPr>
              <a:lvl9pPr marL="4114800" marR="0" lvl="8"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9pPr>
            </a:lstStyle>
            <a:p>
              <a:pPr marL="0" indent="0" defTabSz="914400">
                <a:buClr>
                  <a:schemeClr val="dk1"/>
                </a:buClr>
                <a:buSzPts val="1100"/>
                <a:buNone/>
              </a:pPr>
              <a:r>
                <a:rPr lang="en-US" sz="2000" b="1" kern="0">
                  <a:latin typeface="Verdana"/>
                </a:rPr>
                <a:t>Expression and Assignment Statements</a:t>
              </a:r>
            </a:p>
          </p:txBody>
        </p:sp>
      </p:grpSp>
      <p:sp>
        <p:nvSpPr>
          <p:cNvPr id="9" name="Google Shape;106;p16">
            <a:extLst>
              <a:ext uri="{FF2B5EF4-FFF2-40B4-BE49-F238E27FC236}">
                <a16:creationId xmlns:a16="http://schemas.microsoft.com/office/drawing/2014/main" id="{11A181DD-8B72-0673-D549-EA3240177C2C}"/>
              </a:ext>
            </a:extLst>
          </p:cNvPr>
          <p:cNvSpPr txBox="1">
            <a:spLocks/>
          </p:cNvSpPr>
          <p:nvPr/>
        </p:nvSpPr>
        <p:spPr>
          <a:xfrm>
            <a:off x="890051" y="2214704"/>
            <a:ext cx="6705704" cy="15799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D9D9D9"/>
              </a:buClr>
              <a:buSzPts val="3000"/>
              <a:buFont typeface="Bitter"/>
              <a:buChar char="■"/>
              <a:defRPr sz="3000" b="0" i="0" u="none" strike="noStrike" cap="none">
                <a:solidFill>
                  <a:srgbClr val="434343"/>
                </a:solidFill>
                <a:latin typeface="Bitter"/>
                <a:ea typeface="Bitter"/>
                <a:cs typeface="Bitter"/>
                <a:sym typeface="Bitter"/>
              </a:defRPr>
            </a:lvl1pPr>
            <a:lvl2pPr marL="914400" marR="0" lvl="1"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2pPr>
            <a:lvl3pPr marL="1371600" marR="0" lvl="2"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3pPr>
            <a:lvl4pPr marL="1828800" marR="0" lvl="3" indent="-342900" algn="l" rtl="0">
              <a:lnSpc>
                <a:spcPct val="100000"/>
              </a:lnSpc>
              <a:spcBef>
                <a:spcPts val="0"/>
              </a:spcBef>
              <a:spcAft>
                <a:spcPts val="0"/>
              </a:spcAft>
              <a:buClr>
                <a:srgbClr val="D9D9D9"/>
              </a:buClr>
              <a:buSzPts val="1800"/>
              <a:buFont typeface="Bitter"/>
              <a:buChar char="■"/>
              <a:defRPr sz="1800" b="0" i="0" u="none" strike="noStrike" cap="none">
                <a:solidFill>
                  <a:srgbClr val="434343"/>
                </a:solidFill>
                <a:latin typeface="Bitter"/>
                <a:ea typeface="Bitter"/>
                <a:cs typeface="Bitter"/>
                <a:sym typeface="Bitter"/>
              </a:defRPr>
            </a:lvl4pPr>
            <a:lvl5pPr marL="2286000" marR="0" lvl="4"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5pPr>
            <a:lvl6pPr marL="2743200" marR="0" lvl="5"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6pPr>
            <a:lvl7pPr marL="3200400" marR="0" lvl="6"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7pPr>
            <a:lvl8pPr marL="3657600" marR="0" lvl="7"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8pPr>
            <a:lvl9pPr marL="4114800" marR="0" lvl="8"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9pPr>
          </a:lstStyle>
          <a:p>
            <a:pPr marL="285750" indent="-285750">
              <a:buFont typeface="Arial"/>
              <a:buChar char="•"/>
            </a:pPr>
            <a:r>
              <a:rPr lang="en-US" sz="1600">
                <a:solidFill>
                  <a:schemeClr val="tx1"/>
                </a:solidFill>
                <a:latin typeface="+mn-lt"/>
              </a:rPr>
              <a:t>A literal value, such as </a:t>
            </a:r>
            <a:r>
              <a:rPr lang="en-US" sz="1600" b="1">
                <a:solidFill>
                  <a:schemeClr val="tx1"/>
                </a:solidFill>
                <a:latin typeface="+mn-lt"/>
              </a:rPr>
              <a:t>42</a:t>
            </a:r>
            <a:r>
              <a:rPr lang="en-US" sz="1600">
                <a:solidFill>
                  <a:schemeClr val="tx1"/>
                </a:solidFill>
                <a:latin typeface="+mn-lt"/>
              </a:rPr>
              <a:t> or </a:t>
            </a:r>
            <a:r>
              <a:rPr lang="en-US" sz="1600" b="1">
                <a:solidFill>
                  <a:schemeClr val="tx1"/>
                </a:solidFill>
                <a:latin typeface="+mn-lt"/>
              </a:rPr>
              <a:t>"hello world"</a:t>
            </a:r>
            <a:endParaRPr lang="en-US" sz="1600">
              <a:solidFill>
                <a:schemeClr val="tx1"/>
              </a:solidFill>
              <a:latin typeface="+mn-lt"/>
            </a:endParaRPr>
          </a:p>
          <a:p>
            <a:pPr marL="285750" indent="-285750">
              <a:buFont typeface="Arial"/>
              <a:buChar char="•"/>
            </a:pPr>
            <a:r>
              <a:rPr lang="en-US" sz="1600">
                <a:solidFill>
                  <a:schemeClr val="tx1"/>
                </a:solidFill>
                <a:latin typeface="+mn-lt"/>
              </a:rPr>
              <a:t>A variable or a constant, such as </a:t>
            </a:r>
            <a:r>
              <a:rPr lang="en-US" sz="1600" b="1" err="1">
                <a:solidFill>
                  <a:schemeClr val="tx1"/>
                </a:solidFill>
                <a:latin typeface="+mn-lt"/>
              </a:rPr>
              <a:t>val</a:t>
            </a:r>
            <a:r>
              <a:rPr lang="en-US" sz="1600" b="1">
                <a:solidFill>
                  <a:schemeClr val="tx1"/>
                </a:solidFill>
                <a:latin typeface="+mn-lt"/>
              </a:rPr>
              <a:t> x = 1+1</a:t>
            </a:r>
            <a:r>
              <a:rPr lang="en-US" sz="1600">
                <a:solidFill>
                  <a:schemeClr val="tx1"/>
                </a:solidFill>
                <a:latin typeface="+mn-lt"/>
              </a:rPr>
              <a:t> or </a:t>
            </a:r>
            <a:r>
              <a:rPr lang="en-US" sz="1600" b="1">
                <a:solidFill>
                  <a:schemeClr val="tx1"/>
                </a:solidFill>
                <a:latin typeface="+mn-lt"/>
              </a:rPr>
              <a:t>var y: Int  = 7</a:t>
            </a:r>
            <a:endParaRPr lang="en-US" sz="1600">
              <a:solidFill>
                <a:schemeClr val="tx1"/>
              </a:solidFill>
              <a:latin typeface="+mn-lt"/>
            </a:endParaRPr>
          </a:p>
          <a:p>
            <a:pPr marL="285750" indent="-285750">
              <a:buFont typeface="Arial"/>
              <a:buChar char="•"/>
            </a:pPr>
            <a:r>
              <a:rPr lang="en-US" sz="1600">
                <a:solidFill>
                  <a:schemeClr val="tx1"/>
                </a:solidFill>
                <a:latin typeface="+mn-lt"/>
              </a:rPr>
              <a:t>A function call, such as </a:t>
            </a:r>
            <a:r>
              <a:rPr lang="en-US" sz="1600" b="1" err="1">
                <a:solidFill>
                  <a:schemeClr val="tx1"/>
                </a:solidFill>
                <a:latin typeface="+mn-lt"/>
              </a:rPr>
              <a:t>Math.sqrt</a:t>
            </a:r>
            <a:r>
              <a:rPr lang="en-US" sz="1600" b="1">
                <a:solidFill>
                  <a:schemeClr val="tx1"/>
                </a:solidFill>
                <a:latin typeface="+mn-lt"/>
              </a:rPr>
              <a:t>(25)</a:t>
            </a:r>
            <a:r>
              <a:rPr lang="en-US" sz="1600">
                <a:solidFill>
                  <a:schemeClr val="tx1"/>
                </a:solidFill>
                <a:latin typeface="+mn-lt"/>
              </a:rPr>
              <a:t> or </a:t>
            </a:r>
            <a:r>
              <a:rPr lang="en-US" sz="1600" b="1" err="1">
                <a:solidFill>
                  <a:schemeClr val="tx1"/>
                </a:solidFill>
                <a:latin typeface="+mn-lt"/>
              </a:rPr>
              <a:t>println</a:t>
            </a:r>
            <a:r>
              <a:rPr lang="en-US" sz="1600" b="1">
                <a:solidFill>
                  <a:schemeClr val="tx1"/>
                </a:solidFill>
                <a:latin typeface="+mn-lt"/>
              </a:rPr>
              <a:t>("hello")</a:t>
            </a:r>
            <a:endParaRPr lang="en-US" sz="1600">
              <a:solidFill>
                <a:schemeClr val="tx1"/>
              </a:solidFill>
              <a:latin typeface="+mn-lt"/>
            </a:endParaRPr>
          </a:p>
          <a:p>
            <a:pPr marL="285750" indent="-285750">
              <a:buFont typeface="Arial"/>
              <a:buChar char="•"/>
            </a:pPr>
            <a:r>
              <a:rPr lang="en-US" sz="1600">
                <a:solidFill>
                  <a:schemeClr val="tx1"/>
                </a:solidFill>
                <a:latin typeface="+mn-lt"/>
              </a:rPr>
              <a:t>A block of expressions enclosed in curly braces, such as </a:t>
            </a:r>
            <a:r>
              <a:rPr lang="en-US" sz="1600" b="1">
                <a:solidFill>
                  <a:schemeClr val="tx1"/>
                </a:solidFill>
                <a:latin typeface="+mn-lt"/>
              </a:rPr>
              <a:t>{ </a:t>
            </a:r>
            <a:r>
              <a:rPr lang="en-US" sz="1600" b="1" err="1">
                <a:solidFill>
                  <a:schemeClr val="tx1"/>
                </a:solidFill>
                <a:latin typeface="+mn-lt"/>
              </a:rPr>
              <a:t>val</a:t>
            </a:r>
            <a:r>
              <a:rPr lang="en-US" sz="1600" b="1">
                <a:solidFill>
                  <a:schemeClr val="tx1"/>
                </a:solidFill>
                <a:latin typeface="+mn-lt"/>
              </a:rPr>
              <a:t> a = 10; a * 2 }</a:t>
            </a:r>
            <a:endParaRPr lang="en-US" sz="1600">
              <a:solidFill>
                <a:schemeClr val="tx1"/>
              </a:solidFill>
              <a:latin typeface="+mn-lt"/>
            </a:endParaRPr>
          </a:p>
          <a:p>
            <a:pPr marL="285750" indent="-285750">
              <a:buSzPts val="1100"/>
              <a:buFont typeface="Arial"/>
              <a:buChar char="•"/>
            </a:pPr>
            <a:endParaRPr lang="en-US" sz="1600">
              <a:solidFill>
                <a:schemeClr val="tx1"/>
              </a:solidFill>
              <a:latin typeface="+mn-lt"/>
            </a:endParaRPr>
          </a:p>
        </p:txBody>
      </p:sp>
      <p:sp>
        <p:nvSpPr>
          <p:cNvPr id="2" name="TextBox 1">
            <a:extLst>
              <a:ext uri="{FF2B5EF4-FFF2-40B4-BE49-F238E27FC236}">
                <a16:creationId xmlns:a16="http://schemas.microsoft.com/office/drawing/2014/main" id="{35B1AFF0-5F31-A491-FEDA-D889876CD135}"/>
              </a:ext>
            </a:extLst>
          </p:cNvPr>
          <p:cNvSpPr txBox="1"/>
          <p:nvPr/>
        </p:nvSpPr>
        <p:spPr>
          <a:xfrm>
            <a:off x="889273" y="1119390"/>
            <a:ext cx="7557104"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a:ea typeface="Verdana"/>
                <a:cs typeface="Calibri"/>
              </a:rPr>
              <a:t>Scala is rich in built-in operators such as Arithmetic</a:t>
            </a:r>
            <a:r>
              <a:rPr lang="en-US" sz="1600">
                <a:solidFill>
                  <a:srgbClr val="000000"/>
                </a:solidFill>
                <a:ea typeface="Verdana"/>
                <a:cs typeface="Calibri"/>
              </a:rPr>
              <a:t> Operators, Relational Operators, Logical Operators, Bitwise Operators and Assignment Operators. </a:t>
            </a:r>
            <a:r>
              <a:rPr lang="en-US" sz="1600">
                <a:solidFill>
                  <a:srgbClr val="000000"/>
                </a:solidFill>
                <a:ea typeface="+mn-lt"/>
                <a:cs typeface="+mn-lt"/>
              </a:rPr>
              <a:t>Below are few Expression Statements in Scala:</a:t>
            </a:r>
            <a:endParaRPr lang="en-US" sz="1600">
              <a:ea typeface="+mn-lt"/>
              <a:cs typeface="+mn-lt"/>
            </a:endParaRPr>
          </a:p>
          <a:p>
            <a:pPr algn="just"/>
            <a:endParaRPr lang="en-US" sz="1600">
              <a:solidFill>
                <a:srgbClr val="000000"/>
              </a:solidFill>
              <a:ea typeface="Verdana"/>
              <a:cs typeface="Calibri"/>
            </a:endParaRPr>
          </a:p>
        </p:txBody>
      </p:sp>
      <p:sp>
        <p:nvSpPr>
          <p:cNvPr id="6" name="TextBox 5">
            <a:extLst>
              <a:ext uri="{FF2B5EF4-FFF2-40B4-BE49-F238E27FC236}">
                <a16:creationId xmlns:a16="http://schemas.microsoft.com/office/drawing/2014/main" id="{D1004B08-6BAF-46EB-6591-18170473E6FC}"/>
              </a:ext>
            </a:extLst>
          </p:cNvPr>
          <p:cNvSpPr txBox="1"/>
          <p:nvPr/>
        </p:nvSpPr>
        <p:spPr>
          <a:xfrm>
            <a:off x="892537" y="3875408"/>
            <a:ext cx="5747254"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rgbClr val="323232"/>
                </a:solidFill>
                <a:cs typeface="Calibri"/>
              </a:rPr>
              <a:t>A simple assignment statement in </a:t>
            </a:r>
            <a:r>
              <a:rPr lang="en-US" sz="1600" err="1">
                <a:solidFill>
                  <a:srgbClr val="323232"/>
                </a:solidFill>
                <a:cs typeface="Calibri"/>
              </a:rPr>
              <a:t>scala</a:t>
            </a:r>
            <a:r>
              <a:rPr lang="en-US" sz="1600">
                <a:solidFill>
                  <a:srgbClr val="323232"/>
                </a:solidFill>
                <a:cs typeface="Calibri"/>
              </a:rPr>
              <a:t>, </a:t>
            </a:r>
            <a:r>
              <a:rPr lang="en-US" sz="1600">
                <a:ea typeface="Cambria"/>
                <a:cs typeface="Calibri"/>
              </a:rPr>
              <a:t>​</a:t>
            </a:r>
            <a:endParaRPr lang="en-US" sz="1600">
              <a:solidFill>
                <a:srgbClr val="000000"/>
              </a:solidFill>
              <a:cs typeface="Calibri"/>
            </a:endParaRPr>
          </a:p>
          <a:p>
            <a:r>
              <a:rPr lang="en-US" sz="1600">
                <a:solidFill>
                  <a:srgbClr val="323232"/>
                </a:solidFill>
                <a:cs typeface="Calibri"/>
              </a:rPr>
              <a:t>var &lt;</a:t>
            </a:r>
            <a:r>
              <a:rPr lang="en-US" sz="1600" err="1">
                <a:solidFill>
                  <a:srgbClr val="323232"/>
                </a:solidFill>
                <a:cs typeface="Calibri"/>
              </a:rPr>
              <a:t>variablename</a:t>
            </a:r>
            <a:r>
              <a:rPr lang="en-US" sz="1600">
                <a:solidFill>
                  <a:srgbClr val="323232"/>
                </a:solidFill>
                <a:cs typeface="Calibri"/>
              </a:rPr>
              <a:t>&gt; = "expression/value"</a:t>
            </a:r>
            <a:r>
              <a:rPr lang="en-US" sz="1600">
                <a:ea typeface="Cambria"/>
                <a:cs typeface="Calibri"/>
              </a:rPr>
              <a:t>​</a:t>
            </a:r>
          </a:p>
          <a:p>
            <a:br>
              <a:rPr lang="en-US" sz="1600">
                <a:ea typeface="Cambria"/>
              </a:rPr>
            </a:br>
            <a:r>
              <a:rPr lang="en-US" sz="1600">
                <a:ea typeface="Cambria"/>
                <a:cs typeface="Calibri"/>
              </a:rPr>
              <a:t>​</a:t>
            </a:r>
            <a:r>
              <a:rPr lang="en-US" sz="1600">
                <a:solidFill>
                  <a:srgbClr val="323232"/>
                </a:solidFill>
                <a:cs typeface="Calibri"/>
              </a:rPr>
              <a:t>Scala supports multiple assignment statements. </a:t>
            </a:r>
            <a:r>
              <a:rPr lang="en-US" sz="1600">
                <a:ea typeface="Cambria"/>
                <a:cs typeface="Calibri"/>
              </a:rPr>
              <a:t>​</a:t>
            </a:r>
            <a:br>
              <a:rPr lang="en-US" sz="1600">
                <a:ea typeface="Cambria"/>
              </a:rPr>
            </a:br>
            <a:r>
              <a:rPr lang="en-US" sz="1600">
                <a:ea typeface="Cambria"/>
                <a:cs typeface="Calibri"/>
              </a:rPr>
              <a:t>​</a:t>
            </a:r>
            <a:r>
              <a:rPr lang="en-US" sz="1600">
                <a:solidFill>
                  <a:srgbClr val="323232"/>
                </a:solidFill>
                <a:cs typeface="Calibri"/>
              </a:rPr>
              <a:t>For example:</a:t>
            </a:r>
            <a:r>
              <a:rPr lang="en-US" sz="1600">
                <a:ea typeface="Cambria"/>
                <a:cs typeface="Calibri"/>
              </a:rPr>
              <a:t>​</a:t>
            </a:r>
            <a:br>
              <a:rPr lang="en-US" sz="1600">
                <a:ea typeface="Cambria"/>
              </a:rPr>
            </a:br>
            <a:r>
              <a:rPr lang="en-US" sz="1600">
                <a:solidFill>
                  <a:srgbClr val="434343"/>
                </a:solidFill>
                <a:cs typeface="Calibri"/>
              </a:rPr>
              <a:t>          </a:t>
            </a:r>
            <a:r>
              <a:rPr lang="en-US" sz="1600" err="1">
                <a:solidFill>
                  <a:srgbClr val="434343"/>
                </a:solidFill>
                <a:cs typeface="Calibri"/>
              </a:rPr>
              <a:t>val</a:t>
            </a:r>
            <a:r>
              <a:rPr lang="en-US" sz="1600">
                <a:solidFill>
                  <a:srgbClr val="434343"/>
                </a:solidFill>
                <a:cs typeface="Calibri"/>
              </a:rPr>
              <a:t> (x: Int, y: String) = Pair(5, "Hello World")</a:t>
            </a:r>
            <a:r>
              <a:rPr lang="en-US" sz="1600">
                <a:ea typeface="Cambria"/>
                <a:cs typeface="Calibri"/>
              </a:rPr>
              <a:t>​</a:t>
            </a:r>
            <a:br>
              <a:rPr lang="en-US" sz="1600">
                <a:ea typeface="Cambria"/>
              </a:rPr>
            </a:br>
            <a:r>
              <a:rPr lang="en-US" sz="1600">
                <a:solidFill>
                  <a:srgbClr val="434343"/>
                </a:solidFill>
                <a:cs typeface="Calibri"/>
              </a:rPr>
              <a:t>          </a:t>
            </a:r>
            <a:r>
              <a:rPr lang="en-US" sz="1600" err="1">
                <a:solidFill>
                  <a:srgbClr val="434343"/>
                </a:solidFill>
                <a:cs typeface="Calibri"/>
              </a:rPr>
              <a:t>val</a:t>
            </a:r>
            <a:r>
              <a:rPr lang="en-US" sz="1600">
                <a:solidFill>
                  <a:srgbClr val="434343"/>
                </a:solidFill>
                <a:cs typeface="Calibri"/>
              </a:rPr>
              <a:t> (x, y) = Pair(5, "Hello World")</a:t>
            </a:r>
            <a:endParaRPr lang="en-US" sz="1600">
              <a:ea typeface="Cambria"/>
              <a:cs typeface="Calibri"/>
            </a:endParaRPr>
          </a:p>
        </p:txBody>
      </p:sp>
    </p:spTree>
    <p:extLst>
      <p:ext uri="{BB962C8B-B14F-4D97-AF65-F5344CB8AC3E}">
        <p14:creationId xmlns:p14="http://schemas.microsoft.com/office/powerpoint/2010/main" val="1522939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46" name="Google Shape;146;p20"/>
          <p:cNvSpPr txBox="1">
            <a:spLocks noGrp="1"/>
          </p:cNvSpPr>
          <p:nvPr>
            <p:ph type="sldNum" idx="12"/>
          </p:nvPr>
        </p:nvSpPr>
        <p:spPr>
          <a:xfrm>
            <a:off x="4297650" y="5470650"/>
            <a:ext cx="548700" cy="530100"/>
          </a:xfrm>
          <a:prstGeom prst="rect">
            <a:avLst/>
          </a:prstGeom>
        </p:spPr>
        <p:txBody>
          <a:bodyPr spcFirstLastPara="1" wrap="square" lIns="91425" tIns="91425" rIns="91425" bIns="91425" anchor="ctr" anchorCtr="0">
            <a:noAutofit/>
          </a:bodyPr>
          <a:lstStyle/>
          <a:p>
            <a:fld id="{00000000-1234-1234-1234-123412341234}" type="slidenum">
              <a:rPr lang="en" dirty="0"/>
              <a:pPr/>
              <a:t>12</a:t>
            </a:fld>
            <a:endParaRPr/>
          </a:p>
        </p:txBody>
      </p:sp>
      <p:grpSp>
        <p:nvGrpSpPr>
          <p:cNvPr id="2" name="Group 1">
            <a:extLst>
              <a:ext uri="{FF2B5EF4-FFF2-40B4-BE49-F238E27FC236}">
                <a16:creationId xmlns:a16="http://schemas.microsoft.com/office/drawing/2014/main" id="{D568D011-FB50-0C40-BD94-D0DE7FC12427}"/>
              </a:ext>
            </a:extLst>
          </p:cNvPr>
          <p:cNvGrpSpPr/>
          <p:nvPr/>
        </p:nvGrpSpPr>
        <p:grpSpPr>
          <a:xfrm>
            <a:off x="820444" y="170195"/>
            <a:ext cx="6788169" cy="627017"/>
            <a:chOff x="675301" y="436290"/>
            <a:chExt cx="6788169" cy="627017"/>
          </a:xfrm>
        </p:grpSpPr>
        <p:pic>
          <p:nvPicPr>
            <p:cNvPr id="3" name="Picture 2" descr="Scala - Free logo icons">
              <a:extLst>
                <a:ext uri="{FF2B5EF4-FFF2-40B4-BE49-F238E27FC236}">
                  <a16:creationId xmlns:a16="http://schemas.microsoft.com/office/drawing/2014/main" id="{BF34555D-FD1A-051F-165A-60C0A3FB2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301" y="436290"/>
              <a:ext cx="627017" cy="627017"/>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06;p16">
              <a:extLst>
                <a:ext uri="{FF2B5EF4-FFF2-40B4-BE49-F238E27FC236}">
                  <a16:creationId xmlns:a16="http://schemas.microsoft.com/office/drawing/2014/main" id="{00BB8FE4-526E-E809-7F0F-3F100D6E0BD9}"/>
                </a:ext>
              </a:extLst>
            </p:cNvPr>
            <p:cNvSpPr txBox="1">
              <a:spLocks/>
            </p:cNvSpPr>
            <p:nvPr/>
          </p:nvSpPr>
          <p:spPr>
            <a:xfrm>
              <a:off x="1391838" y="506876"/>
              <a:ext cx="6071632" cy="4842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D9D9D9"/>
                </a:buClr>
                <a:buSzPts val="3000"/>
                <a:buFont typeface="Bitter"/>
                <a:buChar char="■"/>
                <a:defRPr sz="3000" b="0" i="0" u="none" strike="noStrike" cap="none">
                  <a:solidFill>
                    <a:srgbClr val="434343"/>
                  </a:solidFill>
                  <a:latin typeface="Bitter"/>
                  <a:ea typeface="Bitter"/>
                  <a:cs typeface="Bitter"/>
                  <a:sym typeface="Bitter"/>
                </a:defRPr>
              </a:lvl1pPr>
              <a:lvl2pPr marL="914400" marR="0" lvl="1"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2pPr>
              <a:lvl3pPr marL="1371600" marR="0" lvl="2"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3pPr>
              <a:lvl4pPr marL="1828800" marR="0" lvl="3" indent="-342900" algn="l" rtl="0">
                <a:lnSpc>
                  <a:spcPct val="100000"/>
                </a:lnSpc>
                <a:spcBef>
                  <a:spcPts val="0"/>
                </a:spcBef>
                <a:spcAft>
                  <a:spcPts val="0"/>
                </a:spcAft>
                <a:buClr>
                  <a:srgbClr val="D9D9D9"/>
                </a:buClr>
                <a:buSzPts val="1800"/>
                <a:buFont typeface="Bitter"/>
                <a:buChar char="■"/>
                <a:defRPr sz="1800" b="0" i="0" u="none" strike="noStrike" cap="none">
                  <a:solidFill>
                    <a:srgbClr val="434343"/>
                  </a:solidFill>
                  <a:latin typeface="Bitter"/>
                  <a:ea typeface="Bitter"/>
                  <a:cs typeface="Bitter"/>
                  <a:sym typeface="Bitter"/>
                </a:defRPr>
              </a:lvl4pPr>
              <a:lvl5pPr marL="2286000" marR="0" lvl="4"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5pPr>
              <a:lvl6pPr marL="2743200" marR="0" lvl="5"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6pPr>
              <a:lvl7pPr marL="3200400" marR="0" lvl="6"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7pPr>
              <a:lvl8pPr marL="3657600" marR="0" lvl="7"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8pPr>
              <a:lvl9pPr marL="4114800" marR="0" lvl="8"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9pPr>
            </a:lstStyle>
            <a:p>
              <a:pPr marL="0" indent="0" defTabSz="914400">
                <a:buSzPts val="1100"/>
                <a:buNone/>
              </a:pPr>
              <a:r>
                <a:rPr lang="en-US" sz="2000" b="1" kern="0">
                  <a:latin typeface="Verdana"/>
                </a:rPr>
                <a:t>Support to OO Programming</a:t>
              </a:r>
            </a:p>
          </p:txBody>
        </p:sp>
      </p:grpSp>
      <p:sp>
        <p:nvSpPr>
          <p:cNvPr id="9" name="Google Shape;106;p16">
            <a:extLst>
              <a:ext uri="{FF2B5EF4-FFF2-40B4-BE49-F238E27FC236}">
                <a16:creationId xmlns:a16="http://schemas.microsoft.com/office/drawing/2014/main" id="{11A181DD-8B72-0673-D549-EA3240177C2C}"/>
              </a:ext>
            </a:extLst>
          </p:cNvPr>
          <p:cNvSpPr txBox="1">
            <a:spLocks/>
          </p:cNvSpPr>
          <p:nvPr/>
        </p:nvSpPr>
        <p:spPr>
          <a:xfrm>
            <a:off x="545121" y="733180"/>
            <a:ext cx="8053757" cy="55680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D9D9D9"/>
              </a:buClr>
              <a:buSzPts val="3000"/>
              <a:buFont typeface="Bitter"/>
              <a:buChar char="■"/>
              <a:defRPr sz="3000" b="0" i="0" u="none" strike="noStrike" cap="none">
                <a:solidFill>
                  <a:srgbClr val="434343"/>
                </a:solidFill>
                <a:latin typeface="Bitter"/>
                <a:ea typeface="Bitter"/>
                <a:cs typeface="Bitter"/>
                <a:sym typeface="Bitter"/>
              </a:defRPr>
            </a:lvl1pPr>
            <a:lvl2pPr marL="914400" marR="0" lvl="1"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2pPr>
            <a:lvl3pPr marL="1371600" marR="0" lvl="2"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3pPr>
            <a:lvl4pPr marL="1828800" marR="0" lvl="3" indent="-342900" algn="l" rtl="0">
              <a:lnSpc>
                <a:spcPct val="100000"/>
              </a:lnSpc>
              <a:spcBef>
                <a:spcPts val="0"/>
              </a:spcBef>
              <a:spcAft>
                <a:spcPts val="0"/>
              </a:spcAft>
              <a:buClr>
                <a:srgbClr val="D9D9D9"/>
              </a:buClr>
              <a:buSzPts val="1800"/>
              <a:buFont typeface="Bitter"/>
              <a:buChar char="■"/>
              <a:defRPr sz="1800" b="0" i="0" u="none" strike="noStrike" cap="none">
                <a:solidFill>
                  <a:srgbClr val="434343"/>
                </a:solidFill>
                <a:latin typeface="Bitter"/>
                <a:ea typeface="Bitter"/>
                <a:cs typeface="Bitter"/>
                <a:sym typeface="Bitter"/>
              </a:defRPr>
            </a:lvl4pPr>
            <a:lvl5pPr marL="2286000" marR="0" lvl="4"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5pPr>
            <a:lvl6pPr marL="2743200" marR="0" lvl="5"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6pPr>
            <a:lvl7pPr marL="3200400" marR="0" lvl="6"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7pPr>
            <a:lvl8pPr marL="3657600" marR="0" lvl="7"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8pPr>
            <a:lvl9pPr marL="4114800" marR="0" lvl="8"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9pPr>
          </a:lstStyle>
          <a:p>
            <a:pPr marL="57150" indent="0">
              <a:buNone/>
            </a:pPr>
            <a:r>
              <a:rPr lang="en-US" sz="1600">
                <a:latin typeface="Calibri"/>
              </a:rPr>
              <a:t>Scala fully supports object-oriented programming (OOP) and provides a rich set of features for developing object-oriented applications. In Scala, you can create classes, objects, and traits to define types and their behavior. Classes are used to define blueprints for objects, objects are single instances of classes, and traits define reusable behavior that can be mixed into classes. </a:t>
            </a:r>
            <a:endParaRPr lang="en-US"/>
          </a:p>
          <a:p>
            <a:pPr marL="0" indent="0">
              <a:buNone/>
            </a:pPr>
            <a:r>
              <a:rPr lang="en-US" sz="1600" b="1">
                <a:latin typeface="Calibri"/>
              </a:rPr>
              <a:t>      Here are some of the key features of Scala's OOP support:</a:t>
            </a:r>
          </a:p>
          <a:p>
            <a:pPr marL="0" indent="-19050">
              <a:buNone/>
            </a:pPr>
            <a:r>
              <a:rPr lang="en-US" sz="1600">
                <a:latin typeface="Calibri"/>
              </a:rPr>
              <a:t>1. </a:t>
            </a:r>
            <a:r>
              <a:rPr lang="en-US" sz="1600" b="1">
                <a:latin typeface="Calibri"/>
              </a:rPr>
              <a:t>Classes:</a:t>
            </a:r>
            <a:r>
              <a:rPr lang="en-US" sz="1600">
                <a:latin typeface="Calibri"/>
              </a:rPr>
              <a:t> Scala classes are similar to classes in Java. They can have  fields, methods,  constructors, and can extend other classes or traits.</a:t>
            </a:r>
            <a:br>
              <a:rPr lang="en-US" sz="1600">
                <a:latin typeface="Calibri"/>
              </a:rPr>
            </a:br>
            <a:r>
              <a:rPr lang="en-US" sz="1600">
                <a:latin typeface="Calibri"/>
              </a:rPr>
              <a:t>2. </a:t>
            </a:r>
            <a:r>
              <a:rPr lang="en-US" sz="1600" b="1">
                <a:latin typeface="Calibri"/>
              </a:rPr>
              <a:t>Objects:</a:t>
            </a:r>
            <a:r>
              <a:rPr lang="en-US" sz="1600">
                <a:latin typeface="Calibri"/>
              </a:rPr>
              <a:t> Scala objects are similar to Java's static classes or singletons. They can have fields, methods, and implement traits, but cannot be instantiated.</a:t>
            </a:r>
            <a:br>
              <a:rPr lang="en-US" sz="1600">
                <a:latin typeface="Calibri"/>
              </a:rPr>
            </a:br>
            <a:r>
              <a:rPr lang="en-US" sz="1600">
                <a:latin typeface="Calibri"/>
              </a:rPr>
              <a:t>3. </a:t>
            </a:r>
            <a:r>
              <a:rPr lang="en-US" sz="1600" b="1">
                <a:latin typeface="Calibri"/>
              </a:rPr>
              <a:t>Traits:</a:t>
            </a:r>
            <a:r>
              <a:rPr lang="en-US" sz="1600">
                <a:latin typeface="Calibri"/>
              </a:rPr>
              <a:t> Scala traits are similar to Java's interfaces, but with additional functionality. They can define abstract methods and fields, provide default implementations, and mix-in with classes to provide reusable behavior.</a:t>
            </a:r>
            <a:endParaRPr lang="en-US"/>
          </a:p>
          <a:p>
            <a:pPr marL="0" indent="0">
              <a:spcBef>
                <a:spcPts val="0"/>
              </a:spcBef>
              <a:buNone/>
            </a:pPr>
            <a:r>
              <a:rPr lang="en-US" sz="1600">
                <a:latin typeface="Calibri"/>
              </a:rPr>
              <a:t>4. </a:t>
            </a:r>
            <a:r>
              <a:rPr lang="en-US" sz="1600" b="1">
                <a:latin typeface="Calibri"/>
              </a:rPr>
              <a:t>Inheritance: </a:t>
            </a:r>
            <a:r>
              <a:rPr lang="en-US" sz="1600">
                <a:latin typeface="Calibri"/>
              </a:rPr>
              <a:t>Scala supports single and multiple inheritance. A class can inherit from one or more classes or traits. </a:t>
            </a:r>
          </a:p>
          <a:p>
            <a:pPr marL="0" indent="0">
              <a:spcBef>
                <a:spcPts val="0"/>
              </a:spcBef>
              <a:buNone/>
            </a:pPr>
            <a:r>
              <a:rPr lang="en-US" sz="1600">
                <a:latin typeface="Calibri"/>
              </a:rPr>
              <a:t>5. </a:t>
            </a:r>
            <a:r>
              <a:rPr lang="en-US" sz="1600" b="1">
                <a:latin typeface="Calibri"/>
              </a:rPr>
              <a:t>Polymorphism:</a:t>
            </a:r>
            <a:r>
              <a:rPr lang="en-US" sz="1600">
                <a:latin typeface="Calibri"/>
              </a:rPr>
              <a:t> Scala supports both compile-time and runtime polymorphism. Compile-time polymorphism is achieved through method  overloading, while runtime polymorphism is achieved through method overriding. </a:t>
            </a:r>
          </a:p>
          <a:p>
            <a:pPr marL="0" indent="0">
              <a:spcBef>
                <a:spcPts val="0"/>
              </a:spcBef>
              <a:buNone/>
            </a:pPr>
            <a:r>
              <a:rPr lang="en-US" sz="1600">
                <a:latin typeface="Calibri"/>
              </a:rPr>
              <a:t>6. </a:t>
            </a:r>
            <a:r>
              <a:rPr lang="en-US" sz="1600" b="1">
                <a:latin typeface="Calibri"/>
              </a:rPr>
              <a:t>Type Inference:</a:t>
            </a:r>
            <a:r>
              <a:rPr lang="en-US" sz="1600">
                <a:latin typeface="Calibri"/>
              </a:rPr>
              <a:t> Scala supports type inference, which means that the compiler can infer the type of a variable or expression based on its context. This can reduce boilerplate code and make code more concise.</a:t>
            </a:r>
          </a:p>
        </p:txBody>
      </p:sp>
    </p:spTree>
    <p:extLst>
      <p:ext uri="{BB962C8B-B14F-4D97-AF65-F5344CB8AC3E}">
        <p14:creationId xmlns:p14="http://schemas.microsoft.com/office/powerpoint/2010/main" val="33329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46" name="Google Shape;146;p20"/>
          <p:cNvSpPr txBox="1">
            <a:spLocks noGrp="1"/>
          </p:cNvSpPr>
          <p:nvPr>
            <p:ph type="sldNum" idx="12"/>
          </p:nvPr>
        </p:nvSpPr>
        <p:spPr>
          <a:xfrm>
            <a:off x="4297650" y="5470650"/>
            <a:ext cx="548700" cy="530100"/>
          </a:xfrm>
          <a:prstGeom prst="rect">
            <a:avLst/>
          </a:prstGeom>
        </p:spPr>
        <p:txBody>
          <a:bodyPr spcFirstLastPara="1" wrap="square" lIns="91425" tIns="91425" rIns="91425" bIns="91425" anchor="ctr" anchorCtr="0">
            <a:noAutofit/>
          </a:bodyPr>
          <a:lstStyle/>
          <a:p>
            <a:fld id="{00000000-1234-1234-1234-123412341234}" type="slidenum">
              <a:rPr lang="en"/>
              <a:pPr/>
              <a:t>13</a:t>
            </a:fld>
            <a:endParaRPr/>
          </a:p>
        </p:txBody>
      </p:sp>
      <p:grpSp>
        <p:nvGrpSpPr>
          <p:cNvPr id="2" name="Group 1">
            <a:extLst>
              <a:ext uri="{FF2B5EF4-FFF2-40B4-BE49-F238E27FC236}">
                <a16:creationId xmlns:a16="http://schemas.microsoft.com/office/drawing/2014/main" id="{CA664A9A-C40B-5FAC-67A3-7900B4A1752B}"/>
              </a:ext>
            </a:extLst>
          </p:cNvPr>
          <p:cNvGrpSpPr/>
          <p:nvPr/>
        </p:nvGrpSpPr>
        <p:grpSpPr>
          <a:xfrm>
            <a:off x="711586" y="162640"/>
            <a:ext cx="6698649" cy="670858"/>
            <a:chOff x="917205" y="501306"/>
            <a:chExt cx="6698649" cy="670858"/>
          </a:xfrm>
        </p:grpSpPr>
        <p:pic>
          <p:nvPicPr>
            <p:cNvPr id="3" name="Picture 2" descr="Scala - Free logo icons">
              <a:extLst>
                <a:ext uri="{FF2B5EF4-FFF2-40B4-BE49-F238E27FC236}">
                  <a16:creationId xmlns:a16="http://schemas.microsoft.com/office/drawing/2014/main" id="{BF34555D-FD1A-051F-165A-60C0A3FB2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205" y="545147"/>
              <a:ext cx="627017" cy="627017"/>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06;p16">
              <a:extLst>
                <a:ext uri="{FF2B5EF4-FFF2-40B4-BE49-F238E27FC236}">
                  <a16:creationId xmlns:a16="http://schemas.microsoft.com/office/drawing/2014/main" id="{00BB8FE4-526E-E809-7F0F-3F100D6E0BD9}"/>
                </a:ext>
              </a:extLst>
            </p:cNvPr>
            <p:cNvSpPr txBox="1">
              <a:spLocks/>
            </p:cNvSpPr>
            <p:nvPr/>
          </p:nvSpPr>
          <p:spPr>
            <a:xfrm>
              <a:off x="1544222" y="501306"/>
              <a:ext cx="6071632" cy="4842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D9D9D9"/>
                </a:buClr>
                <a:buSzPts val="3000"/>
                <a:buFont typeface="Bitter"/>
                <a:buChar char="■"/>
                <a:defRPr sz="3000" b="0" i="0" u="none" strike="noStrike" cap="none">
                  <a:solidFill>
                    <a:srgbClr val="434343"/>
                  </a:solidFill>
                  <a:latin typeface="Bitter"/>
                  <a:ea typeface="Bitter"/>
                  <a:cs typeface="Bitter"/>
                  <a:sym typeface="Bitter"/>
                </a:defRPr>
              </a:lvl1pPr>
              <a:lvl2pPr marL="914400" marR="0" lvl="1"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2pPr>
              <a:lvl3pPr marL="1371600" marR="0" lvl="2"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3pPr>
              <a:lvl4pPr marL="1828800" marR="0" lvl="3" indent="-342900" algn="l" rtl="0">
                <a:lnSpc>
                  <a:spcPct val="100000"/>
                </a:lnSpc>
                <a:spcBef>
                  <a:spcPts val="0"/>
                </a:spcBef>
                <a:spcAft>
                  <a:spcPts val="0"/>
                </a:spcAft>
                <a:buClr>
                  <a:srgbClr val="D9D9D9"/>
                </a:buClr>
                <a:buSzPts val="1800"/>
                <a:buFont typeface="Bitter"/>
                <a:buChar char="■"/>
                <a:defRPr sz="1800" b="0" i="0" u="none" strike="noStrike" cap="none">
                  <a:solidFill>
                    <a:srgbClr val="434343"/>
                  </a:solidFill>
                  <a:latin typeface="Bitter"/>
                  <a:ea typeface="Bitter"/>
                  <a:cs typeface="Bitter"/>
                  <a:sym typeface="Bitter"/>
                </a:defRPr>
              </a:lvl4pPr>
              <a:lvl5pPr marL="2286000" marR="0" lvl="4"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5pPr>
              <a:lvl6pPr marL="2743200" marR="0" lvl="5"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6pPr>
              <a:lvl7pPr marL="3200400" marR="0" lvl="6"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7pPr>
              <a:lvl8pPr marL="3657600" marR="0" lvl="7"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8pPr>
              <a:lvl9pPr marL="4114800" marR="0" lvl="8"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9pPr>
            </a:lstStyle>
            <a:p>
              <a:pPr marL="0" indent="0" defTabSz="914400">
                <a:buSzPts val="1100"/>
                <a:buNone/>
              </a:pPr>
              <a:r>
                <a:rPr lang="en-US" sz="2400" b="1" kern="0">
                  <a:latin typeface="Verdana"/>
                </a:rPr>
                <a:t>Support to OO Programming</a:t>
              </a:r>
            </a:p>
          </p:txBody>
        </p:sp>
      </p:grpSp>
      <p:sp>
        <p:nvSpPr>
          <p:cNvPr id="5" name="TextBox 4">
            <a:extLst>
              <a:ext uri="{FF2B5EF4-FFF2-40B4-BE49-F238E27FC236}">
                <a16:creationId xmlns:a16="http://schemas.microsoft.com/office/drawing/2014/main" id="{F24DAD11-D01C-E5CA-A24B-80FCC27EA040}"/>
              </a:ext>
            </a:extLst>
          </p:cNvPr>
          <p:cNvSpPr txBox="1"/>
          <p:nvPr/>
        </p:nvSpPr>
        <p:spPr>
          <a:xfrm>
            <a:off x="713073" y="940151"/>
            <a:ext cx="4338014"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mn-lt"/>
                <a:cs typeface="+mn-lt"/>
              </a:rPr>
              <a:t>This example demonstrates several key features of object-oriented programming support in Scala: such as Inheritance, Polymorphism, Encapsulation and Abstraction. </a:t>
            </a:r>
            <a:br>
              <a:rPr lang="en-US" sz="1600">
                <a:ea typeface="+mn-lt"/>
                <a:cs typeface="+mn-lt"/>
              </a:rPr>
            </a:br>
            <a:r>
              <a:rPr lang="en-US" sz="1600">
                <a:ea typeface="+mn-lt"/>
                <a:cs typeface="+mn-lt"/>
              </a:rPr>
              <a:t>In this example, we define an abstract class called </a:t>
            </a:r>
            <a:r>
              <a:rPr lang="en-US" sz="1600" b="1" err="1">
                <a:ea typeface="+mn-lt"/>
                <a:cs typeface="+mn-lt"/>
              </a:rPr>
              <a:t>GeometricShape</a:t>
            </a:r>
            <a:r>
              <a:rPr lang="en-US" sz="1600">
                <a:ea typeface="+mn-lt"/>
                <a:cs typeface="+mn-lt"/>
              </a:rPr>
              <a:t> that has a single abstract method called </a:t>
            </a:r>
            <a:r>
              <a:rPr lang="en-US" sz="1600" b="1">
                <a:ea typeface="+mn-lt"/>
                <a:cs typeface="+mn-lt"/>
              </a:rPr>
              <a:t>area()</a:t>
            </a:r>
            <a:r>
              <a:rPr lang="en-US" sz="1600">
                <a:ea typeface="+mn-lt"/>
                <a:cs typeface="+mn-lt"/>
              </a:rPr>
              <a:t>. We then define two concrete classes that extend the </a:t>
            </a:r>
            <a:r>
              <a:rPr lang="en-US" sz="1600" b="1">
                <a:ea typeface="+mn-lt"/>
                <a:cs typeface="+mn-lt"/>
              </a:rPr>
              <a:t>Shape</a:t>
            </a:r>
            <a:r>
              <a:rPr lang="en-US" sz="1600">
                <a:ea typeface="+mn-lt"/>
                <a:cs typeface="+mn-lt"/>
              </a:rPr>
              <a:t> class: </a:t>
            </a:r>
            <a:r>
              <a:rPr lang="en-US" sz="1600" b="1">
                <a:ea typeface="+mn-lt"/>
                <a:cs typeface="+mn-lt"/>
              </a:rPr>
              <a:t>Circle</a:t>
            </a:r>
            <a:r>
              <a:rPr lang="en-US" sz="1600">
                <a:ea typeface="+mn-lt"/>
                <a:cs typeface="+mn-lt"/>
              </a:rPr>
              <a:t> and </a:t>
            </a:r>
            <a:r>
              <a:rPr lang="en-US" sz="1600" b="1">
                <a:ea typeface="+mn-lt"/>
                <a:cs typeface="+mn-lt"/>
              </a:rPr>
              <a:t>Rectangle</a:t>
            </a:r>
            <a:r>
              <a:rPr lang="en-US" sz="1600">
                <a:ea typeface="+mn-lt"/>
                <a:cs typeface="+mn-lt"/>
              </a:rPr>
              <a:t>. Each of these classes overrides the </a:t>
            </a:r>
            <a:r>
              <a:rPr lang="en-US" sz="1600" b="1">
                <a:ea typeface="+mn-lt"/>
                <a:cs typeface="+mn-lt"/>
              </a:rPr>
              <a:t>area()</a:t>
            </a:r>
            <a:r>
              <a:rPr lang="en-US" sz="1600">
                <a:ea typeface="+mn-lt"/>
                <a:cs typeface="+mn-lt"/>
              </a:rPr>
              <a:t> method to provide a specific implementation for calculating the area of the shape.</a:t>
            </a:r>
            <a:endParaRPr lang="en-US" sz="1600">
              <a:cs typeface="Calibri"/>
            </a:endParaRPr>
          </a:p>
          <a:p>
            <a:r>
              <a:rPr lang="en-US" sz="1600">
                <a:ea typeface="+mn-lt"/>
                <a:cs typeface="+mn-lt"/>
              </a:rPr>
              <a:t>We then define an object called </a:t>
            </a:r>
            <a:r>
              <a:rPr lang="en-US" sz="1600" b="1" err="1">
                <a:ea typeface="+mn-lt"/>
                <a:cs typeface="+mn-lt"/>
              </a:rPr>
              <a:t>OOPExample</a:t>
            </a:r>
            <a:r>
              <a:rPr lang="en-US" sz="1600">
                <a:ea typeface="+mn-lt"/>
                <a:cs typeface="+mn-lt"/>
              </a:rPr>
              <a:t> that contains the </a:t>
            </a:r>
            <a:r>
              <a:rPr lang="en-US" sz="1600" b="1">
                <a:ea typeface="+mn-lt"/>
                <a:cs typeface="+mn-lt"/>
              </a:rPr>
              <a:t>main()</a:t>
            </a:r>
            <a:r>
              <a:rPr lang="en-US" sz="1600">
                <a:ea typeface="+mn-lt"/>
                <a:cs typeface="+mn-lt"/>
              </a:rPr>
              <a:t> function. Within the </a:t>
            </a:r>
            <a:r>
              <a:rPr lang="en-US" sz="1600" b="1">
                <a:ea typeface="+mn-lt"/>
                <a:cs typeface="+mn-lt"/>
              </a:rPr>
              <a:t>main()</a:t>
            </a:r>
            <a:r>
              <a:rPr lang="en-US" sz="1600">
                <a:ea typeface="+mn-lt"/>
                <a:cs typeface="+mn-lt"/>
              </a:rPr>
              <a:t> function, we create instances of the </a:t>
            </a:r>
            <a:r>
              <a:rPr lang="en-US" sz="1600" b="1">
                <a:ea typeface="+mn-lt"/>
                <a:cs typeface="+mn-lt"/>
              </a:rPr>
              <a:t>Circle</a:t>
            </a:r>
            <a:r>
              <a:rPr lang="en-US" sz="1600">
                <a:ea typeface="+mn-lt"/>
                <a:cs typeface="+mn-lt"/>
              </a:rPr>
              <a:t> and </a:t>
            </a:r>
            <a:r>
              <a:rPr lang="en-US" sz="1600" b="1">
                <a:ea typeface="+mn-lt"/>
                <a:cs typeface="+mn-lt"/>
              </a:rPr>
              <a:t>Rectangle</a:t>
            </a:r>
            <a:r>
              <a:rPr lang="en-US" sz="1600">
                <a:ea typeface="+mn-lt"/>
                <a:cs typeface="+mn-lt"/>
              </a:rPr>
              <a:t> classes, passing in the necessary parameters to their constructors. We then call the </a:t>
            </a:r>
            <a:r>
              <a:rPr lang="en-US" sz="1600" b="1">
                <a:ea typeface="+mn-lt"/>
                <a:cs typeface="+mn-lt"/>
              </a:rPr>
              <a:t>area()</a:t>
            </a:r>
            <a:r>
              <a:rPr lang="en-US" sz="1600">
                <a:ea typeface="+mn-lt"/>
                <a:cs typeface="+mn-lt"/>
              </a:rPr>
              <a:t> method on each of these instances and print the results to the console.</a:t>
            </a:r>
            <a:endParaRPr lang="en-US" sz="1600">
              <a:cs typeface="Calibri"/>
            </a:endParaRPr>
          </a:p>
          <a:p>
            <a:endParaRPr lang="en-US" sz="1600">
              <a:latin typeface="Calibri"/>
              <a:cs typeface="Segoe UI"/>
            </a:endParaRPr>
          </a:p>
        </p:txBody>
      </p:sp>
      <p:pic>
        <p:nvPicPr>
          <p:cNvPr id="8" name="Picture 9" descr="Text&#10;&#10;Description automatically generated">
            <a:extLst>
              <a:ext uri="{FF2B5EF4-FFF2-40B4-BE49-F238E27FC236}">
                <a16:creationId xmlns:a16="http://schemas.microsoft.com/office/drawing/2014/main" id="{005DE8D7-E3B6-DB86-BDDB-31395C5338DF}"/>
              </a:ext>
            </a:extLst>
          </p:cNvPr>
          <p:cNvPicPr>
            <a:picLocks noChangeAspect="1"/>
          </p:cNvPicPr>
          <p:nvPr/>
        </p:nvPicPr>
        <p:blipFill rotWithShape="1">
          <a:blip r:embed="rId4"/>
          <a:srcRect r="10097" b="2680"/>
          <a:stretch/>
        </p:blipFill>
        <p:spPr>
          <a:xfrm>
            <a:off x="5159827" y="1035128"/>
            <a:ext cx="3420169" cy="4624351"/>
          </a:xfrm>
          <a:prstGeom prst="rect">
            <a:avLst/>
          </a:prstGeom>
        </p:spPr>
      </p:pic>
    </p:spTree>
    <p:extLst>
      <p:ext uri="{BB962C8B-B14F-4D97-AF65-F5344CB8AC3E}">
        <p14:creationId xmlns:p14="http://schemas.microsoft.com/office/powerpoint/2010/main" val="2858292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46" name="Google Shape;146;p20"/>
          <p:cNvSpPr txBox="1">
            <a:spLocks noGrp="1"/>
          </p:cNvSpPr>
          <p:nvPr>
            <p:ph type="sldNum" idx="12"/>
          </p:nvPr>
        </p:nvSpPr>
        <p:spPr>
          <a:xfrm>
            <a:off x="4297650" y="5470650"/>
            <a:ext cx="548700" cy="530100"/>
          </a:xfrm>
          <a:prstGeom prst="rect">
            <a:avLst/>
          </a:prstGeom>
        </p:spPr>
        <p:txBody>
          <a:bodyPr spcFirstLastPara="1" wrap="square" lIns="91425" tIns="91425" rIns="91425" bIns="91425" anchor="ctr" anchorCtr="0">
            <a:noAutofit/>
          </a:bodyPr>
          <a:lstStyle/>
          <a:p>
            <a:fld id="{00000000-1234-1234-1234-123412341234}" type="slidenum">
              <a:rPr lang="en"/>
              <a:pPr/>
              <a:t>14</a:t>
            </a:fld>
            <a:endParaRPr/>
          </a:p>
        </p:txBody>
      </p:sp>
      <p:grpSp>
        <p:nvGrpSpPr>
          <p:cNvPr id="2" name="Group 1">
            <a:extLst>
              <a:ext uri="{FF2B5EF4-FFF2-40B4-BE49-F238E27FC236}">
                <a16:creationId xmlns:a16="http://schemas.microsoft.com/office/drawing/2014/main" id="{F91AEF54-D097-9F59-B801-BCE92AE7F4CD}"/>
              </a:ext>
            </a:extLst>
          </p:cNvPr>
          <p:cNvGrpSpPr/>
          <p:nvPr/>
        </p:nvGrpSpPr>
        <p:grpSpPr>
          <a:xfrm>
            <a:off x="893788" y="345145"/>
            <a:ext cx="6807723" cy="657643"/>
            <a:chOff x="917205" y="514521"/>
            <a:chExt cx="6807723" cy="657643"/>
          </a:xfrm>
        </p:grpSpPr>
        <p:pic>
          <p:nvPicPr>
            <p:cNvPr id="3" name="Picture 2" descr="Scala - Free logo icons">
              <a:extLst>
                <a:ext uri="{FF2B5EF4-FFF2-40B4-BE49-F238E27FC236}">
                  <a16:creationId xmlns:a16="http://schemas.microsoft.com/office/drawing/2014/main" id="{BF34555D-FD1A-051F-165A-60C0A3FB2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205" y="545147"/>
              <a:ext cx="627017" cy="627017"/>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06;p16">
              <a:extLst>
                <a:ext uri="{FF2B5EF4-FFF2-40B4-BE49-F238E27FC236}">
                  <a16:creationId xmlns:a16="http://schemas.microsoft.com/office/drawing/2014/main" id="{00BB8FE4-526E-E809-7F0F-3F100D6E0BD9}"/>
                </a:ext>
              </a:extLst>
            </p:cNvPr>
            <p:cNvSpPr txBox="1">
              <a:spLocks/>
            </p:cNvSpPr>
            <p:nvPr/>
          </p:nvSpPr>
          <p:spPr>
            <a:xfrm>
              <a:off x="1653296" y="514521"/>
              <a:ext cx="6071632" cy="4842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D9D9D9"/>
                </a:buClr>
                <a:buSzPts val="3000"/>
                <a:buFont typeface="Bitter"/>
                <a:buChar char="■"/>
                <a:defRPr sz="3000" b="0" i="0" u="none" strike="noStrike" cap="none">
                  <a:solidFill>
                    <a:srgbClr val="434343"/>
                  </a:solidFill>
                  <a:latin typeface="Bitter"/>
                  <a:ea typeface="Bitter"/>
                  <a:cs typeface="Bitter"/>
                  <a:sym typeface="Bitter"/>
                </a:defRPr>
              </a:lvl1pPr>
              <a:lvl2pPr marL="914400" marR="0" lvl="1"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2pPr>
              <a:lvl3pPr marL="1371600" marR="0" lvl="2"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3pPr>
              <a:lvl4pPr marL="1828800" marR="0" lvl="3" indent="-342900" algn="l" rtl="0">
                <a:lnSpc>
                  <a:spcPct val="100000"/>
                </a:lnSpc>
                <a:spcBef>
                  <a:spcPts val="0"/>
                </a:spcBef>
                <a:spcAft>
                  <a:spcPts val="0"/>
                </a:spcAft>
                <a:buClr>
                  <a:srgbClr val="D9D9D9"/>
                </a:buClr>
                <a:buSzPts val="1800"/>
                <a:buFont typeface="Bitter"/>
                <a:buChar char="■"/>
                <a:defRPr sz="1800" b="0" i="0" u="none" strike="noStrike" cap="none">
                  <a:solidFill>
                    <a:srgbClr val="434343"/>
                  </a:solidFill>
                  <a:latin typeface="Bitter"/>
                  <a:ea typeface="Bitter"/>
                  <a:cs typeface="Bitter"/>
                  <a:sym typeface="Bitter"/>
                </a:defRPr>
              </a:lvl4pPr>
              <a:lvl5pPr marL="2286000" marR="0" lvl="4"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5pPr>
              <a:lvl6pPr marL="2743200" marR="0" lvl="5"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6pPr>
              <a:lvl7pPr marL="3200400" marR="0" lvl="6"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7pPr>
              <a:lvl8pPr marL="3657600" marR="0" lvl="7"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8pPr>
              <a:lvl9pPr marL="4114800" marR="0" lvl="8"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9pPr>
            </a:lstStyle>
            <a:p>
              <a:pPr marL="0" indent="0" defTabSz="914400">
                <a:buNone/>
              </a:pPr>
              <a:r>
                <a:rPr lang="en-US" sz="2400" b="1" kern="0">
                  <a:latin typeface="Verdana"/>
                </a:rPr>
                <a:t>Scala Stack Implementation</a:t>
              </a:r>
              <a:endParaRPr lang="en-US" sz="3200" b="1">
                <a:latin typeface="Verdana"/>
              </a:endParaRPr>
            </a:p>
          </p:txBody>
        </p:sp>
      </p:grpSp>
      <p:sp>
        <p:nvSpPr>
          <p:cNvPr id="9" name="Google Shape;106;p16">
            <a:extLst>
              <a:ext uri="{FF2B5EF4-FFF2-40B4-BE49-F238E27FC236}">
                <a16:creationId xmlns:a16="http://schemas.microsoft.com/office/drawing/2014/main" id="{11A181DD-8B72-0673-D549-EA3240177C2C}"/>
              </a:ext>
            </a:extLst>
          </p:cNvPr>
          <p:cNvSpPr txBox="1">
            <a:spLocks/>
          </p:cNvSpPr>
          <p:nvPr/>
        </p:nvSpPr>
        <p:spPr>
          <a:xfrm>
            <a:off x="520872" y="1191897"/>
            <a:ext cx="4439386" cy="50679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D9D9D9"/>
              </a:buClr>
              <a:buSzPts val="3000"/>
              <a:buFont typeface="Bitter"/>
              <a:buChar char="■"/>
              <a:defRPr sz="3000" b="0" i="0" u="none" strike="noStrike" cap="none">
                <a:solidFill>
                  <a:srgbClr val="434343"/>
                </a:solidFill>
                <a:latin typeface="Bitter"/>
                <a:ea typeface="Bitter"/>
                <a:cs typeface="Bitter"/>
                <a:sym typeface="Bitter"/>
              </a:defRPr>
            </a:lvl1pPr>
            <a:lvl2pPr marL="914400" marR="0" lvl="1"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2pPr>
            <a:lvl3pPr marL="1371600" marR="0" lvl="2"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3pPr>
            <a:lvl4pPr marL="1828800" marR="0" lvl="3" indent="-342900" algn="l" rtl="0">
              <a:lnSpc>
                <a:spcPct val="100000"/>
              </a:lnSpc>
              <a:spcBef>
                <a:spcPts val="0"/>
              </a:spcBef>
              <a:spcAft>
                <a:spcPts val="0"/>
              </a:spcAft>
              <a:buClr>
                <a:srgbClr val="D9D9D9"/>
              </a:buClr>
              <a:buSzPts val="1800"/>
              <a:buFont typeface="Bitter"/>
              <a:buChar char="■"/>
              <a:defRPr sz="1800" b="0" i="0" u="none" strike="noStrike" cap="none">
                <a:solidFill>
                  <a:srgbClr val="434343"/>
                </a:solidFill>
                <a:latin typeface="Bitter"/>
                <a:ea typeface="Bitter"/>
                <a:cs typeface="Bitter"/>
                <a:sym typeface="Bitter"/>
              </a:defRPr>
            </a:lvl4pPr>
            <a:lvl5pPr marL="2286000" marR="0" lvl="4"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5pPr>
            <a:lvl6pPr marL="2743200" marR="0" lvl="5"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6pPr>
            <a:lvl7pPr marL="3200400" marR="0" lvl="6"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7pPr>
            <a:lvl8pPr marL="3657600" marR="0" lvl="7"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8pPr>
            <a:lvl9pPr marL="4114800" marR="0" lvl="8"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9pPr>
          </a:lstStyle>
          <a:p>
            <a:pPr marL="57150" indent="-19050">
              <a:buNone/>
            </a:pPr>
            <a:r>
              <a:rPr lang="en-US" sz="1600">
                <a:latin typeface="Calibri"/>
              </a:rPr>
              <a:t>In this implementation, we define a Stack in this implementation, we define a Stack class that is parameterized by a type T representing the type of the elements that will be stored in the stack. We use a List[T] to store the items in the stack.  </a:t>
            </a:r>
            <a:br>
              <a:rPr lang="en-US" sz="1600">
                <a:latin typeface="Calibri"/>
              </a:rPr>
            </a:br>
            <a:br>
              <a:rPr lang="en-US" sz="1600">
                <a:latin typeface="Calibri"/>
              </a:rPr>
            </a:br>
            <a:r>
              <a:rPr lang="en-US" sz="1600">
                <a:latin typeface="Calibri"/>
              </a:rPr>
              <a:t>The </a:t>
            </a:r>
            <a:r>
              <a:rPr lang="en-US" sz="1600" b="1">
                <a:latin typeface="Calibri"/>
              </a:rPr>
              <a:t>push()</a:t>
            </a:r>
            <a:r>
              <a:rPr lang="en-US" sz="1600">
                <a:latin typeface="Calibri"/>
              </a:rPr>
              <a:t> method takes an item of type </a:t>
            </a:r>
            <a:r>
              <a:rPr lang="en-US" sz="1600" b="1">
                <a:latin typeface="Calibri"/>
              </a:rPr>
              <a:t>T</a:t>
            </a:r>
            <a:r>
              <a:rPr lang="en-US" sz="1600">
                <a:latin typeface="Calibri"/>
              </a:rPr>
              <a:t> and adds it to the top of the stack. The </a:t>
            </a:r>
            <a:r>
              <a:rPr lang="en-US" sz="1600" b="1">
                <a:latin typeface="Calibri"/>
              </a:rPr>
              <a:t>pop()</a:t>
            </a:r>
            <a:r>
              <a:rPr lang="en-US" sz="1600">
                <a:latin typeface="Calibri"/>
              </a:rPr>
              <a:t> method removes and returns the item at the top of the stack, throwing an exception if the stack is empty. The </a:t>
            </a:r>
            <a:r>
              <a:rPr lang="en-US" sz="1600" b="1">
                <a:latin typeface="Calibri"/>
              </a:rPr>
              <a:t>peek()</a:t>
            </a:r>
            <a:r>
              <a:rPr lang="en-US" sz="1600">
                <a:latin typeface="Calibri"/>
              </a:rPr>
              <a:t> method returns the item at the top of the stack without removing it, also throwing an exception if the stack is empty. The </a:t>
            </a:r>
            <a:r>
              <a:rPr lang="en-US" sz="1600" b="1">
                <a:latin typeface="Calibri"/>
              </a:rPr>
              <a:t>size()</a:t>
            </a:r>
            <a:r>
              <a:rPr lang="en-US" sz="1600">
                <a:latin typeface="Calibri"/>
              </a:rPr>
              <a:t> method returns the number of items in the stack, and the </a:t>
            </a:r>
            <a:r>
              <a:rPr lang="en-US" sz="1600" b="1" err="1">
                <a:latin typeface="Calibri"/>
              </a:rPr>
              <a:t>isEmpty</a:t>
            </a:r>
            <a:r>
              <a:rPr lang="en-US" sz="1600" b="1">
                <a:latin typeface="Calibri"/>
              </a:rPr>
              <a:t>()</a:t>
            </a:r>
            <a:r>
              <a:rPr lang="en-US" sz="1600">
                <a:latin typeface="Calibri"/>
              </a:rPr>
              <a:t> method returns true if the stack is empty.</a:t>
            </a:r>
            <a:br>
              <a:rPr lang="en-US" sz="1600">
                <a:latin typeface="Calibri"/>
              </a:rPr>
            </a:br>
            <a:endParaRPr lang="en-US" sz="1600">
              <a:latin typeface="Calibri"/>
            </a:endParaRPr>
          </a:p>
          <a:p>
            <a:pPr marL="0" indent="0">
              <a:buNone/>
            </a:pPr>
            <a:endParaRPr lang="en-US" sz="1600">
              <a:latin typeface="Calibri"/>
            </a:endParaRPr>
          </a:p>
          <a:p>
            <a:pPr marL="0" indent="0">
              <a:buNone/>
            </a:pPr>
            <a:endParaRPr lang="en-US" sz="1600">
              <a:latin typeface="Calibri"/>
            </a:endParaRPr>
          </a:p>
        </p:txBody>
      </p:sp>
      <p:pic>
        <p:nvPicPr>
          <p:cNvPr id="6" name="Picture 7" descr="Text&#10;&#10;Description automatically generated">
            <a:extLst>
              <a:ext uri="{FF2B5EF4-FFF2-40B4-BE49-F238E27FC236}">
                <a16:creationId xmlns:a16="http://schemas.microsoft.com/office/drawing/2014/main" id="{AB21F9B3-81C2-22EB-AD13-94D38BCA3ECC}"/>
              </a:ext>
            </a:extLst>
          </p:cNvPr>
          <p:cNvPicPr>
            <a:picLocks noChangeAspect="1"/>
          </p:cNvPicPr>
          <p:nvPr/>
        </p:nvPicPr>
        <p:blipFill>
          <a:blip r:embed="rId4"/>
          <a:stretch>
            <a:fillRect/>
          </a:stretch>
        </p:blipFill>
        <p:spPr>
          <a:xfrm>
            <a:off x="4960258" y="1070945"/>
            <a:ext cx="3384247" cy="4595158"/>
          </a:xfrm>
          <a:prstGeom prst="rect">
            <a:avLst/>
          </a:prstGeom>
        </p:spPr>
      </p:pic>
    </p:spTree>
    <p:extLst>
      <p:ext uri="{BB962C8B-B14F-4D97-AF65-F5344CB8AC3E}">
        <p14:creationId xmlns:p14="http://schemas.microsoft.com/office/powerpoint/2010/main" val="3925617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46" name="Google Shape;146;p20"/>
          <p:cNvSpPr txBox="1">
            <a:spLocks noGrp="1"/>
          </p:cNvSpPr>
          <p:nvPr>
            <p:ph type="sldNum" idx="12"/>
          </p:nvPr>
        </p:nvSpPr>
        <p:spPr>
          <a:xfrm>
            <a:off x="4297650" y="5470650"/>
            <a:ext cx="548700" cy="530100"/>
          </a:xfrm>
          <a:prstGeom prst="rect">
            <a:avLst/>
          </a:prstGeom>
        </p:spPr>
        <p:txBody>
          <a:bodyPr spcFirstLastPara="1" wrap="square" lIns="91425" tIns="91425" rIns="91425" bIns="91425" anchor="ctr" anchorCtr="0">
            <a:noAutofit/>
          </a:bodyPr>
          <a:lstStyle/>
          <a:p>
            <a:fld id="{00000000-1234-1234-1234-123412341234}" type="slidenum">
              <a:rPr lang="en"/>
              <a:pPr/>
              <a:t>15</a:t>
            </a:fld>
            <a:endParaRPr/>
          </a:p>
        </p:txBody>
      </p:sp>
      <p:grpSp>
        <p:nvGrpSpPr>
          <p:cNvPr id="2" name="Group 1">
            <a:extLst>
              <a:ext uri="{FF2B5EF4-FFF2-40B4-BE49-F238E27FC236}">
                <a16:creationId xmlns:a16="http://schemas.microsoft.com/office/drawing/2014/main" id="{F91AEF54-D097-9F59-B801-BCE92AE7F4CD}"/>
              </a:ext>
            </a:extLst>
          </p:cNvPr>
          <p:cNvGrpSpPr/>
          <p:nvPr/>
        </p:nvGrpSpPr>
        <p:grpSpPr>
          <a:xfrm>
            <a:off x="1064052" y="310894"/>
            <a:ext cx="6778400" cy="627017"/>
            <a:chOff x="917205" y="545147"/>
            <a:chExt cx="6778400" cy="627017"/>
          </a:xfrm>
        </p:grpSpPr>
        <p:pic>
          <p:nvPicPr>
            <p:cNvPr id="3" name="Picture 2" descr="Scala - Free logo icons">
              <a:extLst>
                <a:ext uri="{FF2B5EF4-FFF2-40B4-BE49-F238E27FC236}">
                  <a16:creationId xmlns:a16="http://schemas.microsoft.com/office/drawing/2014/main" id="{BF34555D-FD1A-051F-165A-60C0A3FB2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205" y="545147"/>
              <a:ext cx="627017" cy="627017"/>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06;p16">
              <a:extLst>
                <a:ext uri="{FF2B5EF4-FFF2-40B4-BE49-F238E27FC236}">
                  <a16:creationId xmlns:a16="http://schemas.microsoft.com/office/drawing/2014/main" id="{00BB8FE4-526E-E809-7F0F-3F100D6E0BD9}"/>
                </a:ext>
              </a:extLst>
            </p:cNvPr>
            <p:cNvSpPr txBox="1">
              <a:spLocks/>
            </p:cNvSpPr>
            <p:nvPr/>
          </p:nvSpPr>
          <p:spPr>
            <a:xfrm>
              <a:off x="1623973" y="618989"/>
              <a:ext cx="6071632" cy="4842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D9D9D9"/>
                </a:buClr>
                <a:buSzPts val="3000"/>
                <a:buFont typeface="Bitter"/>
                <a:buChar char="■"/>
                <a:defRPr sz="3000" b="0" i="0" u="none" strike="noStrike" cap="none">
                  <a:solidFill>
                    <a:srgbClr val="434343"/>
                  </a:solidFill>
                  <a:latin typeface="Bitter"/>
                  <a:ea typeface="Bitter"/>
                  <a:cs typeface="Bitter"/>
                  <a:sym typeface="Bitter"/>
                </a:defRPr>
              </a:lvl1pPr>
              <a:lvl2pPr marL="914400" marR="0" lvl="1"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2pPr>
              <a:lvl3pPr marL="1371600" marR="0" lvl="2"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3pPr>
              <a:lvl4pPr marL="1828800" marR="0" lvl="3" indent="-342900" algn="l" rtl="0">
                <a:lnSpc>
                  <a:spcPct val="100000"/>
                </a:lnSpc>
                <a:spcBef>
                  <a:spcPts val="0"/>
                </a:spcBef>
                <a:spcAft>
                  <a:spcPts val="0"/>
                </a:spcAft>
                <a:buClr>
                  <a:srgbClr val="D9D9D9"/>
                </a:buClr>
                <a:buSzPts val="1800"/>
                <a:buFont typeface="Bitter"/>
                <a:buChar char="■"/>
                <a:defRPr sz="1800" b="0" i="0" u="none" strike="noStrike" cap="none">
                  <a:solidFill>
                    <a:srgbClr val="434343"/>
                  </a:solidFill>
                  <a:latin typeface="Bitter"/>
                  <a:ea typeface="Bitter"/>
                  <a:cs typeface="Bitter"/>
                  <a:sym typeface="Bitter"/>
                </a:defRPr>
              </a:lvl4pPr>
              <a:lvl5pPr marL="2286000" marR="0" lvl="4"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5pPr>
              <a:lvl6pPr marL="2743200" marR="0" lvl="5"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6pPr>
              <a:lvl7pPr marL="3200400" marR="0" lvl="6"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7pPr>
              <a:lvl8pPr marL="3657600" marR="0" lvl="7"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8pPr>
              <a:lvl9pPr marL="4114800" marR="0" lvl="8"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9pPr>
            </a:lstStyle>
            <a:p>
              <a:pPr marL="0" indent="0" defTabSz="914400">
                <a:buNone/>
              </a:pPr>
              <a:r>
                <a:rPr lang="en-US" sz="2400" b="1" kern="0">
                  <a:latin typeface="Verdana"/>
                  <a:ea typeface="Verdana"/>
                </a:rPr>
                <a:t>Scala Stack Implementation</a:t>
              </a:r>
              <a:endParaRPr lang="en-US" sz="3200"/>
            </a:p>
          </p:txBody>
        </p:sp>
      </p:grpSp>
      <p:sp>
        <p:nvSpPr>
          <p:cNvPr id="9" name="Google Shape;106;p16">
            <a:extLst>
              <a:ext uri="{FF2B5EF4-FFF2-40B4-BE49-F238E27FC236}">
                <a16:creationId xmlns:a16="http://schemas.microsoft.com/office/drawing/2014/main" id="{11A181DD-8B72-0673-D549-EA3240177C2C}"/>
              </a:ext>
            </a:extLst>
          </p:cNvPr>
          <p:cNvSpPr txBox="1">
            <a:spLocks/>
          </p:cNvSpPr>
          <p:nvPr/>
        </p:nvSpPr>
        <p:spPr>
          <a:xfrm>
            <a:off x="554609" y="1297604"/>
            <a:ext cx="4131691" cy="39975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D9D9D9"/>
              </a:buClr>
              <a:buSzPts val="3000"/>
              <a:buFont typeface="Bitter"/>
              <a:buChar char="■"/>
              <a:defRPr sz="3000" b="0" i="0" u="none" strike="noStrike" cap="none">
                <a:solidFill>
                  <a:srgbClr val="434343"/>
                </a:solidFill>
                <a:latin typeface="Bitter"/>
                <a:ea typeface="Bitter"/>
                <a:cs typeface="Bitter"/>
                <a:sym typeface="Bitter"/>
              </a:defRPr>
            </a:lvl1pPr>
            <a:lvl2pPr marL="914400" marR="0" lvl="1"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2pPr>
            <a:lvl3pPr marL="1371600" marR="0" lvl="2"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3pPr>
            <a:lvl4pPr marL="1828800" marR="0" lvl="3" indent="-342900" algn="l" rtl="0">
              <a:lnSpc>
                <a:spcPct val="100000"/>
              </a:lnSpc>
              <a:spcBef>
                <a:spcPts val="0"/>
              </a:spcBef>
              <a:spcAft>
                <a:spcPts val="0"/>
              </a:spcAft>
              <a:buClr>
                <a:srgbClr val="D9D9D9"/>
              </a:buClr>
              <a:buSzPts val="1800"/>
              <a:buFont typeface="Bitter"/>
              <a:buChar char="■"/>
              <a:defRPr sz="1800" b="0" i="0" u="none" strike="noStrike" cap="none">
                <a:solidFill>
                  <a:srgbClr val="434343"/>
                </a:solidFill>
                <a:latin typeface="Bitter"/>
                <a:ea typeface="Bitter"/>
                <a:cs typeface="Bitter"/>
                <a:sym typeface="Bitter"/>
              </a:defRPr>
            </a:lvl4pPr>
            <a:lvl5pPr marL="2286000" marR="0" lvl="4"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5pPr>
            <a:lvl6pPr marL="2743200" marR="0" lvl="5"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6pPr>
            <a:lvl7pPr marL="3200400" marR="0" lvl="6"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7pPr>
            <a:lvl8pPr marL="3657600" marR="0" lvl="7"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8pPr>
            <a:lvl9pPr marL="4114800" marR="0" lvl="8"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9pPr>
          </a:lstStyle>
          <a:p>
            <a:pPr marL="0" indent="-19050">
              <a:buNone/>
            </a:pPr>
            <a:r>
              <a:rPr lang="en-US" sz="1800">
                <a:latin typeface="Calibri"/>
              </a:rPr>
              <a:t>In this example,  we create a new </a:t>
            </a:r>
            <a:r>
              <a:rPr lang="en-US" sz="1800" b="1">
                <a:latin typeface="Calibri"/>
              </a:rPr>
              <a:t>Stack</a:t>
            </a:r>
            <a:r>
              <a:rPr lang="en-US" sz="1800">
                <a:latin typeface="Calibri"/>
              </a:rPr>
              <a:t> instance that can store integers. We then add three items to the stack using the push() stack using the </a:t>
            </a:r>
            <a:r>
              <a:rPr lang="en-US" sz="1800" b="1">
                <a:latin typeface="Calibri"/>
              </a:rPr>
              <a:t>push()</a:t>
            </a:r>
            <a:r>
              <a:rPr lang="en-US" sz="1800">
                <a:latin typeface="Calibri"/>
              </a:rPr>
              <a:t> method. </a:t>
            </a:r>
            <a:br>
              <a:rPr lang="en-US" sz="1800">
                <a:latin typeface="Calibri"/>
              </a:rPr>
            </a:br>
            <a:br>
              <a:rPr lang="en-US" sz="1800">
                <a:latin typeface="Calibri"/>
              </a:rPr>
            </a:br>
            <a:r>
              <a:rPr lang="en-US" sz="1800">
                <a:latin typeface="Calibri"/>
              </a:rPr>
              <a:t>We print the result of calling pop() and peek() to show how to access items in the stack. </a:t>
            </a:r>
            <a:br>
              <a:rPr lang="en-US" sz="1800">
                <a:latin typeface="Calibri"/>
              </a:rPr>
            </a:br>
            <a:endParaRPr lang="en-US" sz="1800">
              <a:latin typeface="Calibri"/>
            </a:endParaRPr>
          </a:p>
          <a:p>
            <a:pPr marL="0" indent="-19050">
              <a:buNone/>
            </a:pPr>
            <a:r>
              <a:rPr lang="en-US" sz="1800">
                <a:latin typeface="Calibri"/>
              </a:rPr>
              <a:t>Finally, we print the result of calling </a:t>
            </a:r>
            <a:r>
              <a:rPr lang="en-US" sz="1800" b="1">
                <a:latin typeface="Calibri"/>
              </a:rPr>
              <a:t>size()</a:t>
            </a:r>
            <a:r>
              <a:rPr lang="en-US" sz="1800">
                <a:latin typeface="Calibri"/>
              </a:rPr>
              <a:t> and </a:t>
            </a:r>
            <a:r>
              <a:rPr lang="en-US" sz="1800" b="1" err="1">
                <a:latin typeface="Calibri"/>
              </a:rPr>
              <a:t>isEmpty</a:t>
            </a:r>
            <a:r>
              <a:rPr lang="en-US" sz="1800" b="1">
                <a:latin typeface="Calibri"/>
              </a:rPr>
              <a:t>()</a:t>
            </a:r>
            <a:r>
              <a:rPr lang="en-US" sz="1800">
                <a:latin typeface="Calibri"/>
              </a:rPr>
              <a:t> to show how to get information about the state of the stack.</a:t>
            </a:r>
            <a:endParaRPr lang="en-US" sz="3200"/>
          </a:p>
          <a:p>
            <a:pPr marL="0" indent="0">
              <a:buNone/>
            </a:pPr>
            <a:endParaRPr lang="en-US" sz="1800">
              <a:latin typeface="Calibri"/>
            </a:endParaRPr>
          </a:p>
        </p:txBody>
      </p:sp>
      <p:pic>
        <p:nvPicPr>
          <p:cNvPr id="8" name="Picture 9" descr="Text&#10;&#10;Description automatically generated">
            <a:extLst>
              <a:ext uri="{FF2B5EF4-FFF2-40B4-BE49-F238E27FC236}">
                <a16:creationId xmlns:a16="http://schemas.microsoft.com/office/drawing/2014/main" id="{953E3DB6-04E8-63AF-BD4D-F3D137C42F5D}"/>
              </a:ext>
            </a:extLst>
          </p:cNvPr>
          <p:cNvPicPr>
            <a:picLocks noChangeAspect="1"/>
          </p:cNvPicPr>
          <p:nvPr/>
        </p:nvPicPr>
        <p:blipFill>
          <a:blip r:embed="rId4"/>
          <a:stretch>
            <a:fillRect/>
          </a:stretch>
        </p:blipFill>
        <p:spPr>
          <a:xfrm>
            <a:off x="4817027" y="1285158"/>
            <a:ext cx="3285279" cy="4009995"/>
          </a:xfrm>
          <a:prstGeom prst="rect">
            <a:avLst/>
          </a:prstGeom>
        </p:spPr>
      </p:pic>
    </p:spTree>
    <p:extLst>
      <p:ext uri="{BB962C8B-B14F-4D97-AF65-F5344CB8AC3E}">
        <p14:creationId xmlns:p14="http://schemas.microsoft.com/office/powerpoint/2010/main" val="2411001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46" name="Google Shape;146;p20"/>
          <p:cNvSpPr txBox="1">
            <a:spLocks noGrp="1"/>
          </p:cNvSpPr>
          <p:nvPr>
            <p:ph type="sldNum" idx="12"/>
          </p:nvPr>
        </p:nvSpPr>
        <p:spPr>
          <a:xfrm>
            <a:off x="4297650" y="5470650"/>
            <a:ext cx="548700" cy="530100"/>
          </a:xfrm>
          <a:prstGeom prst="rect">
            <a:avLst/>
          </a:prstGeom>
        </p:spPr>
        <p:txBody>
          <a:bodyPr spcFirstLastPara="1" wrap="square" lIns="91425" tIns="91425" rIns="91425" bIns="91425" anchor="ctr" anchorCtr="0">
            <a:noAutofit/>
          </a:bodyPr>
          <a:lstStyle/>
          <a:p>
            <a:fld id="{00000000-1234-1234-1234-123412341234}" type="slidenum">
              <a:rPr lang="en"/>
              <a:pPr/>
              <a:t>16</a:t>
            </a:fld>
            <a:endParaRPr/>
          </a:p>
        </p:txBody>
      </p:sp>
      <p:pic>
        <p:nvPicPr>
          <p:cNvPr id="3" name="Picture 2" descr="Scala - Free logo icons">
            <a:extLst>
              <a:ext uri="{FF2B5EF4-FFF2-40B4-BE49-F238E27FC236}">
                <a16:creationId xmlns:a16="http://schemas.microsoft.com/office/drawing/2014/main" id="{BF34555D-FD1A-051F-165A-60C0A3FB2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559" y="290263"/>
            <a:ext cx="627017" cy="627017"/>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06;p16">
            <a:extLst>
              <a:ext uri="{FF2B5EF4-FFF2-40B4-BE49-F238E27FC236}">
                <a16:creationId xmlns:a16="http://schemas.microsoft.com/office/drawing/2014/main" id="{00BB8FE4-526E-E809-7F0F-3F100D6E0BD9}"/>
              </a:ext>
            </a:extLst>
          </p:cNvPr>
          <p:cNvSpPr txBox="1">
            <a:spLocks/>
          </p:cNvSpPr>
          <p:nvPr/>
        </p:nvSpPr>
        <p:spPr>
          <a:xfrm>
            <a:off x="1662451" y="244049"/>
            <a:ext cx="6071632" cy="4842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D9D9D9"/>
              </a:buClr>
              <a:buSzPts val="3000"/>
              <a:buFont typeface="Bitter"/>
              <a:buChar char="■"/>
              <a:defRPr sz="3000" b="0" i="0" u="none" strike="noStrike" cap="none">
                <a:solidFill>
                  <a:srgbClr val="434343"/>
                </a:solidFill>
                <a:latin typeface="Bitter"/>
                <a:ea typeface="Bitter"/>
                <a:cs typeface="Bitter"/>
                <a:sym typeface="Bitter"/>
              </a:defRPr>
            </a:lvl1pPr>
            <a:lvl2pPr marL="914400" marR="0" lvl="1"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2pPr>
            <a:lvl3pPr marL="1371600" marR="0" lvl="2"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3pPr>
            <a:lvl4pPr marL="1828800" marR="0" lvl="3" indent="-342900" algn="l" rtl="0">
              <a:lnSpc>
                <a:spcPct val="100000"/>
              </a:lnSpc>
              <a:spcBef>
                <a:spcPts val="0"/>
              </a:spcBef>
              <a:spcAft>
                <a:spcPts val="0"/>
              </a:spcAft>
              <a:buClr>
                <a:srgbClr val="D9D9D9"/>
              </a:buClr>
              <a:buSzPts val="1800"/>
              <a:buFont typeface="Bitter"/>
              <a:buChar char="■"/>
              <a:defRPr sz="1800" b="0" i="0" u="none" strike="noStrike" cap="none">
                <a:solidFill>
                  <a:srgbClr val="434343"/>
                </a:solidFill>
                <a:latin typeface="Bitter"/>
                <a:ea typeface="Bitter"/>
                <a:cs typeface="Bitter"/>
                <a:sym typeface="Bitter"/>
              </a:defRPr>
            </a:lvl4pPr>
            <a:lvl5pPr marL="2286000" marR="0" lvl="4"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5pPr>
            <a:lvl6pPr marL="2743200" marR="0" lvl="5"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6pPr>
            <a:lvl7pPr marL="3200400" marR="0" lvl="6"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7pPr>
            <a:lvl8pPr marL="3657600" marR="0" lvl="7"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8pPr>
            <a:lvl9pPr marL="4114800" marR="0" lvl="8"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9pPr>
          </a:lstStyle>
          <a:p>
            <a:pPr marL="0" indent="0" defTabSz="914400">
              <a:buSzPts val="1100"/>
              <a:buNone/>
            </a:pPr>
            <a:r>
              <a:rPr lang="en-US" sz="2400" b="1">
                <a:latin typeface="Verdana"/>
                <a:ea typeface="Calibri" panose="020F0502020204030204" pitchFamily="34" charset="0"/>
                <a:cs typeface="Times New Roman"/>
              </a:rPr>
              <a:t>Concurrency</a:t>
            </a:r>
            <a:r>
              <a:rPr lang="en-US" sz="3200">
                <a:latin typeface="Times New Roman"/>
                <a:ea typeface="Calibri" panose="020F0502020204030204" pitchFamily="34" charset="0"/>
                <a:cs typeface="Times New Roman"/>
              </a:rPr>
              <a:t> </a:t>
            </a:r>
            <a:br>
              <a:rPr lang="en-US" sz="3200">
                <a:latin typeface="Times New Roman" panose="02020603050405020304" pitchFamily="18" charset="0"/>
                <a:ea typeface="Calibri" panose="020F0502020204030204" pitchFamily="34" charset="0"/>
                <a:cs typeface="Times New Roman" panose="02020603050405020304" pitchFamily="18" charset="0"/>
              </a:rPr>
            </a:br>
            <a:endParaRPr lang="en-US" sz="3200" b="1" kern="0">
              <a:latin typeface="Times New Roman" panose="02020603050405020304" pitchFamily="18" charset="0"/>
              <a:cs typeface="Times New Roman" panose="02020603050405020304" pitchFamily="18" charset="0"/>
            </a:endParaRPr>
          </a:p>
        </p:txBody>
      </p:sp>
      <p:sp>
        <p:nvSpPr>
          <p:cNvPr id="9" name="Google Shape;106;p16">
            <a:extLst>
              <a:ext uri="{FF2B5EF4-FFF2-40B4-BE49-F238E27FC236}">
                <a16:creationId xmlns:a16="http://schemas.microsoft.com/office/drawing/2014/main" id="{11A181DD-8B72-0673-D549-EA3240177C2C}"/>
              </a:ext>
            </a:extLst>
          </p:cNvPr>
          <p:cNvSpPr txBox="1">
            <a:spLocks/>
          </p:cNvSpPr>
          <p:nvPr/>
        </p:nvSpPr>
        <p:spPr>
          <a:xfrm>
            <a:off x="533482" y="1099988"/>
            <a:ext cx="3321545" cy="43706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D9D9D9"/>
              </a:buClr>
              <a:buSzPts val="3000"/>
              <a:buFont typeface="Bitter"/>
              <a:buChar char="■"/>
              <a:defRPr sz="3000" b="0" i="0" u="none" strike="noStrike" cap="none">
                <a:solidFill>
                  <a:srgbClr val="434343"/>
                </a:solidFill>
                <a:latin typeface="Bitter"/>
                <a:ea typeface="Bitter"/>
                <a:cs typeface="Bitter"/>
                <a:sym typeface="Bitter"/>
              </a:defRPr>
            </a:lvl1pPr>
            <a:lvl2pPr marL="914400" marR="0" lvl="1"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2pPr>
            <a:lvl3pPr marL="1371600" marR="0" lvl="2"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3pPr>
            <a:lvl4pPr marL="1828800" marR="0" lvl="3" indent="-342900" algn="l" rtl="0">
              <a:lnSpc>
                <a:spcPct val="100000"/>
              </a:lnSpc>
              <a:spcBef>
                <a:spcPts val="0"/>
              </a:spcBef>
              <a:spcAft>
                <a:spcPts val="0"/>
              </a:spcAft>
              <a:buClr>
                <a:srgbClr val="D9D9D9"/>
              </a:buClr>
              <a:buSzPts val="1800"/>
              <a:buFont typeface="Bitter"/>
              <a:buChar char="■"/>
              <a:defRPr sz="1800" b="0" i="0" u="none" strike="noStrike" cap="none">
                <a:solidFill>
                  <a:srgbClr val="434343"/>
                </a:solidFill>
                <a:latin typeface="Bitter"/>
                <a:ea typeface="Bitter"/>
                <a:cs typeface="Bitter"/>
                <a:sym typeface="Bitter"/>
              </a:defRPr>
            </a:lvl4pPr>
            <a:lvl5pPr marL="2286000" marR="0" lvl="4"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5pPr>
            <a:lvl6pPr marL="2743200" marR="0" lvl="5"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6pPr>
            <a:lvl7pPr marL="3200400" marR="0" lvl="6"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7pPr>
            <a:lvl8pPr marL="3657600" marR="0" lvl="7"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8pPr>
            <a:lvl9pPr marL="4114800" marR="0" lvl="8"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9pPr>
          </a:lstStyle>
          <a:p>
            <a:pPr marL="38100" indent="0" algn="l">
              <a:buNone/>
            </a:pPr>
            <a:r>
              <a:rPr lang="en-US" sz="1800" b="0" i="0">
                <a:solidFill>
                  <a:srgbClr val="374151"/>
                </a:solidFill>
                <a:effectLst/>
                <a:latin typeface="+mn-lt"/>
              </a:rPr>
              <a:t>One of the most powerful features of Scala is its concurrency support through the use of actors. Actors are lightweight concurrent entities that process messages asynchronously. Each actor has a mailbox, a queue of messages that it has not yet processed, and processes messages one at a time.</a:t>
            </a:r>
          </a:p>
          <a:p>
            <a:pPr marL="38100" indent="0" algn="l">
              <a:buNone/>
            </a:pPr>
            <a:r>
              <a:rPr lang="en-US" sz="1800" b="0" i="0">
                <a:solidFill>
                  <a:srgbClr val="374151"/>
                </a:solidFill>
                <a:effectLst/>
                <a:latin typeface="+mn-lt"/>
              </a:rPr>
              <a:t>Here is an example of an actor-based concurrent program that calculates the sum of a list of integers.</a:t>
            </a:r>
          </a:p>
        </p:txBody>
      </p:sp>
      <p:pic>
        <p:nvPicPr>
          <p:cNvPr id="5" name="Picture 4" descr="Text&#10;&#10;Description automatically generated">
            <a:extLst>
              <a:ext uri="{FF2B5EF4-FFF2-40B4-BE49-F238E27FC236}">
                <a16:creationId xmlns:a16="http://schemas.microsoft.com/office/drawing/2014/main" id="{DE6DE24A-99E4-DD9E-5328-975D38B44F53}"/>
              </a:ext>
            </a:extLst>
          </p:cNvPr>
          <p:cNvPicPr>
            <a:picLocks noChangeAspect="1"/>
          </p:cNvPicPr>
          <p:nvPr/>
        </p:nvPicPr>
        <p:blipFill>
          <a:blip r:embed="rId4"/>
          <a:stretch>
            <a:fillRect/>
          </a:stretch>
        </p:blipFill>
        <p:spPr>
          <a:xfrm>
            <a:off x="4104167" y="1018308"/>
            <a:ext cx="3942091" cy="5053625"/>
          </a:xfrm>
          <a:prstGeom prst="rect">
            <a:avLst/>
          </a:prstGeom>
        </p:spPr>
      </p:pic>
    </p:spTree>
    <p:extLst>
      <p:ext uri="{BB962C8B-B14F-4D97-AF65-F5344CB8AC3E}">
        <p14:creationId xmlns:p14="http://schemas.microsoft.com/office/powerpoint/2010/main" val="3661403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46" name="Google Shape;146;p20"/>
          <p:cNvSpPr txBox="1">
            <a:spLocks noGrp="1"/>
          </p:cNvSpPr>
          <p:nvPr>
            <p:ph type="sldNum" idx="12"/>
          </p:nvPr>
        </p:nvSpPr>
        <p:spPr>
          <a:xfrm>
            <a:off x="4297650" y="5470650"/>
            <a:ext cx="548700" cy="530100"/>
          </a:xfrm>
          <a:prstGeom prst="rect">
            <a:avLst/>
          </a:prstGeom>
        </p:spPr>
        <p:txBody>
          <a:bodyPr spcFirstLastPara="1" wrap="square" lIns="91425" tIns="91425" rIns="91425" bIns="91425" anchor="ctr" anchorCtr="0">
            <a:noAutofit/>
          </a:bodyPr>
          <a:lstStyle/>
          <a:p>
            <a:fld id="{00000000-1234-1234-1234-123412341234}" type="slidenum">
              <a:rPr lang="en"/>
              <a:pPr/>
              <a:t>17</a:t>
            </a:fld>
            <a:endParaRPr/>
          </a:p>
        </p:txBody>
      </p:sp>
      <p:pic>
        <p:nvPicPr>
          <p:cNvPr id="3" name="Picture 2" descr="Scala - Free logo icons">
            <a:extLst>
              <a:ext uri="{FF2B5EF4-FFF2-40B4-BE49-F238E27FC236}">
                <a16:creationId xmlns:a16="http://schemas.microsoft.com/office/drawing/2014/main" id="{BF34555D-FD1A-051F-165A-60C0A3FB2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021" y="114417"/>
            <a:ext cx="627017" cy="627017"/>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06;p16">
            <a:extLst>
              <a:ext uri="{FF2B5EF4-FFF2-40B4-BE49-F238E27FC236}">
                <a16:creationId xmlns:a16="http://schemas.microsoft.com/office/drawing/2014/main" id="{00BB8FE4-526E-E809-7F0F-3F100D6E0BD9}"/>
              </a:ext>
            </a:extLst>
          </p:cNvPr>
          <p:cNvSpPr txBox="1">
            <a:spLocks/>
          </p:cNvSpPr>
          <p:nvPr/>
        </p:nvSpPr>
        <p:spPr>
          <a:xfrm>
            <a:off x="1447528" y="117049"/>
            <a:ext cx="6071632" cy="4842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D9D9D9"/>
              </a:buClr>
              <a:buSzPts val="3000"/>
              <a:buFont typeface="Bitter"/>
              <a:buChar char="■"/>
              <a:defRPr sz="3000" b="0" i="0" u="none" strike="noStrike" cap="none">
                <a:solidFill>
                  <a:srgbClr val="434343"/>
                </a:solidFill>
                <a:latin typeface="Bitter"/>
                <a:ea typeface="Bitter"/>
                <a:cs typeface="Bitter"/>
                <a:sym typeface="Bitter"/>
              </a:defRPr>
            </a:lvl1pPr>
            <a:lvl2pPr marL="914400" marR="0" lvl="1"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2pPr>
            <a:lvl3pPr marL="1371600" marR="0" lvl="2"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3pPr>
            <a:lvl4pPr marL="1828800" marR="0" lvl="3" indent="-342900" algn="l" rtl="0">
              <a:lnSpc>
                <a:spcPct val="100000"/>
              </a:lnSpc>
              <a:spcBef>
                <a:spcPts val="0"/>
              </a:spcBef>
              <a:spcAft>
                <a:spcPts val="0"/>
              </a:spcAft>
              <a:buClr>
                <a:srgbClr val="D9D9D9"/>
              </a:buClr>
              <a:buSzPts val="1800"/>
              <a:buFont typeface="Bitter"/>
              <a:buChar char="■"/>
              <a:defRPr sz="1800" b="0" i="0" u="none" strike="noStrike" cap="none">
                <a:solidFill>
                  <a:srgbClr val="434343"/>
                </a:solidFill>
                <a:latin typeface="Bitter"/>
                <a:ea typeface="Bitter"/>
                <a:cs typeface="Bitter"/>
                <a:sym typeface="Bitter"/>
              </a:defRPr>
            </a:lvl4pPr>
            <a:lvl5pPr marL="2286000" marR="0" lvl="4"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5pPr>
            <a:lvl6pPr marL="2743200" marR="0" lvl="5"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6pPr>
            <a:lvl7pPr marL="3200400" marR="0" lvl="6"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7pPr>
            <a:lvl8pPr marL="3657600" marR="0" lvl="7"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8pPr>
            <a:lvl9pPr marL="4114800" marR="0" lvl="8"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9pPr>
          </a:lstStyle>
          <a:p>
            <a:pPr marL="0" indent="0" defTabSz="914400">
              <a:buSzPts val="1100"/>
              <a:buNone/>
            </a:pPr>
            <a:r>
              <a:rPr lang="en-US" sz="2400" b="1">
                <a:latin typeface="Verdana"/>
                <a:ea typeface="Calibri" panose="020F0502020204030204" pitchFamily="34" charset="0"/>
                <a:cs typeface="Times New Roman"/>
              </a:rPr>
              <a:t>Concurrency</a:t>
            </a:r>
            <a:r>
              <a:rPr lang="en-US" sz="2800">
                <a:latin typeface="Times New Roman"/>
                <a:ea typeface="Calibri" panose="020F0502020204030204" pitchFamily="34" charset="0"/>
                <a:cs typeface="Times New Roman"/>
              </a:rPr>
              <a:t> </a:t>
            </a:r>
            <a:br>
              <a:rPr lang="en-US" sz="2800">
                <a:latin typeface="Times New Roman" panose="02020603050405020304" pitchFamily="18" charset="0"/>
                <a:ea typeface="Calibri" panose="020F0502020204030204" pitchFamily="34" charset="0"/>
                <a:cs typeface="Times New Roman" panose="02020603050405020304" pitchFamily="18" charset="0"/>
              </a:rPr>
            </a:br>
            <a:endParaRPr lang="en-US" sz="2800" b="1" kern="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81E511CE-720E-49F9-FBF8-D5B4EA067B4E}"/>
              </a:ext>
            </a:extLst>
          </p:cNvPr>
          <p:cNvSpPr txBox="1"/>
          <p:nvPr/>
        </p:nvSpPr>
        <p:spPr>
          <a:xfrm>
            <a:off x="820882" y="1143141"/>
            <a:ext cx="7564582" cy="3970318"/>
          </a:xfrm>
          <a:prstGeom prst="rect">
            <a:avLst/>
          </a:prstGeom>
          <a:noFill/>
        </p:spPr>
        <p:txBody>
          <a:bodyPr wrap="square">
            <a:spAutoFit/>
          </a:bodyPr>
          <a:lstStyle/>
          <a:p>
            <a:pPr marL="38100" indent="0" algn="l">
              <a:buNone/>
            </a:pPr>
            <a:r>
              <a:rPr lang="en-US" b="0" i="0">
                <a:solidFill>
                  <a:srgbClr val="374151"/>
                </a:solidFill>
                <a:effectLst/>
                <a:latin typeface="+mn-lt"/>
              </a:rPr>
              <a:t>In the above example, we define an </a:t>
            </a:r>
            <a:r>
              <a:rPr lang="en-US" b="0" i="0" err="1">
                <a:solidFill>
                  <a:srgbClr val="374151"/>
                </a:solidFill>
                <a:effectLst/>
                <a:latin typeface="+mn-lt"/>
              </a:rPr>
              <a:t>SumActor</a:t>
            </a:r>
            <a:r>
              <a:rPr lang="en-US" b="0" i="0">
                <a:solidFill>
                  <a:srgbClr val="374151"/>
                </a:solidFill>
                <a:effectLst/>
                <a:latin typeface="+mn-lt"/>
              </a:rPr>
              <a:t> class that extends the Actor trait. This actor receives a </a:t>
            </a:r>
            <a:r>
              <a:rPr lang="en-US" b="0" i="0" err="1">
                <a:solidFill>
                  <a:srgbClr val="374151"/>
                </a:solidFill>
                <a:effectLst/>
                <a:latin typeface="+mn-lt"/>
              </a:rPr>
              <a:t>SumList</a:t>
            </a:r>
            <a:r>
              <a:rPr lang="en-US" b="0" i="0">
                <a:solidFill>
                  <a:srgbClr val="374151"/>
                </a:solidFill>
                <a:effectLst/>
                <a:latin typeface="+mn-lt"/>
              </a:rPr>
              <a:t> message that contains a list of integers and replies with a Result message that contains the sum of the list. The act method of the actor defines the behavior of the actor, which in this case is an infinite loop that waits for messages to arrive and processes them.</a:t>
            </a:r>
          </a:p>
          <a:p>
            <a:pPr marL="38100" indent="0" algn="l">
              <a:buNone/>
            </a:pPr>
            <a:r>
              <a:rPr lang="en-US" b="0" i="0">
                <a:solidFill>
                  <a:srgbClr val="374151"/>
                </a:solidFill>
                <a:effectLst/>
                <a:latin typeface="+mn-lt"/>
              </a:rPr>
              <a:t>In the </a:t>
            </a:r>
            <a:r>
              <a:rPr lang="en-US" b="0" i="0" err="1">
                <a:solidFill>
                  <a:srgbClr val="374151"/>
                </a:solidFill>
                <a:effectLst/>
                <a:latin typeface="+mn-lt"/>
              </a:rPr>
              <a:t>ConcurrentSum</a:t>
            </a:r>
            <a:r>
              <a:rPr lang="en-US" b="0" i="0">
                <a:solidFill>
                  <a:srgbClr val="374151"/>
                </a:solidFill>
                <a:effectLst/>
                <a:latin typeface="+mn-lt"/>
              </a:rPr>
              <a:t> object, we create an instance of the </a:t>
            </a:r>
            <a:r>
              <a:rPr lang="en-US" b="0" i="0" err="1">
                <a:solidFill>
                  <a:srgbClr val="374151"/>
                </a:solidFill>
                <a:effectLst/>
                <a:latin typeface="+mn-lt"/>
              </a:rPr>
              <a:t>SumActor</a:t>
            </a:r>
            <a:r>
              <a:rPr lang="en-US" b="0" i="0">
                <a:solidFill>
                  <a:srgbClr val="374151"/>
                </a:solidFill>
                <a:effectLst/>
                <a:latin typeface="+mn-lt"/>
              </a:rPr>
              <a:t> and start it. We then send a </a:t>
            </a:r>
            <a:r>
              <a:rPr lang="en-US" b="0" i="0" err="1">
                <a:solidFill>
                  <a:srgbClr val="374151"/>
                </a:solidFill>
                <a:effectLst/>
                <a:latin typeface="+mn-lt"/>
              </a:rPr>
              <a:t>SumList</a:t>
            </a:r>
            <a:r>
              <a:rPr lang="en-US" b="0" i="0">
                <a:solidFill>
                  <a:srgbClr val="374151"/>
                </a:solidFill>
                <a:effectLst/>
                <a:latin typeface="+mn-lt"/>
              </a:rPr>
              <a:t> message to the actor and wait for a reply using the !! method, which returns a Future. Once the Result message is received, we extract the sum and print it. Finally, we send an "exit" message to the actor to terminate it.</a:t>
            </a:r>
          </a:p>
          <a:p>
            <a:pPr marL="38100" indent="0" algn="l">
              <a:buNone/>
            </a:pPr>
            <a:r>
              <a:rPr lang="en-US" b="0" i="0">
                <a:solidFill>
                  <a:srgbClr val="374151"/>
                </a:solidFill>
                <a:effectLst/>
                <a:latin typeface="+mn-lt"/>
              </a:rPr>
              <a:t>This example demonstrates how easy it is to write concurrent programs in Scala using actors. Actors are lightweight and can process messages asynchronously, which makes them ideal for concurrent programming.</a:t>
            </a:r>
          </a:p>
          <a:p>
            <a:pPr marL="38100" indent="0" algn="l">
              <a:buNone/>
            </a:pPr>
            <a:endParaRPr lang="en-US" b="0" i="0">
              <a:solidFill>
                <a:srgbClr val="374151"/>
              </a:solidFill>
              <a:effectLst/>
              <a:latin typeface="+mn-lt"/>
            </a:endParaRPr>
          </a:p>
        </p:txBody>
      </p:sp>
    </p:spTree>
    <p:extLst>
      <p:ext uri="{BB962C8B-B14F-4D97-AF65-F5344CB8AC3E}">
        <p14:creationId xmlns:p14="http://schemas.microsoft.com/office/powerpoint/2010/main" val="266905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46" name="Google Shape;146;p20"/>
          <p:cNvSpPr txBox="1">
            <a:spLocks noGrp="1"/>
          </p:cNvSpPr>
          <p:nvPr>
            <p:ph type="sldNum" idx="12"/>
          </p:nvPr>
        </p:nvSpPr>
        <p:spPr>
          <a:xfrm>
            <a:off x="4297650" y="5470650"/>
            <a:ext cx="548700" cy="530100"/>
          </a:xfrm>
          <a:prstGeom prst="rect">
            <a:avLst/>
          </a:prstGeom>
        </p:spPr>
        <p:txBody>
          <a:bodyPr spcFirstLastPara="1" wrap="square" lIns="91425" tIns="91425" rIns="91425" bIns="91425" anchor="ctr" anchorCtr="0">
            <a:noAutofit/>
          </a:bodyPr>
          <a:lstStyle/>
          <a:p>
            <a:fld id="{00000000-1234-1234-1234-123412341234}" type="slidenum">
              <a:rPr lang="en"/>
              <a:pPr/>
              <a:t>18</a:t>
            </a:fld>
            <a:endParaRPr/>
          </a:p>
        </p:txBody>
      </p:sp>
      <p:grpSp>
        <p:nvGrpSpPr>
          <p:cNvPr id="2" name="Group 1">
            <a:extLst>
              <a:ext uri="{FF2B5EF4-FFF2-40B4-BE49-F238E27FC236}">
                <a16:creationId xmlns:a16="http://schemas.microsoft.com/office/drawing/2014/main" id="{A1EF5866-F884-0DE5-F384-0136EE92D159}"/>
              </a:ext>
            </a:extLst>
          </p:cNvPr>
          <p:cNvGrpSpPr/>
          <p:nvPr/>
        </p:nvGrpSpPr>
        <p:grpSpPr>
          <a:xfrm>
            <a:off x="844634" y="315337"/>
            <a:ext cx="6971924" cy="627017"/>
            <a:chOff x="844634" y="400004"/>
            <a:chExt cx="6971924" cy="627017"/>
          </a:xfrm>
        </p:grpSpPr>
        <p:pic>
          <p:nvPicPr>
            <p:cNvPr id="3" name="Picture 2" descr="Scala - Free logo icons">
              <a:extLst>
                <a:ext uri="{FF2B5EF4-FFF2-40B4-BE49-F238E27FC236}">
                  <a16:creationId xmlns:a16="http://schemas.microsoft.com/office/drawing/2014/main" id="{BF34555D-FD1A-051F-165A-60C0A3FB2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634" y="400004"/>
              <a:ext cx="627017" cy="627017"/>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06;p16">
              <a:extLst>
                <a:ext uri="{FF2B5EF4-FFF2-40B4-BE49-F238E27FC236}">
                  <a16:creationId xmlns:a16="http://schemas.microsoft.com/office/drawing/2014/main" id="{00BB8FE4-526E-E809-7F0F-3F100D6E0BD9}"/>
                </a:ext>
              </a:extLst>
            </p:cNvPr>
            <p:cNvSpPr txBox="1">
              <a:spLocks/>
            </p:cNvSpPr>
            <p:nvPr/>
          </p:nvSpPr>
          <p:spPr>
            <a:xfrm>
              <a:off x="1744926" y="401276"/>
              <a:ext cx="6071632" cy="4842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D9D9D9"/>
                </a:buClr>
                <a:buSzPts val="3000"/>
                <a:buFont typeface="Bitter"/>
                <a:buChar char="■"/>
                <a:defRPr sz="3000" b="0" i="0" u="none" strike="noStrike" cap="none">
                  <a:solidFill>
                    <a:srgbClr val="434343"/>
                  </a:solidFill>
                  <a:latin typeface="Bitter"/>
                  <a:ea typeface="Bitter"/>
                  <a:cs typeface="Bitter"/>
                  <a:sym typeface="Bitter"/>
                </a:defRPr>
              </a:lvl1pPr>
              <a:lvl2pPr marL="914400" marR="0" lvl="1"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2pPr>
              <a:lvl3pPr marL="1371600" marR="0" lvl="2"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3pPr>
              <a:lvl4pPr marL="1828800" marR="0" lvl="3" indent="-342900" algn="l" rtl="0">
                <a:lnSpc>
                  <a:spcPct val="100000"/>
                </a:lnSpc>
                <a:spcBef>
                  <a:spcPts val="0"/>
                </a:spcBef>
                <a:spcAft>
                  <a:spcPts val="0"/>
                </a:spcAft>
                <a:buClr>
                  <a:srgbClr val="D9D9D9"/>
                </a:buClr>
                <a:buSzPts val="1800"/>
                <a:buFont typeface="Bitter"/>
                <a:buChar char="■"/>
                <a:defRPr sz="1800" b="0" i="0" u="none" strike="noStrike" cap="none">
                  <a:solidFill>
                    <a:srgbClr val="434343"/>
                  </a:solidFill>
                  <a:latin typeface="Bitter"/>
                  <a:ea typeface="Bitter"/>
                  <a:cs typeface="Bitter"/>
                  <a:sym typeface="Bitter"/>
                </a:defRPr>
              </a:lvl4pPr>
              <a:lvl5pPr marL="2286000" marR="0" lvl="4"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5pPr>
              <a:lvl6pPr marL="2743200" marR="0" lvl="5"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6pPr>
              <a:lvl7pPr marL="3200400" marR="0" lvl="6"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7pPr>
              <a:lvl8pPr marL="3657600" marR="0" lvl="7"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8pPr>
              <a:lvl9pPr marL="4114800" marR="0" lvl="8"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9pPr>
            </a:lstStyle>
            <a:p>
              <a:pPr marL="0" indent="0" defTabSz="914400">
                <a:buClr>
                  <a:schemeClr val="dk1"/>
                </a:buClr>
                <a:buSzPts val="1100"/>
                <a:buNone/>
              </a:pPr>
              <a:r>
                <a:rPr lang="en-US" sz="2000" b="1" kern="0">
                  <a:latin typeface="Verdana"/>
                </a:rPr>
                <a:t>Exception and Event Handling</a:t>
              </a:r>
            </a:p>
          </p:txBody>
        </p:sp>
      </p:grpSp>
      <p:sp>
        <p:nvSpPr>
          <p:cNvPr id="4" name="TextBox 3">
            <a:extLst>
              <a:ext uri="{FF2B5EF4-FFF2-40B4-BE49-F238E27FC236}">
                <a16:creationId xmlns:a16="http://schemas.microsoft.com/office/drawing/2014/main" id="{7B652D7E-A918-8B66-11F9-AD09062A0BA7}"/>
              </a:ext>
            </a:extLst>
          </p:cNvPr>
          <p:cNvSpPr txBox="1"/>
          <p:nvPr/>
        </p:nvSpPr>
        <p:spPr>
          <a:xfrm>
            <a:off x="552660" y="1113692"/>
            <a:ext cx="8040911"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Scala's exceptions work like exceptions in many other languages like Java.  However, </a:t>
            </a:r>
            <a:r>
              <a:rPr lang="en-US" err="1">
                <a:ea typeface="+mn-lt"/>
                <a:cs typeface="+mn-lt"/>
              </a:rPr>
              <a:t>scala</a:t>
            </a:r>
            <a:r>
              <a:rPr lang="en-US">
                <a:ea typeface="+mn-lt"/>
                <a:cs typeface="+mn-lt"/>
              </a:rPr>
              <a:t> doesn't have checked exceptions. In </a:t>
            </a:r>
            <a:r>
              <a:rPr lang="en-US" err="1">
                <a:ea typeface="+mn-lt"/>
                <a:cs typeface="+mn-lt"/>
              </a:rPr>
              <a:t>scala</a:t>
            </a:r>
            <a:r>
              <a:rPr lang="en-US">
                <a:ea typeface="+mn-lt"/>
                <a:cs typeface="+mn-lt"/>
              </a:rPr>
              <a:t>, All exceptions are </a:t>
            </a:r>
            <a:r>
              <a:rPr lang="en-US" b="1">
                <a:ea typeface="+mn-lt"/>
                <a:cs typeface="+mn-lt"/>
              </a:rPr>
              <a:t>unchecked</a:t>
            </a:r>
            <a:r>
              <a:rPr lang="en-US">
                <a:ea typeface="+mn-lt"/>
                <a:cs typeface="+mn-lt"/>
              </a:rPr>
              <a:t>. There is no concept of checked exception.  </a:t>
            </a:r>
            <a:br>
              <a:rPr lang="en-US">
                <a:ea typeface="+mn-lt"/>
                <a:cs typeface="+mn-lt"/>
              </a:rPr>
            </a:br>
            <a:r>
              <a:rPr lang="en-US">
                <a:ea typeface="+mn-lt"/>
                <a:cs typeface="+mn-lt"/>
              </a:rPr>
              <a:t>you use a try{...} catch{...} block like you would in Java except that the catch block uses matching to identify and handle the exceptions. </a:t>
            </a:r>
            <a:br>
              <a:rPr lang="en-US">
                <a:ea typeface="+mn-lt"/>
                <a:cs typeface="+mn-lt"/>
              </a:rPr>
            </a:br>
            <a:br>
              <a:rPr lang="en-US">
                <a:ea typeface="+mn-lt"/>
                <a:cs typeface="+mn-lt"/>
              </a:rPr>
            </a:br>
            <a:r>
              <a:rPr lang="en-US" b="1">
                <a:ea typeface="+mn-lt"/>
                <a:cs typeface="+mn-lt"/>
              </a:rPr>
              <a:t>Catching Exceptions</a:t>
            </a:r>
            <a:r>
              <a:rPr lang="en-US">
                <a:ea typeface="+mn-lt"/>
                <a:cs typeface="+mn-lt"/>
              </a:rPr>
              <a:t> </a:t>
            </a:r>
            <a:endParaRPr lang="en-US">
              <a:ea typeface="Cambria"/>
              <a:cs typeface="Calibri"/>
            </a:endParaRPr>
          </a:p>
          <a:p>
            <a:r>
              <a:rPr lang="en-US">
                <a:ea typeface="+mn-lt"/>
                <a:cs typeface="+mn-lt"/>
              </a:rPr>
              <a:t>        Scala allows you to </a:t>
            </a:r>
            <a:r>
              <a:rPr lang="en-US" b="1">
                <a:ea typeface="+mn-lt"/>
                <a:cs typeface="+mn-lt"/>
              </a:rPr>
              <a:t>try/catch</a:t>
            </a:r>
            <a:r>
              <a:rPr lang="en-US">
                <a:ea typeface="+mn-lt"/>
                <a:cs typeface="+mn-lt"/>
              </a:rPr>
              <a:t> any exception in a single block and then perform pattern matching against it using </a:t>
            </a:r>
            <a:r>
              <a:rPr lang="en-US" b="1">
                <a:ea typeface="+mn-lt"/>
                <a:cs typeface="+mn-lt"/>
              </a:rPr>
              <a:t>case</a:t>
            </a:r>
            <a:r>
              <a:rPr lang="en-US">
                <a:ea typeface="+mn-lt"/>
                <a:cs typeface="+mn-lt"/>
              </a:rPr>
              <a:t> blocks. </a:t>
            </a:r>
            <a:endParaRPr lang="en-US">
              <a:ea typeface="Cambria"/>
              <a:cs typeface="+mn-lt"/>
            </a:endParaRPr>
          </a:p>
          <a:p>
            <a:br>
              <a:rPr lang="en-US">
                <a:ea typeface="+mn-lt"/>
                <a:cs typeface="+mn-lt"/>
              </a:rPr>
            </a:br>
            <a:r>
              <a:rPr lang="en-US" b="1">
                <a:ea typeface="+mn-lt"/>
                <a:cs typeface="+mn-lt"/>
              </a:rPr>
              <a:t>Throwing Exceptions</a:t>
            </a:r>
            <a:r>
              <a:rPr lang="en-US">
                <a:ea typeface="+mn-lt"/>
                <a:cs typeface="+mn-lt"/>
              </a:rPr>
              <a:t> </a:t>
            </a:r>
            <a:endParaRPr lang="en-US">
              <a:ea typeface="Cambria"/>
              <a:cs typeface="Calibri"/>
            </a:endParaRPr>
          </a:p>
          <a:p>
            <a:r>
              <a:rPr lang="en-US">
                <a:ea typeface="+mn-lt"/>
                <a:cs typeface="+mn-lt"/>
              </a:rPr>
              <a:t>            Throwing an exception looks the same as in Java. You create an exception object  and then you throw it with the </a:t>
            </a:r>
            <a:r>
              <a:rPr lang="en-US" b="1">
                <a:ea typeface="+mn-lt"/>
                <a:cs typeface="+mn-lt"/>
              </a:rPr>
              <a:t>throw</a:t>
            </a:r>
            <a:r>
              <a:rPr lang="en-US">
                <a:ea typeface="+mn-lt"/>
                <a:cs typeface="+mn-lt"/>
              </a:rPr>
              <a:t> keyword as follows. </a:t>
            </a:r>
            <a:endParaRPr lang="en-US">
              <a:ea typeface="Cambria"/>
              <a:cs typeface="Calibri"/>
            </a:endParaRPr>
          </a:p>
          <a:p>
            <a:r>
              <a:rPr lang="en-US">
                <a:ea typeface="+mn-lt"/>
                <a:cs typeface="+mn-lt"/>
              </a:rPr>
              <a:t>           Example:  throw new </a:t>
            </a:r>
            <a:r>
              <a:rPr lang="en-US" err="1">
                <a:ea typeface="+mn-lt"/>
                <a:cs typeface="+mn-lt"/>
              </a:rPr>
              <a:t>IllegalArgumentException</a:t>
            </a:r>
            <a:endParaRPr lang="en-US">
              <a:ea typeface="Cambria"/>
              <a:cs typeface="Calibri"/>
            </a:endParaRPr>
          </a:p>
          <a:p>
            <a:br>
              <a:rPr lang="en-US"/>
            </a:br>
            <a:endParaRPr lang="en-US">
              <a:ea typeface="Cambria"/>
              <a:cs typeface="Calibri"/>
            </a:endParaRPr>
          </a:p>
        </p:txBody>
      </p:sp>
    </p:spTree>
    <p:extLst>
      <p:ext uri="{BB962C8B-B14F-4D97-AF65-F5344CB8AC3E}">
        <p14:creationId xmlns:p14="http://schemas.microsoft.com/office/powerpoint/2010/main" val="2622104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46" name="Google Shape;146;p20"/>
          <p:cNvSpPr txBox="1">
            <a:spLocks noGrp="1"/>
          </p:cNvSpPr>
          <p:nvPr>
            <p:ph type="sldNum" idx="12"/>
          </p:nvPr>
        </p:nvSpPr>
        <p:spPr>
          <a:xfrm>
            <a:off x="4297650" y="5470650"/>
            <a:ext cx="548700" cy="530100"/>
          </a:xfrm>
          <a:prstGeom prst="rect">
            <a:avLst/>
          </a:prstGeom>
        </p:spPr>
        <p:txBody>
          <a:bodyPr spcFirstLastPara="1" wrap="square" lIns="91425" tIns="91425" rIns="91425" bIns="91425" anchor="ctr" anchorCtr="0">
            <a:noAutofit/>
          </a:bodyPr>
          <a:lstStyle/>
          <a:p>
            <a:fld id="{00000000-1234-1234-1234-123412341234}" type="slidenum">
              <a:rPr lang="en"/>
              <a:pPr/>
              <a:t>19</a:t>
            </a:fld>
            <a:endParaRPr/>
          </a:p>
        </p:txBody>
      </p:sp>
      <p:pic>
        <p:nvPicPr>
          <p:cNvPr id="3" name="Picture 2" descr="Scala - Free logo icons">
            <a:extLst>
              <a:ext uri="{FF2B5EF4-FFF2-40B4-BE49-F238E27FC236}">
                <a16:creationId xmlns:a16="http://schemas.microsoft.com/office/drawing/2014/main" id="{BF34555D-FD1A-051F-165A-60C0A3FB2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205" y="303242"/>
            <a:ext cx="627017" cy="627017"/>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06;p16">
            <a:extLst>
              <a:ext uri="{FF2B5EF4-FFF2-40B4-BE49-F238E27FC236}">
                <a16:creationId xmlns:a16="http://schemas.microsoft.com/office/drawing/2014/main" id="{E003A47B-EDCB-705B-7346-0EBC1A2261A1}"/>
              </a:ext>
            </a:extLst>
          </p:cNvPr>
          <p:cNvSpPr txBox="1">
            <a:spLocks/>
          </p:cNvSpPr>
          <p:nvPr/>
        </p:nvSpPr>
        <p:spPr>
          <a:xfrm>
            <a:off x="1938449" y="304514"/>
            <a:ext cx="6071632" cy="6257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D9D9D9"/>
              </a:buClr>
              <a:buSzPts val="3000"/>
              <a:buFont typeface="Bitter"/>
              <a:buChar char="■"/>
              <a:defRPr sz="3000" b="0" i="0" u="none" strike="noStrike" cap="none">
                <a:solidFill>
                  <a:srgbClr val="434343"/>
                </a:solidFill>
                <a:latin typeface="Bitter"/>
                <a:ea typeface="Bitter"/>
                <a:cs typeface="Bitter"/>
                <a:sym typeface="Bitter"/>
              </a:defRPr>
            </a:lvl1pPr>
            <a:lvl2pPr marL="914400" marR="0" lvl="1"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2pPr>
            <a:lvl3pPr marL="1371600" marR="0" lvl="2"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3pPr>
            <a:lvl4pPr marL="1828800" marR="0" lvl="3" indent="-342900" algn="l" rtl="0">
              <a:lnSpc>
                <a:spcPct val="100000"/>
              </a:lnSpc>
              <a:spcBef>
                <a:spcPts val="0"/>
              </a:spcBef>
              <a:spcAft>
                <a:spcPts val="0"/>
              </a:spcAft>
              <a:buClr>
                <a:srgbClr val="D9D9D9"/>
              </a:buClr>
              <a:buSzPts val="1800"/>
              <a:buFont typeface="Bitter"/>
              <a:buChar char="■"/>
              <a:defRPr sz="1800" b="0" i="0" u="none" strike="noStrike" cap="none">
                <a:solidFill>
                  <a:srgbClr val="434343"/>
                </a:solidFill>
                <a:latin typeface="Bitter"/>
                <a:ea typeface="Bitter"/>
                <a:cs typeface="Bitter"/>
                <a:sym typeface="Bitter"/>
              </a:defRPr>
            </a:lvl4pPr>
            <a:lvl5pPr marL="2286000" marR="0" lvl="4"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5pPr>
            <a:lvl6pPr marL="2743200" marR="0" lvl="5"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6pPr>
            <a:lvl7pPr marL="3200400" marR="0" lvl="6"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7pPr>
            <a:lvl8pPr marL="3657600" marR="0" lvl="7"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8pPr>
            <a:lvl9pPr marL="4114800" marR="0" lvl="8"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9pPr>
          </a:lstStyle>
          <a:p>
            <a:pPr marL="0" indent="0" defTabSz="914400">
              <a:buClr>
                <a:schemeClr val="dk1"/>
              </a:buClr>
              <a:buSzPts val="1100"/>
              <a:buNone/>
            </a:pPr>
            <a:r>
              <a:rPr lang="en-US" sz="2400" b="1" kern="0">
                <a:latin typeface="Verdana"/>
              </a:rPr>
              <a:t>Exception and Event Handling</a:t>
            </a:r>
          </a:p>
        </p:txBody>
      </p:sp>
      <p:sp>
        <p:nvSpPr>
          <p:cNvPr id="7" name="TextBox 6">
            <a:extLst>
              <a:ext uri="{FF2B5EF4-FFF2-40B4-BE49-F238E27FC236}">
                <a16:creationId xmlns:a16="http://schemas.microsoft.com/office/drawing/2014/main" id="{E97D2E30-EBC3-97D3-42F5-2CB97128A463}"/>
              </a:ext>
            </a:extLst>
          </p:cNvPr>
          <p:cNvSpPr txBox="1"/>
          <p:nvPr/>
        </p:nvSpPr>
        <p:spPr>
          <a:xfrm>
            <a:off x="664307" y="1118576"/>
            <a:ext cx="268409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Here is an example of exception Handling using the conventional try-catch block in Scala.</a:t>
            </a:r>
            <a:endParaRPr lang="en-US">
              <a:ea typeface="Cambria"/>
            </a:endParaRPr>
          </a:p>
        </p:txBody>
      </p:sp>
      <p:sp>
        <p:nvSpPr>
          <p:cNvPr id="8" name="TextBox 7">
            <a:extLst>
              <a:ext uri="{FF2B5EF4-FFF2-40B4-BE49-F238E27FC236}">
                <a16:creationId xmlns:a16="http://schemas.microsoft.com/office/drawing/2014/main" id="{2ED115FE-CD90-08CB-C788-997CFA849505}"/>
              </a:ext>
            </a:extLst>
          </p:cNvPr>
          <p:cNvSpPr txBox="1"/>
          <p:nvPr/>
        </p:nvSpPr>
        <p:spPr>
          <a:xfrm>
            <a:off x="666750" y="4403480"/>
            <a:ext cx="268165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In Scala, a single catch block can handle all kinds of exceptions thus providing flexibility.</a:t>
            </a:r>
            <a:endParaRPr lang="en-US">
              <a:ea typeface="Cambria"/>
            </a:endParaRPr>
          </a:p>
        </p:txBody>
      </p:sp>
      <p:sp>
        <p:nvSpPr>
          <p:cNvPr id="2" name="TextBox 1">
            <a:extLst>
              <a:ext uri="{FF2B5EF4-FFF2-40B4-BE49-F238E27FC236}">
                <a16:creationId xmlns:a16="http://schemas.microsoft.com/office/drawing/2014/main" id="{CC0CF35D-DDF6-699B-6378-DFA3FE96BD13}"/>
              </a:ext>
            </a:extLst>
          </p:cNvPr>
          <p:cNvSpPr txBox="1"/>
          <p:nvPr/>
        </p:nvSpPr>
        <p:spPr>
          <a:xfrm>
            <a:off x="661866" y="2818422"/>
            <a:ext cx="268165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ea typeface="+mn-lt"/>
                <a:cs typeface="+mn-lt"/>
              </a:rPr>
              <a:t>Output:</a:t>
            </a:r>
          </a:p>
          <a:p>
            <a:r>
              <a:rPr lang="en-US" err="1"/>
              <a:t>NegativeInputException</a:t>
            </a:r>
            <a:r>
              <a:rPr lang="en-US">
                <a:solidFill>
                  <a:srgbClr val="374151"/>
                </a:solidFill>
              </a:rPr>
              <a:t> </a:t>
            </a:r>
            <a:r>
              <a:rPr lang="en-US">
                <a:ea typeface="Cambria"/>
                <a:cs typeface="Calibri"/>
              </a:rPr>
              <a:t>occurred.</a:t>
            </a:r>
            <a:endParaRPr lang="en-US">
              <a:ea typeface="Cambria"/>
            </a:endParaRPr>
          </a:p>
        </p:txBody>
      </p:sp>
      <p:pic>
        <p:nvPicPr>
          <p:cNvPr id="11" name="Picture 10" descr="Text&#10;&#10;Description automatically generated">
            <a:extLst>
              <a:ext uri="{FF2B5EF4-FFF2-40B4-BE49-F238E27FC236}">
                <a16:creationId xmlns:a16="http://schemas.microsoft.com/office/drawing/2014/main" id="{5721F7D8-ACBA-C1D4-2387-6550F7F4282A}"/>
              </a:ext>
            </a:extLst>
          </p:cNvPr>
          <p:cNvPicPr>
            <a:picLocks noChangeAspect="1"/>
          </p:cNvPicPr>
          <p:nvPr/>
        </p:nvPicPr>
        <p:blipFill>
          <a:blip r:embed="rId4"/>
          <a:stretch>
            <a:fillRect/>
          </a:stretch>
        </p:blipFill>
        <p:spPr>
          <a:xfrm>
            <a:off x="3780692" y="1086315"/>
            <a:ext cx="4323212" cy="4776975"/>
          </a:xfrm>
          <a:prstGeom prst="rect">
            <a:avLst/>
          </a:prstGeom>
        </p:spPr>
      </p:pic>
    </p:spTree>
    <p:extLst>
      <p:ext uri="{BB962C8B-B14F-4D97-AF65-F5344CB8AC3E}">
        <p14:creationId xmlns:p14="http://schemas.microsoft.com/office/powerpoint/2010/main" val="784945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46" name="Google Shape;146;p20"/>
          <p:cNvSpPr txBox="1">
            <a:spLocks noGrp="1"/>
          </p:cNvSpPr>
          <p:nvPr>
            <p:ph type="sldNum" idx="12"/>
          </p:nvPr>
        </p:nvSpPr>
        <p:spPr>
          <a:xfrm>
            <a:off x="4297650" y="5470650"/>
            <a:ext cx="548700" cy="530100"/>
          </a:xfrm>
          <a:prstGeom prst="rect">
            <a:avLst/>
          </a:prstGeom>
        </p:spPr>
        <p:txBody>
          <a:bodyPr spcFirstLastPara="1" wrap="square" lIns="91425" tIns="91425" rIns="91425" bIns="91425" anchor="ctr" anchorCtr="0">
            <a:noAutofit/>
          </a:bodyPr>
          <a:lstStyle/>
          <a:p>
            <a:fld id="{00000000-1234-1234-1234-123412341234}" type="slidenum">
              <a:rPr lang="en"/>
              <a:pPr/>
              <a:t>2</a:t>
            </a:fld>
            <a:endParaRPr/>
          </a:p>
        </p:txBody>
      </p:sp>
      <p:pic>
        <p:nvPicPr>
          <p:cNvPr id="3" name="Picture 2" descr="Scala - Free logo icons">
            <a:extLst>
              <a:ext uri="{FF2B5EF4-FFF2-40B4-BE49-F238E27FC236}">
                <a16:creationId xmlns:a16="http://schemas.microsoft.com/office/drawing/2014/main" id="{BF34555D-FD1A-051F-165A-60C0A3FB2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110" y="750766"/>
            <a:ext cx="723778" cy="735874"/>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105;p16">
            <a:extLst>
              <a:ext uri="{FF2B5EF4-FFF2-40B4-BE49-F238E27FC236}">
                <a16:creationId xmlns:a16="http://schemas.microsoft.com/office/drawing/2014/main" id="{993396C7-28C1-207B-CD12-67DA2637BD0F}"/>
              </a:ext>
            </a:extLst>
          </p:cNvPr>
          <p:cNvSpPr txBox="1">
            <a:spLocks/>
          </p:cNvSpPr>
          <p:nvPr/>
        </p:nvSpPr>
        <p:spPr>
          <a:xfrm>
            <a:off x="1611762" y="625340"/>
            <a:ext cx="6463492" cy="9617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ts val="1800"/>
              <a:buFont typeface="Arvo"/>
              <a:buNone/>
              <a:defRPr sz="1800" b="0" i="0" u="none" strike="noStrike" cap="none">
                <a:solidFill>
                  <a:srgbClr val="999999"/>
                </a:solidFill>
                <a:latin typeface="Arvo"/>
                <a:ea typeface="Arvo"/>
                <a:cs typeface="Arvo"/>
                <a:sym typeface="Arvo"/>
              </a:defRPr>
            </a:lvl1pPr>
            <a:lvl2pPr marR="0" lvl="1" algn="l" rtl="0">
              <a:lnSpc>
                <a:spcPct val="100000"/>
              </a:lnSpc>
              <a:spcBef>
                <a:spcPts val="0"/>
              </a:spcBef>
              <a:spcAft>
                <a:spcPts val="0"/>
              </a:spcAft>
              <a:buClr>
                <a:srgbClr val="999999"/>
              </a:buClr>
              <a:buSzPts val="1800"/>
              <a:buFont typeface="Arvo"/>
              <a:buNone/>
              <a:defRPr sz="1800" b="0" i="0" u="none" strike="noStrike" cap="none">
                <a:solidFill>
                  <a:srgbClr val="999999"/>
                </a:solidFill>
                <a:latin typeface="Arvo"/>
                <a:ea typeface="Arvo"/>
                <a:cs typeface="Arvo"/>
                <a:sym typeface="Arvo"/>
              </a:defRPr>
            </a:lvl2pPr>
            <a:lvl3pPr marR="0" lvl="2" algn="l" rtl="0">
              <a:lnSpc>
                <a:spcPct val="100000"/>
              </a:lnSpc>
              <a:spcBef>
                <a:spcPts val="0"/>
              </a:spcBef>
              <a:spcAft>
                <a:spcPts val="0"/>
              </a:spcAft>
              <a:buClr>
                <a:srgbClr val="999999"/>
              </a:buClr>
              <a:buSzPts val="1800"/>
              <a:buFont typeface="Arvo"/>
              <a:buNone/>
              <a:defRPr sz="1800" b="0" i="0" u="none" strike="noStrike" cap="none">
                <a:solidFill>
                  <a:srgbClr val="999999"/>
                </a:solidFill>
                <a:latin typeface="Arvo"/>
                <a:ea typeface="Arvo"/>
                <a:cs typeface="Arvo"/>
                <a:sym typeface="Arvo"/>
              </a:defRPr>
            </a:lvl3pPr>
            <a:lvl4pPr marR="0" lvl="3" algn="l" rtl="0">
              <a:lnSpc>
                <a:spcPct val="100000"/>
              </a:lnSpc>
              <a:spcBef>
                <a:spcPts val="0"/>
              </a:spcBef>
              <a:spcAft>
                <a:spcPts val="0"/>
              </a:spcAft>
              <a:buClr>
                <a:srgbClr val="999999"/>
              </a:buClr>
              <a:buSzPts val="1800"/>
              <a:buFont typeface="Arvo"/>
              <a:buNone/>
              <a:defRPr sz="1800" b="0" i="0" u="none" strike="noStrike" cap="none">
                <a:solidFill>
                  <a:srgbClr val="999999"/>
                </a:solidFill>
                <a:latin typeface="Arvo"/>
                <a:ea typeface="Arvo"/>
                <a:cs typeface="Arvo"/>
                <a:sym typeface="Arvo"/>
              </a:defRPr>
            </a:lvl4pPr>
            <a:lvl5pPr marR="0" lvl="4" algn="l" rtl="0">
              <a:lnSpc>
                <a:spcPct val="100000"/>
              </a:lnSpc>
              <a:spcBef>
                <a:spcPts val="0"/>
              </a:spcBef>
              <a:spcAft>
                <a:spcPts val="0"/>
              </a:spcAft>
              <a:buClr>
                <a:srgbClr val="999999"/>
              </a:buClr>
              <a:buSzPts val="1800"/>
              <a:buFont typeface="Arvo"/>
              <a:buNone/>
              <a:defRPr sz="1800" b="0" i="0" u="none" strike="noStrike" cap="none">
                <a:solidFill>
                  <a:srgbClr val="999999"/>
                </a:solidFill>
                <a:latin typeface="Arvo"/>
                <a:ea typeface="Arvo"/>
                <a:cs typeface="Arvo"/>
                <a:sym typeface="Arvo"/>
              </a:defRPr>
            </a:lvl5pPr>
            <a:lvl6pPr marR="0" lvl="5" algn="l" rtl="0">
              <a:lnSpc>
                <a:spcPct val="100000"/>
              </a:lnSpc>
              <a:spcBef>
                <a:spcPts val="0"/>
              </a:spcBef>
              <a:spcAft>
                <a:spcPts val="0"/>
              </a:spcAft>
              <a:buClr>
                <a:srgbClr val="999999"/>
              </a:buClr>
              <a:buSzPts val="1800"/>
              <a:buFont typeface="Arvo"/>
              <a:buNone/>
              <a:defRPr sz="1800" b="0" i="0" u="none" strike="noStrike" cap="none">
                <a:solidFill>
                  <a:srgbClr val="999999"/>
                </a:solidFill>
                <a:latin typeface="Arvo"/>
                <a:ea typeface="Arvo"/>
                <a:cs typeface="Arvo"/>
                <a:sym typeface="Arvo"/>
              </a:defRPr>
            </a:lvl6pPr>
            <a:lvl7pPr marR="0" lvl="6" algn="l" rtl="0">
              <a:lnSpc>
                <a:spcPct val="100000"/>
              </a:lnSpc>
              <a:spcBef>
                <a:spcPts val="0"/>
              </a:spcBef>
              <a:spcAft>
                <a:spcPts val="0"/>
              </a:spcAft>
              <a:buClr>
                <a:srgbClr val="999999"/>
              </a:buClr>
              <a:buSzPts val="1800"/>
              <a:buFont typeface="Arvo"/>
              <a:buNone/>
              <a:defRPr sz="1800" b="0" i="0" u="none" strike="noStrike" cap="none">
                <a:solidFill>
                  <a:srgbClr val="999999"/>
                </a:solidFill>
                <a:latin typeface="Arvo"/>
                <a:ea typeface="Arvo"/>
                <a:cs typeface="Arvo"/>
                <a:sym typeface="Arvo"/>
              </a:defRPr>
            </a:lvl7pPr>
            <a:lvl8pPr marR="0" lvl="7" algn="l" rtl="0">
              <a:lnSpc>
                <a:spcPct val="100000"/>
              </a:lnSpc>
              <a:spcBef>
                <a:spcPts val="0"/>
              </a:spcBef>
              <a:spcAft>
                <a:spcPts val="0"/>
              </a:spcAft>
              <a:buClr>
                <a:srgbClr val="999999"/>
              </a:buClr>
              <a:buSzPts val="1800"/>
              <a:buFont typeface="Arvo"/>
              <a:buNone/>
              <a:defRPr sz="1800" b="0" i="0" u="none" strike="noStrike" cap="none">
                <a:solidFill>
                  <a:srgbClr val="999999"/>
                </a:solidFill>
                <a:latin typeface="Arvo"/>
                <a:ea typeface="Arvo"/>
                <a:cs typeface="Arvo"/>
                <a:sym typeface="Arvo"/>
              </a:defRPr>
            </a:lvl8pPr>
            <a:lvl9pPr marR="0" lvl="8" algn="l" rtl="0">
              <a:lnSpc>
                <a:spcPct val="100000"/>
              </a:lnSpc>
              <a:spcBef>
                <a:spcPts val="0"/>
              </a:spcBef>
              <a:spcAft>
                <a:spcPts val="0"/>
              </a:spcAft>
              <a:buClr>
                <a:srgbClr val="999999"/>
              </a:buClr>
              <a:buSzPts val="1800"/>
              <a:buFont typeface="Arvo"/>
              <a:buNone/>
              <a:defRPr sz="1800" b="0" i="0" u="none" strike="noStrike" cap="none">
                <a:solidFill>
                  <a:srgbClr val="999999"/>
                </a:solidFill>
                <a:latin typeface="Arvo"/>
                <a:ea typeface="Arvo"/>
                <a:cs typeface="Arvo"/>
                <a:sym typeface="Arvo"/>
              </a:defRPr>
            </a:lvl9pPr>
          </a:lstStyle>
          <a:p>
            <a:pPr algn="ctr" defTabSz="914400"/>
            <a:r>
              <a:rPr lang="en-US" sz="2400" b="1" kern="0">
                <a:solidFill>
                  <a:schemeClr val="tx1"/>
                </a:solidFill>
                <a:latin typeface="Verdana"/>
              </a:rPr>
              <a:t>CSCI 6221 </a:t>
            </a:r>
            <a:br>
              <a:rPr lang="en-US" sz="2400" b="1" kern="0">
                <a:latin typeface="Verdana"/>
              </a:rPr>
            </a:br>
            <a:r>
              <a:rPr lang="en-US" sz="2400" b="1" kern="0">
                <a:solidFill>
                  <a:schemeClr val="tx1"/>
                </a:solidFill>
                <a:latin typeface="Verdana"/>
              </a:rPr>
              <a:t>ADVANCED SOFTWARE PARADIGMS</a:t>
            </a:r>
          </a:p>
        </p:txBody>
      </p:sp>
      <p:sp>
        <p:nvSpPr>
          <p:cNvPr id="7" name="Google Shape;106;p16">
            <a:extLst>
              <a:ext uri="{FF2B5EF4-FFF2-40B4-BE49-F238E27FC236}">
                <a16:creationId xmlns:a16="http://schemas.microsoft.com/office/drawing/2014/main" id="{00BB8FE4-526E-E809-7F0F-3F100D6E0BD9}"/>
              </a:ext>
            </a:extLst>
          </p:cNvPr>
          <p:cNvSpPr txBox="1">
            <a:spLocks/>
          </p:cNvSpPr>
          <p:nvPr/>
        </p:nvSpPr>
        <p:spPr>
          <a:xfrm>
            <a:off x="2485553" y="1879859"/>
            <a:ext cx="4716202" cy="4842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D9D9D9"/>
              </a:buClr>
              <a:buSzPts val="3000"/>
              <a:buFont typeface="Bitter"/>
              <a:buChar char="■"/>
              <a:defRPr sz="3000" b="0" i="0" u="none" strike="noStrike" cap="none">
                <a:solidFill>
                  <a:srgbClr val="434343"/>
                </a:solidFill>
                <a:latin typeface="Bitter"/>
                <a:ea typeface="Bitter"/>
                <a:cs typeface="Bitter"/>
                <a:sym typeface="Bitter"/>
              </a:defRPr>
            </a:lvl1pPr>
            <a:lvl2pPr marL="914400" marR="0" lvl="1"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2pPr>
            <a:lvl3pPr marL="1371600" marR="0" lvl="2"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3pPr>
            <a:lvl4pPr marL="1828800" marR="0" lvl="3" indent="-342900" algn="l" rtl="0">
              <a:lnSpc>
                <a:spcPct val="100000"/>
              </a:lnSpc>
              <a:spcBef>
                <a:spcPts val="0"/>
              </a:spcBef>
              <a:spcAft>
                <a:spcPts val="0"/>
              </a:spcAft>
              <a:buClr>
                <a:srgbClr val="D9D9D9"/>
              </a:buClr>
              <a:buSzPts val="1800"/>
              <a:buFont typeface="Bitter"/>
              <a:buChar char="■"/>
              <a:defRPr sz="1800" b="0" i="0" u="none" strike="noStrike" cap="none">
                <a:solidFill>
                  <a:srgbClr val="434343"/>
                </a:solidFill>
                <a:latin typeface="Bitter"/>
                <a:ea typeface="Bitter"/>
                <a:cs typeface="Bitter"/>
                <a:sym typeface="Bitter"/>
              </a:defRPr>
            </a:lvl4pPr>
            <a:lvl5pPr marL="2286000" marR="0" lvl="4"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5pPr>
            <a:lvl6pPr marL="2743200" marR="0" lvl="5"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6pPr>
            <a:lvl7pPr marL="3200400" marR="0" lvl="6"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7pPr>
            <a:lvl8pPr marL="3657600" marR="0" lvl="7"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8pPr>
            <a:lvl9pPr marL="4114800" marR="0" lvl="8"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9pPr>
          </a:lstStyle>
          <a:p>
            <a:pPr marL="0" indent="0" defTabSz="914400">
              <a:buClr>
                <a:schemeClr val="dk1"/>
              </a:buClr>
              <a:buSzPts val="1100"/>
              <a:buFont typeface="Bitter"/>
              <a:buNone/>
            </a:pPr>
            <a:r>
              <a:rPr lang="en-US" sz="2800" kern="0">
                <a:solidFill>
                  <a:schemeClr val="tx1"/>
                </a:solidFill>
                <a:latin typeface="Cambria"/>
              </a:rPr>
              <a:t>Professor : </a:t>
            </a:r>
            <a:r>
              <a:rPr lang="en-US" sz="2800" kern="0" err="1">
                <a:solidFill>
                  <a:schemeClr val="tx1"/>
                </a:solidFill>
                <a:latin typeface="Cambria"/>
              </a:rPr>
              <a:t>Walcelio</a:t>
            </a:r>
            <a:r>
              <a:rPr lang="en-US" sz="2800" kern="0">
                <a:solidFill>
                  <a:schemeClr val="tx1"/>
                </a:solidFill>
                <a:latin typeface="Cambria"/>
              </a:rPr>
              <a:t> Melo</a:t>
            </a:r>
          </a:p>
          <a:p>
            <a:pPr marL="0" indent="0" defTabSz="914400">
              <a:buFont typeface="Bitter"/>
              <a:buNone/>
            </a:pPr>
            <a:endParaRPr lang="en-US" sz="2800" kern="0">
              <a:solidFill>
                <a:schemeClr val="tx1"/>
              </a:solidFill>
              <a:latin typeface="Cambria"/>
            </a:endParaRPr>
          </a:p>
        </p:txBody>
      </p:sp>
      <p:sp>
        <p:nvSpPr>
          <p:cNvPr id="9" name="Google Shape;106;p16">
            <a:extLst>
              <a:ext uri="{FF2B5EF4-FFF2-40B4-BE49-F238E27FC236}">
                <a16:creationId xmlns:a16="http://schemas.microsoft.com/office/drawing/2014/main" id="{11A181DD-8B72-0673-D549-EA3240177C2C}"/>
              </a:ext>
            </a:extLst>
          </p:cNvPr>
          <p:cNvSpPr txBox="1">
            <a:spLocks/>
          </p:cNvSpPr>
          <p:nvPr/>
        </p:nvSpPr>
        <p:spPr>
          <a:xfrm>
            <a:off x="4802493" y="2815323"/>
            <a:ext cx="3675283" cy="2368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D9D9D9"/>
              </a:buClr>
              <a:buSzPts val="3000"/>
              <a:buFont typeface="Bitter"/>
              <a:buChar char="■"/>
              <a:defRPr sz="3000" b="0" i="0" u="none" strike="noStrike" cap="none">
                <a:solidFill>
                  <a:srgbClr val="434343"/>
                </a:solidFill>
                <a:latin typeface="Bitter"/>
                <a:ea typeface="Bitter"/>
                <a:cs typeface="Bitter"/>
                <a:sym typeface="Bitter"/>
              </a:defRPr>
            </a:lvl1pPr>
            <a:lvl2pPr marL="914400" marR="0" lvl="1"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2pPr>
            <a:lvl3pPr marL="1371600" marR="0" lvl="2"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3pPr>
            <a:lvl4pPr marL="1828800" marR="0" lvl="3" indent="-342900" algn="l" rtl="0">
              <a:lnSpc>
                <a:spcPct val="100000"/>
              </a:lnSpc>
              <a:spcBef>
                <a:spcPts val="0"/>
              </a:spcBef>
              <a:spcAft>
                <a:spcPts val="0"/>
              </a:spcAft>
              <a:buClr>
                <a:srgbClr val="D9D9D9"/>
              </a:buClr>
              <a:buSzPts val="1800"/>
              <a:buFont typeface="Bitter"/>
              <a:buChar char="■"/>
              <a:defRPr sz="1800" b="0" i="0" u="none" strike="noStrike" cap="none">
                <a:solidFill>
                  <a:srgbClr val="434343"/>
                </a:solidFill>
                <a:latin typeface="Bitter"/>
                <a:ea typeface="Bitter"/>
                <a:cs typeface="Bitter"/>
                <a:sym typeface="Bitter"/>
              </a:defRPr>
            </a:lvl4pPr>
            <a:lvl5pPr marL="2286000" marR="0" lvl="4"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5pPr>
            <a:lvl6pPr marL="2743200" marR="0" lvl="5"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6pPr>
            <a:lvl7pPr marL="3200400" marR="0" lvl="6"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7pPr>
            <a:lvl8pPr marL="3657600" marR="0" lvl="7"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8pPr>
            <a:lvl9pPr marL="4114800" marR="0" lvl="8"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9pPr>
          </a:lstStyle>
          <a:p>
            <a:pPr marL="0" indent="0">
              <a:buSzPts val="1100"/>
              <a:buNone/>
            </a:pPr>
            <a:br>
              <a:rPr lang="en-US" sz="2400">
                <a:latin typeface="Cambria"/>
              </a:rPr>
            </a:br>
            <a:r>
              <a:rPr lang="en-US" sz="2400">
                <a:solidFill>
                  <a:srgbClr val="323232"/>
                </a:solidFill>
                <a:latin typeface="Cambria"/>
              </a:rPr>
              <a:t>Bhavya </a:t>
            </a:r>
            <a:r>
              <a:rPr lang="en-US" sz="2400" err="1">
                <a:solidFill>
                  <a:srgbClr val="323232"/>
                </a:solidFill>
                <a:latin typeface="Cambria"/>
              </a:rPr>
              <a:t>Sree</a:t>
            </a:r>
            <a:r>
              <a:rPr lang="en-US" sz="2400">
                <a:solidFill>
                  <a:srgbClr val="323232"/>
                </a:solidFill>
                <a:latin typeface="Cambria"/>
              </a:rPr>
              <a:t> </a:t>
            </a:r>
            <a:r>
              <a:rPr lang="en-US" sz="2400" err="1">
                <a:solidFill>
                  <a:srgbClr val="323232"/>
                </a:solidFill>
                <a:latin typeface="Cambria"/>
              </a:rPr>
              <a:t>Gudiseva</a:t>
            </a:r>
            <a:br>
              <a:rPr lang="en-US" sz="2400">
                <a:latin typeface="Cambria"/>
              </a:rPr>
            </a:br>
            <a:r>
              <a:rPr lang="en-US" sz="2400" err="1">
                <a:solidFill>
                  <a:srgbClr val="323232"/>
                </a:solidFill>
                <a:latin typeface="Cambria"/>
              </a:rPr>
              <a:t>Rithik</a:t>
            </a:r>
            <a:r>
              <a:rPr lang="en-US" sz="2400">
                <a:solidFill>
                  <a:srgbClr val="323232"/>
                </a:solidFill>
                <a:latin typeface="Cambria"/>
              </a:rPr>
              <a:t> Reddy </a:t>
            </a:r>
            <a:r>
              <a:rPr lang="en-US" sz="2400" err="1">
                <a:solidFill>
                  <a:srgbClr val="323232"/>
                </a:solidFill>
                <a:latin typeface="Cambria"/>
              </a:rPr>
              <a:t>Pentareddy</a:t>
            </a:r>
            <a:br>
              <a:rPr lang="en-US" sz="2400">
                <a:latin typeface="Cambria"/>
              </a:rPr>
            </a:br>
            <a:r>
              <a:rPr lang="en-US" sz="2400" err="1">
                <a:solidFill>
                  <a:srgbClr val="323232"/>
                </a:solidFill>
                <a:latin typeface="Cambria"/>
              </a:rPr>
              <a:t>Saiteja</a:t>
            </a:r>
            <a:r>
              <a:rPr lang="en-US" sz="2400">
                <a:solidFill>
                  <a:srgbClr val="323232"/>
                </a:solidFill>
                <a:latin typeface="Cambria"/>
              </a:rPr>
              <a:t> </a:t>
            </a:r>
            <a:r>
              <a:rPr lang="en-US" sz="2400" err="1">
                <a:solidFill>
                  <a:srgbClr val="323232"/>
                </a:solidFill>
                <a:latin typeface="Cambria"/>
              </a:rPr>
              <a:t>Singirikonda</a:t>
            </a:r>
            <a:br>
              <a:rPr lang="en-US" sz="2400">
                <a:latin typeface="Cambria"/>
              </a:rPr>
            </a:br>
            <a:r>
              <a:rPr lang="en-US" sz="2400">
                <a:solidFill>
                  <a:srgbClr val="323232"/>
                </a:solidFill>
                <a:latin typeface="Cambria"/>
              </a:rPr>
              <a:t>Prima Sunil Sanghvi</a:t>
            </a:r>
            <a:br>
              <a:rPr lang="en-US" sz="2400">
                <a:latin typeface="Cambria"/>
              </a:rPr>
            </a:br>
            <a:r>
              <a:rPr lang="en-US" sz="2400">
                <a:solidFill>
                  <a:srgbClr val="323232"/>
                </a:solidFill>
                <a:latin typeface="Cambria"/>
              </a:rPr>
              <a:t>Praveen Chowdary </a:t>
            </a:r>
            <a:r>
              <a:rPr lang="en-US" sz="2400" err="1">
                <a:solidFill>
                  <a:srgbClr val="323232"/>
                </a:solidFill>
                <a:latin typeface="Cambria"/>
              </a:rPr>
              <a:t>Vadde</a:t>
            </a:r>
            <a:endParaRPr lang="en-US" sz="2400">
              <a:solidFill>
                <a:srgbClr val="323232"/>
              </a:solidFill>
              <a:latin typeface="Cambria"/>
            </a:endParaRPr>
          </a:p>
          <a:p>
            <a:pPr marL="285750" indent="-285750">
              <a:buSzPts val="1100"/>
            </a:pPr>
            <a:endParaRPr lang="en-US" sz="2400">
              <a:solidFill>
                <a:srgbClr val="323232"/>
              </a:solidFill>
              <a:latin typeface="Cambria"/>
            </a:endParaRPr>
          </a:p>
          <a:p>
            <a:pPr marL="285750" indent="-285750">
              <a:buSzPts val="1100"/>
            </a:pPr>
            <a:endParaRPr lang="en-US" sz="2400">
              <a:solidFill>
                <a:srgbClr val="323232"/>
              </a:solidFill>
              <a:latin typeface="Cambria"/>
            </a:endParaRPr>
          </a:p>
          <a:p>
            <a:pPr marL="285750" indent="-285750">
              <a:buSzPts val="1100"/>
            </a:pPr>
            <a:endParaRPr lang="en-US" sz="2400">
              <a:solidFill>
                <a:srgbClr val="323232"/>
              </a:solidFill>
              <a:latin typeface="Cambria"/>
            </a:endParaRPr>
          </a:p>
          <a:p>
            <a:pPr marL="285750" indent="-285750">
              <a:buSzPts val="1100"/>
            </a:pPr>
            <a:endParaRPr lang="en-US" sz="2400">
              <a:solidFill>
                <a:srgbClr val="323232"/>
              </a:solidFill>
              <a:latin typeface="Cambria"/>
            </a:endParaRPr>
          </a:p>
          <a:p>
            <a:pPr indent="0">
              <a:buSzPts val="1100"/>
              <a:buNone/>
            </a:pPr>
            <a:br>
              <a:rPr lang="en-US" sz="2400"/>
            </a:br>
            <a:endParaRPr lang="en-US" sz="2400">
              <a:solidFill>
                <a:srgbClr val="323232"/>
              </a:solidFill>
              <a:latin typeface="Cambria"/>
            </a:endParaRPr>
          </a:p>
          <a:p>
            <a:pPr marL="0" indent="0">
              <a:buSzPts val="1100"/>
              <a:buNone/>
            </a:pPr>
            <a:endParaRPr lang="en-US" sz="2400">
              <a:solidFill>
                <a:srgbClr val="323232"/>
              </a:solidFill>
              <a:latin typeface="Cambria"/>
            </a:endParaRPr>
          </a:p>
          <a:p>
            <a:pPr marL="0" indent="0">
              <a:buNone/>
            </a:pPr>
            <a:endParaRPr lang="en-US" sz="2400" b="1">
              <a:solidFill>
                <a:srgbClr val="323232"/>
              </a:solidFill>
              <a:latin typeface="Cambria"/>
            </a:endParaRPr>
          </a:p>
        </p:txBody>
      </p:sp>
    </p:spTree>
    <p:extLst>
      <p:ext uri="{BB962C8B-B14F-4D97-AF65-F5344CB8AC3E}">
        <p14:creationId xmlns:p14="http://schemas.microsoft.com/office/powerpoint/2010/main" val="2562064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46" name="Google Shape;146;p20"/>
          <p:cNvSpPr txBox="1">
            <a:spLocks noGrp="1"/>
          </p:cNvSpPr>
          <p:nvPr>
            <p:ph type="sldNum" idx="12"/>
          </p:nvPr>
        </p:nvSpPr>
        <p:spPr>
          <a:xfrm>
            <a:off x="4297650" y="5470650"/>
            <a:ext cx="548700" cy="530100"/>
          </a:xfrm>
          <a:prstGeom prst="rect">
            <a:avLst/>
          </a:prstGeom>
        </p:spPr>
        <p:txBody>
          <a:bodyPr spcFirstLastPara="1" wrap="square" lIns="91425" tIns="91425" rIns="91425" bIns="91425" anchor="ctr" anchorCtr="0">
            <a:noAutofit/>
          </a:bodyPr>
          <a:lstStyle/>
          <a:p>
            <a:fld id="{00000000-1234-1234-1234-123412341234}" type="slidenum">
              <a:rPr lang="en"/>
              <a:pPr/>
              <a:t>20</a:t>
            </a:fld>
            <a:endParaRPr/>
          </a:p>
        </p:txBody>
      </p:sp>
      <p:pic>
        <p:nvPicPr>
          <p:cNvPr id="3" name="Picture 2" descr="Scala - Free logo icons">
            <a:extLst>
              <a:ext uri="{FF2B5EF4-FFF2-40B4-BE49-F238E27FC236}">
                <a16:creationId xmlns:a16="http://schemas.microsoft.com/office/drawing/2014/main" id="{BF34555D-FD1A-051F-165A-60C0A3FB2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205" y="303242"/>
            <a:ext cx="627017" cy="627017"/>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06;p16">
            <a:extLst>
              <a:ext uri="{FF2B5EF4-FFF2-40B4-BE49-F238E27FC236}">
                <a16:creationId xmlns:a16="http://schemas.microsoft.com/office/drawing/2014/main" id="{E003A47B-EDCB-705B-7346-0EBC1A2261A1}"/>
              </a:ext>
            </a:extLst>
          </p:cNvPr>
          <p:cNvSpPr txBox="1">
            <a:spLocks/>
          </p:cNvSpPr>
          <p:nvPr/>
        </p:nvSpPr>
        <p:spPr>
          <a:xfrm>
            <a:off x="1938449" y="304514"/>
            <a:ext cx="6071632" cy="4842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D9D9D9"/>
              </a:buClr>
              <a:buSzPts val="3000"/>
              <a:buFont typeface="Bitter"/>
              <a:buChar char="■"/>
              <a:defRPr sz="3000" b="0" i="0" u="none" strike="noStrike" cap="none">
                <a:solidFill>
                  <a:srgbClr val="434343"/>
                </a:solidFill>
                <a:latin typeface="Bitter"/>
                <a:ea typeface="Bitter"/>
                <a:cs typeface="Bitter"/>
                <a:sym typeface="Bitter"/>
              </a:defRPr>
            </a:lvl1pPr>
            <a:lvl2pPr marL="914400" marR="0" lvl="1"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2pPr>
            <a:lvl3pPr marL="1371600" marR="0" lvl="2"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3pPr>
            <a:lvl4pPr marL="1828800" marR="0" lvl="3" indent="-342900" algn="l" rtl="0">
              <a:lnSpc>
                <a:spcPct val="100000"/>
              </a:lnSpc>
              <a:spcBef>
                <a:spcPts val="0"/>
              </a:spcBef>
              <a:spcAft>
                <a:spcPts val="0"/>
              </a:spcAft>
              <a:buClr>
                <a:srgbClr val="D9D9D9"/>
              </a:buClr>
              <a:buSzPts val="1800"/>
              <a:buFont typeface="Bitter"/>
              <a:buChar char="■"/>
              <a:defRPr sz="1800" b="0" i="0" u="none" strike="noStrike" cap="none">
                <a:solidFill>
                  <a:srgbClr val="434343"/>
                </a:solidFill>
                <a:latin typeface="Bitter"/>
                <a:ea typeface="Bitter"/>
                <a:cs typeface="Bitter"/>
                <a:sym typeface="Bitter"/>
              </a:defRPr>
            </a:lvl4pPr>
            <a:lvl5pPr marL="2286000" marR="0" lvl="4"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5pPr>
            <a:lvl6pPr marL="2743200" marR="0" lvl="5"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6pPr>
            <a:lvl7pPr marL="3200400" marR="0" lvl="6"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7pPr>
            <a:lvl8pPr marL="3657600" marR="0" lvl="7"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8pPr>
            <a:lvl9pPr marL="4114800" marR="0" lvl="8"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9pPr>
          </a:lstStyle>
          <a:p>
            <a:pPr marL="0" indent="0" defTabSz="914400">
              <a:buClr>
                <a:schemeClr val="dk1"/>
              </a:buClr>
              <a:buSzPts val="1100"/>
              <a:buNone/>
            </a:pPr>
            <a:r>
              <a:rPr lang="en-US" sz="2400" b="1" kern="0">
                <a:latin typeface="Verdana"/>
              </a:rPr>
              <a:t>Exception and Event Handling</a:t>
            </a:r>
          </a:p>
        </p:txBody>
      </p:sp>
      <p:sp>
        <p:nvSpPr>
          <p:cNvPr id="10" name="TextBox 9">
            <a:extLst>
              <a:ext uri="{FF2B5EF4-FFF2-40B4-BE49-F238E27FC236}">
                <a16:creationId xmlns:a16="http://schemas.microsoft.com/office/drawing/2014/main" id="{9E0379E9-2A60-7D11-2940-F0E145D62054}"/>
              </a:ext>
            </a:extLst>
          </p:cNvPr>
          <p:cNvSpPr txBox="1"/>
          <p:nvPr/>
        </p:nvSpPr>
        <p:spPr>
          <a:xfrm>
            <a:off x="659423" y="1379903"/>
            <a:ext cx="310173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Here is an example to illustrate event handling with interactive radio buttons that control the font style of a string of text.</a:t>
            </a:r>
          </a:p>
        </p:txBody>
      </p:sp>
      <p:pic>
        <p:nvPicPr>
          <p:cNvPr id="7" name="Picture 6" descr="Text&#10;&#10;Description automatically generated">
            <a:extLst>
              <a:ext uri="{FF2B5EF4-FFF2-40B4-BE49-F238E27FC236}">
                <a16:creationId xmlns:a16="http://schemas.microsoft.com/office/drawing/2014/main" id="{BAE4BE41-9874-934C-6DEE-995E18FB21ED}"/>
              </a:ext>
            </a:extLst>
          </p:cNvPr>
          <p:cNvPicPr>
            <a:picLocks noChangeAspect="1"/>
          </p:cNvPicPr>
          <p:nvPr/>
        </p:nvPicPr>
        <p:blipFill>
          <a:blip r:embed="rId4"/>
          <a:stretch>
            <a:fillRect/>
          </a:stretch>
        </p:blipFill>
        <p:spPr>
          <a:xfrm>
            <a:off x="3909212" y="1078345"/>
            <a:ext cx="4200827" cy="4922405"/>
          </a:xfrm>
          <a:prstGeom prst="rect">
            <a:avLst/>
          </a:prstGeom>
        </p:spPr>
      </p:pic>
    </p:spTree>
    <p:extLst>
      <p:ext uri="{BB962C8B-B14F-4D97-AF65-F5344CB8AC3E}">
        <p14:creationId xmlns:p14="http://schemas.microsoft.com/office/powerpoint/2010/main" val="2013805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ED2303-4C3E-1F42-EB99-97DBEC1356A7}"/>
              </a:ext>
            </a:extLst>
          </p:cNvPr>
          <p:cNvSpPr txBox="1"/>
          <p:nvPr/>
        </p:nvSpPr>
        <p:spPr>
          <a:xfrm>
            <a:off x="1883052" y="961278"/>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TextBox 2">
            <a:extLst>
              <a:ext uri="{FF2B5EF4-FFF2-40B4-BE49-F238E27FC236}">
                <a16:creationId xmlns:a16="http://schemas.microsoft.com/office/drawing/2014/main" id="{A49AF2A5-92AC-CC7E-5F40-B471C8195BCD}"/>
              </a:ext>
            </a:extLst>
          </p:cNvPr>
          <p:cNvSpPr txBox="1"/>
          <p:nvPr/>
        </p:nvSpPr>
        <p:spPr>
          <a:xfrm>
            <a:off x="1485373" y="450352"/>
            <a:ext cx="638815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Verdana"/>
                <a:ea typeface="Verdana"/>
                <a:cs typeface="Calibri Light"/>
              </a:rPr>
              <a:t>Functional Programming in Scala</a:t>
            </a:r>
            <a:endParaRPr lang="en-US" sz="2400" b="1">
              <a:latin typeface="Verdana"/>
              <a:ea typeface="Verdana"/>
              <a:cs typeface="+mn-lt"/>
            </a:endParaRPr>
          </a:p>
          <a:p>
            <a:pPr algn="l"/>
            <a:endParaRPr lang="en-US" b="1">
              <a:latin typeface="Verdana"/>
              <a:ea typeface="Verdana"/>
              <a:cs typeface="Calibri"/>
            </a:endParaRPr>
          </a:p>
        </p:txBody>
      </p:sp>
      <p:pic>
        <p:nvPicPr>
          <p:cNvPr id="5" name="Picture 4" descr="Scala - Free logo icons">
            <a:extLst>
              <a:ext uri="{FF2B5EF4-FFF2-40B4-BE49-F238E27FC236}">
                <a16:creationId xmlns:a16="http://schemas.microsoft.com/office/drawing/2014/main" id="{7F472FAB-D149-01AB-3E40-1E53094105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777" y="327433"/>
            <a:ext cx="627017" cy="62701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2899592-6D48-C683-EADD-4376C2B8F2CB}"/>
              </a:ext>
            </a:extLst>
          </p:cNvPr>
          <p:cNvSpPr txBox="1"/>
          <p:nvPr/>
        </p:nvSpPr>
        <p:spPr>
          <a:xfrm>
            <a:off x="566428" y="959815"/>
            <a:ext cx="8006577"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rgbClr val="000000"/>
                </a:solidFill>
                <a:latin typeface="Calibri"/>
                <a:ea typeface="Cambria"/>
                <a:cs typeface="Calibri"/>
              </a:rPr>
              <a:t>Scala is also a functional language in the sense that every function is a value, and every value is an object so ultimately every function is an object. Scala provides a lightweight syntax for defining </a:t>
            </a:r>
            <a:r>
              <a:rPr lang="en-US" sz="1600" b="1">
                <a:solidFill>
                  <a:srgbClr val="000000"/>
                </a:solidFill>
                <a:latin typeface="Calibri"/>
                <a:ea typeface="Cambria"/>
                <a:cs typeface="Calibri"/>
              </a:rPr>
              <a:t>anonymous functions</a:t>
            </a:r>
            <a:r>
              <a:rPr lang="en-US" sz="1600">
                <a:solidFill>
                  <a:srgbClr val="000000"/>
                </a:solidFill>
                <a:latin typeface="Calibri"/>
                <a:ea typeface="Cambria"/>
                <a:cs typeface="Calibri"/>
              </a:rPr>
              <a:t>, it supports </a:t>
            </a:r>
            <a:r>
              <a:rPr lang="en-US" sz="1600" b="1">
                <a:solidFill>
                  <a:srgbClr val="000000"/>
                </a:solidFill>
                <a:latin typeface="Calibri"/>
                <a:ea typeface="Cambria"/>
                <a:cs typeface="Calibri"/>
              </a:rPr>
              <a:t>higher-order functions</a:t>
            </a:r>
            <a:r>
              <a:rPr lang="en-US" sz="1600">
                <a:solidFill>
                  <a:srgbClr val="000000"/>
                </a:solidFill>
                <a:latin typeface="Calibri"/>
                <a:ea typeface="Cambria"/>
                <a:cs typeface="Calibri"/>
              </a:rPr>
              <a:t>, it allows functions to be </a:t>
            </a:r>
            <a:r>
              <a:rPr lang="en-US" sz="1600" b="1">
                <a:solidFill>
                  <a:srgbClr val="000000"/>
                </a:solidFill>
                <a:latin typeface="Calibri"/>
                <a:ea typeface="Cambria"/>
                <a:cs typeface="Calibri"/>
              </a:rPr>
              <a:t>nested</a:t>
            </a:r>
            <a:r>
              <a:rPr lang="en-US" sz="1600">
                <a:solidFill>
                  <a:srgbClr val="000000"/>
                </a:solidFill>
                <a:latin typeface="Calibri"/>
                <a:ea typeface="Cambria"/>
                <a:cs typeface="Calibri"/>
              </a:rPr>
              <a:t>, and supports </a:t>
            </a:r>
            <a:r>
              <a:rPr lang="en-US" sz="1600" b="1">
                <a:solidFill>
                  <a:srgbClr val="000000"/>
                </a:solidFill>
                <a:latin typeface="Calibri"/>
                <a:ea typeface="Cambria"/>
                <a:cs typeface="Calibri"/>
              </a:rPr>
              <a:t>currying</a:t>
            </a:r>
            <a:r>
              <a:rPr lang="en-US" sz="1600">
                <a:solidFill>
                  <a:srgbClr val="000000"/>
                </a:solidFill>
                <a:latin typeface="Calibri"/>
                <a:ea typeface="Cambria"/>
                <a:cs typeface="Calibri"/>
              </a:rPr>
              <a:t>. </a:t>
            </a:r>
            <a:br>
              <a:rPr lang="en-US" sz="1600">
                <a:solidFill>
                  <a:srgbClr val="000000"/>
                </a:solidFill>
                <a:latin typeface="Calibri"/>
                <a:ea typeface="Cambria"/>
                <a:cs typeface="Calibri"/>
              </a:rPr>
            </a:br>
            <a:br>
              <a:rPr lang="en-US" sz="1600">
                <a:latin typeface="Calibri"/>
                <a:ea typeface="Cambria"/>
                <a:cs typeface="+mn-lt"/>
              </a:rPr>
            </a:br>
            <a:r>
              <a:rPr lang="en-US" sz="1600" b="1">
                <a:latin typeface="Calibri"/>
                <a:ea typeface="+mn-lt"/>
                <a:cs typeface="+mn-lt"/>
              </a:rPr>
              <a:t>Higher-order Functions</a:t>
            </a:r>
            <a:endParaRPr lang="en-US" sz="1600" b="1">
              <a:latin typeface="Calibri"/>
              <a:ea typeface="Cambria"/>
              <a:cs typeface="Calibri"/>
            </a:endParaRPr>
          </a:p>
          <a:p>
            <a:r>
              <a:rPr lang="en-US" sz="1600">
                <a:latin typeface="Calibri"/>
                <a:ea typeface="+mn-lt"/>
                <a:cs typeface="+mn-lt"/>
              </a:rPr>
              <a:t>Functions that return other functions as outcomes or accept other </a:t>
            </a:r>
          </a:p>
          <a:p>
            <a:r>
              <a:rPr lang="en-US" sz="1600">
                <a:latin typeface="Calibri"/>
                <a:ea typeface="+mn-lt"/>
                <a:cs typeface="+mn-lt"/>
              </a:rPr>
              <a:t>functions as arguments</a:t>
            </a:r>
            <a:endParaRPr lang="en-US" sz="1600">
              <a:latin typeface="Calibri"/>
              <a:ea typeface="Cambria"/>
              <a:cs typeface="Calibri"/>
            </a:endParaRPr>
          </a:p>
          <a:p>
            <a:pPr marL="285750" indent="-285750">
              <a:buFont typeface="Arial"/>
              <a:buChar char="•"/>
            </a:pPr>
            <a:r>
              <a:rPr lang="en-US" sz="1600">
                <a:latin typeface="Calibri"/>
                <a:ea typeface="+mn-lt"/>
                <a:cs typeface="+mn-lt"/>
              </a:rPr>
              <a:t>It accepts one or more parameters that are functions.</a:t>
            </a:r>
            <a:endParaRPr lang="en-US" sz="1600">
              <a:latin typeface="Calibri"/>
              <a:ea typeface="Cambria"/>
              <a:cs typeface="Calibri" panose="020F0502020204030204"/>
            </a:endParaRPr>
          </a:p>
          <a:p>
            <a:pPr marL="285750" indent="-285750">
              <a:buFont typeface="Arial"/>
              <a:buChar char="•"/>
            </a:pPr>
            <a:r>
              <a:rPr lang="en-US" sz="1600">
                <a:latin typeface="Calibri"/>
                <a:ea typeface="+mn-lt"/>
                <a:cs typeface="+mn-lt"/>
              </a:rPr>
              <a:t>It is important to note that this higher order function can be used with functions and methods that return functions as results or take functions as parameters.</a:t>
            </a:r>
          </a:p>
          <a:p>
            <a:pPr marL="285750" indent="-285750">
              <a:buFont typeface="Arial"/>
              <a:buChar char="•"/>
            </a:pPr>
            <a:r>
              <a:rPr lang="en-US" sz="1600">
                <a:latin typeface="Calibri"/>
                <a:ea typeface="+mn-lt"/>
                <a:cs typeface="+mn-lt"/>
              </a:rPr>
              <a:t>This gives programmers a flexible way to write code.</a:t>
            </a:r>
            <a:endParaRPr lang="en-US" sz="1600">
              <a:latin typeface="Calibri"/>
              <a:ea typeface="Verdana"/>
              <a:cs typeface="Calibri" panose="020F0502020204030204"/>
            </a:endParaRPr>
          </a:p>
          <a:p>
            <a:r>
              <a:rPr lang="en-US" sz="1600" b="1">
                <a:latin typeface="Calibri"/>
                <a:ea typeface="Verdana"/>
                <a:cs typeface="Calibri" panose="020F0502020204030204"/>
              </a:rPr>
              <a:t>Currying in Scala</a:t>
            </a:r>
            <a:endParaRPr lang="en-US" sz="1600">
              <a:latin typeface="Calibri"/>
              <a:ea typeface="+mn-lt"/>
              <a:cs typeface="+mn-lt"/>
            </a:endParaRPr>
          </a:p>
          <a:p>
            <a:pPr marL="285750" indent="-285750">
              <a:buFont typeface="Arial,Sans-Serif"/>
              <a:buChar char="•"/>
            </a:pPr>
            <a:r>
              <a:rPr lang="en-US" sz="1600">
                <a:latin typeface="Calibri"/>
                <a:ea typeface="Cambria"/>
                <a:cs typeface="Calibri" panose="020F0502020204030204"/>
              </a:rPr>
              <a:t>Currying is the process of breaking down a function with several arguments into a series of one-argument functions.</a:t>
            </a:r>
          </a:p>
          <a:p>
            <a:pPr marL="285750" indent="-285750">
              <a:buFont typeface="Arial,Sans-Serif"/>
              <a:buChar char="•"/>
            </a:pPr>
            <a:r>
              <a:rPr lang="en-US" sz="1600">
                <a:latin typeface="Calibri"/>
                <a:ea typeface="+mn-lt"/>
                <a:cs typeface="+mn-lt"/>
              </a:rPr>
              <a:t>It is applied widely in multiple functional languages.</a:t>
            </a:r>
            <a:endParaRPr lang="en-US" sz="1600">
              <a:latin typeface="Calibri"/>
              <a:ea typeface="Cambria"/>
              <a:cs typeface="Calibri" panose="020F0502020204030204"/>
            </a:endParaRPr>
          </a:p>
          <a:p>
            <a:r>
              <a:rPr lang="en-US" sz="1600" b="1">
                <a:ea typeface="+mn-lt"/>
                <a:cs typeface="+mn-lt"/>
              </a:rPr>
              <a:t>Pure Functions</a:t>
            </a:r>
            <a:endParaRPr lang="en-US" sz="1600">
              <a:ea typeface="+mn-lt"/>
              <a:cs typeface="+mn-lt"/>
            </a:endParaRPr>
          </a:p>
          <a:p>
            <a:pPr marL="285750" indent="-285750">
              <a:buFont typeface="Arial,Sans-Serif"/>
              <a:buChar char="•"/>
            </a:pPr>
            <a:r>
              <a:rPr lang="en-US" sz="1600">
                <a:ea typeface="+mn-lt"/>
                <a:cs typeface="+mn-lt"/>
              </a:rPr>
              <a:t>A pure function should only return a specific result without changing an external condition that is outside of its control and relies only on the input parameters. </a:t>
            </a:r>
          </a:p>
          <a:p>
            <a:pPr marL="285750" indent="-285750">
              <a:buFont typeface="Arial,Sans-Serif"/>
              <a:buChar char="•"/>
            </a:pPr>
            <a:r>
              <a:rPr lang="en-US" sz="1600">
                <a:ea typeface="+mn-lt"/>
                <a:cs typeface="+mn-lt"/>
              </a:rPr>
              <a:t>An excellent illustration of a pure function is one that just produces a result based on the parameter it is given.</a:t>
            </a:r>
            <a:endParaRPr lang="en-US"/>
          </a:p>
          <a:p>
            <a:endParaRPr lang="en-US" sz="1600">
              <a:latin typeface="Calibri"/>
              <a:ea typeface="Cambria"/>
              <a:cs typeface="Calibri" panose="020F0502020204030204"/>
            </a:endParaRPr>
          </a:p>
        </p:txBody>
      </p:sp>
    </p:spTree>
    <p:extLst>
      <p:ext uri="{BB962C8B-B14F-4D97-AF65-F5344CB8AC3E}">
        <p14:creationId xmlns:p14="http://schemas.microsoft.com/office/powerpoint/2010/main" val="536098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040767-7EA8-18B6-08B0-BAD44E13EA88}"/>
              </a:ext>
            </a:extLst>
          </p:cNvPr>
          <p:cNvSpPr txBox="1"/>
          <p:nvPr/>
        </p:nvSpPr>
        <p:spPr>
          <a:xfrm>
            <a:off x="558332" y="1263952"/>
            <a:ext cx="7589097"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latin typeface="Calibri"/>
                <a:ea typeface="+mn-lt"/>
                <a:cs typeface="+mn-lt"/>
              </a:rPr>
              <a:t>Non-pure Functions</a:t>
            </a:r>
          </a:p>
          <a:p>
            <a:pPr marL="285750" indent="-285750">
              <a:buFont typeface="Arial"/>
              <a:buChar char="•"/>
            </a:pPr>
            <a:r>
              <a:rPr lang="en-US" sz="1600">
                <a:latin typeface="Calibri"/>
                <a:ea typeface="Verdana"/>
                <a:cs typeface="Calibri" panose="020F0502020204030204"/>
              </a:rPr>
              <a:t>Non-pure functions allow for internal and external context changes.</a:t>
            </a:r>
            <a:endParaRPr lang="en-US" sz="1600">
              <a:latin typeface="Calibri"/>
              <a:ea typeface="+mn-lt"/>
              <a:cs typeface="+mn-lt"/>
            </a:endParaRPr>
          </a:p>
          <a:p>
            <a:r>
              <a:rPr lang="en-US" sz="1600">
                <a:latin typeface="Calibri"/>
                <a:ea typeface="Verdana"/>
                <a:cs typeface="Calibri" panose="020F0502020204030204"/>
              </a:rPr>
              <a:t>      Pure functions can be tested and predicted with ease. </a:t>
            </a:r>
            <a:endParaRPr lang="en-US" sz="1600">
              <a:latin typeface="Calibri"/>
              <a:ea typeface="+mn-lt"/>
              <a:cs typeface="+mn-lt"/>
            </a:endParaRPr>
          </a:p>
          <a:p>
            <a:pPr marL="285750" indent="-285750">
              <a:buFont typeface="Arial"/>
              <a:buChar char="•"/>
            </a:pPr>
            <a:r>
              <a:rPr lang="en-US" sz="1600">
                <a:latin typeface="Calibri"/>
                <a:ea typeface="Verdana"/>
                <a:cs typeface="Calibri" panose="020F0502020204030204"/>
              </a:rPr>
              <a:t>Yet, occasionally it's required to perform an action that affects state, such as writing a file or updating a database table. </a:t>
            </a:r>
            <a:endParaRPr lang="en-US" sz="1600">
              <a:latin typeface="Calibri"/>
              <a:ea typeface="+mn-lt"/>
              <a:cs typeface="+mn-lt"/>
            </a:endParaRPr>
          </a:p>
          <a:p>
            <a:pPr marL="285750" indent="-285750">
              <a:buFont typeface="Arial"/>
              <a:buChar char="•"/>
            </a:pPr>
            <a:r>
              <a:rPr lang="en-US" sz="1600">
                <a:latin typeface="Calibri"/>
                <a:ea typeface="Verdana"/>
                <a:cs typeface="Calibri" panose="020F0502020204030204"/>
              </a:rPr>
              <a:t>Non-pure functions are thus possible.</a:t>
            </a:r>
            <a:endParaRPr lang="en-US" sz="1600">
              <a:latin typeface="Calibri"/>
              <a:ea typeface="+mn-lt"/>
              <a:cs typeface="+mn-lt"/>
            </a:endParaRPr>
          </a:p>
          <a:p>
            <a:pPr marL="285750" indent="-285750">
              <a:buFont typeface="Arial"/>
              <a:buChar char="•"/>
            </a:pPr>
            <a:endParaRPr lang="en-US" sz="1600">
              <a:latin typeface="Calibri"/>
              <a:ea typeface="+mn-lt"/>
              <a:cs typeface="+mn-lt"/>
            </a:endParaRPr>
          </a:p>
          <a:p>
            <a:r>
              <a:rPr lang="en-US" sz="1600">
                <a:ea typeface="+mn-lt"/>
                <a:cs typeface="+mn-lt"/>
              </a:rPr>
              <a:t>Functional languages have a potential advantage in readability. In many imperative programs, the details of dealing with variables obscure the logic of</a:t>
            </a:r>
            <a:endParaRPr lang="en-US"/>
          </a:p>
          <a:p>
            <a:r>
              <a:rPr lang="en-US" sz="1600">
                <a:ea typeface="+mn-lt"/>
                <a:cs typeface="+mn-lt"/>
              </a:rPr>
              <a:t>the program. Consider a function that computes the sum of the cubes of the</a:t>
            </a:r>
            <a:endParaRPr lang="en-US"/>
          </a:p>
          <a:p>
            <a:r>
              <a:rPr lang="en-US" sz="1600">
                <a:ea typeface="+mn-lt"/>
                <a:cs typeface="+mn-lt"/>
              </a:rPr>
              <a:t>first n positive integers. In Scala, such a function would likely appear similar to</a:t>
            </a:r>
            <a:endParaRPr lang="en-US"/>
          </a:p>
          <a:p>
            <a:r>
              <a:rPr lang="en-US" sz="1600">
                <a:ea typeface="+mn-lt"/>
                <a:cs typeface="+mn-lt"/>
              </a:rPr>
              <a:t>the following:</a:t>
            </a:r>
            <a:br>
              <a:rPr lang="en-US" sz="1600">
                <a:ea typeface="+mn-lt"/>
                <a:cs typeface="+mn-lt"/>
              </a:rPr>
            </a:br>
            <a:br>
              <a:rPr lang="en-US" sz="1600">
                <a:ea typeface="+mn-lt"/>
                <a:cs typeface="+mn-lt"/>
              </a:rPr>
            </a:br>
            <a:endParaRPr lang="en-US" sz="1600">
              <a:ea typeface="+mn-lt"/>
              <a:cs typeface="+mn-lt"/>
            </a:endParaRPr>
          </a:p>
        </p:txBody>
      </p:sp>
      <p:pic>
        <p:nvPicPr>
          <p:cNvPr id="4" name="Picture 3" descr="Scala - Free logo icons">
            <a:extLst>
              <a:ext uri="{FF2B5EF4-FFF2-40B4-BE49-F238E27FC236}">
                <a16:creationId xmlns:a16="http://schemas.microsoft.com/office/drawing/2014/main" id="{B0D794AE-A6BF-D370-0437-C3014B9034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777" y="327433"/>
            <a:ext cx="627017" cy="62701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3725B77-2F8B-6CAD-5074-29FF8FA34F4D}"/>
              </a:ext>
            </a:extLst>
          </p:cNvPr>
          <p:cNvSpPr txBox="1"/>
          <p:nvPr/>
        </p:nvSpPr>
        <p:spPr>
          <a:xfrm>
            <a:off x="1485373" y="414066"/>
            <a:ext cx="638815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Verdana"/>
                <a:ea typeface="Verdana"/>
                <a:cs typeface="Calibri Light"/>
              </a:rPr>
              <a:t>Functional Programming in Scala</a:t>
            </a:r>
            <a:endParaRPr lang="en-US" sz="2400" b="1">
              <a:latin typeface="Verdana"/>
              <a:ea typeface="Verdana"/>
              <a:cs typeface="+mn-lt"/>
            </a:endParaRPr>
          </a:p>
          <a:p>
            <a:pPr algn="l"/>
            <a:endParaRPr lang="en-US" b="1">
              <a:cs typeface="Calibri"/>
            </a:endParaRPr>
          </a:p>
        </p:txBody>
      </p:sp>
    </p:spTree>
    <p:extLst>
      <p:ext uri="{BB962C8B-B14F-4D97-AF65-F5344CB8AC3E}">
        <p14:creationId xmlns:p14="http://schemas.microsoft.com/office/powerpoint/2010/main" val="2181324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040767-7EA8-18B6-08B0-BAD44E13EA88}"/>
              </a:ext>
            </a:extLst>
          </p:cNvPr>
          <p:cNvSpPr txBox="1"/>
          <p:nvPr/>
        </p:nvSpPr>
        <p:spPr>
          <a:xfrm>
            <a:off x="1104022" y="911406"/>
            <a:ext cx="69359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a:latin typeface="Cambria"/>
              <a:ea typeface="Verdana"/>
              <a:cs typeface="Calibri" panose="020F0502020204030204"/>
            </a:endParaRPr>
          </a:p>
        </p:txBody>
      </p:sp>
      <p:pic>
        <p:nvPicPr>
          <p:cNvPr id="4" name="Picture 3" descr="Scala - Free logo icons">
            <a:extLst>
              <a:ext uri="{FF2B5EF4-FFF2-40B4-BE49-F238E27FC236}">
                <a16:creationId xmlns:a16="http://schemas.microsoft.com/office/drawing/2014/main" id="{B0D794AE-A6BF-D370-0437-C3014B9034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777" y="327433"/>
            <a:ext cx="627017" cy="62701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3725B77-2F8B-6CAD-5074-29FF8FA34F4D}"/>
              </a:ext>
            </a:extLst>
          </p:cNvPr>
          <p:cNvSpPr txBox="1"/>
          <p:nvPr/>
        </p:nvSpPr>
        <p:spPr>
          <a:xfrm>
            <a:off x="1485373" y="414066"/>
            <a:ext cx="638815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Verdana"/>
                <a:ea typeface="Verdana"/>
                <a:cs typeface="Calibri Light"/>
              </a:rPr>
              <a:t>Functional Programming in Scala</a:t>
            </a:r>
            <a:endParaRPr lang="en-US" sz="2400" b="1">
              <a:latin typeface="Verdana"/>
              <a:ea typeface="Verdana"/>
              <a:cs typeface="+mn-lt"/>
            </a:endParaRPr>
          </a:p>
          <a:p>
            <a:pPr algn="l"/>
            <a:endParaRPr lang="en-US" b="1">
              <a:cs typeface="Calibri"/>
            </a:endParaRPr>
          </a:p>
        </p:txBody>
      </p:sp>
      <p:pic>
        <p:nvPicPr>
          <p:cNvPr id="3" name="Picture 6" descr="Text&#10;&#10;Description automatically generated">
            <a:extLst>
              <a:ext uri="{FF2B5EF4-FFF2-40B4-BE49-F238E27FC236}">
                <a16:creationId xmlns:a16="http://schemas.microsoft.com/office/drawing/2014/main" id="{51DF3A2D-3ED8-B1B5-735A-0964FB8BDA2F}"/>
              </a:ext>
            </a:extLst>
          </p:cNvPr>
          <p:cNvPicPr>
            <a:picLocks noChangeAspect="1"/>
          </p:cNvPicPr>
          <p:nvPr/>
        </p:nvPicPr>
        <p:blipFill>
          <a:blip r:embed="rId3"/>
          <a:stretch>
            <a:fillRect/>
          </a:stretch>
        </p:blipFill>
        <p:spPr>
          <a:xfrm>
            <a:off x="5597912" y="1277977"/>
            <a:ext cx="2743200" cy="3053110"/>
          </a:xfrm>
          <a:prstGeom prst="rect">
            <a:avLst/>
          </a:prstGeom>
        </p:spPr>
      </p:pic>
      <p:sp>
        <p:nvSpPr>
          <p:cNvPr id="7" name="TextBox 6">
            <a:extLst>
              <a:ext uri="{FF2B5EF4-FFF2-40B4-BE49-F238E27FC236}">
                <a16:creationId xmlns:a16="http://schemas.microsoft.com/office/drawing/2014/main" id="{D4325212-2D3C-F0DC-584A-807368A197D1}"/>
              </a:ext>
            </a:extLst>
          </p:cNvPr>
          <p:cNvSpPr txBox="1"/>
          <p:nvPr/>
        </p:nvSpPr>
        <p:spPr>
          <a:xfrm>
            <a:off x="568712" y="1126273"/>
            <a:ext cx="4560848"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alibri"/>
                <a:cs typeface="Calibri"/>
              </a:rPr>
              <a:t>In Scala, we declare functions using the def keyword. The function name </a:t>
            </a:r>
            <a:r>
              <a:rPr lang="en-US" sz="1600" err="1">
                <a:latin typeface="Calibri"/>
                <a:cs typeface="Calibri"/>
              </a:rPr>
              <a:t>sumCubes</a:t>
            </a:r>
            <a:r>
              <a:rPr lang="en-US" sz="1600">
                <a:latin typeface="Calibri"/>
                <a:cs typeface="Calibri"/>
              </a:rPr>
              <a:t> is in camelCase, which is the convention in Scala. The function takes an integer argument n and returns an integer result.</a:t>
            </a:r>
          </a:p>
          <a:p>
            <a:br>
              <a:rPr lang="en-US" sz="1600">
                <a:latin typeface="Calibri"/>
                <a:cs typeface="Calibri"/>
              </a:rPr>
            </a:br>
            <a:r>
              <a:rPr lang="en-US" sz="1600">
                <a:latin typeface="Calibri"/>
                <a:cs typeface="Calibri"/>
              </a:rPr>
              <a:t>Inside the function, we use a mutable variable sum to accumulate the sum of cubes. The for loop is expressed using a range using the to method of the Int type. Inside the loop, we use the same expression as in the original program to calculate the cube of the loop index and add it to the sum.</a:t>
            </a:r>
          </a:p>
          <a:p>
            <a:br>
              <a:rPr lang="en-US" sz="1600">
                <a:latin typeface="Calibri"/>
                <a:cs typeface="Calibri"/>
              </a:rPr>
            </a:br>
            <a:r>
              <a:rPr lang="en-US" sz="1600">
                <a:latin typeface="Calibri"/>
                <a:cs typeface="Calibri"/>
              </a:rPr>
              <a:t>Finally, we return the sum. Note that in Scala, the return keyword is optional if the last expression in the function body is the return value.</a:t>
            </a:r>
          </a:p>
        </p:txBody>
      </p:sp>
      <p:sp>
        <p:nvSpPr>
          <p:cNvPr id="5" name="TextBox 4">
            <a:extLst>
              <a:ext uri="{FF2B5EF4-FFF2-40B4-BE49-F238E27FC236}">
                <a16:creationId xmlns:a16="http://schemas.microsoft.com/office/drawing/2014/main" id="{6F7DE1D5-7139-F9AA-FDDD-04F66EF0E958}"/>
              </a:ext>
            </a:extLst>
          </p:cNvPr>
          <p:cNvSpPr txBox="1"/>
          <p:nvPr/>
        </p:nvSpPr>
        <p:spPr>
          <a:xfrm>
            <a:off x="568713" y="5093830"/>
            <a:ext cx="7772400" cy="338554"/>
          </a:xfrm>
          <a:prstGeom prst="rect">
            <a:avLst/>
          </a:prstGeom>
          <a:noFill/>
        </p:spPr>
        <p:txBody>
          <a:bodyPr wrap="square" rtlCol="0">
            <a:spAutoFit/>
          </a:bodyPr>
          <a:lstStyle/>
          <a:p>
            <a:r>
              <a:rPr lang="en-US" sz="1600"/>
              <a:t>Below are the factorial and </a:t>
            </a:r>
            <a:r>
              <a:rPr lang="en-US" sz="1600" err="1"/>
              <a:t>fibanocci</a:t>
            </a:r>
            <a:r>
              <a:rPr lang="en-US" sz="1600"/>
              <a:t> series the two examples of functional programming  </a:t>
            </a:r>
          </a:p>
        </p:txBody>
      </p:sp>
    </p:spTree>
    <p:extLst>
      <p:ext uri="{BB962C8B-B14F-4D97-AF65-F5344CB8AC3E}">
        <p14:creationId xmlns:p14="http://schemas.microsoft.com/office/powerpoint/2010/main" val="1847703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3725B77-2F8B-6CAD-5074-29FF8FA34F4D}"/>
              </a:ext>
            </a:extLst>
          </p:cNvPr>
          <p:cNvSpPr txBox="1"/>
          <p:nvPr/>
        </p:nvSpPr>
        <p:spPr>
          <a:xfrm>
            <a:off x="833462" y="96755"/>
            <a:ext cx="7346729" cy="111438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defTabSz="914400">
              <a:lnSpc>
                <a:spcPct val="90000"/>
              </a:lnSpc>
              <a:spcBef>
                <a:spcPct val="0"/>
              </a:spcBef>
              <a:spcAft>
                <a:spcPts val="600"/>
              </a:spcAft>
            </a:pPr>
            <a:r>
              <a:rPr lang="en-US" sz="2400" b="1">
                <a:latin typeface="Verdana" panose="020B0604030504040204" pitchFamily="34" charset="0"/>
                <a:ea typeface="Verdana" panose="020B0604030504040204" pitchFamily="34" charset="0"/>
                <a:cs typeface="Verdana" panose="020B0604030504040204" pitchFamily="34" charset="0"/>
              </a:rPr>
              <a:t>Functional Programming in Scala</a:t>
            </a:r>
          </a:p>
          <a:p>
            <a:pPr algn="ctr" defTabSz="914400">
              <a:lnSpc>
                <a:spcPct val="90000"/>
              </a:lnSpc>
              <a:spcBef>
                <a:spcPct val="0"/>
              </a:spcBef>
              <a:spcAft>
                <a:spcPts val="600"/>
              </a:spcAft>
            </a:pPr>
            <a:endParaRPr lang="en-US" sz="2400" b="1">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descr="Graphical user interface, text&#10;&#10;Description automatically generated">
            <a:extLst>
              <a:ext uri="{FF2B5EF4-FFF2-40B4-BE49-F238E27FC236}">
                <a16:creationId xmlns:a16="http://schemas.microsoft.com/office/drawing/2014/main" id="{52DE1D05-01D8-F819-9780-C30B6101A1C4}"/>
              </a:ext>
            </a:extLst>
          </p:cNvPr>
          <p:cNvPicPr>
            <a:picLocks noChangeAspect="1"/>
          </p:cNvPicPr>
          <p:nvPr/>
        </p:nvPicPr>
        <p:blipFill>
          <a:blip r:embed="rId2"/>
          <a:stretch>
            <a:fillRect/>
          </a:stretch>
        </p:blipFill>
        <p:spPr>
          <a:xfrm>
            <a:off x="400050" y="1107108"/>
            <a:ext cx="3742547" cy="1454392"/>
          </a:xfrm>
          <a:prstGeom prst="rect">
            <a:avLst/>
          </a:prstGeom>
        </p:spPr>
      </p:pic>
      <p:pic>
        <p:nvPicPr>
          <p:cNvPr id="12" name="Picture 11" descr="Graphical user interface&#10;&#10;Description automatically generated">
            <a:extLst>
              <a:ext uri="{FF2B5EF4-FFF2-40B4-BE49-F238E27FC236}">
                <a16:creationId xmlns:a16="http://schemas.microsoft.com/office/drawing/2014/main" id="{95005D81-E907-13E4-90E5-D29FA932ECC0}"/>
              </a:ext>
            </a:extLst>
          </p:cNvPr>
          <p:cNvPicPr>
            <a:picLocks noChangeAspect="1"/>
          </p:cNvPicPr>
          <p:nvPr/>
        </p:nvPicPr>
        <p:blipFill>
          <a:blip r:embed="rId3"/>
          <a:stretch>
            <a:fillRect/>
          </a:stretch>
        </p:blipFill>
        <p:spPr>
          <a:xfrm>
            <a:off x="4675910" y="1143842"/>
            <a:ext cx="3848898" cy="1457361"/>
          </a:xfrm>
          <a:prstGeom prst="rect">
            <a:avLst/>
          </a:prstGeom>
        </p:spPr>
      </p:pic>
      <p:sp>
        <p:nvSpPr>
          <p:cNvPr id="2" name="TextBox 1">
            <a:extLst>
              <a:ext uri="{FF2B5EF4-FFF2-40B4-BE49-F238E27FC236}">
                <a16:creationId xmlns:a16="http://schemas.microsoft.com/office/drawing/2014/main" id="{4B040767-7EA8-18B6-08B0-BAD44E13EA88}"/>
              </a:ext>
            </a:extLst>
          </p:cNvPr>
          <p:cNvSpPr txBox="1"/>
          <p:nvPr/>
        </p:nvSpPr>
        <p:spPr>
          <a:xfrm>
            <a:off x="1104022" y="911406"/>
            <a:ext cx="69359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a:latin typeface="Cambria"/>
              <a:ea typeface="Verdana"/>
              <a:cs typeface="Calibri" panose="020F0502020204030204"/>
            </a:endParaRPr>
          </a:p>
        </p:txBody>
      </p:sp>
      <p:pic>
        <p:nvPicPr>
          <p:cNvPr id="4" name="Picture 3" descr="Scala - Free logo icons">
            <a:extLst>
              <a:ext uri="{FF2B5EF4-FFF2-40B4-BE49-F238E27FC236}">
                <a16:creationId xmlns:a16="http://schemas.microsoft.com/office/drawing/2014/main" id="{B0D794AE-A6BF-D370-0437-C3014B9034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777" y="327433"/>
            <a:ext cx="627017" cy="62701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27242FF-2B89-2B36-329E-E779044FFDB5}"/>
              </a:ext>
            </a:extLst>
          </p:cNvPr>
          <p:cNvSpPr txBox="1"/>
          <p:nvPr/>
        </p:nvSpPr>
        <p:spPr>
          <a:xfrm>
            <a:off x="331979" y="2950125"/>
            <a:ext cx="3967483" cy="2800767"/>
          </a:xfrm>
          <a:prstGeom prst="rect">
            <a:avLst/>
          </a:prstGeom>
          <a:noFill/>
        </p:spPr>
        <p:txBody>
          <a:bodyPr wrap="square">
            <a:spAutoFit/>
          </a:bodyPr>
          <a:lstStyle/>
          <a:p>
            <a:pPr algn="l"/>
            <a:r>
              <a:rPr lang="en-US" sz="1600" b="0" i="0">
                <a:solidFill>
                  <a:srgbClr val="374151"/>
                </a:solidFill>
                <a:effectLst/>
              </a:rPr>
              <a:t>The above code defines a function factorial that takes an integer argument n and returns the factorial of n.</a:t>
            </a:r>
          </a:p>
          <a:p>
            <a:r>
              <a:rPr lang="en-US" sz="1600" b="0" i="0">
                <a:solidFill>
                  <a:srgbClr val="374151"/>
                </a:solidFill>
                <a:effectLst/>
              </a:rPr>
              <a:t>The function starts with a base case, where if n is equal to 0, it returns 1. This is because 0! is defined to be 1.</a:t>
            </a:r>
          </a:p>
          <a:p>
            <a:pPr algn="l"/>
            <a:r>
              <a:rPr lang="en-US" sz="1600" b="0" i="0">
                <a:solidFill>
                  <a:srgbClr val="374151"/>
                </a:solidFill>
                <a:effectLst/>
              </a:rPr>
              <a:t>If n is not equal to 0, the function recursively calls itself with n-1 as the argument, and multiplies the result by n. This continues until n reaches 0, at which point the recursion stops and the final result is returned.</a:t>
            </a:r>
          </a:p>
        </p:txBody>
      </p:sp>
      <p:sp>
        <p:nvSpPr>
          <p:cNvPr id="16" name="TextBox 15">
            <a:extLst>
              <a:ext uri="{FF2B5EF4-FFF2-40B4-BE49-F238E27FC236}">
                <a16:creationId xmlns:a16="http://schemas.microsoft.com/office/drawing/2014/main" id="{EBB1EF03-A1B6-7F71-0AEE-CD1E35547A86}"/>
              </a:ext>
            </a:extLst>
          </p:cNvPr>
          <p:cNvSpPr txBox="1"/>
          <p:nvPr/>
        </p:nvSpPr>
        <p:spPr>
          <a:xfrm>
            <a:off x="4570856" y="2927899"/>
            <a:ext cx="4074380" cy="3046988"/>
          </a:xfrm>
          <a:prstGeom prst="rect">
            <a:avLst/>
          </a:prstGeom>
          <a:noFill/>
        </p:spPr>
        <p:txBody>
          <a:bodyPr wrap="square">
            <a:spAutoFit/>
          </a:bodyPr>
          <a:lstStyle/>
          <a:p>
            <a:pPr algn="l"/>
            <a:r>
              <a:rPr lang="en-US" sz="1600" b="0" i="0">
                <a:solidFill>
                  <a:srgbClr val="374151"/>
                </a:solidFill>
                <a:effectLst/>
              </a:rPr>
              <a:t>The above function </a:t>
            </a:r>
            <a:r>
              <a:rPr lang="en-US" sz="1600" b="0" i="0" err="1">
                <a:solidFill>
                  <a:srgbClr val="374151"/>
                </a:solidFill>
                <a:effectLst/>
              </a:rPr>
              <a:t>fibonacci</a:t>
            </a:r>
            <a:r>
              <a:rPr lang="en-US" sz="1600" b="0" i="0">
                <a:solidFill>
                  <a:srgbClr val="374151"/>
                </a:solidFill>
                <a:effectLst/>
              </a:rPr>
              <a:t> takes an integer argument n and returns the nth number in the Fibonacci series.</a:t>
            </a:r>
          </a:p>
          <a:p>
            <a:pPr algn="l"/>
            <a:r>
              <a:rPr lang="en-US" sz="1600" b="0" i="0">
                <a:solidFill>
                  <a:srgbClr val="374151"/>
                </a:solidFill>
                <a:effectLst/>
              </a:rPr>
              <a:t>The function starts with two base cases, where if n is equal to 0 or 1, it returns n. This is because the first two numbers in the Fibonacci series are defined to be 0 and 1, respectively.</a:t>
            </a:r>
          </a:p>
          <a:p>
            <a:pPr algn="l"/>
            <a:r>
              <a:rPr lang="en-US" sz="1600" b="0" i="0">
                <a:solidFill>
                  <a:srgbClr val="374151"/>
                </a:solidFill>
                <a:effectLst/>
              </a:rPr>
              <a:t>If n is greater than 1, the function recursively calls itself with n-1 and n-2 as the arguments</a:t>
            </a:r>
            <a:r>
              <a:rPr lang="en-US" sz="1600">
                <a:solidFill>
                  <a:srgbClr val="374151"/>
                </a:solidFill>
              </a:rPr>
              <a:t> </a:t>
            </a:r>
            <a:r>
              <a:rPr lang="en-US" sz="1600" b="0" i="0">
                <a:solidFill>
                  <a:srgbClr val="374151"/>
                </a:solidFill>
                <a:effectLst/>
              </a:rPr>
              <a:t>and adds the results together. This continues until n reaches 0 or 1, at which point the recursion stops and the final result is returned.</a:t>
            </a:r>
          </a:p>
        </p:txBody>
      </p:sp>
    </p:spTree>
    <p:extLst>
      <p:ext uri="{BB962C8B-B14F-4D97-AF65-F5344CB8AC3E}">
        <p14:creationId xmlns:p14="http://schemas.microsoft.com/office/powerpoint/2010/main" val="26475802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5"/>
        <p:cNvGrpSpPr/>
        <p:nvPr/>
      </p:nvGrpSpPr>
      <p:grpSpPr>
        <a:xfrm>
          <a:off x="0" y="0"/>
          <a:ext cx="0" cy="0"/>
          <a:chOff x="0" y="0"/>
          <a:chExt cx="0" cy="0"/>
        </a:xfrm>
      </p:grpSpPr>
      <p:sp useBgFill="1">
        <p:nvSpPr>
          <p:cNvPr id="196" name="Rectangle 195">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Google Shape;106;p16">
            <a:extLst>
              <a:ext uri="{FF2B5EF4-FFF2-40B4-BE49-F238E27FC236}">
                <a16:creationId xmlns:a16="http://schemas.microsoft.com/office/drawing/2014/main" id="{00BB8FE4-526E-E809-7F0F-3F100D6E0BD9}"/>
              </a:ext>
            </a:extLst>
          </p:cNvPr>
          <p:cNvSpPr txBox="1">
            <a:spLocks/>
          </p:cNvSpPr>
          <p:nvPr/>
        </p:nvSpPr>
        <p:spPr>
          <a:xfrm>
            <a:off x="328556" y="699831"/>
            <a:ext cx="3172359" cy="5250108"/>
          </a:xfrm>
          <a:prstGeom prst="rect">
            <a:avLst/>
          </a:prstGeom>
        </p:spPr>
        <p:txBody>
          <a:bodyPr spcFirstLastPara="1" vert="horz" lIns="91440" tIns="45720" rIns="91440" bIns="45720" rtlCol="0" anchor="ctr" anchorCtr="0">
            <a:norm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D9D9D9"/>
              </a:buClr>
              <a:buSzPts val="3000"/>
              <a:buFont typeface="Bitter"/>
              <a:buChar char="■"/>
              <a:defRPr sz="3000" b="0" i="0" u="none" strike="noStrike" cap="none">
                <a:solidFill>
                  <a:srgbClr val="434343"/>
                </a:solidFill>
                <a:latin typeface="Bitter"/>
                <a:ea typeface="Bitter"/>
                <a:cs typeface="Bitter"/>
                <a:sym typeface="Bitter"/>
              </a:defRPr>
            </a:lvl1pPr>
            <a:lvl2pPr marL="914400" marR="0" lvl="1"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2pPr>
            <a:lvl3pPr marL="1371600" marR="0" lvl="2"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3pPr>
            <a:lvl4pPr marL="1828800" marR="0" lvl="3" indent="-342900" algn="l" rtl="0">
              <a:lnSpc>
                <a:spcPct val="100000"/>
              </a:lnSpc>
              <a:spcBef>
                <a:spcPts val="0"/>
              </a:spcBef>
              <a:spcAft>
                <a:spcPts val="0"/>
              </a:spcAft>
              <a:buClr>
                <a:srgbClr val="D9D9D9"/>
              </a:buClr>
              <a:buSzPts val="1800"/>
              <a:buFont typeface="Bitter"/>
              <a:buChar char="■"/>
              <a:defRPr sz="1800" b="0" i="0" u="none" strike="noStrike" cap="none">
                <a:solidFill>
                  <a:srgbClr val="434343"/>
                </a:solidFill>
                <a:latin typeface="Bitter"/>
                <a:ea typeface="Bitter"/>
                <a:cs typeface="Bitter"/>
                <a:sym typeface="Bitter"/>
              </a:defRPr>
            </a:lvl4pPr>
            <a:lvl5pPr marL="2286000" marR="0" lvl="4"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5pPr>
            <a:lvl6pPr marL="2743200" marR="0" lvl="5"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6pPr>
            <a:lvl7pPr marL="3200400" marR="0" lvl="6"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7pPr>
            <a:lvl8pPr marL="3657600" marR="0" lvl="7"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8pPr>
            <a:lvl9pPr marL="4114800" marR="0" lvl="8"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9pPr>
          </a:lstStyle>
          <a:p>
            <a:pPr marL="0" indent="0" algn="ctr" defTabSz="914400">
              <a:lnSpc>
                <a:spcPct val="90000"/>
              </a:lnSpc>
              <a:spcBef>
                <a:spcPts val="0"/>
              </a:spcBef>
              <a:spcAft>
                <a:spcPts val="600"/>
              </a:spcAft>
              <a:buClr>
                <a:schemeClr val="dk1"/>
              </a:buClr>
              <a:buSzPts val="1100"/>
              <a:buNone/>
            </a:pPr>
            <a:r>
              <a:rPr lang="en-US" sz="4000" b="1" kern="1200">
                <a:solidFill>
                  <a:schemeClr val="tx1"/>
                </a:solidFill>
                <a:latin typeface="Verdana"/>
                <a:ea typeface="Verdana"/>
                <a:cs typeface="+mj-cs"/>
              </a:rPr>
              <a:t>Project Proposal</a:t>
            </a:r>
          </a:p>
          <a:p>
            <a:pPr marL="0" indent="0" algn="ctr" defTabSz="914400">
              <a:lnSpc>
                <a:spcPct val="90000"/>
              </a:lnSpc>
              <a:spcBef>
                <a:spcPct val="0"/>
              </a:spcBef>
              <a:spcAft>
                <a:spcPts val="600"/>
              </a:spcAft>
              <a:buSzPts val="1100"/>
              <a:buNone/>
            </a:pPr>
            <a:endParaRPr lang="en-US" sz="4000" b="1" kern="1200">
              <a:solidFill>
                <a:schemeClr val="tx1"/>
              </a:solidFill>
              <a:latin typeface="Verdana"/>
              <a:ea typeface="Verdana"/>
              <a:cs typeface="+mj-cs"/>
            </a:endParaRPr>
          </a:p>
        </p:txBody>
      </p:sp>
      <p:sp>
        <p:nvSpPr>
          <p:cNvPr id="198"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 name="connsiteX0" fmla="*/ 0 w 4480560"/>
              <a:gd name="connsiteY0" fmla="*/ 0 h 13716"/>
              <a:gd name="connsiteX1" fmla="*/ 595274 w 4480560"/>
              <a:gd name="connsiteY1" fmla="*/ 0 h 13716"/>
              <a:gd name="connsiteX2" fmla="*/ 1100938 w 4480560"/>
              <a:gd name="connsiteY2" fmla="*/ 0 h 13716"/>
              <a:gd name="connsiteX3" fmla="*/ 1830629 w 4480560"/>
              <a:gd name="connsiteY3" fmla="*/ 0 h 13716"/>
              <a:gd name="connsiteX4" fmla="*/ 2425903 w 4480560"/>
              <a:gd name="connsiteY4" fmla="*/ 0 h 13716"/>
              <a:gd name="connsiteX5" fmla="*/ 3021178 w 4480560"/>
              <a:gd name="connsiteY5" fmla="*/ 0 h 13716"/>
              <a:gd name="connsiteX6" fmla="*/ 3750869 w 4480560"/>
              <a:gd name="connsiteY6" fmla="*/ 0 h 13716"/>
              <a:gd name="connsiteX7" fmla="*/ 4480560 w 4480560"/>
              <a:gd name="connsiteY7" fmla="*/ 0 h 13716"/>
              <a:gd name="connsiteX8" fmla="*/ 4480560 w 4480560"/>
              <a:gd name="connsiteY8" fmla="*/ 13716 h 13716"/>
              <a:gd name="connsiteX9" fmla="*/ 3930091 w 4480560"/>
              <a:gd name="connsiteY9" fmla="*/ 13716 h 13716"/>
              <a:gd name="connsiteX10" fmla="*/ 3290011 w 4480560"/>
              <a:gd name="connsiteY10" fmla="*/ 13716 h 13716"/>
              <a:gd name="connsiteX11" fmla="*/ 2649931 w 4480560"/>
              <a:gd name="connsiteY11" fmla="*/ 13716 h 13716"/>
              <a:gd name="connsiteX12" fmla="*/ 2054657 w 4480560"/>
              <a:gd name="connsiteY12" fmla="*/ 13716 h 13716"/>
              <a:gd name="connsiteX13" fmla="*/ 1324966 w 4480560"/>
              <a:gd name="connsiteY13" fmla="*/ 13716 h 13716"/>
              <a:gd name="connsiteX14" fmla="*/ 595274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574" y="14606"/>
                  <a:pt x="338605" y="-40"/>
                  <a:pt x="595274" y="0"/>
                </a:cubicBezTo>
                <a:cubicBezTo>
                  <a:pt x="856171" y="-2198"/>
                  <a:pt x="863435" y="-13333"/>
                  <a:pt x="1100938" y="0"/>
                </a:cubicBezTo>
                <a:cubicBezTo>
                  <a:pt x="1340270" y="17713"/>
                  <a:pt x="1418448" y="-18893"/>
                  <a:pt x="1651406" y="0"/>
                </a:cubicBezTo>
                <a:cubicBezTo>
                  <a:pt x="1875387" y="1627"/>
                  <a:pt x="2153037" y="22688"/>
                  <a:pt x="2336292" y="0"/>
                </a:cubicBezTo>
                <a:cubicBezTo>
                  <a:pt x="2522206" y="-4211"/>
                  <a:pt x="2718333" y="34959"/>
                  <a:pt x="2931566" y="0"/>
                </a:cubicBezTo>
                <a:cubicBezTo>
                  <a:pt x="3137043" y="-17106"/>
                  <a:pt x="3304331" y="1415"/>
                  <a:pt x="3482035" y="0"/>
                </a:cubicBezTo>
                <a:cubicBezTo>
                  <a:pt x="3649837" y="-24078"/>
                  <a:pt x="4010577" y="-51921"/>
                  <a:pt x="4480560" y="0"/>
                </a:cubicBezTo>
                <a:cubicBezTo>
                  <a:pt x="4480642" y="3611"/>
                  <a:pt x="4480510" y="9346"/>
                  <a:pt x="4480560" y="13716"/>
                </a:cubicBezTo>
                <a:cubicBezTo>
                  <a:pt x="4305601" y="36948"/>
                  <a:pt x="4025154" y="21890"/>
                  <a:pt x="3840480" y="13716"/>
                </a:cubicBezTo>
                <a:cubicBezTo>
                  <a:pt x="3668919" y="-16903"/>
                  <a:pt x="3556555" y="-17246"/>
                  <a:pt x="3290011" y="13716"/>
                </a:cubicBezTo>
                <a:cubicBezTo>
                  <a:pt x="2991827" y="13600"/>
                  <a:pt x="2862038" y="-27094"/>
                  <a:pt x="2560320" y="13716"/>
                </a:cubicBezTo>
                <a:cubicBezTo>
                  <a:pt x="2273396" y="32804"/>
                  <a:pt x="2159701" y="35426"/>
                  <a:pt x="1965046" y="13716"/>
                </a:cubicBezTo>
                <a:cubicBezTo>
                  <a:pt x="1785994" y="24616"/>
                  <a:pt x="1686680" y="47748"/>
                  <a:pt x="1459382" y="13716"/>
                </a:cubicBezTo>
                <a:cubicBezTo>
                  <a:pt x="1260610" y="398"/>
                  <a:pt x="913962" y="26960"/>
                  <a:pt x="774497" y="13716"/>
                </a:cubicBezTo>
                <a:cubicBezTo>
                  <a:pt x="689426" y="-2719"/>
                  <a:pt x="378264" y="1751"/>
                  <a:pt x="0" y="13716"/>
                </a:cubicBezTo>
                <a:cubicBezTo>
                  <a:pt x="-173" y="8371"/>
                  <a:pt x="-387" y="6213"/>
                  <a:pt x="0" y="0"/>
                </a:cubicBezTo>
                <a:close/>
              </a:path>
              <a:path w="4480560" h="13716" stroke="0" extrusionOk="0">
                <a:moveTo>
                  <a:pt x="0" y="0"/>
                </a:moveTo>
                <a:cubicBezTo>
                  <a:pt x="290844" y="5546"/>
                  <a:pt x="318443" y="10543"/>
                  <a:pt x="595274" y="0"/>
                </a:cubicBezTo>
                <a:cubicBezTo>
                  <a:pt x="862223" y="-10630"/>
                  <a:pt x="1008164" y="-6970"/>
                  <a:pt x="1100938" y="0"/>
                </a:cubicBezTo>
                <a:cubicBezTo>
                  <a:pt x="1231751" y="-9052"/>
                  <a:pt x="1563421" y="-55931"/>
                  <a:pt x="1830629" y="0"/>
                </a:cubicBezTo>
                <a:cubicBezTo>
                  <a:pt x="2081843" y="38764"/>
                  <a:pt x="2181743" y="16966"/>
                  <a:pt x="2425903" y="0"/>
                </a:cubicBezTo>
                <a:cubicBezTo>
                  <a:pt x="2657412" y="-20059"/>
                  <a:pt x="2795431" y="8423"/>
                  <a:pt x="3021178" y="0"/>
                </a:cubicBezTo>
                <a:cubicBezTo>
                  <a:pt x="3275119" y="-4749"/>
                  <a:pt x="3480943" y="2522"/>
                  <a:pt x="3750869" y="0"/>
                </a:cubicBezTo>
                <a:cubicBezTo>
                  <a:pt x="4005211" y="16055"/>
                  <a:pt x="4302144" y="-2969"/>
                  <a:pt x="4480560" y="0"/>
                </a:cubicBezTo>
                <a:cubicBezTo>
                  <a:pt x="4480397" y="3458"/>
                  <a:pt x="4481383" y="8632"/>
                  <a:pt x="4480560" y="13716"/>
                </a:cubicBezTo>
                <a:cubicBezTo>
                  <a:pt x="4261480" y="-10003"/>
                  <a:pt x="4206199" y="28529"/>
                  <a:pt x="3930091" y="13716"/>
                </a:cubicBezTo>
                <a:cubicBezTo>
                  <a:pt x="3666932" y="-15474"/>
                  <a:pt x="3493645" y="14804"/>
                  <a:pt x="3290011" y="13716"/>
                </a:cubicBezTo>
                <a:cubicBezTo>
                  <a:pt x="3137078" y="-41032"/>
                  <a:pt x="2894690" y="-17948"/>
                  <a:pt x="2649931" y="13716"/>
                </a:cubicBezTo>
                <a:cubicBezTo>
                  <a:pt x="2413020" y="21294"/>
                  <a:pt x="2225991" y="-10559"/>
                  <a:pt x="2054657" y="13716"/>
                </a:cubicBezTo>
                <a:cubicBezTo>
                  <a:pt x="1886877" y="37541"/>
                  <a:pt x="1548763" y="45390"/>
                  <a:pt x="1324966" y="13716"/>
                </a:cubicBezTo>
                <a:cubicBezTo>
                  <a:pt x="1040995" y="1897"/>
                  <a:pt x="786929" y="-17655"/>
                  <a:pt x="595274" y="13716"/>
                </a:cubicBezTo>
                <a:cubicBezTo>
                  <a:pt x="371401" y="32831"/>
                  <a:pt x="168483" y="23167"/>
                  <a:pt x="0" y="13716"/>
                </a:cubicBezTo>
                <a:cubicBezTo>
                  <a:pt x="-740" y="8467"/>
                  <a:pt x="-279" y="4434"/>
                  <a:pt x="0" y="0"/>
                </a:cubicBezTo>
                <a:close/>
              </a:path>
              <a:path w="4480560" h="13716" fill="none" stroke="0" extrusionOk="0">
                <a:moveTo>
                  <a:pt x="0" y="0"/>
                </a:moveTo>
                <a:cubicBezTo>
                  <a:pt x="254633" y="596"/>
                  <a:pt x="318854" y="8353"/>
                  <a:pt x="595274" y="0"/>
                </a:cubicBezTo>
                <a:cubicBezTo>
                  <a:pt x="857042" y="-2503"/>
                  <a:pt x="863005" y="-13327"/>
                  <a:pt x="1100938" y="0"/>
                </a:cubicBezTo>
                <a:cubicBezTo>
                  <a:pt x="1322315" y="28736"/>
                  <a:pt x="1429801" y="-15572"/>
                  <a:pt x="1651406" y="0"/>
                </a:cubicBezTo>
                <a:cubicBezTo>
                  <a:pt x="1861310" y="20479"/>
                  <a:pt x="2199002" y="36173"/>
                  <a:pt x="2336292" y="0"/>
                </a:cubicBezTo>
                <a:cubicBezTo>
                  <a:pt x="2504451" y="-23230"/>
                  <a:pt x="2735943" y="-3451"/>
                  <a:pt x="2931566" y="0"/>
                </a:cubicBezTo>
                <a:cubicBezTo>
                  <a:pt x="3109081" y="-33272"/>
                  <a:pt x="3310374" y="39503"/>
                  <a:pt x="3482035" y="0"/>
                </a:cubicBezTo>
                <a:cubicBezTo>
                  <a:pt x="3630968" y="-117346"/>
                  <a:pt x="3975789" y="30358"/>
                  <a:pt x="4480560" y="0"/>
                </a:cubicBezTo>
                <a:cubicBezTo>
                  <a:pt x="4480546" y="3532"/>
                  <a:pt x="4481771" y="9530"/>
                  <a:pt x="4480560" y="13716"/>
                </a:cubicBezTo>
                <a:cubicBezTo>
                  <a:pt x="4299745" y="8025"/>
                  <a:pt x="4055484" y="54224"/>
                  <a:pt x="3840480" y="13716"/>
                </a:cubicBezTo>
                <a:cubicBezTo>
                  <a:pt x="3665362" y="14404"/>
                  <a:pt x="3548412" y="6532"/>
                  <a:pt x="3290011" y="13716"/>
                </a:cubicBezTo>
                <a:cubicBezTo>
                  <a:pt x="3037450" y="36923"/>
                  <a:pt x="2862123" y="43167"/>
                  <a:pt x="2560320" y="13716"/>
                </a:cubicBezTo>
                <a:cubicBezTo>
                  <a:pt x="2308793" y="7156"/>
                  <a:pt x="2153402" y="-25971"/>
                  <a:pt x="1965046" y="13716"/>
                </a:cubicBezTo>
                <a:cubicBezTo>
                  <a:pt x="1778601" y="25944"/>
                  <a:pt x="1672011" y="23840"/>
                  <a:pt x="1459382" y="13716"/>
                </a:cubicBezTo>
                <a:cubicBezTo>
                  <a:pt x="1212351" y="-9856"/>
                  <a:pt x="906131" y="12859"/>
                  <a:pt x="774497" y="13716"/>
                </a:cubicBezTo>
                <a:cubicBezTo>
                  <a:pt x="636671" y="-47283"/>
                  <a:pt x="331670" y="1705"/>
                  <a:pt x="0" y="13716"/>
                </a:cubicBezTo>
                <a:cubicBezTo>
                  <a:pt x="-561" y="8546"/>
                  <a:pt x="-377" y="61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845F398-6F66-6354-AB97-57FEFB5F3B69}"/>
              </a:ext>
            </a:extLst>
          </p:cNvPr>
          <p:cNvSpPr txBox="1"/>
          <p:nvPr/>
        </p:nvSpPr>
        <p:spPr>
          <a:xfrm>
            <a:off x="3844813" y="552091"/>
            <a:ext cx="4668251" cy="543153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90000"/>
              </a:lnSpc>
              <a:spcAft>
                <a:spcPts val="600"/>
              </a:spcAft>
            </a:pPr>
            <a:r>
              <a:rPr lang="en-US" sz="2400" b="1">
                <a:latin typeface="Cambria"/>
                <a:ea typeface="Cambria"/>
              </a:rPr>
              <a:t>Objective</a:t>
            </a:r>
            <a:endParaRPr lang="en-US" sz="2400" b="1">
              <a:latin typeface="Cambria"/>
              <a:ea typeface="Cambria"/>
              <a:cs typeface="Calibri"/>
            </a:endParaRPr>
          </a:p>
          <a:p>
            <a:pPr marL="285750" indent="-228600" defTabSz="914400">
              <a:lnSpc>
                <a:spcPct val="90000"/>
              </a:lnSpc>
              <a:spcAft>
                <a:spcPts val="600"/>
              </a:spcAft>
              <a:buFont typeface="Arial" panose="020B0604020202020204" pitchFamily="34" charset="0"/>
              <a:buChar char="•"/>
            </a:pPr>
            <a:r>
              <a:rPr lang="en-US" sz="2000">
                <a:latin typeface="Cambria"/>
                <a:ea typeface="Cambria"/>
              </a:rPr>
              <a:t>To build a task manager application to keep a note of errands and tasks to be done.</a:t>
            </a:r>
            <a:br>
              <a:rPr lang="en-US" sz="2000">
                <a:latin typeface="Cambria"/>
              </a:rPr>
            </a:br>
            <a:endParaRPr lang="en-US" sz="2000">
              <a:latin typeface="Cambria"/>
              <a:ea typeface="Cambria"/>
              <a:cs typeface="Calibri"/>
            </a:endParaRPr>
          </a:p>
          <a:p>
            <a:pPr defTabSz="914400">
              <a:lnSpc>
                <a:spcPct val="90000"/>
              </a:lnSpc>
              <a:spcAft>
                <a:spcPts val="600"/>
              </a:spcAft>
            </a:pPr>
            <a:r>
              <a:rPr lang="en-US" sz="2400" b="1">
                <a:latin typeface="Cambria"/>
                <a:ea typeface="Cambria"/>
              </a:rPr>
              <a:t>Constraints</a:t>
            </a:r>
            <a:endParaRPr lang="en-US" sz="2400" b="1">
              <a:latin typeface="Cambria"/>
              <a:ea typeface="Cambria"/>
              <a:cs typeface="Calibri" panose="020F0502020204030204"/>
            </a:endParaRPr>
          </a:p>
          <a:p>
            <a:pPr marL="285750" indent="-228600" defTabSz="914400">
              <a:lnSpc>
                <a:spcPct val="90000"/>
              </a:lnSpc>
              <a:spcAft>
                <a:spcPts val="600"/>
              </a:spcAft>
              <a:buFont typeface="Arial" panose="020B0604020202020204" pitchFamily="34" charset="0"/>
              <a:buChar char="•"/>
            </a:pPr>
            <a:r>
              <a:rPr lang="en-US" sz="2000">
                <a:latin typeface="Cambria"/>
                <a:ea typeface="Cambria"/>
              </a:rPr>
              <a:t>Reminders or Events cannot be created in calendar</a:t>
            </a:r>
          </a:p>
          <a:p>
            <a:pPr marL="285750" indent="-228600" defTabSz="914400">
              <a:lnSpc>
                <a:spcPct val="90000"/>
              </a:lnSpc>
              <a:spcAft>
                <a:spcPts val="600"/>
              </a:spcAft>
              <a:buFont typeface="Arial" panose="020B0604020202020204" pitchFamily="34" charset="0"/>
              <a:buChar char="•"/>
            </a:pPr>
            <a:r>
              <a:rPr lang="en-US" sz="2000">
                <a:latin typeface="Cambria"/>
                <a:ea typeface="Cambria"/>
              </a:rPr>
              <a:t>No Time tracking</a:t>
            </a:r>
          </a:p>
          <a:p>
            <a:pPr marL="285750" indent="-228600" defTabSz="914400">
              <a:lnSpc>
                <a:spcPct val="90000"/>
              </a:lnSpc>
              <a:spcAft>
                <a:spcPts val="600"/>
              </a:spcAft>
              <a:buFont typeface="Arial" panose="020B0604020202020204" pitchFamily="34" charset="0"/>
              <a:buChar char="•"/>
            </a:pPr>
            <a:endParaRPr lang="en-US" sz="2000">
              <a:latin typeface="Cambria"/>
              <a:ea typeface="Cambria"/>
            </a:endParaRPr>
          </a:p>
        </p:txBody>
      </p:sp>
      <p:sp>
        <p:nvSpPr>
          <p:cNvPr id="146" name="Google Shape;146;p20"/>
          <p:cNvSpPr txBox="1">
            <a:spLocks noGrp="1"/>
          </p:cNvSpPr>
          <p:nvPr>
            <p:ph type="sldNum" idx="12"/>
          </p:nvPr>
        </p:nvSpPr>
        <p:spPr>
          <a:xfrm>
            <a:off x="6457950" y="6356350"/>
            <a:ext cx="2057400" cy="365125"/>
          </a:xfrm>
          <a:prstGeom prst="rect">
            <a:avLst/>
          </a:prstGeom>
        </p:spPr>
        <p:txBody>
          <a:bodyPr spcFirstLastPara="1" vert="horz" lIns="91440" tIns="45720" rIns="91440" bIns="45720" rtlCol="0" anchor="ctr" anchorCtr="0">
            <a:normAutofit/>
          </a:bodyPr>
          <a:lstStyle/>
          <a:p>
            <a:pPr algn="r" defTabSz="914400">
              <a:spcAft>
                <a:spcPts val="600"/>
              </a:spcAft>
              <a:defRPr/>
            </a:pPr>
            <a:fld id="{00000000-1234-1234-1234-123412341234}" type="slidenum">
              <a:rPr lang="en-US">
                <a:solidFill>
                  <a:schemeClr val="tx1">
                    <a:tint val="75000"/>
                  </a:schemeClr>
                </a:solidFill>
                <a:latin typeface="+mn-lt"/>
                <a:ea typeface="+mn-ea"/>
                <a:cs typeface="+mn-cs"/>
              </a:rPr>
              <a:pPr algn="r" defTabSz="914400">
                <a:spcAft>
                  <a:spcPts val="600"/>
                </a:spcAft>
                <a:defRPr/>
              </a:pPr>
              <a:t>25</a:t>
            </a:fld>
            <a:endParaRPr lang="en-US">
              <a:solidFill>
                <a:schemeClr val="tx1">
                  <a:tint val="75000"/>
                </a:schemeClr>
              </a:solidFill>
              <a:latin typeface="+mn-lt"/>
              <a:ea typeface="+mn-ea"/>
              <a:cs typeface="+mn-cs"/>
            </a:endParaRPr>
          </a:p>
        </p:txBody>
      </p:sp>
      <p:pic>
        <p:nvPicPr>
          <p:cNvPr id="12" name="Picture 11" descr="Scala - Free logo icons">
            <a:extLst>
              <a:ext uri="{FF2B5EF4-FFF2-40B4-BE49-F238E27FC236}">
                <a16:creationId xmlns:a16="http://schemas.microsoft.com/office/drawing/2014/main" id="{E6CB268F-2DEF-7B19-B27D-B469910DA6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5920" y="1361575"/>
            <a:ext cx="772159" cy="772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671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5"/>
        <p:cNvGrpSpPr/>
        <p:nvPr/>
      </p:nvGrpSpPr>
      <p:grpSpPr>
        <a:xfrm>
          <a:off x="0" y="0"/>
          <a:ext cx="0" cy="0"/>
          <a:chOff x="0" y="0"/>
          <a:chExt cx="0" cy="0"/>
        </a:xfrm>
      </p:grpSpPr>
      <p:sp useBgFill="1">
        <p:nvSpPr>
          <p:cNvPr id="196" name="Rectangle 195">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 name="connsiteX0" fmla="*/ 0 w 4480560"/>
              <a:gd name="connsiteY0" fmla="*/ 0 h 13716"/>
              <a:gd name="connsiteX1" fmla="*/ 595274 w 4480560"/>
              <a:gd name="connsiteY1" fmla="*/ 0 h 13716"/>
              <a:gd name="connsiteX2" fmla="*/ 1100938 w 4480560"/>
              <a:gd name="connsiteY2" fmla="*/ 0 h 13716"/>
              <a:gd name="connsiteX3" fmla="*/ 1830629 w 4480560"/>
              <a:gd name="connsiteY3" fmla="*/ 0 h 13716"/>
              <a:gd name="connsiteX4" fmla="*/ 2425903 w 4480560"/>
              <a:gd name="connsiteY4" fmla="*/ 0 h 13716"/>
              <a:gd name="connsiteX5" fmla="*/ 3021178 w 4480560"/>
              <a:gd name="connsiteY5" fmla="*/ 0 h 13716"/>
              <a:gd name="connsiteX6" fmla="*/ 3750869 w 4480560"/>
              <a:gd name="connsiteY6" fmla="*/ 0 h 13716"/>
              <a:gd name="connsiteX7" fmla="*/ 4480560 w 4480560"/>
              <a:gd name="connsiteY7" fmla="*/ 0 h 13716"/>
              <a:gd name="connsiteX8" fmla="*/ 4480560 w 4480560"/>
              <a:gd name="connsiteY8" fmla="*/ 13716 h 13716"/>
              <a:gd name="connsiteX9" fmla="*/ 3930091 w 4480560"/>
              <a:gd name="connsiteY9" fmla="*/ 13716 h 13716"/>
              <a:gd name="connsiteX10" fmla="*/ 3290011 w 4480560"/>
              <a:gd name="connsiteY10" fmla="*/ 13716 h 13716"/>
              <a:gd name="connsiteX11" fmla="*/ 2649931 w 4480560"/>
              <a:gd name="connsiteY11" fmla="*/ 13716 h 13716"/>
              <a:gd name="connsiteX12" fmla="*/ 2054657 w 4480560"/>
              <a:gd name="connsiteY12" fmla="*/ 13716 h 13716"/>
              <a:gd name="connsiteX13" fmla="*/ 1324966 w 4480560"/>
              <a:gd name="connsiteY13" fmla="*/ 13716 h 13716"/>
              <a:gd name="connsiteX14" fmla="*/ 595274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574" y="14606"/>
                  <a:pt x="338605" y="-40"/>
                  <a:pt x="595274" y="0"/>
                </a:cubicBezTo>
                <a:cubicBezTo>
                  <a:pt x="856171" y="-2198"/>
                  <a:pt x="863435" y="-13333"/>
                  <a:pt x="1100938" y="0"/>
                </a:cubicBezTo>
                <a:cubicBezTo>
                  <a:pt x="1340270" y="17713"/>
                  <a:pt x="1418448" y="-18893"/>
                  <a:pt x="1651406" y="0"/>
                </a:cubicBezTo>
                <a:cubicBezTo>
                  <a:pt x="1875387" y="1627"/>
                  <a:pt x="2153037" y="22688"/>
                  <a:pt x="2336292" y="0"/>
                </a:cubicBezTo>
                <a:cubicBezTo>
                  <a:pt x="2522206" y="-4211"/>
                  <a:pt x="2718333" y="34959"/>
                  <a:pt x="2931566" y="0"/>
                </a:cubicBezTo>
                <a:cubicBezTo>
                  <a:pt x="3137043" y="-17106"/>
                  <a:pt x="3304331" y="1415"/>
                  <a:pt x="3482035" y="0"/>
                </a:cubicBezTo>
                <a:cubicBezTo>
                  <a:pt x="3649837" y="-24078"/>
                  <a:pt x="4010577" y="-51921"/>
                  <a:pt x="4480560" y="0"/>
                </a:cubicBezTo>
                <a:cubicBezTo>
                  <a:pt x="4480642" y="3611"/>
                  <a:pt x="4480510" y="9346"/>
                  <a:pt x="4480560" y="13716"/>
                </a:cubicBezTo>
                <a:cubicBezTo>
                  <a:pt x="4305601" y="36948"/>
                  <a:pt x="4025154" y="21890"/>
                  <a:pt x="3840480" y="13716"/>
                </a:cubicBezTo>
                <a:cubicBezTo>
                  <a:pt x="3668919" y="-16903"/>
                  <a:pt x="3556555" y="-17246"/>
                  <a:pt x="3290011" y="13716"/>
                </a:cubicBezTo>
                <a:cubicBezTo>
                  <a:pt x="2991827" y="13600"/>
                  <a:pt x="2862038" y="-27094"/>
                  <a:pt x="2560320" y="13716"/>
                </a:cubicBezTo>
                <a:cubicBezTo>
                  <a:pt x="2273396" y="32804"/>
                  <a:pt x="2159701" y="35426"/>
                  <a:pt x="1965046" y="13716"/>
                </a:cubicBezTo>
                <a:cubicBezTo>
                  <a:pt x="1785994" y="24616"/>
                  <a:pt x="1686680" y="47748"/>
                  <a:pt x="1459382" y="13716"/>
                </a:cubicBezTo>
                <a:cubicBezTo>
                  <a:pt x="1260610" y="398"/>
                  <a:pt x="913962" y="26960"/>
                  <a:pt x="774497" y="13716"/>
                </a:cubicBezTo>
                <a:cubicBezTo>
                  <a:pt x="689426" y="-2719"/>
                  <a:pt x="378264" y="1751"/>
                  <a:pt x="0" y="13716"/>
                </a:cubicBezTo>
                <a:cubicBezTo>
                  <a:pt x="-173" y="8371"/>
                  <a:pt x="-387" y="6213"/>
                  <a:pt x="0" y="0"/>
                </a:cubicBezTo>
                <a:close/>
              </a:path>
              <a:path w="4480560" h="13716" stroke="0" extrusionOk="0">
                <a:moveTo>
                  <a:pt x="0" y="0"/>
                </a:moveTo>
                <a:cubicBezTo>
                  <a:pt x="290844" y="5546"/>
                  <a:pt x="318443" y="10543"/>
                  <a:pt x="595274" y="0"/>
                </a:cubicBezTo>
                <a:cubicBezTo>
                  <a:pt x="862223" y="-10630"/>
                  <a:pt x="1008164" y="-6970"/>
                  <a:pt x="1100938" y="0"/>
                </a:cubicBezTo>
                <a:cubicBezTo>
                  <a:pt x="1231751" y="-9052"/>
                  <a:pt x="1563421" y="-55931"/>
                  <a:pt x="1830629" y="0"/>
                </a:cubicBezTo>
                <a:cubicBezTo>
                  <a:pt x="2081843" y="38764"/>
                  <a:pt x="2181743" y="16966"/>
                  <a:pt x="2425903" y="0"/>
                </a:cubicBezTo>
                <a:cubicBezTo>
                  <a:pt x="2657412" y="-20059"/>
                  <a:pt x="2795431" y="8423"/>
                  <a:pt x="3021178" y="0"/>
                </a:cubicBezTo>
                <a:cubicBezTo>
                  <a:pt x="3275119" y="-4749"/>
                  <a:pt x="3480943" y="2522"/>
                  <a:pt x="3750869" y="0"/>
                </a:cubicBezTo>
                <a:cubicBezTo>
                  <a:pt x="4005211" y="16055"/>
                  <a:pt x="4302144" y="-2969"/>
                  <a:pt x="4480560" y="0"/>
                </a:cubicBezTo>
                <a:cubicBezTo>
                  <a:pt x="4480397" y="3458"/>
                  <a:pt x="4481383" y="8632"/>
                  <a:pt x="4480560" y="13716"/>
                </a:cubicBezTo>
                <a:cubicBezTo>
                  <a:pt x="4261480" y="-10003"/>
                  <a:pt x="4206199" y="28529"/>
                  <a:pt x="3930091" y="13716"/>
                </a:cubicBezTo>
                <a:cubicBezTo>
                  <a:pt x="3666932" y="-15474"/>
                  <a:pt x="3493645" y="14804"/>
                  <a:pt x="3290011" y="13716"/>
                </a:cubicBezTo>
                <a:cubicBezTo>
                  <a:pt x="3137078" y="-41032"/>
                  <a:pt x="2894690" y="-17948"/>
                  <a:pt x="2649931" y="13716"/>
                </a:cubicBezTo>
                <a:cubicBezTo>
                  <a:pt x="2413020" y="21294"/>
                  <a:pt x="2225991" y="-10559"/>
                  <a:pt x="2054657" y="13716"/>
                </a:cubicBezTo>
                <a:cubicBezTo>
                  <a:pt x="1886877" y="37541"/>
                  <a:pt x="1548763" y="45390"/>
                  <a:pt x="1324966" y="13716"/>
                </a:cubicBezTo>
                <a:cubicBezTo>
                  <a:pt x="1040995" y="1897"/>
                  <a:pt x="786929" y="-17655"/>
                  <a:pt x="595274" y="13716"/>
                </a:cubicBezTo>
                <a:cubicBezTo>
                  <a:pt x="371401" y="32831"/>
                  <a:pt x="168483" y="23167"/>
                  <a:pt x="0" y="13716"/>
                </a:cubicBezTo>
                <a:cubicBezTo>
                  <a:pt x="-740" y="8467"/>
                  <a:pt x="-279" y="4434"/>
                  <a:pt x="0" y="0"/>
                </a:cubicBezTo>
                <a:close/>
              </a:path>
              <a:path w="4480560" h="13716" fill="none" stroke="0" extrusionOk="0">
                <a:moveTo>
                  <a:pt x="0" y="0"/>
                </a:moveTo>
                <a:cubicBezTo>
                  <a:pt x="254633" y="596"/>
                  <a:pt x="318854" y="8353"/>
                  <a:pt x="595274" y="0"/>
                </a:cubicBezTo>
                <a:cubicBezTo>
                  <a:pt x="857042" y="-2503"/>
                  <a:pt x="863005" y="-13327"/>
                  <a:pt x="1100938" y="0"/>
                </a:cubicBezTo>
                <a:cubicBezTo>
                  <a:pt x="1322315" y="28736"/>
                  <a:pt x="1429801" y="-15572"/>
                  <a:pt x="1651406" y="0"/>
                </a:cubicBezTo>
                <a:cubicBezTo>
                  <a:pt x="1861310" y="20479"/>
                  <a:pt x="2199002" y="36173"/>
                  <a:pt x="2336292" y="0"/>
                </a:cubicBezTo>
                <a:cubicBezTo>
                  <a:pt x="2504451" y="-23230"/>
                  <a:pt x="2735943" y="-3451"/>
                  <a:pt x="2931566" y="0"/>
                </a:cubicBezTo>
                <a:cubicBezTo>
                  <a:pt x="3109081" y="-33272"/>
                  <a:pt x="3310374" y="39503"/>
                  <a:pt x="3482035" y="0"/>
                </a:cubicBezTo>
                <a:cubicBezTo>
                  <a:pt x="3630968" y="-117346"/>
                  <a:pt x="3975789" y="30358"/>
                  <a:pt x="4480560" y="0"/>
                </a:cubicBezTo>
                <a:cubicBezTo>
                  <a:pt x="4480546" y="3532"/>
                  <a:pt x="4481771" y="9530"/>
                  <a:pt x="4480560" y="13716"/>
                </a:cubicBezTo>
                <a:cubicBezTo>
                  <a:pt x="4299745" y="8025"/>
                  <a:pt x="4055484" y="54224"/>
                  <a:pt x="3840480" y="13716"/>
                </a:cubicBezTo>
                <a:cubicBezTo>
                  <a:pt x="3665362" y="14404"/>
                  <a:pt x="3548412" y="6532"/>
                  <a:pt x="3290011" y="13716"/>
                </a:cubicBezTo>
                <a:cubicBezTo>
                  <a:pt x="3037450" y="36923"/>
                  <a:pt x="2862123" y="43167"/>
                  <a:pt x="2560320" y="13716"/>
                </a:cubicBezTo>
                <a:cubicBezTo>
                  <a:pt x="2308793" y="7156"/>
                  <a:pt x="2153402" y="-25971"/>
                  <a:pt x="1965046" y="13716"/>
                </a:cubicBezTo>
                <a:cubicBezTo>
                  <a:pt x="1778601" y="25944"/>
                  <a:pt x="1672011" y="23840"/>
                  <a:pt x="1459382" y="13716"/>
                </a:cubicBezTo>
                <a:cubicBezTo>
                  <a:pt x="1212351" y="-9856"/>
                  <a:pt x="906131" y="12859"/>
                  <a:pt x="774497" y="13716"/>
                </a:cubicBezTo>
                <a:cubicBezTo>
                  <a:pt x="636671" y="-47283"/>
                  <a:pt x="331670" y="1705"/>
                  <a:pt x="0" y="13716"/>
                </a:cubicBezTo>
                <a:cubicBezTo>
                  <a:pt x="-561" y="8546"/>
                  <a:pt x="-377" y="61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845F398-6F66-6354-AB97-57FEFB5F3B69}"/>
              </a:ext>
            </a:extLst>
          </p:cNvPr>
          <p:cNvSpPr txBox="1"/>
          <p:nvPr/>
        </p:nvSpPr>
        <p:spPr>
          <a:xfrm>
            <a:off x="3844813" y="552091"/>
            <a:ext cx="4668251" cy="543153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90000"/>
              </a:lnSpc>
              <a:spcAft>
                <a:spcPts val="600"/>
              </a:spcAft>
            </a:pPr>
            <a:r>
              <a:rPr lang="en-US" sz="2400" b="1">
                <a:latin typeface="Cambria"/>
                <a:ea typeface="Cambria"/>
                <a:cs typeface="Calibri"/>
              </a:rPr>
              <a:t>Features</a:t>
            </a:r>
          </a:p>
          <a:p>
            <a:pPr marL="285750" indent="-285750" defTabSz="914400">
              <a:buFont typeface="Arial,Sans-Serif" panose="020B0604020202020204" pitchFamily="34" charset="0"/>
              <a:buChar char="•"/>
            </a:pPr>
            <a:r>
              <a:rPr lang="en-GB" sz="2000">
                <a:latin typeface="Cambria"/>
                <a:ea typeface="+mn-lt"/>
                <a:cs typeface="+mn-lt"/>
              </a:rPr>
              <a:t>Create/Update/Remove a task</a:t>
            </a:r>
            <a:endParaRPr lang="en-US" sz="2000">
              <a:latin typeface="Cambria"/>
              <a:ea typeface="+mn-lt"/>
              <a:cs typeface="+mn-lt"/>
            </a:endParaRPr>
          </a:p>
          <a:p>
            <a:pPr marL="285750" indent="-285750" defTabSz="914400">
              <a:buFont typeface="Arial,Sans-Serif" panose="020B0604020202020204" pitchFamily="34" charset="0"/>
              <a:buChar char="•"/>
            </a:pPr>
            <a:r>
              <a:rPr lang="en-GB" sz="2000">
                <a:latin typeface="Cambria"/>
                <a:ea typeface="+mn-lt"/>
                <a:cs typeface="+mn-lt"/>
              </a:rPr>
              <a:t>Each task will have a checkbox to mark completed</a:t>
            </a:r>
            <a:endParaRPr lang="en-US" sz="2000">
              <a:latin typeface="Cambria"/>
              <a:ea typeface="+mn-lt"/>
              <a:cs typeface="+mn-lt"/>
            </a:endParaRPr>
          </a:p>
          <a:p>
            <a:pPr marL="285750" indent="-285750" defTabSz="914400">
              <a:buFont typeface="Arial,Sans-Serif" panose="020B0604020202020204" pitchFamily="34" charset="0"/>
              <a:buChar char="•"/>
            </a:pPr>
            <a:r>
              <a:rPr lang="en-GB" sz="2000">
                <a:latin typeface="Cambria"/>
                <a:ea typeface="+mn-lt"/>
                <a:cs typeface="+mn-lt"/>
              </a:rPr>
              <a:t>Comments can be added to tasks</a:t>
            </a:r>
            <a:br>
              <a:rPr lang="en-US" sz="2000">
                <a:latin typeface="Cambria"/>
              </a:rPr>
            </a:br>
            <a:endParaRPr lang="en-US" sz="2000">
              <a:latin typeface="Cambria"/>
              <a:ea typeface="Cambria"/>
              <a:cs typeface="Calibri"/>
            </a:endParaRPr>
          </a:p>
          <a:p>
            <a:pPr defTabSz="914400"/>
            <a:r>
              <a:rPr lang="en-GB" sz="2400" b="1">
                <a:latin typeface="Cambria"/>
                <a:ea typeface="+mn-lt"/>
                <a:cs typeface="+mn-lt"/>
              </a:rPr>
              <a:t>Technology Used</a:t>
            </a:r>
            <a:endParaRPr lang="en-US" sz="2400">
              <a:latin typeface="Cambria"/>
              <a:ea typeface="+mn-lt"/>
              <a:cs typeface="+mn-lt"/>
            </a:endParaRPr>
          </a:p>
          <a:p>
            <a:pPr defTabSz="914400"/>
            <a:endParaRPr lang="en-GB" sz="2000">
              <a:latin typeface="Cambria"/>
              <a:ea typeface="+mn-lt"/>
              <a:cs typeface="+mn-lt"/>
            </a:endParaRPr>
          </a:p>
          <a:p>
            <a:pPr marL="342900" indent="-342900" defTabSz="914400">
              <a:buFont typeface="Arial,Sans-Serif"/>
              <a:buChar char="•"/>
            </a:pPr>
            <a:r>
              <a:rPr lang="en-GB" sz="2000">
                <a:latin typeface="Cambria"/>
                <a:ea typeface="+mn-lt"/>
                <a:cs typeface="+mn-lt"/>
              </a:rPr>
              <a:t>Scala</a:t>
            </a:r>
            <a:endParaRPr lang="en-US" sz="2000">
              <a:latin typeface="Cambria"/>
              <a:ea typeface="+mn-lt"/>
              <a:cs typeface="+mn-lt"/>
            </a:endParaRPr>
          </a:p>
          <a:p>
            <a:pPr marL="342900" indent="-342900" defTabSz="914400">
              <a:buFont typeface="Arial,Sans-Serif"/>
              <a:buChar char="•"/>
            </a:pPr>
            <a:r>
              <a:rPr lang="en-GB" sz="2000">
                <a:latin typeface="Cambria"/>
                <a:ea typeface="+mn-lt"/>
                <a:cs typeface="+mn-lt"/>
              </a:rPr>
              <a:t>JSON API</a:t>
            </a:r>
          </a:p>
          <a:p>
            <a:pPr marL="342900" indent="-342900" defTabSz="914400">
              <a:buFont typeface="Arial,Sans-Serif"/>
              <a:buChar char="•"/>
            </a:pPr>
            <a:r>
              <a:rPr lang="en-GB" sz="2000" err="1">
                <a:latin typeface="Calibri" panose="020F0502020204030204"/>
                <a:ea typeface="Cambria"/>
                <a:cs typeface="Calibri"/>
              </a:rPr>
              <a:t>PostGrey</a:t>
            </a:r>
            <a:r>
              <a:rPr lang="en-GB" sz="2000">
                <a:latin typeface="Calibri"/>
                <a:ea typeface="Cambria"/>
                <a:cs typeface="Calibri"/>
              </a:rPr>
              <a:t> SQL</a:t>
            </a:r>
          </a:p>
        </p:txBody>
      </p:sp>
      <p:sp>
        <p:nvSpPr>
          <p:cNvPr id="146" name="Google Shape;146;p20"/>
          <p:cNvSpPr txBox="1">
            <a:spLocks noGrp="1"/>
          </p:cNvSpPr>
          <p:nvPr>
            <p:ph type="sldNum" idx="12"/>
          </p:nvPr>
        </p:nvSpPr>
        <p:spPr>
          <a:xfrm>
            <a:off x="6457950" y="6356350"/>
            <a:ext cx="2057400" cy="365125"/>
          </a:xfrm>
          <a:prstGeom prst="rect">
            <a:avLst/>
          </a:prstGeom>
        </p:spPr>
        <p:txBody>
          <a:bodyPr spcFirstLastPara="1" vert="horz" lIns="91440" tIns="45720" rIns="91440" bIns="45720" rtlCol="0" anchor="ctr" anchorCtr="0">
            <a:normAutofit/>
          </a:bodyPr>
          <a:lstStyle/>
          <a:p>
            <a:pPr algn="r" defTabSz="914400">
              <a:spcAft>
                <a:spcPts val="600"/>
              </a:spcAft>
              <a:defRPr/>
            </a:pPr>
            <a:fld id="{00000000-1234-1234-1234-123412341234}" type="slidenum">
              <a:rPr lang="en-US">
                <a:solidFill>
                  <a:schemeClr val="tx1">
                    <a:tint val="75000"/>
                  </a:schemeClr>
                </a:solidFill>
                <a:latin typeface="+mn-lt"/>
                <a:ea typeface="+mn-ea"/>
                <a:cs typeface="+mn-cs"/>
              </a:rPr>
              <a:pPr algn="r" defTabSz="914400">
                <a:spcAft>
                  <a:spcPts val="600"/>
                </a:spcAft>
                <a:defRPr/>
              </a:pPr>
              <a:t>26</a:t>
            </a:fld>
            <a:endParaRPr lang="en-US">
              <a:solidFill>
                <a:schemeClr val="tx1">
                  <a:tint val="75000"/>
                </a:schemeClr>
              </a:solidFill>
              <a:latin typeface="+mn-lt"/>
              <a:ea typeface="+mn-ea"/>
              <a:cs typeface="+mn-cs"/>
            </a:endParaRPr>
          </a:p>
        </p:txBody>
      </p:sp>
      <p:pic>
        <p:nvPicPr>
          <p:cNvPr id="4" name="Picture 3" descr="Scala - Free logo icons">
            <a:extLst>
              <a:ext uri="{FF2B5EF4-FFF2-40B4-BE49-F238E27FC236}">
                <a16:creationId xmlns:a16="http://schemas.microsoft.com/office/drawing/2014/main" id="{7F00F682-A3B8-EFBC-9CA2-11D061D8BE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5920" y="1361575"/>
            <a:ext cx="772159" cy="772159"/>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106;p16">
            <a:extLst>
              <a:ext uri="{FF2B5EF4-FFF2-40B4-BE49-F238E27FC236}">
                <a16:creationId xmlns:a16="http://schemas.microsoft.com/office/drawing/2014/main" id="{91D2E85C-1E7B-5E34-9D42-25F576012C2B}"/>
              </a:ext>
            </a:extLst>
          </p:cNvPr>
          <p:cNvSpPr txBox="1">
            <a:spLocks/>
          </p:cNvSpPr>
          <p:nvPr/>
        </p:nvSpPr>
        <p:spPr>
          <a:xfrm>
            <a:off x="328556" y="699831"/>
            <a:ext cx="3172359" cy="5250108"/>
          </a:xfrm>
          <a:prstGeom prst="rect">
            <a:avLst/>
          </a:prstGeom>
        </p:spPr>
        <p:txBody>
          <a:bodyPr spcFirstLastPara="1" vert="horz" lIns="91440" tIns="45720" rIns="91440" bIns="45720" rtlCol="0" anchor="ctr" anchorCtr="0">
            <a:norm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D9D9D9"/>
              </a:buClr>
              <a:buSzPts val="3000"/>
              <a:buFont typeface="Bitter"/>
              <a:buChar char="■"/>
              <a:defRPr sz="3000" b="0" i="0" u="none" strike="noStrike" cap="none">
                <a:solidFill>
                  <a:srgbClr val="434343"/>
                </a:solidFill>
                <a:latin typeface="Bitter"/>
                <a:ea typeface="Bitter"/>
                <a:cs typeface="Bitter"/>
                <a:sym typeface="Bitter"/>
              </a:defRPr>
            </a:lvl1pPr>
            <a:lvl2pPr marL="914400" marR="0" lvl="1"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2pPr>
            <a:lvl3pPr marL="1371600" marR="0" lvl="2"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3pPr>
            <a:lvl4pPr marL="1828800" marR="0" lvl="3" indent="-342900" algn="l" rtl="0">
              <a:lnSpc>
                <a:spcPct val="100000"/>
              </a:lnSpc>
              <a:spcBef>
                <a:spcPts val="0"/>
              </a:spcBef>
              <a:spcAft>
                <a:spcPts val="0"/>
              </a:spcAft>
              <a:buClr>
                <a:srgbClr val="D9D9D9"/>
              </a:buClr>
              <a:buSzPts val="1800"/>
              <a:buFont typeface="Bitter"/>
              <a:buChar char="■"/>
              <a:defRPr sz="1800" b="0" i="0" u="none" strike="noStrike" cap="none">
                <a:solidFill>
                  <a:srgbClr val="434343"/>
                </a:solidFill>
                <a:latin typeface="Bitter"/>
                <a:ea typeface="Bitter"/>
                <a:cs typeface="Bitter"/>
                <a:sym typeface="Bitter"/>
              </a:defRPr>
            </a:lvl4pPr>
            <a:lvl5pPr marL="2286000" marR="0" lvl="4"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5pPr>
            <a:lvl6pPr marL="2743200" marR="0" lvl="5"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6pPr>
            <a:lvl7pPr marL="3200400" marR="0" lvl="6"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7pPr>
            <a:lvl8pPr marL="3657600" marR="0" lvl="7"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8pPr>
            <a:lvl9pPr marL="4114800" marR="0" lvl="8"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9pPr>
          </a:lstStyle>
          <a:p>
            <a:pPr marL="0" indent="0" algn="ctr" defTabSz="914400">
              <a:lnSpc>
                <a:spcPct val="90000"/>
              </a:lnSpc>
              <a:spcBef>
                <a:spcPts val="0"/>
              </a:spcBef>
              <a:spcAft>
                <a:spcPts val="600"/>
              </a:spcAft>
              <a:buClr>
                <a:schemeClr val="dk1"/>
              </a:buClr>
              <a:buSzPts val="1100"/>
              <a:buNone/>
            </a:pPr>
            <a:r>
              <a:rPr lang="en-US" sz="4000" b="1" kern="1200">
                <a:solidFill>
                  <a:schemeClr val="tx1"/>
                </a:solidFill>
                <a:latin typeface="Verdana"/>
                <a:ea typeface="Verdana"/>
                <a:cs typeface="+mj-cs"/>
              </a:rPr>
              <a:t>Project Proposal</a:t>
            </a:r>
          </a:p>
          <a:p>
            <a:pPr marL="0" indent="0" algn="ctr" defTabSz="914400">
              <a:lnSpc>
                <a:spcPct val="90000"/>
              </a:lnSpc>
              <a:spcBef>
                <a:spcPct val="0"/>
              </a:spcBef>
              <a:spcAft>
                <a:spcPts val="600"/>
              </a:spcAft>
              <a:buSzPts val="1100"/>
              <a:buNone/>
            </a:pPr>
            <a:endParaRPr lang="en-US" sz="4000" b="1" kern="1200">
              <a:solidFill>
                <a:schemeClr val="tx1"/>
              </a:solidFill>
              <a:latin typeface="Verdana"/>
              <a:ea typeface="Verdana"/>
              <a:cs typeface="+mj-cs"/>
            </a:endParaRPr>
          </a:p>
        </p:txBody>
      </p:sp>
    </p:spTree>
    <p:extLst>
      <p:ext uri="{BB962C8B-B14F-4D97-AF65-F5344CB8AC3E}">
        <p14:creationId xmlns:p14="http://schemas.microsoft.com/office/powerpoint/2010/main" val="3942862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5"/>
        <p:cNvGrpSpPr/>
        <p:nvPr/>
      </p:nvGrpSpPr>
      <p:grpSpPr>
        <a:xfrm>
          <a:off x="0" y="0"/>
          <a:ext cx="0" cy="0"/>
          <a:chOff x="0" y="0"/>
          <a:chExt cx="0" cy="0"/>
        </a:xfrm>
      </p:grpSpPr>
      <p:sp useBgFill="1">
        <p:nvSpPr>
          <p:cNvPr id="196" name="Rectangle 195">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Google Shape;106;p16">
            <a:extLst>
              <a:ext uri="{FF2B5EF4-FFF2-40B4-BE49-F238E27FC236}">
                <a16:creationId xmlns:a16="http://schemas.microsoft.com/office/drawing/2014/main" id="{00BB8FE4-526E-E809-7F0F-3F100D6E0BD9}"/>
              </a:ext>
            </a:extLst>
          </p:cNvPr>
          <p:cNvSpPr txBox="1">
            <a:spLocks/>
          </p:cNvSpPr>
          <p:nvPr/>
        </p:nvSpPr>
        <p:spPr>
          <a:xfrm>
            <a:off x="328556" y="699831"/>
            <a:ext cx="3172359" cy="5250108"/>
          </a:xfrm>
          <a:prstGeom prst="rect">
            <a:avLst/>
          </a:prstGeom>
        </p:spPr>
        <p:txBody>
          <a:bodyPr spcFirstLastPara="1" vert="horz" lIns="91440" tIns="45720" rIns="91440" bIns="45720" rtlCol="0" anchor="ctr" anchorCtr="0">
            <a:norm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D9D9D9"/>
              </a:buClr>
              <a:buSzPts val="3000"/>
              <a:buFont typeface="Bitter"/>
              <a:buChar char="■"/>
              <a:defRPr sz="3000" b="0" i="0" u="none" strike="noStrike" cap="none">
                <a:solidFill>
                  <a:srgbClr val="434343"/>
                </a:solidFill>
                <a:latin typeface="Bitter"/>
                <a:ea typeface="Bitter"/>
                <a:cs typeface="Bitter"/>
                <a:sym typeface="Bitter"/>
              </a:defRPr>
            </a:lvl1pPr>
            <a:lvl2pPr marL="914400" marR="0" lvl="1"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2pPr>
            <a:lvl3pPr marL="1371600" marR="0" lvl="2"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3pPr>
            <a:lvl4pPr marL="1828800" marR="0" lvl="3" indent="-342900" algn="l" rtl="0">
              <a:lnSpc>
                <a:spcPct val="100000"/>
              </a:lnSpc>
              <a:spcBef>
                <a:spcPts val="0"/>
              </a:spcBef>
              <a:spcAft>
                <a:spcPts val="0"/>
              </a:spcAft>
              <a:buClr>
                <a:srgbClr val="D9D9D9"/>
              </a:buClr>
              <a:buSzPts val="1800"/>
              <a:buFont typeface="Bitter"/>
              <a:buChar char="■"/>
              <a:defRPr sz="1800" b="0" i="0" u="none" strike="noStrike" cap="none">
                <a:solidFill>
                  <a:srgbClr val="434343"/>
                </a:solidFill>
                <a:latin typeface="Bitter"/>
                <a:ea typeface="Bitter"/>
                <a:cs typeface="Bitter"/>
                <a:sym typeface="Bitter"/>
              </a:defRPr>
            </a:lvl4pPr>
            <a:lvl5pPr marL="2286000" marR="0" lvl="4"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5pPr>
            <a:lvl6pPr marL="2743200" marR="0" lvl="5"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6pPr>
            <a:lvl7pPr marL="3200400" marR="0" lvl="6"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7pPr>
            <a:lvl8pPr marL="3657600" marR="0" lvl="7"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8pPr>
            <a:lvl9pPr marL="4114800" marR="0" lvl="8"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9pPr>
          </a:lstStyle>
          <a:p>
            <a:pPr marL="0" indent="0" algn="ctr" defTabSz="914400">
              <a:lnSpc>
                <a:spcPct val="90000"/>
              </a:lnSpc>
              <a:spcBef>
                <a:spcPts val="0"/>
              </a:spcBef>
              <a:spcAft>
                <a:spcPts val="600"/>
              </a:spcAft>
              <a:buClr>
                <a:schemeClr val="dk1"/>
              </a:buClr>
              <a:buSzPts val="1100"/>
              <a:buNone/>
            </a:pPr>
            <a:endParaRPr lang="en-US" sz="4000" b="1" kern="1200">
              <a:solidFill>
                <a:schemeClr val="tx1"/>
              </a:solidFill>
              <a:latin typeface="Verdana"/>
              <a:ea typeface="Verdana"/>
              <a:cs typeface="+mj-cs"/>
            </a:endParaRPr>
          </a:p>
          <a:p>
            <a:pPr marL="0" indent="0" algn="ctr" defTabSz="914400">
              <a:lnSpc>
                <a:spcPct val="90000"/>
              </a:lnSpc>
              <a:spcBef>
                <a:spcPct val="0"/>
              </a:spcBef>
              <a:spcAft>
                <a:spcPts val="600"/>
              </a:spcAft>
              <a:buSzPts val="1100"/>
              <a:buNone/>
            </a:pPr>
            <a:endParaRPr lang="en-US" sz="4000" b="1" kern="1200">
              <a:solidFill>
                <a:schemeClr val="tx1"/>
              </a:solidFill>
              <a:latin typeface="Verdana"/>
              <a:ea typeface="Verdana"/>
              <a:cs typeface="+mj-cs"/>
            </a:endParaRPr>
          </a:p>
        </p:txBody>
      </p:sp>
      <p:sp>
        <p:nvSpPr>
          <p:cNvPr id="198"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 name="connsiteX0" fmla="*/ 0 w 4480560"/>
              <a:gd name="connsiteY0" fmla="*/ 0 h 13716"/>
              <a:gd name="connsiteX1" fmla="*/ 595274 w 4480560"/>
              <a:gd name="connsiteY1" fmla="*/ 0 h 13716"/>
              <a:gd name="connsiteX2" fmla="*/ 1100938 w 4480560"/>
              <a:gd name="connsiteY2" fmla="*/ 0 h 13716"/>
              <a:gd name="connsiteX3" fmla="*/ 1830629 w 4480560"/>
              <a:gd name="connsiteY3" fmla="*/ 0 h 13716"/>
              <a:gd name="connsiteX4" fmla="*/ 2425903 w 4480560"/>
              <a:gd name="connsiteY4" fmla="*/ 0 h 13716"/>
              <a:gd name="connsiteX5" fmla="*/ 3021178 w 4480560"/>
              <a:gd name="connsiteY5" fmla="*/ 0 h 13716"/>
              <a:gd name="connsiteX6" fmla="*/ 3750869 w 4480560"/>
              <a:gd name="connsiteY6" fmla="*/ 0 h 13716"/>
              <a:gd name="connsiteX7" fmla="*/ 4480560 w 4480560"/>
              <a:gd name="connsiteY7" fmla="*/ 0 h 13716"/>
              <a:gd name="connsiteX8" fmla="*/ 4480560 w 4480560"/>
              <a:gd name="connsiteY8" fmla="*/ 13716 h 13716"/>
              <a:gd name="connsiteX9" fmla="*/ 3930091 w 4480560"/>
              <a:gd name="connsiteY9" fmla="*/ 13716 h 13716"/>
              <a:gd name="connsiteX10" fmla="*/ 3290011 w 4480560"/>
              <a:gd name="connsiteY10" fmla="*/ 13716 h 13716"/>
              <a:gd name="connsiteX11" fmla="*/ 2649931 w 4480560"/>
              <a:gd name="connsiteY11" fmla="*/ 13716 h 13716"/>
              <a:gd name="connsiteX12" fmla="*/ 2054657 w 4480560"/>
              <a:gd name="connsiteY12" fmla="*/ 13716 h 13716"/>
              <a:gd name="connsiteX13" fmla="*/ 1324966 w 4480560"/>
              <a:gd name="connsiteY13" fmla="*/ 13716 h 13716"/>
              <a:gd name="connsiteX14" fmla="*/ 595274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574" y="14606"/>
                  <a:pt x="338605" y="-40"/>
                  <a:pt x="595274" y="0"/>
                </a:cubicBezTo>
                <a:cubicBezTo>
                  <a:pt x="856171" y="-2198"/>
                  <a:pt x="863435" y="-13333"/>
                  <a:pt x="1100938" y="0"/>
                </a:cubicBezTo>
                <a:cubicBezTo>
                  <a:pt x="1340270" y="17713"/>
                  <a:pt x="1418448" y="-18893"/>
                  <a:pt x="1651406" y="0"/>
                </a:cubicBezTo>
                <a:cubicBezTo>
                  <a:pt x="1875387" y="1627"/>
                  <a:pt x="2153037" y="22688"/>
                  <a:pt x="2336292" y="0"/>
                </a:cubicBezTo>
                <a:cubicBezTo>
                  <a:pt x="2522206" y="-4211"/>
                  <a:pt x="2718333" y="34959"/>
                  <a:pt x="2931566" y="0"/>
                </a:cubicBezTo>
                <a:cubicBezTo>
                  <a:pt x="3137043" y="-17106"/>
                  <a:pt x="3304331" y="1415"/>
                  <a:pt x="3482035" y="0"/>
                </a:cubicBezTo>
                <a:cubicBezTo>
                  <a:pt x="3649837" y="-24078"/>
                  <a:pt x="4010577" y="-51921"/>
                  <a:pt x="4480560" y="0"/>
                </a:cubicBezTo>
                <a:cubicBezTo>
                  <a:pt x="4480642" y="3611"/>
                  <a:pt x="4480510" y="9346"/>
                  <a:pt x="4480560" y="13716"/>
                </a:cubicBezTo>
                <a:cubicBezTo>
                  <a:pt x="4305601" y="36948"/>
                  <a:pt x="4025154" y="21890"/>
                  <a:pt x="3840480" y="13716"/>
                </a:cubicBezTo>
                <a:cubicBezTo>
                  <a:pt x="3668919" y="-16903"/>
                  <a:pt x="3556555" y="-17246"/>
                  <a:pt x="3290011" y="13716"/>
                </a:cubicBezTo>
                <a:cubicBezTo>
                  <a:pt x="2991827" y="13600"/>
                  <a:pt x="2862038" y="-27094"/>
                  <a:pt x="2560320" y="13716"/>
                </a:cubicBezTo>
                <a:cubicBezTo>
                  <a:pt x="2273396" y="32804"/>
                  <a:pt x="2159701" y="35426"/>
                  <a:pt x="1965046" y="13716"/>
                </a:cubicBezTo>
                <a:cubicBezTo>
                  <a:pt x="1785994" y="24616"/>
                  <a:pt x="1686680" y="47748"/>
                  <a:pt x="1459382" y="13716"/>
                </a:cubicBezTo>
                <a:cubicBezTo>
                  <a:pt x="1260610" y="398"/>
                  <a:pt x="913962" y="26960"/>
                  <a:pt x="774497" y="13716"/>
                </a:cubicBezTo>
                <a:cubicBezTo>
                  <a:pt x="689426" y="-2719"/>
                  <a:pt x="378264" y="1751"/>
                  <a:pt x="0" y="13716"/>
                </a:cubicBezTo>
                <a:cubicBezTo>
                  <a:pt x="-173" y="8371"/>
                  <a:pt x="-387" y="6213"/>
                  <a:pt x="0" y="0"/>
                </a:cubicBezTo>
                <a:close/>
              </a:path>
              <a:path w="4480560" h="13716" stroke="0" extrusionOk="0">
                <a:moveTo>
                  <a:pt x="0" y="0"/>
                </a:moveTo>
                <a:cubicBezTo>
                  <a:pt x="290844" y="5546"/>
                  <a:pt x="318443" y="10543"/>
                  <a:pt x="595274" y="0"/>
                </a:cubicBezTo>
                <a:cubicBezTo>
                  <a:pt x="862223" y="-10630"/>
                  <a:pt x="1008164" y="-6970"/>
                  <a:pt x="1100938" y="0"/>
                </a:cubicBezTo>
                <a:cubicBezTo>
                  <a:pt x="1231751" y="-9052"/>
                  <a:pt x="1563421" y="-55931"/>
                  <a:pt x="1830629" y="0"/>
                </a:cubicBezTo>
                <a:cubicBezTo>
                  <a:pt x="2081843" y="38764"/>
                  <a:pt x="2181743" y="16966"/>
                  <a:pt x="2425903" y="0"/>
                </a:cubicBezTo>
                <a:cubicBezTo>
                  <a:pt x="2657412" y="-20059"/>
                  <a:pt x="2795431" y="8423"/>
                  <a:pt x="3021178" y="0"/>
                </a:cubicBezTo>
                <a:cubicBezTo>
                  <a:pt x="3275119" y="-4749"/>
                  <a:pt x="3480943" y="2522"/>
                  <a:pt x="3750869" y="0"/>
                </a:cubicBezTo>
                <a:cubicBezTo>
                  <a:pt x="4005211" y="16055"/>
                  <a:pt x="4302144" y="-2969"/>
                  <a:pt x="4480560" y="0"/>
                </a:cubicBezTo>
                <a:cubicBezTo>
                  <a:pt x="4480397" y="3458"/>
                  <a:pt x="4481383" y="8632"/>
                  <a:pt x="4480560" y="13716"/>
                </a:cubicBezTo>
                <a:cubicBezTo>
                  <a:pt x="4261480" y="-10003"/>
                  <a:pt x="4206199" y="28529"/>
                  <a:pt x="3930091" y="13716"/>
                </a:cubicBezTo>
                <a:cubicBezTo>
                  <a:pt x="3666932" y="-15474"/>
                  <a:pt x="3493645" y="14804"/>
                  <a:pt x="3290011" y="13716"/>
                </a:cubicBezTo>
                <a:cubicBezTo>
                  <a:pt x="3137078" y="-41032"/>
                  <a:pt x="2894690" y="-17948"/>
                  <a:pt x="2649931" y="13716"/>
                </a:cubicBezTo>
                <a:cubicBezTo>
                  <a:pt x="2413020" y="21294"/>
                  <a:pt x="2225991" y="-10559"/>
                  <a:pt x="2054657" y="13716"/>
                </a:cubicBezTo>
                <a:cubicBezTo>
                  <a:pt x="1886877" y="37541"/>
                  <a:pt x="1548763" y="45390"/>
                  <a:pt x="1324966" y="13716"/>
                </a:cubicBezTo>
                <a:cubicBezTo>
                  <a:pt x="1040995" y="1897"/>
                  <a:pt x="786929" y="-17655"/>
                  <a:pt x="595274" y="13716"/>
                </a:cubicBezTo>
                <a:cubicBezTo>
                  <a:pt x="371401" y="32831"/>
                  <a:pt x="168483" y="23167"/>
                  <a:pt x="0" y="13716"/>
                </a:cubicBezTo>
                <a:cubicBezTo>
                  <a:pt x="-740" y="8467"/>
                  <a:pt x="-279" y="4434"/>
                  <a:pt x="0" y="0"/>
                </a:cubicBezTo>
                <a:close/>
              </a:path>
              <a:path w="4480560" h="13716" fill="none" stroke="0" extrusionOk="0">
                <a:moveTo>
                  <a:pt x="0" y="0"/>
                </a:moveTo>
                <a:cubicBezTo>
                  <a:pt x="254633" y="596"/>
                  <a:pt x="318854" y="8353"/>
                  <a:pt x="595274" y="0"/>
                </a:cubicBezTo>
                <a:cubicBezTo>
                  <a:pt x="857042" y="-2503"/>
                  <a:pt x="863005" y="-13327"/>
                  <a:pt x="1100938" y="0"/>
                </a:cubicBezTo>
                <a:cubicBezTo>
                  <a:pt x="1322315" y="28736"/>
                  <a:pt x="1429801" y="-15572"/>
                  <a:pt x="1651406" y="0"/>
                </a:cubicBezTo>
                <a:cubicBezTo>
                  <a:pt x="1861310" y="20479"/>
                  <a:pt x="2199002" y="36173"/>
                  <a:pt x="2336292" y="0"/>
                </a:cubicBezTo>
                <a:cubicBezTo>
                  <a:pt x="2504451" y="-23230"/>
                  <a:pt x="2735943" y="-3451"/>
                  <a:pt x="2931566" y="0"/>
                </a:cubicBezTo>
                <a:cubicBezTo>
                  <a:pt x="3109081" y="-33272"/>
                  <a:pt x="3310374" y="39503"/>
                  <a:pt x="3482035" y="0"/>
                </a:cubicBezTo>
                <a:cubicBezTo>
                  <a:pt x="3630968" y="-117346"/>
                  <a:pt x="3975789" y="30358"/>
                  <a:pt x="4480560" y="0"/>
                </a:cubicBezTo>
                <a:cubicBezTo>
                  <a:pt x="4480546" y="3532"/>
                  <a:pt x="4481771" y="9530"/>
                  <a:pt x="4480560" y="13716"/>
                </a:cubicBezTo>
                <a:cubicBezTo>
                  <a:pt x="4299745" y="8025"/>
                  <a:pt x="4055484" y="54224"/>
                  <a:pt x="3840480" y="13716"/>
                </a:cubicBezTo>
                <a:cubicBezTo>
                  <a:pt x="3665362" y="14404"/>
                  <a:pt x="3548412" y="6532"/>
                  <a:pt x="3290011" y="13716"/>
                </a:cubicBezTo>
                <a:cubicBezTo>
                  <a:pt x="3037450" y="36923"/>
                  <a:pt x="2862123" y="43167"/>
                  <a:pt x="2560320" y="13716"/>
                </a:cubicBezTo>
                <a:cubicBezTo>
                  <a:pt x="2308793" y="7156"/>
                  <a:pt x="2153402" y="-25971"/>
                  <a:pt x="1965046" y="13716"/>
                </a:cubicBezTo>
                <a:cubicBezTo>
                  <a:pt x="1778601" y="25944"/>
                  <a:pt x="1672011" y="23840"/>
                  <a:pt x="1459382" y="13716"/>
                </a:cubicBezTo>
                <a:cubicBezTo>
                  <a:pt x="1212351" y="-9856"/>
                  <a:pt x="906131" y="12859"/>
                  <a:pt x="774497" y="13716"/>
                </a:cubicBezTo>
                <a:cubicBezTo>
                  <a:pt x="636671" y="-47283"/>
                  <a:pt x="331670" y="1705"/>
                  <a:pt x="0" y="13716"/>
                </a:cubicBezTo>
                <a:cubicBezTo>
                  <a:pt x="-561" y="8546"/>
                  <a:pt x="-377" y="61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845F398-6F66-6354-AB97-57FEFB5F3B69}"/>
              </a:ext>
            </a:extLst>
          </p:cNvPr>
          <p:cNvSpPr txBox="1"/>
          <p:nvPr/>
        </p:nvSpPr>
        <p:spPr>
          <a:xfrm>
            <a:off x="3844813" y="552091"/>
            <a:ext cx="4668251" cy="543153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90000"/>
              </a:lnSpc>
              <a:spcAft>
                <a:spcPts val="600"/>
              </a:spcAft>
            </a:pPr>
            <a:r>
              <a:rPr lang="en-US" sz="4800" b="1">
                <a:latin typeface="Cambria"/>
                <a:ea typeface="Cambria"/>
              </a:rPr>
              <a:t>THANK YOU</a:t>
            </a:r>
          </a:p>
          <a:p>
            <a:pPr marL="285750" indent="-228600" defTabSz="914400">
              <a:lnSpc>
                <a:spcPct val="90000"/>
              </a:lnSpc>
              <a:spcAft>
                <a:spcPts val="600"/>
              </a:spcAft>
              <a:buFont typeface="Arial" panose="020B0604020202020204" pitchFamily="34" charset="0"/>
              <a:buChar char="•"/>
            </a:pPr>
            <a:endParaRPr lang="en-US" sz="4400">
              <a:latin typeface="Cambria"/>
              <a:ea typeface="Cambria"/>
            </a:endParaRPr>
          </a:p>
        </p:txBody>
      </p:sp>
      <p:sp>
        <p:nvSpPr>
          <p:cNvPr id="146" name="Google Shape;146;p20"/>
          <p:cNvSpPr txBox="1">
            <a:spLocks noGrp="1"/>
          </p:cNvSpPr>
          <p:nvPr>
            <p:ph type="sldNum" idx="12"/>
          </p:nvPr>
        </p:nvSpPr>
        <p:spPr>
          <a:xfrm>
            <a:off x="6457950" y="6356350"/>
            <a:ext cx="2057400" cy="365125"/>
          </a:xfrm>
          <a:prstGeom prst="rect">
            <a:avLst/>
          </a:prstGeom>
        </p:spPr>
        <p:txBody>
          <a:bodyPr spcFirstLastPara="1" vert="horz" lIns="91440" tIns="45720" rIns="91440" bIns="45720" rtlCol="0" anchor="ctr" anchorCtr="0">
            <a:normAutofit/>
          </a:bodyPr>
          <a:lstStyle/>
          <a:p>
            <a:pPr algn="r" defTabSz="914400">
              <a:spcAft>
                <a:spcPts val="600"/>
              </a:spcAft>
              <a:defRPr/>
            </a:pPr>
            <a:fld id="{00000000-1234-1234-1234-123412341234}" type="slidenum">
              <a:rPr lang="en-US">
                <a:solidFill>
                  <a:schemeClr val="tx1">
                    <a:tint val="75000"/>
                  </a:schemeClr>
                </a:solidFill>
                <a:latin typeface="+mn-lt"/>
                <a:ea typeface="+mn-ea"/>
                <a:cs typeface="+mn-cs"/>
              </a:rPr>
              <a:pPr algn="r" defTabSz="914400">
                <a:spcAft>
                  <a:spcPts val="600"/>
                </a:spcAft>
                <a:defRPr/>
              </a:pPr>
              <a:t>27</a:t>
            </a:fld>
            <a:endParaRPr lang="en-US">
              <a:solidFill>
                <a:schemeClr val="tx1">
                  <a:tint val="75000"/>
                </a:schemeClr>
              </a:solidFill>
              <a:latin typeface="+mn-lt"/>
              <a:ea typeface="+mn-ea"/>
              <a:cs typeface="+mn-cs"/>
            </a:endParaRPr>
          </a:p>
        </p:txBody>
      </p:sp>
      <p:pic>
        <p:nvPicPr>
          <p:cNvPr id="4" name="Picture 3" descr="Scala - Free logo icons">
            <a:extLst>
              <a:ext uri="{FF2B5EF4-FFF2-40B4-BE49-F238E27FC236}">
                <a16:creationId xmlns:a16="http://schemas.microsoft.com/office/drawing/2014/main" id="{9445AD50-293E-9770-FABE-46B6DEA5C4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2713" y="2253251"/>
            <a:ext cx="1309421" cy="1319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9235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8"/>
        <p:cNvGrpSpPr/>
        <p:nvPr/>
      </p:nvGrpSpPr>
      <p:grpSpPr>
        <a:xfrm>
          <a:off x="0" y="0"/>
          <a:ext cx="0" cy="0"/>
          <a:chOff x="0" y="0"/>
          <a:chExt cx="0" cy="0"/>
        </a:xfrm>
      </p:grpSpPr>
      <p:sp useBgFill="1">
        <p:nvSpPr>
          <p:cNvPr id="248" name="Rectangle 24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4" name="Picture 243" descr="Computer script on a screen">
            <a:extLst>
              <a:ext uri="{FF2B5EF4-FFF2-40B4-BE49-F238E27FC236}">
                <a16:creationId xmlns:a16="http://schemas.microsoft.com/office/drawing/2014/main" id="{7EA96D35-7255-9130-16DC-8B09B1295FC5}"/>
              </a:ext>
            </a:extLst>
          </p:cNvPr>
          <p:cNvPicPr>
            <a:picLocks noChangeAspect="1"/>
          </p:cNvPicPr>
          <p:nvPr/>
        </p:nvPicPr>
        <p:blipFill rotWithShape="1">
          <a:blip r:embed="rId3"/>
          <a:srcRect r="29516" b="-3"/>
          <a:stretch/>
        </p:blipFill>
        <p:spPr>
          <a:xfrm>
            <a:off x="20" y="10"/>
            <a:ext cx="7240117" cy="6857990"/>
          </a:xfrm>
          <a:prstGeom prst="rect">
            <a:avLst/>
          </a:prstGeom>
        </p:spPr>
      </p:pic>
      <p:sp>
        <p:nvSpPr>
          <p:cNvPr id="250" name="Rectangle 24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43764" y="0"/>
            <a:ext cx="530023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Google Shape;229;p28"/>
          <p:cNvSpPr txBox="1">
            <a:spLocks noGrp="1"/>
          </p:cNvSpPr>
          <p:nvPr>
            <p:ph type="ctrTitle" idx="4294967295"/>
          </p:nvPr>
        </p:nvSpPr>
        <p:spPr>
          <a:xfrm>
            <a:off x="5147220" y="210678"/>
            <a:ext cx="2866642" cy="1113722"/>
          </a:xfrm>
          <a:prstGeom prst="rect">
            <a:avLst/>
          </a:prstGeom>
        </p:spPr>
        <p:txBody>
          <a:bodyPr spcFirstLastPara="1" vert="horz" lIns="91440" tIns="45720" rIns="91440" bIns="45720" rtlCol="0" anchor="ctr" anchorCtr="0">
            <a:normAutofit/>
          </a:bodyPr>
          <a:lstStyle/>
          <a:p>
            <a:r>
              <a:rPr lang="en-US" sz="3500" b="1">
                <a:latin typeface="Verdana"/>
                <a:ea typeface="Verdana"/>
              </a:rPr>
              <a:t>Concepts</a:t>
            </a:r>
          </a:p>
        </p:txBody>
      </p:sp>
      <p:sp>
        <p:nvSpPr>
          <p:cNvPr id="230" name="Google Shape;230;p28"/>
          <p:cNvSpPr txBox="1">
            <a:spLocks noGrp="1"/>
          </p:cNvSpPr>
          <p:nvPr>
            <p:ph type="subTitle" idx="4294967295"/>
          </p:nvPr>
        </p:nvSpPr>
        <p:spPr>
          <a:xfrm>
            <a:off x="4849958" y="1379126"/>
            <a:ext cx="4003592" cy="4474522"/>
          </a:xfrm>
          <a:prstGeom prst="rect">
            <a:avLst/>
          </a:prstGeom>
        </p:spPr>
        <p:txBody>
          <a:bodyPr spcFirstLastPara="1" vert="horz" lIns="91440" tIns="45720" rIns="91440" bIns="45720" rtlCol="0" anchor="t" anchorCtr="0">
            <a:normAutofit/>
          </a:bodyPr>
          <a:lstStyle/>
          <a:p>
            <a:pPr marL="285750"/>
            <a:r>
              <a:rPr lang="en-US" sz="2000" b="1">
                <a:latin typeface="Cambria"/>
                <a:ea typeface="Cambria"/>
              </a:rPr>
              <a:t> Names, Binding   and  Scopes</a:t>
            </a:r>
            <a:endParaRPr lang="en-US" sz="2000">
              <a:cs typeface="Calibri"/>
            </a:endParaRPr>
          </a:p>
          <a:p>
            <a:pPr marL="285750"/>
            <a:r>
              <a:rPr lang="en-US" sz="2000" b="1">
                <a:latin typeface="Cambria"/>
                <a:ea typeface="Cambria"/>
              </a:rPr>
              <a:t> Data Types</a:t>
            </a:r>
          </a:p>
          <a:p>
            <a:pPr marL="285750"/>
            <a:r>
              <a:rPr lang="en-US" sz="2000" b="1">
                <a:latin typeface="Cambria"/>
                <a:ea typeface="Cambria"/>
              </a:rPr>
              <a:t> Expressions &amp; Assignment   Statements</a:t>
            </a:r>
          </a:p>
          <a:p>
            <a:pPr marL="285750"/>
            <a:r>
              <a:rPr lang="en-US" sz="2000" b="1">
                <a:latin typeface="Cambria"/>
                <a:ea typeface="Cambria"/>
              </a:rPr>
              <a:t> Support to OO Programming</a:t>
            </a:r>
          </a:p>
          <a:p>
            <a:pPr marL="285750"/>
            <a:r>
              <a:rPr lang="en-US" sz="2000" b="1">
                <a:latin typeface="Cambria"/>
                <a:ea typeface="Cambria"/>
              </a:rPr>
              <a:t> Concurrency</a:t>
            </a:r>
          </a:p>
          <a:p>
            <a:pPr marL="285750"/>
            <a:r>
              <a:rPr lang="en-US" sz="2000" b="1">
                <a:latin typeface="Cambria"/>
                <a:ea typeface="Cambria"/>
              </a:rPr>
              <a:t> Exception and Event   Handling</a:t>
            </a:r>
          </a:p>
          <a:p>
            <a:pPr marL="285750"/>
            <a:r>
              <a:rPr lang="en-US" sz="2000" b="1">
                <a:latin typeface="Cambria"/>
                <a:ea typeface="Cambria"/>
              </a:rPr>
              <a:t> Functional Programming</a:t>
            </a:r>
          </a:p>
          <a:p>
            <a:pPr marL="285750"/>
            <a:r>
              <a:rPr lang="en-US" sz="2000" b="1">
                <a:latin typeface="Cambria"/>
                <a:ea typeface="Cambria"/>
              </a:rPr>
              <a:t> Project Proposal</a:t>
            </a:r>
          </a:p>
        </p:txBody>
      </p:sp>
      <p:sp>
        <p:nvSpPr>
          <p:cNvPr id="231" name="Google Shape;231;p28"/>
          <p:cNvSpPr txBox="1">
            <a:spLocks noGrp="1"/>
          </p:cNvSpPr>
          <p:nvPr>
            <p:ph type="sldNum" idx="12"/>
          </p:nvPr>
        </p:nvSpPr>
        <p:spPr>
          <a:xfrm>
            <a:off x="6457950" y="6356350"/>
            <a:ext cx="2057400" cy="365125"/>
          </a:xfrm>
          <a:prstGeom prst="rect">
            <a:avLst/>
          </a:prstGeom>
        </p:spPr>
        <p:txBody>
          <a:bodyPr spcFirstLastPara="1" vert="horz" lIns="91440" tIns="45720" rIns="91440" bIns="45720" rtlCol="0" anchor="ctr" anchorCtr="0">
            <a:normAutofit/>
          </a:bodyPr>
          <a:lstStyle/>
          <a:p>
            <a:pPr algn="r" defTabSz="914400">
              <a:spcAft>
                <a:spcPts val="600"/>
              </a:spcAft>
              <a:defRPr/>
            </a:pPr>
            <a:fld id="{00000000-1234-1234-1234-123412341234}" type="slidenum">
              <a:rPr lang="en-US">
                <a:solidFill>
                  <a:prstClr val="black">
                    <a:tint val="75000"/>
                  </a:prstClr>
                </a:solidFill>
                <a:latin typeface="Calibri" panose="020F0502020204030204"/>
                <a:ea typeface="+mn-ea"/>
                <a:cs typeface="+mn-cs"/>
              </a:rPr>
              <a:pPr algn="r" defTabSz="914400">
                <a:spcAft>
                  <a:spcPts val="600"/>
                </a:spcAft>
                <a:defRPr/>
              </a:pPr>
              <a:t>3</a:t>
            </a:fld>
            <a:endParaRPr lang="en-US">
              <a:solidFill>
                <a:prstClr val="black">
                  <a:tint val="75000"/>
                </a:prstClr>
              </a:solidFill>
              <a:latin typeface="Calibri" panose="020F0502020204030204"/>
              <a:ea typeface="+mn-ea"/>
              <a:cs typeface="+mn-cs"/>
            </a:endParaRPr>
          </a:p>
        </p:txBody>
      </p:sp>
    </p:spTree>
    <p:extLst>
      <p:ext uri="{BB962C8B-B14F-4D97-AF65-F5344CB8AC3E}">
        <p14:creationId xmlns:p14="http://schemas.microsoft.com/office/powerpoint/2010/main" val="1756616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46" name="Google Shape;146;p20"/>
          <p:cNvSpPr txBox="1">
            <a:spLocks noGrp="1"/>
          </p:cNvSpPr>
          <p:nvPr>
            <p:ph type="sldNum" idx="12"/>
          </p:nvPr>
        </p:nvSpPr>
        <p:spPr>
          <a:xfrm>
            <a:off x="4297650" y="5470650"/>
            <a:ext cx="548700" cy="530100"/>
          </a:xfrm>
          <a:prstGeom prst="rect">
            <a:avLst/>
          </a:prstGeom>
        </p:spPr>
        <p:txBody>
          <a:bodyPr spcFirstLastPara="1" wrap="square" lIns="91425" tIns="91425" rIns="91425" bIns="91425" anchor="ctr" anchorCtr="0">
            <a:noAutofit/>
          </a:bodyPr>
          <a:lstStyle/>
          <a:p>
            <a:fld id="{00000000-1234-1234-1234-123412341234}" type="slidenum">
              <a:rPr lang="en" dirty="0"/>
              <a:pPr/>
              <a:t>4</a:t>
            </a:fld>
            <a:endParaRPr/>
          </a:p>
        </p:txBody>
      </p:sp>
      <p:pic>
        <p:nvPicPr>
          <p:cNvPr id="3" name="Picture 2" descr="Scala - Free logo icons">
            <a:extLst>
              <a:ext uri="{FF2B5EF4-FFF2-40B4-BE49-F238E27FC236}">
                <a16:creationId xmlns:a16="http://schemas.microsoft.com/office/drawing/2014/main" id="{BF34555D-FD1A-051F-165A-60C0A3FB2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015" y="642993"/>
            <a:ext cx="627017" cy="627017"/>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06;p16">
            <a:extLst>
              <a:ext uri="{FF2B5EF4-FFF2-40B4-BE49-F238E27FC236}">
                <a16:creationId xmlns:a16="http://schemas.microsoft.com/office/drawing/2014/main" id="{00BB8FE4-526E-E809-7F0F-3F100D6E0BD9}"/>
              </a:ext>
            </a:extLst>
          </p:cNvPr>
          <p:cNvSpPr txBox="1">
            <a:spLocks/>
          </p:cNvSpPr>
          <p:nvPr/>
        </p:nvSpPr>
        <p:spPr>
          <a:xfrm>
            <a:off x="1698643" y="544087"/>
            <a:ext cx="4743721" cy="6270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D9D9D9"/>
              </a:buClr>
              <a:buSzPts val="3000"/>
              <a:buFont typeface="Bitter"/>
              <a:buChar char="■"/>
              <a:defRPr sz="3000" b="0" i="0" u="none" strike="noStrike" cap="none">
                <a:solidFill>
                  <a:srgbClr val="434343"/>
                </a:solidFill>
                <a:latin typeface="Bitter"/>
                <a:ea typeface="Bitter"/>
                <a:cs typeface="Bitter"/>
                <a:sym typeface="Bitter"/>
              </a:defRPr>
            </a:lvl1pPr>
            <a:lvl2pPr marL="914400" marR="0" lvl="1"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2pPr>
            <a:lvl3pPr marL="1371600" marR="0" lvl="2"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3pPr>
            <a:lvl4pPr marL="1828800" marR="0" lvl="3" indent="-342900" algn="l" rtl="0">
              <a:lnSpc>
                <a:spcPct val="100000"/>
              </a:lnSpc>
              <a:spcBef>
                <a:spcPts val="0"/>
              </a:spcBef>
              <a:spcAft>
                <a:spcPts val="0"/>
              </a:spcAft>
              <a:buClr>
                <a:srgbClr val="D9D9D9"/>
              </a:buClr>
              <a:buSzPts val="1800"/>
              <a:buFont typeface="Bitter"/>
              <a:buChar char="■"/>
              <a:defRPr sz="1800" b="0" i="0" u="none" strike="noStrike" cap="none">
                <a:solidFill>
                  <a:srgbClr val="434343"/>
                </a:solidFill>
                <a:latin typeface="Bitter"/>
                <a:ea typeface="Bitter"/>
                <a:cs typeface="Bitter"/>
                <a:sym typeface="Bitter"/>
              </a:defRPr>
            </a:lvl4pPr>
            <a:lvl5pPr marL="2286000" marR="0" lvl="4"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5pPr>
            <a:lvl6pPr marL="2743200" marR="0" lvl="5"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6pPr>
            <a:lvl7pPr marL="3200400" marR="0" lvl="6"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7pPr>
            <a:lvl8pPr marL="3657600" marR="0" lvl="7"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8pPr>
            <a:lvl9pPr marL="4114800" marR="0" lvl="8"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9pPr>
          </a:lstStyle>
          <a:p>
            <a:pPr marL="0" indent="0" defTabSz="914400">
              <a:buNone/>
            </a:pPr>
            <a:r>
              <a:rPr lang="en-US" sz="2400" b="1" kern="0">
                <a:latin typeface="Verdana" panose="020B0604030504040204" pitchFamily="34" charset="0"/>
                <a:ea typeface="Verdana" panose="020B0604030504040204" pitchFamily="34" charset="0"/>
                <a:cs typeface="Verdana" panose="020B0604030504040204" pitchFamily="34" charset="0"/>
              </a:rPr>
              <a:t>Names, Binding and Scope</a:t>
            </a:r>
            <a:endParaRPr lang="en-US" sz="2400">
              <a:latin typeface="Verdana" panose="020B0604030504040204" pitchFamily="34" charset="0"/>
              <a:ea typeface="Verdana" panose="020B0604030504040204" pitchFamily="34" charset="0"/>
              <a:cs typeface="Verdana" panose="020B0604030504040204" pitchFamily="34" charset="0"/>
            </a:endParaRPr>
          </a:p>
        </p:txBody>
      </p:sp>
      <p:sp>
        <p:nvSpPr>
          <p:cNvPr id="4" name="TextBox 3">
            <a:extLst>
              <a:ext uri="{FF2B5EF4-FFF2-40B4-BE49-F238E27FC236}">
                <a16:creationId xmlns:a16="http://schemas.microsoft.com/office/drawing/2014/main" id="{5C29D0F4-35E7-A24B-2930-78755AC85AFF}"/>
              </a:ext>
            </a:extLst>
          </p:cNvPr>
          <p:cNvSpPr txBox="1"/>
          <p:nvPr/>
        </p:nvSpPr>
        <p:spPr>
          <a:xfrm>
            <a:off x="893015" y="1437625"/>
            <a:ext cx="7787811" cy="2308324"/>
          </a:xfrm>
          <a:prstGeom prst="rect">
            <a:avLst/>
          </a:prstGeom>
          <a:noFill/>
        </p:spPr>
        <p:txBody>
          <a:bodyPr wrap="square" rtlCol="0">
            <a:spAutoFit/>
          </a:bodyPr>
          <a:lstStyle/>
          <a:p>
            <a:r>
              <a:rPr lang="en-GB" b="1">
                <a:ea typeface="+mn-lt"/>
                <a:cs typeface="+mn-lt"/>
              </a:rPr>
              <a:t>Names:</a:t>
            </a:r>
          </a:p>
          <a:p>
            <a:endParaRPr lang="en-US">
              <a:cs typeface="Times New Roman" panose="02020603050405020304" pitchFamily="18" charset="0"/>
            </a:endParaRPr>
          </a:p>
          <a:p>
            <a:r>
              <a:rPr lang="en-US">
                <a:cs typeface="Times New Roman" panose="02020603050405020304" pitchFamily="18" charset="0"/>
              </a:rPr>
              <a:t>In programming languages, Identifiers are used for identification purpose. In Scala, an identifier can be a class name, method name, variable name or an object name. </a:t>
            </a:r>
            <a:br>
              <a:rPr lang="en-US">
                <a:cs typeface="Times New Roman" panose="02020603050405020304" pitchFamily="18" charset="0"/>
              </a:rPr>
            </a:br>
            <a:endParaRPr lang="en-US">
              <a:cs typeface="Times New Roman" panose="02020603050405020304" pitchFamily="18" charset="0"/>
            </a:endParaRPr>
          </a:p>
          <a:p>
            <a:endParaRPr lang="en-US">
              <a:cs typeface="Times New Roman" panose="02020603050405020304" pitchFamily="18" charset="0"/>
            </a:endParaRPr>
          </a:p>
          <a:p>
            <a:endParaRPr lang="en-US">
              <a:cs typeface="Times New Roman" panose="02020603050405020304" pitchFamily="18" charset="0"/>
            </a:endParaRPr>
          </a:p>
        </p:txBody>
      </p:sp>
      <p:pic>
        <p:nvPicPr>
          <p:cNvPr id="9" name="Picture 8" descr="Text&#10;&#10;Description automatically generated">
            <a:extLst>
              <a:ext uri="{FF2B5EF4-FFF2-40B4-BE49-F238E27FC236}">
                <a16:creationId xmlns:a16="http://schemas.microsoft.com/office/drawing/2014/main" id="{4161FDA8-9030-6CBA-82CB-1022C0B90463}"/>
              </a:ext>
            </a:extLst>
          </p:cNvPr>
          <p:cNvPicPr>
            <a:picLocks noChangeAspect="1"/>
          </p:cNvPicPr>
          <p:nvPr/>
        </p:nvPicPr>
        <p:blipFill>
          <a:blip r:embed="rId4"/>
          <a:stretch>
            <a:fillRect/>
          </a:stretch>
        </p:blipFill>
        <p:spPr>
          <a:xfrm>
            <a:off x="981039" y="2985916"/>
            <a:ext cx="3243644" cy="2377193"/>
          </a:xfrm>
          <a:prstGeom prst="rect">
            <a:avLst/>
          </a:prstGeom>
        </p:spPr>
      </p:pic>
      <p:sp>
        <p:nvSpPr>
          <p:cNvPr id="10" name="TextBox 9">
            <a:extLst>
              <a:ext uri="{FF2B5EF4-FFF2-40B4-BE49-F238E27FC236}">
                <a16:creationId xmlns:a16="http://schemas.microsoft.com/office/drawing/2014/main" id="{DCB59A03-4441-9101-0752-5D135F8A8FE2}"/>
              </a:ext>
            </a:extLst>
          </p:cNvPr>
          <p:cNvSpPr txBox="1"/>
          <p:nvPr/>
        </p:nvSpPr>
        <p:spPr>
          <a:xfrm>
            <a:off x="4572000" y="3020350"/>
            <a:ext cx="3761509" cy="2031325"/>
          </a:xfrm>
          <a:prstGeom prst="rect">
            <a:avLst/>
          </a:prstGeom>
          <a:noFill/>
        </p:spPr>
        <p:txBody>
          <a:bodyPr wrap="square" rtlCol="0">
            <a:spAutoFit/>
          </a:bodyPr>
          <a:lstStyle/>
          <a:p>
            <a:pPr algn="l" fontAlgn="base"/>
            <a:r>
              <a:rPr lang="en-US" b="0" i="0">
                <a:effectLst/>
                <a:cs typeface="Times New Roman" panose="02020603050405020304" pitchFamily="18" charset="0"/>
              </a:rPr>
              <a:t>In this program we have 6 identifiers: </a:t>
            </a:r>
          </a:p>
          <a:p>
            <a:pPr algn="l" fontAlgn="base">
              <a:buFont typeface="Arial" panose="020B0604020202020204" pitchFamily="34" charset="0"/>
              <a:buChar char="•"/>
            </a:pPr>
            <a:r>
              <a:rPr lang="en-US" b="1" i="0">
                <a:effectLst/>
                <a:cs typeface="Times New Roman" panose="02020603050405020304" pitchFamily="18" charset="0"/>
              </a:rPr>
              <a:t>GFG: </a:t>
            </a:r>
            <a:r>
              <a:rPr lang="en-US" b="0" i="0">
                <a:effectLst/>
                <a:cs typeface="Times New Roman" panose="02020603050405020304" pitchFamily="18" charset="0"/>
              </a:rPr>
              <a:t>Class name</a:t>
            </a:r>
          </a:p>
          <a:p>
            <a:pPr algn="l" fontAlgn="base">
              <a:buFont typeface="Arial" panose="020B0604020202020204" pitchFamily="34" charset="0"/>
              <a:buChar char="•"/>
            </a:pPr>
            <a:r>
              <a:rPr lang="en-US" b="1" i="0">
                <a:effectLst/>
                <a:cs typeface="Times New Roman" panose="02020603050405020304" pitchFamily="18" charset="0"/>
              </a:rPr>
              <a:t>a: </a:t>
            </a:r>
            <a:r>
              <a:rPr lang="en-US" b="0" i="0">
                <a:effectLst/>
                <a:cs typeface="Times New Roman" panose="02020603050405020304" pitchFamily="18" charset="0"/>
              </a:rPr>
              <a:t>Variable name</a:t>
            </a:r>
          </a:p>
          <a:p>
            <a:pPr algn="l" fontAlgn="base">
              <a:buFont typeface="Arial" panose="020B0604020202020204" pitchFamily="34" charset="0"/>
              <a:buChar char="•"/>
            </a:pPr>
            <a:r>
              <a:rPr lang="en-US" b="1" i="0">
                <a:effectLst/>
                <a:cs typeface="Times New Roman" panose="02020603050405020304" pitchFamily="18" charset="0"/>
              </a:rPr>
              <a:t>Main: </a:t>
            </a:r>
            <a:r>
              <a:rPr lang="en-US" b="0" i="0">
                <a:effectLst/>
                <a:cs typeface="Times New Roman" panose="02020603050405020304" pitchFamily="18" charset="0"/>
              </a:rPr>
              <a:t>Object name</a:t>
            </a:r>
          </a:p>
          <a:p>
            <a:pPr algn="l" fontAlgn="base">
              <a:buFont typeface="Arial" panose="020B0604020202020204" pitchFamily="34" charset="0"/>
              <a:buChar char="•"/>
            </a:pPr>
            <a:r>
              <a:rPr lang="en-US" b="1" i="0">
                <a:effectLst/>
                <a:cs typeface="Times New Roman" panose="02020603050405020304" pitchFamily="18" charset="0"/>
              </a:rPr>
              <a:t>main: </a:t>
            </a:r>
            <a:r>
              <a:rPr lang="en-US" b="0" i="0">
                <a:effectLst/>
                <a:cs typeface="Times New Roman" panose="02020603050405020304" pitchFamily="18" charset="0"/>
              </a:rPr>
              <a:t>Method name</a:t>
            </a:r>
          </a:p>
          <a:p>
            <a:pPr algn="l" fontAlgn="base">
              <a:buFont typeface="Arial" panose="020B0604020202020204" pitchFamily="34" charset="0"/>
              <a:buChar char="•"/>
            </a:pPr>
            <a:r>
              <a:rPr lang="en-US" b="1" i="0" err="1">
                <a:effectLst/>
                <a:cs typeface="Times New Roman" panose="02020603050405020304" pitchFamily="18" charset="0"/>
              </a:rPr>
              <a:t>args</a:t>
            </a:r>
            <a:r>
              <a:rPr lang="en-US" b="1" i="0">
                <a:effectLst/>
                <a:cs typeface="Times New Roman" panose="02020603050405020304" pitchFamily="18" charset="0"/>
              </a:rPr>
              <a:t>: </a:t>
            </a:r>
            <a:r>
              <a:rPr lang="en-US" b="0" i="0">
                <a:effectLst/>
                <a:cs typeface="Times New Roman" panose="02020603050405020304" pitchFamily="18" charset="0"/>
              </a:rPr>
              <a:t>Variable name</a:t>
            </a:r>
          </a:p>
          <a:p>
            <a:pPr algn="l" fontAlgn="base">
              <a:buFont typeface="Arial" panose="020B0604020202020204" pitchFamily="34" charset="0"/>
              <a:buChar char="•"/>
            </a:pPr>
            <a:r>
              <a:rPr lang="en-US" b="1" i="0" err="1">
                <a:effectLst/>
                <a:cs typeface="Times New Roman" panose="02020603050405020304" pitchFamily="18" charset="0"/>
              </a:rPr>
              <a:t>ob</a:t>
            </a:r>
            <a:r>
              <a:rPr lang="en-US" b="1" i="0">
                <a:effectLst/>
                <a:cs typeface="Times New Roman" panose="02020603050405020304" pitchFamily="18" charset="0"/>
              </a:rPr>
              <a:t>: </a:t>
            </a:r>
            <a:r>
              <a:rPr lang="en-US" b="0" i="0">
                <a:effectLst/>
                <a:cs typeface="Times New Roman" panose="02020603050405020304" pitchFamily="18" charset="0"/>
              </a:rPr>
              <a:t>Object name </a:t>
            </a:r>
          </a:p>
        </p:txBody>
      </p:sp>
    </p:spTree>
    <p:extLst>
      <p:ext uri="{BB962C8B-B14F-4D97-AF65-F5344CB8AC3E}">
        <p14:creationId xmlns:p14="http://schemas.microsoft.com/office/powerpoint/2010/main" val="3570520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46" name="Google Shape;146;p20"/>
          <p:cNvSpPr txBox="1">
            <a:spLocks noGrp="1"/>
          </p:cNvSpPr>
          <p:nvPr>
            <p:ph type="sldNum" idx="12"/>
          </p:nvPr>
        </p:nvSpPr>
        <p:spPr>
          <a:xfrm>
            <a:off x="4297650" y="5470650"/>
            <a:ext cx="548700" cy="530100"/>
          </a:xfrm>
          <a:prstGeom prst="rect">
            <a:avLst/>
          </a:prstGeom>
        </p:spPr>
        <p:txBody>
          <a:bodyPr spcFirstLastPara="1" wrap="square" lIns="91425" tIns="91425" rIns="91425" bIns="91425" anchor="ctr" anchorCtr="0">
            <a:noAutofit/>
          </a:bodyPr>
          <a:lstStyle/>
          <a:p>
            <a:fld id="{00000000-1234-1234-1234-123412341234}" type="slidenum">
              <a:rPr lang="en" dirty="0"/>
              <a:pPr/>
              <a:t>5</a:t>
            </a:fld>
            <a:endParaRPr/>
          </a:p>
        </p:txBody>
      </p:sp>
      <p:pic>
        <p:nvPicPr>
          <p:cNvPr id="3" name="Picture 2" descr="Scala - Free logo icons">
            <a:extLst>
              <a:ext uri="{FF2B5EF4-FFF2-40B4-BE49-F238E27FC236}">
                <a16:creationId xmlns:a16="http://schemas.microsoft.com/office/drawing/2014/main" id="{BF34555D-FD1A-051F-165A-60C0A3FB2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909" y="625390"/>
            <a:ext cx="627017" cy="627017"/>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06;p16">
            <a:extLst>
              <a:ext uri="{FF2B5EF4-FFF2-40B4-BE49-F238E27FC236}">
                <a16:creationId xmlns:a16="http://schemas.microsoft.com/office/drawing/2014/main" id="{00BB8FE4-526E-E809-7F0F-3F100D6E0BD9}"/>
              </a:ext>
            </a:extLst>
          </p:cNvPr>
          <p:cNvSpPr txBox="1">
            <a:spLocks/>
          </p:cNvSpPr>
          <p:nvPr/>
        </p:nvSpPr>
        <p:spPr>
          <a:xfrm>
            <a:off x="1617391" y="540231"/>
            <a:ext cx="6457917" cy="4842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D9D9D9"/>
              </a:buClr>
              <a:buSzPts val="3000"/>
              <a:buFont typeface="Bitter"/>
              <a:buChar char="■"/>
              <a:defRPr sz="3000" b="0" i="0" u="none" strike="noStrike" cap="none">
                <a:solidFill>
                  <a:srgbClr val="434343"/>
                </a:solidFill>
                <a:latin typeface="Bitter"/>
                <a:ea typeface="Bitter"/>
                <a:cs typeface="Bitter"/>
                <a:sym typeface="Bitter"/>
              </a:defRPr>
            </a:lvl1pPr>
            <a:lvl2pPr marL="914400" marR="0" lvl="1"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2pPr>
            <a:lvl3pPr marL="1371600" marR="0" lvl="2"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3pPr>
            <a:lvl4pPr marL="1828800" marR="0" lvl="3" indent="-342900" algn="l" rtl="0">
              <a:lnSpc>
                <a:spcPct val="100000"/>
              </a:lnSpc>
              <a:spcBef>
                <a:spcPts val="0"/>
              </a:spcBef>
              <a:spcAft>
                <a:spcPts val="0"/>
              </a:spcAft>
              <a:buClr>
                <a:srgbClr val="D9D9D9"/>
              </a:buClr>
              <a:buSzPts val="1800"/>
              <a:buFont typeface="Bitter"/>
              <a:buChar char="■"/>
              <a:defRPr sz="1800" b="0" i="0" u="none" strike="noStrike" cap="none">
                <a:solidFill>
                  <a:srgbClr val="434343"/>
                </a:solidFill>
                <a:latin typeface="Bitter"/>
                <a:ea typeface="Bitter"/>
                <a:cs typeface="Bitter"/>
                <a:sym typeface="Bitter"/>
              </a:defRPr>
            </a:lvl4pPr>
            <a:lvl5pPr marL="2286000" marR="0" lvl="4"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5pPr>
            <a:lvl6pPr marL="2743200" marR="0" lvl="5"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6pPr>
            <a:lvl7pPr marL="3200400" marR="0" lvl="6"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7pPr>
            <a:lvl8pPr marL="3657600" marR="0" lvl="7"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8pPr>
            <a:lvl9pPr marL="4114800" marR="0" lvl="8"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9pPr>
          </a:lstStyle>
          <a:p>
            <a:pPr marL="0" indent="0" defTabSz="914400">
              <a:buNone/>
            </a:pPr>
            <a:r>
              <a:rPr lang="en-US" sz="2400" b="1" kern="0">
                <a:latin typeface="Verdana"/>
              </a:rPr>
              <a:t>Names, Binding and Scope</a:t>
            </a:r>
            <a:endParaRPr lang="en-US" sz="2400">
              <a:latin typeface="Verdana"/>
            </a:endParaRPr>
          </a:p>
        </p:txBody>
      </p:sp>
      <p:sp>
        <p:nvSpPr>
          <p:cNvPr id="2" name="TextBox 1">
            <a:extLst>
              <a:ext uri="{FF2B5EF4-FFF2-40B4-BE49-F238E27FC236}">
                <a16:creationId xmlns:a16="http://schemas.microsoft.com/office/drawing/2014/main" id="{2907BA8D-9D3A-06DF-E77F-1C2A8A08FDD9}"/>
              </a:ext>
            </a:extLst>
          </p:cNvPr>
          <p:cNvSpPr txBox="1"/>
          <p:nvPr/>
        </p:nvSpPr>
        <p:spPr>
          <a:xfrm>
            <a:off x="1222559" y="1443841"/>
            <a:ext cx="6698882"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a:ea typeface="+mn-lt"/>
                <a:cs typeface="+mn-lt"/>
              </a:rPr>
              <a:t>Names</a:t>
            </a:r>
            <a:endParaRPr lang="en-US">
              <a:ea typeface="+mn-lt"/>
              <a:cs typeface="+mn-lt"/>
            </a:endParaRPr>
          </a:p>
          <a:p>
            <a:endParaRPr lang="en-GB" b="1">
              <a:ea typeface="Cambria"/>
              <a:cs typeface="+mn-lt"/>
            </a:endParaRPr>
          </a:p>
          <a:p>
            <a:pPr marL="342900" indent="-342900">
              <a:buFont typeface="Arial"/>
              <a:buChar char="•"/>
            </a:pPr>
            <a:r>
              <a:rPr lang="en-GB" b="1">
                <a:ea typeface="Cambria"/>
                <a:cs typeface="+mn-lt"/>
              </a:rPr>
              <a:t>Methods :- </a:t>
            </a:r>
            <a:r>
              <a:rPr lang="en-GB">
                <a:ea typeface="Cambria"/>
                <a:cs typeface="+mn-lt"/>
              </a:rPr>
              <a:t>def  keyword is used to define method . </a:t>
            </a:r>
            <a:r>
              <a:rPr lang="en-GB">
                <a:ea typeface="+mn-lt"/>
                <a:cs typeface="+mn-lt"/>
              </a:rPr>
              <a:t>Names should start with a </a:t>
            </a:r>
            <a:r>
              <a:rPr lang="en-GB" err="1">
                <a:ea typeface="+mn-lt"/>
                <a:cs typeface="+mn-lt"/>
              </a:rPr>
              <a:t>lowerCase</a:t>
            </a:r>
            <a:r>
              <a:rPr lang="en-GB">
                <a:ea typeface="+mn-lt"/>
                <a:cs typeface="+mn-lt"/>
              </a:rPr>
              <a:t> letter</a:t>
            </a:r>
            <a:endParaRPr lang="en-GB"/>
          </a:p>
          <a:p>
            <a:pPr marL="342900" indent="-342900">
              <a:buFont typeface="Arial"/>
              <a:buChar char="•"/>
            </a:pPr>
            <a:endParaRPr lang="en-GB">
              <a:ea typeface="Cambria"/>
              <a:cs typeface="+mn-lt"/>
            </a:endParaRPr>
          </a:p>
          <a:p>
            <a:endParaRPr lang="en-GB">
              <a:ea typeface="Cambria"/>
              <a:cs typeface="+mn-lt"/>
            </a:endParaRPr>
          </a:p>
          <a:p>
            <a:pPr marL="342900" indent="-342900">
              <a:buFont typeface="Arial"/>
              <a:buChar char="•"/>
            </a:pPr>
            <a:endParaRPr lang="en-GB" b="1">
              <a:ea typeface="+mn-lt"/>
              <a:cs typeface="+mn-lt"/>
            </a:endParaRPr>
          </a:p>
          <a:p>
            <a:pPr marL="342900" indent="-342900">
              <a:buFont typeface="Arial"/>
              <a:buChar char="•"/>
            </a:pPr>
            <a:endParaRPr lang="en-GB" b="1">
              <a:ea typeface="+mn-lt"/>
              <a:cs typeface="+mn-lt"/>
            </a:endParaRPr>
          </a:p>
          <a:p>
            <a:pPr marL="342900" indent="-342900">
              <a:buFont typeface="Arial"/>
              <a:buChar char="•"/>
            </a:pPr>
            <a:endParaRPr lang="en-GB" b="1">
              <a:ea typeface="+mn-lt"/>
              <a:cs typeface="+mn-lt"/>
            </a:endParaRPr>
          </a:p>
          <a:p>
            <a:pPr marL="342900" indent="-342900">
              <a:buFont typeface="Arial"/>
              <a:buChar char="•"/>
            </a:pPr>
            <a:r>
              <a:rPr lang="en-GB" b="1">
                <a:ea typeface="+mn-lt"/>
                <a:cs typeface="+mn-lt"/>
              </a:rPr>
              <a:t>Packages:</a:t>
            </a:r>
            <a:r>
              <a:rPr lang="en-GB">
                <a:ea typeface="+mn-lt"/>
                <a:cs typeface="+mn-lt"/>
              </a:rPr>
              <a:t>- Similar to Java. Underscore can be used to indicate if some members or all members are to be included. For example,</a:t>
            </a:r>
            <a:endParaRPr lang="en-GB">
              <a:ea typeface="Cambria"/>
              <a:cs typeface="+mn-lt"/>
            </a:endParaRPr>
          </a:p>
          <a:p>
            <a:pPr marL="342900" indent="-342900">
              <a:buFont typeface="Arial"/>
              <a:buChar char="•"/>
            </a:pPr>
            <a:endParaRPr lang="en-GB">
              <a:ea typeface="Cambria"/>
              <a:cs typeface="+mn-lt"/>
            </a:endParaRPr>
          </a:p>
          <a:p>
            <a:endParaRPr lang="en-GB">
              <a:ea typeface="Cambria"/>
              <a:cs typeface="+mn-lt"/>
            </a:endParaRPr>
          </a:p>
          <a:p>
            <a:endParaRPr lang="en-GB" b="1">
              <a:ea typeface="Cambria"/>
              <a:cs typeface="+mn-lt"/>
            </a:endParaRPr>
          </a:p>
        </p:txBody>
      </p:sp>
      <p:pic>
        <p:nvPicPr>
          <p:cNvPr id="5" name="Picture 5" descr="Graphical user interface, text, application&#10;&#10;Description automatically generated">
            <a:extLst>
              <a:ext uri="{FF2B5EF4-FFF2-40B4-BE49-F238E27FC236}">
                <a16:creationId xmlns:a16="http://schemas.microsoft.com/office/drawing/2014/main" id="{50383D3D-A632-80B3-FA33-E6F12D5AD582}"/>
              </a:ext>
            </a:extLst>
          </p:cNvPr>
          <p:cNvPicPr>
            <a:picLocks noChangeAspect="1"/>
          </p:cNvPicPr>
          <p:nvPr/>
        </p:nvPicPr>
        <p:blipFill>
          <a:blip r:embed="rId4"/>
          <a:stretch>
            <a:fillRect/>
          </a:stretch>
        </p:blipFill>
        <p:spPr>
          <a:xfrm>
            <a:off x="1502146" y="4560056"/>
            <a:ext cx="6419295" cy="1273478"/>
          </a:xfrm>
          <a:prstGeom prst="rect">
            <a:avLst/>
          </a:prstGeom>
        </p:spPr>
      </p:pic>
      <p:pic>
        <p:nvPicPr>
          <p:cNvPr id="6" name="Picture 7" descr="Text&#10;&#10;Description automatically generated">
            <a:extLst>
              <a:ext uri="{FF2B5EF4-FFF2-40B4-BE49-F238E27FC236}">
                <a16:creationId xmlns:a16="http://schemas.microsoft.com/office/drawing/2014/main" id="{7866ECE5-3499-E7BF-0A46-113E62A6B7FB}"/>
              </a:ext>
            </a:extLst>
          </p:cNvPr>
          <p:cNvPicPr>
            <a:picLocks noChangeAspect="1"/>
          </p:cNvPicPr>
          <p:nvPr/>
        </p:nvPicPr>
        <p:blipFill>
          <a:blip r:embed="rId5"/>
          <a:stretch>
            <a:fillRect/>
          </a:stretch>
        </p:blipFill>
        <p:spPr>
          <a:xfrm>
            <a:off x="4774138" y="2513508"/>
            <a:ext cx="2743200" cy="1152119"/>
          </a:xfrm>
          <a:prstGeom prst="rect">
            <a:avLst/>
          </a:prstGeom>
        </p:spPr>
      </p:pic>
    </p:spTree>
    <p:extLst>
      <p:ext uri="{BB962C8B-B14F-4D97-AF65-F5344CB8AC3E}">
        <p14:creationId xmlns:p14="http://schemas.microsoft.com/office/powerpoint/2010/main" val="1542079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46" name="Google Shape;146;p20"/>
          <p:cNvSpPr txBox="1">
            <a:spLocks noGrp="1"/>
          </p:cNvSpPr>
          <p:nvPr>
            <p:ph type="sldNum" idx="12"/>
          </p:nvPr>
        </p:nvSpPr>
        <p:spPr>
          <a:xfrm>
            <a:off x="4297650" y="5470650"/>
            <a:ext cx="548700" cy="530100"/>
          </a:xfrm>
          <a:prstGeom prst="rect">
            <a:avLst/>
          </a:prstGeom>
        </p:spPr>
        <p:txBody>
          <a:bodyPr spcFirstLastPara="1" wrap="square" lIns="91425" tIns="91425" rIns="91425" bIns="91425" anchor="ctr" anchorCtr="0">
            <a:noAutofit/>
          </a:bodyPr>
          <a:lstStyle/>
          <a:p>
            <a:fld id="{00000000-1234-1234-1234-123412341234}" type="slidenum">
              <a:rPr lang="en" dirty="0"/>
              <a:pPr/>
              <a:t>6</a:t>
            </a:fld>
            <a:endParaRPr/>
          </a:p>
        </p:txBody>
      </p:sp>
      <p:pic>
        <p:nvPicPr>
          <p:cNvPr id="3" name="Picture 2" descr="Scala - Free logo icons">
            <a:extLst>
              <a:ext uri="{FF2B5EF4-FFF2-40B4-BE49-F238E27FC236}">
                <a16:creationId xmlns:a16="http://schemas.microsoft.com/office/drawing/2014/main" id="{BF34555D-FD1A-051F-165A-60C0A3FB2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142" y="715358"/>
            <a:ext cx="627017" cy="627017"/>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06;p16">
            <a:extLst>
              <a:ext uri="{FF2B5EF4-FFF2-40B4-BE49-F238E27FC236}">
                <a16:creationId xmlns:a16="http://schemas.microsoft.com/office/drawing/2014/main" id="{00BB8FE4-526E-E809-7F0F-3F100D6E0BD9}"/>
              </a:ext>
            </a:extLst>
          </p:cNvPr>
          <p:cNvSpPr txBox="1">
            <a:spLocks/>
          </p:cNvSpPr>
          <p:nvPr/>
        </p:nvSpPr>
        <p:spPr>
          <a:xfrm>
            <a:off x="1709942" y="651398"/>
            <a:ext cx="4909068" cy="6270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D9D9D9"/>
              </a:buClr>
              <a:buSzPts val="3000"/>
              <a:buFont typeface="Bitter"/>
              <a:buChar char="■"/>
              <a:defRPr sz="3000" b="0" i="0" u="none" strike="noStrike" cap="none">
                <a:solidFill>
                  <a:srgbClr val="434343"/>
                </a:solidFill>
                <a:latin typeface="Bitter"/>
                <a:ea typeface="Bitter"/>
                <a:cs typeface="Bitter"/>
                <a:sym typeface="Bitter"/>
              </a:defRPr>
            </a:lvl1pPr>
            <a:lvl2pPr marL="914400" marR="0" lvl="1"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2pPr>
            <a:lvl3pPr marL="1371600" marR="0" lvl="2"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3pPr>
            <a:lvl4pPr marL="1828800" marR="0" lvl="3" indent="-342900" algn="l" rtl="0">
              <a:lnSpc>
                <a:spcPct val="100000"/>
              </a:lnSpc>
              <a:spcBef>
                <a:spcPts val="0"/>
              </a:spcBef>
              <a:spcAft>
                <a:spcPts val="0"/>
              </a:spcAft>
              <a:buClr>
                <a:srgbClr val="D9D9D9"/>
              </a:buClr>
              <a:buSzPts val="1800"/>
              <a:buFont typeface="Bitter"/>
              <a:buChar char="■"/>
              <a:defRPr sz="1800" b="0" i="0" u="none" strike="noStrike" cap="none">
                <a:solidFill>
                  <a:srgbClr val="434343"/>
                </a:solidFill>
                <a:latin typeface="Bitter"/>
                <a:ea typeface="Bitter"/>
                <a:cs typeface="Bitter"/>
                <a:sym typeface="Bitter"/>
              </a:defRPr>
            </a:lvl4pPr>
            <a:lvl5pPr marL="2286000" marR="0" lvl="4"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5pPr>
            <a:lvl6pPr marL="2743200" marR="0" lvl="5"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6pPr>
            <a:lvl7pPr marL="3200400" marR="0" lvl="6"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7pPr>
            <a:lvl8pPr marL="3657600" marR="0" lvl="7"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8pPr>
            <a:lvl9pPr marL="4114800" marR="0" lvl="8"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9pPr>
          </a:lstStyle>
          <a:p>
            <a:pPr marL="0" indent="0" defTabSz="914400">
              <a:buNone/>
            </a:pPr>
            <a:r>
              <a:rPr lang="en-US" sz="2400" b="1" kern="0">
                <a:latin typeface="Verdana"/>
              </a:rPr>
              <a:t>Names, Binding and Scope</a:t>
            </a:r>
            <a:endParaRPr lang="en-US" sz="2400">
              <a:latin typeface="Verdana"/>
            </a:endParaRPr>
          </a:p>
        </p:txBody>
      </p:sp>
      <p:sp>
        <p:nvSpPr>
          <p:cNvPr id="2" name="TextBox 1">
            <a:extLst>
              <a:ext uri="{FF2B5EF4-FFF2-40B4-BE49-F238E27FC236}">
                <a16:creationId xmlns:a16="http://schemas.microsoft.com/office/drawing/2014/main" id="{2907BA8D-9D3A-06DF-E77F-1C2A8A08FDD9}"/>
              </a:ext>
            </a:extLst>
          </p:cNvPr>
          <p:cNvSpPr txBox="1"/>
          <p:nvPr/>
        </p:nvSpPr>
        <p:spPr>
          <a:xfrm>
            <a:off x="1127881" y="1618327"/>
            <a:ext cx="6888237"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a:ea typeface="+mn-lt"/>
                <a:cs typeface="+mn-lt"/>
              </a:rPr>
              <a:t>Binding</a:t>
            </a:r>
            <a:endParaRPr lang="en-US">
              <a:ea typeface="+mn-lt"/>
              <a:cs typeface="+mn-lt"/>
            </a:endParaRPr>
          </a:p>
          <a:p>
            <a:endParaRPr lang="en-GB">
              <a:ea typeface="+mn-lt"/>
              <a:cs typeface="+mn-lt"/>
            </a:endParaRPr>
          </a:p>
          <a:p>
            <a:pPr marL="342900" indent="-342900">
              <a:buFont typeface="Arial,Sans-Serif"/>
              <a:buChar char="•"/>
            </a:pPr>
            <a:r>
              <a:rPr lang="en-GB">
                <a:ea typeface="+mn-lt"/>
                <a:cs typeface="+mn-lt"/>
              </a:rPr>
              <a:t>Association between name and the entity it represents.</a:t>
            </a:r>
          </a:p>
          <a:p>
            <a:pPr marL="342900" indent="-342900">
              <a:buFont typeface="Arial,Sans-Serif"/>
              <a:buChar char="•"/>
            </a:pPr>
            <a:r>
              <a:rPr lang="en-GB">
                <a:ea typeface="Cambria"/>
                <a:cs typeface="Calibri" panose="020F0502020204030204"/>
              </a:rPr>
              <a:t>Variable definitions and for expressions are loosely typed. </a:t>
            </a:r>
          </a:p>
          <a:p>
            <a:pPr marL="342900" indent="-342900">
              <a:buFont typeface="Arial,Sans-Serif"/>
              <a:buChar char="•"/>
            </a:pPr>
            <a:r>
              <a:rPr lang="en-GB">
                <a:ea typeface="Cambria"/>
                <a:cs typeface="Calibri" panose="020F0502020204030204"/>
              </a:rPr>
              <a:t>Variables can be defined as value: it can be constant or change its value. For example:</a:t>
            </a:r>
          </a:p>
          <a:p>
            <a:r>
              <a:rPr lang="en-GB" err="1">
                <a:solidFill>
                  <a:srgbClr val="000000"/>
                </a:solidFill>
                <a:ea typeface="Cambria"/>
                <a:cs typeface="+mn-lt"/>
              </a:rPr>
              <a:t>i</a:t>
            </a:r>
            <a:r>
              <a:rPr lang="en-GB">
                <a:solidFill>
                  <a:srgbClr val="000000"/>
                </a:solidFill>
                <a:ea typeface="Cambria"/>
                <a:cs typeface="+mn-lt"/>
              </a:rPr>
              <a:t>) var keyword is used for mutable variable </a:t>
            </a:r>
            <a:r>
              <a:rPr lang="en-GB" err="1">
                <a:solidFill>
                  <a:srgbClr val="000000"/>
                </a:solidFill>
                <a:ea typeface="Cambria"/>
                <a:cs typeface="+mn-lt"/>
              </a:rPr>
              <a:t>i.e</a:t>
            </a:r>
            <a:r>
              <a:rPr lang="en-GB">
                <a:solidFill>
                  <a:srgbClr val="000000"/>
                </a:solidFill>
                <a:ea typeface="Cambria"/>
                <a:cs typeface="+mn-lt"/>
              </a:rPr>
              <a:t> its value can be changed</a:t>
            </a:r>
            <a:endParaRPr lang="en-GB">
              <a:ea typeface="Cambria"/>
              <a:cs typeface="Calibri"/>
            </a:endParaRPr>
          </a:p>
          <a:p>
            <a:endParaRPr lang="en-GB">
              <a:solidFill>
                <a:srgbClr val="000000"/>
              </a:solidFill>
              <a:ea typeface="Cambria"/>
              <a:cs typeface="+mn-lt"/>
            </a:endParaRPr>
          </a:p>
          <a:p>
            <a:r>
              <a:rPr lang="en-GB">
                <a:solidFill>
                  <a:schemeClr val="accent1">
                    <a:lumMod val="75000"/>
                  </a:schemeClr>
                </a:solidFill>
                <a:ea typeface="+mn-lt"/>
                <a:cs typeface="+mn-lt"/>
              </a:rPr>
              <a:t>var </a:t>
            </a:r>
            <a:r>
              <a:rPr lang="en-GB" err="1">
                <a:solidFill>
                  <a:schemeClr val="accent1">
                    <a:lumMod val="75000"/>
                  </a:schemeClr>
                </a:solidFill>
                <a:ea typeface="+mn-lt"/>
                <a:cs typeface="+mn-lt"/>
              </a:rPr>
              <a:t>myVar</a:t>
            </a:r>
            <a:r>
              <a:rPr lang="en-GB">
                <a:solidFill>
                  <a:schemeClr val="accent1">
                    <a:lumMod val="75000"/>
                  </a:schemeClr>
                </a:solidFill>
                <a:ea typeface="+mn-lt"/>
                <a:cs typeface="+mn-lt"/>
              </a:rPr>
              <a:t> : String = "Foo"</a:t>
            </a:r>
            <a:endParaRPr lang="en-GB">
              <a:solidFill>
                <a:schemeClr val="accent1">
                  <a:lumMod val="75000"/>
                </a:schemeClr>
              </a:solidFill>
              <a:cs typeface="Calibri"/>
            </a:endParaRPr>
          </a:p>
          <a:p>
            <a:endParaRPr lang="en-GB">
              <a:ea typeface="Cambria"/>
              <a:cs typeface="Calibri" panose="020F0502020204030204"/>
            </a:endParaRPr>
          </a:p>
          <a:p>
            <a:r>
              <a:rPr lang="en-GB">
                <a:ea typeface="+mn-lt"/>
                <a:cs typeface="+mn-lt"/>
              </a:rPr>
              <a:t>ii) </a:t>
            </a:r>
            <a:r>
              <a:rPr lang="en-GB" err="1">
                <a:ea typeface="+mn-lt"/>
                <a:cs typeface="+mn-lt"/>
              </a:rPr>
              <a:t>val</a:t>
            </a:r>
            <a:r>
              <a:rPr lang="en-GB">
                <a:ea typeface="+mn-lt"/>
                <a:cs typeface="+mn-lt"/>
              </a:rPr>
              <a:t> keyword is used for immutable variable </a:t>
            </a:r>
            <a:r>
              <a:rPr lang="en-GB" err="1">
                <a:ea typeface="+mn-lt"/>
                <a:cs typeface="+mn-lt"/>
              </a:rPr>
              <a:t>i.e</a:t>
            </a:r>
            <a:r>
              <a:rPr lang="en-GB">
                <a:ea typeface="+mn-lt"/>
                <a:cs typeface="+mn-lt"/>
              </a:rPr>
              <a:t> its value cannot be changed</a:t>
            </a:r>
          </a:p>
          <a:p>
            <a:endParaRPr lang="en-GB">
              <a:solidFill>
                <a:srgbClr val="000000"/>
              </a:solidFill>
              <a:ea typeface="+mn-lt"/>
              <a:cs typeface="+mn-lt"/>
            </a:endParaRPr>
          </a:p>
          <a:p>
            <a:r>
              <a:rPr lang="en-GB" err="1">
                <a:solidFill>
                  <a:schemeClr val="accent1">
                    <a:lumMod val="75000"/>
                  </a:schemeClr>
                </a:solidFill>
                <a:ea typeface="+mn-lt"/>
                <a:cs typeface="+mn-lt"/>
              </a:rPr>
              <a:t>val</a:t>
            </a:r>
            <a:r>
              <a:rPr lang="en-GB">
                <a:solidFill>
                  <a:schemeClr val="accent1">
                    <a:lumMod val="75000"/>
                  </a:schemeClr>
                </a:solidFill>
                <a:ea typeface="+mn-lt"/>
                <a:cs typeface="+mn-lt"/>
              </a:rPr>
              <a:t> </a:t>
            </a:r>
            <a:r>
              <a:rPr lang="en-GB" err="1">
                <a:solidFill>
                  <a:schemeClr val="accent1">
                    <a:lumMod val="75000"/>
                  </a:schemeClr>
                </a:solidFill>
                <a:ea typeface="+mn-lt"/>
                <a:cs typeface="+mn-lt"/>
              </a:rPr>
              <a:t>myVal</a:t>
            </a:r>
            <a:r>
              <a:rPr lang="en-GB">
                <a:solidFill>
                  <a:schemeClr val="accent1">
                    <a:lumMod val="75000"/>
                  </a:schemeClr>
                </a:solidFill>
                <a:ea typeface="+mn-lt"/>
                <a:cs typeface="+mn-lt"/>
              </a:rPr>
              <a:t> : String = "Foo"</a:t>
            </a:r>
            <a:endParaRPr lang="en-GB">
              <a:solidFill>
                <a:schemeClr val="accent1">
                  <a:lumMod val="75000"/>
                </a:schemeClr>
              </a:solidFill>
              <a:cs typeface="Calibri"/>
            </a:endParaRPr>
          </a:p>
          <a:p>
            <a:endParaRPr lang="en-GB" b="1">
              <a:cs typeface="Calibri" panose="020F0502020204030204"/>
            </a:endParaRPr>
          </a:p>
          <a:p>
            <a:endParaRPr lang="en-GB">
              <a:cs typeface="Calibri" panose="020F0502020204030204"/>
            </a:endParaRPr>
          </a:p>
        </p:txBody>
      </p:sp>
    </p:spTree>
    <p:extLst>
      <p:ext uri="{BB962C8B-B14F-4D97-AF65-F5344CB8AC3E}">
        <p14:creationId xmlns:p14="http://schemas.microsoft.com/office/powerpoint/2010/main" val="1017923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46" name="Google Shape;146;p20"/>
          <p:cNvSpPr txBox="1">
            <a:spLocks noGrp="1"/>
          </p:cNvSpPr>
          <p:nvPr>
            <p:ph type="sldNum" idx="12"/>
          </p:nvPr>
        </p:nvSpPr>
        <p:spPr>
          <a:xfrm>
            <a:off x="4297650" y="5470650"/>
            <a:ext cx="548700" cy="530100"/>
          </a:xfrm>
          <a:prstGeom prst="rect">
            <a:avLst/>
          </a:prstGeom>
        </p:spPr>
        <p:txBody>
          <a:bodyPr spcFirstLastPara="1" wrap="square" lIns="91425" tIns="91425" rIns="91425" bIns="91425" anchor="ctr" anchorCtr="0">
            <a:noAutofit/>
          </a:bodyPr>
          <a:lstStyle/>
          <a:p>
            <a:fld id="{00000000-1234-1234-1234-123412341234}" type="slidenum">
              <a:rPr lang="en" dirty="0"/>
              <a:pPr/>
              <a:t>7</a:t>
            </a:fld>
            <a:endParaRPr/>
          </a:p>
        </p:txBody>
      </p:sp>
      <p:pic>
        <p:nvPicPr>
          <p:cNvPr id="3" name="Picture 2" descr="Scala - Free logo icons">
            <a:extLst>
              <a:ext uri="{FF2B5EF4-FFF2-40B4-BE49-F238E27FC236}">
                <a16:creationId xmlns:a16="http://schemas.microsoft.com/office/drawing/2014/main" id="{BF34555D-FD1A-051F-165A-60C0A3FB2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015" y="956385"/>
            <a:ext cx="627017" cy="627017"/>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06;p16">
            <a:extLst>
              <a:ext uri="{FF2B5EF4-FFF2-40B4-BE49-F238E27FC236}">
                <a16:creationId xmlns:a16="http://schemas.microsoft.com/office/drawing/2014/main" id="{00BB8FE4-526E-E809-7F0F-3F100D6E0BD9}"/>
              </a:ext>
            </a:extLst>
          </p:cNvPr>
          <p:cNvSpPr txBox="1">
            <a:spLocks/>
          </p:cNvSpPr>
          <p:nvPr/>
        </p:nvSpPr>
        <p:spPr>
          <a:xfrm>
            <a:off x="1906461" y="785775"/>
            <a:ext cx="6457917" cy="4842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D9D9D9"/>
              </a:buClr>
              <a:buSzPts val="3000"/>
              <a:buFont typeface="Bitter"/>
              <a:buChar char="■"/>
              <a:defRPr sz="3000" b="0" i="0" u="none" strike="noStrike" cap="none">
                <a:solidFill>
                  <a:srgbClr val="434343"/>
                </a:solidFill>
                <a:latin typeface="Bitter"/>
                <a:ea typeface="Bitter"/>
                <a:cs typeface="Bitter"/>
                <a:sym typeface="Bitter"/>
              </a:defRPr>
            </a:lvl1pPr>
            <a:lvl2pPr marL="914400" marR="0" lvl="1"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2pPr>
            <a:lvl3pPr marL="1371600" marR="0" lvl="2"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3pPr>
            <a:lvl4pPr marL="1828800" marR="0" lvl="3" indent="-342900" algn="l" rtl="0">
              <a:lnSpc>
                <a:spcPct val="100000"/>
              </a:lnSpc>
              <a:spcBef>
                <a:spcPts val="0"/>
              </a:spcBef>
              <a:spcAft>
                <a:spcPts val="0"/>
              </a:spcAft>
              <a:buClr>
                <a:srgbClr val="D9D9D9"/>
              </a:buClr>
              <a:buSzPts val="1800"/>
              <a:buFont typeface="Bitter"/>
              <a:buChar char="■"/>
              <a:defRPr sz="1800" b="0" i="0" u="none" strike="noStrike" cap="none">
                <a:solidFill>
                  <a:srgbClr val="434343"/>
                </a:solidFill>
                <a:latin typeface="Bitter"/>
                <a:ea typeface="Bitter"/>
                <a:cs typeface="Bitter"/>
                <a:sym typeface="Bitter"/>
              </a:defRPr>
            </a:lvl4pPr>
            <a:lvl5pPr marL="2286000" marR="0" lvl="4"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5pPr>
            <a:lvl6pPr marL="2743200" marR="0" lvl="5"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6pPr>
            <a:lvl7pPr marL="3200400" marR="0" lvl="6"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7pPr>
            <a:lvl8pPr marL="3657600" marR="0" lvl="7"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8pPr>
            <a:lvl9pPr marL="4114800" marR="0" lvl="8"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9pPr>
          </a:lstStyle>
          <a:p>
            <a:pPr marL="0" indent="0" defTabSz="914400">
              <a:buNone/>
            </a:pPr>
            <a:r>
              <a:rPr lang="en-US" sz="2200" b="1" kern="0">
                <a:latin typeface="Verdana"/>
              </a:rPr>
              <a:t>Names, Binding and Scope</a:t>
            </a:r>
            <a:endParaRPr lang="en-US" sz="2200">
              <a:latin typeface="Verdana"/>
            </a:endParaRPr>
          </a:p>
        </p:txBody>
      </p:sp>
      <p:sp>
        <p:nvSpPr>
          <p:cNvPr id="2" name="TextBox 1">
            <a:extLst>
              <a:ext uri="{FF2B5EF4-FFF2-40B4-BE49-F238E27FC236}">
                <a16:creationId xmlns:a16="http://schemas.microsoft.com/office/drawing/2014/main" id="{2907BA8D-9D3A-06DF-E77F-1C2A8A08FDD9}"/>
              </a:ext>
            </a:extLst>
          </p:cNvPr>
          <p:cNvSpPr txBox="1"/>
          <p:nvPr/>
        </p:nvSpPr>
        <p:spPr>
          <a:xfrm>
            <a:off x="1206523" y="1675225"/>
            <a:ext cx="5551714" cy="41857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600" b="1">
                <a:ea typeface="+mn-lt"/>
                <a:cs typeface="+mn-lt"/>
              </a:rPr>
              <a:t>Scope</a:t>
            </a:r>
            <a:endParaRPr lang="en-US" sz="1600">
              <a:ea typeface="+mn-lt"/>
              <a:cs typeface="+mn-lt"/>
            </a:endParaRPr>
          </a:p>
          <a:p>
            <a:endParaRPr lang="en-GB" sz="1600" b="1">
              <a:ea typeface="+mn-lt"/>
              <a:cs typeface="+mn-lt"/>
            </a:endParaRPr>
          </a:p>
          <a:p>
            <a:pPr marL="342900" indent="-342900">
              <a:buFont typeface="Arial"/>
              <a:buChar char="•"/>
            </a:pPr>
            <a:r>
              <a:rPr lang="en-GB" sz="1600">
                <a:ea typeface="Cambria"/>
                <a:cs typeface="Calibri" panose="020F0502020204030204"/>
              </a:rPr>
              <a:t>Variables in Scala have three different scopes depending on their use.</a:t>
            </a:r>
          </a:p>
          <a:p>
            <a:pPr marL="342900" indent="-342900">
              <a:buFont typeface="Arial"/>
              <a:buChar char="•"/>
            </a:pPr>
            <a:r>
              <a:rPr lang="en-GB" sz="1600">
                <a:ea typeface="Cambria"/>
                <a:cs typeface="Calibri" panose="020F0502020204030204"/>
              </a:rPr>
              <a:t>They can exist as:</a:t>
            </a:r>
          </a:p>
          <a:p>
            <a:pPr marL="800100" lvl="1" indent="-342900">
              <a:buFont typeface="Arial"/>
              <a:buChar char="•"/>
            </a:pPr>
            <a:r>
              <a:rPr lang="en-GB" sz="1600">
                <a:ea typeface="Cambria"/>
                <a:cs typeface="Calibri" panose="020F0502020204030204"/>
              </a:rPr>
              <a:t>Fields</a:t>
            </a:r>
          </a:p>
          <a:p>
            <a:pPr marL="800100" lvl="1" indent="-342900">
              <a:buFont typeface="Arial"/>
              <a:buChar char="•"/>
            </a:pPr>
            <a:r>
              <a:rPr lang="en-GB" sz="1600">
                <a:ea typeface="Cambria"/>
                <a:cs typeface="Calibri" panose="020F0502020204030204"/>
              </a:rPr>
              <a:t>Method Parameter </a:t>
            </a:r>
          </a:p>
          <a:p>
            <a:pPr marL="800100" lvl="1" indent="-342900">
              <a:buFont typeface="Arial"/>
              <a:buChar char="•"/>
            </a:pPr>
            <a:r>
              <a:rPr lang="en-GB" sz="1600">
                <a:ea typeface="Cambria"/>
                <a:cs typeface="Calibri" panose="020F0502020204030204"/>
              </a:rPr>
              <a:t>Local Variable</a:t>
            </a:r>
          </a:p>
          <a:p>
            <a:endParaRPr lang="en-GB" sz="1600" b="1">
              <a:ea typeface="Cambria"/>
              <a:cs typeface="Calibri" panose="020F0502020204030204"/>
            </a:endParaRPr>
          </a:p>
          <a:p>
            <a:pPr marL="342900" indent="-342900">
              <a:buFont typeface="Arial,Sans-Serif"/>
              <a:buChar char="•"/>
            </a:pPr>
            <a:r>
              <a:rPr lang="en-GB" sz="1600" b="1">
                <a:ea typeface="Cambria"/>
                <a:cs typeface="Calibri" panose="020F0502020204030204"/>
              </a:rPr>
              <a:t>Fields:- </a:t>
            </a:r>
            <a:r>
              <a:rPr lang="en-GB" sz="1600">
                <a:ea typeface="+mn-lt"/>
                <a:cs typeface="+mn-lt"/>
              </a:rPr>
              <a:t>These variables can be accessed from every method </a:t>
            </a:r>
          </a:p>
          <a:p>
            <a:r>
              <a:rPr lang="en-GB" sz="1600">
                <a:ea typeface="+mn-lt"/>
                <a:cs typeface="+mn-lt"/>
              </a:rPr>
              <a:t>        in the object &amp; from outside the object, depending on </a:t>
            </a:r>
            <a:endParaRPr lang="en-US" sz="1600">
              <a:ea typeface="+mn-lt"/>
              <a:cs typeface="+mn-lt"/>
            </a:endParaRPr>
          </a:p>
          <a:p>
            <a:r>
              <a:rPr lang="en-GB" sz="1600">
                <a:ea typeface="+mn-lt"/>
                <a:cs typeface="+mn-lt"/>
              </a:rPr>
              <a:t>        whether they are mutable or immutable.</a:t>
            </a:r>
            <a:endParaRPr lang="en-US" sz="1600">
              <a:ea typeface="+mn-lt"/>
              <a:cs typeface="+mn-lt"/>
            </a:endParaRPr>
          </a:p>
          <a:p>
            <a:pPr marL="285750" indent="-285750">
              <a:buFont typeface="Arial"/>
              <a:buChar char="•"/>
            </a:pPr>
            <a:endParaRPr lang="en-GB" sz="1600">
              <a:ea typeface="+mn-lt"/>
              <a:cs typeface="+mn-lt"/>
            </a:endParaRPr>
          </a:p>
          <a:p>
            <a:pPr marL="342900" indent="-342900">
              <a:buFont typeface="Arial"/>
              <a:buChar char="•"/>
            </a:pPr>
            <a:endParaRPr lang="en-GB" sz="1600" b="1">
              <a:ea typeface="Cambria"/>
              <a:cs typeface="Calibri" panose="020F0502020204030204"/>
            </a:endParaRPr>
          </a:p>
          <a:p>
            <a:endParaRPr lang="en-GB" sz="1600">
              <a:ea typeface="Cambria"/>
              <a:cs typeface="Calibri" panose="020F0502020204030204"/>
            </a:endParaRPr>
          </a:p>
          <a:p>
            <a:endParaRPr lang="en-GB" sz="1600">
              <a:ea typeface="Cambria"/>
              <a:cs typeface="Calibri" panose="020F0502020204030204"/>
            </a:endParaRPr>
          </a:p>
        </p:txBody>
      </p:sp>
      <p:pic>
        <p:nvPicPr>
          <p:cNvPr id="4" name="Picture 4" descr="Graphical user interface, text, application, email&#10;&#10;Description automatically generated">
            <a:extLst>
              <a:ext uri="{FF2B5EF4-FFF2-40B4-BE49-F238E27FC236}">
                <a16:creationId xmlns:a16="http://schemas.microsoft.com/office/drawing/2014/main" id="{B6F330C8-7164-B1C1-4C0B-A4A097C8C3FE}"/>
              </a:ext>
            </a:extLst>
          </p:cNvPr>
          <p:cNvPicPr>
            <a:picLocks noChangeAspect="1"/>
          </p:cNvPicPr>
          <p:nvPr/>
        </p:nvPicPr>
        <p:blipFill>
          <a:blip r:embed="rId4"/>
          <a:stretch>
            <a:fillRect/>
          </a:stretch>
        </p:blipFill>
        <p:spPr>
          <a:xfrm>
            <a:off x="6513351" y="3054927"/>
            <a:ext cx="2357145" cy="2570752"/>
          </a:xfrm>
          <a:prstGeom prst="rect">
            <a:avLst/>
          </a:prstGeom>
        </p:spPr>
      </p:pic>
    </p:spTree>
    <p:extLst>
      <p:ext uri="{BB962C8B-B14F-4D97-AF65-F5344CB8AC3E}">
        <p14:creationId xmlns:p14="http://schemas.microsoft.com/office/powerpoint/2010/main" val="1547925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46" name="Google Shape;146;p20"/>
          <p:cNvSpPr txBox="1">
            <a:spLocks noGrp="1"/>
          </p:cNvSpPr>
          <p:nvPr>
            <p:ph type="sldNum" idx="12"/>
          </p:nvPr>
        </p:nvSpPr>
        <p:spPr>
          <a:xfrm>
            <a:off x="4297650" y="5470650"/>
            <a:ext cx="548700" cy="530100"/>
          </a:xfrm>
          <a:prstGeom prst="rect">
            <a:avLst/>
          </a:prstGeom>
        </p:spPr>
        <p:txBody>
          <a:bodyPr spcFirstLastPara="1" wrap="square" lIns="91425" tIns="91425" rIns="91425" bIns="91425" anchor="ctr" anchorCtr="0">
            <a:noAutofit/>
          </a:bodyPr>
          <a:lstStyle/>
          <a:p>
            <a:fld id="{00000000-1234-1234-1234-123412341234}" type="slidenum">
              <a:rPr lang="en" dirty="0"/>
              <a:pPr/>
              <a:t>8</a:t>
            </a:fld>
            <a:endParaRPr/>
          </a:p>
        </p:txBody>
      </p:sp>
      <p:pic>
        <p:nvPicPr>
          <p:cNvPr id="3" name="Picture 2" descr="Scala - Free logo icons">
            <a:extLst>
              <a:ext uri="{FF2B5EF4-FFF2-40B4-BE49-F238E27FC236}">
                <a16:creationId xmlns:a16="http://schemas.microsoft.com/office/drawing/2014/main" id="{BF34555D-FD1A-051F-165A-60C0A3FB2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015" y="956385"/>
            <a:ext cx="627017" cy="627017"/>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06;p16">
            <a:extLst>
              <a:ext uri="{FF2B5EF4-FFF2-40B4-BE49-F238E27FC236}">
                <a16:creationId xmlns:a16="http://schemas.microsoft.com/office/drawing/2014/main" id="{00BB8FE4-526E-E809-7F0F-3F100D6E0BD9}"/>
              </a:ext>
            </a:extLst>
          </p:cNvPr>
          <p:cNvSpPr txBox="1">
            <a:spLocks/>
          </p:cNvSpPr>
          <p:nvPr/>
        </p:nvSpPr>
        <p:spPr>
          <a:xfrm>
            <a:off x="1906461" y="785775"/>
            <a:ext cx="6457917" cy="4842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D9D9D9"/>
              </a:buClr>
              <a:buSzPts val="3000"/>
              <a:buFont typeface="Bitter"/>
              <a:buChar char="■"/>
              <a:defRPr sz="3000" b="0" i="0" u="none" strike="noStrike" cap="none">
                <a:solidFill>
                  <a:srgbClr val="434343"/>
                </a:solidFill>
                <a:latin typeface="Bitter"/>
                <a:ea typeface="Bitter"/>
                <a:cs typeface="Bitter"/>
                <a:sym typeface="Bitter"/>
              </a:defRPr>
            </a:lvl1pPr>
            <a:lvl2pPr marL="914400" marR="0" lvl="1"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2pPr>
            <a:lvl3pPr marL="1371600" marR="0" lvl="2"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3pPr>
            <a:lvl4pPr marL="1828800" marR="0" lvl="3" indent="-342900" algn="l" rtl="0">
              <a:lnSpc>
                <a:spcPct val="100000"/>
              </a:lnSpc>
              <a:spcBef>
                <a:spcPts val="0"/>
              </a:spcBef>
              <a:spcAft>
                <a:spcPts val="0"/>
              </a:spcAft>
              <a:buClr>
                <a:srgbClr val="D9D9D9"/>
              </a:buClr>
              <a:buSzPts val="1800"/>
              <a:buFont typeface="Bitter"/>
              <a:buChar char="■"/>
              <a:defRPr sz="1800" b="0" i="0" u="none" strike="noStrike" cap="none">
                <a:solidFill>
                  <a:srgbClr val="434343"/>
                </a:solidFill>
                <a:latin typeface="Bitter"/>
                <a:ea typeface="Bitter"/>
                <a:cs typeface="Bitter"/>
                <a:sym typeface="Bitter"/>
              </a:defRPr>
            </a:lvl4pPr>
            <a:lvl5pPr marL="2286000" marR="0" lvl="4"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5pPr>
            <a:lvl6pPr marL="2743200" marR="0" lvl="5"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6pPr>
            <a:lvl7pPr marL="3200400" marR="0" lvl="6"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7pPr>
            <a:lvl8pPr marL="3657600" marR="0" lvl="7"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8pPr>
            <a:lvl9pPr marL="4114800" marR="0" lvl="8"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9pPr>
          </a:lstStyle>
          <a:p>
            <a:pPr marL="0" indent="0" defTabSz="914400">
              <a:buNone/>
            </a:pPr>
            <a:r>
              <a:rPr lang="en-US" sz="2200" b="1" kern="0">
                <a:latin typeface="Verdana"/>
              </a:rPr>
              <a:t>Names, Binding and Scope</a:t>
            </a:r>
            <a:endParaRPr lang="en-US" sz="2200">
              <a:latin typeface="Verdana"/>
            </a:endParaRPr>
          </a:p>
        </p:txBody>
      </p:sp>
      <p:sp>
        <p:nvSpPr>
          <p:cNvPr id="2" name="TextBox 1">
            <a:extLst>
              <a:ext uri="{FF2B5EF4-FFF2-40B4-BE49-F238E27FC236}">
                <a16:creationId xmlns:a16="http://schemas.microsoft.com/office/drawing/2014/main" id="{2907BA8D-9D3A-06DF-E77F-1C2A8A08FDD9}"/>
              </a:ext>
            </a:extLst>
          </p:cNvPr>
          <p:cNvSpPr txBox="1"/>
          <p:nvPr/>
        </p:nvSpPr>
        <p:spPr>
          <a:xfrm>
            <a:off x="1522056" y="1646076"/>
            <a:ext cx="5551714" cy="32932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600" b="1">
                <a:ea typeface="+mn-lt"/>
                <a:cs typeface="+mn-lt"/>
              </a:rPr>
              <a:t>Scope</a:t>
            </a:r>
            <a:endParaRPr lang="en-US" sz="1600">
              <a:ea typeface="+mn-lt"/>
              <a:cs typeface="+mn-lt"/>
            </a:endParaRPr>
          </a:p>
          <a:p>
            <a:endParaRPr lang="en-GB" sz="1600">
              <a:ea typeface="Cambria"/>
              <a:cs typeface="+mn-lt"/>
            </a:endParaRPr>
          </a:p>
          <a:p>
            <a:pPr marL="285750" indent="-285750">
              <a:buFont typeface="Arial"/>
              <a:buChar char="•"/>
            </a:pPr>
            <a:r>
              <a:rPr lang="en-GB" sz="1600" b="1">
                <a:cs typeface="Calibri" panose="020F0502020204030204"/>
              </a:rPr>
              <a:t>Method Parameter:- </a:t>
            </a:r>
            <a:r>
              <a:rPr lang="en-GB" sz="1600">
                <a:cs typeface="Calibri" panose="020F0502020204030204"/>
              </a:rPr>
              <a:t>Can be referenced from inside or </a:t>
            </a:r>
          </a:p>
          <a:p>
            <a:r>
              <a:rPr lang="en-GB" sz="1600">
                <a:cs typeface="Calibri" panose="020F0502020204030204"/>
              </a:rPr>
              <a:t>       outside the method. They are always mutable. </a:t>
            </a:r>
          </a:p>
          <a:p>
            <a:pPr marL="285750" indent="-285750">
              <a:buFont typeface="Arial"/>
              <a:buChar char="•"/>
            </a:pPr>
            <a:endParaRPr lang="en-GB" sz="1600">
              <a:cs typeface="Calibri" panose="020F0502020204030204"/>
            </a:endParaRPr>
          </a:p>
          <a:p>
            <a:pPr marL="285750" indent="-285750">
              <a:buFont typeface="Arial"/>
              <a:buChar char="•"/>
            </a:pPr>
            <a:endParaRPr lang="en-GB" sz="1600">
              <a:cs typeface="Calibri" panose="020F0502020204030204"/>
            </a:endParaRPr>
          </a:p>
          <a:p>
            <a:pPr marL="285750" indent="-285750">
              <a:buFont typeface="Arial"/>
              <a:buChar char="•"/>
            </a:pPr>
            <a:endParaRPr lang="en-GB" sz="1600">
              <a:cs typeface="Calibri" panose="020F0502020204030204"/>
            </a:endParaRPr>
          </a:p>
          <a:p>
            <a:pPr marL="285750" indent="-285750">
              <a:buFont typeface="Arial"/>
              <a:buChar char="•"/>
            </a:pPr>
            <a:endParaRPr lang="en-GB" sz="1600" b="1">
              <a:cs typeface="Calibri" panose="020F0502020204030204"/>
            </a:endParaRPr>
          </a:p>
          <a:p>
            <a:pPr marL="285750" indent="-285750">
              <a:buFont typeface="Arial"/>
              <a:buChar char="•"/>
            </a:pPr>
            <a:endParaRPr lang="en-GB" sz="1600" b="1">
              <a:cs typeface="Calibri" panose="020F0502020204030204"/>
            </a:endParaRPr>
          </a:p>
          <a:p>
            <a:pPr marL="285750" indent="-285750">
              <a:buFont typeface="Arial"/>
              <a:buChar char="•"/>
            </a:pPr>
            <a:endParaRPr lang="en-GB" sz="1600" b="1">
              <a:cs typeface="Calibri" panose="020F0502020204030204"/>
            </a:endParaRPr>
          </a:p>
          <a:p>
            <a:pPr marL="285750" indent="-285750">
              <a:buFont typeface="Arial"/>
              <a:buChar char="•"/>
            </a:pPr>
            <a:r>
              <a:rPr lang="en-GB" sz="1600" b="1">
                <a:cs typeface="Calibri" panose="020F0502020204030204"/>
              </a:rPr>
              <a:t>Local Variables :- </a:t>
            </a:r>
            <a:r>
              <a:rPr lang="en-GB" sz="1600">
                <a:cs typeface="Calibri" panose="020F0502020204030204"/>
              </a:rPr>
              <a:t>Declared inside the method and only </a:t>
            </a:r>
          </a:p>
          <a:p>
            <a:r>
              <a:rPr lang="en-GB" sz="1600">
                <a:cs typeface="Calibri" panose="020F0502020204030204"/>
              </a:rPr>
              <a:t>       accessible inside the method. They can mutable as well</a:t>
            </a:r>
          </a:p>
          <a:p>
            <a:r>
              <a:rPr lang="en-GB" sz="1600">
                <a:cs typeface="Calibri" panose="020F0502020204030204"/>
              </a:rPr>
              <a:t>       as immutable. </a:t>
            </a:r>
            <a:endParaRPr lang="en-GB" sz="1600"/>
          </a:p>
        </p:txBody>
      </p:sp>
      <p:pic>
        <p:nvPicPr>
          <p:cNvPr id="5" name="Picture 5" descr="Graphical user interface, text, application, email&#10;&#10;Description automatically generated">
            <a:extLst>
              <a:ext uri="{FF2B5EF4-FFF2-40B4-BE49-F238E27FC236}">
                <a16:creationId xmlns:a16="http://schemas.microsoft.com/office/drawing/2014/main" id="{B82BC710-3893-0D73-F489-EEAE8F037066}"/>
              </a:ext>
            </a:extLst>
          </p:cNvPr>
          <p:cNvPicPr>
            <a:picLocks noChangeAspect="1"/>
          </p:cNvPicPr>
          <p:nvPr/>
        </p:nvPicPr>
        <p:blipFill>
          <a:blip r:embed="rId4"/>
          <a:stretch>
            <a:fillRect/>
          </a:stretch>
        </p:blipFill>
        <p:spPr>
          <a:xfrm>
            <a:off x="6331986" y="1459564"/>
            <a:ext cx="2346649" cy="2247699"/>
          </a:xfrm>
          <a:prstGeom prst="rect">
            <a:avLst/>
          </a:prstGeom>
        </p:spPr>
      </p:pic>
      <p:pic>
        <p:nvPicPr>
          <p:cNvPr id="6" name="Picture 7" descr="Graphical user interface, text, application&#10;&#10;Description automatically generated">
            <a:extLst>
              <a:ext uri="{FF2B5EF4-FFF2-40B4-BE49-F238E27FC236}">
                <a16:creationId xmlns:a16="http://schemas.microsoft.com/office/drawing/2014/main" id="{2E79A90A-FDE2-89D3-A172-3B55EB431D3B}"/>
              </a:ext>
            </a:extLst>
          </p:cNvPr>
          <p:cNvPicPr>
            <a:picLocks noChangeAspect="1"/>
          </p:cNvPicPr>
          <p:nvPr/>
        </p:nvPicPr>
        <p:blipFill>
          <a:blip r:embed="rId5"/>
          <a:stretch>
            <a:fillRect/>
          </a:stretch>
        </p:blipFill>
        <p:spPr>
          <a:xfrm>
            <a:off x="6203691" y="3960514"/>
            <a:ext cx="2439954" cy="2039398"/>
          </a:xfrm>
          <a:prstGeom prst="rect">
            <a:avLst/>
          </a:prstGeom>
        </p:spPr>
      </p:pic>
    </p:spTree>
    <p:extLst>
      <p:ext uri="{BB962C8B-B14F-4D97-AF65-F5344CB8AC3E}">
        <p14:creationId xmlns:p14="http://schemas.microsoft.com/office/powerpoint/2010/main" val="76645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46" name="Google Shape;146;p20"/>
          <p:cNvSpPr txBox="1">
            <a:spLocks noGrp="1"/>
          </p:cNvSpPr>
          <p:nvPr>
            <p:ph type="sldNum" idx="12"/>
          </p:nvPr>
        </p:nvSpPr>
        <p:spPr>
          <a:xfrm>
            <a:off x="4297650" y="5470650"/>
            <a:ext cx="548700" cy="530100"/>
          </a:xfrm>
          <a:prstGeom prst="rect">
            <a:avLst/>
          </a:prstGeom>
        </p:spPr>
        <p:txBody>
          <a:bodyPr spcFirstLastPara="1" wrap="square" lIns="91425" tIns="91425" rIns="91425" bIns="91425" anchor="ctr" anchorCtr="0">
            <a:noAutofit/>
          </a:bodyPr>
          <a:lstStyle/>
          <a:p>
            <a:fld id="{00000000-1234-1234-1234-123412341234}" type="slidenum">
              <a:rPr lang="en" dirty="0"/>
              <a:pPr/>
              <a:t>9</a:t>
            </a:fld>
            <a:endParaRPr/>
          </a:p>
        </p:txBody>
      </p:sp>
      <p:pic>
        <p:nvPicPr>
          <p:cNvPr id="3" name="Picture 2" descr="Scala - Free logo icons">
            <a:extLst>
              <a:ext uri="{FF2B5EF4-FFF2-40B4-BE49-F238E27FC236}">
                <a16:creationId xmlns:a16="http://schemas.microsoft.com/office/drawing/2014/main" id="{BF34555D-FD1A-051F-165A-60C0A3FB2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015" y="956385"/>
            <a:ext cx="627017" cy="627017"/>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06;p16">
            <a:extLst>
              <a:ext uri="{FF2B5EF4-FFF2-40B4-BE49-F238E27FC236}">
                <a16:creationId xmlns:a16="http://schemas.microsoft.com/office/drawing/2014/main" id="{00BB8FE4-526E-E809-7F0F-3F100D6E0BD9}"/>
              </a:ext>
            </a:extLst>
          </p:cNvPr>
          <p:cNvSpPr txBox="1">
            <a:spLocks/>
          </p:cNvSpPr>
          <p:nvPr/>
        </p:nvSpPr>
        <p:spPr>
          <a:xfrm>
            <a:off x="1906461" y="785775"/>
            <a:ext cx="6457917" cy="4842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D9D9D9"/>
              </a:buClr>
              <a:buSzPts val="3000"/>
              <a:buFont typeface="Bitter"/>
              <a:buChar char="■"/>
              <a:defRPr sz="3000" b="0" i="0" u="none" strike="noStrike" cap="none">
                <a:solidFill>
                  <a:srgbClr val="434343"/>
                </a:solidFill>
                <a:latin typeface="Bitter"/>
                <a:ea typeface="Bitter"/>
                <a:cs typeface="Bitter"/>
                <a:sym typeface="Bitter"/>
              </a:defRPr>
            </a:lvl1pPr>
            <a:lvl2pPr marL="914400" marR="0" lvl="1"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2pPr>
            <a:lvl3pPr marL="1371600" marR="0" lvl="2" indent="-381000" algn="l" rtl="0">
              <a:lnSpc>
                <a:spcPct val="100000"/>
              </a:lnSpc>
              <a:spcBef>
                <a:spcPts val="0"/>
              </a:spcBef>
              <a:spcAft>
                <a:spcPts val="0"/>
              </a:spcAft>
              <a:buClr>
                <a:srgbClr val="D9D9D9"/>
              </a:buClr>
              <a:buSzPts val="2400"/>
              <a:buFont typeface="Bitter"/>
              <a:buChar char="■"/>
              <a:defRPr sz="2400" b="0" i="0" u="none" strike="noStrike" cap="none">
                <a:solidFill>
                  <a:srgbClr val="434343"/>
                </a:solidFill>
                <a:latin typeface="Bitter"/>
                <a:ea typeface="Bitter"/>
                <a:cs typeface="Bitter"/>
                <a:sym typeface="Bitter"/>
              </a:defRPr>
            </a:lvl3pPr>
            <a:lvl4pPr marL="1828800" marR="0" lvl="3" indent="-342900" algn="l" rtl="0">
              <a:lnSpc>
                <a:spcPct val="100000"/>
              </a:lnSpc>
              <a:spcBef>
                <a:spcPts val="0"/>
              </a:spcBef>
              <a:spcAft>
                <a:spcPts val="0"/>
              </a:spcAft>
              <a:buClr>
                <a:srgbClr val="D9D9D9"/>
              </a:buClr>
              <a:buSzPts val="1800"/>
              <a:buFont typeface="Bitter"/>
              <a:buChar char="■"/>
              <a:defRPr sz="1800" b="0" i="0" u="none" strike="noStrike" cap="none">
                <a:solidFill>
                  <a:srgbClr val="434343"/>
                </a:solidFill>
                <a:latin typeface="Bitter"/>
                <a:ea typeface="Bitter"/>
                <a:cs typeface="Bitter"/>
                <a:sym typeface="Bitter"/>
              </a:defRPr>
            </a:lvl4pPr>
            <a:lvl5pPr marL="2286000" marR="0" lvl="4"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5pPr>
            <a:lvl6pPr marL="2743200" marR="0" lvl="5"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6pPr>
            <a:lvl7pPr marL="3200400" marR="0" lvl="6"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7pPr>
            <a:lvl8pPr marL="3657600" marR="0" lvl="7"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8pPr>
            <a:lvl9pPr marL="4114800" marR="0" lvl="8" indent="-342900" algn="l" rtl="0">
              <a:lnSpc>
                <a:spcPct val="100000"/>
              </a:lnSpc>
              <a:spcBef>
                <a:spcPts val="0"/>
              </a:spcBef>
              <a:spcAft>
                <a:spcPts val="0"/>
              </a:spcAft>
              <a:buClr>
                <a:srgbClr val="434343"/>
              </a:buClr>
              <a:buSzPts val="1800"/>
              <a:buFont typeface="Bitter"/>
              <a:buChar char="■"/>
              <a:defRPr sz="1800" b="0" i="0" u="none" strike="noStrike" cap="none">
                <a:solidFill>
                  <a:srgbClr val="434343"/>
                </a:solidFill>
                <a:latin typeface="Bitter"/>
                <a:ea typeface="Bitter"/>
                <a:cs typeface="Bitter"/>
                <a:sym typeface="Bitter"/>
              </a:defRPr>
            </a:lvl9pPr>
          </a:lstStyle>
          <a:p>
            <a:pPr marL="0" indent="0" defTabSz="914400">
              <a:buNone/>
            </a:pPr>
            <a:r>
              <a:rPr lang="en-US" sz="2200" b="1" kern="0">
                <a:latin typeface="Verdana"/>
              </a:rPr>
              <a:t>Data Types</a:t>
            </a:r>
          </a:p>
        </p:txBody>
      </p:sp>
      <p:sp>
        <p:nvSpPr>
          <p:cNvPr id="2" name="TextBox 1">
            <a:extLst>
              <a:ext uri="{FF2B5EF4-FFF2-40B4-BE49-F238E27FC236}">
                <a16:creationId xmlns:a16="http://schemas.microsoft.com/office/drawing/2014/main" id="{2907BA8D-9D3A-06DF-E77F-1C2A8A08FDD9}"/>
              </a:ext>
            </a:extLst>
          </p:cNvPr>
          <p:cNvSpPr txBox="1"/>
          <p:nvPr/>
        </p:nvSpPr>
        <p:spPr>
          <a:xfrm>
            <a:off x="1469571" y="2019300"/>
            <a:ext cx="5551714"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GB">
                <a:ea typeface="+mn-lt"/>
                <a:cs typeface="+mn-lt"/>
              </a:rPr>
              <a:t>Scala has same data types as java. </a:t>
            </a:r>
            <a:endParaRPr lang="en-GB" b="1">
              <a:ea typeface="+mn-lt"/>
              <a:cs typeface="+mn-lt"/>
            </a:endParaRPr>
          </a:p>
          <a:p>
            <a:pPr marL="342900" indent="-342900">
              <a:buFont typeface="Arial"/>
              <a:buChar char="•"/>
            </a:pPr>
            <a:r>
              <a:rPr lang="en-GB">
                <a:ea typeface="+mn-lt"/>
                <a:cs typeface="+mn-lt"/>
              </a:rPr>
              <a:t>Examples:</a:t>
            </a:r>
          </a:p>
          <a:p>
            <a:pPr marL="742950" lvl="1" indent="-285750">
              <a:buFont typeface="Arial"/>
              <a:buChar char="•"/>
            </a:pPr>
            <a:r>
              <a:rPr lang="en-GB">
                <a:ea typeface="+mn-lt"/>
                <a:cs typeface="+mn-lt"/>
              </a:rPr>
              <a:t>Any: Any</a:t>
            </a:r>
          </a:p>
          <a:p>
            <a:pPr marL="742950" lvl="1" indent="-285750">
              <a:buFont typeface="Arial"/>
              <a:buChar char="•"/>
            </a:pPr>
            <a:r>
              <a:rPr lang="en-GB" err="1">
                <a:ea typeface="+mn-lt"/>
                <a:cs typeface="+mn-lt"/>
              </a:rPr>
              <a:t>AnyRef</a:t>
            </a:r>
            <a:r>
              <a:rPr lang="en-GB">
                <a:ea typeface="+mn-lt"/>
                <a:cs typeface="+mn-lt"/>
              </a:rPr>
              <a:t>: </a:t>
            </a:r>
            <a:r>
              <a:rPr lang="en-GB" err="1">
                <a:ea typeface="+mn-lt"/>
                <a:cs typeface="+mn-lt"/>
              </a:rPr>
              <a:t>AnyRef</a:t>
            </a:r>
            <a:endParaRPr lang="en-GB">
              <a:cs typeface="Calibri" panose="020F0502020204030204"/>
            </a:endParaRPr>
          </a:p>
          <a:p>
            <a:pPr marL="742950" indent="-285750">
              <a:buFont typeface="Arial"/>
              <a:buChar char="•"/>
            </a:pPr>
            <a:r>
              <a:rPr lang="en-GB">
                <a:ea typeface="+mn-lt"/>
                <a:cs typeface="+mn-lt"/>
              </a:rPr>
              <a:t>Null: Null</a:t>
            </a:r>
          </a:p>
          <a:p>
            <a:pPr marL="742950" lvl="1" indent="-285750">
              <a:buFont typeface="Arial"/>
              <a:buChar char="•"/>
            </a:pPr>
            <a:r>
              <a:rPr lang="en-GB">
                <a:ea typeface="+mn-lt"/>
                <a:cs typeface="+mn-lt"/>
              </a:rPr>
              <a:t>Nothing: Nothing</a:t>
            </a:r>
            <a:endParaRPr lang="en-GB">
              <a:cs typeface="Calibri" panose="020F0502020204030204"/>
            </a:endParaRPr>
          </a:p>
          <a:p>
            <a:pPr marL="742950" lvl="1" indent="-285750">
              <a:buFont typeface="Arial"/>
              <a:buChar char="•"/>
            </a:pPr>
            <a:r>
              <a:rPr lang="en-GB">
                <a:ea typeface="+mn-lt"/>
                <a:cs typeface="+mn-lt"/>
              </a:rPr>
              <a:t>String, Char, Double, Long, Float, Int etc.  </a:t>
            </a:r>
          </a:p>
          <a:p>
            <a:endParaRPr lang="en-GB">
              <a:cs typeface="Calibri" panose="020F0502020204030204"/>
            </a:endParaRPr>
          </a:p>
          <a:p>
            <a:pPr marL="342900" indent="-342900">
              <a:buFont typeface="Arial,Sans-Serif"/>
              <a:buChar char="•"/>
            </a:pPr>
            <a:endParaRPr lang="en-GB">
              <a:cs typeface="Calibri" panose="020F0502020204030204"/>
            </a:endParaRPr>
          </a:p>
          <a:p>
            <a:endParaRPr lang="en-GB" b="1">
              <a:cs typeface="Calibri" panose="020F0502020204030204"/>
            </a:endParaRPr>
          </a:p>
          <a:p>
            <a:endParaRPr lang="en-GB">
              <a:cs typeface="Calibri" panose="020F0502020204030204"/>
            </a:endParaRPr>
          </a:p>
        </p:txBody>
      </p:sp>
    </p:spTree>
    <p:extLst>
      <p:ext uri="{BB962C8B-B14F-4D97-AF65-F5344CB8AC3E}">
        <p14:creationId xmlns:p14="http://schemas.microsoft.com/office/powerpoint/2010/main" val="14817512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Application>Microsoft Office PowerPoint</Application>
  <PresentationFormat>On-screen Show (4:3)</PresentationFormat>
  <Slides>27</Slides>
  <Notes>23</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SCALA  </vt:lpstr>
      <vt:lpstr>PowerPoint Presentation</vt:lpstr>
      <vt:lpstr>Concepts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When presenting your selected programming language, you must describe how this programming language handle the following items (approximately 1..2 slides per item):   Names, Binding, and Scopes (Chapter 5) Data Types (Chapter 6): focus only on the most relevant aspects Expressions and Assignment Statements (Chapter 7) Support to OO programming (Chapter 12). Make you show how to implement the example on the book: Stack Concurrency (Chapter 13). Make you show how to implement the example on the book. Exception Handling and Event Handling (Chapter 14) Functional Programming (Chapter 15). Make you show how to implement the example on the book. </dc:title>
  <dc:creator>SAITEJA, SINGIRIKONDA</dc:creator>
  <cp:revision>2</cp:revision>
  <dcterms:created xsi:type="dcterms:W3CDTF">2023-02-12T23:09:52Z</dcterms:created>
  <dcterms:modified xsi:type="dcterms:W3CDTF">2023-03-22T22:26:52Z</dcterms:modified>
</cp:coreProperties>
</file>