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290" y="1063057"/>
            <a:ext cx="10404818" cy="61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998" y="1866583"/>
            <a:ext cx="9929402" cy="1710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908" y="1069423"/>
            <a:ext cx="527939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 spc="-55" b="0">
                <a:latin typeface="Calibri"/>
                <a:cs typeface="Calibri"/>
              </a:rPr>
              <a:t>Information</a:t>
            </a:r>
            <a:r>
              <a:rPr dirty="0" sz="5250" spc="-25" b="0">
                <a:latin typeface="Calibri"/>
                <a:cs typeface="Calibri"/>
              </a:rPr>
              <a:t> </a:t>
            </a:r>
            <a:r>
              <a:rPr dirty="0" sz="5250" spc="-35" b="0">
                <a:latin typeface="Calibri"/>
                <a:cs typeface="Calibri"/>
              </a:rPr>
              <a:t>of</a:t>
            </a:r>
            <a:r>
              <a:rPr dirty="0" sz="5250" spc="-15" b="0">
                <a:latin typeface="Calibri"/>
                <a:cs typeface="Calibri"/>
              </a:rPr>
              <a:t> </a:t>
            </a:r>
            <a:r>
              <a:rPr dirty="0" sz="5250" spc="-75" b="0">
                <a:latin typeface="Calibri"/>
                <a:cs typeface="Calibri"/>
              </a:rPr>
              <a:t>Data</a:t>
            </a:r>
            <a:endParaRPr sz="52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44" y="1930921"/>
            <a:ext cx="6447155" cy="4608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012314">
              <a:lnSpc>
                <a:spcPct val="138700"/>
              </a:lnSpc>
              <a:spcBef>
                <a:spcPts val="90"/>
              </a:spcBef>
            </a:pPr>
            <a:r>
              <a:rPr dirty="0" sz="1550" spc="5">
                <a:latin typeface="Calibri"/>
                <a:cs typeface="Calibri"/>
              </a:rPr>
              <a:t>num_passengers </a:t>
            </a:r>
            <a:r>
              <a:rPr dirty="0" sz="1550" spc="15">
                <a:latin typeface="Calibri"/>
                <a:cs typeface="Calibri"/>
              </a:rPr>
              <a:t>= </a:t>
            </a:r>
            <a:r>
              <a:rPr dirty="0" sz="1550" spc="10">
                <a:latin typeface="Calibri"/>
                <a:cs typeface="Calibri"/>
              </a:rPr>
              <a:t>number </a:t>
            </a:r>
            <a:r>
              <a:rPr dirty="0" sz="1550" spc="5">
                <a:latin typeface="Calibri"/>
                <a:cs typeface="Calibri"/>
              </a:rPr>
              <a:t>of passengers </a:t>
            </a:r>
            <a:r>
              <a:rPr dirty="0" sz="1550">
                <a:latin typeface="Calibri"/>
                <a:cs typeface="Calibri"/>
              </a:rPr>
              <a:t>travelling </a:t>
            </a:r>
            <a:r>
              <a:rPr dirty="0" sz="1550" spc="5">
                <a:latin typeface="Calibri"/>
                <a:cs typeface="Calibri"/>
              </a:rPr>
              <a:t> sales_channel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5">
                <a:latin typeface="Calibri"/>
                <a:cs typeface="Calibri"/>
              </a:rPr>
              <a:t> sales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channel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booking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was</a:t>
            </a:r>
            <a:r>
              <a:rPr dirty="0" sz="1550" spc="15">
                <a:latin typeface="Calibri"/>
                <a:cs typeface="Calibri"/>
              </a:rPr>
              <a:t> made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on </a:t>
            </a:r>
            <a:r>
              <a:rPr dirty="0" sz="1550" spc="10">
                <a:latin typeface="Calibri"/>
                <a:cs typeface="Calibri"/>
              </a:rPr>
              <a:t> trip_type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trip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Type</a:t>
            </a:r>
            <a:r>
              <a:rPr dirty="0" sz="1550">
                <a:latin typeface="Calibri"/>
                <a:cs typeface="Calibri"/>
              </a:rPr>
              <a:t> (Round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Trip,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One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Way,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Circle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Trip)</a:t>
            </a:r>
            <a:endParaRPr sz="1550">
              <a:latin typeface="Calibri"/>
              <a:cs typeface="Calibri"/>
            </a:endParaRPr>
          </a:p>
          <a:p>
            <a:pPr marL="12700" marR="648335">
              <a:lnSpc>
                <a:spcPts val="2580"/>
              </a:lnSpc>
              <a:spcBef>
                <a:spcPts val="195"/>
              </a:spcBef>
            </a:pPr>
            <a:r>
              <a:rPr dirty="0" sz="1550" spc="5">
                <a:latin typeface="Calibri"/>
                <a:cs typeface="Calibri"/>
              </a:rPr>
              <a:t>purchase_lead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number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days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between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travel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date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booking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length_of_stay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number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days </a:t>
            </a:r>
            <a:r>
              <a:rPr dirty="0" sz="1550" spc="5">
                <a:latin typeface="Calibri"/>
                <a:cs typeface="Calibri"/>
              </a:rPr>
              <a:t>spent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at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destination</a:t>
            </a:r>
            <a:endParaRPr sz="1550">
              <a:latin typeface="Calibri"/>
              <a:cs typeface="Calibri"/>
            </a:endParaRPr>
          </a:p>
          <a:p>
            <a:pPr marL="12700" marR="2917825">
              <a:lnSpc>
                <a:spcPts val="2580"/>
              </a:lnSpc>
            </a:pPr>
            <a:r>
              <a:rPr dirty="0" sz="1550" spc="5">
                <a:latin typeface="Calibri"/>
                <a:cs typeface="Calibri"/>
              </a:rPr>
              <a:t>flight_hour </a:t>
            </a:r>
            <a:r>
              <a:rPr dirty="0" sz="1550" spc="15">
                <a:latin typeface="Calibri"/>
                <a:cs typeface="Calibri"/>
              </a:rPr>
              <a:t>= </a:t>
            </a:r>
            <a:r>
              <a:rPr dirty="0" sz="1550" spc="10">
                <a:latin typeface="Calibri"/>
                <a:cs typeface="Calibri"/>
              </a:rPr>
              <a:t>hour </a:t>
            </a:r>
            <a:r>
              <a:rPr dirty="0" sz="1550" spc="5">
                <a:latin typeface="Calibri"/>
                <a:cs typeface="Calibri"/>
              </a:rPr>
              <a:t>of flight departure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flight_day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day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of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week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>
                <a:latin typeface="Calibri"/>
                <a:cs typeface="Calibri"/>
              </a:rPr>
              <a:t> flight </a:t>
            </a:r>
            <a:r>
              <a:rPr dirty="0" sz="1550" spc="10">
                <a:latin typeface="Calibri"/>
                <a:cs typeface="Calibri"/>
              </a:rPr>
              <a:t>departure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route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origin </a:t>
            </a:r>
            <a:r>
              <a:rPr dirty="0" sz="1550" spc="15">
                <a:latin typeface="Calibri"/>
                <a:cs typeface="Calibri"/>
              </a:rPr>
              <a:t>-&gt;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destination</a:t>
            </a:r>
            <a:r>
              <a:rPr dirty="0" sz="1550">
                <a:latin typeface="Calibri"/>
                <a:cs typeface="Calibri"/>
              </a:rPr>
              <a:t> flight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route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550" spc="10">
                <a:latin typeface="Calibri"/>
                <a:cs typeface="Calibri"/>
              </a:rPr>
              <a:t>booking_origin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country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from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where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booking </a:t>
            </a:r>
            <a:r>
              <a:rPr dirty="0" sz="1550">
                <a:latin typeface="Calibri"/>
                <a:cs typeface="Calibri"/>
              </a:rPr>
              <a:t>was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made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38700"/>
              </a:lnSpc>
            </a:pPr>
            <a:r>
              <a:rPr dirty="0" sz="1550">
                <a:latin typeface="Calibri"/>
                <a:cs typeface="Calibri"/>
              </a:rPr>
              <a:t>wants_extra_baggage </a:t>
            </a:r>
            <a:r>
              <a:rPr dirty="0" sz="1550" spc="15">
                <a:latin typeface="Calibri"/>
                <a:cs typeface="Calibri"/>
              </a:rPr>
              <a:t>= </a:t>
            </a:r>
            <a:r>
              <a:rPr dirty="0" sz="1550" spc="5">
                <a:latin typeface="Calibri"/>
                <a:cs typeface="Calibri"/>
              </a:rPr>
              <a:t>if the customer </a:t>
            </a:r>
            <a:r>
              <a:rPr dirty="0" sz="1550">
                <a:latin typeface="Calibri"/>
                <a:cs typeface="Calibri"/>
              </a:rPr>
              <a:t>wanted extra </a:t>
            </a:r>
            <a:r>
              <a:rPr dirty="0" sz="1550" spc="5">
                <a:latin typeface="Calibri"/>
                <a:cs typeface="Calibri"/>
              </a:rPr>
              <a:t>baggage </a:t>
            </a:r>
            <a:r>
              <a:rPr dirty="0" sz="1550" spc="15">
                <a:latin typeface="Calibri"/>
                <a:cs typeface="Calibri"/>
              </a:rPr>
              <a:t>in the </a:t>
            </a:r>
            <a:r>
              <a:rPr dirty="0" sz="1550" spc="10">
                <a:latin typeface="Calibri"/>
                <a:cs typeface="Calibri"/>
              </a:rPr>
              <a:t>booking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wants_preferred_seat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customer </a:t>
            </a:r>
            <a:r>
              <a:rPr dirty="0" sz="1550">
                <a:latin typeface="Calibri"/>
                <a:cs typeface="Calibri"/>
              </a:rPr>
              <a:t>wanted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a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preferred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seat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 booking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wants_in_flight_meals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5">
                <a:latin typeface="Calibri"/>
                <a:cs typeface="Calibri"/>
              </a:rPr>
              <a:t> if</a:t>
            </a:r>
            <a:r>
              <a:rPr dirty="0" sz="1550" spc="10">
                <a:latin typeface="Calibri"/>
                <a:cs typeface="Calibri"/>
              </a:rPr>
              <a:t> the</a:t>
            </a:r>
            <a:r>
              <a:rPr dirty="0" sz="1550" spc="5">
                <a:latin typeface="Calibri"/>
                <a:cs typeface="Calibri"/>
              </a:rPr>
              <a:t> customer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wanted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in-flight</a:t>
            </a:r>
            <a:r>
              <a:rPr dirty="0" sz="1550" spc="10">
                <a:latin typeface="Calibri"/>
                <a:cs typeface="Calibri"/>
              </a:rPr>
              <a:t> meals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booking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flight_duration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>
                <a:latin typeface="Calibri"/>
                <a:cs typeface="Calibri"/>
              </a:rPr>
              <a:t> total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duration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flight</a:t>
            </a:r>
            <a:r>
              <a:rPr dirty="0" sz="1550" spc="5">
                <a:latin typeface="Calibri"/>
                <a:cs typeface="Calibri"/>
              </a:rPr>
              <a:t> (in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hours)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550" spc="5">
                <a:latin typeface="Calibri"/>
                <a:cs typeface="Calibri"/>
              </a:rPr>
              <a:t>booking_complete </a:t>
            </a:r>
            <a:r>
              <a:rPr dirty="0" sz="1550" spc="15">
                <a:latin typeface="Calibri"/>
                <a:cs typeface="Calibri"/>
              </a:rPr>
              <a:t>=</a:t>
            </a:r>
            <a:r>
              <a:rPr dirty="0" sz="1550" spc="5">
                <a:latin typeface="Calibri"/>
                <a:cs typeface="Calibri"/>
              </a:rPr>
              <a:t> flag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indicating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if</a:t>
            </a:r>
            <a:r>
              <a:rPr dirty="0" sz="1550" spc="10">
                <a:latin typeface="Calibri"/>
                <a:cs typeface="Calibri"/>
              </a:rPr>
              <a:t> the</a:t>
            </a:r>
            <a:r>
              <a:rPr dirty="0" sz="1550" spc="5">
                <a:latin typeface="Calibri"/>
                <a:cs typeface="Calibri"/>
              </a:rPr>
              <a:t> customer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completed</a:t>
            </a:r>
            <a:r>
              <a:rPr dirty="0" sz="1550" spc="10">
                <a:latin typeface="Calibri"/>
                <a:cs typeface="Calibri"/>
              </a:rPr>
              <a:t> 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booking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1" y="3899236"/>
            <a:ext cx="799401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5">
                <a:latin typeface="Calibri"/>
                <a:cs typeface="Calibri"/>
              </a:rPr>
              <a:t>Here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 spc="-25">
                <a:latin typeface="Calibri"/>
                <a:cs typeface="Calibri"/>
              </a:rPr>
              <a:t>we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5">
                <a:latin typeface="Calibri"/>
                <a:cs typeface="Calibri"/>
              </a:rPr>
              <a:t>can</a:t>
            </a:r>
            <a:r>
              <a:rPr dirty="0" sz="1750" spc="-5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see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the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description</a:t>
            </a:r>
            <a:r>
              <a:rPr dirty="0" sz="1750" spc="-5">
                <a:latin typeface="Calibri"/>
                <a:cs typeface="Calibri"/>
              </a:rPr>
              <a:t> of</a:t>
            </a:r>
            <a:r>
              <a:rPr dirty="0" sz="175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the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25">
                <a:latin typeface="Calibri"/>
                <a:cs typeface="Calibri"/>
              </a:rPr>
              <a:t>data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-20">
                <a:latin typeface="Calibri"/>
                <a:cs typeface="Calibri"/>
              </a:rPr>
              <a:t>mean,standarddeviation,minimum,maximum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480" y="4512564"/>
            <a:ext cx="6547484" cy="1651000"/>
            <a:chOff x="1554480" y="4512564"/>
            <a:chExt cx="6547484" cy="165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480" y="4527804"/>
              <a:ext cx="4543043" cy="16352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7523" y="4512564"/>
              <a:ext cx="2004059" cy="163202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1585" y="1318260"/>
            <a:ext cx="2251291" cy="20375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1587" y="1901618"/>
            <a:ext cx="6188075" cy="9874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was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loaded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information of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information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>
                <a:latin typeface="Calibri"/>
                <a:cs typeface="Calibri"/>
              </a:rPr>
              <a:t>data </a:t>
            </a:r>
            <a:r>
              <a:rPr dirty="0" sz="1550" spc="5">
                <a:latin typeface="Calibri"/>
                <a:cs typeface="Calibri"/>
              </a:rPr>
              <a:t>shows</a:t>
            </a:r>
            <a:r>
              <a:rPr dirty="0" sz="1550">
                <a:latin typeface="Calibri"/>
                <a:cs typeface="Calibri"/>
              </a:rPr>
              <a:t> datatypes,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null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values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data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with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count.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Number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columns,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Number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records</a:t>
            </a:r>
            <a:r>
              <a:rPr dirty="0" sz="1550" spc="10">
                <a:latin typeface="Calibri"/>
                <a:cs typeface="Calibri"/>
              </a:rPr>
              <a:t> and Names </a:t>
            </a:r>
            <a:r>
              <a:rPr dirty="0" sz="1550" spc="5">
                <a:latin typeface="Calibri"/>
                <a:cs typeface="Calibri"/>
              </a:rPr>
              <a:t>of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columns.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550" spc="5">
                <a:latin typeface="Calibri"/>
                <a:cs typeface="Calibri"/>
              </a:rPr>
              <a:t>There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no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null </a:t>
            </a:r>
            <a:r>
              <a:rPr dirty="0" sz="1550">
                <a:latin typeface="Calibri"/>
                <a:cs typeface="Calibri"/>
              </a:rPr>
              <a:t>values.there </a:t>
            </a:r>
            <a:r>
              <a:rPr dirty="0" sz="1550" spc="15">
                <a:latin typeface="Calibri"/>
                <a:cs typeface="Calibri"/>
              </a:rPr>
              <a:t>is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a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clear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 </a:t>
            </a:r>
            <a:r>
              <a:rPr dirty="0" sz="1550" spc="10">
                <a:latin typeface="Calibri"/>
                <a:cs typeface="Calibri"/>
              </a:rPr>
              <a:t>without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any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missing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values.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90" y="1063057"/>
            <a:ext cx="2698750" cy="612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Data</a:t>
            </a:r>
            <a:r>
              <a:rPr dirty="0" spc="-40"/>
              <a:t> </a:t>
            </a:r>
            <a:r>
              <a:rPr dirty="0" spc="-85"/>
              <a:t>analysis: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273" y="3822192"/>
            <a:ext cx="3215847" cy="24567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7966" y="3943852"/>
            <a:ext cx="3062244" cy="22972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0575" y="3905364"/>
            <a:ext cx="3167419" cy="24230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998" y="1866583"/>
            <a:ext cx="6201410" cy="1710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05"/>
              </a:spcBef>
            </a:pPr>
            <a:r>
              <a:rPr dirty="0" sz="1550">
                <a:latin typeface="Calibri"/>
                <a:cs typeface="Calibri"/>
              </a:rPr>
              <a:t>1st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plot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: here </a:t>
            </a:r>
            <a:r>
              <a:rPr dirty="0" sz="1550" spc="10">
                <a:latin typeface="Calibri"/>
                <a:cs typeface="Calibri"/>
              </a:rPr>
              <a:t>is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a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distribution</a:t>
            </a:r>
            <a:r>
              <a:rPr dirty="0" sz="1550" spc="10">
                <a:latin typeface="Calibri"/>
                <a:cs typeface="Calibri"/>
              </a:rPr>
              <a:t> of </a:t>
            </a:r>
            <a:r>
              <a:rPr dirty="0" sz="1550" spc="5">
                <a:latin typeface="Calibri"/>
                <a:cs typeface="Calibri"/>
              </a:rPr>
              <a:t>no.of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passengers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its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distrubution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plot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most </a:t>
            </a:r>
            <a:r>
              <a:rPr dirty="0" sz="1550" spc="10">
                <a:latin typeface="Calibri"/>
                <a:cs typeface="Calibri"/>
              </a:rPr>
              <a:t>no.of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passengers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are </a:t>
            </a:r>
            <a:r>
              <a:rPr dirty="0" sz="1550" spc="15">
                <a:latin typeface="Calibri"/>
                <a:cs typeface="Calibri"/>
              </a:rPr>
              <a:t>1</a:t>
            </a:r>
            <a:r>
              <a:rPr dirty="0" sz="1550">
                <a:latin typeface="Calibri"/>
                <a:cs typeface="Calibri"/>
              </a:rPr>
              <a:t> to </a:t>
            </a:r>
            <a:r>
              <a:rPr dirty="0" sz="1550" spc="15">
                <a:latin typeface="Calibri"/>
                <a:cs typeface="Calibri"/>
              </a:rPr>
              <a:t>4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5,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to </a:t>
            </a:r>
            <a:r>
              <a:rPr dirty="0" sz="1550" spc="15">
                <a:latin typeface="Calibri"/>
                <a:cs typeface="Calibri"/>
              </a:rPr>
              <a:t>9</a:t>
            </a:r>
            <a:r>
              <a:rPr dirty="0" sz="1550">
                <a:latin typeface="Calibri"/>
                <a:cs typeface="Calibri"/>
              </a:rPr>
              <a:t> are </a:t>
            </a:r>
            <a:r>
              <a:rPr dirty="0" sz="1550" spc="5">
                <a:latin typeface="Calibri"/>
                <a:cs typeface="Calibri"/>
              </a:rPr>
              <a:t>very </a:t>
            </a:r>
            <a:r>
              <a:rPr dirty="0" sz="1550" spc="-5">
                <a:latin typeface="Calibri"/>
                <a:cs typeface="Calibri"/>
              </a:rPr>
              <a:t>rare.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50" spc="5">
                <a:latin typeface="Calibri"/>
                <a:cs typeface="Calibri"/>
              </a:rPr>
              <a:t>2nd</a:t>
            </a:r>
            <a:r>
              <a:rPr dirty="0" sz="1550" spc="10">
                <a:latin typeface="Calibri"/>
                <a:cs typeface="Calibri"/>
              </a:rPr>
              <a:t> plot: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duration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filght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average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duration</a:t>
            </a:r>
            <a:r>
              <a:rPr dirty="0" sz="1550" spc="10">
                <a:latin typeface="Calibri"/>
                <a:cs typeface="Calibri"/>
              </a:rPr>
              <a:t> is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7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8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 marR="126364">
              <a:lnSpc>
                <a:spcPct val="101899"/>
              </a:lnSpc>
            </a:pPr>
            <a:r>
              <a:rPr dirty="0" sz="1550">
                <a:latin typeface="Calibri"/>
                <a:cs typeface="Calibri"/>
              </a:rPr>
              <a:t>3rd </a:t>
            </a:r>
            <a:r>
              <a:rPr dirty="0" sz="1550" spc="10">
                <a:latin typeface="Calibri"/>
                <a:cs typeface="Calibri"/>
              </a:rPr>
              <a:t>plot </a:t>
            </a:r>
            <a:r>
              <a:rPr dirty="0" sz="1550" spc="5">
                <a:latin typeface="Calibri"/>
                <a:cs typeface="Calibri"/>
              </a:rPr>
              <a:t>: </a:t>
            </a:r>
            <a:r>
              <a:rPr dirty="0" sz="1550" spc="10">
                <a:latin typeface="Calibri"/>
                <a:cs typeface="Calibri"/>
              </a:rPr>
              <a:t>the density </a:t>
            </a:r>
            <a:r>
              <a:rPr dirty="0" sz="1550" spc="5">
                <a:latin typeface="Calibri"/>
                <a:cs typeface="Calibri"/>
              </a:rPr>
              <a:t>of purchase </a:t>
            </a:r>
            <a:r>
              <a:rPr dirty="0" sz="1550" spc="10">
                <a:latin typeface="Calibri"/>
                <a:cs typeface="Calibri"/>
              </a:rPr>
              <a:t>lead </a:t>
            </a:r>
            <a:r>
              <a:rPr dirty="0" sz="1550" spc="15">
                <a:latin typeface="Calibri"/>
                <a:cs typeface="Calibri"/>
              </a:rPr>
              <a:t>time </a:t>
            </a:r>
            <a:r>
              <a:rPr dirty="0" sz="1550" spc="10">
                <a:latin typeface="Calibri"/>
                <a:cs typeface="Calibri"/>
              </a:rPr>
              <a:t>is </a:t>
            </a:r>
            <a:r>
              <a:rPr dirty="0" sz="1550" spc="5">
                <a:latin typeface="Calibri"/>
                <a:cs typeface="Calibri"/>
              </a:rPr>
              <a:t>mostly at </a:t>
            </a:r>
            <a:r>
              <a:rPr dirty="0" sz="1550" spc="15">
                <a:latin typeface="Calibri"/>
                <a:cs typeface="Calibri"/>
              </a:rPr>
              <a:t>0 </a:t>
            </a:r>
            <a:r>
              <a:rPr dirty="0" sz="1550">
                <a:latin typeface="Calibri"/>
                <a:cs typeface="Calibri"/>
              </a:rPr>
              <a:t>to </a:t>
            </a:r>
            <a:r>
              <a:rPr dirty="0" sz="1550" spc="10">
                <a:latin typeface="Calibri"/>
                <a:cs typeface="Calibri"/>
              </a:rPr>
              <a:t>250 and 500 is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less.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0276" y="1384321"/>
            <a:ext cx="3101729" cy="2403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650" y="4642104"/>
            <a:ext cx="2769928" cy="2100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782" y="3096747"/>
            <a:ext cx="2000644" cy="1480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0332" y="4585655"/>
            <a:ext cx="2691348" cy="2175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3283" y="959816"/>
            <a:ext cx="6297295" cy="746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3525" indent="-25146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1550" spc="5">
                <a:latin typeface="Calibri"/>
                <a:cs typeface="Calibri"/>
              </a:rPr>
              <a:t>Here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is 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distributions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andrelationships</a:t>
            </a:r>
            <a:r>
              <a:rPr dirty="0" sz="1550" spc="10">
                <a:latin typeface="Calibri"/>
                <a:cs typeface="Calibri"/>
              </a:rPr>
              <a:t> of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coustomer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distributions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sales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channels </a:t>
            </a:r>
            <a:r>
              <a:rPr dirty="0" sz="1550" spc="5">
                <a:latin typeface="Calibri"/>
                <a:cs typeface="Calibri"/>
              </a:rPr>
              <a:t>internet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high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compared </a:t>
            </a:r>
            <a:r>
              <a:rPr dirty="0" sz="1550">
                <a:latin typeface="Calibri"/>
                <a:cs typeface="Calibri"/>
              </a:rPr>
              <a:t>to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mobile.</a:t>
            </a:r>
            <a:endParaRPr sz="155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pie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plot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of </a:t>
            </a:r>
            <a:r>
              <a:rPr dirty="0" sz="1550" spc="5">
                <a:latin typeface="Calibri"/>
                <a:cs typeface="Calibri"/>
              </a:rPr>
              <a:t>trip </a:t>
            </a:r>
            <a:r>
              <a:rPr dirty="0" sz="1550" spc="10">
                <a:latin typeface="Calibri"/>
                <a:cs typeface="Calibri"/>
              </a:rPr>
              <a:t>type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Here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is</a:t>
            </a:r>
            <a:r>
              <a:rPr dirty="0" sz="1550" spc="15">
                <a:latin typeface="Calibri"/>
                <a:cs typeface="Calibri"/>
              </a:rPr>
              <a:t> a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count </a:t>
            </a:r>
            <a:r>
              <a:rPr dirty="0" sz="1550" spc="1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roundtrip,oneway,circletrip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33" y="1682124"/>
            <a:ext cx="767715" cy="668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400" spc="-3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5">
                <a:latin typeface="Calibri"/>
                <a:cs typeface="Calibri"/>
              </a:rPr>
              <a:t>d</a:t>
            </a:r>
            <a:r>
              <a:rPr dirty="0" sz="1400" spc="-9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1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p  </a:t>
            </a:r>
            <a:r>
              <a:rPr dirty="0" sz="1400" spc="-15">
                <a:latin typeface="Calibri"/>
                <a:cs typeface="Calibri"/>
              </a:rPr>
              <a:t>OneWay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CircleTrip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388" y="1682124"/>
            <a:ext cx="506095" cy="66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49497</a:t>
            </a:r>
            <a:endParaRPr sz="14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387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116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283" y="2322224"/>
            <a:ext cx="969962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 marR="5080" indent="-251460">
              <a:lnSpc>
                <a:spcPct val="101899"/>
              </a:lnSpc>
              <a:spcBef>
                <a:spcPts val="95"/>
              </a:spcBef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1550" spc="5">
                <a:latin typeface="Calibri"/>
                <a:cs typeface="Calibri"/>
              </a:rPr>
              <a:t>where </a:t>
            </a:r>
            <a:r>
              <a:rPr dirty="0" sz="1550" spc="10">
                <a:latin typeface="Calibri"/>
                <a:cs typeface="Calibri"/>
              </a:rPr>
              <a:t>as </a:t>
            </a:r>
            <a:r>
              <a:rPr dirty="0" sz="1550" spc="5">
                <a:latin typeface="Calibri"/>
                <a:cs typeface="Calibri"/>
              </a:rPr>
              <a:t>we can see </a:t>
            </a:r>
            <a:r>
              <a:rPr dirty="0" sz="1550" spc="10">
                <a:latin typeface="Calibri"/>
                <a:cs typeface="Calibri"/>
              </a:rPr>
              <a:t>the </a:t>
            </a:r>
            <a:r>
              <a:rPr dirty="0" sz="1550" spc="5">
                <a:latin typeface="Calibri"/>
                <a:cs typeface="Calibri"/>
              </a:rPr>
              <a:t>relationship </a:t>
            </a:r>
            <a:r>
              <a:rPr dirty="0" sz="1550" spc="10">
                <a:latin typeface="Calibri"/>
                <a:cs typeface="Calibri"/>
              </a:rPr>
              <a:t>between </a:t>
            </a:r>
            <a:r>
              <a:rPr dirty="0" sz="1550" spc="5">
                <a:latin typeface="Calibri"/>
                <a:cs typeface="Calibri"/>
              </a:rPr>
              <a:t>purchase </a:t>
            </a:r>
            <a:r>
              <a:rPr dirty="0" sz="1550" spc="10">
                <a:latin typeface="Calibri"/>
                <a:cs typeface="Calibri"/>
              </a:rPr>
              <a:t>lead </a:t>
            </a:r>
            <a:r>
              <a:rPr dirty="0" sz="1550" spc="15">
                <a:latin typeface="Calibri"/>
                <a:cs typeface="Calibri"/>
              </a:rPr>
              <a:t>time </a:t>
            </a:r>
            <a:r>
              <a:rPr dirty="0" sz="1550" spc="10">
                <a:latin typeface="Calibri"/>
                <a:cs typeface="Calibri"/>
              </a:rPr>
              <a:t>and booking </a:t>
            </a:r>
            <a:r>
              <a:rPr dirty="0" sz="1550">
                <a:latin typeface="Calibri"/>
                <a:cs typeface="Calibri"/>
              </a:rPr>
              <a:t>completion.They are related </a:t>
            </a:r>
            <a:r>
              <a:rPr dirty="0" sz="1550" spc="5">
                <a:latin typeface="Calibri"/>
                <a:cs typeface="Calibri"/>
              </a:rPr>
              <a:t>to </a:t>
            </a:r>
            <a:r>
              <a:rPr dirty="0" sz="1550" spc="10">
                <a:latin typeface="Calibri"/>
                <a:cs typeface="Calibri"/>
              </a:rPr>
              <a:t>each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other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 spc="10">
                <a:latin typeface="Calibri"/>
                <a:cs typeface="Calibri"/>
              </a:rPr>
              <a:t>purchase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lead </a:t>
            </a:r>
            <a:r>
              <a:rPr dirty="0" sz="1550" spc="5">
                <a:latin typeface="Calibri"/>
                <a:cs typeface="Calibri"/>
              </a:rPr>
              <a:t>time </a:t>
            </a:r>
            <a:r>
              <a:rPr dirty="0" sz="1550" spc="10">
                <a:latin typeface="Calibri"/>
                <a:cs typeface="Calibri"/>
              </a:rPr>
              <a:t>from500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above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is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less</a:t>
            </a:r>
            <a:r>
              <a:rPr dirty="0" sz="1550">
                <a:latin typeface="Calibri"/>
                <a:cs typeface="Calibri"/>
              </a:rPr>
              <a:t> booked</a:t>
            </a:r>
            <a:r>
              <a:rPr dirty="0" sz="1550" spc="10">
                <a:latin typeface="Calibri"/>
                <a:cs typeface="Calibri"/>
              </a:rPr>
              <a:t> when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compared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purchase </a:t>
            </a:r>
            <a:r>
              <a:rPr dirty="0" sz="1550" spc="10">
                <a:latin typeface="Calibri"/>
                <a:cs typeface="Calibri"/>
              </a:rPr>
              <a:t>lead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time </a:t>
            </a:r>
            <a:r>
              <a:rPr dirty="0" sz="1550" spc="15">
                <a:latin typeface="Calibri"/>
                <a:cs typeface="Calibri"/>
              </a:rPr>
              <a:t>1</a:t>
            </a:r>
            <a:r>
              <a:rPr dirty="0" sz="1550" spc="5">
                <a:latin typeface="Calibri"/>
                <a:cs typeface="Calibri"/>
              </a:rPr>
              <a:t> to 500.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395" y="2886456"/>
            <a:ext cx="2624327" cy="38999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0678" y="2915204"/>
            <a:ext cx="2011380" cy="1494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05" y="1302700"/>
            <a:ext cx="5000625" cy="9163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314325">
              <a:lnSpc>
                <a:spcPts val="1700"/>
              </a:lnSpc>
              <a:spcBef>
                <a:spcPts val="320"/>
              </a:spcBef>
            </a:pPr>
            <a:r>
              <a:rPr dirty="0" sz="1550" spc="-5">
                <a:latin typeface="Calibri"/>
                <a:cs typeface="Calibri"/>
              </a:rPr>
              <a:t>Here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is</a:t>
            </a:r>
            <a:r>
              <a:rPr dirty="0" sz="1550">
                <a:latin typeface="Calibri"/>
                <a:cs typeface="Calibri"/>
              </a:rPr>
              <a:t> a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ols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model which</a:t>
            </a:r>
            <a:r>
              <a:rPr dirty="0" sz="1550" spc="-5">
                <a:latin typeface="Calibri"/>
                <a:cs typeface="Calibri"/>
              </a:rPr>
              <a:t> is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basic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statistical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model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and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correlation </a:t>
            </a:r>
            <a:r>
              <a:rPr dirty="0" sz="1550">
                <a:latin typeface="Calibri"/>
                <a:cs typeface="Calibri"/>
              </a:rPr>
              <a:t>plot</a:t>
            </a:r>
            <a:r>
              <a:rPr dirty="0" sz="1550" spc="-5">
                <a:latin typeface="Calibri"/>
                <a:cs typeface="Calibri"/>
              </a:rPr>
              <a:t> with </a:t>
            </a:r>
            <a:r>
              <a:rPr dirty="0" sz="1550" spc="-10">
                <a:latin typeface="Calibri"/>
                <a:cs typeface="Calibri"/>
              </a:rPr>
              <a:t>heat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map.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700"/>
              </a:lnSpc>
              <a:spcBef>
                <a:spcPts val="10"/>
              </a:spcBef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squared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score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is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0.037 </a:t>
            </a:r>
            <a:r>
              <a:rPr dirty="0" sz="1550">
                <a:latin typeface="Calibri"/>
                <a:cs typeface="Calibri"/>
              </a:rPr>
              <a:t>and </a:t>
            </a:r>
            <a:r>
              <a:rPr dirty="0" sz="1550" spc="-5">
                <a:latin typeface="Calibri"/>
                <a:cs typeface="Calibri"/>
              </a:rPr>
              <a:t>adj</a:t>
            </a:r>
            <a:r>
              <a:rPr dirty="0" sz="1550">
                <a:latin typeface="Calibri"/>
                <a:cs typeface="Calibri"/>
              </a:rPr>
              <a:t> r_squared </a:t>
            </a:r>
            <a:r>
              <a:rPr dirty="0" sz="1550" spc="-5">
                <a:latin typeface="Calibri"/>
                <a:cs typeface="Calibri"/>
              </a:rPr>
              <a:t>score 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0.038.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There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no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such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big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relationships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between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columns.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577" y="2807208"/>
            <a:ext cx="4028634" cy="3638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755" y="992124"/>
            <a:ext cx="3480980" cy="5349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56" y="857634"/>
            <a:ext cx="6782434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20">
                <a:latin typeface="Calibri"/>
                <a:cs typeface="Calibri"/>
              </a:rPr>
              <a:t>target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variable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booking</a:t>
            </a:r>
            <a:r>
              <a:rPr dirty="0" sz="1400" spc="-15">
                <a:latin typeface="Calibri"/>
                <a:cs typeface="Calibri"/>
              </a:rPr>
              <a:t> complete.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dirty="0" sz="1400" spc="-15">
                <a:latin typeface="Calibri"/>
                <a:cs typeface="Calibri"/>
              </a:rPr>
              <a:t>Here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machine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learning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model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random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forest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classifier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12700" marR="220345">
              <a:lnSpc>
                <a:spcPts val="1510"/>
              </a:lnSpc>
              <a:spcBef>
                <a:spcPts val="110"/>
              </a:spcBef>
            </a:pPr>
            <a:r>
              <a:rPr dirty="0" sz="1400" spc="-15">
                <a:latin typeface="Calibri"/>
                <a:cs typeface="Calibri"/>
              </a:rPr>
              <a:t>Done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train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80%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of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data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testing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with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20%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of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data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and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random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state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42.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can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classification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report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with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matrics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like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precision,recall,f1score,accuracy.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best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metric</a:t>
            </a:r>
            <a:r>
              <a:rPr dirty="0" sz="1400" spc="-5">
                <a:latin typeface="Calibri"/>
                <a:cs typeface="Calibri"/>
              </a:rPr>
              <a:t> is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accuracy </a:t>
            </a:r>
            <a:r>
              <a:rPr dirty="0" sz="1400" spc="-5">
                <a:latin typeface="Calibri"/>
                <a:cs typeface="Calibri"/>
              </a:rPr>
              <a:t>it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85%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accuracy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f1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score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of </a:t>
            </a:r>
            <a:r>
              <a:rPr dirty="0" sz="1400" spc="-35">
                <a:latin typeface="Calibri"/>
                <a:cs typeface="Calibri"/>
              </a:rPr>
              <a:t>0’s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0.92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35">
                <a:latin typeface="Calibri"/>
                <a:cs typeface="Calibri"/>
              </a:rPr>
              <a:t>1’s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0.18.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2090928"/>
            <a:ext cx="6645290" cy="4310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yashw</dc:creator>
  <dc:title>Presentation1</dc:title>
  <dcterms:created xsi:type="dcterms:W3CDTF">2023-05-27T09:14:40Z</dcterms:created>
  <dcterms:modified xsi:type="dcterms:W3CDTF">2023-05-27T09:14:40Z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LastSaved">
    <vt:filetime>2023-05-27T00:00:00Z</vt:filetime>
  </property>
</Properties>
</file>