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76" r:id="rId2"/>
    <p:sldId id="331" r:id="rId3"/>
    <p:sldId id="301" r:id="rId4"/>
    <p:sldId id="283" r:id="rId5"/>
    <p:sldId id="318" r:id="rId6"/>
    <p:sldId id="319" r:id="rId7"/>
    <p:sldId id="320" r:id="rId8"/>
    <p:sldId id="327" r:id="rId9"/>
    <p:sldId id="328" r:id="rId10"/>
    <p:sldId id="329" r:id="rId11"/>
    <p:sldId id="330" r:id="rId12"/>
    <p:sldId id="322" r:id="rId13"/>
    <p:sldId id="326" r:id="rId14"/>
    <p:sldId id="325" r:id="rId15"/>
    <p:sldId id="323" r:id="rId16"/>
    <p:sldId id="324" r:id="rId17"/>
    <p:sldId id="284" r:id="rId18"/>
    <p:sldId id="299" r:id="rId19"/>
    <p:sldId id="287" r:id="rId20"/>
    <p:sldId id="288" r:id="rId21"/>
    <p:sldId id="300" r:id="rId22"/>
    <p:sldId id="30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Eras Light ITC" panose="020B0402030504020804" pitchFamily="34" charset="0"/>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FCA"/>
    <a:srgbClr val="FA9190"/>
    <a:srgbClr val="FDDCD9"/>
    <a:srgbClr val="FCB6B6"/>
    <a:srgbClr val="83C26A"/>
    <a:srgbClr val="8EC777"/>
    <a:srgbClr val="65AC47"/>
    <a:srgbClr val="ACCF5F"/>
    <a:srgbClr val="A4CA4E"/>
    <a:srgbClr val="B4D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4192" autoAdjust="0"/>
  </p:normalViewPr>
  <p:slideViewPr>
    <p:cSldViewPr snapToGrid="0" showGuides="1">
      <p:cViewPr varScale="1">
        <p:scale>
          <a:sx n="80" d="100"/>
          <a:sy n="80" d="100"/>
        </p:scale>
        <p:origin x="331" y="62"/>
      </p:cViewPr>
      <p:guideLst>
        <p:guide orient="horz" pos="429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60D3-616D-46F6-AF69-ED425A7216EB}" type="datetimeFigureOut">
              <a:rPr lang="zh-CN" altLang="en-US" smtClean="0"/>
              <a:t>2023/10/7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2FA2-67CC-4DD0-B588-1E9AFD3008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B82FA2-67CC-4DD0-B588-1E9AFD3008EB}" type="slidenum">
              <a:rPr lang="zh-CN" altLang="en-US" smtClean="0"/>
              <a:t>20</a:t>
            </a:fld>
            <a:endParaRPr lang="zh-CN" altLang="en-US"/>
          </a:p>
        </p:txBody>
      </p:sp>
    </p:spTree>
    <p:extLst>
      <p:ext uri="{BB962C8B-B14F-4D97-AF65-F5344CB8AC3E}">
        <p14:creationId xmlns:p14="http://schemas.microsoft.com/office/powerpoint/2010/main" val="22944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E41182-4FAC-4847-8D8C-769657762A65}" type="datetimeFigureOut">
              <a:rPr lang="zh-CN" altLang="en-US" smtClean="0"/>
              <a:t>2023/10/7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41182-4FAC-4847-8D8C-769657762A65}" type="datetimeFigureOut">
              <a:rPr lang="zh-CN" altLang="en-US" smtClean="0"/>
              <a:t>2023/10/7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D10B2-B892-403B-9A3D-7816DA59F5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25120" y="32781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Roboto Lt" pitchFamily="2" charset="0"/>
            </a:endParaRPr>
          </a:p>
        </p:txBody>
      </p:sp>
      <p:cxnSp>
        <p:nvCxnSpPr>
          <p:cNvPr id="11" name="直接连接符 19">
            <a:extLst>
              <a:ext uri="{FF2B5EF4-FFF2-40B4-BE49-F238E27FC236}">
                <a16:creationId xmlns:a16="http://schemas.microsoft.com/office/drawing/2014/main" id="{CD075CE6-EB9C-15F8-FAC8-0198AFE68CBF}"/>
              </a:ext>
            </a:extLst>
          </p:cNvPr>
          <p:cNvCxnSpPr/>
          <p:nvPr/>
        </p:nvCxnSpPr>
        <p:spPr>
          <a:xfrm>
            <a:off x="4173641" y="2362077"/>
            <a:ext cx="359005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文本框 6">
            <a:extLst>
              <a:ext uri="{FF2B5EF4-FFF2-40B4-BE49-F238E27FC236}">
                <a16:creationId xmlns:a16="http://schemas.microsoft.com/office/drawing/2014/main" id="{09B6CF00-A5B0-3002-303F-389F301FE53A}"/>
              </a:ext>
            </a:extLst>
          </p:cNvPr>
          <p:cNvSpPr txBox="1"/>
          <p:nvPr/>
        </p:nvSpPr>
        <p:spPr>
          <a:xfrm>
            <a:off x="1746250" y="1164590"/>
            <a:ext cx="9025890" cy="1106805"/>
          </a:xfrm>
          <a:prstGeom prst="rect">
            <a:avLst/>
          </a:prstGeom>
          <a:noFill/>
        </p:spPr>
        <p:txBody>
          <a:bodyPr wrap="square" rtlCol="0">
            <a:spAutoFit/>
          </a:bodyPr>
          <a:lstStyle/>
          <a:p>
            <a:pPr algn="dist"/>
            <a:r>
              <a:rPr lang="en-IN" altLang="en-US" sz="6600" dirty="0">
                <a:latin typeface="Times New Roman" panose="02020603050405020304" pitchFamily="18" charset="0"/>
                <a:cs typeface="Times New Roman" panose="02020603050405020304" pitchFamily="18" charset="0"/>
                <a:sym typeface="+mn-lt"/>
              </a:rPr>
              <a:t>JOB THREAT INDEX</a:t>
            </a:r>
          </a:p>
        </p:txBody>
      </p:sp>
      <p:sp>
        <p:nvSpPr>
          <p:cNvPr id="13" name="Text Box 1">
            <a:extLst>
              <a:ext uri="{FF2B5EF4-FFF2-40B4-BE49-F238E27FC236}">
                <a16:creationId xmlns:a16="http://schemas.microsoft.com/office/drawing/2014/main" id="{9BA7FF0A-0443-2F2E-EB17-C0EB7D13B7A9}"/>
              </a:ext>
            </a:extLst>
          </p:cNvPr>
          <p:cNvSpPr txBox="1"/>
          <p:nvPr/>
        </p:nvSpPr>
        <p:spPr>
          <a:xfrm>
            <a:off x="1915795" y="3773170"/>
            <a:ext cx="8686165" cy="1476375"/>
          </a:xfrm>
          <a:prstGeom prst="rect">
            <a:avLst/>
          </a:prstGeom>
          <a:noFill/>
        </p:spPr>
        <p:txBody>
          <a:bodyPr wrap="square" rtlCol="0" anchor="t">
            <a:spAutoFit/>
          </a:bodyPr>
          <a:lstStyle/>
          <a:p>
            <a:pPr algn="l">
              <a:lnSpc>
                <a:spcPct val="100000"/>
              </a:lnSpc>
            </a:pPr>
            <a:r>
              <a:rPr lang="en-IN"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BATCH 8                                                            </a:t>
            </a:r>
            <a:r>
              <a:rPr lang="en-IN" b="1" u="sng" dirty="0">
                <a:latin typeface="Times New Roman" panose="02020603050405020304" pitchFamily="18" charset="0"/>
                <a:cs typeface="Times New Roman" panose="02020603050405020304" pitchFamily="18" charset="0"/>
                <a:sym typeface="+mn-ea"/>
              </a:rPr>
              <a:t>Guide:</a:t>
            </a:r>
            <a:r>
              <a:rPr lang="en-IN" b="1" dirty="0">
                <a:latin typeface="Times New Roman" panose="02020603050405020304" pitchFamily="18" charset="0"/>
                <a:cs typeface="Times New Roman" panose="02020603050405020304" pitchFamily="18" charset="0"/>
                <a:sym typeface="+mn-ea"/>
              </a:rPr>
              <a:t>                       </a:t>
            </a:r>
            <a:endParaRPr lang="en-IN"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B </a:t>
            </a:r>
            <a:r>
              <a:rPr lang="en-US" dirty="0" err="1">
                <a:latin typeface="Times New Roman" panose="02020603050405020304" pitchFamily="18" charset="0"/>
                <a:cs typeface="Times New Roman" panose="02020603050405020304" pitchFamily="18" charset="0"/>
                <a:sym typeface="+mn-ea"/>
              </a:rPr>
              <a:t>Navaneeth</a:t>
            </a:r>
            <a:r>
              <a:rPr lang="en-IN" dirty="0">
                <a:latin typeface="Times New Roman" panose="02020603050405020304" pitchFamily="18" charset="0"/>
                <a:cs typeface="Times New Roman" panose="02020603050405020304" pitchFamily="18" charset="0"/>
                <a:sym typeface="+mn-ea"/>
              </a:rPr>
              <a:t>-  21071A6611                           </a:t>
            </a:r>
            <a:r>
              <a:rPr lang="en-US" dirty="0">
                <a:latin typeface="Times New Roman" panose="02020603050405020304" pitchFamily="18" charset="0"/>
                <a:cs typeface="Times New Roman" panose="02020603050405020304" pitchFamily="18" charset="0"/>
                <a:sym typeface="+mn-ea"/>
              </a:rPr>
              <a:t>Mr. B Venkatesh</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G. </a:t>
            </a:r>
            <a:r>
              <a:rPr lang="en-US" dirty="0" err="1">
                <a:latin typeface="Times New Roman" panose="02020603050405020304" pitchFamily="18" charset="0"/>
                <a:cs typeface="Times New Roman" panose="02020603050405020304" pitchFamily="18" charset="0"/>
                <a:sym typeface="+mn-ea"/>
              </a:rPr>
              <a:t>Ruchitha</a:t>
            </a:r>
            <a:r>
              <a:rPr lang="en-IN" dirty="0">
                <a:latin typeface="Times New Roman" panose="02020603050405020304" pitchFamily="18" charset="0"/>
                <a:cs typeface="Times New Roman" panose="02020603050405020304" pitchFamily="18" charset="0"/>
                <a:sym typeface="+mn-ea"/>
              </a:rPr>
              <a:t>-   21071A6620                           Assistant Professor</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G. Aravind </a:t>
            </a:r>
            <a:r>
              <a:rPr lang="en-IN" dirty="0">
                <a:latin typeface="Times New Roman" panose="02020603050405020304" pitchFamily="18" charset="0"/>
                <a:cs typeface="Times New Roman" panose="02020603050405020304" pitchFamily="18" charset="0"/>
                <a:sym typeface="+mn-ea"/>
              </a:rPr>
              <a:t>-    21071A6623</a:t>
            </a:r>
            <a:endParaRPr lang="en-IN"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sym typeface="+mn-ea"/>
              </a:rPr>
              <a:t>K. </a:t>
            </a:r>
            <a:r>
              <a:rPr lang="en-US" dirty="0" err="1">
                <a:latin typeface="Times New Roman" panose="02020603050405020304" pitchFamily="18" charset="0"/>
                <a:cs typeface="Times New Roman" panose="02020603050405020304" pitchFamily="18" charset="0"/>
                <a:sym typeface="+mn-ea"/>
              </a:rPr>
              <a:t>Yashwanth</a:t>
            </a:r>
            <a:r>
              <a:rPr lang="en-IN" dirty="0">
                <a:latin typeface="Times New Roman" panose="02020603050405020304" pitchFamily="18" charset="0"/>
                <a:cs typeface="Times New Roman" panose="02020603050405020304" pitchFamily="18" charset="0"/>
                <a:sym typeface="+mn-ea"/>
              </a:rPr>
              <a:t>-21071A6626</a:t>
            </a:r>
            <a:endParaRPr lang="en-US" dirty="0">
              <a:latin typeface="Times New Roman" panose="02020603050405020304" pitchFamily="18" charset="0"/>
              <a:cs typeface="Times New Roman" panose="02020603050405020304" pitchFamily="18" charset="0"/>
            </a:endParaRPr>
          </a:p>
        </p:txBody>
      </p:sp>
      <p:grpSp>
        <p:nvGrpSpPr>
          <p:cNvPr id="14" name="组合 2">
            <a:extLst>
              <a:ext uri="{FF2B5EF4-FFF2-40B4-BE49-F238E27FC236}">
                <a16:creationId xmlns:a16="http://schemas.microsoft.com/office/drawing/2014/main" id="{9DE6257B-49F8-B81A-05D9-5B1981981D67}"/>
              </a:ext>
            </a:extLst>
          </p:cNvPr>
          <p:cNvGrpSpPr/>
          <p:nvPr/>
        </p:nvGrpSpPr>
        <p:grpSpPr>
          <a:xfrm>
            <a:off x="8138796" y="5706341"/>
            <a:ext cx="3214936" cy="447866"/>
            <a:chOff x="4407906" y="1742527"/>
            <a:chExt cx="4612496" cy="658928"/>
          </a:xfrm>
          <a:solidFill>
            <a:srgbClr val="FA9190"/>
          </a:solidFill>
        </p:grpSpPr>
        <p:sp>
          <p:nvSpPr>
            <p:cNvPr id="15" name="菱形 4">
              <a:extLst>
                <a:ext uri="{FF2B5EF4-FFF2-40B4-BE49-F238E27FC236}">
                  <a16:creationId xmlns:a16="http://schemas.microsoft.com/office/drawing/2014/main" id="{94DC6A2E-378A-E5E3-EA15-66DCC8030D71}"/>
                </a:ext>
              </a:extLst>
            </p:cNvPr>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21" name="菱形 5">
              <a:extLst>
                <a:ext uri="{FF2B5EF4-FFF2-40B4-BE49-F238E27FC236}">
                  <a16:creationId xmlns:a16="http://schemas.microsoft.com/office/drawing/2014/main" id="{3519FB12-22B0-FB70-8BF8-1A3EED1EB480}"/>
                </a:ext>
              </a:extLst>
            </p:cNvPr>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1" name="菱形 6">
              <a:extLst>
                <a:ext uri="{FF2B5EF4-FFF2-40B4-BE49-F238E27FC236}">
                  <a16:creationId xmlns:a16="http://schemas.microsoft.com/office/drawing/2014/main" id="{E3D3EC5C-90A2-B277-2D22-44E9A3090227}"/>
                </a:ext>
              </a:extLst>
            </p:cNvPr>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2" name="菱形 7">
              <a:extLst>
                <a:ext uri="{FF2B5EF4-FFF2-40B4-BE49-F238E27FC236}">
                  <a16:creationId xmlns:a16="http://schemas.microsoft.com/office/drawing/2014/main" id="{0F80A997-4A06-90C5-06F2-C88FBB33F536}"/>
                </a:ext>
              </a:extLst>
            </p:cNvPr>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3" name="菱形 8">
              <a:extLst>
                <a:ext uri="{FF2B5EF4-FFF2-40B4-BE49-F238E27FC236}">
                  <a16:creationId xmlns:a16="http://schemas.microsoft.com/office/drawing/2014/main" id="{61534113-3F93-F751-12A7-4DD2D1F50112}"/>
                </a:ext>
              </a:extLst>
            </p:cNvPr>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4" name="菱形 9">
              <a:extLst>
                <a:ext uri="{FF2B5EF4-FFF2-40B4-BE49-F238E27FC236}">
                  <a16:creationId xmlns:a16="http://schemas.microsoft.com/office/drawing/2014/main" id="{C76AF606-0FB7-436F-18F8-FA2E9795022C}"/>
                </a:ext>
              </a:extLst>
            </p:cNvPr>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5" name="菱形 10">
              <a:extLst>
                <a:ext uri="{FF2B5EF4-FFF2-40B4-BE49-F238E27FC236}">
                  <a16:creationId xmlns:a16="http://schemas.microsoft.com/office/drawing/2014/main" id="{C487B42F-39F4-1997-1FE8-C61D305FAB31}"/>
                </a:ext>
              </a:extLst>
            </p:cNvPr>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grpSp>
        <p:nvGrpSpPr>
          <p:cNvPr id="36" name="组合 2">
            <a:extLst>
              <a:ext uri="{FF2B5EF4-FFF2-40B4-BE49-F238E27FC236}">
                <a16:creationId xmlns:a16="http://schemas.microsoft.com/office/drawing/2014/main" id="{A5F9DA24-12DA-06A2-A129-E585A29C6173}"/>
              </a:ext>
            </a:extLst>
          </p:cNvPr>
          <p:cNvGrpSpPr/>
          <p:nvPr/>
        </p:nvGrpSpPr>
        <p:grpSpPr>
          <a:xfrm>
            <a:off x="718820" y="599440"/>
            <a:ext cx="1896745" cy="447675"/>
            <a:chOff x="4407906" y="1742527"/>
            <a:chExt cx="4612496" cy="658928"/>
          </a:xfrm>
          <a:solidFill>
            <a:srgbClr val="FA9190"/>
          </a:solidFill>
        </p:grpSpPr>
        <p:sp>
          <p:nvSpPr>
            <p:cNvPr id="37" name="菱形 4">
              <a:extLst>
                <a:ext uri="{FF2B5EF4-FFF2-40B4-BE49-F238E27FC236}">
                  <a16:creationId xmlns:a16="http://schemas.microsoft.com/office/drawing/2014/main" id="{8EAE971B-588E-DDB6-333A-20E53A661631}"/>
                </a:ext>
              </a:extLst>
            </p:cNvPr>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8" name="菱形 5">
              <a:extLst>
                <a:ext uri="{FF2B5EF4-FFF2-40B4-BE49-F238E27FC236}">
                  <a16:creationId xmlns:a16="http://schemas.microsoft.com/office/drawing/2014/main" id="{E4C07F39-8AE3-2117-7B4E-B6579FC78E59}"/>
                </a:ext>
              </a:extLst>
            </p:cNvPr>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39" name="菱形 6">
              <a:extLst>
                <a:ext uri="{FF2B5EF4-FFF2-40B4-BE49-F238E27FC236}">
                  <a16:creationId xmlns:a16="http://schemas.microsoft.com/office/drawing/2014/main" id="{2DDA9137-0632-8D9F-286E-9B75F5DDFA74}"/>
                </a:ext>
              </a:extLst>
            </p:cNvPr>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0" name="菱形 7">
              <a:extLst>
                <a:ext uri="{FF2B5EF4-FFF2-40B4-BE49-F238E27FC236}">
                  <a16:creationId xmlns:a16="http://schemas.microsoft.com/office/drawing/2014/main" id="{CE20101E-FF77-F876-00DA-5910B46C38F1}"/>
                </a:ext>
              </a:extLst>
            </p:cNvPr>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1" name="菱形 8">
              <a:extLst>
                <a:ext uri="{FF2B5EF4-FFF2-40B4-BE49-F238E27FC236}">
                  <a16:creationId xmlns:a16="http://schemas.microsoft.com/office/drawing/2014/main" id="{F592FA16-8A11-2CC9-E831-914E244A30A6}"/>
                </a:ext>
              </a:extLst>
            </p:cNvPr>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2" name="菱形 9">
              <a:extLst>
                <a:ext uri="{FF2B5EF4-FFF2-40B4-BE49-F238E27FC236}">
                  <a16:creationId xmlns:a16="http://schemas.microsoft.com/office/drawing/2014/main" id="{F4DD03D5-AA46-DBF0-DD17-DBC1F1566170}"/>
                </a:ext>
              </a:extLst>
            </p:cNvPr>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3" name="菱形 10">
              <a:extLst>
                <a:ext uri="{FF2B5EF4-FFF2-40B4-BE49-F238E27FC236}">
                  <a16:creationId xmlns:a16="http://schemas.microsoft.com/office/drawing/2014/main" id="{C6B85C91-4852-DC3D-637C-E9D894D67BFC}"/>
                </a:ext>
              </a:extLst>
            </p:cNvPr>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grpSp>
        <p:nvGrpSpPr>
          <p:cNvPr id="44" name="组合 2">
            <a:extLst>
              <a:ext uri="{FF2B5EF4-FFF2-40B4-BE49-F238E27FC236}">
                <a16:creationId xmlns:a16="http://schemas.microsoft.com/office/drawing/2014/main" id="{9C1FC4C4-8FBD-D815-4E7F-FF1BA10D423E}"/>
              </a:ext>
            </a:extLst>
          </p:cNvPr>
          <p:cNvGrpSpPr/>
          <p:nvPr/>
        </p:nvGrpSpPr>
        <p:grpSpPr>
          <a:xfrm>
            <a:off x="8138796" y="10856826"/>
            <a:ext cx="3214936" cy="447866"/>
            <a:chOff x="4407906" y="1742527"/>
            <a:chExt cx="4612496" cy="658928"/>
          </a:xfrm>
          <a:solidFill>
            <a:srgbClr val="FA9190"/>
          </a:solidFill>
        </p:grpSpPr>
        <p:sp>
          <p:nvSpPr>
            <p:cNvPr id="45" name="菱形 4">
              <a:extLst>
                <a:ext uri="{FF2B5EF4-FFF2-40B4-BE49-F238E27FC236}">
                  <a16:creationId xmlns:a16="http://schemas.microsoft.com/office/drawing/2014/main" id="{D039E2F1-6787-83A9-AAF0-B6D7BA04C563}"/>
                </a:ext>
              </a:extLst>
            </p:cNvPr>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6" name="菱形 5">
              <a:extLst>
                <a:ext uri="{FF2B5EF4-FFF2-40B4-BE49-F238E27FC236}">
                  <a16:creationId xmlns:a16="http://schemas.microsoft.com/office/drawing/2014/main" id="{2E73A8A6-84EA-C71A-E87D-1A1AFA9B75F8}"/>
                </a:ext>
              </a:extLst>
            </p:cNvPr>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7" name="菱形 6">
              <a:extLst>
                <a:ext uri="{FF2B5EF4-FFF2-40B4-BE49-F238E27FC236}">
                  <a16:creationId xmlns:a16="http://schemas.microsoft.com/office/drawing/2014/main" id="{5FA91BAC-DBAF-02E8-1FE7-ED5C248719F7}"/>
                </a:ext>
              </a:extLst>
            </p:cNvPr>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8" name="菱形 7">
              <a:extLst>
                <a:ext uri="{FF2B5EF4-FFF2-40B4-BE49-F238E27FC236}">
                  <a16:creationId xmlns:a16="http://schemas.microsoft.com/office/drawing/2014/main" id="{FAA8535B-9954-EEFA-7F77-44D35D67FB5C}"/>
                </a:ext>
              </a:extLst>
            </p:cNvPr>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49" name="菱形 8">
              <a:extLst>
                <a:ext uri="{FF2B5EF4-FFF2-40B4-BE49-F238E27FC236}">
                  <a16:creationId xmlns:a16="http://schemas.microsoft.com/office/drawing/2014/main" id="{83D918CC-3BDD-3590-7E31-91673B909347}"/>
                </a:ext>
              </a:extLst>
            </p:cNvPr>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50" name="菱形 9">
              <a:extLst>
                <a:ext uri="{FF2B5EF4-FFF2-40B4-BE49-F238E27FC236}">
                  <a16:creationId xmlns:a16="http://schemas.microsoft.com/office/drawing/2014/main" id="{DFEA2259-8B16-5A57-D2C8-738AE9ABF4F3}"/>
                </a:ext>
              </a:extLst>
            </p:cNvPr>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sp>
          <p:nvSpPr>
            <p:cNvPr id="51" name="菱形 10">
              <a:extLst>
                <a:ext uri="{FF2B5EF4-FFF2-40B4-BE49-F238E27FC236}">
                  <a16:creationId xmlns:a16="http://schemas.microsoft.com/office/drawing/2014/main" id="{B349E405-010D-083A-4C11-A0BF9697CB33}"/>
                </a:ext>
              </a:extLst>
            </p:cNvPr>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1C3423-F0B8-E436-B2CC-D6E785D64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61" y="94961"/>
            <a:ext cx="5044877" cy="6668078"/>
          </a:xfrm>
          <a:prstGeom prst="rect">
            <a:avLst/>
          </a:prstGeom>
        </p:spPr>
      </p:pic>
    </p:spTree>
    <p:extLst>
      <p:ext uri="{BB962C8B-B14F-4D97-AF65-F5344CB8AC3E}">
        <p14:creationId xmlns:p14="http://schemas.microsoft.com/office/powerpoint/2010/main" val="1786891864"/>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66EBCF-643A-AB04-1614-E01CECA03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61" y="1295215"/>
            <a:ext cx="5044877" cy="4267570"/>
          </a:xfrm>
          <a:prstGeom prst="rect">
            <a:avLst/>
          </a:prstGeom>
        </p:spPr>
      </p:pic>
    </p:spTree>
    <p:extLst>
      <p:ext uri="{BB962C8B-B14F-4D97-AF65-F5344CB8AC3E}">
        <p14:creationId xmlns:p14="http://schemas.microsoft.com/office/powerpoint/2010/main" val="1877532058"/>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sp>
        <p:nvSpPr>
          <p:cNvPr id="8" name="Title 7"/>
          <p:cNvSpPr>
            <a:spLocks noGrp="1"/>
          </p:cNvSpPr>
          <p:nvPr>
            <p:ph type="title"/>
          </p:nvPr>
        </p:nvSpPr>
        <p:spPr>
          <a:xfrm>
            <a:off x="838200" y="660400"/>
            <a:ext cx="10515600" cy="1325563"/>
          </a:xfrm>
        </p:spPr>
        <p:txBody>
          <a:bodyPr/>
          <a:lstStyle/>
          <a:p>
            <a:pPr algn="ctr"/>
            <a:r>
              <a:rPr lang="en-US" sz="2500" b="1" dirty="0">
                <a:latin typeface="Times New Roman" panose="02020603050405020304" charset="0"/>
                <a:cs typeface="Times New Roman" panose="02020603050405020304" charset="0"/>
              </a:rPr>
              <a:t>Existing System</a:t>
            </a:r>
            <a:endParaRPr lang="en-IN" sz="2500" b="1" dirty="0">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838200" y="2120900"/>
            <a:ext cx="10515600" cy="2516505"/>
          </a:xfrm>
        </p:spPr>
        <p:txBody>
          <a:bodyPr>
            <a:normAutofit/>
          </a:bodyPr>
          <a:lstStyle/>
          <a:p>
            <a:pPr lvl="1" algn="just">
              <a:lnSpc>
                <a:spcPct val="100000"/>
              </a:lnSpc>
            </a:pPr>
            <a:r>
              <a:rPr lang="en-US" sz="2000" dirty="0">
                <a:latin typeface="Times New Roman" panose="02020603050405020304" charset="0"/>
                <a:cs typeface="Times New Roman" panose="02020603050405020304" charset="0"/>
              </a:rPr>
              <a:t>McKinsey Global Institute (MGI) primarily relied on a combination of expert analysis, economic modeling, and data analysis rather than specific machine learning or deep learning models to conduct their Automation Impact Analysis. </a:t>
            </a:r>
          </a:p>
          <a:p>
            <a:pPr lvl="1" algn="just">
              <a:lnSpc>
                <a:spcPct val="100000"/>
              </a:lnSpc>
            </a:pPr>
            <a:r>
              <a:rPr lang="en-IN" sz="2000" i="0" dirty="0">
                <a:effectLst/>
                <a:latin typeface="Times New Roman" panose="02020603050405020304" charset="0"/>
                <a:cs typeface="Times New Roman" panose="02020603050405020304" charset="0"/>
              </a:rPr>
              <a:t>O*NET Database</a:t>
            </a:r>
          </a:p>
          <a:p>
            <a:pPr lvl="1" algn="just">
              <a:lnSpc>
                <a:spcPct val="100000"/>
              </a:lnSpc>
            </a:pPr>
            <a:r>
              <a:rPr lang="en-US" sz="2000" dirty="0">
                <a:latin typeface="Times New Roman" panose="02020603050405020304" charset="0"/>
                <a:cs typeface="Times New Roman" panose="02020603050405020304" charset="0"/>
              </a:rPr>
              <a:t>World Economic Forum's Future of Jobs Reports</a:t>
            </a:r>
          </a:p>
          <a:p>
            <a:pPr marL="457200" lvl="1" indent="0">
              <a:buNone/>
            </a:pPr>
            <a:endParaRPr lang="en-IN" sz="2000" dirty="0"/>
          </a:p>
        </p:txBody>
      </p:sp>
      <p:grpSp>
        <p:nvGrpSpPr>
          <p:cNvPr id="10" name="组合 2"/>
          <p:cNvGrpSpPr/>
          <p:nvPr/>
        </p:nvGrpSpPr>
        <p:grpSpPr>
          <a:xfrm>
            <a:off x="4471671" y="5604741"/>
            <a:ext cx="3214936" cy="447866"/>
            <a:chOff x="4407906" y="1742527"/>
            <a:chExt cx="4612496" cy="658928"/>
          </a:xfrm>
          <a:solidFill>
            <a:srgbClr val="FA9190"/>
          </a:solidFill>
        </p:grpSpPr>
        <p:sp>
          <p:nvSpPr>
            <p:cNvPr id="11"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5"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sp>
        <p:nvSpPr>
          <p:cNvPr id="5" name="Title 4"/>
          <p:cNvSpPr>
            <a:spLocks noGrp="1"/>
          </p:cNvSpPr>
          <p:nvPr>
            <p:ph type="title"/>
          </p:nvPr>
        </p:nvSpPr>
        <p:spPr/>
        <p:txBody>
          <a:bodyPr/>
          <a:lstStyle/>
          <a:p>
            <a:pPr algn="ctr"/>
            <a:r>
              <a:rPr lang="en-US" sz="2500" b="1" dirty="0">
                <a:latin typeface="Times New Roman" panose="02020603050405020304" charset="0"/>
                <a:cs typeface="Times New Roman" panose="02020603050405020304" charset="0"/>
              </a:rPr>
              <a:t>Proposed System</a:t>
            </a:r>
            <a:endParaRPr lang="en-IN" sz="2500" dirty="0"/>
          </a:p>
        </p:txBody>
      </p:sp>
      <p:sp>
        <p:nvSpPr>
          <p:cNvPr id="6" name="Content Placeholder 5"/>
          <p:cNvSpPr>
            <a:spLocks noGrp="1"/>
          </p:cNvSpPr>
          <p:nvPr>
            <p:ph idx="1"/>
          </p:nvPr>
        </p:nvSpPr>
        <p:spPr/>
        <p:txBody>
          <a:bodyPr>
            <a:normAutofit/>
          </a:bodyPr>
          <a:lstStyle/>
          <a:p>
            <a:pPr marL="0" indent="0" algn="just">
              <a:buNone/>
            </a:pPr>
            <a:r>
              <a:rPr lang="en-US" sz="2160" dirty="0">
                <a:latin typeface="Times New Roman" panose="02020603050405020304" charset="0"/>
                <a:cs typeface="Times New Roman" panose="02020603050405020304" charset="0"/>
              </a:rPr>
              <a:t>	We gathered historical data from various sources , such as</a:t>
            </a:r>
            <a:r>
              <a:rPr lang="en-IN" sz="2160" dirty="0">
                <a:latin typeface="Times New Roman" panose="02020603050405020304" charset="0"/>
                <a:cs typeface="Times New Roman" panose="02020603050405020304" charset="0"/>
              </a:rPr>
              <a:t> </a:t>
            </a:r>
            <a:r>
              <a:rPr lang="en-US" sz="2160" dirty="0">
                <a:effectLst/>
                <a:latin typeface="Times New Roman" panose="02020603050405020304" charset="0"/>
                <a:ea typeface="SimSun" panose="02010600030101010101" pitchFamily="2" charset="-122"/>
                <a:cs typeface="Times New Roman" panose="02020603050405020304" charset="0"/>
              </a:rPr>
              <a:t>Employment rates, job vacancies, industry trends, and wage data, GDP growth, inflation rates, unemployment rates, regional economic data</a:t>
            </a:r>
            <a:r>
              <a:rPr lang="en-IN" sz="2160" dirty="0">
                <a:latin typeface="Times New Roman" panose="02020603050405020304" charset="0"/>
                <a:cs typeface="Times New Roman" panose="02020603050405020304" charset="0"/>
              </a:rPr>
              <a:t>. This dataset will be used for training and evaluating the model. The data is Cleaned and processed to remove outliers, missing values and inconsistencies. Relevant features, such as historical Job replaced data and usable variables(Potential AI innovation areas) are extracted from the raw data. Split the data into training and testing sets for model evaluation. With the extracted feature data we train a Random forest, KNM, Decision tree model. After training the model use it to make job treat index predictions on testing data and calculate the accuracy and forecast the errors by comparing the </a:t>
            </a:r>
            <a:r>
              <a:rPr lang="en-US" sz="2160" dirty="0">
                <a:latin typeface="Times New Roman" panose="02020603050405020304" charset="0"/>
                <a:cs typeface="Times New Roman" panose="02020603050405020304" charset="0"/>
              </a:rPr>
              <a:t>predicted Job threat index to the actual observations.</a:t>
            </a:r>
            <a:r>
              <a:rPr lang="en-IN" sz="2160" dirty="0">
                <a:latin typeface="Times New Roman" panose="02020603050405020304" charset="0"/>
                <a:cs typeface="Times New Roman" panose="02020603050405020304" charset="0"/>
              </a:rPr>
              <a:t> Based on the error analysis, refine the model to reduce </a:t>
            </a:r>
            <a:r>
              <a:rPr lang="en-US" sz="2160" dirty="0">
                <a:latin typeface="Times New Roman" panose="02020603050405020304" charset="0"/>
                <a:cs typeface="Times New Roman" panose="02020603050405020304" charset="0"/>
              </a:rPr>
              <a:t>Job threat index</a:t>
            </a:r>
            <a:r>
              <a:rPr lang="en-IN" sz="2160" dirty="0">
                <a:latin typeface="Times New Roman" panose="02020603050405020304" charset="0"/>
                <a:cs typeface="Times New Roman" panose="02020603050405020304" charset="0"/>
              </a:rPr>
              <a:t> errors. Consider using ensemble methods, such as bagging or boosting, for the Random Forest algorithm to improve </a:t>
            </a:r>
            <a:r>
              <a:rPr lang="en-US" sz="2160" dirty="0">
                <a:latin typeface="Times New Roman" panose="02020603050405020304" charset="0"/>
                <a:cs typeface="Times New Roman" panose="02020603050405020304" charset="0"/>
              </a:rPr>
              <a:t>Job threat index</a:t>
            </a:r>
            <a:r>
              <a:rPr lang="en-IN" sz="2160" dirty="0">
                <a:latin typeface="Times New Roman" panose="02020603050405020304" charset="0"/>
                <a:cs typeface="Times New Roman" panose="02020603050405020304" charset="0"/>
              </a:rPr>
              <a:t> accuracy and error estimation.</a:t>
            </a:r>
            <a:endParaRPr lang="en-US" sz="2160" dirty="0">
              <a:latin typeface="Times New Roman" panose="02020603050405020304" charset="0"/>
              <a:cs typeface="Times New Roman" panose="02020603050405020304" charset="0"/>
            </a:endParaRPr>
          </a:p>
          <a:p>
            <a:pPr marL="0" indent="0" algn="just">
              <a:buNone/>
            </a:pPr>
            <a:endParaRPr lang="en-IN" sz="2160" dirty="0"/>
          </a:p>
        </p:txBody>
      </p:sp>
      <p:grpSp>
        <p:nvGrpSpPr>
          <p:cNvPr id="10" name="组合 2"/>
          <p:cNvGrpSpPr/>
          <p:nvPr/>
        </p:nvGrpSpPr>
        <p:grpSpPr>
          <a:xfrm>
            <a:off x="4491991" y="5729836"/>
            <a:ext cx="3214936" cy="447866"/>
            <a:chOff x="4407906" y="1742527"/>
            <a:chExt cx="4612496" cy="658928"/>
          </a:xfrm>
          <a:solidFill>
            <a:srgbClr val="FA9190"/>
          </a:solidFill>
        </p:grpSpPr>
        <p:sp>
          <p:nvSpPr>
            <p:cNvPr id="11"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5"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758825" y="688340"/>
            <a:ext cx="4177030" cy="475615"/>
          </a:xfrm>
          <a:prstGeom prst="rect">
            <a:avLst/>
          </a:prstGeom>
          <a:noFill/>
        </p:spPr>
        <p:txBody>
          <a:bodyPr wrap="none" rtlCol="0" anchor="t">
            <a:spAutoFit/>
          </a:bodyPr>
          <a:lstStyle/>
          <a:p>
            <a:pPr algn="l"/>
            <a:r>
              <a:rPr lang="en-IN" altLang="en-US" sz="2500" b="1">
                <a:latin typeface="Times New Roman" panose="02020603050405020304" charset="0"/>
                <a:ea typeface="Roboto Lt" pitchFamily="2" charset="0"/>
                <a:cs typeface="Times New Roman" panose="02020603050405020304" charset="0"/>
                <a:sym typeface="Roboto Lt" pitchFamily="2" charset="0"/>
              </a:rPr>
              <a:t>SYSTEM REQUIREMENTS</a:t>
            </a:r>
            <a:endParaRPr lang="en-US" sz="2500" b="1"/>
          </a:p>
        </p:txBody>
      </p:sp>
      <p:sp>
        <p:nvSpPr>
          <p:cNvPr id="5" name="Content Placeholder 4"/>
          <p:cNvSpPr>
            <a:spLocks noGrp="1"/>
          </p:cNvSpPr>
          <p:nvPr>
            <p:ph idx="1"/>
          </p:nvPr>
        </p:nvSpPr>
        <p:spPr>
          <a:xfrm>
            <a:off x="1132840" y="1175385"/>
            <a:ext cx="5382895" cy="548005"/>
          </a:xfrm>
        </p:spPr>
        <p:txBody>
          <a:bodyPr>
            <a:normAutofit/>
          </a:bodyPr>
          <a:lstStyle/>
          <a:p>
            <a:pPr marL="0" indent="0" algn="just">
              <a:lnSpc>
                <a:spcPct val="100000"/>
              </a:lnSpc>
              <a:buNone/>
            </a:pPr>
            <a:r>
              <a:rPr lang="en-IN" altLang="en-US" sz="2000" dirty="0">
                <a:latin typeface="Times New Roman" panose="02020603050405020304" charset="0"/>
                <a:cs typeface="Times New Roman" panose="02020603050405020304" charset="0"/>
              </a:rPr>
              <a:t>FUNCTIONAL REQUIREMENTS</a:t>
            </a:r>
          </a:p>
        </p:txBody>
      </p:sp>
      <p:sp>
        <p:nvSpPr>
          <p:cNvPr id="6" name="Text Box 5"/>
          <p:cNvSpPr txBox="1"/>
          <p:nvPr/>
        </p:nvSpPr>
        <p:spPr>
          <a:xfrm>
            <a:off x="1416685" y="1646555"/>
            <a:ext cx="10206355" cy="5015865"/>
          </a:xfrm>
          <a:prstGeom prst="rect">
            <a:avLst/>
          </a:prstGeom>
          <a:noFill/>
        </p:spPr>
        <p:txBody>
          <a:bodyPr wrap="square" rtlCol="0" anchor="t">
            <a:spAutoFit/>
          </a:bodyPr>
          <a:lstStyle/>
          <a:p>
            <a:r>
              <a:rPr lang="en-US" sz="2000">
                <a:latin typeface="Times New Roman" panose="02020603050405020304" charset="0"/>
                <a:cs typeface="Times New Roman" panose="02020603050405020304" charset="0"/>
              </a:rPr>
              <a:t>1)</a:t>
            </a:r>
            <a:r>
              <a:rPr lang="en-US" sz="2000" b="1">
                <a:latin typeface="Times New Roman" panose="02020603050405020304" charset="0"/>
                <a:cs typeface="Times New Roman" panose="02020603050405020304" charset="0"/>
              </a:rPr>
              <a:t>Data Collection and Integration: </a:t>
            </a:r>
            <a:r>
              <a:rPr lang="en-US" sz="2000">
                <a:latin typeface="Times New Roman" panose="02020603050405020304" charset="0"/>
                <a:cs typeface="Times New Roman" panose="02020603050405020304" charset="0"/>
              </a:rPr>
              <a:t>various sources, including job market data, industry reports, and automation statistics.</a:t>
            </a:r>
          </a:p>
          <a:p>
            <a:r>
              <a:rPr lang="en-US" sz="2000">
                <a:latin typeface="Times New Roman" panose="02020603050405020304" charset="0"/>
                <a:cs typeface="Times New Roman" panose="02020603050405020304" charset="0"/>
              </a:rPr>
              <a:t>2)</a:t>
            </a:r>
            <a:r>
              <a:rPr lang="en-US" sz="2000" b="1">
                <a:latin typeface="Times New Roman" panose="02020603050405020304" charset="0"/>
                <a:cs typeface="Times New Roman" panose="02020603050405020304" charset="0"/>
              </a:rPr>
              <a:t>Data Preprocessing:</a:t>
            </a:r>
            <a:r>
              <a:rPr lang="en-US" sz="2000">
                <a:latin typeface="Times New Roman" panose="02020603050405020304" charset="0"/>
                <a:cs typeface="Times New Roman" panose="02020603050405020304" charset="0"/>
              </a:rPr>
              <a:t> data cleaning, normalization, and feature extraction, to prepare the data for analysis.</a:t>
            </a:r>
          </a:p>
          <a:p>
            <a:r>
              <a:rPr lang="en-US" sz="2000">
                <a:latin typeface="Times New Roman" panose="02020603050405020304" charset="0"/>
                <a:cs typeface="Times New Roman" panose="02020603050405020304" charset="0"/>
              </a:rPr>
              <a:t>3)</a:t>
            </a:r>
            <a:r>
              <a:rPr lang="en-US" sz="2000" b="1">
                <a:latin typeface="Times New Roman" panose="02020603050405020304" charset="0"/>
                <a:cs typeface="Times New Roman" panose="02020603050405020304" charset="0"/>
              </a:rPr>
              <a:t>Feature Selection:</a:t>
            </a:r>
            <a:r>
              <a:rPr lang="en-US" sz="2000">
                <a:latin typeface="Times New Roman" panose="02020603050405020304" charset="0"/>
                <a:cs typeface="Times New Roman" panose="02020603050405020304" charset="0"/>
              </a:rPr>
              <a:t> selecting  most relevant features or variables that contribute to job threat assessment.</a:t>
            </a:r>
          </a:p>
          <a:p>
            <a:r>
              <a:rPr lang="en-US" sz="2000">
                <a:latin typeface="Times New Roman" panose="02020603050405020304" charset="0"/>
                <a:cs typeface="Times New Roman" panose="02020603050405020304" charset="0"/>
              </a:rPr>
              <a:t>4) </a:t>
            </a:r>
            <a:r>
              <a:rPr lang="en-US" sz="2000" b="1">
                <a:latin typeface="Times New Roman" panose="02020603050405020304" charset="0"/>
                <a:cs typeface="Times New Roman" panose="02020603050405020304" charset="0"/>
              </a:rPr>
              <a:t>Machine Learning Algorithms:</a:t>
            </a:r>
            <a:r>
              <a:rPr lang="en-US" sz="2000">
                <a:latin typeface="Times New Roman" panose="02020603050405020304" charset="0"/>
                <a:cs typeface="Times New Roman" panose="02020603050405020304" charset="0"/>
              </a:rPr>
              <a:t> (e.g., regression, classification) to analyze the data and make predictions.</a:t>
            </a:r>
          </a:p>
          <a:p>
            <a:r>
              <a:rPr lang="en-US" sz="2000">
                <a:latin typeface="Times New Roman" panose="02020603050405020304" charset="0"/>
                <a:cs typeface="Times New Roman" panose="02020603050405020304" charset="0"/>
              </a:rPr>
              <a:t>5)</a:t>
            </a:r>
            <a:r>
              <a:rPr lang="en-US" sz="2000" b="1">
                <a:latin typeface="Times New Roman" panose="02020603050405020304" charset="0"/>
                <a:cs typeface="Times New Roman" panose="02020603050405020304" charset="0"/>
              </a:rPr>
              <a:t>Model Training:</a:t>
            </a:r>
            <a:r>
              <a:rPr lang="en-US" sz="2000">
                <a:latin typeface="Times New Roman" panose="02020603050405020304" charset="0"/>
                <a:cs typeface="Times New Roman" panose="02020603050405020304" charset="0"/>
              </a:rPr>
              <a:t> On historical data to learn patterns and relationships between job market conditions, automation trends, and job threat levels.</a:t>
            </a:r>
          </a:p>
          <a:p>
            <a:r>
              <a:rPr lang="en-US" sz="2000">
                <a:latin typeface="Times New Roman" panose="02020603050405020304" charset="0"/>
                <a:cs typeface="Times New Roman" panose="02020603050405020304" charset="0"/>
              </a:rPr>
              <a:t>6)</a:t>
            </a:r>
            <a:r>
              <a:rPr lang="en-US" sz="2000" b="1">
                <a:latin typeface="Times New Roman" panose="02020603050405020304" charset="0"/>
                <a:cs typeface="Times New Roman" panose="02020603050405020304" charset="0"/>
              </a:rPr>
              <a:t> Real-time Data Updates:</a:t>
            </a:r>
            <a:r>
              <a:rPr lang="en-US" sz="2000">
                <a:latin typeface="Times New Roman" panose="02020603050405020304" charset="0"/>
                <a:cs typeface="Times New Roman" panose="02020603050405020304" charset="0"/>
              </a:rPr>
              <a:t> real-time or periodic updates of data to ensure that the model remains current and relevant.</a:t>
            </a:r>
          </a:p>
          <a:p>
            <a:r>
              <a:rPr lang="en-US" sz="2000">
                <a:latin typeface="Times New Roman" panose="02020603050405020304" charset="0"/>
                <a:cs typeface="Times New Roman" panose="02020603050405020304" charset="0"/>
                <a:sym typeface="+mn-ea"/>
              </a:rPr>
              <a:t>7)</a:t>
            </a:r>
            <a:r>
              <a:rPr lang="en-US" sz="2000" b="1">
                <a:latin typeface="Times New Roman" panose="02020603050405020304" charset="0"/>
                <a:cs typeface="Times New Roman" panose="02020603050405020304" charset="0"/>
                <a:sym typeface="+mn-ea"/>
              </a:rPr>
              <a:t>Prediction: </a:t>
            </a:r>
            <a:r>
              <a:rPr lang="en-US" sz="2000">
                <a:latin typeface="Times New Roman" panose="02020603050405020304" charset="0"/>
                <a:cs typeface="Times New Roman" panose="02020603050405020304" charset="0"/>
                <a:sym typeface="+mn-ea"/>
              </a:rPr>
              <a:t> Providing the capability to predict job threat indexes for different sectors, regions, or timeframes based on user input or predefined scenarios.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
        <p:nvSpPr>
          <p:cNvPr id="7" name="Text Box 6"/>
          <p:cNvSpPr txBox="1"/>
          <p:nvPr/>
        </p:nvSpPr>
        <p:spPr>
          <a:xfrm>
            <a:off x="161290" y="269240"/>
            <a:ext cx="309880" cy="368300"/>
          </a:xfrm>
          <a:prstGeom prst="rect">
            <a:avLst/>
          </a:prstGeom>
          <a:noFill/>
        </p:spPr>
        <p:txBody>
          <a:bodyPr wrap="none" rtlCol="0">
            <a:spAutoFit/>
          </a:bodyPr>
          <a:lstStyle/>
          <a:p>
            <a:endParaRPr lang="en-US"/>
          </a:p>
        </p:txBody>
      </p:sp>
      <p:grpSp>
        <p:nvGrpSpPr>
          <p:cNvPr id="3" name="组合 2"/>
          <p:cNvGrpSpPr/>
          <p:nvPr/>
        </p:nvGrpSpPr>
        <p:grpSpPr>
          <a:xfrm>
            <a:off x="8366761" y="702541"/>
            <a:ext cx="3214936" cy="447866"/>
            <a:chOff x="4407906" y="1742527"/>
            <a:chExt cx="4612496" cy="658928"/>
          </a:xfrm>
          <a:solidFill>
            <a:srgbClr val="FA9190"/>
          </a:solidFill>
        </p:grpSpPr>
        <p:sp>
          <p:nvSpPr>
            <p:cNvPr id="8"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0"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Content Placeholder 4"/>
          <p:cNvSpPr>
            <a:spLocks noGrp="1"/>
          </p:cNvSpPr>
          <p:nvPr>
            <p:ph idx="1"/>
          </p:nvPr>
        </p:nvSpPr>
        <p:spPr>
          <a:xfrm>
            <a:off x="890905" y="1885315"/>
            <a:ext cx="5382895" cy="548005"/>
          </a:xfrm>
        </p:spPr>
        <p:txBody>
          <a:bodyPr>
            <a:normAutofit/>
          </a:bodyPr>
          <a:lstStyle/>
          <a:p>
            <a:pPr marL="0" indent="0" algn="just">
              <a:lnSpc>
                <a:spcPct val="100000"/>
              </a:lnSpc>
              <a:buNone/>
            </a:pPr>
            <a:r>
              <a:rPr lang="en-IN" altLang="en-US" sz="2000" dirty="0">
                <a:latin typeface="Times New Roman" panose="02020603050405020304" charset="0"/>
                <a:cs typeface="Times New Roman" panose="02020603050405020304" charset="0"/>
              </a:rPr>
              <a:t>NON FUNCTIONAL REQUIREMENTS</a:t>
            </a:r>
          </a:p>
        </p:txBody>
      </p:sp>
      <p:sp>
        <p:nvSpPr>
          <p:cNvPr id="2" name="Text Box 1"/>
          <p:cNvSpPr txBox="1"/>
          <p:nvPr/>
        </p:nvSpPr>
        <p:spPr>
          <a:xfrm>
            <a:off x="1428750" y="744855"/>
            <a:ext cx="9892665" cy="922020"/>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sym typeface="+mn-ea"/>
              </a:rPr>
              <a:t>8)</a:t>
            </a:r>
            <a:r>
              <a:rPr lang="en-US" b="1">
                <a:latin typeface="Times New Roman" panose="02020603050405020304" charset="0"/>
                <a:cs typeface="Times New Roman" panose="02020603050405020304" charset="0"/>
                <a:sym typeface="+mn-ea"/>
              </a:rPr>
              <a:t>User Interface:</a:t>
            </a:r>
            <a:r>
              <a:rPr lang="en-US">
                <a:latin typeface="Times New Roman" panose="02020603050405020304" charset="0"/>
                <a:cs typeface="Times New Roman" panose="02020603050405020304" charset="0"/>
                <a:sym typeface="+mn-ea"/>
              </a:rPr>
              <a:t> Developing  a user-friendly interface that allows users to input parameters, select criteria, and view job threat predictions.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9)</a:t>
            </a:r>
            <a:r>
              <a:rPr lang="en-US" b="1">
                <a:latin typeface="Times New Roman" panose="02020603050405020304" charset="0"/>
                <a:cs typeface="Times New Roman" panose="02020603050405020304" charset="0"/>
                <a:sym typeface="+mn-ea"/>
              </a:rPr>
              <a:t>Update Mechanism: </a:t>
            </a:r>
            <a:r>
              <a:rPr lang="en-US">
                <a:latin typeface="Times New Roman" panose="02020603050405020304" charset="0"/>
                <a:cs typeface="Times New Roman" panose="02020603050405020304" charset="0"/>
                <a:sym typeface="+mn-ea"/>
              </a:rPr>
              <a:t>periodically updating the data as per new  &amp; updated information</a:t>
            </a:r>
            <a:endParaRPr lang="en-US"/>
          </a:p>
        </p:txBody>
      </p:sp>
      <p:sp>
        <p:nvSpPr>
          <p:cNvPr id="3" name="Text Box 2"/>
          <p:cNvSpPr txBox="1"/>
          <p:nvPr/>
        </p:nvSpPr>
        <p:spPr>
          <a:xfrm>
            <a:off x="1428750" y="2404110"/>
            <a:ext cx="10339070" cy="4092575"/>
          </a:xfrm>
          <a:prstGeom prst="rect">
            <a:avLst/>
          </a:prstGeom>
          <a:noFill/>
        </p:spPr>
        <p:txBody>
          <a:bodyPr wrap="square" rtlCol="0" anchor="t">
            <a:spAutoFit/>
          </a:bodyPr>
          <a:lstStyle/>
          <a:p>
            <a:r>
              <a:rPr lang="en-IN" altLang="en-US" sz="2000">
                <a:latin typeface="Times New Roman" panose="02020603050405020304" charset="0"/>
                <a:cs typeface="Times New Roman" panose="02020603050405020304" charset="0"/>
              </a:rPr>
              <a:t>1)</a:t>
            </a:r>
            <a:r>
              <a:rPr lang="en-US" sz="2000" b="1">
                <a:latin typeface="Times New Roman" panose="02020603050405020304" charset="0"/>
                <a:cs typeface="Times New Roman" panose="02020603050405020304" charset="0"/>
              </a:rPr>
              <a:t>Scalability:</a:t>
            </a:r>
            <a:r>
              <a:rPr lang="en-US" sz="2000">
                <a:latin typeface="Times New Roman" panose="02020603050405020304" charset="0"/>
                <a:cs typeface="Times New Roman" panose="02020603050405020304" charset="0"/>
              </a:rPr>
              <a:t> The system should be able to handle an increasing amount of data and users without a significant decrease in performance.</a:t>
            </a:r>
          </a:p>
          <a:p>
            <a:r>
              <a:rPr lang="en-IN" altLang="en-US" sz="2000">
                <a:latin typeface="Times New Roman" panose="02020603050405020304" charset="0"/>
                <a:cs typeface="Times New Roman" panose="02020603050405020304" charset="0"/>
              </a:rPr>
              <a:t>2)</a:t>
            </a:r>
            <a:r>
              <a:rPr lang="en-US" sz="2000" b="1">
                <a:latin typeface="Times New Roman" panose="02020603050405020304" charset="0"/>
                <a:cs typeface="Times New Roman" panose="02020603050405020304" charset="0"/>
              </a:rPr>
              <a:t>Performance: </a:t>
            </a:r>
            <a:r>
              <a:rPr lang="en-US" sz="2000">
                <a:latin typeface="Times New Roman" panose="02020603050405020304" charset="0"/>
                <a:cs typeface="Times New Roman" panose="02020603050405020304" charset="0"/>
              </a:rPr>
              <a:t>The machine learning model must provide results within an acceptable response time, even as the dataset grows. For example, the system should be able to generate threat index scores quickly.</a:t>
            </a:r>
          </a:p>
          <a:p>
            <a:r>
              <a:rPr lang="en-IN" altLang="en-US" sz="2000">
                <a:latin typeface="Times New Roman" panose="02020603050405020304" charset="0"/>
                <a:cs typeface="Times New Roman" panose="02020603050405020304" charset="0"/>
              </a:rPr>
              <a:t>3)</a:t>
            </a:r>
            <a:r>
              <a:rPr lang="en-US" sz="2000" b="1">
                <a:latin typeface="Times New Roman" panose="02020603050405020304" charset="0"/>
                <a:cs typeface="Times New Roman" panose="02020603050405020304" charset="0"/>
              </a:rPr>
              <a:t>Reliability:</a:t>
            </a:r>
            <a:r>
              <a:rPr lang="en-US" sz="2000">
                <a:latin typeface="Times New Roman" panose="02020603050405020304" charset="0"/>
                <a:cs typeface="Times New Roman" panose="02020603050405020304" charset="0"/>
              </a:rPr>
              <a:t> The system should be highly reliable, with minimal downtime. It should also have mechanisms for disaster recovery.</a:t>
            </a:r>
          </a:p>
          <a:p>
            <a:r>
              <a:rPr lang="en-IN" altLang="en-US" sz="2000">
                <a:latin typeface="Times New Roman" panose="02020603050405020304" charset="0"/>
                <a:cs typeface="Times New Roman" panose="02020603050405020304" charset="0"/>
              </a:rPr>
              <a:t>4)</a:t>
            </a:r>
            <a:r>
              <a:rPr lang="en-US" sz="2000" b="1">
                <a:latin typeface="Times New Roman" panose="02020603050405020304" charset="0"/>
                <a:cs typeface="Times New Roman" panose="02020603050405020304" charset="0"/>
              </a:rPr>
              <a:t>Security: </a:t>
            </a:r>
            <a:r>
              <a:rPr lang="en-US" sz="2000">
                <a:latin typeface="Times New Roman" panose="02020603050405020304" charset="0"/>
                <a:cs typeface="Times New Roman" panose="02020603050405020304" charset="0"/>
              </a:rPr>
              <a:t>Protect sensitive personal and job-related data, ensuring that access is restricted only to authorized personnel. This includes data encryption and compliance with relevant data protection regulations.</a:t>
            </a:r>
          </a:p>
          <a:p>
            <a:r>
              <a:rPr lang="en-IN" altLang="en-US" sz="2000">
                <a:latin typeface="Times New Roman" panose="02020603050405020304" charset="0"/>
                <a:cs typeface="Times New Roman" panose="02020603050405020304" charset="0"/>
              </a:rPr>
              <a:t>5)</a:t>
            </a:r>
            <a:r>
              <a:rPr lang="en-US" sz="2000" b="1">
                <a:latin typeface="Times New Roman" panose="02020603050405020304" charset="0"/>
                <a:cs typeface="Times New Roman" panose="02020603050405020304" charset="0"/>
              </a:rPr>
              <a:t>Privacy: </a:t>
            </a:r>
            <a:r>
              <a:rPr lang="en-US" sz="2000">
                <a:latin typeface="Times New Roman" panose="02020603050405020304" charset="0"/>
                <a:cs typeface="Times New Roman" panose="02020603050405020304" charset="0"/>
              </a:rPr>
              <a:t>Ensure that the system complies with privacy regulations and best practices for handling sensitive information. Minimize the risk of data breaches.</a:t>
            </a:r>
          </a:p>
          <a:p>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1053465" y="1231900"/>
            <a:ext cx="9892665" cy="2861310"/>
          </a:xfrm>
          <a:prstGeom prst="rect">
            <a:avLst/>
          </a:prstGeom>
          <a:noFill/>
        </p:spPr>
        <p:txBody>
          <a:bodyPr wrap="square" rtlCol="0" anchor="t">
            <a:spAutoFit/>
          </a:bodyPr>
          <a:lstStyle/>
          <a:p>
            <a:r>
              <a:rPr lang="en-IN" altLang="en-US">
                <a:latin typeface="Times New Roman" panose="02020603050405020304" charset="0"/>
                <a:cs typeface="Times New Roman" panose="02020603050405020304" charset="0"/>
                <a:sym typeface="+mn-ea"/>
              </a:rPr>
              <a:t>6)</a:t>
            </a:r>
            <a:r>
              <a:rPr lang="en-US" b="1">
                <a:latin typeface="Times New Roman" panose="02020603050405020304" charset="0"/>
                <a:cs typeface="Times New Roman" panose="02020603050405020304" charset="0"/>
                <a:sym typeface="+mn-ea"/>
              </a:rPr>
              <a:t>Usability:</a:t>
            </a:r>
            <a:r>
              <a:rPr lang="en-US">
                <a:latin typeface="Times New Roman" panose="02020603050405020304" charset="0"/>
                <a:cs typeface="Times New Roman" panose="02020603050405020304" charset="0"/>
                <a:sym typeface="+mn-ea"/>
              </a:rPr>
              <a:t> The user interface should be intuitive and easy to use, with a low learning curve. Users should be able to interact with the system without extensive training.</a:t>
            </a:r>
          </a:p>
          <a:p>
            <a:r>
              <a:rPr lang="en-IN" altLang="en-US">
                <a:latin typeface="Times New Roman" panose="02020603050405020304" charset="0"/>
                <a:cs typeface="Times New Roman" panose="02020603050405020304" charset="0"/>
                <a:sym typeface="+mn-ea"/>
              </a:rPr>
              <a:t>7)</a:t>
            </a:r>
            <a:r>
              <a:rPr lang="en-IN" altLang="en-US" b="1">
                <a:latin typeface="Times New Roman" panose="02020603050405020304" charset="0"/>
                <a:cs typeface="Times New Roman" panose="02020603050405020304" charset="0"/>
                <a:sym typeface="+mn-ea"/>
              </a:rPr>
              <a:t>Compatibility</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8)</a:t>
            </a:r>
            <a:r>
              <a:rPr lang="en-IN" altLang="en-US" b="1">
                <a:latin typeface="Times New Roman" panose="02020603050405020304" charset="0"/>
                <a:cs typeface="Times New Roman" panose="02020603050405020304" charset="0"/>
                <a:sym typeface="+mn-ea"/>
              </a:rPr>
              <a:t>Maintainability</a:t>
            </a:r>
            <a:endParaRPr lang="en-IN" altLang="en-US">
              <a:latin typeface="Times New Roman" panose="02020603050405020304" charset="0"/>
              <a:cs typeface="Times New Roman" panose="02020603050405020304" charset="0"/>
              <a:sym typeface="+mn-ea"/>
            </a:endParaRPr>
          </a:p>
          <a:p>
            <a:r>
              <a:rPr lang="en-IN" altLang="en-US">
                <a:latin typeface="Times New Roman" panose="02020603050405020304" charset="0"/>
                <a:cs typeface="Times New Roman" panose="02020603050405020304" charset="0"/>
                <a:sym typeface="+mn-ea"/>
              </a:rPr>
              <a:t>9)</a:t>
            </a:r>
            <a:r>
              <a:rPr lang="en-IN" altLang="en-US" b="1">
                <a:latin typeface="Times New Roman" panose="02020603050405020304" charset="0"/>
                <a:cs typeface="Times New Roman" panose="02020603050405020304" charset="0"/>
                <a:sym typeface="+mn-ea"/>
              </a:rPr>
              <a:t>Data Quality:</a:t>
            </a:r>
            <a:r>
              <a:rPr lang="en-IN" altLang="en-US">
                <a:latin typeface="Times New Roman" panose="02020603050405020304" charset="0"/>
                <a:cs typeface="Times New Roman" panose="02020603050405020304" charset="0"/>
                <a:sym typeface="+mn-ea"/>
              </a:rPr>
              <a:t> Non-functional requirements should include data quality standards to ensure that the data used to train the model is accurate, reliable, and up to date.</a:t>
            </a:r>
          </a:p>
          <a:p>
            <a:r>
              <a:rPr lang="en-IN" altLang="en-US">
                <a:latin typeface="Times New Roman" panose="02020603050405020304" charset="0"/>
                <a:cs typeface="Times New Roman" panose="02020603050405020304" charset="0"/>
                <a:sym typeface="+mn-ea"/>
              </a:rPr>
              <a:t>10)</a:t>
            </a:r>
            <a:r>
              <a:rPr lang="en-IN" altLang="en-US" b="1">
                <a:latin typeface="Times New Roman" panose="02020603050405020304" charset="0"/>
                <a:cs typeface="Times New Roman" panose="02020603050405020304" charset="0"/>
                <a:sym typeface="+mn-ea"/>
              </a:rPr>
              <a:t>Compliance:</a:t>
            </a:r>
            <a:r>
              <a:rPr lang="en-IN" altLang="en-US">
                <a:latin typeface="Times New Roman" panose="02020603050405020304" charset="0"/>
                <a:cs typeface="Times New Roman" panose="02020603050405020304" charset="0"/>
                <a:sym typeface="+mn-ea"/>
              </a:rPr>
              <a:t> Ensure that the project complies with legal and regulatory requirements relevant to job threat assessment and data handling.</a:t>
            </a:r>
          </a:p>
          <a:p>
            <a:r>
              <a:rPr lang="en-IN" altLang="en-US">
                <a:latin typeface="Times New Roman" panose="02020603050405020304" charset="0"/>
                <a:cs typeface="Times New Roman" panose="02020603050405020304" charset="0"/>
                <a:sym typeface="+mn-ea"/>
              </a:rPr>
              <a:t>11)</a:t>
            </a:r>
            <a:r>
              <a:rPr lang="en-IN" altLang="en-US" b="1">
                <a:latin typeface="Times New Roman" panose="02020603050405020304" charset="0"/>
                <a:cs typeface="Times New Roman" panose="02020603050405020304" charset="0"/>
                <a:sym typeface="+mn-ea"/>
              </a:rPr>
              <a:t>Resource Utilization:</a:t>
            </a:r>
            <a:r>
              <a:rPr lang="en-IN" altLang="en-US">
                <a:latin typeface="Times New Roman" panose="02020603050405020304" charset="0"/>
                <a:cs typeface="Times New Roman" panose="02020603050405020304" charset="0"/>
                <a:sym typeface="+mn-ea"/>
              </a:rPr>
              <a:t> Optimize resource usage, such as memory and CPU, to maximize efficiency and reduce operational costs.</a:t>
            </a:r>
          </a:p>
        </p:txBody>
      </p:sp>
      <p:grpSp>
        <p:nvGrpSpPr>
          <p:cNvPr id="7" name="组合 2"/>
          <p:cNvGrpSpPr/>
          <p:nvPr/>
        </p:nvGrpSpPr>
        <p:grpSpPr>
          <a:xfrm>
            <a:off x="4563111" y="5594581"/>
            <a:ext cx="3214936" cy="447866"/>
            <a:chOff x="4407906" y="1742527"/>
            <a:chExt cx="4612496" cy="658928"/>
          </a:xfrm>
          <a:solidFill>
            <a:srgbClr val="FA9190"/>
          </a:solidFill>
        </p:grpSpPr>
        <p:sp>
          <p:nvSpPr>
            <p:cNvPr id="8"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0"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7734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1" name="矩形 10"/>
          <p:cNvSpPr/>
          <p:nvPr/>
        </p:nvSpPr>
        <p:spPr>
          <a:xfrm>
            <a:off x="1183005" y="948690"/>
            <a:ext cx="1537970" cy="460375"/>
          </a:xfrm>
          <a:prstGeom prst="rect">
            <a:avLst/>
          </a:prstGeom>
        </p:spPr>
        <p:txBody>
          <a:bodyPr wrap="square">
            <a:spAutoFit/>
            <a:scene3d>
              <a:camera prst="orthographicFront"/>
              <a:lightRig rig="threePt" dir="t"/>
            </a:scene3d>
            <a:sp3d contourW="12700"/>
          </a:bodyPr>
          <a:lstStyle/>
          <a:p>
            <a:pPr algn="just">
              <a:lnSpc>
                <a:spcPct val="120000"/>
              </a:lnSpc>
            </a:pPr>
            <a:r>
              <a:rPr lang="en-IN" altLang="en-US" sz="2000" b="1">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SCOPE</a:t>
            </a:r>
            <a:endParaRPr lang="en-IN" altLang="en-US" sz="2000" b="1" dirty="0">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endParaRPr>
          </a:p>
        </p:txBody>
      </p:sp>
      <p:sp>
        <p:nvSpPr>
          <p:cNvPr id="2" name="Text Box 1"/>
          <p:cNvSpPr txBox="1"/>
          <p:nvPr/>
        </p:nvSpPr>
        <p:spPr>
          <a:xfrm>
            <a:off x="1631315" y="1724660"/>
            <a:ext cx="4994275" cy="1938020"/>
          </a:xfrm>
          <a:prstGeom prst="rect">
            <a:avLst/>
          </a:prstGeom>
          <a:noFill/>
        </p:spPr>
        <p:txBody>
          <a:bodyPr wrap="square" rtlCol="0" anchor="t">
            <a:spAutoFit/>
          </a:bodyPr>
          <a:lstStyle/>
          <a:p>
            <a:pPr marL="285750" indent="-285750">
              <a:buFont typeface="Arial" panose="020B0604020202020204" pitchFamily="34" charset="0"/>
              <a:buChar char="•"/>
            </a:pPr>
            <a:r>
              <a:rPr lang="en-IN" sz="2000" dirty="0">
                <a:effectLst/>
                <a:latin typeface="Times New Roman" panose="02020603050405020304" charset="0"/>
                <a:cs typeface="Times New Roman" panose="02020603050405020304" charset="0"/>
                <a:sym typeface="+mn-ea"/>
              </a:rPr>
              <a:t>Workforce Planning in Businesses</a:t>
            </a:r>
            <a:endParaRPr lang="en-IN" sz="200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effectLst/>
                <a:latin typeface="Times New Roman" panose="02020603050405020304" charset="0"/>
                <a:cs typeface="Times New Roman" panose="02020603050405020304" charset="0"/>
                <a:sym typeface="+mn-ea"/>
              </a:rPr>
              <a:t>Government and Labor Market Analysis</a:t>
            </a: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effectLst/>
                <a:latin typeface="Times New Roman" panose="02020603050405020304" charset="0"/>
                <a:cs typeface="Times New Roman" panose="02020603050405020304" charset="0"/>
                <a:sym typeface="+mn-ea"/>
              </a:rPr>
              <a:t>Career </a:t>
            </a:r>
            <a:r>
              <a:rPr lang="en-IN" sz="2000" dirty="0" err="1">
                <a:latin typeface="Times New Roman" panose="02020603050405020304" charset="0"/>
                <a:cs typeface="Times New Roman" panose="02020603050405020304" charset="0"/>
                <a:sym typeface="+mn-ea"/>
              </a:rPr>
              <a:t>C</a:t>
            </a:r>
            <a:r>
              <a:rPr lang="en-IN" sz="2000" dirty="0" err="1">
                <a:effectLst/>
                <a:latin typeface="Times New Roman" panose="02020603050405020304" charset="0"/>
                <a:cs typeface="Times New Roman" panose="02020603050405020304" charset="0"/>
                <a:sym typeface="+mn-ea"/>
              </a:rPr>
              <a:t>ounseling</a:t>
            </a:r>
            <a:r>
              <a:rPr lang="en-IN" sz="2000" dirty="0">
                <a:effectLst/>
                <a:latin typeface="Times New Roman" panose="02020603050405020304" charset="0"/>
                <a:cs typeface="Times New Roman" panose="02020603050405020304" charset="0"/>
                <a:sym typeface="+mn-ea"/>
              </a:rPr>
              <a:t> and Guidance</a:t>
            </a:r>
            <a:endParaRPr lang="en-IN" sz="200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effectLst/>
                <a:latin typeface="Times New Roman" panose="02020603050405020304" charset="0"/>
                <a:cs typeface="Times New Roman" panose="02020603050405020304" charset="0"/>
                <a:sym typeface="+mn-ea"/>
              </a:rPr>
              <a:t>Investment and Finance</a:t>
            </a:r>
            <a:endParaRPr lang="en-IN"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effectLst/>
                <a:latin typeface="Times New Roman" panose="02020603050405020304" charset="0"/>
                <a:cs typeface="Times New Roman" panose="02020603050405020304" charset="0"/>
                <a:sym typeface="+mn-ea"/>
              </a:rPr>
              <a:t>Job Seekers and Workers</a:t>
            </a:r>
            <a:endParaRPr lang="en-IN" sz="2000" i="0" dirty="0">
              <a:effectLst/>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2000" dirty="0">
                <a:effectLst/>
                <a:latin typeface="Times New Roman" panose="02020603050405020304" charset="0"/>
                <a:cs typeface="Times New Roman" panose="02020603050405020304" charset="0"/>
                <a:sym typeface="+mn-ea"/>
              </a:rPr>
              <a:t>Consulting and Advisory Services	</a:t>
            </a:r>
            <a:endParaRPr lang="en-US" sz="2000" dirty="0"/>
          </a:p>
        </p:txBody>
      </p:sp>
      <p:grpSp>
        <p:nvGrpSpPr>
          <p:cNvPr id="14" name="组合 2"/>
          <p:cNvGrpSpPr/>
          <p:nvPr/>
        </p:nvGrpSpPr>
        <p:grpSpPr>
          <a:xfrm>
            <a:off x="8133081" y="756516"/>
            <a:ext cx="3214936" cy="447866"/>
            <a:chOff x="4407906" y="1742527"/>
            <a:chExt cx="4612496" cy="658928"/>
          </a:xfrm>
          <a:solidFill>
            <a:srgbClr val="FA9190"/>
          </a:solidFill>
        </p:grpSpPr>
        <p:sp>
          <p:nvSpPr>
            <p:cNvPr id="15"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1"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22" name="组合 2"/>
          <p:cNvGrpSpPr/>
          <p:nvPr/>
        </p:nvGrpSpPr>
        <p:grpSpPr>
          <a:xfrm>
            <a:off x="883921" y="5736821"/>
            <a:ext cx="3214936" cy="447866"/>
            <a:chOff x="4407906" y="1742527"/>
            <a:chExt cx="4612496" cy="658928"/>
          </a:xfrm>
          <a:solidFill>
            <a:srgbClr val="FA9190"/>
          </a:solidFill>
        </p:grpSpPr>
        <p:sp>
          <p:nvSpPr>
            <p:cNvPr id="23"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4"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5"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6"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7"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8"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9"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2781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6315" y="895985"/>
            <a:ext cx="4309745" cy="39878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r>
              <a:rPr lang="en-US" altLang="zh-CN" sz="2000" b="1">
                <a:latin typeface="Times New Roman" panose="02020603050405020304" charset="0"/>
                <a:ea typeface="Roboto Lt" pitchFamily="2" charset="0"/>
                <a:cs typeface="Times New Roman" panose="02020603050405020304" charset="0"/>
                <a:sym typeface="Roboto Lt" pitchFamily="2" charset="0"/>
              </a:rPr>
              <a:t>System</a:t>
            </a:r>
            <a:r>
              <a:rPr lang="en-IN" altLang="en-US" sz="2000" b="1">
                <a:latin typeface="Times New Roman" panose="02020603050405020304" charset="0"/>
                <a:ea typeface="Roboto Lt" pitchFamily="2" charset="0"/>
                <a:cs typeface="Times New Roman" panose="02020603050405020304" charset="0"/>
                <a:sym typeface="Roboto Lt" pitchFamily="2" charset="0"/>
              </a:rPr>
              <a:t> </a:t>
            </a:r>
            <a:r>
              <a:rPr lang="en-US" altLang="zh-CN" sz="2000" b="1">
                <a:latin typeface="Times New Roman" panose="02020603050405020304" charset="0"/>
                <a:ea typeface="Roboto Lt" pitchFamily="2" charset="0"/>
                <a:cs typeface="Times New Roman" panose="02020603050405020304" charset="0"/>
                <a:sym typeface="Roboto Lt" pitchFamily="2" charset="0"/>
              </a:rPr>
              <a:t>Architechture</a:t>
            </a:r>
          </a:p>
        </p:txBody>
      </p:sp>
      <p:pic>
        <p:nvPicPr>
          <p:cNvPr id="1028" name="Picture 4" descr="The machine learning architecture - Hands-On Machine Learning for  Cybersecurity [Book]">
            <a:extLst>
              <a:ext uri="{FF2B5EF4-FFF2-40B4-BE49-F238E27FC236}">
                <a16:creationId xmlns:a16="http://schemas.microsoft.com/office/drawing/2014/main" id="{81ECB9FA-D7C2-A9EE-088A-532BFE461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34" y="1444928"/>
            <a:ext cx="9051932" cy="3968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269874" y="266700"/>
            <a:ext cx="11579225" cy="6194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Roboto Lt" pitchFamily="2" charset="0"/>
              <a:cs typeface="+mn-ea"/>
              <a:sym typeface="Roboto Lt" pitchFamily="2" charset="0"/>
            </a:endParaRPr>
          </a:p>
        </p:txBody>
      </p:sp>
      <p:sp>
        <p:nvSpPr>
          <p:cNvPr id="12" name="文本框 11"/>
          <p:cNvSpPr txBox="1"/>
          <p:nvPr/>
        </p:nvSpPr>
        <p:spPr>
          <a:xfrm>
            <a:off x="619125" y="713344"/>
            <a:ext cx="2084612" cy="37592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pPr algn="ctr"/>
            <a:r>
              <a:rPr lang="en-US" altLang="zh-CN" sz="2000" b="1" dirty="0">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Modules</a:t>
            </a:r>
          </a:p>
        </p:txBody>
      </p:sp>
      <p:sp>
        <p:nvSpPr>
          <p:cNvPr id="3" name="TextBox 2">
            <a:extLst>
              <a:ext uri="{FF2B5EF4-FFF2-40B4-BE49-F238E27FC236}">
                <a16:creationId xmlns:a16="http://schemas.microsoft.com/office/drawing/2014/main" id="{2A5430E5-F804-B74E-5BB9-81CBB56A4D38}"/>
              </a:ext>
            </a:extLst>
          </p:cNvPr>
          <p:cNvSpPr txBox="1"/>
          <p:nvPr/>
        </p:nvSpPr>
        <p:spPr>
          <a:xfrm flipH="1">
            <a:off x="994257" y="1203768"/>
            <a:ext cx="4839383"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Collection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 Engineering</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Training the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Validation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Interface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Admin Interface</a:t>
            </a: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2512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2" name="Text Box 1"/>
          <p:cNvSpPr txBox="1"/>
          <p:nvPr/>
        </p:nvSpPr>
        <p:spPr>
          <a:xfrm>
            <a:off x="838200" y="1047115"/>
            <a:ext cx="2194560" cy="398780"/>
          </a:xfrm>
          <a:prstGeom prst="rect">
            <a:avLst/>
          </a:prstGeom>
          <a:noFill/>
        </p:spPr>
        <p:txBody>
          <a:bodyPr wrap="square" rtlCol="0" anchor="t">
            <a:spAutoFit/>
          </a:bodyPr>
          <a:lstStyle/>
          <a:p>
            <a:r>
              <a:rPr lang="en-IN" altLang="en-US" sz="2000" b="1">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838200" y="2413635"/>
            <a:ext cx="10515600" cy="3205480"/>
          </a:xfrm>
        </p:spPr>
        <p:txBody>
          <a:bodyPr/>
          <a:lstStyle/>
          <a:p>
            <a:pPr marL="0" indent="0" algn="just">
              <a:lnSpc>
                <a:spcPct val="100000"/>
              </a:lnSpc>
              <a:buNone/>
            </a:pPr>
            <a:r>
              <a:rPr lang="en-US" sz="2000" dirty="0">
                <a:latin typeface="Times New Roman" panose="02020603050405020304" charset="0"/>
                <a:cs typeface="Times New Roman" panose="02020603050405020304" charset="0"/>
              </a:rPr>
              <a:t>	"This work offers an insight into research investigating the utilization of machine learning algorithms, as outlined in the study titled 'Anticipating Job Disruption: An AI-Enhanced Model for Predicting Automation-Induced Threat Levels”. In this work, we are predicting how much percentage of a job can be replaced by AI</a:t>
            </a:r>
          </a:p>
          <a:p>
            <a:pPr marL="0" indent="0" algn="just">
              <a:lnSpc>
                <a:spcPct val="100000"/>
              </a:lnSpc>
              <a:buNone/>
            </a:pPr>
            <a:r>
              <a:rPr lang="en-US" sz="2000" dirty="0">
                <a:latin typeface="Times New Roman" panose="02020603050405020304" charset="0"/>
                <a:cs typeface="Times New Roman" panose="02020603050405020304" charset="0"/>
              </a:rPr>
              <a:t>	Several machine learning algorithms, including decision trees, random forests ,</a:t>
            </a:r>
            <a:r>
              <a:rPr lang="en-IN" sz="2000" b="1" i="0" dirty="0">
                <a:effectLst/>
                <a:latin typeface="Times New Roman" panose="02020603050405020304" charset="0"/>
                <a:cs typeface="Times New Roman" panose="02020603050405020304" charset="0"/>
              </a:rPr>
              <a:t> </a:t>
            </a:r>
            <a:r>
              <a:rPr lang="en-IN" sz="2000" i="0" dirty="0">
                <a:effectLst/>
                <a:latin typeface="Times New Roman" panose="02020603050405020304" charset="0"/>
                <a:cs typeface="Times New Roman" panose="02020603050405020304" charset="0"/>
              </a:rPr>
              <a:t>Logistic </a:t>
            </a:r>
            <a:r>
              <a:rPr lang="en-IN" sz="2000" i="0">
                <a:effectLst/>
                <a:latin typeface="Times New Roman" panose="02020603050405020304" charset="0"/>
                <a:cs typeface="Times New Roman" panose="02020603050405020304" charset="0"/>
              </a:rPr>
              <a:t>Regression .</a:t>
            </a:r>
            <a:endParaRPr lang="en-IN" sz="2000" dirty="0"/>
          </a:p>
        </p:txBody>
      </p:sp>
      <p:grpSp>
        <p:nvGrpSpPr>
          <p:cNvPr id="5" name="组合 2"/>
          <p:cNvGrpSpPr/>
          <p:nvPr/>
        </p:nvGrpSpPr>
        <p:grpSpPr>
          <a:xfrm>
            <a:off x="8138796" y="5696816"/>
            <a:ext cx="3214936" cy="447866"/>
            <a:chOff x="4407906" y="1742527"/>
            <a:chExt cx="4612496" cy="658928"/>
          </a:xfrm>
          <a:solidFill>
            <a:srgbClr val="FA9190"/>
          </a:solidFill>
        </p:grpSpPr>
        <p:sp>
          <p:nvSpPr>
            <p:cNvPr id="6"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6"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2"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23" name="组合 2"/>
          <p:cNvGrpSpPr/>
          <p:nvPr/>
        </p:nvGrpSpPr>
        <p:grpSpPr>
          <a:xfrm>
            <a:off x="718820" y="589915"/>
            <a:ext cx="1896745" cy="447675"/>
            <a:chOff x="4407906" y="1742527"/>
            <a:chExt cx="4612496" cy="658928"/>
          </a:xfrm>
          <a:solidFill>
            <a:srgbClr val="FA9190"/>
          </a:solidFill>
        </p:grpSpPr>
        <p:sp>
          <p:nvSpPr>
            <p:cNvPr id="24"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5"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6"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7"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8"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9"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30"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extLst>
      <p:ext uri="{BB962C8B-B14F-4D97-AF65-F5344CB8AC3E}">
        <p14:creationId xmlns:p14="http://schemas.microsoft.com/office/powerpoint/2010/main" val="149093741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2" name="文本框 11"/>
          <p:cNvSpPr txBox="1"/>
          <p:nvPr/>
        </p:nvSpPr>
        <p:spPr>
          <a:xfrm>
            <a:off x="655320" y="876300"/>
            <a:ext cx="2501265" cy="37592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pPr algn="ctr"/>
            <a:r>
              <a:rPr lang="en-US" altLang="zh-CN" sz="2000" b="1">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UML</a:t>
            </a:r>
            <a:r>
              <a:rPr lang="en-IN" altLang="en-US" sz="2000" b="1">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 </a:t>
            </a:r>
            <a:r>
              <a:rPr lang="en-US" altLang="zh-CN" sz="2000" b="1">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DIAGRAM</a:t>
            </a:r>
          </a:p>
        </p:txBody>
      </p:sp>
      <p:pic>
        <p:nvPicPr>
          <p:cNvPr id="2" name="Content Placeholder 1" descr="uml"/>
          <p:cNvPicPr>
            <a:picLocks noGrp="1" noChangeAspect="1"/>
          </p:cNvPicPr>
          <p:nvPr>
            <p:ph idx="1"/>
          </p:nvPr>
        </p:nvPicPr>
        <p:blipFill>
          <a:blip r:embed="rId3"/>
          <a:stretch>
            <a:fillRect/>
          </a:stretch>
        </p:blipFill>
        <p:spPr>
          <a:xfrm>
            <a:off x="2143125" y="1347470"/>
            <a:ext cx="7588885" cy="4811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087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Roboto Lt" pitchFamily="2" charset="0"/>
              <a:cs typeface="+mn-ea"/>
              <a:sym typeface="Roboto Lt" pitchFamily="2" charset="0"/>
            </a:endParaRPr>
          </a:p>
        </p:txBody>
      </p:sp>
      <p:sp>
        <p:nvSpPr>
          <p:cNvPr id="100" name="Text Box 99"/>
          <p:cNvSpPr txBox="1"/>
          <p:nvPr/>
        </p:nvSpPr>
        <p:spPr>
          <a:xfrm>
            <a:off x="1111250" y="938530"/>
            <a:ext cx="5080000" cy="398780"/>
          </a:xfrm>
          <a:prstGeom prst="rect">
            <a:avLst/>
          </a:prstGeom>
          <a:noFill/>
          <a:ln w="9525">
            <a:noFill/>
          </a:ln>
        </p:spPr>
        <p:txBody>
          <a:bodyPr>
            <a:spAutoFit/>
          </a:bodyPr>
          <a:lstStyle/>
          <a:p>
            <a:pPr indent="0"/>
            <a:r>
              <a:rPr lang="en-US" sz="2000" b="1">
                <a:solidFill>
                  <a:srgbClr val="000000"/>
                </a:solidFill>
                <a:latin typeface="Times New Roman" panose="02020603050405020304" charset="0"/>
                <a:cs typeface="Times New Roman" panose="02020603050405020304" charset="0"/>
              </a:rPr>
              <a:t>Status of the Work</a:t>
            </a:r>
            <a:endParaRPr lang="en-US" sz="2000" b="1">
              <a:latin typeface="Times New Roman" panose="02020603050405020304" charset="0"/>
              <a:cs typeface="Times New Roman" panose="02020603050405020304" charset="0"/>
            </a:endParaRPr>
          </a:p>
        </p:txBody>
      </p:sp>
      <p:sp>
        <p:nvSpPr>
          <p:cNvPr id="2" name="TextBox 1">
            <a:extLst>
              <a:ext uri="{FF2B5EF4-FFF2-40B4-BE49-F238E27FC236}">
                <a16:creationId xmlns:a16="http://schemas.microsoft.com/office/drawing/2014/main" id="{5214C982-8A5B-3F4C-1985-346877C82D09}"/>
              </a:ext>
            </a:extLst>
          </p:cNvPr>
          <p:cNvSpPr txBox="1"/>
          <p:nvPr/>
        </p:nvSpPr>
        <p:spPr>
          <a:xfrm flipH="1">
            <a:off x="1101724" y="1419225"/>
            <a:ext cx="5661025"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 collected the dataset and we will start the data preprocessing soon.</a:t>
            </a: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2725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5" name="文本框 14"/>
          <p:cNvSpPr txBox="1"/>
          <p:nvPr/>
        </p:nvSpPr>
        <p:spPr>
          <a:xfrm>
            <a:off x="3667125" y="2491621"/>
            <a:ext cx="4594154" cy="92333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algn="ctr"/>
            <a:r>
              <a:rPr lang="en-US" altLang="zh-CN" sz="5400" dirty="0">
                <a:latin typeface="Times New Roman" panose="02020603050405020304" pitchFamily="18" charset="0"/>
                <a:ea typeface="Roboto Lt" pitchFamily="2" charset="0"/>
                <a:cs typeface="Times New Roman" panose="02020603050405020304" pitchFamily="18" charset="0"/>
                <a:sym typeface="Roboto Lt" pitchFamily="2" charset="0"/>
              </a:rPr>
              <a:t>THANK</a:t>
            </a:r>
            <a:r>
              <a:rPr lang="en-US" altLang="zh-CN" sz="5400" dirty="0">
                <a:ea typeface="Roboto Lt" pitchFamily="2" charset="0"/>
                <a:sym typeface="Roboto Lt" pitchFamily="2" charset="0"/>
              </a:rPr>
              <a:t> </a:t>
            </a:r>
            <a:r>
              <a:rPr lang="en-US" altLang="zh-CN" sz="5400" dirty="0">
                <a:latin typeface="Times New Roman" panose="02020603050405020304" pitchFamily="18" charset="0"/>
                <a:ea typeface="Roboto Lt" pitchFamily="2" charset="0"/>
                <a:cs typeface="Times New Roman" panose="02020603050405020304" pitchFamily="18" charset="0"/>
                <a:sym typeface="Roboto Lt" pitchFamily="2" charset="0"/>
              </a:rPr>
              <a:t>YOU</a:t>
            </a:r>
            <a:endParaRPr lang="zh-CN" altLang="en-US" sz="5400" dirty="0">
              <a:latin typeface="Times New Roman" panose="02020603050405020304" pitchFamily="18" charset="0"/>
              <a:cs typeface="Times New Roman" panose="02020603050405020304" pitchFamily="18" charset="0"/>
              <a:sym typeface="Roboto Lt" pitchFamily="2" charset="0"/>
            </a:endParaRPr>
          </a:p>
        </p:txBody>
      </p:sp>
      <p:cxnSp>
        <p:nvCxnSpPr>
          <p:cNvPr id="16" name="直接连接符 15"/>
          <p:cNvCxnSpPr/>
          <p:nvPr/>
        </p:nvCxnSpPr>
        <p:spPr>
          <a:xfrm>
            <a:off x="4388906" y="3557782"/>
            <a:ext cx="359005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636905" y="1207135"/>
            <a:ext cx="4071620" cy="39878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IN" altLang="en-US" sz="2000" b="1" dirty="0">
                <a:latin typeface="Times New Roman" panose="02020603050405020304" charset="0"/>
                <a:ea typeface="Roboto Lt" pitchFamily="2" charset="0"/>
                <a:cs typeface="Times New Roman" panose="02020603050405020304" charset="0"/>
                <a:sym typeface="Roboto Lt" pitchFamily="2" charset="0"/>
              </a:rPr>
              <a:t>INTRODUCTION</a:t>
            </a:r>
          </a:p>
        </p:txBody>
      </p:sp>
      <p:sp>
        <p:nvSpPr>
          <p:cNvPr id="3" name="Content Placeholder 2"/>
          <p:cNvSpPr>
            <a:spLocks noGrp="1"/>
          </p:cNvSpPr>
          <p:nvPr>
            <p:ph idx="1"/>
          </p:nvPr>
        </p:nvSpPr>
        <p:spPr>
          <a:xfrm>
            <a:off x="767080" y="2118995"/>
            <a:ext cx="10515600" cy="3376930"/>
          </a:xfrm>
        </p:spPr>
        <p:txBody>
          <a:bodyPr>
            <a:normAutofit/>
          </a:bodyPr>
          <a:lstStyle/>
          <a:p>
            <a:pPr algn="just">
              <a:lnSpc>
                <a:spcPct val="100000"/>
              </a:lnSpc>
            </a:pPr>
            <a:r>
              <a:rPr lang="en-US" sz="2000" dirty="0">
                <a:latin typeface="Times New Roman" panose="02020603050405020304" charset="0"/>
                <a:cs typeface="Times New Roman" panose="02020603050405020304" charset="0"/>
              </a:rPr>
              <a:t>The "Job Threat Index ML Project" is a data-driven initiative aimed at providing valuable insights into the ever-evolving landscape of employment and workforce dynamics.</a:t>
            </a:r>
          </a:p>
          <a:p>
            <a:pPr>
              <a:lnSpc>
                <a:spcPct val="100000"/>
              </a:lnSpc>
            </a:pPr>
            <a:r>
              <a:rPr lang="en-US" sz="2000" dirty="0">
                <a:latin typeface="Times New Roman" panose="02020603050405020304" charset="0"/>
                <a:cs typeface="Times New Roman" panose="02020603050405020304" charset="0"/>
              </a:rPr>
              <a:t> This model aims to provide concise and accurate predictions, helping businesses, policymakers, and individuals navigate the evolving employment landscape effectively.</a:t>
            </a:r>
          </a:p>
          <a:p>
            <a:pPr>
              <a:lnSpc>
                <a:spcPct val="100000"/>
              </a:lnSpc>
            </a:pPr>
            <a:r>
              <a:rPr lang="en-US" sz="2000" dirty="0">
                <a:latin typeface="Times New Roman" panose="02020603050405020304" charset="0"/>
                <a:cs typeface="Times New Roman" panose="02020603050405020304" charset="0"/>
              </a:rPr>
              <a:t>By analyzing various factors, it offers valuable insights into which job roles and industries are most vulnerable to automation, aiding in proactive workforce planning and reskilling efforts.</a:t>
            </a:r>
          </a:p>
          <a:p>
            <a:pPr>
              <a:lnSpc>
                <a:spcPct val="100000"/>
              </a:lnSpc>
            </a:pPr>
            <a:r>
              <a:rPr lang="en-US" sz="2000" dirty="0">
                <a:latin typeface="Times New Roman" panose="02020603050405020304" charset="0"/>
                <a:cs typeface="Times New Roman" panose="02020603050405020304" charset="0"/>
              </a:rPr>
              <a:t>In an era of rapid technological change, this model serves as a vital tool for informed decision-making and long-term workforce sustainability.</a:t>
            </a:r>
          </a:p>
        </p:txBody>
      </p:sp>
      <p:grpSp>
        <p:nvGrpSpPr>
          <p:cNvPr id="2" name="组合 2"/>
          <p:cNvGrpSpPr/>
          <p:nvPr/>
        </p:nvGrpSpPr>
        <p:grpSpPr>
          <a:xfrm>
            <a:off x="636905" y="584200"/>
            <a:ext cx="2352675" cy="447675"/>
            <a:chOff x="4407906" y="1742527"/>
            <a:chExt cx="4612496" cy="658928"/>
          </a:xfrm>
          <a:solidFill>
            <a:srgbClr val="FA9190"/>
          </a:solidFill>
        </p:grpSpPr>
        <p:sp>
          <p:nvSpPr>
            <p:cNvPr id="7"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8"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9"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1"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2"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3"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4"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grpSp>
        <p:nvGrpSpPr>
          <p:cNvPr id="15" name="组合 2"/>
          <p:cNvGrpSpPr/>
          <p:nvPr/>
        </p:nvGrpSpPr>
        <p:grpSpPr>
          <a:xfrm>
            <a:off x="8346441" y="5848581"/>
            <a:ext cx="3214936" cy="447866"/>
            <a:chOff x="4407906" y="1742527"/>
            <a:chExt cx="4612496" cy="658928"/>
          </a:xfrm>
          <a:solidFill>
            <a:srgbClr val="FA9190"/>
          </a:solidFill>
        </p:grpSpPr>
        <p:sp>
          <p:nvSpPr>
            <p:cNvPr id="16" name="菱形 4"/>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7" name="菱形 5"/>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8" name="菱形 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19" name="菱形 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0" name="菱形 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1" name="菱形 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22" name="菱形 1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2692400" y="2760345"/>
            <a:ext cx="8138795" cy="837565"/>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5000">
                <a:solidFill>
                  <a:schemeClr val="tx1">
                    <a:lumMod val="75000"/>
                    <a:lumOff val="25000"/>
                  </a:schemeClr>
                </a:solidFill>
                <a:latin typeface="Times New Roman" panose="02020603050405020304" charset="0"/>
                <a:ea typeface="Roboto Lt" pitchFamily="2" charset="0"/>
                <a:cs typeface="Times New Roman" panose="02020603050405020304" charset="0"/>
                <a:sym typeface="Roboto Lt" pitchFamily="2" charset="0"/>
              </a:rPr>
              <a:t>LITERATURE SURVEY</a:t>
            </a:r>
          </a:p>
        </p:txBody>
      </p:sp>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901CF3-190F-F98B-8353-ECE058597ED7}"/>
              </a:ext>
            </a:extLst>
          </p:cNvPr>
          <p:cNvPicPr>
            <a:picLocks noChangeAspect="1"/>
          </p:cNvPicPr>
          <p:nvPr/>
        </p:nvPicPr>
        <p:blipFill rotWithShape="1">
          <a:blip r:embed="rId2">
            <a:extLst>
              <a:ext uri="{28A0092B-C50C-407E-A947-70E740481C1C}">
                <a14:useLocalDpi xmlns:a14="http://schemas.microsoft.com/office/drawing/2010/main" val="0"/>
              </a:ext>
            </a:extLst>
          </a:blip>
          <a:srcRect l="28828" t="17470" r="25000" b="3707"/>
          <a:stretch/>
        </p:blipFill>
        <p:spPr>
          <a:xfrm>
            <a:off x="2247899" y="107264"/>
            <a:ext cx="6924676" cy="6643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CFA1E-055B-8D7B-14A1-01D89046E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75" y="98771"/>
            <a:ext cx="6248400" cy="66604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1E983A-0A03-8836-0E1E-5B75DE41E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371" y="79720"/>
            <a:ext cx="5037257" cy="6698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E72A0-2E5C-11BD-D16F-BE3B3E7E4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992" y="79720"/>
            <a:ext cx="5022015" cy="6698560"/>
          </a:xfrm>
          <a:prstGeom prst="rect">
            <a:avLst/>
          </a:prstGeom>
        </p:spPr>
      </p:pic>
    </p:spTree>
    <p:extLst>
      <p:ext uri="{BB962C8B-B14F-4D97-AF65-F5344CB8AC3E}">
        <p14:creationId xmlns:p14="http://schemas.microsoft.com/office/powerpoint/2010/main" val="388409473"/>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17F8B-EBAC-C42F-78EE-70FDA7468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320" y="75909"/>
            <a:ext cx="5075360" cy="6706181"/>
          </a:xfrm>
          <a:prstGeom prst="rect">
            <a:avLst/>
          </a:prstGeom>
        </p:spPr>
      </p:pic>
    </p:spTree>
    <p:extLst>
      <p:ext uri="{BB962C8B-B14F-4D97-AF65-F5344CB8AC3E}">
        <p14:creationId xmlns:p14="http://schemas.microsoft.com/office/powerpoint/2010/main" val="2898979252"/>
      </p:ext>
    </p:extLst>
  </p:cSld>
  <p:clrMapOvr>
    <a:masterClrMapping/>
  </p:clrMapOvr>
  <mc:AlternateContent xmlns:mc="http://schemas.openxmlformats.org/markup-compatibility/2006" xmlns:p14="http://schemas.microsoft.com/office/powerpoint/2010/main">
    <mc:Choice Requires="p14">
      <p:transition spd="slow" p14:dur="15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ij3nbbm">
      <a:majorFont>
        <a:latin typeface="Roboto Lt"/>
        <a:ea typeface="Roboto Lt"/>
        <a:cs typeface=""/>
      </a:majorFont>
      <a:minorFont>
        <a:latin typeface="Roboto Lt"/>
        <a:ea typeface="Roboto L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995</Words>
  <Application>Microsoft Office PowerPoint</Application>
  <PresentationFormat>Widescreen</PresentationFormat>
  <Paragraphs>65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Eras Light ITC</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yashwanth k</cp:lastModifiedBy>
  <cp:revision>107</cp:revision>
  <dcterms:created xsi:type="dcterms:W3CDTF">2018-05-03T05:38:00Z</dcterms:created>
  <dcterms:modified xsi:type="dcterms:W3CDTF">2023-10-07T10:03:43Z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01F5ED37C2C74FDD98AAC595DE359F0A</vt:lpwstr>
  </property>
  <property fmtid="{D5CDD505-2E9C-101B-9397-08002B2CF9AE}" pid="3" name="KSOProductBuildVer">
    <vt:lpwstr>1033-11.2.0.11225</vt:lpwstr>
  </property>
</Properties>
</file>