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5" r:id="rId7"/>
    <p:sldId id="266" r:id="rId8"/>
    <p:sldId id="269" r:id="rId9"/>
    <p:sldId id="261" r:id="rId10"/>
    <p:sldId id="262" r:id="rId11"/>
    <p:sldId id="263" r:id="rId12"/>
    <p:sldId id="267" r:id="rId13"/>
    <p:sldId id="268" r:id="rId14"/>
    <p:sldId id="273" r:id="rId15"/>
    <p:sldId id="272" r:id="rId16"/>
    <p:sldId id="270" r:id="rId17"/>
    <p:sldId id="271" r:id="rId18"/>
    <p:sldId id="26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6" d="100"/>
          <a:sy n="76" d="100"/>
        </p:scale>
        <p:origin x="26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4/8/2025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4/8/2025</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4/8/2025</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4/8/2025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9F5AC-E298-7EE1-FDC8-387A0F1730A4}"/>
              </a:ext>
            </a:extLst>
          </p:cNvPr>
          <p:cNvSpPr>
            <a:spLocks noGrp="1"/>
          </p:cNvSpPr>
          <p:nvPr>
            <p:ph type="ctrTitle"/>
          </p:nvPr>
        </p:nvSpPr>
        <p:spPr/>
        <p:txBody>
          <a:bodyPr/>
          <a:lstStyle/>
          <a:p>
            <a:r>
              <a:rPr lang="en-US" dirty="0"/>
              <a:t>Chat with PDFs Using Generative AI</a:t>
            </a:r>
            <a:endParaRPr lang="en-IN" dirty="0"/>
          </a:p>
        </p:txBody>
      </p:sp>
      <p:sp>
        <p:nvSpPr>
          <p:cNvPr id="3" name="Subtitle 2">
            <a:extLst>
              <a:ext uri="{FF2B5EF4-FFF2-40B4-BE49-F238E27FC236}">
                <a16:creationId xmlns:a16="http://schemas.microsoft.com/office/drawing/2014/main" id="{E3E623D4-637D-C8E9-CB73-6F457A0D1E7A}"/>
              </a:ext>
            </a:extLst>
          </p:cNvPr>
          <p:cNvSpPr>
            <a:spLocks noGrp="1"/>
          </p:cNvSpPr>
          <p:nvPr>
            <p:ph type="subTitle" idx="1"/>
          </p:nvPr>
        </p:nvSpPr>
        <p:spPr>
          <a:xfrm>
            <a:off x="2695193" y="4352544"/>
            <a:ext cx="7958825" cy="1410693"/>
          </a:xfrm>
        </p:spPr>
        <p:txBody>
          <a:bodyPr>
            <a:normAutofit/>
          </a:bodyPr>
          <a:lstStyle/>
          <a:p>
            <a:pPr algn="r">
              <a:spcBef>
                <a:spcPts val="0"/>
              </a:spcBef>
            </a:pPr>
            <a:r>
              <a:rPr lang="en-US" dirty="0"/>
              <a:t>Presented by: </a:t>
            </a:r>
            <a:r>
              <a:rPr lang="en-US" b="1" dirty="0"/>
              <a:t>Batch -</a:t>
            </a:r>
            <a:r>
              <a:rPr lang="en-US" b="1" dirty="0">
                <a:latin typeface="Arial Black" panose="020B0A04020102020204" pitchFamily="34" charset="0"/>
              </a:rPr>
              <a:t>11</a:t>
            </a:r>
            <a:br>
              <a:rPr lang="en-US" dirty="0"/>
            </a:br>
            <a:r>
              <a:rPr lang="en-US" dirty="0" err="1"/>
              <a:t>B.Tech</a:t>
            </a:r>
            <a:r>
              <a:rPr lang="en-US" dirty="0"/>
              <a:t> CSE  A1| Chaitanya Deemed to be University</a:t>
            </a:r>
            <a:br>
              <a:rPr lang="en-US" dirty="0"/>
            </a:br>
            <a:r>
              <a:rPr lang="en-US" dirty="0"/>
              <a:t>Project | April 2025</a:t>
            </a:r>
            <a:endParaRPr lang="en-IN" dirty="0"/>
          </a:p>
        </p:txBody>
      </p:sp>
    </p:spTree>
    <p:extLst>
      <p:ext uri="{BB962C8B-B14F-4D97-AF65-F5344CB8AC3E}">
        <p14:creationId xmlns:p14="http://schemas.microsoft.com/office/powerpoint/2010/main" val="1108462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4678E-BDA4-1B4B-8FBA-AA82FEF9BF79}"/>
              </a:ext>
            </a:extLst>
          </p:cNvPr>
          <p:cNvSpPr>
            <a:spLocks noGrp="1"/>
          </p:cNvSpPr>
          <p:nvPr>
            <p:ph type="title"/>
          </p:nvPr>
        </p:nvSpPr>
        <p:spPr/>
        <p:txBody>
          <a:bodyPr/>
          <a:lstStyle/>
          <a:p>
            <a:r>
              <a:rPr lang="en-IN" b="1" dirty="0"/>
              <a:t>Algorithms Used</a:t>
            </a:r>
            <a:endParaRPr lang="en-IN" dirty="0"/>
          </a:p>
        </p:txBody>
      </p:sp>
      <p:sp>
        <p:nvSpPr>
          <p:cNvPr id="3" name="Content Placeholder 2">
            <a:extLst>
              <a:ext uri="{FF2B5EF4-FFF2-40B4-BE49-F238E27FC236}">
                <a16:creationId xmlns:a16="http://schemas.microsoft.com/office/drawing/2014/main" id="{E6829F40-E65A-A90D-1F71-9B1A377EBBF2}"/>
              </a:ext>
            </a:extLst>
          </p:cNvPr>
          <p:cNvSpPr>
            <a:spLocks noGrp="1"/>
          </p:cNvSpPr>
          <p:nvPr>
            <p:ph idx="1"/>
          </p:nvPr>
        </p:nvSpPr>
        <p:spPr/>
        <p:txBody>
          <a:bodyPr/>
          <a:lstStyle/>
          <a:p>
            <a:pPr>
              <a:lnSpc>
                <a:spcPct val="250000"/>
              </a:lnSpc>
            </a:pPr>
            <a:r>
              <a:rPr lang="en-IN" b="1" dirty="0"/>
              <a:t>Google Gemini</a:t>
            </a:r>
            <a:r>
              <a:rPr lang="en-IN" dirty="0"/>
              <a:t> for generating smart answers.</a:t>
            </a:r>
          </a:p>
          <a:p>
            <a:pPr>
              <a:lnSpc>
                <a:spcPct val="250000"/>
              </a:lnSpc>
              <a:buFont typeface="Arial" panose="020B0604020202020204" pitchFamily="34" charset="0"/>
              <a:buChar char="•"/>
            </a:pPr>
            <a:r>
              <a:rPr lang="en-IN" b="1" dirty="0"/>
              <a:t>FAISS</a:t>
            </a:r>
            <a:r>
              <a:rPr lang="en-IN" dirty="0"/>
              <a:t> (Facebook AI Similarity Search) for retrieving similar content.</a:t>
            </a:r>
          </a:p>
          <a:p>
            <a:pPr>
              <a:lnSpc>
                <a:spcPct val="250000"/>
              </a:lnSpc>
              <a:buFont typeface="Arial" panose="020B0604020202020204" pitchFamily="34" charset="0"/>
              <a:buChar char="•"/>
            </a:pPr>
            <a:r>
              <a:rPr lang="en-IN" b="1" dirty="0" err="1"/>
              <a:t>LangChain</a:t>
            </a:r>
            <a:r>
              <a:rPr lang="en-IN" dirty="0"/>
              <a:t> for managing the pipeline from query → response.</a:t>
            </a:r>
          </a:p>
          <a:p>
            <a:pPr>
              <a:lnSpc>
                <a:spcPct val="250000"/>
              </a:lnSpc>
            </a:pPr>
            <a:endParaRPr lang="en-IN" dirty="0"/>
          </a:p>
        </p:txBody>
      </p:sp>
    </p:spTree>
    <p:extLst>
      <p:ext uri="{BB962C8B-B14F-4D97-AF65-F5344CB8AC3E}">
        <p14:creationId xmlns:p14="http://schemas.microsoft.com/office/powerpoint/2010/main" val="611239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2318A-17DE-F57A-5500-AACAACA72CFE}"/>
              </a:ext>
            </a:extLst>
          </p:cNvPr>
          <p:cNvSpPr>
            <a:spLocks noGrp="1"/>
          </p:cNvSpPr>
          <p:nvPr>
            <p:ph type="title"/>
          </p:nvPr>
        </p:nvSpPr>
        <p:spPr/>
        <p:txBody>
          <a:bodyPr/>
          <a:lstStyle/>
          <a:p>
            <a:r>
              <a:rPr lang="en-IN" dirty="0"/>
              <a:t>Technologies Used</a:t>
            </a:r>
          </a:p>
        </p:txBody>
      </p:sp>
      <p:sp>
        <p:nvSpPr>
          <p:cNvPr id="3" name="Content Placeholder 2">
            <a:extLst>
              <a:ext uri="{FF2B5EF4-FFF2-40B4-BE49-F238E27FC236}">
                <a16:creationId xmlns:a16="http://schemas.microsoft.com/office/drawing/2014/main" id="{0C185A1E-11C5-6CCE-0C32-53CB1BED278A}"/>
              </a:ext>
            </a:extLst>
          </p:cNvPr>
          <p:cNvSpPr>
            <a:spLocks noGrp="1"/>
          </p:cNvSpPr>
          <p:nvPr>
            <p:ph idx="1"/>
          </p:nvPr>
        </p:nvSpPr>
        <p:spPr/>
        <p:txBody>
          <a:bodyPr/>
          <a:lstStyle/>
          <a:p>
            <a:pPr>
              <a:buFont typeface="Arial" panose="020B0604020202020204" pitchFamily="34" charset="0"/>
              <a:buChar char="•"/>
            </a:pPr>
            <a:r>
              <a:rPr lang="en-IN" b="1" dirty="0"/>
              <a:t>Python</a:t>
            </a:r>
            <a:r>
              <a:rPr lang="en-IN" dirty="0"/>
              <a:t> for backend logic</a:t>
            </a:r>
          </a:p>
          <a:p>
            <a:pPr>
              <a:buFont typeface="Arial" panose="020B0604020202020204" pitchFamily="34" charset="0"/>
              <a:buChar char="•"/>
            </a:pPr>
            <a:r>
              <a:rPr lang="en-IN" b="1" dirty="0" err="1"/>
              <a:t>Streamlit</a:t>
            </a:r>
            <a:r>
              <a:rPr lang="en-IN" dirty="0"/>
              <a:t> for UI</a:t>
            </a:r>
          </a:p>
          <a:p>
            <a:pPr>
              <a:buFont typeface="Arial" panose="020B0604020202020204" pitchFamily="34" charset="0"/>
              <a:buChar char="•"/>
            </a:pPr>
            <a:r>
              <a:rPr lang="en-IN" b="1" dirty="0"/>
              <a:t>Tesseract OCR</a:t>
            </a:r>
            <a:r>
              <a:rPr lang="en-IN" dirty="0"/>
              <a:t> for scanned PDFs</a:t>
            </a:r>
          </a:p>
          <a:p>
            <a:pPr>
              <a:buFont typeface="Arial" panose="020B0604020202020204" pitchFamily="34" charset="0"/>
              <a:buChar char="•"/>
            </a:pPr>
            <a:r>
              <a:rPr lang="en-IN" b="1" dirty="0"/>
              <a:t>PyPDF2</a:t>
            </a:r>
            <a:r>
              <a:rPr lang="en-IN" dirty="0"/>
              <a:t> for text extraction</a:t>
            </a:r>
          </a:p>
          <a:p>
            <a:pPr>
              <a:buFont typeface="Arial" panose="020B0604020202020204" pitchFamily="34" charset="0"/>
              <a:buChar char="•"/>
            </a:pPr>
            <a:r>
              <a:rPr lang="en-IN" b="1" dirty="0" err="1"/>
              <a:t>LangChain</a:t>
            </a:r>
            <a:r>
              <a:rPr lang="en-IN" dirty="0"/>
              <a:t> to connect components</a:t>
            </a:r>
          </a:p>
          <a:p>
            <a:pPr>
              <a:buFont typeface="Arial" panose="020B0604020202020204" pitchFamily="34" charset="0"/>
              <a:buChar char="•"/>
            </a:pPr>
            <a:r>
              <a:rPr lang="en-IN" b="1" dirty="0"/>
              <a:t>Google Gemini API</a:t>
            </a:r>
            <a:r>
              <a:rPr lang="en-IN" dirty="0"/>
              <a:t> for AI responses</a:t>
            </a:r>
          </a:p>
          <a:p>
            <a:pPr>
              <a:buFont typeface="Arial" panose="020B0604020202020204" pitchFamily="34" charset="0"/>
              <a:buChar char="•"/>
            </a:pPr>
            <a:r>
              <a:rPr lang="en-IN" b="1" dirty="0"/>
              <a:t>FAISS</a:t>
            </a:r>
            <a:r>
              <a:rPr lang="en-IN" dirty="0"/>
              <a:t> for semantic similarity search</a:t>
            </a:r>
          </a:p>
          <a:p>
            <a:endParaRPr lang="en-IN" dirty="0"/>
          </a:p>
        </p:txBody>
      </p:sp>
    </p:spTree>
    <p:extLst>
      <p:ext uri="{BB962C8B-B14F-4D97-AF65-F5344CB8AC3E}">
        <p14:creationId xmlns:p14="http://schemas.microsoft.com/office/powerpoint/2010/main" val="1749447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2EF5DA-E5CC-85ED-AEE6-E68B33823B34}"/>
              </a:ext>
            </a:extLst>
          </p:cNvPr>
          <p:cNvSpPr>
            <a:spLocks noGrp="1"/>
          </p:cNvSpPr>
          <p:nvPr>
            <p:ph idx="1"/>
          </p:nvPr>
        </p:nvSpPr>
        <p:spPr>
          <a:xfrm>
            <a:off x="1434517" y="385894"/>
            <a:ext cx="8526347" cy="5354133"/>
          </a:xfrm>
        </p:spPr>
        <p:txBody>
          <a:bodyPr/>
          <a:lstStyle/>
          <a:p>
            <a:r>
              <a:rPr lang="en-IN" b="1" dirty="0"/>
              <a:t>Python (for Backend Logic)</a:t>
            </a:r>
          </a:p>
          <a:p>
            <a:pPr marL="0" indent="0">
              <a:buNone/>
            </a:pPr>
            <a:r>
              <a:rPr lang="en-IN" dirty="0"/>
              <a:t>            </a:t>
            </a:r>
            <a:r>
              <a:rPr lang="en-US" dirty="0"/>
              <a:t>Python is the main programming language used to build the logic of the project. It controls the flow of data, connects all tools, and ensures the system works properly behind the scenes.</a:t>
            </a:r>
          </a:p>
          <a:p>
            <a:pPr marL="0" indent="0">
              <a:buNone/>
            </a:pPr>
            <a:endParaRPr lang="en-US" dirty="0"/>
          </a:p>
          <a:p>
            <a:r>
              <a:rPr lang="en-IN" b="1" dirty="0" err="1"/>
              <a:t>Streamlit</a:t>
            </a:r>
            <a:r>
              <a:rPr lang="en-IN" b="1" dirty="0"/>
              <a:t> (for UI)</a:t>
            </a:r>
          </a:p>
          <a:p>
            <a:pPr marL="0" indent="0">
              <a:buNone/>
            </a:pPr>
            <a:r>
              <a:rPr lang="en-IN" dirty="0"/>
              <a:t>              </a:t>
            </a:r>
            <a:r>
              <a:rPr lang="en-US" dirty="0" err="1"/>
              <a:t>Streamlit</a:t>
            </a:r>
            <a:r>
              <a:rPr lang="en-US" dirty="0"/>
              <a:t> is a Python-based web app framework. It lets you create interactive web applications with just a few lines of Python code. In this project, it's used to build the user interface (UI) where users upload PDFs and chat with them.</a:t>
            </a:r>
          </a:p>
          <a:p>
            <a:pPr marL="0" indent="0">
              <a:buNone/>
            </a:pPr>
            <a:endParaRPr lang="en-US" dirty="0"/>
          </a:p>
          <a:p>
            <a:r>
              <a:rPr lang="en-US" b="1" dirty="0"/>
              <a:t>Tesseract OCR (for Scanned PDFs)</a:t>
            </a:r>
          </a:p>
          <a:p>
            <a:pPr marL="0" indent="0">
              <a:buNone/>
            </a:pPr>
            <a:r>
              <a:rPr lang="en-US" b="1" dirty="0"/>
              <a:t>                </a:t>
            </a:r>
            <a:r>
              <a:rPr lang="en-US" dirty="0" err="1"/>
              <a:t>LangChain</a:t>
            </a:r>
            <a:r>
              <a:rPr lang="en-US" dirty="0"/>
              <a:t> is a framework that connects AI tools, vector databases, and logic chains. In this project, it acts as a coordinator that links the user interface, AI model (Gemini), and FAISS for smooth question answering.</a:t>
            </a:r>
          </a:p>
          <a:p>
            <a:pPr marL="0" indent="0">
              <a:buNone/>
            </a:pPr>
            <a:endParaRPr lang="en-US" b="1" dirty="0"/>
          </a:p>
        </p:txBody>
      </p:sp>
    </p:spTree>
    <p:extLst>
      <p:ext uri="{BB962C8B-B14F-4D97-AF65-F5344CB8AC3E}">
        <p14:creationId xmlns:p14="http://schemas.microsoft.com/office/powerpoint/2010/main" val="3642905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239212-FB9D-32FE-94BB-00DC52C06E14}"/>
              </a:ext>
            </a:extLst>
          </p:cNvPr>
          <p:cNvSpPr>
            <a:spLocks noGrp="1"/>
          </p:cNvSpPr>
          <p:nvPr>
            <p:ph idx="1"/>
          </p:nvPr>
        </p:nvSpPr>
        <p:spPr>
          <a:xfrm>
            <a:off x="1300294" y="436228"/>
            <a:ext cx="8660570" cy="5303799"/>
          </a:xfrm>
        </p:spPr>
        <p:txBody>
          <a:bodyPr/>
          <a:lstStyle/>
          <a:p>
            <a:pPr>
              <a:lnSpc>
                <a:spcPct val="150000"/>
              </a:lnSpc>
            </a:pPr>
            <a:r>
              <a:rPr lang="it-IT" b="1" dirty="0"/>
              <a:t>Google Gemini API (for AI Responses):</a:t>
            </a:r>
          </a:p>
          <a:p>
            <a:pPr marL="0" indent="0">
              <a:lnSpc>
                <a:spcPct val="150000"/>
              </a:lnSpc>
              <a:buNone/>
            </a:pPr>
            <a:r>
              <a:rPr lang="it-IT" b="1" dirty="0"/>
              <a:t>          </a:t>
            </a:r>
            <a:r>
              <a:rPr lang="en-US" dirty="0"/>
              <a:t>Google Gemini is a powerful generative AI model. It's used to understand user questions, analyze PDF content, and generate meaningful natural language answers.</a:t>
            </a:r>
            <a:endParaRPr lang="it-IT" b="1" dirty="0"/>
          </a:p>
          <a:p>
            <a:pPr marL="0" indent="0">
              <a:lnSpc>
                <a:spcPct val="150000"/>
              </a:lnSpc>
              <a:buNone/>
            </a:pPr>
            <a:endParaRPr lang="it-IT" b="1" dirty="0"/>
          </a:p>
          <a:p>
            <a:pPr>
              <a:lnSpc>
                <a:spcPct val="150000"/>
              </a:lnSpc>
            </a:pPr>
            <a:r>
              <a:rPr lang="en-US" b="1" dirty="0"/>
              <a:t>FAISS (for Semantic Similarity Search)</a:t>
            </a:r>
            <a:r>
              <a:rPr lang="it-IT" b="1" dirty="0"/>
              <a:t>:</a:t>
            </a:r>
          </a:p>
          <a:p>
            <a:pPr marL="0" indent="0">
              <a:lnSpc>
                <a:spcPct val="150000"/>
              </a:lnSpc>
              <a:buNone/>
            </a:pPr>
            <a:r>
              <a:rPr lang="it-IT" b="1" dirty="0"/>
              <a:t>          </a:t>
            </a:r>
            <a:r>
              <a:rPr lang="en-US" dirty="0"/>
              <a:t>FAISS (Facebook AI Similarity Search) is a library for fast vector search. It helps find the most relevant pieces of information from the PDF based on the user’s question using vector embeddings.</a:t>
            </a:r>
            <a:endParaRPr lang="en-IN" b="1" dirty="0"/>
          </a:p>
        </p:txBody>
      </p:sp>
    </p:spTree>
    <p:extLst>
      <p:ext uri="{BB962C8B-B14F-4D97-AF65-F5344CB8AC3E}">
        <p14:creationId xmlns:p14="http://schemas.microsoft.com/office/powerpoint/2010/main" val="2821990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2E4F109-5D04-2CF1-90E1-A35E9D990D08}"/>
              </a:ext>
            </a:extLst>
          </p:cNvPr>
          <p:cNvPicPr>
            <a:picLocks noGrp="1" noChangeAspect="1"/>
          </p:cNvPicPr>
          <p:nvPr>
            <p:ph idx="1"/>
          </p:nvPr>
        </p:nvPicPr>
        <p:blipFill>
          <a:blip r:embed="rId2"/>
          <a:stretch>
            <a:fillRect/>
          </a:stretch>
        </p:blipFill>
        <p:spPr>
          <a:xfrm>
            <a:off x="1199626" y="419451"/>
            <a:ext cx="8825218" cy="5320950"/>
          </a:xfrm>
        </p:spPr>
      </p:pic>
    </p:spTree>
    <p:extLst>
      <p:ext uri="{BB962C8B-B14F-4D97-AF65-F5344CB8AC3E}">
        <p14:creationId xmlns:p14="http://schemas.microsoft.com/office/powerpoint/2010/main" val="343455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5110499-C934-47C5-A47B-216AB426643E}"/>
              </a:ext>
            </a:extLst>
          </p:cNvPr>
          <p:cNvPicPr>
            <a:picLocks noGrp="1" noChangeAspect="1"/>
          </p:cNvPicPr>
          <p:nvPr>
            <p:ph idx="1"/>
          </p:nvPr>
        </p:nvPicPr>
        <p:blipFill>
          <a:blip r:embed="rId2"/>
          <a:stretch>
            <a:fillRect/>
          </a:stretch>
        </p:blipFill>
        <p:spPr>
          <a:xfrm>
            <a:off x="2306971" y="368519"/>
            <a:ext cx="7207847" cy="5789000"/>
          </a:xfrm>
        </p:spPr>
      </p:pic>
    </p:spTree>
    <p:extLst>
      <p:ext uri="{BB962C8B-B14F-4D97-AF65-F5344CB8AC3E}">
        <p14:creationId xmlns:p14="http://schemas.microsoft.com/office/powerpoint/2010/main" val="1225553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B3DDB-C60E-1B82-D483-B25A1749E7DA}"/>
              </a:ext>
            </a:extLst>
          </p:cNvPr>
          <p:cNvSpPr>
            <a:spLocks noGrp="1"/>
          </p:cNvSpPr>
          <p:nvPr>
            <p:ph type="title"/>
          </p:nvPr>
        </p:nvSpPr>
        <p:spPr>
          <a:xfrm>
            <a:off x="2231136" y="310351"/>
            <a:ext cx="7729728" cy="981554"/>
          </a:xfrm>
        </p:spPr>
        <p:txBody>
          <a:bodyPr/>
          <a:lstStyle/>
          <a:p>
            <a:r>
              <a:rPr lang="en-US" dirty="0"/>
              <a:t>Functional </a:t>
            </a:r>
            <a:r>
              <a:rPr lang="en-US" dirty="0" err="1"/>
              <a:t>REquirements</a:t>
            </a:r>
            <a:endParaRPr lang="en-IN" dirty="0"/>
          </a:p>
        </p:txBody>
      </p:sp>
      <p:sp>
        <p:nvSpPr>
          <p:cNvPr id="3" name="Content Placeholder 2">
            <a:extLst>
              <a:ext uri="{FF2B5EF4-FFF2-40B4-BE49-F238E27FC236}">
                <a16:creationId xmlns:a16="http://schemas.microsoft.com/office/drawing/2014/main" id="{7571E3BC-19BF-1B0C-41A9-56EF33AF64AC}"/>
              </a:ext>
            </a:extLst>
          </p:cNvPr>
          <p:cNvSpPr>
            <a:spLocks noGrp="1"/>
          </p:cNvSpPr>
          <p:nvPr>
            <p:ph idx="1"/>
          </p:nvPr>
        </p:nvSpPr>
        <p:spPr>
          <a:xfrm>
            <a:off x="2231136" y="1669409"/>
            <a:ext cx="7729728" cy="3967993"/>
          </a:xfrm>
        </p:spPr>
        <p:txBody>
          <a:bodyPr>
            <a:normAutofit fontScale="85000" lnSpcReduction="10000"/>
          </a:bodyPr>
          <a:lstStyle/>
          <a:p>
            <a:pPr algn="just">
              <a:lnSpc>
                <a:spcPct val="150000"/>
              </a:lnSpc>
              <a:buNone/>
            </a:pPr>
            <a:r>
              <a:rPr lang="en-IN" sz="1800" dirty="0">
                <a:effectLst/>
                <a:latin typeface="+mj-lt"/>
                <a:ea typeface="Times New Roman" panose="02020603050405020304" pitchFamily="18" charset="0"/>
              </a:rPr>
              <a:t>The system must </a:t>
            </a:r>
            <a:r>
              <a:rPr lang="en-IN" sz="1800" dirty="0" err="1">
                <a:effectLst/>
                <a:latin typeface="+mj-lt"/>
                <a:ea typeface="Times New Roman" panose="02020603050405020304" pitchFamily="18" charset="0"/>
              </a:rPr>
              <a:t>fulfill</a:t>
            </a:r>
            <a:r>
              <a:rPr lang="en-IN" sz="1800" dirty="0">
                <a:effectLst/>
                <a:latin typeface="+mj-lt"/>
                <a:ea typeface="Times New Roman" panose="02020603050405020304" pitchFamily="18" charset="0"/>
              </a:rPr>
              <a:t> the following functional requirements to ensure smooth operation:</a:t>
            </a:r>
          </a:p>
          <a:p>
            <a:pPr marL="342900" lvl="0" indent="-342900" algn="just">
              <a:lnSpc>
                <a:spcPct val="150000"/>
              </a:lnSpc>
              <a:buSzPts val="1000"/>
              <a:buFont typeface="Symbol" panose="05050102010706020507" pitchFamily="18" charset="2"/>
              <a:buChar char=""/>
              <a:tabLst>
                <a:tab pos="457200" algn="l"/>
              </a:tabLst>
            </a:pPr>
            <a:r>
              <a:rPr lang="en-IN" sz="1800" b="1" dirty="0">
                <a:effectLst/>
                <a:latin typeface="+mj-lt"/>
                <a:ea typeface="Times New Roman" panose="02020603050405020304" pitchFamily="18" charset="0"/>
              </a:rPr>
              <a:t>Upload PDF Files</a:t>
            </a:r>
            <a:r>
              <a:rPr lang="en-IN" sz="1800" dirty="0">
                <a:effectLst/>
                <a:latin typeface="+mj-lt"/>
                <a:ea typeface="Times New Roman" panose="02020603050405020304" pitchFamily="18" charset="0"/>
              </a:rPr>
              <a:t> – Users should be able to upload multiple PDF files for processing.</a:t>
            </a:r>
          </a:p>
          <a:p>
            <a:pPr marL="342900" lvl="0" indent="-342900" algn="just">
              <a:lnSpc>
                <a:spcPct val="150000"/>
              </a:lnSpc>
              <a:buSzPts val="1000"/>
              <a:buFont typeface="Symbol" panose="05050102010706020507" pitchFamily="18" charset="2"/>
              <a:buChar char=""/>
              <a:tabLst>
                <a:tab pos="457200" algn="l"/>
              </a:tabLst>
            </a:pPr>
            <a:r>
              <a:rPr lang="en-IN" sz="1800" b="1" dirty="0">
                <a:effectLst/>
                <a:latin typeface="+mj-lt"/>
                <a:ea typeface="Times New Roman" panose="02020603050405020304" pitchFamily="18" charset="0"/>
              </a:rPr>
              <a:t>Process Text and Images</a:t>
            </a:r>
            <a:r>
              <a:rPr lang="en-IN" sz="1800" dirty="0">
                <a:effectLst/>
                <a:latin typeface="+mj-lt"/>
                <a:ea typeface="Times New Roman" panose="02020603050405020304" pitchFamily="18" charset="0"/>
              </a:rPr>
              <a:t> – Extract text from </a:t>
            </a:r>
            <a:r>
              <a:rPr lang="en-IN" sz="1800" b="1" dirty="0">
                <a:effectLst/>
                <a:latin typeface="+mj-lt"/>
                <a:ea typeface="Times New Roman" panose="02020603050405020304" pitchFamily="18" charset="0"/>
              </a:rPr>
              <a:t>both digital and scanned PDFs</a:t>
            </a:r>
            <a:r>
              <a:rPr lang="en-IN" sz="1800" dirty="0">
                <a:effectLst/>
                <a:latin typeface="+mj-lt"/>
                <a:ea typeface="Times New Roman" panose="02020603050405020304" pitchFamily="18" charset="0"/>
              </a:rPr>
              <a:t> using </a:t>
            </a:r>
            <a:r>
              <a:rPr lang="en-IN" sz="1800" b="1" dirty="0">
                <a:effectLst/>
                <a:latin typeface="+mj-lt"/>
                <a:ea typeface="Times New Roman" panose="02020603050405020304" pitchFamily="18" charset="0"/>
              </a:rPr>
              <a:t>PyPDF2</a:t>
            </a:r>
            <a:r>
              <a:rPr lang="en-IN" sz="1800" dirty="0">
                <a:effectLst/>
                <a:latin typeface="+mj-lt"/>
                <a:ea typeface="Times New Roman" panose="02020603050405020304" pitchFamily="18" charset="0"/>
              </a:rPr>
              <a:t> and </a:t>
            </a:r>
            <a:r>
              <a:rPr lang="en-IN" sz="1800" b="1" dirty="0">
                <a:effectLst/>
                <a:latin typeface="+mj-lt"/>
                <a:ea typeface="Times New Roman" panose="02020603050405020304" pitchFamily="18" charset="0"/>
              </a:rPr>
              <a:t>Tesseract OCR</a:t>
            </a:r>
            <a:r>
              <a:rPr lang="en-IN" sz="1800" dirty="0">
                <a:effectLst/>
                <a:latin typeface="+mj-lt"/>
                <a:ea typeface="Times New Roman" panose="02020603050405020304" pitchFamily="18" charset="0"/>
              </a:rPr>
              <a:t>.</a:t>
            </a:r>
          </a:p>
          <a:p>
            <a:pPr marL="342900" lvl="0" indent="-342900" algn="just">
              <a:lnSpc>
                <a:spcPct val="150000"/>
              </a:lnSpc>
              <a:buSzPts val="1000"/>
              <a:buFont typeface="Symbol" panose="05050102010706020507" pitchFamily="18" charset="2"/>
              <a:buChar char=""/>
              <a:tabLst>
                <a:tab pos="457200" algn="l"/>
              </a:tabLst>
            </a:pPr>
            <a:r>
              <a:rPr lang="en-IN" sz="1800" b="1" dirty="0">
                <a:effectLst/>
                <a:latin typeface="+mj-lt"/>
                <a:ea typeface="Times New Roman" panose="02020603050405020304" pitchFamily="18" charset="0"/>
              </a:rPr>
              <a:t>Perform Semantic Search</a:t>
            </a:r>
            <a:r>
              <a:rPr lang="en-IN" sz="1800" dirty="0">
                <a:effectLst/>
                <a:latin typeface="+mj-lt"/>
                <a:ea typeface="Times New Roman" panose="02020603050405020304" pitchFamily="18" charset="0"/>
              </a:rPr>
              <a:t> – Enable users to search for relevant content using </a:t>
            </a:r>
            <a:r>
              <a:rPr lang="en-IN" sz="1800" b="1" dirty="0">
                <a:effectLst/>
                <a:latin typeface="+mj-lt"/>
                <a:ea typeface="Times New Roman" panose="02020603050405020304" pitchFamily="18" charset="0"/>
              </a:rPr>
              <a:t>AI-based query processing</a:t>
            </a:r>
            <a:r>
              <a:rPr lang="en-IN" sz="1800" dirty="0">
                <a:effectLst/>
                <a:latin typeface="+mj-lt"/>
                <a:ea typeface="Times New Roman" panose="02020603050405020304" pitchFamily="18" charset="0"/>
              </a:rPr>
              <a:t>.</a:t>
            </a:r>
          </a:p>
          <a:p>
            <a:pPr marL="342900" lvl="0" indent="-342900" algn="just">
              <a:lnSpc>
                <a:spcPct val="150000"/>
              </a:lnSpc>
              <a:buSzPts val="1000"/>
              <a:buFont typeface="Symbol" panose="05050102010706020507" pitchFamily="18" charset="2"/>
              <a:buChar char=""/>
              <a:tabLst>
                <a:tab pos="457200" algn="l"/>
              </a:tabLst>
            </a:pPr>
            <a:r>
              <a:rPr lang="en-IN" sz="1800" b="1" dirty="0">
                <a:effectLst/>
                <a:latin typeface="+mj-lt"/>
                <a:ea typeface="Times New Roman" panose="02020603050405020304" pitchFamily="18" charset="0"/>
              </a:rPr>
              <a:t>Answer User Queries</a:t>
            </a:r>
            <a:r>
              <a:rPr lang="en-IN" sz="1800" dirty="0">
                <a:effectLst/>
                <a:latin typeface="+mj-lt"/>
                <a:ea typeface="Times New Roman" panose="02020603050405020304" pitchFamily="18" charset="0"/>
              </a:rPr>
              <a:t> – Provide </a:t>
            </a:r>
            <a:r>
              <a:rPr lang="en-IN" sz="1800" b="1" dirty="0">
                <a:effectLst/>
                <a:latin typeface="+mj-lt"/>
                <a:ea typeface="Times New Roman" panose="02020603050405020304" pitchFamily="18" charset="0"/>
              </a:rPr>
              <a:t>natural language responses</a:t>
            </a:r>
            <a:r>
              <a:rPr lang="en-IN" sz="1800" dirty="0">
                <a:effectLst/>
                <a:latin typeface="+mj-lt"/>
                <a:ea typeface="Times New Roman" panose="02020603050405020304" pitchFamily="18" charset="0"/>
              </a:rPr>
              <a:t> using </a:t>
            </a:r>
            <a:r>
              <a:rPr lang="en-IN" sz="1800" b="1" dirty="0">
                <a:effectLst/>
                <a:latin typeface="+mj-lt"/>
                <a:ea typeface="Times New Roman" panose="02020603050405020304" pitchFamily="18" charset="0"/>
              </a:rPr>
              <a:t>Google Gemini API</a:t>
            </a:r>
            <a:r>
              <a:rPr lang="en-IN" sz="1800" dirty="0">
                <a:effectLst/>
                <a:latin typeface="+mj-lt"/>
                <a:ea typeface="Times New Roman" panose="02020603050405020304" pitchFamily="18" charset="0"/>
              </a:rPr>
              <a:t>.</a:t>
            </a:r>
          </a:p>
          <a:p>
            <a:pPr marL="342900" lvl="0" indent="-342900" algn="just">
              <a:lnSpc>
                <a:spcPct val="150000"/>
              </a:lnSpc>
              <a:buSzPts val="1000"/>
              <a:buFont typeface="Symbol" panose="05050102010706020507" pitchFamily="18" charset="2"/>
              <a:buChar char=""/>
              <a:tabLst>
                <a:tab pos="457200" algn="l"/>
              </a:tabLst>
            </a:pPr>
            <a:r>
              <a:rPr lang="en-IN" sz="1800" b="1" dirty="0">
                <a:effectLst/>
                <a:latin typeface="+mj-lt"/>
                <a:ea typeface="Times New Roman" panose="02020603050405020304" pitchFamily="18" charset="0"/>
              </a:rPr>
              <a:t>Display Conversation History</a:t>
            </a:r>
            <a:r>
              <a:rPr lang="en-IN" sz="1800" dirty="0">
                <a:effectLst/>
                <a:latin typeface="+mj-lt"/>
                <a:ea typeface="Times New Roman" panose="02020603050405020304" pitchFamily="18" charset="0"/>
              </a:rPr>
              <a:t> – Maintain a log of user interactions for reference.</a:t>
            </a:r>
          </a:p>
          <a:p>
            <a:pPr marL="0" indent="0">
              <a:buNone/>
            </a:pPr>
            <a:endParaRPr lang="en-IN" dirty="0">
              <a:latin typeface="+mj-lt"/>
            </a:endParaRPr>
          </a:p>
        </p:txBody>
      </p:sp>
    </p:spTree>
    <p:extLst>
      <p:ext uri="{BB962C8B-B14F-4D97-AF65-F5344CB8AC3E}">
        <p14:creationId xmlns:p14="http://schemas.microsoft.com/office/powerpoint/2010/main" val="824437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DFDE3-AA5C-4EA0-3D7E-CDED1F90340A}"/>
              </a:ext>
            </a:extLst>
          </p:cNvPr>
          <p:cNvSpPr>
            <a:spLocks noGrp="1"/>
          </p:cNvSpPr>
          <p:nvPr>
            <p:ph type="title"/>
          </p:nvPr>
        </p:nvSpPr>
        <p:spPr>
          <a:xfrm>
            <a:off x="2231136" y="343907"/>
            <a:ext cx="7729728" cy="964776"/>
          </a:xfrm>
        </p:spPr>
        <p:txBody>
          <a:bodyPr/>
          <a:lstStyle/>
          <a:p>
            <a:r>
              <a:rPr lang="en-US" dirty="0"/>
              <a:t>NON-functional </a:t>
            </a:r>
            <a:r>
              <a:rPr lang="en-US" dirty="0" err="1"/>
              <a:t>rerquirements</a:t>
            </a:r>
            <a:endParaRPr lang="en-IN" dirty="0"/>
          </a:p>
        </p:txBody>
      </p:sp>
      <p:sp>
        <p:nvSpPr>
          <p:cNvPr id="3" name="Content Placeholder 2">
            <a:extLst>
              <a:ext uri="{FF2B5EF4-FFF2-40B4-BE49-F238E27FC236}">
                <a16:creationId xmlns:a16="http://schemas.microsoft.com/office/drawing/2014/main" id="{BA499837-9A2A-3240-129B-A56F0D8FAECE}"/>
              </a:ext>
            </a:extLst>
          </p:cNvPr>
          <p:cNvSpPr>
            <a:spLocks noGrp="1"/>
          </p:cNvSpPr>
          <p:nvPr>
            <p:ph idx="1"/>
          </p:nvPr>
        </p:nvSpPr>
        <p:spPr>
          <a:xfrm>
            <a:off x="2231136" y="1568741"/>
            <a:ext cx="7729728" cy="4171287"/>
          </a:xfrm>
        </p:spPr>
        <p:txBody>
          <a:bodyPr>
            <a:normAutofit fontScale="92500" lnSpcReduction="20000"/>
          </a:bodyPr>
          <a:lstStyle/>
          <a:p>
            <a:pPr algn="just">
              <a:lnSpc>
                <a:spcPct val="150000"/>
              </a:lnSpc>
              <a:buNone/>
            </a:pPr>
            <a:r>
              <a:rPr lang="en-IN" sz="1800" dirty="0">
                <a:effectLst/>
                <a:latin typeface="+mj-lt"/>
                <a:ea typeface="Times New Roman" panose="02020603050405020304" pitchFamily="18" charset="0"/>
              </a:rPr>
              <a:t>The system should meet the following non-functional requirements to optimize performance and usability:</a:t>
            </a:r>
          </a:p>
          <a:p>
            <a:pPr marL="342900" lvl="0" indent="-342900" algn="just">
              <a:lnSpc>
                <a:spcPct val="150000"/>
              </a:lnSpc>
              <a:buSzPts val="1000"/>
              <a:buFont typeface="Symbol" panose="05050102010706020507" pitchFamily="18" charset="2"/>
              <a:buChar char=""/>
              <a:tabLst>
                <a:tab pos="457200" algn="l"/>
              </a:tabLst>
            </a:pPr>
            <a:r>
              <a:rPr lang="en-IN" sz="1800" b="1" dirty="0">
                <a:effectLst/>
                <a:latin typeface="+mj-lt"/>
                <a:ea typeface="Times New Roman" panose="02020603050405020304" pitchFamily="18" charset="0"/>
              </a:rPr>
              <a:t>Response Time</a:t>
            </a:r>
            <a:r>
              <a:rPr lang="en-IN" sz="1800" dirty="0">
                <a:effectLst/>
                <a:latin typeface="+mj-lt"/>
                <a:ea typeface="Times New Roman" panose="02020603050405020304" pitchFamily="18" charset="0"/>
              </a:rPr>
              <a:t> – Query processing time should be </a:t>
            </a:r>
            <a:r>
              <a:rPr lang="en-IN" sz="1800" b="1" dirty="0">
                <a:effectLst/>
                <a:latin typeface="+mj-lt"/>
                <a:ea typeface="Times New Roman" panose="02020603050405020304" pitchFamily="18" charset="0"/>
              </a:rPr>
              <a:t>less than 3 seconds</a:t>
            </a:r>
            <a:r>
              <a:rPr lang="en-IN" sz="1800" dirty="0">
                <a:effectLst/>
                <a:latin typeface="+mj-lt"/>
                <a:ea typeface="Times New Roman" panose="02020603050405020304" pitchFamily="18" charset="0"/>
              </a:rPr>
              <a:t> for an optimal user experience.</a:t>
            </a:r>
          </a:p>
          <a:p>
            <a:pPr marL="342900" lvl="0" indent="-342900" algn="just">
              <a:lnSpc>
                <a:spcPct val="150000"/>
              </a:lnSpc>
              <a:buSzPts val="1000"/>
              <a:buFont typeface="Symbol" panose="05050102010706020507" pitchFamily="18" charset="2"/>
              <a:buChar char=""/>
              <a:tabLst>
                <a:tab pos="457200" algn="l"/>
              </a:tabLst>
            </a:pPr>
            <a:r>
              <a:rPr lang="en-IN" sz="1800" b="1" dirty="0">
                <a:effectLst/>
                <a:latin typeface="+mj-lt"/>
                <a:ea typeface="Times New Roman" panose="02020603050405020304" pitchFamily="18" charset="0"/>
              </a:rPr>
              <a:t>Scalability</a:t>
            </a:r>
            <a:r>
              <a:rPr lang="en-IN" sz="1800" dirty="0">
                <a:effectLst/>
                <a:latin typeface="+mj-lt"/>
                <a:ea typeface="Times New Roman" panose="02020603050405020304" pitchFamily="18" charset="0"/>
              </a:rPr>
              <a:t> – The system should support </a:t>
            </a:r>
            <a:r>
              <a:rPr lang="en-IN" sz="1800" b="1" dirty="0">
                <a:effectLst/>
                <a:latin typeface="+mj-lt"/>
                <a:ea typeface="Times New Roman" panose="02020603050405020304" pitchFamily="18" charset="0"/>
              </a:rPr>
              <a:t>large PDF documents (100+ pages)</a:t>
            </a:r>
            <a:r>
              <a:rPr lang="en-IN" sz="1800" dirty="0">
                <a:effectLst/>
                <a:latin typeface="+mj-lt"/>
                <a:ea typeface="Times New Roman" panose="02020603050405020304" pitchFamily="18" charset="0"/>
              </a:rPr>
              <a:t> without performance degradation.</a:t>
            </a:r>
          </a:p>
          <a:p>
            <a:pPr marL="342900" lvl="0" indent="-342900" algn="just">
              <a:lnSpc>
                <a:spcPct val="150000"/>
              </a:lnSpc>
              <a:buSzPts val="1000"/>
              <a:buFont typeface="Symbol" panose="05050102010706020507" pitchFamily="18" charset="2"/>
              <a:buChar char=""/>
              <a:tabLst>
                <a:tab pos="457200" algn="l"/>
              </a:tabLst>
            </a:pPr>
            <a:r>
              <a:rPr lang="en-IN" sz="1800" b="1" dirty="0">
                <a:effectLst/>
                <a:latin typeface="+mj-lt"/>
                <a:ea typeface="Times New Roman" panose="02020603050405020304" pitchFamily="18" charset="0"/>
              </a:rPr>
              <a:t>Security</a:t>
            </a:r>
            <a:r>
              <a:rPr lang="en-IN" sz="1800" dirty="0">
                <a:effectLst/>
                <a:latin typeface="+mj-lt"/>
                <a:ea typeface="Times New Roman" panose="02020603050405020304" pitchFamily="18" charset="0"/>
              </a:rPr>
              <a:t> – Ensure </a:t>
            </a:r>
            <a:r>
              <a:rPr lang="en-IN" sz="1800" b="1" dirty="0">
                <a:effectLst/>
                <a:latin typeface="+mj-lt"/>
                <a:ea typeface="Times New Roman" panose="02020603050405020304" pitchFamily="18" charset="0"/>
              </a:rPr>
              <a:t>user data privacy</a:t>
            </a:r>
            <a:r>
              <a:rPr lang="en-IN" sz="1800" dirty="0">
                <a:effectLst/>
                <a:latin typeface="+mj-lt"/>
                <a:ea typeface="Times New Roman" panose="02020603050405020304" pitchFamily="18" charset="0"/>
              </a:rPr>
              <a:t> by implementing </a:t>
            </a:r>
            <a:r>
              <a:rPr lang="en-IN" sz="1800" b="1" dirty="0">
                <a:effectLst/>
                <a:latin typeface="+mj-lt"/>
                <a:ea typeface="Times New Roman" panose="02020603050405020304" pitchFamily="18" charset="0"/>
              </a:rPr>
              <a:t>secure data handling and storage</a:t>
            </a:r>
            <a:r>
              <a:rPr lang="en-IN" sz="1800" dirty="0">
                <a:effectLst/>
                <a:latin typeface="+mj-lt"/>
                <a:ea typeface="Times New Roman" panose="02020603050405020304" pitchFamily="18" charset="0"/>
              </a:rPr>
              <a:t> mechanisms.</a:t>
            </a:r>
          </a:p>
          <a:p>
            <a:pPr marL="342900" lvl="0" indent="-342900" algn="just">
              <a:lnSpc>
                <a:spcPct val="150000"/>
              </a:lnSpc>
              <a:buSzPts val="1000"/>
              <a:buFont typeface="Symbol" panose="05050102010706020507" pitchFamily="18" charset="2"/>
              <a:buChar char=""/>
              <a:tabLst>
                <a:tab pos="457200" algn="l"/>
              </a:tabLst>
            </a:pPr>
            <a:r>
              <a:rPr lang="en-IN" sz="1800" b="1" dirty="0">
                <a:effectLst/>
                <a:latin typeface="+mj-lt"/>
                <a:ea typeface="Times New Roman" panose="02020603050405020304" pitchFamily="18" charset="0"/>
              </a:rPr>
              <a:t>Multi-Platform Accessibility</a:t>
            </a:r>
            <a:r>
              <a:rPr lang="en-IN" sz="1800" dirty="0">
                <a:effectLst/>
                <a:latin typeface="+mj-lt"/>
                <a:ea typeface="Times New Roman" panose="02020603050405020304" pitchFamily="18" charset="0"/>
              </a:rPr>
              <a:t> – Should be accessible via </a:t>
            </a:r>
            <a:r>
              <a:rPr lang="en-IN" sz="1800" b="1" dirty="0">
                <a:effectLst/>
                <a:latin typeface="+mj-lt"/>
                <a:ea typeface="Times New Roman" panose="02020603050405020304" pitchFamily="18" charset="0"/>
              </a:rPr>
              <a:t>desktop and mobile browsers</a:t>
            </a:r>
            <a:r>
              <a:rPr lang="en-IN" sz="1800" dirty="0">
                <a:effectLst/>
                <a:latin typeface="+mj-lt"/>
                <a:ea typeface="Times New Roman" panose="02020603050405020304" pitchFamily="18" charset="0"/>
              </a:rPr>
              <a:t> using a </a:t>
            </a:r>
            <a:r>
              <a:rPr lang="en-IN" sz="1800" b="1" dirty="0" err="1">
                <a:effectLst/>
                <a:latin typeface="+mj-lt"/>
                <a:ea typeface="Times New Roman" panose="02020603050405020304" pitchFamily="18" charset="0"/>
              </a:rPr>
              <a:t>Streamlit</a:t>
            </a:r>
            <a:r>
              <a:rPr lang="en-IN" sz="1800" b="1" dirty="0">
                <a:effectLst/>
                <a:latin typeface="+mj-lt"/>
                <a:ea typeface="Times New Roman" panose="02020603050405020304" pitchFamily="18" charset="0"/>
              </a:rPr>
              <a:t> web interface</a:t>
            </a:r>
            <a:r>
              <a:rPr lang="en-IN" sz="1800" dirty="0">
                <a:effectLst/>
                <a:latin typeface="+mj-lt"/>
                <a:ea typeface="Times New Roman" panose="02020603050405020304" pitchFamily="18" charset="0"/>
              </a:rPr>
              <a:t>.</a:t>
            </a:r>
          </a:p>
          <a:p>
            <a:pPr marL="0" indent="0">
              <a:buNone/>
            </a:pPr>
            <a:endParaRPr lang="en-IN" dirty="0">
              <a:latin typeface="+mj-lt"/>
            </a:endParaRPr>
          </a:p>
        </p:txBody>
      </p:sp>
    </p:spTree>
    <p:extLst>
      <p:ext uri="{BB962C8B-B14F-4D97-AF65-F5344CB8AC3E}">
        <p14:creationId xmlns:p14="http://schemas.microsoft.com/office/powerpoint/2010/main" val="2683961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8A1F3-481F-D5D2-2F60-81A0DAC68238}"/>
              </a:ext>
            </a:extLst>
          </p:cNvPr>
          <p:cNvSpPr>
            <a:spLocks noGrp="1"/>
          </p:cNvSpPr>
          <p:nvPr>
            <p:ph type="title"/>
          </p:nvPr>
        </p:nvSpPr>
        <p:spPr/>
        <p:txBody>
          <a:bodyPr/>
          <a:lstStyle/>
          <a:p>
            <a:r>
              <a:rPr lang="en-IN" dirty="0"/>
              <a:t>Conclusion &amp; Future Scope</a:t>
            </a:r>
          </a:p>
        </p:txBody>
      </p:sp>
      <p:sp>
        <p:nvSpPr>
          <p:cNvPr id="4" name="Rectangle 1">
            <a:extLst>
              <a:ext uri="{FF2B5EF4-FFF2-40B4-BE49-F238E27FC236}">
                <a16:creationId xmlns:a16="http://schemas.microsoft.com/office/drawing/2014/main" id="{E67D91E7-5F37-8EFB-5ED9-A8E5959257D9}"/>
              </a:ext>
            </a:extLst>
          </p:cNvPr>
          <p:cNvSpPr>
            <a:spLocks noGrp="1" noChangeArrowheads="1"/>
          </p:cNvSpPr>
          <p:nvPr>
            <p:ph idx="1"/>
          </p:nvPr>
        </p:nvSpPr>
        <p:spPr bwMode="auto">
          <a:xfrm>
            <a:off x="2231136" y="2619375"/>
            <a:ext cx="538160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Successfully created a smart PDF-interacting tool.</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Reduces document review time drastically.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Future Additions:</a:t>
            </a:r>
          </a:p>
          <a:p>
            <a:pPr marL="457200" lvl="2" indent="0" eaLnBrk="0" fontAlgn="base" hangingPunct="0">
              <a:lnSpc>
                <a:spcPct val="150000"/>
              </a:lnSpc>
              <a:spcBef>
                <a:spcPct val="0"/>
              </a:spcBef>
              <a:spcAft>
                <a:spcPct val="0"/>
              </a:spcAft>
              <a:buClrTx/>
              <a:buFontTx/>
              <a:buChar char="•"/>
            </a:pPr>
            <a:r>
              <a:rPr kumimoji="0" lang="en-US" altLang="en-US" b="1" i="0" u="none" strike="noStrike" cap="none" normalizeH="0" baseline="0" dirty="0">
                <a:ln>
                  <a:noFill/>
                </a:ln>
                <a:solidFill>
                  <a:schemeClr val="tx1"/>
                </a:solidFill>
                <a:effectLst/>
                <a:latin typeface="Arial" panose="020B0604020202020204" pitchFamily="34" charset="0"/>
              </a:rPr>
              <a:t>Voice-based querying</a:t>
            </a:r>
          </a:p>
          <a:p>
            <a:pPr marL="457200" lvl="2" indent="0" eaLnBrk="0" fontAlgn="base" hangingPunct="0">
              <a:lnSpc>
                <a:spcPct val="150000"/>
              </a:lnSpc>
              <a:spcBef>
                <a:spcPct val="0"/>
              </a:spcBef>
              <a:spcAft>
                <a:spcPct val="0"/>
              </a:spcAft>
              <a:buClrTx/>
              <a:buFontTx/>
              <a:buChar char="•"/>
            </a:pPr>
            <a:r>
              <a:rPr kumimoji="0" lang="en-US" altLang="en-US" b="1" i="0" u="none" strike="noStrike" cap="none" normalizeH="0" baseline="0" dirty="0">
                <a:ln>
                  <a:noFill/>
                </a:ln>
                <a:solidFill>
                  <a:schemeClr val="tx1"/>
                </a:solidFill>
                <a:effectLst/>
                <a:latin typeface="Arial" panose="020B0604020202020204" pitchFamily="34" charset="0"/>
              </a:rPr>
              <a:t>Multilingual support</a:t>
            </a:r>
          </a:p>
          <a:p>
            <a:pPr marL="457200" lvl="2" indent="0" eaLnBrk="0" fontAlgn="base" hangingPunct="0">
              <a:lnSpc>
                <a:spcPct val="150000"/>
              </a:lnSpc>
              <a:spcBef>
                <a:spcPct val="0"/>
              </a:spcBef>
              <a:spcAft>
                <a:spcPct val="0"/>
              </a:spcAft>
              <a:buClrTx/>
              <a:buFontTx/>
              <a:buChar char="•"/>
            </a:pPr>
            <a:r>
              <a:rPr kumimoji="0" lang="en-US" altLang="en-US" b="1" i="0" u="none" strike="noStrike" cap="none" normalizeH="0" baseline="0" dirty="0">
                <a:ln>
                  <a:noFill/>
                </a:ln>
                <a:solidFill>
                  <a:schemeClr val="tx1"/>
                </a:solidFill>
                <a:effectLst/>
                <a:latin typeface="Arial" panose="020B0604020202020204" pitchFamily="34" charset="0"/>
              </a:rPr>
              <a:t>Export chat summaries</a:t>
            </a:r>
          </a:p>
          <a:p>
            <a:pPr marL="457200" lvl="2" indent="0" eaLnBrk="0" fontAlgn="base" hangingPunct="0">
              <a:lnSpc>
                <a:spcPct val="150000"/>
              </a:lnSpc>
              <a:spcBef>
                <a:spcPct val="0"/>
              </a:spcBef>
              <a:spcAft>
                <a:spcPct val="0"/>
              </a:spcAft>
              <a:buClrTx/>
              <a:buFontTx/>
              <a:buChar char="•"/>
            </a:pPr>
            <a:r>
              <a:rPr kumimoji="0" lang="en-US" altLang="en-US" b="1" i="0" u="none" strike="noStrike" cap="none" normalizeH="0" baseline="0" dirty="0">
                <a:ln>
                  <a:noFill/>
                </a:ln>
                <a:solidFill>
                  <a:schemeClr val="tx1"/>
                </a:solidFill>
                <a:effectLst/>
                <a:latin typeface="Arial" panose="020B0604020202020204" pitchFamily="34" charset="0"/>
              </a:rPr>
              <a:t>Mobile App version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9977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5C651-2B7D-01E3-DC78-4D6391A3349E}"/>
              </a:ext>
            </a:extLst>
          </p:cNvPr>
          <p:cNvSpPr>
            <a:spLocks noGrp="1"/>
          </p:cNvSpPr>
          <p:nvPr>
            <p:ph type="title"/>
          </p:nvPr>
        </p:nvSpPr>
        <p:spPr/>
        <p:txBody>
          <a:bodyPr/>
          <a:lstStyle/>
          <a:p>
            <a:r>
              <a:rPr lang="en-IN" dirty="0"/>
              <a:t>Introduction</a:t>
            </a:r>
          </a:p>
        </p:txBody>
      </p:sp>
      <p:sp>
        <p:nvSpPr>
          <p:cNvPr id="4" name="Rectangle 1">
            <a:extLst>
              <a:ext uri="{FF2B5EF4-FFF2-40B4-BE49-F238E27FC236}">
                <a16:creationId xmlns:a16="http://schemas.microsoft.com/office/drawing/2014/main" id="{ED7039AA-232D-AC16-919F-C9F5C51207C8}"/>
              </a:ext>
            </a:extLst>
          </p:cNvPr>
          <p:cNvSpPr>
            <a:spLocks noGrp="1" noChangeArrowheads="1"/>
          </p:cNvSpPr>
          <p:nvPr>
            <p:ph idx="1"/>
          </p:nvPr>
        </p:nvSpPr>
        <p:spPr bwMode="auto">
          <a:xfrm>
            <a:off x="2231136" y="2834925"/>
            <a:ext cx="6971780" cy="2741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PDFs are widely used in our day-to-day life.</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Manually reading and finding information is time-consuming.</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project makes PDFs interactive using Generative AI.</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Users can chat with their documents and get answers in seconds.</a:t>
            </a:r>
          </a:p>
        </p:txBody>
      </p:sp>
    </p:spTree>
    <p:extLst>
      <p:ext uri="{BB962C8B-B14F-4D97-AF65-F5344CB8AC3E}">
        <p14:creationId xmlns:p14="http://schemas.microsoft.com/office/powerpoint/2010/main" val="4031457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F7D76-D7EF-8CE8-6E15-E0A370A1F2FD}"/>
              </a:ext>
            </a:extLst>
          </p:cNvPr>
          <p:cNvSpPr>
            <a:spLocks noGrp="1"/>
          </p:cNvSpPr>
          <p:nvPr>
            <p:ph type="title"/>
          </p:nvPr>
        </p:nvSpPr>
        <p:spPr/>
        <p:txBody>
          <a:bodyPr/>
          <a:lstStyle/>
          <a:p>
            <a:r>
              <a:rPr lang="en-IN" dirty="0"/>
              <a:t>Goal</a:t>
            </a:r>
          </a:p>
        </p:txBody>
      </p:sp>
      <p:sp>
        <p:nvSpPr>
          <p:cNvPr id="4" name="Rectangle 1">
            <a:extLst>
              <a:ext uri="{FF2B5EF4-FFF2-40B4-BE49-F238E27FC236}">
                <a16:creationId xmlns:a16="http://schemas.microsoft.com/office/drawing/2014/main" id="{949819F8-0576-3325-BE6B-64993A3856C5}"/>
              </a:ext>
            </a:extLst>
          </p:cNvPr>
          <p:cNvSpPr>
            <a:spLocks noGrp="1" noChangeArrowheads="1"/>
          </p:cNvSpPr>
          <p:nvPr>
            <p:ph idx="1"/>
          </p:nvPr>
        </p:nvSpPr>
        <p:spPr bwMode="auto">
          <a:xfrm>
            <a:off x="2231136" y="2476498"/>
            <a:ext cx="8574783" cy="2049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Build a tool where users can </a:t>
            </a:r>
            <a:r>
              <a:rPr kumimoji="0" lang="en-US" altLang="en-US" sz="1800" b="1" i="0" u="none" strike="noStrike" cap="none" normalizeH="0" baseline="0" dirty="0">
                <a:ln>
                  <a:noFill/>
                </a:ln>
                <a:solidFill>
                  <a:schemeClr val="tx1"/>
                </a:solidFill>
                <a:effectLst/>
                <a:latin typeface="Arial" panose="020B0604020202020204" pitchFamily="34" charset="0"/>
              </a:rPr>
              <a:t>upload a PDF</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ask questions</a:t>
            </a:r>
            <a:r>
              <a:rPr kumimoji="0" lang="en-US" altLang="en-US" sz="1800" b="0" i="0" u="none" strike="noStrike" cap="none" normalizeH="0" baseline="0" dirty="0">
                <a:ln>
                  <a:noFill/>
                </a:ln>
                <a:solidFill>
                  <a:schemeClr val="tx1"/>
                </a:solidFill>
                <a:effectLst/>
                <a:latin typeface="Arial" panose="020B0604020202020204" pitchFamily="34" charset="0"/>
              </a:rPr>
              <a:t> about its content.</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Reduce manual reading by allowing </a:t>
            </a:r>
            <a:r>
              <a:rPr kumimoji="0" lang="en-US" altLang="en-US" sz="1800" b="1" i="0" u="none" strike="noStrike" cap="none" normalizeH="0" baseline="0" dirty="0">
                <a:ln>
                  <a:noFill/>
                </a:ln>
                <a:solidFill>
                  <a:schemeClr val="tx1"/>
                </a:solidFill>
                <a:effectLst/>
                <a:latin typeface="Arial" panose="020B0604020202020204" pitchFamily="34" charset="0"/>
              </a:rPr>
              <a:t>natural language queries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Combine the power of </a:t>
            </a:r>
            <a:r>
              <a:rPr kumimoji="0" lang="en-US" altLang="en-US" sz="1800" b="1" i="0" u="none" strike="noStrike" cap="none" normalizeH="0" baseline="0" dirty="0">
                <a:ln>
                  <a:noFill/>
                </a:ln>
                <a:solidFill>
                  <a:schemeClr val="tx1"/>
                </a:solidFill>
                <a:effectLst/>
                <a:latin typeface="Arial" panose="020B0604020202020204" pitchFamily="34" charset="0"/>
              </a:rPr>
              <a:t>OCR, embeddings, and conversational AI</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484328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52038-D0D4-35AC-6ABD-2E87A09FB97A}"/>
              </a:ext>
            </a:extLst>
          </p:cNvPr>
          <p:cNvSpPr>
            <a:spLocks noGrp="1"/>
          </p:cNvSpPr>
          <p:nvPr>
            <p:ph type="title"/>
          </p:nvPr>
        </p:nvSpPr>
        <p:spPr/>
        <p:txBody>
          <a:bodyPr/>
          <a:lstStyle/>
          <a:p>
            <a:r>
              <a:rPr lang="en-IN" dirty="0"/>
              <a:t>Objectives</a:t>
            </a:r>
          </a:p>
        </p:txBody>
      </p:sp>
      <p:sp>
        <p:nvSpPr>
          <p:cNvPr id="4" name="Rectangle 1">
            <a:extLst>
              <a:ext uri="{FF2B5EF4-FFF2-40B4-BE49-F238E27FC236}">
                <a16:creationId xmlns:a16="http://schemas.microsoft.com/office/drawing/2014/main" id="{6C0E2297-DADF-4378-1B2E-78BF9BF6A0E2}"/>
              </a:ext>
            </a:extLst>
          </p:cNvPr>
          <p:cNvSpPr>
            <a:spLocks noGrp="1" noChangeArrowheads="1"/>
          </p:cNvSpPr>
          <p:nvPr>
            <p:ph idx="1"/>
          </p:nvPr>
        </p:nvSpPr>
        <p:spPr bwMode="auto">
          <a:xfrm>
            <a:off x="2231136" y="2591644"/>
            <a:ext cx="7035900" cy="2741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Extract text from both regular and scanned PDFs.</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Break content into meaningful chunks for processing.</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vector embeddings and generative models for Q&amp;A.</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Provide citations and preserve context from the original document.</a:t>
            </a:r>
          </a:p>
        </p:txBody>
      </p:sp>
    </p:spTree>
    <p:extLst>
      <p:ext uri="{BB962C8B-B14F-4D97-AF65-F5344CB8AC3E}">
        <p14:creationId xmlns:p14="http://schemas.microsoft.com/office/powerpoint/2010/main" val="243153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E4973-68C8-F399-DF36-FBE4047C2F89}"/>
              </a:ext>
            </a:extLst>
          </p:cNvPr>
          <p:cNvSpPr>
            <a:spLocks noGrp="1"/>
          </p:cNvSpPr>
          <p:nvPr>
            <p:ph type="title"/>
          </p:nvPr>
        </p:nvSpPr>
        <p:spPr/>
        <p:txBody>
          <a:bodyPr/>
          <a:lstStyle/>
          <a:p>
            <a:r>
              <a:rPr lang="en-IN" dirty="0"/>
              <a:t>Methodology Overview</a:t>
            </a:r>
          </a:p>
        </p:txBody>
      </p:sp>
      <p:sp>
        <p:nvSpPr>
          <p:cNvPr id="4" name="Rectangle 1">
            <a:extLst>
              <a:ext uri="{FF2B5EF4-FFF2-40B4-BE49-F238E27FC236}">
                <a16:creationId xmlns:a16="http://schemas.microsoft.com/office/drawing/2014/main" id="{DBCA8EEA-1399-DE52-F624-068078AC81AC}"/>
              </a:ext>
            </a:extLst>
          </p:cNvPr>
          <p:cNvSpPr>
            <a:spLocks noGrp="1" noChangeArrowheads="1"/>
          </p:cNvSpPr>
          <p:nvPr>
            <p:ph idx="1"/>
          </p:nvPr>
        </p:nvSpPr>
        <p:spPr bwMode="auto">
          <a:xfrm>
            <a:off x="2231136" y="2184373"/>
            <a:ext cx="5032147" cy="4126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2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Upload PDF</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2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Extract text</a:t>
            </a:r>
            <a:r>
              <a:rPr kumimoji="0" lang="en-US" altLang="en-US" sz="1800" b="0" i="0" u="none" strike="noStrike" cap="none" normalizeH="0" baseline="0" dirty="0">
                <a:ln>
                  <a:noFill/>
                </a:ln>
                <a:solidFill>
                  <a:schemeClr val="tx1"/>
                </a:solidFill>
                <a:effectLst/>
                <a:latin typeface="Arial" panose="020B0604020202020204" pitchFamily="34" charset="0"/>
              </a:rPr>
              <a:t> using PyPDF2 / Tesseract</a:t>
            </a:r>
          </a:p>
          <a:p>
            <a:pPr marL="342900" marR="0" lvl="0" indent="-342900" algn="l" defTabSz="914400" rtl="0" eaLnBrk="0" fontAlgn="base" latinLnBrk="0" hangingPunct="0">
              <a:lnSpc>
                <a:spcPct val="2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Chunk text</a:t>
            </a:r>
            <a:r>
              <a:rPr kumimoji="0" lang="en-US" altLang="en-US" sz="1800" b="0" i="0" u="none" strike="noStrike" cap="none" normalizeH="0" baseline="0" dirty="0">
                <a:ln>
                  <a:noFill/>
                </a:ln>
                <a:solidFill>
                  <a:schemeClr val="tx1"/>
                </a:solidFill>
                <a:effectLst/>
                <a:latin typeface="Arial" panose="020B0604020202020204" pitchFamily="34" charset="0"/>
              </a:rPr>
              <a:t> with </a:t>
            </a:r>
            <a:r>
              <a:rPr kumimoji="0" lang="en-US" altLang="en-US" sz="1800" b="0" i="0" u="none" strike="noStrike" cap="none" normalizeH="0" baseline="0" dirty="0" err="1">
                <a:ln>
                  <a:noFill/>
                </a:ln>
                <a:solidFill>
                  <a:schemeClr val="tx1"/>
                </a:solidFill>
                <a:effectLst/>
                <a:latin typeface="Arial" panose="020B0604020202020204" pitchFamily="34" charset="0"/>
              </a:rPr>
              <a:t>LangChain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2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Generate embeddings</a:t>
            </a:r>
            <a:r>
              <a:rPr kumimoji="0" lang="en-US" altLang="en-US" sz="1800" b="0" i="0" u="none" strike="noStrike" cap="none" normalizeH="0" baseline="0" dirty="0">
                <a:ln>
                  <a:noFill/>
                </a:ln>
                <a:solidFill>
                  <a:schemeClr val="tx1"/>
                </a:solidFill>
                <a:effectLst/>
                <a:latin typeface="Arial" panose="020B0604020202020204" pitchFamily="34" charset="0"/>
              </a:rPr>
              <a:t> with Google Gemini</a:t>
            </a:r>
          </a:p>
          <a:p>
            <a:pPr marL="342900" marR="0" lvl="0" indent="-342900" algn="l" defTabSz="914400" rtl="0" eaLnBrk="0" fontAlgn="base" latinLnBrk="0" hangingPunct="0">
              <a:lnSpc>
                <a:spcPct val="2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Query using FAISS</a:t>
            </a:r>
            <a:r>
              <a:rPr kumimoji="0" lang="en-US" altLang="en-US" sz="1800" b="0" i="0" u="none" strike="noStrike" cap="none" normalizeH="0" baseline="0" dirty="0">
                <a:ln>
                  <a:noFill/>
                </a:ln>
                <a:solidFill>
                  <a:schemeClr val="tx1"/>
                </a:solidFill>
                <a:effectLst/>
                <a:latin typeface="Arial" panose="020B0604020202020204" pitchFamily="34" charset="0"/>
              </a:rPr>
              <a:t> for relevant chunks</a:t>
            </a:r>
          </a:p>
          <a:p>
            <a:pPr marL="342900" marR="0" lvl="0" indent="-342900" algn="l" defTabSz="914400" rtl="0" eaLnBrk="0" fontAlgn="base" latinLnBrk="0" hangingPunct="0">
              <a:lnSpc>
                <a:spcPct val="2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Generate final response</a:t>
            </a:r>
            <a:r>
              <a:rPr kumimoji="0" lang="en-US" altLang="en-US" sz="1800" b="0" i="0" u="none" strike="noStrike" cap="none" normalizeH="0" baseline="0" dirty="0">
                <a:ln>
                  <a:noFill/>
                </a:ln>
                <a:solidFill>
                  <a:schemeClr val="tx1"/>
                </a:solidFill>
                <a:effectLst/>
                <a:latin typeface="Arial" panose="020B0604020202020204" pitchFamily="34" charset="0"/>
              </a:rPr>
              <a:t> via Gemini</a:t>
            </a:r>
          </a:p>
        </p:txBody>
      </p:sp>
    </p:spTree>
    <p:extLst>
      <p:ext uri="{BB962C8B-B14F-4D97-AF65-F5344CB8AC3E}">
        <p14:creationId xmlns:p14="http://schemas.microsoft.com/office/powerpoint/2010/main" val="1857624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E7A8D0C-77C0-25E2-6B94-E011653F7AD1}"/>
              </a:ext>
            </a:extLst>
          </p:cNvPr>
          <p:cNvPicPr>
            <a:picLocks noGrp="1" noChangeAspect="1"/>
          </p:cNvPicPr>
          <p:nvPr>
            <p:ph idx="1"/>
          </p:nvPr>
        </p:nvPicPr>
        <p:blipFill>
          <a:blip r:embed="rId2"/>
          <a:stretch>
            <a:fillRect/>
          </a:stretch>
        </p:blipFill>
        <p:spPr>
          <a:xfrm>
            <a:off x="1448396" y="1140904"/>
            <a:ext cx="8512468" cy="4267318"/>
          </a:xfrm>
        </p:spPr>
      </p:pic>
      <p:sp>
        <p:nvSpPr>
          <p:cNvPr id="6" name="Title 1">
            <a:extLst>
              <a:ext uri="{FF2B5EF4-FFF2-40B4-BE49-F238E27FC236}">
                <a16:creationId xmlns:a16="http://schemas.microsoft.com/office/drawing/2014/main" id="{F1D387E5-7944-05B6-4E58-62D0F15FECEE}"/>
              </a:ext>
            </a:extLst>
          </p:cNvPr>
          <p:cNvSpPr>
            <a:spLocks noGrp="1"/>
          </p:cNvSpPr>
          <p:nvPr>
            <p:ph type="title"/>
          </p:nvPr>
        </p:nvSpPr>
        <p:spPr>
          <a:xfrm>
            <a:off x="1448396" y="234850"/>
            <a:ext cx="3137817" cy="578882"/>
          </a:xfrm>
        </p:spPr>
        <p:txBody>
          <a:bodyPr>
            <a:noAutofit/>
          </a:bodyPr>
          <a:lstStyle/>
          <a:p>
            <a:r>
              <a:rPr lang="en-US" sz="1600" dirty="0"/>
              <a:t>Use case diagram</a:t>
            </a:r>
            <a:endParaRPr lang="en-IN" sz="1600" dirty="0"/>
          </a:p>
        </p:txBody>
      </p:sp>
    </p:spTree>
    <p:extLst>
      <p:ext uri="{BB962C8B-B14F-4D97-AF65-F5344CB8AC3E}">
        <p14:creationId xmlns:p14="http://schemas.microsoft.com/office/powerpoint/2010/main" val="1175307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44284-B530-3CB8-88D0-FABEDD88EF63}"/>
              </a:ext>
            </a:extLst>
          </p:cNvPr>
          <p:cNvSpPr>
            <a:spLocks noGrp="1"/>
          </p:cNvSpPr>
          <p:nvPr>
            <p:ph type="title"/>
          </p:nvPr>
        </p:nvSpPr>
        <p:spPr>
          <a:xfrm>
            <a:off x="788229" y="184516"/>
            <a:ext cx="3062318" cy="612438"/>
          </a:xfrm>
        </p:spPr>
        <p:txBody>
          <a:bodyPr>
            <a:normAutofit/>
          </a:bodyPr>
          <a:lstStyle/>
          <a:p>
            <a:r>
              <a:rPr lang="en-US" sz="1600" dirty="0"/>
              <a:t>Activity diagram</a:t>
            </a:r>
            <a:endParaRPr lang="en-IN" sz="1600" dirty="0"/>
          </a:p>
        </p:txBody>
      </p:sp>
      <p:pic>
        <p:nvPicPr>
          <p:cNvPr id="5" name="Content Placeholder 4">
            <a:extLst>
              <a:ext uri="{FF2B5EF4-FFF2-40B4-BE49-F238E27FC236}">
                <a16:creationId xmlns:a16="http://schemas.microsoft.com/office/drawing/2014/main" id="{AE62005C-C31C-89BC-B10F-705BAEEA049A}"/>
              </a:ext>
            </a:extLst>
          </p:cNvPr>
          <p:cNvPicPr>
            <a:picLocks noGrp="1" noChangeAspect="1"/>
          </p:cNvPicPr>
          <p:nvPr>
            <p:ph idx="1"/>
          </p:nvPr>
        </p:nvPicPr>
        <p:blipFill>
          <a:blip r:embed="rId2"/>
          <a:stretch>
            <a:fillRect/>
          </a:stretch>
        </p:blipFill>
        <p:spPr>
          <a:xfrm>
            <a:off x="4437776" y="385895"/>
            <a:ext cx="2491530" cy="5354506"/>
          </a:xfrm>
        </p:spPr>
      </p:pic>
    </p:spTree>
    <p:extLst>
      <p:ext uri="{BB962C8B-B14F-4D97-AF65-F5344CB8AC3E}">
        <p14:creationId xmlns:p14="http://schemas.microsoft.com/office/powerpoint/2010/main" val="81764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2EED74D-D9BE-B3BC-5112-324C3BA3A68D}"/>
              </a:ext>
            </a:extLst>
          </p:cNvPr>
          <p:cNvPicPr>
            <a:picLocks noGrp="1" noChangeAspect="1"/>
          </p:cNvPicPr>
          <p:nvPr>
            <p:ph idx="1"/>
          </p:nvPr>
        </p:nvPicPr>
        <p:blipFill>
          <a:blip r:embed="rId2"/>
          <a:stretch>
            <a:fillRect/>
          </a:stretch>
        </p:blipFill>
        <p:spPr>
          <a:xfrm>
            <a:off x="1383942" y="1258349"/>
            <a:ext cx="8933849" cy="4045824"/>
          </a:xfrm>
        </p:spPr>
      </p:pic>
      <p:sp>
        <p:nvSpPr>
          <p:cNvPr id="6" name="Title 1">
            <a:extLst>
              <a:ext uri="{FF2B5EF4-FFF2-40B4-BE49-F238E27FC236}">
                <a16:creationId xmlns:a16="http://schemas.microsoft.com/office/drawing/2014/main" id="{7D404D15-54DC-16ED-A6BB-F1916CF0BACF}"/>
              </a:ext>
            </a:extLst>
          </p:cNvPr>
          <p:cNvSpPr>
            <a:spLocks noGrp="1"/>
          </p:cNvSpPr>
          <p:nvPr>
            <p:ph type="title"/>
          </p:nvPr>
        </p:nvSpPr>
        <p:spPr>
          <a:xfrm>
            <a:off x="1383942" y="69629"/>
            <a:ext cx="2919610" cy="693769"/>
          </a:xfrm>
        </p:spPr>
        <p:txBody>
          <a:bodyPr>
            <a:normAutofit/>
          </a:bodyPr>
          <a:lstStyle/>
          <a:p>
            <a:r>
              <a:rPr lang="en-US" sz="1600" dirty="0"/>
              <a:t>Sequence diagram</a:t>
            </a:r>
            <a:endParaRPr lang="en-IN" sz="1600" dirty="0"/>
          </a:p>
        </p:txBody>
      </p:sp>
    </p:spTree>
    <p:extLst>
      <p:ext uri="{BB962C8B-B14F-4D97-AF65-F5344CB8AC3E}">
        <p14:creationId xmlns:p14="http://schemas.microsoft.com/office/powerpoint/2010/main" val="2408319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21727-7B20-D917-BEFF-1A3BEE291326}"/>
              </a:ext>
            </a:extLst>
          </p:cNvPr>
          <p:cNvSpPr>
            <a:spLocks noGrp="1"/>
          </p:cNvSpPr>
          <p:nvPr>
            <p:ph type="title"/>
          </p:nvPr>
        </p:nvSpPr>
        <p:spPr/>
        <p:txBody>
          <a:bodyPr/>
          <a:lstStyle/>
          <a:p>
            <a:r>
              <a:rPr lang="en-IN" dirty="0"/>
              <a:t>Data Preprocessing</a:t>
            </a:r>
            <a:endParaRPr lang="en-IN" b="1" dirty="0"/>
          </a:p>
        </p:txBody>
      </p:sp>
      <p:sp>
        <p:nvSpPr>
          <p:cNvPr id="4" name="Rectangle 1">
            <a:extLst>
              <a:ext uri="{FF2B5EF4-FFF2-40B4-BE49-F238E27FC236}">
                <a16:creationId xmlns:a16="http://schemas.microsoft.com/office/drawing/2014/main" id="{FE855D39-F8BD-4FCE-964B-D86EB875B705}"/>
              </a:ext>
            </a:extLst>
          </p:cNvPr>
          <p:cNvSpPr>
            <a:spLocks noGrp="1" noChangeArrowheads="1"/>
          </p:cNvSpPr>
          <p:nvPr>
            <p:ph idx="1"/>
          </p:nvPr>
        </p:nvSpPr>
        <p:spPr bwMode="auto">
          <a:xfrm>
            <a:off x="2231136" y="2818147"/>
            <a:ext cx="6403228" cy="27417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a:t>
            </a:r>
            <a:r>
              <a:rPr kumimoji="0" lang="en-US" altLang="en-US" sz="1800" b="1" i="0" u="none" strike="noStrike" cap="none" normalizeH="0" baseline="0" dirty="0">
                <a:ln>
                  <a:noFill/>
                </a:ln>
                <a:solidFill>
                  <a:schemeClr val="tx1"/>
                </a:solidFill>
                <a:effectLst/>
                <a:latin typeface="Arial" panose="020B0604020202020204" pitchFamily="34" charset="0"/>
              </a:rPr>
              <a:t>PyPDF2</a:t>
            </a:r>
            <a:r>
              <a:rPr kumimoji="0" lang="en-US" altLang="en-US" sz="1800" b="0" i="0" u="none" strike="noStrike" cap="none" normalizeH="0" baseline="0" dirty="0">
                <a:ln>
                  <a:noFill/>
                </a:ln>
                <a:solidFill>
                  <a:schemeClr val="tx1"/>
                </a:solidFill>
                <a:effectLst/>
                <a:latin typeface="Arial" panose="020B0604020202020204" pitchFamily="34" charset="0"/>
              </a:rPr>
              <a:t> to extract text from digital PDFs.</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 scanned/image-based PDFs, use </a:t>
            </a:r>
            <a:r>
              <a:rPr kumimoji="0" lang="en-US" altLang="en-US" sz="1800" b="1" i="0" u="none" strike="noStrike" cap="none" normalizeH="0" baseline="0" dirty="0">
                <a:ln>
                  <a:noFill/>
                </a:ln>
                <a:solidFill>
                  <a:schemeClr val="tx1"/>
                </a:solidFill>
                <a:effectLst/>
                <a:latin typeface="Arial" panose="020B0604020202020204" pitchFamily="34" charset="0"/>
              </a:rPr>
              <a:t>Tesseract OCR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Clean and split text using </a:t>
            </a:r>
            <a:r>
              <a:rPr kumimoji="0" lang="en-US" altLang="en-US" sz="1800" b="1" i="0" u="none" strike="noStrike" cap="none" normalizeH="0" baseline="0" dirty="0" err="1">
                <a:ln>
                  <a:noFill/>
                </a:ln>
                <a:solidFill>
                  <a:schemeClr val="tx1"/>
                </a:solidFill>
                <a:effectLst/>
                <a:latin typeface="Arial" panose="020B0604020202020204" pitchFamily="34" charset="0"/>
              </a:rPr>
              <a:t>RecursiveCharacterTextSplitter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Convert text into </a:t>
            </a:r>
            <a:r>
              <a:rPr kumimoji="0" lang="en-US" altLang="en-US" sz="1800" b="1" i="0" u="none" strike="noStrike" cap="none" normalizeH="0" baseline="0" dirty="0">
                <a:ln>
                  <a:noFill/>
                </a:ln>
                <a:solidFill>
                  <a:schemeClr val="tx1"/>
                </a:solidFill>
                <a:effectLst/>
                <a:latin typeface="Arial" panose="020B0604020202020204" pitchFamily="34" charset="0"/>
              </a:rPr>
              <a:t>semantic vector embeddings</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76780570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215</TotalTime>
  <Words>715</Words>
  <Application>Microsoft Office PowerPoint</Application>
  <PresentationFormat>Widescreen</PresentationFormat>
  <Paragraphs>77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Black</vt:lpstr>
      <vt:lpstr>Gill Sans MT</vt:lpstr>
      <vt:lpstr>Symbol</vt:lpstr>
      <vt:lpstr>Parcel</vt:lpstr>
      <vt:lpstr>Chat with PDFs Using Generative AI</vt:lpstr>
      <vt:lpstr>Introduction</vt:lpstr>
      <vt:lpstr>Goal</vt:lpstr>
      <vt:lpstr>Objectives</vt:lpstr>
      <vt:lpstr>Methodology Overview</vt:lpstr>
      <vt:lpstr>Use case diagram</vt:lpstr>
      <vt:lpstr>Activity diagram</vt:lpstr>
      <vt:lpstr>Sequence diagram</vt:lpstr>
      <vt:lpstr>Data Preprocessing</vt:lpstr>
      <vt:lpstr>Algorithms Used</vt:lpstr>
      <vt:lpstr>Technologies Used</vt:lpstr>
      <vt:lpstr>PowerPoint Presentation</vt:lpstr>
      <vt:lpstr>PowerPoint Presentation</vt:lpstr>
      <vt:lpstr>PowerPoint Presentation</vt:lpstr>
      <vt:lpstr>PowerPoint Presentation</vt:lpstr>
      <vt:lpstr>Functional REquirements</vt:lpstr>
      <vt:lpstr>NON-functional rerquirements</vt:lpstr>
      <vt:lpstr>Conclusion &amp; 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yashwanth kumar</dc:creator>
  <cp:lastModifiedBy>yashwanth kumar</cp:lastModifiedBy>
  <cp:revision>6</cp:revision>
  <dcterms:created xsi:type="dcterms:W3CDTF">2025-04-07T11:08:48Z</dcterms:created>
  <dcterms:modified xsi:type="dcterms:W3CDTF">2025-04-08T05:24:04Z</dcterms:modified>
</cp:coreProperties>
</file>