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9"/>
  </p:notesMasterIdLst>
  <p:handoutMasterIdLst>
    <p:handoutMasterId r:id="rId20"/>
  </p:handoutMasterIdLst>
  <p:sldIdLst>
    <p:sldId id="256" r:id="rId3"/>
    <p:sldId id="257" r:id="rId4"/>
    <p:sldId id="259" r:id="rId5"/>
    <p:sldId id="260" r:id="rId6"/>
    <p:sldId id="269" r:id="rId7"/>
    <p:sldId id="261" r:id="rId8"/>
    <p:sldId id="262" r:id="rId9"/>
    <p:sldId id="273" r:id="rId10"/>
    <p:sldId id="263" r:id="rId11"/>
    <p:sldId id="270" r:id="rId12"/>
    <p:sldId id="271" r:id="rId13"/>
    <p:sldId id="266" r:id="rId14"/>
    <p:sldId id="267" r:id="rId15"/>
    <p:sldId id="272" r:id="rId16"/>
    <p:sldId id="268"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52"/>
      </p:cViewPr>
      <p:guideLst>
        <p:guide orient="horz" pos="2193"/>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78660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37499E-0AA5-470A-BA45-11BDF610E7D9}"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37499E-0AA5-470A-BA45-11BDF610E7D9}"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37499E-0AA5-470A-BA45-11BDF610E7D9}"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7499E-0AA5-470A-BA45-11BDF610E7D9}"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7499E-0AA5-470A-BA45-11BDF610E7D9}"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7499E-0AA5-470A-BA45-11BDF610E7D9}"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7499E-0AA5-470A-BA45-11BDF610E7D9}"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37499E-0AA5-470A-BA45-11BDF610E7D9}"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37499E-0AA5-470A-BA45-11BDF610E7D9}"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37499E-0AA5-470A-BA45-11BDF610E7D9}"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7499E-0AA5-470A-BA45-11BDF610E7D9}"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7499E-0AA5-470A-BA45-11BDF610E7D9}"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7499E-0AA5-470A-BA45-11BDF610E7D9}"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ACFAB-1940-4E2B-B8CB-FF7E15531A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7499E-0AA5-470A-BA45-11BDF610E7D9}" type="datetimeFigureOut">
              <a:rPr lang="en-US" smtClean="0"/>
              <a:t>4/8/2025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ACFAB-1940-4E2B-B8CB-FF7E15531A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7499E-0AA5-470A-BA45-11BDF610E7D9}" type="datetimeFigureOut">
              <a:rPr lang="en-US" smtClean="0"/>
              <a:t>4/8/2025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ACFAB-1940-4E2B-B8CB-FF7E15531A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1269" y="1792926"/>
            <a:ext cx="11863802" cy="1323439"/>
          </a:xfrm>
          <a:prstGeom prst="rect">
            <a:avLst/>
          </a:prstGeom>
          <a:noFill/>
        </p:spPr>
        <p:txBody>
          <a:bodyPr wrap="square" rtlCol="0">
            <a:spAutoFit/>
          </a:bodyPr>
          <a:lstStyle/>
          <a:p>
            <a:pPr algn="ctr"/>
            <a:r>
              <a:rPr lang="en-US" sz="2400" b="1" kern="0" dirty="0">
                <a:latin typeface="Times New Roman" panose="02020603050405020304" pitchFamily="18" charset="0"/>
                <a:ea typeface="MS Mincho" panose="02020609040205080304" pitchFamily="49" charset="-128"/>
                <a:cs typeface="Gautami" panose="020B0502040204020203" pitchFamily="34" charset="0"/>
                <a:sym typeface="+mn-ea"/>
              </a:rPr>
              <a:t>Final Review</a:t>
            </a:r>
            <a:endParaRPr lang="en-US" sz="2400" b="1" kern="0" dirty="0">
              <a:effectLst/>
              <a:latin typeface="Times New Roman" panose="02020603050405020304" pitchFamily="18" charset="0"/>
              <a:ea typeface="MS Mincho" panose="02020609040205080304" pitchFamily="49" charset="-128"/>
              <a:cs typeface="Gautami" panose="020B0502040204020203" pitchFamily="34" charset="0"/>
              <a:sym typeface="+mn-ea"/>
            </a:endParaRPr>
          </a:p>
          <a:p>
            <a:pPr algn="ctr"/>
            <a:r>
              <a:rPr lang="en-US" sz="2800" b="1" kern="0" dirty="0">
                <a:effectLst/>
                <a:latin typeface="Times New Roman" panose="02020603050405020304" pitchFamily="18" charset="0"/>
                <a:ea typeface="MS Mincho" panose="02020609040205080304" pitchFamily="49" charset="-128"/>
                <a:cs typeface="Gautami" panose="020B0502040204020203" pitchFamily="34" charset="0"/>
                <a:sym typeface="+mn-ea"/>
              </a:rPr>
              <a:t>Real-Time Drowsiness Detection Using Hybrid Computer Vision and </a:t>
            </a:r>
            <a:r>
              <a:rPr lang="en-US" sz="2800" b="1" dirty="0">
                <a:solidFill>
                  <a:schemeClr val="tx1">
                    <a:lumMod val="85000"/>
                    <a:lumOff val="15000"/>
                  </a:schemeClr>
                </a:solidFill>
                <a:latin typeface="Times New Roman"/>
                <a:ea typeface="Times New Roman"/>
                <a:cs typeface="Times New Roman"/>
                <a:sym typeface="Times New Roman"/>
              </a:rPr>
              <a:t> </a:t>
            </a:r>
            <a:r>
              <a:rPr lang="en-US" sz="2800" b="1" dirty="0" err="1">
                <a:solidFill>
                  <a:schemeClr val="tx1">
                    <a:lumMod val="85000"/>
                    <a:lumOff val="15000"/>
                  </a:schemeClr>
                </a:solidFill>
                <a:latin typeface="Times New Roman"/>
                <a:ea typeface="Times New Roman"/>
                <a:cs typeface="Times New Roman"/>
                <a:sym typeface="Times New Roman"/>
              </a:rPr>
              <a:t>Dlib</a:t>
            </a:r>
            <a:r>
              <a:rPr lang="en-US" sz="2800" b="1" dirty="0">
                <a:solidFill>
                  <a:schemeClr val="tx1">
                    <a:lumMod val="85000"/>
                    <a:lumOff val="15000"/>
                  </a:schemeClr>
                </a:solidFill>
                <a:latin typeface="Times New Roman"/>
                <a:ea typeface="Times New Roman"/>
                <a:cs typeface="Times New Roman"/>
                <a:sym typeface="Times New Roman"/>
              </a:rPr>
              <a:t> with Deep Learning Classification</a:t>
            </a:r>
            <a:endParaRPr lang="en-US" sz="2800" b="1" dirty="0"/>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9" name="TextBox 8"/>
          <p:cNvSpPr txBox="1"/>
          <p:nvPr/>
        </p:nvSpPr>
        <p:spPr>
          <a:xfrm>
            <a:off x="475359" y="4185031"/>
            <a:ext cx="4469300" cy="461665"/>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C. Narendra          [21HR1A3011]</a:t>
            </a:r>
            <a:endParaRPr lang="en-US" sz="2400" dirty="0"/>
          </a:p>
        </p:txBody>
      </p:sp>
      <p:sp>
        <p:nvSpPr>
          <p:cNvPr id="10" name="TextBox 9"/>
          <p:cNvSpPr txBox="1"/>
          <p:nvPr/>
        </p:nvSpPr>
        <p:spPr>
          <a:xfrm>
            <a:off x="4421482" y="3386034"/>
            <a:ext cx="3156778" cy="461665"/>
          </a:xfrm>
          <a:prstGeom prst="rect">
            <a:avLst/>
          </a:prstGeom>
          <a:noFill/>
        </p:spPr>
        <p:txBody>
          <a:bodyPr wrap="square" rtlCol="0">
            <a:spAutoFit/>
          </a:bodyPr>
          <a:lstStyle/>
          <a:p>
            <a:pPr algn="ctr"/>
            <a:r>
              <a:rPr lang="en-US" sz="2400" dirty="0"/>
              <a:t>Batch No : 12</a:t>
            </a:r>
          </a:p>
        </p:txBody>
      </p:sp>
      <p:sp>
        <p:nvSpPr>
          <p:cNvPr id="11" name="TextBox 10"/>
          <p:cNvSpPr txBox="1"/>
          <p:nvPr/>
        </p:nvSpPr>
        <p:spPr>
          <a:xfrm>
            <a:off x="7722700" y="5389044"/>
            <a:ext cx="4469300"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Under the Guidance of </a:t>
            </a:r>
          </a:p>
          <a:p>
            <a:pPr algn="ctr"/>
            <a:r>
              <a:rPr lang="en-US" sz="2800" dirty="0"/>
              <a:t> </a:t>
            </a:r>
            <a:r>
              <a:rPr lang="en-US" sz="2000" dirty="0">
                <a:latin typeface="Times New Roman" pitchFamily="18" charset="0"/>
                <a:cs typeface="Times New Roman" pitchFamily="18" charset="0"/>
              </a:rPr>
              <a:t>Mr. K Lokesh, M. Tech(</a:t>
            </a:r>
            <a:r>
              <a:rPr lang="en-US" sz="2000" dirty="0" err="1">
                <a:latin typeface="Times New Roman" pitchFamily="18" charset="0"/>
                <a:cs typeface="Times New Roman" pitchFamily="18" charset="0"/>
              </a:rPr>
              <a:t>Ph.D</a:t>
            </a:r>
            <a:r>
              <a:rPr lang="en-US" sz="2000" dirty="0">
                <a:latin typeface="Times New Roman" pitchFamily="18" charset="0"/>
                <a:cs typeface="Times New Roman" pitchFamily="18" charset="0"/>
              </a:rPr>
              <a:t>)</a:t>
            </a:r>
          </a:p>
          <a:p>
            <a:pPr algn="ctr"/>
            <a:r>
              <a:rPr lang="en-US" sz="2000" dirty="0">
                <a:latin typeface="Times New Roman" pitchFamily="18" charset="0"/>
                <a:cs typeface="Times New Roman" pitchFamily="18" charset="0"/>
              </a:rPr>
              <a:t>Assoc. Prof &amp; HOD of  AI&amp;DS</a:t>
            </a:r>
          </a:p>
        </p:txBody>
      </p:sp>
      <p:sp>
        <p:nvSpPr>
          <p:cNvPr id="12" name="TextBox 11"/>
          <p:cNvSpPr txBox="1"/>
          <p:nvPr/>
        </p:nvSpPr>
        <p:spPr>
          <a:xfrm>
            <a:off x="475359" y="4639498"/>
            <a:ext cx="4469300" cy="461665"/>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M. Hemagiri         [21HR1A3028]</a:t>
            </a:r>
            <a:endParaRPr lang="en-US" sz="2400" dirty="0"/>
          </a:p>
        </p:txBody>
      </p:sp>
      <p:sp>
        <p:nvSpPr>
          <p:cNvPr id="13" name="TextBox 12"/>
          <p:cNvSpPr txBox="1"/>
          <p:nvPr/>
        </p:nvSpPr>
        <p:spPr>
          <a:xfrm>
            <a:off x="475359" y="5118694"/>
            <a:ext cx="4469300" cy="461665"/>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P. Yashwanth        [21HR1A3040]</a:t>
            </a:r>
            <a:endParaRPr lang="en-US" sz="2400" dirty="0"/>
          </a:p>
        </p:txBody>
      </p:sp>
      <p:sp>
        <p:nvSpPr>
          <p:cNvPr id="14" name="TextBox 13"/>
          <p:cNvSpPr txBox="1"/>
          <p:nvPr/>
        </p:nvSpPr>
        <p:spPr>
          <a:xfrm>
            <a:off x="122845" y="5605150"/>
            <a:ext cx="5174327" cy="461665"/>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S. Vasantha Vani   [21HR1A3047]</a:t>
            </a:r>
            <a:endParaRPr lang="en-US" sz="2400" dirty="0"/>
          </a:p>
        </p:txBody>
      </p:sp>
      <p:sp>
        <p:nvSpPr>
          <p:cNvPr id="15" name="TextBox 14"/>
          <p:cNvSpPr txBox="1"/>
          <p:nvPr/>
        </p:nvSpPr>
        <p:spPr>
          <a:xfrm>
            <a:off x="475359" y="6059617"/>
            <a:ext cx="4469300" cy="461665"/>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S. Muneera           [21HR1A3051]</a:t>
            </a:r>
            <a:endParaRPr lang="en-US" sz="2400" dirty="0"/>
          </a:p>
        </p:txBody>
      </p:sp>
      <p:sp>
        <p:nvSpPr>
          <p:cNvPr id="3" name="TextBox 2">
            <a:extLst>
              <a:ext uri="{FF2B5EF4-FFF2-40B4-BE49-F238E27FC236}">
                <a16:creationId xmlns:a16="http://schemas.microsoft.com/office/drawing/2014/main" id="{E8EB7996-C910-A7F1-E6A3-667DE7AE48EF}"/>
              </a:ext>
            </a:extLst>
          </p:cNvPr>
          <p:cNvSpPr txBox="1"/>
          <p:nvPr/>
        </p:nvSpPr>
        <p:spPr>
          <a:xfrm>
            <a:off x="2710008" y="6539553"/>
            <a:ext cx="7326621"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16" name="TextBox 15">
            <a:extLst>
              <a:ext uri="{FF2B5EF4-FFF2-40B4-BE49-F238E27FC236}">
                <a16:creationId xmlns:a16="http://schemas.microsoft.com/office/drawing/2014/main" id="{E71E9913-B9B7-15C0-A072-A3BB6F8F3E0F}"/>
              </a:ext>
            </a:extLst>
          </p:cNvPr>
          <p:cNvSpPr txBox="1"/>
          <p:nvPr/>
        </p:nvSpPr>
        <p:spPr>
          <a:xfrm>
            <a:off x="261269" y="6481255"/>
            <a:ext cx="1614488" cy="307777"/>
          </a:xfrm>
          <a:prstGeom prst="rect">
            <a:avLst/>
          </a:prstGeom>
          <a:noFill/>
        </p:spPr>
        <p:txBody>
          <a:bodyPr wrap="square">
            <a:spAutoFit/>
          </a:bodyPr>
          <a:lstStyle/>
          <a:p>
            <a:r>
              <a:rPr lang="en-IN" sz="1400" dirty="0"/>
              <a:t>8 Apr 2025</a:t>
            </a:r>
          </a:p>
        </p:txBody>
      </p:sp>
      <p:sp>
        <p:nvSpPr>
          <p:cNvPr id="18" name="TextBox 17">
            <a:extLst>
              <a:ext uri="{FF2B5EF4-FFF2-40B4-BE49-F238E27FC236}">
                <a16:creationId xmlns:a16="http://schemas.microsoft.com/office/drawing/2014/main" id="{DE7B5F17-3B54-5A4C-2520-7976A4F3CB8B}"/>
              </a:ext>
            </a:extLst>
          </p:cNvPr>
          <p:cNvSpPr txBox="1"/>
          <p:nvPr/>
        </p:nvSpPr>
        <p:spPr>
          <a:xfrm>
            <a:off x="11716641" y="6439506"/>
            <a:ext cx="557213" cy="372805"/>
          </a:xfrm>
          <a:prstGeom prst="rect">
            <a:avLst/>
          </a:prstGeom>
          <a:noFill/>
        </p:spPr>
        <p:txBody>
          <a:bodyPr wrap="square">
            <a:spAutoFit/>
          </a:bodyPr>
          <a:lstStyle/>
          <a:p>
            <a:r>
              <a:rPr lang="en-IN"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33695" y="1704380"/>
            <a:ext cx="1324610" cy="460375"/>
          </a:xfrm>
          <a:prstGeom prst="rect">
            <a:avLst/>
          </a:prstGeom>
          <a:noFill/>
        </p:spPr>
        <p:txBody>
          <a:bodyPr wrap="none" rtlCol="0">
            <a:spAutoFit/>
          </a:bodyPr>
          <a:lstStyle/>
          <a:p>
            <a:pPr algn="ctr"/>
            <a:r>
              <a:rPr lang="en-US" sz="2400" b="1" dirty="0"/>
              <a:t>MODULE</a:t>
            </a:r>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351693" y="2164755"/>
            <a:ext cx="11059795" cy="4040102"/>
          </a:xfrm>
        </p:spPr>
        <p:txBody>
          <a:bodyPr>
            <a:noAutofit/>
          </a:bodyPr>
          <a:lstStyle/>
          <a:p>
            <a:pPr algn="just">
              <a:lnSpc>
                <a:spcPct val="100000"/>
              </a:lnSpc>
              <a:spcBef>
                <a:spcPts val="0"/>
              </a:spcBef>
            </a:pPr>
            <a:r>
              <a:rPr lang="en-US" sz="1600" b="1" dirty="0">
                <a:latin typeface="Times New Roman" panose="02020603050405020304" pitchFamily="18" charset="0"/>
                <a:cs typeface="Times New Roman" panose="02020603050405020304" pitchFamily="18" charset="0"/>
              </a:rPr>
              <a:t>3. Processing &amp; Computation Module:</a:t>
            </a:r>
            <a:r>
              <a:rPr lang="en-IN" alt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Face Tracking: Continuously track facial features in real-time.</a:t>
            </a:r>
          </a:p>
          <a:p>
            <a:pPr algn="just">
              <a:lnSpc>
                <a:spcPct val="100000"/>
              </a:lnSpc>
            </a:pPr>
            <a:r>
              <a:rPr lang="en-US" sz="1600" b="1" dirty="0">
                <a:latin typeface="Times New Roman" panose="02020603050405020304" pitchFamily="18" charset="0"/>
                <a:cs typeface="Times New Roman" panose="02020603050405020304" pitchFamily="18" charset="0"/>
              </a:rPr>
              <a:t>Feature Extraction: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Eye Blink Rate:</a:t>
            </a:r>
            <a:r>
              <a:rPr lang="en-US" sz="1600" dirty="0">
                <a:latin typeface="Times New Roman" panose="02020603050405020304" pitchFamily="18" charset="0"/>
                <a:cs typeface="Times New Roman" panose="02020603050405020304" pitchFamily="18" charset="0"/>
              </a:rPr>
              <a:t>0.25sec  Measure blink duration and frequency.</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Yawning Detection:</a:t>
            </a:r>
            <a:r>
              <a:rPr lang="en-US" sz="1600" dirty="0">
                <a:latin typeface="Times New Roman" panose="02020603050405020304" pitchFamily="18" charset="0"/>
                <a:cs typeface="Times New Roman" panose="02020603050405020304" pitchFamily="18" charset="0"/>
              </a:rPr>
              <a:t> Identify yawning through mouth landmarks.</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Drowsiness Classification Algorithm:</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Analyze features to classify driver state as alert, mildly drowsy, or highly drowsy.</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Set threshold values for drowsiness levels.</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4. </a:t>
            </a:r>
            <a:r>
              <a:rPr lang="en-IN" sz="1600" b="1" dirty="0">
                <a:latin typeface="Times New Roman" panose="02020603050405020304" pitchFamily="18" charset="0"/>
                <a:cs typeface="Times New Roman" panose="02020603050405020304" pitchFamily="18" charset="0"/>
              </a:rPr>
              <a:t>Alert Mechanism Module:</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Audio Alerts: </a:t>
            </a:r>
            <a:r>
              <a:rPr lang="en-US" sz="1600" dirty="0">
                <a:latin typeface="Times New Roman" panose="02020603050405020304" pitchFamily="18" charset="0"/>
                <a:cs typeface="Times New Roman" panose="02020603050405020304" pitchFamily="18" charset="0"/>
              </a:rPr>
              <a:t>A loud buzzer or voice warning.</a:t>
            </a: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Visual Alert: </a:t>
            </a:r>
            <a:r>
              <a:rPr lang="en-US" sz="1600" dirty="0">
                <a:latin typeface="Times New Roman" panose="02020603050405020304" pitchFamily="18" charset="0"/>
                <a:cs typeface="Times New Roman" panose="02020603050405020304" pitchFamily="18" charset="0"/>
              </a:rPr>
              <a:t>A warning message displayed on the screen.</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SMS Alert: </a:t>
            </a:r>
            <a:r>
              <a:rPr lang="en-US" sz="1600" dirty="0">
                <a:latin typeface="Times New Roman" panose="02020603050405020304" pitchFamily="18" charset="0"/>
                <a:cs typeface="Times New Roman" panose="02020603050405020304" pitchFamily="18" charset="0"/>
              </a:rPr>
              <a:t>An automated SMS notification sent to peers with a message.</a:t>
            </a:r>
          </a:p>
          <a:p>
            <a:pPr marL="0" indent="0" algn="just">
              <a:lnSpc>
                <a:spcPct val="100000"/>
              </a:lnSpc>
              <a:buNone/>
            </a:pPr>
            <a:endParaRPr lang="en-IN" sz="1600" b="1" dirty="0"/>
          </a:p>
          <a:p>
            <a:pPr algn="just">
              <a:lnSpc>
                <a:spcPct val="100000"/>
              </a:lnSpc>
            </a:pPr>
            <a:endParaRPr lang="en-IN" sz="1600" dirty="0"/>
          </a:p>
        </p:txBody>
      </p:sp>
      <p:sp>
        <p:nvSpPr>
          <p:cNvPr id="4" name="TextBox 3">
            <a:extLst>
              <a:ext uri="{FF2B5EF4-FFF2-40B4-BE49-F238E27FC236}">
                <a16:creationId xmlns:a16="http://schemas.microsoft.com/office/drawing/2014/main" id="{691C11A0-9D49-E4EA-8E10-5A23BA7969E4}"/>
              </a:ext>
            </a:extLst>
          </p:cNvPr>
          <p:cNvSpPr txBox="1"/>
          <p:nvPr/>
        </p:nvSpPr>
        <p:spPr>
          <a:xfrm>
            <a:off x="3161110" y="6429156"/>
            <a:ext cx="7735490"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D7B366B9-6854-9DA5-1BB9-9E9D4D1FD63A}"/>
              </a:ext>
            </a:extLst>
          </p:cNvPr>
          <p:cNvSpPr txBox="1"/>
          <p:nvPr/>
        </p:nvSpPr>
        <p:spPr>
          <a:xfrm>
            <a:off x="351693" y="6429156"/>
            <a:ext cx="1396603"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C6778D55-0446-7BEC-1172-5A337C9C88F6}"/>
              </a:ext>
            </a:extLst>
          </p:cNvPr>
          <p:cNvSpPr txBox="1"/>
          <p:nvPr/>
        </p:nvSpPr>
        <p:spPr>
          <a:xfrm>
            <a:off x="11566922" y="6367601"/>
            <a:ext cx="625078" cy="369332"/>
          </a:xfrm>
          <a:prstGeom prst="rect">
            <a:avLst/>
          </a:prstGeom>
          <a:noFill/>
        </p:spPr>
        <p:txBody>
          <a:bodyPr wrap="square">
            <a:spAutoFit/>
          </a:bodyPr>
          <a:lstStyle/>
          <a:p>
            <a:r>
              <a:rPr lang="en-IN"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33554" y="1765610"/>
            <a:ext cx="1324610" cy="460375"/>
          </a:xfrm>
          <a:prstGeom prst="rect">
            <a:avLst/>
          </a:prstGeom>
          <a:noFill/>
        </p:spPr>
        <p:txBody>
          <a:bodyPr wrap="none" rtlCol="0">
            <a:spAutoFit/>
          </a:bodyPr>
          <a:lstStyle/>
          <a:p>
            <a:pPr algn="ctr"/>
            <a:r>
              <a:rPr lang="en-US" sz="2400" b="1" dirty="0"/>
              <a:t>MODULE</a:t>
            </a:r>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445135" y="2226310"/>
            <a:ext cx="11202670" cy="4190365"/>
          </a:xfrm>
        </p:spPr>
        <p:txBody>
          <a:bodyPr>
            <a:norm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5. Testing &amp; Evaluation Module:</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Evaluate accuracy of face detection and tracking algorithms.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 drowsiness detection under different lighting and facial angles.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Debug false positives and false negatives in the alert system.</a:t>
            </a:r>
          </a:p>
          <a:p>
            <a:pPr algn="just">
              <a:lnSpc>
                <a:spcPct val="150000"/>
              </a:lnSpc>
              <a:buNone/>
            </a:pPr>
            <a:r>
              <a:rPr lang="en-US" sz="1600" b="1" dirty="0">
                <a:latin typeface="Times New Roman" panose="02020603050405020304" pitchFamily="18" charset="0"/>
                <a:cs typeface="Times New Roman" panose="02020603050405020304" pitchFamily="18" charset="0"/>
              </a:rPr>
              <a:t>6. Deployment Module:</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Deploy the model on a local system or integrate with an embedded system in vehicles.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Optimize real-time processing for smooth execution.</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 minimal computational overhead for real-time alerts.</a:t>
            </a:r>
          </a:p>
          <a:p>
            <a:pPr algn="just"/>
            <a:endParaRPr lang="en-IN" dirty="0"/>
          </a:p>
        </p:txBody>
      </p:sp>
      <p:sp>
        <p:nvSpPr>
          <p:cNvPr id="4" name="TextBox 3">
            <a:extLst>
              <a:ext uri="{FF2B5EF4-FFF2-40B4-BE49-F238E27FC236}">
                <a16:creationId xmlns:a16="http://schemas.microsoft.com/office/drawing/2014/main" id="{7A30F025-6149-19DF-A526-23F84B437B5F}"/>
              </a:ext>
            </a:extLst>
          </p:cNvPr>
          <p:cNvSpPr txBox="1"/>
          <p:nvPr/>
        </p:nvSpPr>
        <p:spPr>
          <a:xfrm>
            <a:off x="2953061" y="6416675"/>
            <a:ext cx="7921767"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3CFD751E-0EDF-7542-BF52-8AFE0E2DA7E7}"/>
              </a:ext>
            </a:extLst>
          </p:cNvPr>
          <p:cNvSpPr txBox="1"/>
          <p:nvPr/>
        </p:nvSpPr>
        <p:spPr>
          <a:xfrm>
            <a:off x="350514" y="6425816"/>
            <a:ext cx="1496615"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BD41D331-9914-66DE-86A9-0F767198535D}"/>
              </a:ext>
            </a:extLst>
          </p:cNvPr>
          <p:cNvSpPr txBox="1"/>
          <p:nvPr/>
        </p:nvSpPr>
        <p:spPr>
          <a:xfrm>
            <a:off x="11374322" y="6364261"/>
            <a:ext cx="667940" cy="369332"/>
          </a:xfrm>
          <a:prstGeom prst="rect">
            <a:avLst/>
          </a:prstGeom>
          <a:noFill/>
        </p:spPr>
        <p:txBody>
          <a:bodyPr wrap="square">
            <a:spAutoFit/>
          </a:bodyPr>
          <a:lstStyle/>
          <a:p>
            <a:r>
              <a:rPr lang="en-IN"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2" name="Title 1"/>
          <p:cNvSpPr>
            <a:spLocks noGrp="1"/>
          </p:cNvSpPr>
          <p:nvPr>
            <p:ph type="title"/>
          </p:nvPr>
        </p:nvSpPr>
        <p:spPr>
          <a:xfrm>
            <a:off x="2431415" y="3074988"/>
            <a:ext cx="9144000" cy="2387600"/>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Exp</a:t>
            </a:r>
            <a:endParaRPr lang="en-IN" sz="3600" dirty="0"/>
          </a:p>
        </p:txBody>
      </p:sp>
      <p:pic>
        <p:nvPicPr>
          <p:cNvPr id="3" name="Content Placeholder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44180" y="3142424"/>
            <a:ext cx="4038600" cy="28633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15" y="3142424"/>
            <a:ext cx="3907591" cy="28633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itle 1"/>
          <p:cNvSpPr>
            <a:spLocks noGrp="1"/>
          </p:cNvSpPr>
          <p:nvPr/>
        </p:nvSpPr>
        <p:spPr>
          <a:xfrm>
            <a:off x="1364615" y="178911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ea typeface="+mn-ea"/>
                <a:cs typeface="Times New Roman" panose="02020603050405020304" pitchFamily="18" charset="0"/>
              </a:rPr>
              <a:t>Experimentation Results</a:t>
            </a:r>
            <a:endParaRPr lang="en-IN" sz="3600" dirty="0"/>
          </a:p>
        </p:txBody>
      </p:sp>
      <p:sp>
        <p:nvSpPr>
          <p:cNvPr id="6" name="TextBox 5">
            <a:extLst>
              <a:ext uri="{FF2B5EF4-FFF2-40B4-BE49-F238E27FC236}">
                <a16:creationId xmlns:a16="http://schemas.microsoft.com/office/drawing/2014/main" id="{DA352566-B8E8-A32F-B028-A5CB9F3934C4}"/>
              </a:ext>
            </a:extLst>
          </p:cNvPr>
          <p:cNvSpPr txBox="1"/>
          <p:nvPr/>
        </p:nvSpPr>
        <p:spPr>
          <a:xfrm>
            <a:off x="2645479" y="6506376"/>
            <a:ext cx="7794429"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10" name="TextBox 9">
            <a:extLst>
              <a:ext uri="{FF2B5EF4-FFF2-40B4-BE49-F238E27FC236}">
                <a16:creationId xmlns:a16="http://schemas.microsoft.com/office/drawing/2014/main" id="{EEE58D63-F5B3-6058-1E0F-18CF1F3FCE05}"/>
              </a:ext>
            </a:extLst>
          </p:cNvPr>
          <p:cNvSpPr txBox="1"/>
          <p:nvPr/>
        </p:nvSpPr>
        <p:spPr>
          <a:xfrm>
            <a:off x="351693" y="6506376"/>
            <a:ext cx="1682353" cy="307777"/>
          </a:xfrm>
          <a:prstGeom prst="rect">
            <a:avLst/>
          </a:prstGeom>
          <a:noFill/>
        </p:spPr>
        <p:txBody>
          <a:bodyPr wrap="square">
            <a:spAutoFit/>
          </a:bodyPr>
          <a:lstStyle/>
          <a:p>
            <a:r>
              <a:rPr lang="en-IN" sz="1400" dirty="0"/>
              <a:t>8 Apr 2025</a:t>
            </a:r>
          </a:p>
        </p:txBody>
      </p:sp>
      <p:sp>
        <p:nvSpPr>
          <p:cNvPr id="12" name="TextBox 11">
            <a:extLst>
              <a:ext uri="{FF2B5EF4-FFF2-40B4-BE49-F238E27FC236}">
                <a16:creationId xmlns:a16="http://schemas.microsoft.com/office/drawing/2014/main" id="{5CC261AE-8821-FC51-6996-7ABC2C27583E}"/>
              </a:ext>
            </a:extLst>
          </p:cNvPr>
          <p:cNvSpPr txBox="1"/>
          <p:nvPr/>
        </p:nvSpPr>
        <p:spPr>
          <a:xfrm>
            <a:off x="11575415" y="6377862"/>
            <a:ext cx="470014" cy="369333"/>
          </a:xfrm>
          <a:prstGeom prst="rect">
            <a:avLst/>
          </a:prstGeom>
          <a:noFill/>
        </p:spPr>
        <p:txBody>
          <a:bodyPr wrap="square">
            <a:spAutoFit/>
          </a:bodyPr>
          <a:lstStyle/>
          <a:p>
            <a:r>
              <a:rPr lang="en-IN"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1033" y="1645794"/>
            <a:ext cx="2041072" cy="461665"/>
          </a:xfrm>
          <a:prstGeom prst="rect">
            <a:avLst/>
          </a:prstGeom>
          <a:noFill/>
        </p:spPr>
        <p:txBody>
          <a:bodyPr wrap="none" rtlCol="0">
            <a:spAutoFit/>
          </a:bodyPr>
          <a:lstStyle/>
          <a:p>
            <a:pPr algn="ctr"/>
            <a:r>
              <a:rPr lang="en-US" sz="2400" b="1" dirty="0"/>
              <a:t>Sample coding</a:t>
            </a:r>
            <a:endParaRPr lang="en-US" sz="2400" dirty="0"/>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2264727"/>
            <a:ext cx="10743565" cy="4158615"/>
          </a:xfrm>
          <a:prstGeom prst="rect">
            <a:avLst/>
          </a:prstGeom>
        </p:spPr>
      </p:pic>
      <p:sp>
        <p:nvSpPr>
          <p:cNvPr id="4" name="TextBox 3">
            <a:extLst>
              <a:ext uri="{FF2B5EF4-FFF2-40B4-BE49-F238E27FC236}">
                <a16:creationId xmlns:a16="http://schemas.microsoft.com/office/drawing/2014/main" id="{C43353E3-6F3D-661C-0991-6D35D3B08BCC}"/>
              </a:ext>
            </a:extLst>
          </p:cNvPr>
          <p:cNvSpPr txBox="1"/>
          <p:nvPr/>
        </p:nvSpPr>
        <p:spPr>
          <a:xfrm>
            <a:off x="2855090" y="6426721"/>
            <a:ext cx="8041509"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3052C493-47E0-BC96-1DBC-A0782445B127}"/>
              </a:ext>
            </a:extLst>
          </p:cNvPr>
          <p:cNvSpPr txBox="1"/>
          <p:nvPr/>
        </p:nvSpPr>
        <p:spPr>
          <a:xfrm>
            <a:off x="337103" y="6426721"/>
            <a:ext cx="1396603"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5594CDA5-7601-D3D2-9508-D141834AD0BC}"/>
              </a:ext>
            </a:extLst>
          </p:cNvPr>
          <p:cNvSpPr txBox="1"/>
          <p:nvPr/>
        </p:nvSpPr>
        <p:spPr>
          <a:xfrm>
            <a:off x="11628083" y="6488668"/>
            <a:ext cx="453628" cy="369332"/>
          </a:xfrm>
          <a:prstGeom prst="rect">
            <a:avLst/>
          </a:prstGeom>
          <a:noFill/>
        </p:spPr>
        <p:txBody>
          <a:bodyPr wrap="square">
            <a:spAutoFit/>
          </a:bodyPr>
          <a:lstStyle/>
          <a:p>
            <a:r>
              <a:rPr lang="en-IN"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9DBFD9-DDF1-9DD9-5356-03EDE80F2E79}"/>
              </a:ext>
            </a:extLst>
          </p:cNvPr>
          <p:cNvPicPr>
            <a:picLocks noChangeAspect="1"/>
          </p:cNvPicPr>
          <p:nvPr/>
        </p:nvPicPr>
        <p:blipFill>
          <a:blip r:embed="rId2"/>
          <a:stretch>
            <a:fillRect/>
          </a:stretch>
        </p:blipFill>
        <p:spPr>
          <a:xfrm>
            <a:off x="504093" y="307584"/>
            <a:ext cx="11296356" cy="1490735"/>
          </a:xfrm>
          <a:prstGeom prst="rect">
            <a:avLst/>
          </a:prstGeom>
        </p:spPr>
      </p:pic>
      <p:sp>
        <p:nvSpPr>
          <p:cNvPr id="6" name="Title 1">
            <a:extLst>
              <a:ext uri="{FF2B5EF4-FFF2-40B4-BE49-F238E27FC236}">
                <a16:creationId xmlns:a16="http://schemas.microsoft.com/office/drawing/2014/main" id="{F9DD0772-8135-47C4-6814-A6D0DADDCD54}"/>
              </a:ext>
            </a:extLst>
          </p:cNvPr>
          <p:cNvSpPr>
            <a:spLocks noGrp="1"/>
          </p:cNvSpPr>
          <p:nvPr/>
        </p:nvSpPr>
        <p:spPr>
          <a:xfrm>
            <a:off x="1364615" y="178911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FF0000"/>
                </a:solidFill>
                <a:latin typeface="Times New Roman" panose="02020603050405020304" pitchFamily="18" charset="0"/>
                <a:ea typeface="+mn-ea"/>
                <a:cs typeface="Times New Roman" panose="02020603050405020304" pitchFamily="18" charset="0"/>
              </a:rPr>
              <a:t>Sample output</a:t>
            </a:r>
            <a:endParaRPr lang="en-IN" sz="3600" dirty="0"/>
          </a:p>
        </p:txBody>
      </p:sp>
      <p:pic>
        <p:nvPicPr>
          <p:cNvPr id="8" name="Picture 7">
            <a:extLst>
              <a:ext uri="{FF2B5EF4-FFF2-40B4-BE49-F238E27FC236}">
                <a16:creationId xmlns:a16="http://schemas.microsoft.com/office/drawing/2014/main" id="{B569EEA5-7D9F-5D2D-80ED-2B0787D6D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27" y="2608489"/>
            <a:ext cx="9325157" cy="3704545"/>
          </a:xfrm>
          <a:prstGeom prst="rect">
            <a:avLst/>
          </a:prstGeom>
        </p:spPr>
      </p:pic>
      <p:sp>
        <p:nvSpPr>
          <p:cNvPr id="10" name="TextBox 9">
            <a:extLst>
              <a:ext uri="{FF2B5EF4-FFF2-40B4-BE49-F238E27FC236}">
                <a16:creationId xmlns:a16="http://schemas.microsoft.com/office/drawing/2014/main" id="{BD67C7E7-F23D-5113-0250-19D47826F524}"/>
              </a:ext>
            </a:extLst>
          </p:cNvPr>
          <p:cNvSpPr txBox="1"/>
          <p:nvPr/>
        </p:nvSpPr>
        <p:spPr>
          <a:xfrm>
            <a:off x="504093" y="6426721"/>
            <a:ext cx="1396603" cy="307777"/>
          </a:xfrm>
          <a:prstGeom prst="rect">
            <a:avLst/>
          </a:prstGeom>
          <a:noFill/>
        </p:spPr>
        <p:txBody>
          <a:bodyPr wrap="square">
            <a:spAutoFit/>
          </a:bodyPr>
          <a:lstStyle/>
          <a:p>
            <a:r>
              <a:rPr lang="en-IN" sz="1400" dirty="0"/>
              <a:t>8 Apr 2025</a:t>
            </a:r>
          </a:p>
        </p:txBody>
      </p:sp>
      <p:sp>
        <p:nvSpPr>
          <p:cNvPr id="11" name="TextBox 10">
            <a:extLst>
              <a:ext uri="{FF2B5EF4-FFF2-40B4-BE49-F238E27FC236}">
                <a16:creationId xmlns:a16="http://schemas.microsoft.com/office/drawing/2014/main" id="{8567BF52-F8E4-F540-B001-08D3838698DB}"/>
              </a:ext>
            </a:extLst>
          </p:cNvPr>
          <p:cNvSpPr txBox="1"/>
          <p:nvPr/>
        </p:nvSpPr>
        <p:spPr>
          <a:xfrm>
            <a:off x="2953062" y="6426721"/>
            <a:ext cx="7874322" cy="307778"/>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12" name="TextBox 11">
            <a:extLst>
              <a:ext uri="{FF2B5EF4-FFF2-40B4-BE49-F238E27FC236}">
                <a16:creationId xmlns:a16="http://schemas.microsoft.com/office/drawing/2014/main" id="{2DE71F79-10C8-4326-330B-E4AF449FBAA3}"/>
              </a:ext>
            </a:extLst>
          </p:cNvPr>
          <p:cNvSpPr txBox="1"/>
          <p:nvPr/>
        </p:nvSpPr>
        <p:spPr>
          <a:xfrm>
            <a:off x="11628083" y="6488668"/>
            <a:ext cx="453628" cy="369332"/>
          </a:xfrm>
          <a:prstGeom prst="rect">
            <a:avLst/>
          </a:prstGeom>
          <a:noFill/>
        </p:spPr>
        <p:txBody>
          <a:bodyPr wrap="square">
            <a:spAutoFit/>
          </a:bodyPr>
          <a:lstStyle/>
          <a:p>
            <a:r>
              <a:rPr lang="en-IN" dirty="0"/>
              <a:t>14</a:t>
            </a:r>
          </a:p>
        </p:txBody>
      </p:sp>
    </p:spTree>
    <p:extLst>
      <p:ext uri="{BB962C8B-B14F-4D97-AF65-F5344CB8AC3E}">
        <p14:creationId xmlns:p14="http://schemas.microsoft.com/office/powerpoint/2010/main" val="2701201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3947" y="1750159"/>
            <a:ext cx="1587742" cy="461665"/>
          </a:xfrm>
          <a:prstGeom prst="rect">
            <a:avLst/>
          </a:prstGeom>
          <a:noFill/>
        </p:spPr>
        <p:txBody>
          <a:bodyPr wrap="none" rtlCol="0">
            <a:spAutoFit/>
          </a:bodyPr>
          <a:lstStyle/>
          <a:p>
            <a:pPr algn="ctr"/>
            <a:r>
              <a:rPr lang="en-US" sz="2400" b="1" dirty="0"/>
              <a:t>References</a:t>
            </a:r>
            <a:endParaRPr lang="en-US" sz="2400" dirty="0"/>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620049" y="2211824"/>
            <a:ext cx="11038114" cy="3971261"/>
          </a:xfrm>
        </p:spPr>
        <p:txBody>
          <a:bodyPr>
            <a:normAutofit fontScale="85000" lnSpcReduction="10000"/>
          </a:bodyPr>
          <a:lstStyle/>
          <a:p>
            <a:pPr marL="514350" indent="-514350" algn="just">
              <a:buFont typeface="+mj-lt"/>
              <a:buAutoNum type="arabicPeriod"/>
            </a:pPr>
            <a:r>
              <a:rPr lang="en-US" sz="1900" dirty="0">
                <a:latin typeface="Times New Roman" panose="02020603050405020304" pitchFamily="18" charset="0"/>
                <a:cs typeface="Times New Roman" panose="02020603050405020304" pitchFamily="18" charset="0"/>
              </a:rPr>
              <a:t>Turki, O. </a:t>
            </a:r>
            <a:r>
              <a:rPr lang="en-US" sz="1900" dirty="0" err="1">
                <a:latin typeface="Times New Roman" panose="02020603050405020304" pitchFamily="18" charset="0"/>
                <a:cs typeface="Times New Roman" panose="02020603050405020304" pitchFamily="18" charset="0"/>
              </a:rPr>
              <a:t>Kahouli</a:t>
            </a:r>
            <a:r>
              <a:rPr lang="en-US" sz="1900" dirty="0">
                <a:latin typeface="Times New Roman" panose="02020603050405020304" pitchFamily="18" charset="0"/>
                <a:cs typeface="Times New Roman" panose="02020603050405020304" pitchFamily="18" charset="0"/>
              </a:rPr>
              <a:t>, S. </a:t>
            </a:r>
            <a:r>
              <a:rPr lang="en-US" sz="1900" dirty="0" err="1">
                <a:latin typeface="Times New Roman" panose="02020603050405020304" pitchFamily="18" charset="0"/>
                <a:cs typeface="Times New Roman" panose="02020603050405020304" pitchFamily="18" charset="0"/>
              </a:rPr>
              <a:t>Albadran</a:t>
            </a:r>
            <a:r>
              <a:rPr lang="en-US" sz="1900" dirty="0">
                <a:latin typeface="Times New Roman" panose="02020603050405020304" pitchFamily="18" charset="0"/>
                <a:cs typeface="Times New Roman" panose="02020603050405020304" pitchFamily="18" charset="0"/>
              </a:rPr>
              <a:t>, M. </a:t>
            </a:r>
            <a:r>
              <a:rPr lang="en-US" sz="1900" dirty="0" err="1">
                <a:latin typeface="Times New Roman" panose="02020603050405020304" pitchFamily="18" charset="0"/>
                <a:cs typeface="Times New Roman" panose="02020603050405020304" pitchFamily="18" charset="0"/>
              </a:rPr>
              <a:t>Ksantini</a:t>
            </a:r>
            <a:r>
              <a:rPr lang="en-US" sz="1900" dirty="0">
                <a:latin typeface="Times New Roman" panose="02020603050405020304" pitchFamily="18" charset="0"/>
                <a:cs typeface="Times New Roman" panose="02020603050405020304" pitchFamily="18" charset="0"/>
              </a:rPr>
              <a:t>, A. Aloui, and M. B. Amara, “A sophisticated drowsiness detection system via deep transfer learning for real time scenarios,” AIMS Math., vol. 9, no. 2, pp. 3211–3234, 2024.</a:t>
            </a:r>
          </a:p>
          <a:p>
            <a:pPr marL="457200" indent="-457200" algn="just">
              <a:buFont typeface="+mj-lt"/>
              <a:buAutoNum type="arabicPeriod"/>
            </a:pPr>
            <a:endParaRPr lang="en-IN" sz="19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900" dirty="0">
                <a:latin typeface="Times New Roman" panose="02020603050405020304" pitchFamily="18" charset="0"/>
                <a:cs typeface="Times New Roman" panose="02020603050405020304" pitchFamily="18" charset="0"/>
              </a:rPr>
              <a:t>L. Yang, H. Yang, H. Wei, Z. Hu, and C. </a:t>
            </a:r>
            <a:r>
              <a:rPr lang="en-US" sz="1900" dirty="0" err="1">
                <a:latin typeface="Times New Roman" panose="02020603050405020304" pitchFamily="18" charset="0"/>
                <a:cs typeface="Times New Roman" panose="02020603050405020304" pitchFamily="18" charset="0"/>
              </a:rPr>
              <a:t>Lv</a:t>
            </a:r>
            <a:r>
              <a:rPr lang="en-US" sz="1900" dirty="0">
                <a:latin typeface="Times New Roman" panose="02020603050405020304" pitchFamily="18" charset="0"/>
                <a:cs typeface="Times New Roman" panose="02020603050405020304" pitchFamily="18" charset="0"/>
              </a:rPr>
              <a:t>, “Video-based driver drowsiness detection with </a:t>
            </a:r>
            <a:r>
              <a:rPr lang="en-US" sz="1900" dirty="0" err="1">
                <a:latin typeface="Times New Roman" panose="02020603050405020304" pitchFamily="18" charset="0"/>
                <a:cs typeface="Times New Roman" panose="02020603050405020304" pitchFamily="18" charset="0"/>
              </a:rPr>
              <a:t>optimised</a:t>
            </a:r>
            <a:r>
              <a:rPr lang="en-US" sz="1900" dirty="0">
                <a:latin typeface="Times New Roman" panose="02020603050405020304" pitchFamily="18" charset="0"/>
                <a:cs typeface="Times New Roman" panose="02020603050405020304" pitchFamily="18" charset="0"/>
              </a:rPr>
              <a:t> utilization of key facial features,” IEEE Trans. </a:t>
            </a:r>
            <a:r>
              <a:rPr lang="en-US" sz="1900" dirty="0" err="1">
                <a:latin typeface="Times New Roman" panose="02020603050405020304" pitchFamily="18" charset="0"/>
                <a:cs typeface="Times New Roman" panose="02020603050405020304" pitchFamily="18" charset="0"/>
              </a:rPr>
              <a:t>Intell</a:t>
            </a:r>
            <a:r>
              <a:rPr lang="en-US" sz="1900" dirty="0">
                <a:latin typeface="Times New Roman" panose="02020603050405020304" pitchFamily="18" charset="0"/>
                <a:cs typeface="Times New Roman" panose="02020603050405020304" pitchFamily="18" charset="0"/>
              </a:rPr>
              <a:t>. Transp. Syst., early access, Jan. 5, 2024, </a:t>
            </a:r>
            <a:r>
              <a:rPr lang="en-US" sz="1900" dirty="0" err="1">
                <a:latin typeface="Times New Roman" panose="02020603050405020304" pitchFamily="18" charset="0"/>
                <a:cs typeface="Times New Roman" panose="02020603050405020304" pitchFamily="18" charset="0"/>
              </a:rPr>
              <a:t>doi</a:t>
            </a:r>
            <a:r>
              <a:rPr lang="en-US" sz="1900" dirty="0">
                <a:latin typeface="Times New Roman" panose="02020603050405020304" pitchFamily="18" charset="0"/>
                <a:cs typeface="Times New Roman" panose="02020603050405020304" pitchFamily="18" charset="0"/>
              </a:rPr>
              <a:t>: 10.1109/TITS.2023.3346054.</a:t>
            </a:r>
          </a:p>
          <a:p>
            <a:pPr marL="457200" indent="-457200" algn="just">
              <a:buFont typeface="+mj-lt"/>
              <a:buAutoNum type="arabicPeriod"/>
            </a:pPr>
            <a:endParaRPr lang="en-IN" sz="19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900" dirty="0">
                <a:latin typeface="Times New Roman" panose="02020603050405020304" pitchFamily="18" charset="0"/>
                <a:cs typeface="Times New Roman" panose="02020603050405020304" pitchFamily="18" charset="0"/>
              </a:rPr>
              <a:t>J. Singh, R. Kanojia, R. Singh, R. Bansal, and S. Bansal, “Driver drowsiness detection system: An approach by machine learning application,” 2023, arXiv:2303.06310.</a:t>
            </a:r>
          </a:p>
          <a:p>
            <a:pPr marL="457200" indent="-457200" algn="just">
              <a:buFont typeface="+mj-lt"/>
              <a:buAutoNum type="arabicPeriod"/>
            </a:pPr>
            <a:endParaRPr lang="en-IN" sz="19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900" dirty="0">
                <a:latin typeface="Times New Roman" panose="02020603050405020304" pitchFamily="18" charset="0"/>
                <a:cs typeface="Times New Roman" panose="02020603050405020304" pitchFamily="18" charset="0"/>
              </a:rPr>
              <a:t>B. Bhowmick and C. Kumar, "Detection and classification of Eye State in IR Camera for Driver Drowsiness Identification", in Proceedings of the IEEE International Conference on Signal and Image Processing Applications, 2009.</a:t>
            </a:r>
          </a:p>
          <a:p>
            <a:pPr marL="457200" indent="-457200" algn="just">
              <a:buFont typeface="+mj-lt"/>
              <a:buAutoNum type="arabicPeriod"/>
            </a:pPr>
            <a:endParaRPr lang="en-US" sz="19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900" dirty="0">
                <a:latin typeface="Times New Roman" panose="02020603050405020304" pitchFamily="18" charset="0"/>
                <a:cs typeface="Times New Roman" panose="02020603050405020304" pitchFamily="18" charset="0"/>
              </a:rPr>
              <a:t>R. Lienhart and J. </a:t>
            </a:r>
            <a:r>
              <a:rPr lang="en-US" sz="1900" dirty="0" err="1">
                <a:latin typeface="Times New Roman" panose="02020603050405020304" pitchFamily="18" charset="0"/>
                <a:cs typeface="Times New Roman" panose="02020603050405020304" pitchFamily="18" charset="0"/>
              </a:rPr>
              <a:t>Maydt</a:t>
            </a:r>
            <a:r>
              <a:rPr lang="en-US" sz="1900" dirty="0">
                <a:latin typeface="Times New Roman" panose="02020603050405020304" pitchFamily="18" charset="0"/>
                <a:cs typeface="Times New Roman" panose="02020603050405020304" pitchFamily="18" charset="0"/>
              </a:rPr>
              <a:t>, "An Extended Set of Haar-like Features for Rapid Object Detection", in Proceedings of the IEEE International Conference on Image Processing, 2002. </a:t>
            </a:r>
            <a:endParaRPr lang="en-I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F01F4F-1070-E1ED-866C-68E31DA1C305}"/>
              </a:ext>
            </a:extLst>
          </p:cNvPr>
          <p:cNvSpPr txBox="1"/>
          <p:nvPr/>
        </p:nvSpPr>
        <p:spPr>
          <a:xfrm>
            <a:off x="2938095" y="6566489"/>
            <a:ext cx="8056476"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80B54737-8ED5-1211-A71E-A7A907B44B2B}"/>
              </a:ext>
            </a:extLst>
          </p:cNvPr>
          <p:cNvSpPr txBox="1"/>
          <p:nvPr/>
        </p:nvSpPr>
        <p:spPr>
          <a:xfrm>
            <a:off x="235585" y="6548927"/>
            <a:ext cx="1199515"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A69B6B8D-1391-7B09-DE36-DE36882439E6}"/>
              </a:ext>
            </a:extLst>
          </p:cNvPr>
          <p:cNvSpPr txBox="1"/>
          <p:nvPr/>
        </p:nvSpPr>
        <p:spPr>
          <a:xfrm>
            <a:off x="11658163" y="6487372"/>
            <a:ext cx="596503" cy="369332"/>
          </a:xfrm>
          <a:prstGeom prst="rect">
            <a:avLst/>
          </a:prstGeom>
          <a:noFill/>
        </p:spPr>
        <p:txBody>
          <a:bodyPr wrap="square">
            <a:spAutoFit/>
          </a:bodyPr>
          <a:lstStyle/>
          <a:p>
            <a:r>
              <a:rPr lang="en-IN" dirty="0"/>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38585" y="2844225"/>
            <a:ext cx="2172005" cy="584775"/>
          </a:xfrm>
          <a:prstGeom prst="rect">
            <a:avLst/>
          </a:prstGeom>
          <a:noFill/>
        </p:spPr>
        <p:txBody>
          <a:bodyPr wrap="none" rtlCol="0">
            <a:spAutoFit/>
          </a:bodyPr>
          <a:lstStyle/>
          <a:p>
            <a:pPr algn="ctr"/>
            <a:r>
              <a:rPr lang="en-US" sz="3200" dirty="0">
                <a:solidFill>
                  <a:srgbClr val="C00000"/>
                </a:solidFill>
              </a:rPr>
              <a:t>THANK YOU</a:t>
            </a:r>
          </a:p>
        </p:txBody>
      </p:sp>
      <p:sp>
        <p:nvSpPr>
          <p:cNvPr id="3" name="TextBox 2">
            <a:extLst>
              <a:ext uri="{FF2B5EF4-FFF2-40B4-BE49-F238E27FC236}">
                <a16:creationId xmlns:a16="http://schemas.microsoft.com/office/drawing/2014/main" id="{C8EADAD7-0888-4D6A-8E71-879ADCD44419}"/>
              </a:ext>
            </a:extLst>
          </p:cNvPr>
          <p:cNvSpPr txBox="1"/>
          <p:nvPr/>
        </p:nvSpPr>
        <p:spPr>
          <a:xfrm>
            <a:off x="117873" y="6440269"/>
            <a:ext cx="1082277" cy="307777"/>
          </a:xfrm>
          <a:prstGeom prst="rect">
            <a:avLst/>
          </a:prstGeom>
          <a:noFill/>
        </p:spPr>
        <p:txBody>
          <a:bodyPr wrap="square">
            <a:spAutoFit/>
          </a:bodyPr>
          <a:lstStyle/>
          <a:p>
            <a:r>
              <a:rPr lang="en-IN" sz="1400" dirty="0"/>
              <a:t>8 Apr 2025</a:t>
            </a:r>
          </a:p>
        </p:txBody>
      </p:sp>
      <p:sp>
        <p:nvSpPr>
          <p:cNvPr id="5" name="TextBox 4">
            <a:extLst>
              <a:ext uri="{FF2B5EF4-FFF2-40B4-BE49-F238E27FC236}">
                <a16:creationId xmlns:a16="http://schemas.microsoft.com/office/drawing/2014/main" id="{4B36E641-794E-C69A-EA6E-E03AAA2970CC}"/>
              </a:ext>
            </a:extLst>
          </p:cNvPr>
          <p:cNvSpPr txBox="1"/>
          <p:nvPr/>
        </p:nvSpPr>
        <p:spPr>
          <a:xfrm>
            <a:off x="3146804" y="6440269"/>
            <a:ext cx="8327571"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8" name="TextBox 7">
            <a:extLst>
              <a:ext uri="{FF2B5EF4-FFF2-40B4-BE49-F238E27FC236}">
                <a16:creationId xmlns:a16="http://schemas.microsoft.com/office/drawing/2014/main" id="{4A552D3E-7A90-F432-9F4E-832FC2579537}"/>
              </a:ext>
            </a:extLst>
          </p:cNvPr>
          <p:cNvSpPr txBox="1"/>
          <p:nvPr/>
        </p:nvSpPr>
        <p:spPr>
          <a:xfrm>
            <a:off x="11609785" y="6378714"/>
            <a:ext cx="582215" cy="369332"/>
          </a:xfrm>
          <a:prstGeom prst="rect">
            <a:avLst/>
          </a:prstGeom>
          <a:noFill/>
        </p:spPr>
        <p:txBody>
          <a:bodyPr wrap="square">
            <a:spAutoFit/>
          </a:bodyPr>
          <a:lstStyle/>
          <a:p>
            <a:r>
              <a:rPr lang="en-IN"/>
              <a:t>1</a:t>
            </a:r>
            <a:r>
              <a:rPr lang="en-IN" dirty="0"/>
              <a:t>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05082" y="1759927"/>
            <a:ext cx="1580561" cy="461665"/>
          </a:xfrm>
          <a:prstGeom prst="rect">
            <a:avLst/>
          </a:prstGeom>
          <a:noFill/>
        </p:spPr>
        <p:txBody>
          <a:bodyPr wrap="none" rtlCol="0">
            <a:spAutoFit/>
          </a:bodyPr>
          <a:lstStyle/>
          <a:p>
            <a:pPr algn="ctr"/>
            <a:r>
              <a:rPr lang="en-US" sz="2400" b="1"/>
              <a:t>ABSTRACT</a:t>
            </a:r>
            <a:r>
              <a:rPr lang="en-US" sz="2400"/>
              <a:t> </a:t>
            </a:r>
            <a:endParaRPr lang="en-US" sz="2400" dirty="0"/>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456565" y="2336165"/>
            <a:ext cx="11191240" cy="3938905"/>
          </a:xfrm>
        </p:spPr>
        <p:txBody>
          <a:bodyPr>
            <a:no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	Driver drowsiness is a significant safety concern, contributing to delayed reaction times and impaired decision-making. This project presents a real-time driver drowsiness detection system combining computer vision techniques and machine learning algorithms. Using OpenCV and </a:t>
            </a:r>
            <a:r>
              <a:rPr lang="en-US" sz="1600" dirty="0" err="1">
                <a:latin typeface="Times New Roman" panose="02020603050405020304" pitchFamily="18" charset="0"/>
                <a:cs typeface="Times New Roman" panose="02020603050405020304" pitchFamily="18" charset="0"/>
              </a:rPr>
              <a:t>Haar</a:t>
            </a:r>
            <a:r>
              <a:rPr lang="en-US" sz="1600" dirty="0">
                <a:latin typeface="Times New Roman" panose="02020603050405020304" pitchFamily="18" charset="0"/>
                <a:cs typeface="Times New Roman" panose="02020603050405020304" pitchFamily="18" charset="0"/>
              </a:rPr>
              <a:t> cascade classifiers, the system detects the driver’s face and extracts facial landmarks with </a:t>
            </a:r>
            <a:r>
              <a:rPr lang="en-US" sz="1600" dirty="0" err="1">
                <a:latin typeface="Times New Roman" panose="02020603050405020304" pitchFamily="18" charset="0"/>
                <a:cs typeface="Times New Roman" panose="02020603050405020304" pitchFamily="18" charset="0"/>
              </a:rPr>
              <a:t>dlib’s</a:t>
            </a:r>
            <a:r>
              <a:rPr lang="en-US" sz="1600" dirty="0">
                <a:latin typeface="Times New Roman" panose="02020603050405020304" pitchFamily="18" charset="0"/>
                <a:cs typeface="Times New Roman" panose="02020603050405020304" pitchFamily="18" charset="0"/>
              </a:rPr>
              <a:t> robust 68-point detector. Key metrics, including the Eye Aspect Ratio (EAR) and lip distance, are calculated to monitor eye closure and yawning, which are primary indicators of fatigue. Based on these features, the system classifies driver states active, drowsy, or yawning and triggers alerts using real-time processing. This non-intrusive solution enhances automotive safety by preventing fatigue-related accidents through timely interventions.</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Keywords</a:t>
            </a:r>
            <a:r>
              <a:rPr lang="en-US" sz="1600" dirty="0">
                <a:latin typeface="Times New Roman" panose="02020603050405020304" pitchFamily="18" charset="0"/>
                <a:cs typeface="Times New Roman" panose="02020603050405020304" pitchFamily="18" charset="0"/>
              </a:rPr>
              <a:t>: Driver drowsiness detection, OpenCV, </a:t>
            </a:r>
            <a:r>
              <a:rPr lang="en-US" sz="1600" dirty="0" err="1">
                <a:latin typeface="Times New Roman" panose="02020603050405020304" pitchFamily="18" charset="0"/>
                <a:cs typeface="Times New Roman" panose="02020603050405020304" pitchFamily="18" charset="0"/>
              </a:rPr>
              <a:t>Haar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Cascades,Dlib</a:t>
            </a:r>
            <a:r>
              <a:rPr lang="en-US" sz="1600" dirty="0">
                <a:latin typeface="Times New Roman" panose="02020603050405020304" pitchFamily="18" charset="0"/>
                <a:cs typeface="Times New Roman" panose="02020603050405020304" pitchFamily="18" charset="0"/>
              </a:rPr>
              <a:t>, Eye Aspect Ratio (EAR), Blink Rate, Real-time Object Detection.</a:t>
            </a:r>
          </a:p>
        </p:txBody>
      </p:sp>
      <p:sp>
        <p:nvSpPr>
          <p:cNvPr id="4" name="TextBox 3">
            <a:extLst>
              <a:ext uri="{FF2B5EF4-FFF2-40B4-BE49-F238E27FC236}">
                <a16:creationId xmlns:a16="http://schemas.microsoft.com/office/drawing/2014/main" id="{742F9A86-3EC9-281E-9E63-29FBC5404DB2}"/>
              </a:ext>
            </a:extLst>
          </p:cNvPr>
          <p:cNvSpPr txBox="1"/>
          <p:nvPr/>
        </p:nvSpPr>
        <p:spPr>
          <a:xfrm>
            <a:off x="3048556" y="6389643"/>
            <a:ext cx="7543244" cy="315312"/>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FE9C8BCC-2853-948F-CD19-1BF7A055D7A3}"/>
              </a:ext>
            </a:extLst>
          </p:cNvPr>
          <p:cNvSpPr txBox="1"/>
          <p:nvPr/>
        </p:nvSpPr>
        <p:spPr>
          <a:xfrm>
            <a:off x="456565" y="6389643"/>
            <a:ext cx="1296590"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9752A55F-2D39-394F-37E3-C37A97555513}"/>
              </a:ext>
            </a:extLst>
          </p:cNvPr>
          <p:cNvSpPr txBox="1"/>
          <p:nvPr/>
        </p:nvSpPr>
        <p:spPr>
          <a:xfrm>
            <a:off x="11647805" y="6335623"/>
            <a:ext cx="353615" cy="369332"/>
          </a:xfrm>
          <a:prstGeom prst="rect">
            <a:avLst/>
          </a:prstGeom>
          <a:noFill/>
        </p:spPr>
        <p:txBody>
          <a:bodyPr wrap="square">
            <a:spAutoFit/>
          </a:bodyPr>
          <a:lstStyle/>
          <a:p>
            <a:r>
              <a:rPr lang="en-IN"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25412" y="1855551"/>
            <a:ext cx="2441374" cy="461665"/>
          </a:xfrm>
          <a:prstGeom prst="rect">
            <a:avLst/>
          </a:prstGeom>
          <a:noFill/>
        </p:spPr>
        <p:txBody>
          <a:bodyPr wrap="none" rtlCol="0">
            <a:spAutoFit/>
          </a:bodyPr>
          <a:lstStyle/>
          <a:p>
            <a:pPr algn="ctr"/>
            <a:r>
              <a:rPr lang="en-US" sz="2400" b="1" dirty="0"/>
              <a:t>EXISTING SYSTEM</a:t>
            </a:r>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5" name="Content Placeholder 4"/>
          <p:cNvSpPr>
            <a:spLocks noGrp="1"/>
          </p:cNvSpPr>
          <p:nvPr>
            <p:ph idx="1"/>
          </p:nvPr>
        </p:nvSpPr>
        <p:spPr>
          <a:xfrm>
            <a:off x="421005" y="2133600"/>
            <a:ext cx="11226800" cy="4341495"/>
          </a:xfrm>
        </p:spPr>
        <p:txBody>
          <a:bodyPr>
            <a:norm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Limitations of Traditional Machine Learning Models</a:t>
            </a:r>
            <a:r>
              <a:rPr lang="en-US" sz="1600" dirty="0">
                <a:latin typeface="Times New Roman" panose="02020603050405020304" pitchFamily="18" charset="0"/>
                <a:cs typeface="Times New Roman" panose="02020603050405020304" pitchFamily="18" charset="0"/>
              </a:rPr>
              <a:t>: Machine learning algorithms like SVM and Random Forests classify features such as eye closure and yawning, but they rely on predefined features, limiting their effectiveness in diverse real-world conditions.</a:t>
            </a:r>
          </a:p>
          <a:p>
            <a:pPr algn="just">
              <a:lnSpc>
                <a:spcPct val="150000"/>
              </a:lnSpc>
            </a:pPr>
            <a:r>
              <a:rPr lang="en-US" sz="1600" b="1" dirty="0">
                <a:latin typeface="Times New Roman" panose="02020603050405020304" pitchFamily="18" charset="0"/>
                <a:cs typeface="Times New Roman" panose="02020603050405020304" pitchFamily="18" charset="0"/>
              </a:rPr>
              <a:t>Challenges with Deep Learning Approaches</a:t>
            </a:r>
            <a:r>
              <a:rPr lang="en-US" sz="1600" dirty="0">
                <a:latin typeface="Times New Roman" panose="02020603050405020304" pitchFamily="18" charset="0"/>
                <a:cs typeface="Times New Roman" panose="02020603050405020304" pitchFamily="18" charset="0"/>
              </a:rPr>
              <a:t>: Deep learning methods like CNNs improve feature extraction for facial landmarks, but they struggle with real-time performance on low-power devices. LSTMs excel at analyzing sequences, but require large amounts of training data to generalize effectively.</a:t>
            </a:r>
          </a:p>
          <a:p>
            <a:pPr algn="just">
              <a:lnSpc>
                <a:spcPct val="150000"/>
              </a:lnSpc>
            </a:pPr>
            <a:r>
              <a:rPr lang="en-US" sz="1600" b="1" dirty="0">
                <a:latin typeface="Times New Roman" panose="02020603050405020304" pitchFamily="18" charset="0"/>
                <a:cs typeface="Times New Roman" panose="02020603050405020304" pitchFamily="18" charset="0"/>
              </a:rPr>
              <a:t>Issues with Hybrid ML-DL Systems </a:t>
            </a:r>
            <a:r>
              <a:rPr lang="en-US" sz="1600" dirty="0">
                <a:latin typeface="Times New Roman" panose="02020603050405020304" pitchFamily="18" charset="0"/>
                <a:cs typeface="Times New Roman" panose="02020603050405020304" pitchFamily="18" charset="0"/>
              </a:rPr>
              <a:t>: Hybrid approaches combining ML and DL improve performance but struggle to balance accuracy and efficiency. They are also prone to errors due to dynamic changes like fluctuating lighting or different camera angles, reducing reliability.</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CDE607-703E-1EF5-9301-8661CE18C334}"/>
              </a:ext>
            </a:extLst>
          </p:cNvPr>
          <p:cNvSpPr txBox="1"/>
          <p:nvPr/>
        </p:nvSpPr>
        <p:spPr>
          <a:xfrm>
            <a:off x="3313510" y="6445367"/>
            <a:ext cx="7430690"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09C4FC42-8DE4-7896-B68E-B20F3FA97746}"/>
              </a:ext>
            </a:extLst>
          </p:cNvPr>
          <p:cNvSpPr txBox="1"/>
          <p:nvPr/>
        </p:nvSpPr>
        <p:spPr>
          <a:xfrm>
            <a:off x="544195" y="6445367"/>
            <a:ext cx="1810940"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EB782BB2-3F8B-BC9F-42C4-1904BD680E9F}"/>
              </a:ext>
            </a:extLst>
          </p:cNvPr>
          <p:cNvSpPr txBox="1"/>
          <p:nvPr/>
        </p:nvSpPr>
        <p:spPr>
          <a:xfrm flipH="1">
            <a:off x="11611452" y="6342010"/>
            <a:ext cx="553640" cy="369332"/>
          </a:xfrm>
          <a:prstGeom prst="rect">
            <a:avLst/>
          </a:prstGeom>
          <a:noFill/>
        </p:spPr>
        <p:txBody>
          <a:bodyPr wrap="square">
            <a:spAutoFit/>
          </a:bodyPr>
          <a:lstStyle/>
          <a:p>
            <a:r>
              <a:rPr lang="en-IN"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46706" y="1855551"/>
            <a:ext cx="2669000" cy="461665"/>
          </a:xfrm>
          <a:prstGeom prst="rect">
            <a:avLst/>
          </a:prstGeom>
          <a:noFill/>
        </p:spPr>
        <p:txBody>
          <a:bodyPr wrap="none" rtlCol="0">
            <a:spAutoFit/>
          </a:bodyPr>
          <a:lstStyle/>
          <a:p>
            <a:pPr algn="ctr"/>
            <a:r>
              <a:rPr lang="en-US" sz="2400" b="1" dirty="0"/>
              <a:t>PROPOSED SYSTEM</a:t>
            </a:r>
          </a:p>
        </p:txBody>
      </p:sp>
      <p:pic>
        <p:nvPicPr>
          <p:cNvPr id="8" name="Picture 7"/>
          <p:cNvPicPr>
            <a:picLocks noChangeAspect="1"/>
          </p:cNvPicPr>
          <p:nvPr/>
        </p:nvPicPr>
        <p:blipFill>
          <a:blip r:embed="rId3"/>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424815" y="2098675"/>
            <a:ext cx="11223625" cy="4500880"/>
          </a:xfrm>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Methodology Overview:</a:t>
            </a:r>
          </a:p>
          <a:p>
            <a:pPr algn="just">
              <a:lnSpc>
                <a:spcPct val="150000"/>
              </a:lnSpc>
            </a:pPr>
            <a:r>
              <a:rPr lang="en-IN" sz="1600" dirty="0">
                <a:latin typeface="Times New Roman" panose="02020603050405020304" pitchFamily="18" charset="0"/>
                <a:cs typeface="Times New Roman" panose="02020603050405020304" pitchFamily="18" charset="0"/>
              </a:rPr>
              <a:t>Input to Output Flow: </a:t>
            </a:r>
            <a:r>
              <a:rPr lang="en-US" sz="1600" dirty="0">
                <a:latin typeface="Times New Roman" panose="02020603050405020304" pitchFamily="18" charset="0"/>
                <a:cs typeface="Times New Roman" panose="02020603050405020304" pitchFamily="18" charset="0"/>
              </a:rPr>
              <a:t>The system captures live video of the driver’s face using an webcam. </a:t>
            </a:r>
            <a:r>
              <a:rPr lang="en-US" sz="1600" dirty="0" err="1">
                <a:latin typeface="Times New Roman" panose="02020603050405020304" pitchFamily="18" charset="0"/>
                <a:cs typeface="Times New Roman" panose="02020603050405020304" pitchFamily="18" charset="0"/>
              </a:rPr>
              <a:t>Haar</a:t>
            </a:r>
            <a:r>
              <a:rPr lang="en-US" sz="1600" dirty="0">
                <a:latin typeface="Times New Roman" panose="02020603050405020304" pitchFamily="18" charset="0"/>
                <a:cs typeface="Times New Roman" panose="02020603050405020304" pitchFamily="18" charset="0"/>
              </a:rPr>
              <a:t> cascade classifiers and </a:t>
            </a:r>
            <a:r>
              <a:rPr lang="en-US" sz="1600" dirty="0" err="1">
                <a:latin typeface="Times New Roman" panose="02020603050405020304" pitchFamily="18" charset="0"/>
                <a:cs typeface="Times New Roman" panose="02020603050405020304" pitchFamily="18" charset="0"/>
              </a:rPr>
              <a:t>dlib's</a:t>
            </a:r>
            <a:r>
              <a:rPr lang="en-US" sz="1600" dirty="0">
                <a:latin typeface="Times New Roman" panose="02020603050405020304" pitchFamily="18" charset="0"/>
                <a:cs typeface="Times New Roman" panose="02020603050405020304" pitchFamily="18" charset="0"/>
              </a:rPr>
              <a:t> facial landmark detection identify facial regions. Key metrics, such as the Eye Aspect Ratio (EAR) and lip distance, are computed to classify the driver as active, drowsy, or yawning. Alerts are triggered if drowsiness or yawning is detected.</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Modular Design:</a:t>
            </a:r>
          </a:p>
          <a:p>
            <a:pPr algn="just">
              <a:lnSpc>
                <a:spcPct val="150000"/>
              </a:lnSpc>
            </a:pPr>
            <a:r>
              <a:rPr lang="en-US" sz="1600" b="1" dirty="0">
                <a:latin typeface="Times New Roman" panose="02020603050405020304" pitchFamily="18" charset="0"/>
                <a:cs typeface="Times New Roman" panose="02020603050405020304" pitchFamily="18" charset="0"/>
              </a:rPr>
              <a:t>Face Detection with </a:t>
            </a:r>
            <a:r>
              <a:rPr lang="en-US" sz="1600" b="1" dirty="0" err="1">
                <a:latin typeface="Times New Roman" panose="02020603050405020304" pitchFamily="18" charset="0"/>
                <a:cs typeface="Times New Roman" panose="02020603050405020304" pitchFamily="18" charset="0"/>
              </a:rPr>
              <a:t>Haar</a:t>
            </a:r>
            <a:r>
              <a:rPr lang="en-US" sz="1600" b="1" dirty="0">
                <a:latin typeface="Times New Roman" panose="02020603050405020304" pitchFamily="18" charset="0"/>
                <a:cs typeface="Times New Roman" panose="02020603050405020304" pitchFamily="18" charset="0"/>
              </a:rPr>
              <a:t> Cascade Classifiers: </a:t>
            </a:r>
            <a:r>
              <a:rPr lang="en-US" sz="1600" dirty="0">
                <a:latin typeface="Times New Roman" panose="02020603050405020304" pitchFamily="18" charset="0"/>
                <a:cs typeface="Times New Roman" panose="02020603050405020304" pitchFamily="18" charset="0"/>
              </a:rPr>
              <a:t>Rapidly identifies the driver's face in real-time, establishing a reliable Region of Interest (ROI) for further analysis.</a:t>
            </a:r>
          </a:p>
          <a:p>
            <a:pPr algn="just">
              <a:lnSpc>
                <a:spcPct val="150000"/>
              </a:lnSpc>
            </a:pPr>
            <a:r>
              <a:rPr lang="en-US" sz="1600" b="1" dirty="0">
                <a:latin typeface="Times New Roman" panose="02020603050405020304" pitchFamily="18" charset="0"/>
                <a:cs typeface="Times New Roman" panose="02020603050405020304" pitchFamily="18" charset="0"/>
              </a:rPr>
              <a:t>Facial Landmark Detection with </a:t>
            </a:r>
            <a:r>
              <a:rPr lang="en-US" sz="1600" b="1" dirty="0" err="1">
                <a:latin typeface="Times New Roman" panose="02020603050405020304" pitchFamily="18" charset="0"/>
                <a:cs typeface="Times New Roman" panose="02020603050405020304" pitchFamily="18" charset="0"/>
              </a:rPr>
              <a:t>Dlib</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Utilizes pre-trained models to detect 68 facial landmarks, enabling accurate tracking of eyes and mouth.</a:t>
            </a:r>
          </a:p>
        </p:txBody>
      </p:sp>
      <p:sp>
        <p:nvSpPr>
          <p:cNvPr id="4" name="TextBox 3">
            <a:extLst>
              <a:ext uri="{FF2B5EF4-FFF2-40B4-BE49-F238E27FC236}">
                <a16:creationId xmlns:a16="http://schemas.microsoft.com/office/drawing/2014/main" id="{DA100F94-693F-E7F9-1777-5932A1672122}"/>
              </a:ext>
            </a:extLst>
          </p:cNvPr>
          <p:cNvSpPr txBox="1"/>
          <p:nvPr/>
        </p:nvSpPr>
        <p:spPr>
          <a:xfrm>
            <a:off x="2612571" y="6402125"/>
            <a:ext cx="7859486"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46E2D8BD-E267-E0A3-BDE5-A09AA66BCAD9}"/>
              </a:ext>
            </a:extLst>
          </p:cNvPr>
          <p:cNvSpPr txBox="1"/>
          <p:nvPr/>
        </p:nvSpPr>
        <p:spPr>
          <a:xfrm>
            <a:off x="254833" y="6397042"/>
            <a:ext cx="1768078"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99BA6E10-6A10-C143-314F-FD76B4B22FFD}"/>
              </a:ext>
            </a:extLst>
          </p:cNvPr>
          <p:cNvSpPr txBox="1"/>
          <p:nvPr/>
        </p:nvSpPr>
        <p:spPr>
          <a:xfrm>
            <a:off x="11617166" y="6290621"/>
            <a:ext cx="300037" cy="369332"/>
          </a:xfrm>
          <a:prstGeom prst="rect">
            <a:avLst/>
          </a:prstGeom>
          <a:noFill/>
        </p:spPr>
        <p:txBody>
          <a:bodyPr wrap="square">
            <a:spAutoFit/>
          </a:bodyPr>
          <a:lstStyle/>
          <a:p>
            <a:r>
              <a:rPr lang="en-IN"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46706" y="1855551"/>
            <a:ext cx="2669000" cy="461665"/>
          </a:xfrm>
          <a:prstGeom prst="rect">
            <a:avLst/>
          </a:prstGeom>
          <a:noFill/>
        </p:spPr>
        <p:txBody>
          <a:bodyPr wrap="none" rtlCol="0">
            <a:spAutoFit/>
          </a:bodyPr>
          <a:lstStyle/>
          <a:p>
            <a:pPr algn="ctr"/>
            <a:r>
              <a:rPr lang="en-US" sz="2400" b="1" dirty="0"/>
              <a:t>PROPOSED SYSTEM</a:t>
            </a:r>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4" name="Content Placeholder 3"/>
          <p:cNvSpPr>
            <a:spLocks noGrp="1"/>
          </p:cNvSpPr>
          <p:nvPr>
            <p:ph idx="1"/>
          </p:nvPr>
        </p:nvSpPr>
        <p:spPr>
          <a:xfrm>
            <a:off x="351789" y="2317115"/>
            <a:ext cx="11562677" cy="3969385"/>
          </a:xfrm>
        </p:spPr>
        <p:txBody>
          <a:bodyPr>
            <a:norm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Metric Computation (EAR and Lip Distance):</a:t>
            </a:r>
            <a:r>
              <a:rPr lang="en-US" sz="1600" dirty="0">
                <a:latin typeface="Times New Roman" panose="02020603050405020304" pitchFamily="18" charset="0"/>
                <a:cs typeface="Times New Roman" panose="02020603050405020304" pitchFamily="18" charset="0"/>
              </a:rPr>
              <a:t> Computes EAR for eye closure detection and lip distance for yawning analysis. These serve as key indicators for drowsiness classification.</a:t>
            </a: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Classification Mechanism: </a:t>
            </a:r>
            <a:r>
              <a:rPr lang="en-US" sz="1600" dirty="0">
                <a:latin typeface="Times New Roman" panose="02020603050405020304" pitchFamily="18" charset="0"/>
                <a:cs typeface="Times New Roman" panose="02020603050405020304" pitchFamily="18" charset="0"/>
              </a:rPr>
              <a:t>Classifies driver states (active, drowsy, yawning) based on thresholds for EAR and lip distance, ensuring accurate classification under real-time conditions.</a:t>
            </a:r>
          </a:p>
          <a:p>
            <a:pPr algn="just">
              <a:lnSpc>
                <a:spcPct val="150000"/>
              </a:lnSpc>
            </a:pPr>
            <a:r>
              <a:rPr lang="en-US" sz="1600" b="1" dirty="0">
                <a:latin typeface="Times New Roman" panose="02020603050405020304" pitchFamily="18" charset="0"/>
                <a:cs typeface="Times New Roman" panose="02020603050405020304" pitchFamily="18" charset="0"/>
              </a:rPr>
              <a:t>Real-Time Alerts and Notifications: </a:t>
            </a:r>
            <a:r>
              <a:rPr lang="en-US" sz="1600" dirty="0">
                <a:latin typeface="Times New Roman" panose="02020603050405020304" pitchFamily="18" charset="0"/>
                <a:cs typeface="Times New Roman" panose="02020603050405020304" pitchFamily="18" charset="0"/>
              </a:rPr>
              <a:t>When thresholds are crossed for EAR or lip distance, the system emits audible warnings. Persistent alerts trigger SMS notifications via Twilio to designated contacts.</a:t>
            </a:r>
          </a:p>
          <a:p>
            <a:pPr algn="just">
              <a:lnSpc>
                <a:spcPct val="150000"/>
              </a:lnSpc>
            </a:pPr>
            <a:r>
              <a:rPr lang="en-US" sz="1600" b="1" dirty="0">
                <a:latin typeface="Times New Roman" panose="02020603050405020304" pitchFamily="18" charset="0"/>
                <a:cs typeface="Times New Roman" panose="02020603050405020304" pitchFamily="18" charset="0"/>
              </a:rPr>
              <a:t>Adaptability and Scalability: </a:t>
            </a:r>
            <a:r>
              <a:rPr lang="en-US" sz="1600" dirty="0">
                <a:latin typeface="Times New Roman" panose="02020603050405020304" pitchFamily="18" charset="0"/>
                <a:cs typeface="Times New Roman" panose="02020603050405020304" pitchFamily="18" charset="0"/>
              </a:rPr>
              <a:t>Ensures robust detection under varying conditions (e.g., lighting, head orientation) and provides modular flexibility for adding features like head pose estimation.</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29979F-3472-3456-8DA6-4BA15515B186}"/>
              </a:ext>
            </a:extLst>
          </p:cNvPr>
          <p:cNvSpPr txBox="1"/>
          <p:nvPr/>
        </p:nvSpPr>
        <p:spPr>
          <a:xfrm>
            <a:off x="3004456" y="6438583"/>
            <a:ext cx="7598229"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E55FDCD1-3D5F-D423-357F-C8D597524FA6}"/>
              </a:ext>
            </a:extLst>
          </p:cNvPr>
          <p:cNvSpPr txBox="1"/>
          <p:nvPr/>
        </p:nvSpPr>
        <p:spPr>
          <a:xfrm>
            <a:off x="277533" y="6395039"/>
            <a:ext cx="1668065"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0034C2B3-55E2-9171-7C76-C236BA320999}"/>
              </a:ext>
            </a:extLst>
          </p:cNvPr>
          <p:cNvSpPr txBox="1"/>
          <p:nvPr/>
        </p:nvSpPr>
        <p:spPr>
          <a:xfrm>
            <a:off x="11648049" y="6377660"/>
            <a:ext cx="510778" cy="370404"/>
          </a:xfrm>
          <a:prstGeom prst="rect">
            <a:avLst/>
          </a:prstGeom>
          <a:noFill/>
        </p:spPr>
        <p:txBody>
          <a:bodyPr wrap="square">
            <a:spAutoFit/>
          </a:bodyPr>
          <a:lstStyle/>
          <a:p>
            <a:r>
              <a:rPr lang="en-IN"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58062" y="1750620"/>
            <a:ext cx="3675879" cy="461665"/>
          </a:xfrm>
          <a:prstGeom prst="rect">
            <a:avLst/>
          </a:prstGeom>
          <a:noFill/>
        </p:spPr>
        <p:txBody>
          <a:bodyPr wrap="none" rtlCol="0">
            <a:spAutoFit/>
          </a:bodyPr>
          <a:lstStyle/>
          <a:p>
            <a:pPr algn="ctr"/>
            <a:r>
              <a:rPr lang="en-US" sz="2400" b="1" dirty="0"/>
              <a:t>HARDWARE REQUIRMENTS</a:t>
            </a:r>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457200" y="2317115"/>
            <a:ext cx="10733405" cy="4041775"/>
          </a:xfrm>
        </p:spPr>
        <p:txBody>
          <a:bodyPr>
            <a:noAutofit/>
          </a:bodyPr>
          <a:lstStyle/>
          <a:p>
            <a:pPr marL="0" indent="0" algn="just">
              <a:lnSpc>
                <a:spcPct val="150000"/>
              </a:lnSpc>
              <a:buNone/>
            </a:pPr>
            <a:r>
              <a:rPr lang="en-IN" sz="1600" b="1"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USB/Webcam Compatibility: </a:t>
            </a:r>
            <a:r>
              <a:rPr lang="en-US" sz="1600" dirty="0">
                <a:latin typeface="Times New Roman" panose="02020603050405020304" pitchFamily="18" charset="0"/>
                <a:cs typeface="Times New Roman" panose="02020603050405020304" pitchFamily="18" charset="0"/>
              </a:rPr>
              <a:t>USB 2.0/3.0 or compatible with processing unit (laptop/PC)</a:t>
            </a:r>
          </a:p>
          <a:p>
            <a:pPr algn="just">
              <a:lnSpc>
                <a:spcPct val="150000"/>
              </a:lnSpc>
              <a:buAutoNum type="arabicPeriod" startAt="2"/>
            </a:pPr>
            <a:r>
              <a:rPr lang="en-US" sz="1600" b="1" dirty="0">
                <a:latin typeface="Times New Roman" panose="02020603050405020304" pitchFamily="18" charset="0"/>
                <a:cs typeface="Times New Roman" panose="02020603050405020304" pitchFamily="18" charset="0"/>
              </a:rPr>
              <a:t>Processing Unit:</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Type:</a:t>
            </a:r>
            <a:r>
              <a:rPr lang="en-US" sz="1600" dirty="0">
                <a:latin typeface="Times New Roman" panose="02020603050405020304" pitchFamily="18" charset="0"/>
                <a:cs typeface="Times New Roman" panose="02020603050405020304" pitchFamily="18" charset="0"/>
              </a:rPr>
              <a:t> Desktop or Laptop</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RAM:</a:t>
            </a:r>
            <a:r>
              <a:rPr lang="en-US" sz="1600" dirty="0">
                <a:latin typeface="Times New Roman" panose="02020603050405020304" pitchFamily="18" charset="0"/>
                <a:cs typeface="Times New Roman" panose="02020603050405020304" pitchFamily="18" charset="0"/>
              </a:rPr>
              <a:t> 8GB or higher (for smooth processing, especially for deep learning models)</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CPU:</a:t>
            </a:r>
            <a:r>
              <a:rPr lang="en-US" sz="1600" dirty="0">
                <a:latin typeface="Times New Roman" panose="02020603050405020304" pitchFamily="18" charset="0"/>
                <a:cs typeface="Times New Roman" panose="02020603050405020304" pitchFamily="18" charset="0"/>
              </a:rPr>
              <a:t> Intel Core i5 or equivalent, preferably i7 or Ryzen 7 for better performance</a:t>
            </a:r>
          </a:p>
          <a:p>
            <a:pPr algn="just">
              <a:lnSpc>
                <a:spcPct val="150000"/>
              </a:lnSpc>
              <a:buAutoNum type="arabicPeriod" startAt="3"/>
            </a:pPr>
            <a:r>
              <a:rPr lang="en-US" sz="1600" b="1" dirty="0">
                <a:latin typeface="Times New Roman" panose="02020603050405020304" pitchFamily="18" charset="0"/>
                <a:cs typeface="Times New Roman" panose="02020603050405020304" pitchFamily="18" charset="0"/>
              </a:rPr>
              <a:t>Storage:</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Minimum: </a:t>
            </a:r>
            <a:r>
              <a:rPr lang="en-IN" sz="1600" dirty="0">
                <a:latin typeface="Times New Roman" panose="02020603050405020304" pitchFamily="18" charset="0"/>
                <a:cs typeface="Times New Roman" panose="02020603050405020304" pitchFamily="18" charset="0"/>
              </a:rPr>
              <a:t>HDD 250GB / SSD 128GB</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Recommended:</a:t>
            </a:r>
            <a:r>
              <a:rPr lang="en-US" sz="1600" dirty="0">
                <a:latin typeface="Times New Roman" panose="02020603050405020304" pitchFamily="18" charset="0"/>
                <a:cs typeface="Times New Roman" panose="02020603050405020304" pitchFamily="18" charset="0"/>
              </a:rPr>
              <a:t> SSD 512GB+ for faster data processing</a:t>
            </a:r>
          </a:p>
        </p:txBody>
      </p:sp>
      <p:sp>
        <p:nvSpPr>
          <p:cNvPr id="4" name="TextBox 3">
            <a:extLst>
              <a:ext uri="{FF2B5EF4-FFF2-40B4-BE49-F238E27FC236}">
                <a16:creationId xmlns:a16="http://schemas.microsoft.com/office/drawing/2014/main" id="{651D5615-3D03-1C0A-F847-39BD3591B970}"/>
              </a:ext>
            </a:extLst>
          </p:cNvPr>
          <p:cNvSpPr txBox="1"/>
          <p:nvPr/>
        </p:nvSpPr>
        <p:spPr>
          <a:xfrm>
            <a:off x="2612571" y="6395038"/>
            <a:ext cx="7924800" cy="307778"/>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C7FC6C1A-BF21-8C5E-3316-F7CEA7849AB2}"/>
              </a:ext>
            </a:extLst>
          </p:cNvPr>
          <p:cNvSpPr txBox="1"/>
          <p:nvPr/>
        </p:nvSpPr>
        <p:spPr>
          <a:xfrm>
            <a:off x="351693" y="6395039"/>
            <a:ext cx="1453753" cy="307777"/>
          </a:xfrm>
          <a:prstGeom prst="rect">
            <a:avLst/>
          </a:prstGeom>
          <a:noFill/>
        </p:spPr>
        <p:txBody>
          <a:bodyPr wrap="square">
            <a:spAutoFit/>
          </a:bodyPr>
          <a:lstStyle/>
          <a:p>
            <a:r>
              <a:rPr lang="en-IN" sz="1400" dirty="0"/>
              <a:t>8 Apr 2025</a:t>
            </a:r>
          </a:p>
        </p:txBody>
      </p:sp>
      <p:sp>
        <p:nvSpPr>
          <p:cNvPr id="12" name="TextBox 11">
            <a:extLst>
              <a:ext uri="{FF2B5EF4-FFF2-40B4-BE49-F238E27FC236}">
                <a16:creationId xmlns:a16="http://schemas.microsoft.com/office/drawing/2014/main" id="{3BABC410-9285-E5E3-2151-15AC22B34A73}"/>
              </a:ext>
            </a:extLst>
          </p:cNvPr>
          <p:cNvSpPr txBox="1"/>
          <p:nvPr/>
        </p:nvSpPr>
        <p:spPr>
          <a:xfrm>
            <a:off x="11599205" y="6392717"/>
            <a:ext cx="482203" cy="370404"/>
          </a:xfrm>
          <a:prstGeom prst="rect">
            <a:avLst/>
          </a:prstGeom>
          <a:noFill/>
        </p:spPr>
        <p:txBody>
          <a:bodyPr wrap="square">
            <a:spAutoFit/>
          </a:bodyPr>
          <a:lstStyle/>
          <a:p>
            <a:r>
              <a:rPr lang="en-IN"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56346" y="1825571"/>
            <a:ext cx="3579506" cy="461665"/>
          </a:xfrm>
          <a:prstGeom prst="rect">
            <a:avLst/>
          </a:prstGeom>
          <a:noFill/>
        </p:spPr>
        <p:txBody>
          <a:bodyPr wrap="none" rtlCol="0">
            <a:spAutoFit/>
          </a:bodyPr>
          <a:lstStyle/>
          <a:p>
            <a:pPr algn="ctr"/>
            <a:r>
              <a:rPr lang="en-US" sz="2400" b="1" dirty="0"/>
              <a:t>SOFTWARE REQUIRMENTS</a:t>
            </a:r>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600238" y="2336037"/>
            <a:ext cx="11047811" cy="4038509"/>
          </a:xfrm>
        </p:spPr>
        <p:txBody>
          <a:bodyPr>
            <a:normAutofit fontScale="77500" lnSpcReduction="20000"/>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1.    Libraries/Frameworks:</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Open CV: For real-time computer vision, face detection, and landmark extraction.</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Dlib</a:t>
            </a:r>
            <a:r>
              <a:rPr lang="en-US" sz="1600" dirty="0">
                <a:latin typeface="Times New Roman" panose="02020603050405020304" pitchFamily="18" charset="0"/>
                <a:cs typeface="Times New Roman" panose="02020603050405020304" pitchFamily="18" charset="0"/>
              </a:rPr>
              <a:t>: For detecting facial landmarks and eye status.</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TensorFlow/</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Deep learning techniques for drowsiness classification.</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NumPy: For data manipulation and analysis.</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Pyaudio</a:t>
            </a:r>
            <a:r>
              <a:rPr lang="en-US" sz="1600" dirty="0">
                <a:latin typeface="Times New Roman" panose="02020603050405020304" pitchFamily="18" charset="0"/>
                <a:cs typeface="Times New Roman" panose="02020603050405020304" pitchFamily="18" charset="0"/>
              </a:rPr>
              <a:t>: For generating audio alerts.</a:t>
            </a:r>
          </a:p>
          <a:p>
            <a:pPr algn="just">
              <a:lnSpc>
                <a:spcPct val="150000"/>
              </a:lnSpc>
              <a:buAutoNum type="arabicPeriod" startAt="2"/>
            </a:pPr>
            <a:r>
              <a:rPr lang="en-IN" sz="1600" b="1" dirty="0">
                <a:latin typeface="Times New Roman" panose="02020603050405020304" pitchFamily="18" charset="0"/>
                <a:cs typeface="Times New Roman" panose="02020603050405020304" pitchFamily="18" charset="0"/>
              </a:rPr>
              <a:t>Operating</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System:</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        Windows/Linux/Mac OS</a:t>
            </a:r>
          </a:p>
          <a:p>
            <a:pPr algn="just">
              <a:lnSpc>
                <a:spcPct val="150000"/>
              </a:lnSpc>
              <a:buAutoNum type="arabicPeriod" startAt="3"/>
            </a:pPr>
            <a:r>
              <a:rPr lang="en-IN" sz="1600" b="1" dirty="0">
                <a:latin typeface="Times New Roman" panose="02020603050405020304" pitchFamily="18" charset="0"/>
                <a:cs typeface="Times New Roman" panose="02020603050405020304" pitchFamily="18" charset="0"/>
              </a:rPr>
              <a:t>IDE/Development Environment:</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VS Code / PyCharm: IDEs for Python development.</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Notebooks: For prototyping and experimenting with machine learning models.</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191144-010E-B2DE-F3BB-B3498DD17645}"/>
              </a:ext>
            </a:extLst>
          </p:cNvPr>
          <p:cNvSpPr txBox="1"/>
          <p:nvPr/>
        </p:nvSpPr>
        <p:spPr>
          <a:xfrm>
            <a:off x="2590800" y="6395039"/>
            <a:ext cx="8044543"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3D24AAB5-22C4-1E77-31BC-9D3C1410F2CF}"/>
              </a:ext>
            </a:extLst>
          </p:cNvPr>
          <p:cNvSpPr txBox="1"/>
          <p:nvPr/>
        </p:nvSpPr>
        <p:spPr>
          <a:xfrm>
            <a:off x="457200" y="6395039"/>
            <a:ext cx="1439465"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DFF71F67-145A-52CB-AA26-3716DB8E1FF8}"/>
              </a:ext>
            </a:extLst>
          </p:cNvPr>
          <p:cNvSpPr txBox="1"/>
          <p:nvPr/>
        </p:nvSpPr>
        <p:spPr>
          <a:xfrm>
            <a:off x="11505011" y="6343768"/>
            <a:ext cx="539353" cy="369332"/>
          </a:xfrm>
          <a:prstGeom prst="rect">
            <a:avLst/>
          </a:prstGeom>
          <a:noFill/>
        </p:spPr>
        <p:txBody>
          <a:bodyPr wrap="square">
            <a:spAutoFit/>
          </a:bodyPr>
          <a:lstStyle/>
          <a:p>
            <a:r>
              <a:rPr lang="en-IN"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2BA2-BBC7-BC3A-EA4F-CFE3ECAF9809}"/>
              </a:ext>
            </a:extLst>
          </p:cNvPr>
          <p:cNvSpPr>
            <a:spLocks noGrp="1"/>
          </p:cNvSpPr>
          <p:nvPr>
            <p:ph type="title"/>
          </p:nvPr>
        </p:nvSpPr>
        <p:spPr>
          <a:xfrm>
            <a:off x="4615543" y="1785257"/>
            <a:ext cx="2960914" cy="424544"/>
          </a:xfrm>
        </p:spPr>
        <p:txBody>
          <a:bodyPr>
            <a:normAutofit fontScale="90000"/>
          </a:bodyPr>
          <a:lstStyle/>
          <a:p>
            <a:r>
              <a:rPr lang="en-IN" sz="3200" b="1" dirty="0">
                <a:latin typeface="Times New Roman" panose="02020603050405020304" pitchFamily="18" charset="0"/>
                <a:cs typeface="Times New Roman" panose="02020603050405020304" pitchFamily="18" charset="0"/>
              </a:rPr>
              <a:t>Architecture</a:t>
            </a:r>
          </a:p>
        </p:txBody>
      </p:sp>
      <p:pic>
        <p:nvPicPr>
          <p:cNvPr id="4" name="Picture 3">
            <a:extLst>
              <a:ext uri="{FF2B5EF4-FFF2-40B4-BE49-F238E27FC236}">
                <a16:creationId xmlns:a16="http://schemas.microsoft.com/office/drawing/2014/main" id="{256A3D07-6F2A-BE7F-CC85-07065FBA2B61}"/>
              </a:ext>
            </a:extLst>
          </p:cNvPr>
          <p:cNvPicPr>
            <a:picLocks noChangeAspect="1"/>
          </p:cNvPicPr>
          <p:nvPr/>
        </p:nvPicPr>
        <p:blipFill>
          <a:blip r:embed="rId2"/>
          <a:stretch>
            <a:fillRect/>
          </a:stretch>
        </p:blipFill>
        <p:spPr>
          <a:xfrm>
            <a:off x="351693" y="155184"/>
            <a:ext cx="11296356" cy="1490735"/>
          </a:xfrm>
          <a:prstGeom prst="rect">
            <a:avLst/>
          </a:prstGeom>
        </p:spPr>
      </p:pic>
      <p:pic>
        <p:nvPicPr>
          <p:cNvPr id="5" name="Google Shape;142;p10">
            <a:extLst>
              <a:ext uri="{FF2B5EF4-FFF2-40B4-BE49-F238E27FC236}">
                <a16:creationId xmlns:a16="http://schemas.microsoft.com/office/drawing/2014/main" id="{C93947C4-24D7-3A87-8C1E-769E64B5D5F3}"/>
              </a:ext>
            </a:extLst>
          </p:cNvPr>
          <p:cNvPicPr preferRelativeResize="0">
            <a:picLocks noGrp="1"/>
          </p:cNvPicPr>
          <p:nvPr>
            <p:ph idx="1"/>
          </p:nvPr>
        </p:nvPicPr>
        <p:blipFill rotWithShape="1">
          <a:blip r:embed="rId3">
            <a:alphaModFix/>
          </a:blip>
          <a:srcRect/>
          <a:stretch/>
        </p:blipFill>
        <p:spPr>
          <a:xfrm>
            <a:off x="2699657" y="2349501"/>
            <a:ext cx="5889172" cy="3604986"/>
          </a:xfrm>
          <a:prstGeom prst="rect">
            <a:avLst/>
          </a:prstGeom>
          <a:noFill/>
          <a:ln>
            <a:noFill/>
          </a:ln>
        </p:spPr>
      </p:pic>
      <p:sp>
        <p:nvSpPr>
          <p:cNvPr id="7" name="TextBox 6">
            <a:extLst>
              <a:ext uri="{FF2B5EF4-FFF2-40B4-BE49-F238E27FC236}">
                <a16:creationId xmlns:a16="http://schemas.microsoft.com/office/drawing/2014/main" id="{3C8E22BF-A896-389D-CDBB-C62B2C62EF0E}"/>
              </a:ext>
            </a:extLst>
          </p:cNvPr>
          <p:cNvSpPr txBox="1"/>
          <p:nvPr/>
        </p:nvSpPr>
        <p:spPr>
          <a:xfrm>
            <a:off x="1360714" y="6054672"/>
            <a:ext cx="9655629" cy="307777"/>
          </a:xfrm>
          <a:prstGeom prst="rect">
            <a:avLst/>
          </a:prstGeom>
          <a:noFill/>
        </p:spPr>
        <p:txBody>
          <a:bodyPr wrap="square">
            <a:spAutoFit/>
          </a:bodyPr>
          <a:lstStyle/>
          <a:p>
            <a:r>
              <a:rPr lang="en-IN" sz="1400" dirty="0"/>
              <a:t>Figure 1 : System architecture of  (RL-TIME-DROWSINESS DETECT –USING OPEN –CV &amp; </a:t>
            </a:r>
            <a:r>
              <a:rPr lang="en-IN" sz="1400" dirty="0" err="1"/>
              <a:t>Dlib</a:t>
            </a:r>
            <a:r>
              <a:rPr lang="en-IN" sz="1400" dirty="0"/>
              <a:t> WITH DL CLASSIFICATION)</a:t>
            </a:r>
          </a:p>
        </p:txBody>
      </p:sp>
      <p:sp>
        <p:nvSpPr>
          <p:cNvPr id="9" name="TextBox 8">
            <a:extLst>
              <a:ext uri="{FF2B5EF4-FFF2-40B4-BE49-F238E27FC236}">
                <a16:creationId xmlns:a16="http://schemas.microsoft.com/office/drawing/2014/main" id="{E96A23F6-4541-212A-CF8D-953C676864FF}"/>
              </a:ext>
            </a:extLst>
          </p:cNvPr>
          <p:cNvSpPr txBox="1"/>
          <p:nvPr/>
        </p:nvSpPr>
        <p:spPr>
          <a:xfrm>
            <a:off x="2786743" y="6480356"/>
            <a:ext cx="7859486"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11" name="TextBox 10">
            <a:extLst>
              <a:ext uri="{FF2B5EF4-FFF2-40B4-BE49-F238E27FC236}">
                <a16:creationId xmlns:a16="http://schemas.microsoft.com/office/drawing/2014/main" id="{366D8859-2277-9BCA-4352-7AB02C36AEB1}"/>
              </a:ext>
            </a:extLst>
          </p:cNvPr>
          <p:cNvSpPr txBox="1"/>
          <p:nvPr/>
        </p:nvSpPr>
        <p:spPr>
          <a:xfrm>
            <a:off x="217713" y="6478143"/>
            <a:ext cx="1817914" cy="307777"/>
          </a:xfrm>
          <a:prstGeom prst="rect">
            <a:avLst/>
          </a:prstGeom>
          <a:noFill/>
        </p:spPr>
        <p:txBody>
          <a:bodyPr wrap="square">
            <a:spAutoFit/>
          </a:bodyPr>
          <a:lstStyle/>
          <a:p>
            <a:r>
              <a:rPr lang="en-IN" sz="1400" dirty="0"/>
              <a:t>8 Apr 2025</a:t>
            </a:r>
          </a:p>
        </p:txBody>
      </p:sp>
      <p:sp>
        <p:nvSpPr>
          <p:cNvPr id="13" name="TextBox 12">
            <a:extLst>
              <a:ext uri="{FF2B5EF4-FFF2-40B4-BE49-F238E27FC236}">
                <a16:creationId xmlns:a16="http://schemas.microsoft.com/office/drawing/2014/main" id="{5EFF2FBF-FC1C-9DDC-F58F-44CE67385B4F}"/>
              </a:ext>
            </a:extLst>
          </p:cNvPr>
          <p:cNvSpPr txBox="1"/>
          <p:nvPr/>
        </p:nvSpPr>
        <p:spPr>
          <a:xfrm>
            <a:off x="11648049" y="6333484"/>
            <a:ext cx="468086" cy="369332"/>
          </a:xfrm>
          <a:prstGeom prst="rect">
            <a:avLst/>
          </a:prstGeom>
          <a:noFill/>
        </p:spPr>
        <p:txBody>
          <a:bodyPr wrap="square">
            <a:spAutoFit/>
          </a:bodyPr>
          <a:lstStyle/>
          <a:p>
            <a:r>
              <a:rPr lang="en-IN" dirty="0"/>
              <a:t>8</a:t>
            </a:r>
          </a:p>
        </p:txBody>
      </p:sp>
    </p:spTree>
    <p:extLst>
      <p:ext uri="{BB962C8B-B14F-4D97-AF65-F5344CB8AC3E}">
        <p14:creationId xmlns:p14="http://schemas.microsoft.com/office/powerpoint/2010/main" val="285397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33554" y="1646230"/>
            <a:ext cx="1324610" cy="460375"/>
          </a:xfrm>
          <a:prstGeom prst="rect">
            <a:avLst/>
          </a:prstGeom>
          <a:noFill/>
        </p:spPr>
        <p:txBody>
          <a:bodyPr wrap="none" rtlCol="0">
            <a:spAutoFit/>
          </a:bodyPr>
          <a:lstStyle/>
          <a:p>
            <a:pPr algn="ctr"/>
            <a:r>
              <a:rPr lang="en-US" sz="2400" b="1" dirty="0"/>
              <a:t>MODULE</a:t>
            </a:r>
          </a:p>
        </p:txBody>
      </p:sp>
      <p:pic>
        <p:nvPicPr>
          <p:cNvPr id="8" name="Picture 7"/>
          <p:cNvPicPr>
            <a:picLocks noChangeAspect="1"/>
          </p:cNvPicPr>
          <p:nvPr/>
        </p:nvPicPr>
        <p:blipFill>
          <a:blip r:embed="rId2"/>
          <a:stretch>
            <a:fillRect/>
          </a:stretch>
        </p:blipFill>
        <p:spPr>
          <a:xfrm>
            <a:off x="351693" y="155184"/>
            <a:ext cx="11296356" cy="1490735"/>
          </a:xfrm>
          <a:prstGeom prst="rect">
            <a:avLst/>
          </a:prstGeom>
        </p:spPr>
      </p:pic>
      <p:sp>
        <p:nvSpPr>
          <p:cNvPr id="3" name="Content Placeholder 2"/>
          <p:cNvSpPr>
            <a:spLocks noGrp="1"/>
          </p:cNvSpPr>
          <p:nvPr>
            <p:ph idx="1"/>
          </p:nvPr>
        </p:nvSpPr>
        <p:spPr>
          <a:xfrm>
            <a:off x="351693" y="2028288"/>
            <a:ext cx="11296650" cy="4139565"/>
          </a:xfrm>
        </p:spPr>
        <p:txBody>
          <a:bodyPr>
            <a:normAutofit fontScale="25000" lnSpcReduction="20000"/>
          </a:bodyPr>
          <a:lstStyle/>
          <a:p>
            <a:pPr algn="just">
              <a:lnSpc>
                <a:spcPct val="150000"/>
              </a:lnSpc>
              <a:buAutoNum type="arabicPeriod"/>
            </a:pPr>
            <a:r>
              <a:rPr lang="en-US" sz="6400" b="1" dirty="0">
                <a:latin typeface="Times New Roman" panose="02020603050405020304" pitchFamily="18" charset="0"/>
                <a:cs typeface="Times New Roman" panose="02020603050405020304" pitchFamily="18" charset="0"/>
              </a:rPr>
              <a:t>Data Collection Module:</a:t>
            </a:r>
          </a:p>
          <a:p>
            <a:pPr algn="just">
              <a:lnSpc>
                <a:spcPct val="150000"/>
              </a:lnSpc>
            </a:pPr>
            <a:r>
              <a:rPr lang="en-US" sz="6400" dirty="0">
                <a:latin typeface="Times New Roman" panose="02020603050405020304" pitchFamily="18" charset="0"/>
                <a:cs typeface="Times New Roman" panose="02020603050405020304" pitchFamily="18" charset="0"/>
              </a:rPr>
              <a:t>Gather real-time video feed from a camera focusing on the driver’s face.</a:t>
            </a:r>
          </a:p>
          <a:p>
            <a:pPr algn="just">
              <a:lnSpc>
                <a:spcPct val="150000"/>
              </a:lnSpc>
            </a:pPr>
            <a:r>
              <a:rPr lang="en-US" sz="6400" dirty="0">
                <a:latin typeface="Times New Roman" panose="02020603050405020304" pitchFamily="18" charset="0"/>
                <a:cs typeface="Times New Roman" panose="02020603050405020304" pitchFamily="18" charset="0"/>
              </a:rPr>
              <a:t>Capture facial landmarks required for drowsiness detection (eyes, mouth, head movement).</a:t>
            </a:r>
          </a:p>
          <a:p>
            <a:pPr algn="just">
              <a:lnSpc>
                <a:spcPct val="150000"/>
              </a:lnSpc>
            </a:pPr>
            <a:r>
              <a:rPr lang="en-US" sz="6400" dirty="0">
                <a:latin typeface="Times New Roman" panose="02020603050405020304" pitchFamily="18" charset="0"/>
                <a:cs typeface="Times New Roman" panose="02020603050405020304" pitchFamily="18" charset="0"/>
              </a:rPr>
              <a:t>Store collected frames in a structured dataset for preprocessing and analysis.</a:t>
            </a:r>
          </a:p>
          <a:p>
            <a:pPr algn="just">
              <a:lnSpc>
                <a:spcPct val="170000"/>
              </a:lnSpc>
              <a:buNone/>
            </a:pPr>
            <a:r>
              <a:rPr lang="en-US" sz="6400" b="1" dirty="0">
                <a:latin typeface="Times New Roman" panose="02020603050405020304" pitchFamily="18" charset="0"/>
                <a:cs typeface="Times New Roman" panose="02020603050405020304" pitchFamily="18" charset="0"/>
              </a:rPr>
              <a:t>2.  Preprocessing Module:</a:t>
            </a:r>
          </a:p>
          <a:p>
            <a:pPr algn="just">
              <a:lnSpc>
                <a:spcPct val="17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Face Detection: </a:t>
            </a:r>
            <a:r>
              <a:rPr lang="en-US" sz="6400" dirty="0">
                <a:latin typeface="Times New Roman" panose="02020603050405020304" pitchFamily="18" charset="0"/>
                <a:cs typeface="Times New Roman" panose="02020603050405020304" pitchFamily="18" charset="0"/>
              </a:rPr>
              <a:t>Identify and isolate the driver’s face from the video feed.</a:t>
            </a:r>
          </a:p>
          <a:p>
            <a:pPr algn="just">
              <a:lnSpc>
                <a:spcPct val="17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Image Normalization: </a:t>
            </a:r>
            <a:r>
              <a:rPr lang="en-US" sz="6400" dirty="0">
                <a:latin typeface="Times New Roman" panose="02020603050405020304" pitchFamily="18" charset="0"/>
                <a:cs typeface="Times New Roman" panose="02020603050405020304" pitchFamily="18" charset="0"/>
              </a:rPr>
              <a:t>Resize and standardize images for consistent input.</a:t>
            </a:r>
          </a:p>
          <a:p>
            <a:pPr algn="just">
              <a:lnSpc>
                <a:spcPct val="17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Noise Reduction: </a:t>
            </a:r>
            <a:r>
              <a:rPr lang="en-US" sz="6400" dirty="0">
                <a:latin typeface="Times New Roman" panose="02020603050405020304" pitchFamily="18" charset="0"/>
                <a:cs typeface="Times New Roman" panose="02020603050405020304" pitchFamily="18" charset="0"/>
              </a:rPr>
              <a:t>Apply filters to remove unwanted variations in lighting and background.</a:t>
            </a:r>
          </a:p>
          <a:p>
            <a:pPr algn="just">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Convert images into a usable format for feature extraction.</a:t>
            </a:r>
          </a:p>
          <a:p>
            <a:pPr marL="0" indent="0" algn="just">
              <a:lnSpc>
                <a:spcPct val="150000"/>
              </a:lnSpc>
              <a:buNone/>
            </a:pPr>
            <a:endParaRPr lang="en-IN" sz="800" b="1" dirty="0"/>
          </a:p>
        </p:txBody>
      </p:sp>
      <p:sp>
        <p:nvSpPr>
          <p:cNvPr id="4" name="TextBox 3">
            <a:extLst>
              <a:ext uri="{FF2B5EF4-FFF2-40B4-BE49-F238E27FC236}">
                <a16:creationId xmlns:a16="http://schemas.microsoft.com/office/drawing/2014/main" id="{3508981F-B9EB-2A9D-B7C5-319C55939FFB}"/>
              </a:ext>
            </a:extLst>
          </p:cNvPr>
          <p:cNvSpPr txBox="1"/>
          <p:nvPr/>
        </p:nvSpPr>
        <p:spPr>
          <a:xfrm>
            <a:off x="2709366" y="6395039"/>
            <a:ext cx="7901979" cy="307777"/>
          </a:xfrm>
          <a:prstGeom prst="rect">
            <a:avLst/>
          </a:prstGeom>
          <a:noFill/>
        </p:spPr>
        <p:txBody>
          <a:bodyPr wrap="square">
            <a:spAutoFit/>
          </a:bodyPr>
          <a:lstStyle/>
          <a:p>
            <a:r>
              <a:rPr lang="en-IN" sz="1400" dirty="0"/>
              <a:t>RL-TIME-DROWSINESS DETECT –USING OPEN–CV &amp; </a:t>
            </a:r>
            <a:r>
              <a:rPr lang="en-IN" sz="1400" dirty="0" err="1"/>
              <a:t>Dlib</a:t>
            </a:r>
            <a:r>
              <a:rPr lang="en-IN" sz="1400" dirty="0"/>
              <a:t> WITH DL CLASSIFICATION</a:t>
            </a:r>
          </a:p>
        </p:txBody>
      </p:sp>
      <p:sp>
        <p:nvSpPr>
          <p:cNvPr id="7" name="TextBox 6">
            <a:extLst>
              <a:ext uri="{FF2B5EF4-FFF2-40B4-BE49-F238E27FC236}">
                <a16:creationId xmlns:a16="http://schemas.microsoft.com/office/drawing/2014/main" id="{81E17C55-E4A6-94AC-BC4B-48193959306E}"/>
              </a:ext>
            </a:extLst>
          </p:cNvPr>
          <p:cNvSpPr txBox="1"/>
          <p:nvPr/>
        </p:nvSpPr>
        <p:spPr>
          <a:xfrm>
            <a:off x="351693" y="6396022"/>
            <a:ext cx="1582340" cy="307777"/>
          </a:xfrm>
          <a:prstGeom prst="rect">
            <a:avLst/>
          </a:prstGeom>
          <a:noFill/>
        </p:spPr>
        <p:txBody>
          <a:bodyPr wrap="square">
            <a:spAutoFit/>
          </a:bodyPr>
          <a:lstStyle/>
          <a:p>
            <a:r>
              <a:rPr lang="en-IN" sz="1400" dirty="0"/>
              <a:t>8 Apr 2025</a:t>
            </a:r>
          </a:p>
        </p:txBody>
      </p:sp>
      <p:sp>
        <p:nvSpPr>
          <p:cNvPr id="10" name="TextBox 9">
            <a:extLst>
              <a:ext uri="{FF2B5EF4-FFF2-40B4-BE49-F238E27FC236}">
                <a16:creationId xmlns:a16="http://schemas.microsoft.com/office/drawing/2014/main" id="{0DCD9D90-B28E-09C1-5284-A5335C568727}"/>
              </a:ext>
            </a:extLst>
          </p:cNvPr>
          <p:cNvSpPr txBox="1"/>
          <p:nvPr/>
        </p:nvSpPr>
        <p:spPr>
          <a:xfrm>
            <a:off x="11386679" y="6396022"/>
            <a:ext cx="453628" cy="369332"/>
          </a:xfrm>
          <a:prstGeom prst="rect">
            <a:avLst/>
          </a:prstGeom>
          <a:noFill/>
        </p:spPr>
        <p:txBody>
          <a:bodyPr wrap="square">
            <a:spAutoFit/>
          </a:bodyPr>
          <a:lstStyle/>
          <a:p>
            <a:r>
              <a:rPr lang="en-IN" dirty="0"/>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1606</Words>
  <Application>Microsoft Office PowerPoint</Application>
  <PresentationFormat>Widescreen</PresentationFormat>
  <Paragraphs>148</Paragraphs>
  <Slides>16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PowerPoint Presentation</vt:lpstr>
      <vt:lpstr>PowerPoint Presentation</vt:lpstr>
      <vt:lpstr>PowerPoint Presentation</vt:lpstr>
      <vt:lpstr>Exp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Balajee Jeyakumar</dc:creator>
  <cp:lastModifiedBy>Vasantha Vani S</cp:lastModifiedBy>
  <cp:revision>24</cp:revision>
  <dcterms:created xsi:type="dcterms:W3CDTF">2025-01-06T10:30:00Z</dcterms:created>
  <dcterms:modified xsi:type="dcterms:W3CDTF">2025-04-08T09:37:24Z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692485B6D9014329BC558226E8CB74EF_13</vt:lpwstr>
  </property>
  <property fmtid="{D5CDD505-2E9C-101B-9397-08002B2CF9AE}" pid="3" name="KSOProductBuildVer">
    <vt:lpwstr>2057-12.2.0.20348</vt:lpwstr>
  </property>
</Properties>
</file>