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0"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98"/>
    <p:restoredTop sz="96327"/>
  </p:normalViewPr>
  <p:slideViewPr>
    <p:cSldViewPr snapToGrid="0">
      <p:cViewPr varScale="1">
        <p:scale>
          <a:sx n="74" d="100"/>
          <a:sy n="74" d="100"/>
        </p:scale>
        <p:origin x="1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3/27/2024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3/27/2024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3/27/2024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3/27/2024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3/27/2024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3/27/2024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3/27/2024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3/27/2024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3/27/2024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3/27/2024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3/27/2024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3/27/2024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3390/ijpb1404008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3D2E-6F4D-060C-61CB-AA2519F0FDD2}"/>
              </a:ext>
            </a:extLst>
          </p:cNvPr>
          <p:cNvSpPr>
            <a:spLocks noGrp="1"/>
          </p:cNvSpPr>
          <p:nvPr>
            <p:ph type="ctrTitle"/>
          </p:nvPr>
        </p:nvSpPr>
        <p:spPr>
          <a:xfrm>
            <a:off x="1130877" y="2294720"/>
            <a:ext cx="6243957" cy="2268559"/>
          </a:xfrm>
        </p:spPr>
        <p:txBody>
          <a:bodyPr>
            <a:normAutofit fontScale="90000"/>
          </a:bodyPr>
          <a:lstStyle/>
          <a:p>
            <a:pPr algn="l"/>
            <a:r>
              <a:rPr lang="en-US" dirty="0"/>
              <a:t>Rice Leaf Disease Detection</a:t>
            </a:r>
          </a:p>
        </p:txBody>
      </p:sp>
      <p:sp>
        <p:nvSpPr>
          <p:cNvPr id="3" name="Subtitle 2">
            <a:extLst>
              <a:ext uri="{FF2B5EF4-FFF2-40B4-BE49-F238E27FC236}">
                <a16:creationId xmlns:a16="http://schemas.microsoft.com/office/drawing/2014/main" id="{3D7122FE-1BC5-66A8-151C-FC1293A9FC3D}"/>
              </a:ext>
            </a:extLst>
          </p:cNvPr>
          <p:cNvSpPr>
            <a:spLocks noGrp="1"/>
          </p:cNvSpPr>
          <p:nvPr>
            <p:ph type="subTitle" idx="1"/>
          </p:nvPr>
        </p:nvSpPr>
        <p:spPr>
          <a:xfrm>
            <a:off x="2365514" y="5588456"/>
            <a:ext cx="6479978" cy="1160213"/>
          </a:xfrm>
        </p:spPr>
        <p:txBody>
          <a:bodyPr>
            <a:normAutofit/>
          </a:bodyPr>
          <a:lstStyle/>
          <a:p>
            <a:pPr algn="l"/>
            <a:r>
              <a:rPr lang="en-US" dirty="0"/>
              <a:t>Vignesh P G, </a:t>
            </a:r>
            <a:r>
              <a:rPr lang="en-US" dirty="0" err="1"/>
              <a:t>Abirami</a:t>
            </a:r>
            <a:r>
              <a:rPr lang="en-US" dirty="0"/>
              <a:t> S, </a:t>
            </a:r>
            <a:r>
              <a:rPr lang="en-US" dirty="0" err="1"/>
              <a:t>Keerthana</a:t>
            </a:r>
            <a:r>
              <a:rPr lang="en-US" dirty="0"/>
              <a:t> S, </a:t>
            </a:r>
            <a:r>
              <a:rPr lang="en-US" dirty="0" err="1"/>
              <a:t>Yashwanthram</a:t>
            </a:r>
            <a:r>
              <a:rPr lang="en-US" dirty="0"/>
              <a:t> K A</a:t>
            </a:r>
          </a:p>
          <a:p>
            <a:r>
              <a:rPr lang="en-US" dirty="0"/>
              <a:t>344,348,349,370</a:t>
            </a:r>
          </a:p>
        </p:txBody>
      </p:sp>
    </p:spTree>
    <p:extLst>
      <p:ext uri="{BB962C8B-B14F-4D97-AF65-F5344CB8AC3E}">
        <p14:creationId xmlns:p14="http://schemas.microsoft.com/office/powerpoint/2010/main" val="1055766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8A31-9498-FE9E-0002-2BDD41BBF13B}"/>
              </a:ext>
            </a:extLst>
          </p:cNvPr>
          <p:cNvSpPr>
            <a:spLocks noGrp="1"/>
          </p:cNvSpPr>
          <p:nvPr>
            <p:ph type="title"/>
          </p:nvPr>
        </p:nvSpPr>
        <p:spPr>
          <a:xfrm>
            <a:off x="1861310" y="437120"/>
            <a:ext cx="7958331" cy="1077229"/>
          </a:xfrm>
        </p:spPr>
        <p:txBody>
          <a:bodyPr>
            <a:normAutofit/>
          </a:bodyPr>
          <a:lstStyle/>
          <a:p>
            <a:pPr algn="ctr"/>
            <a:r>
              <a:rPr lang="en-IN" sz="2400" dirty="0"/>
              <a:t> Literature Review</a:t>
            </a:r>
          </a:p>
        </p:txBody>
      </p:sp>
      <p:sp>
        <p:nvSpPr>
          <p:cNvPr id="3" name="Content Placeholder 2">
            <a:extLst>
              <a:ext uri="{FF2B5EF4-FFF2-40B4-BE49-F238E27FC236}">
                <a16:creationId xmlns:a16="http://schemas.microsoft.com/office/drawing/2014/main" id="{4817DC65-C446-DBF2-3C9D-D92E7870D994}"/>
              </a:ext>
            </a:extLst>
          </p:cNvPr>
          <p:cNvSpPr>
            <a:spLocks noGrp="1"/>
          </p:cNvSpPr>
          <p:nvPr>
            <p:ph idx="1"/>
          </p:nvPr>
        </p:nvSpPr>
        <p:spPr>
          <a:xfrm>
            <a:off x="897147" y="2052116"/>
            <a:ext cx="9672992" cy="3997828"/>
          </a:xfrm>
        </p:spPr>
        <p:txBody>
          <a:bodyPr>
            <a:normAutofit lnSpcReduction="10000"/>
          </a:bodyPr>
          <a:lstStyle/>
          <a:p>
            <a:pPr marL="0" indent="0">
              <a:buNone/>
            </a:pPr>
            <a:r>
              <a:rPr lang="en-US" sz="1400" dirty="0">
                <a:solidFill>
                  <a:srgbClr val="FFFF00"/>
                </a:solidFill>
              </a:rPr>
              <a:t>Sharma, Mayuri et al. “Identification of rice leaf diseases and deficiency disorders using a novel </a:t>
            </a:r>
            <a:r>
              <a:rPr lang="en-US" sz="1400" dirty="0" err="1">
                <a:solidFill>
                  <a:srgbClr val="FFFF00"/>
                </a:solidFill>
              </a:rPr>
              <a:t>DeepBatch</a:t>
            </a:r>
            <a:r>
              <a:rPr lang="en-US" sz="1400" dirty="0">
                <a:solidFill>
                  <a:srgbClr val="FFFF00"/>
                </a:solidFill>
              </a:rPr>
              <a:t> technique.” Open life sciences vol. 18,1 20220689. 28 Aug. 2023, doi:10.1515/biol-2022-0689</a:t>
            </a:r>
          </a:p>
          <a:p>
            <a:r>
              <a:rPr lang="en-US" sz="1400" dirty="0"/>
              <a:t>The proposed solution introduces </a:t>
            </a:r>
            <a:r>
              <a:rPr lang="en-US" sz="1400" dirty="0" err="1"/>
              <a:t>DeepBatch</a:t>
            </a:r>
            <a:r>
              <a:rPr lang="en-US" sz="1400" dirty="0"/>
              <a:t>, a novel DL framework that enhances rice disease diagnosis. It combines precise DL-based segmentation with a bitwise logical AND operation, followed by a transfer learning-driven classification, effectively identifying common diseases and nutrient deficiencies in rice plants.</a:t>
            </a:r>
          </a:p>
          <a:p>
            <a:endParaRPr lang="en-US" sz="1400" dirty="0"/>
          </a:p>
          <a:p>
            <a:pPr marL="0" indent="0">
              <a:buNone/>
            </a:pPr>
            <a:r>
              <a:rPr lang="en-IN" sz="1400" dirty="0">
                <a:solidFill>
                  <a:srgbClr val="FFFF00"/>
                </a:solidFill>
              </a:rPr>
              <a:t>Hasan, M.M.; Uddin, A.F.M.S.; </a:t>
            </a:r>
            <a:r>
              <a:rPr lang="en-IN" sz="1400" dirty="0" err="1">
                <a:solidFill>
                  <a:srgbClr val="FFFF00"/>
                </a:solidFill>
              </a:rPr>
              <a:t>Akhond</a:t>
            </a:r>
            <a:r>
              <a:rPr lang="en-IN" sz="1400" dirty="0">
                <a:solidFill>
                  <a:srgbClr val="FFFF00"/>
                </a:solidFill>
              </a:rPr>
              <a:t>, M.R.; Uddin, M.J.; Hossain, M.A.; Hossain, M.A. Machine Learning and Image Processing Techniques for Rice Disease Detection: A Critical Analysis. Int. J. Plant Biol. 2023, 14, 1190-1207. </a:t>
            </a:r>
            <a:r>
              <a:rPr lang="en-IN" sz="1400" dirty="0">
                <a:solidFill>
                  <a:srgbClr val="FFFF00"/>
                </a:solidFill>
                <a:hlinkClick r:id="rId2"/>
              </a:rPr>
              <a:t>https://doi.org/10.3390/ijpb14040087</a:t>
            </a:r>
            <a:endParaRPr lang="en-IN" sz="1400" dirty="0">
              <a:solidFill>
                <a:srgbClr val="FFFF00"/>
              </a:solidFill>
            </a:endParaRPr>
          </a:p>
          <a:p>
            <a:r>
              <a:rPr lang="en-IN" sz="1400" dirty="0">
                <a:solidFill>
                  <a:srgbClr val="FFFF00"/>
                </a:solidFill>
              </a:rPr>
              <a:t> </a:t>
            </a:r>
            <a:r>
              <a:rPr lang="en-US" sz="1400" dirty="0"/>
              <a:t>machine-learning-driven system for early detection of rice diseases, utilizing image acquisition, preprocessing, and segmentation to facilitate feature extraction and classification, improving the accuracy and speed of disease diagnosis in rice cultivation.</a:t>
            </a:r>
            <a:endParaRPr lang="en-IN" sz="1400" dirty="0"/>
          </a:p>
          <a:p>
            <a:pPr marL="0" indent="0">
              <a:buNone/>
            </a:pPr>
            <a:endParaRPr lang="en-IN" sz="1400" dirty="0">
              <a:solidFill>
                <a:srgbClr val="FFFF00"/>
              </a:solidFill>
            </a:endParaRPr>
          </a:p>
          <a:p>
            <a:pPr marL="0" indent="0">
              <a:buNone/>
            </a:pPr>
            <a:endParaRPr lang="en-IN" sz="1400" dirty="0">
              <a:solidFill>
                <a:srgbClr val="FFFF00"/>
              </a:solidFill>
            </a:endParaRPr>
          </a:p>
        </p:txBody>
      </p:sp>
    </p:spTree>
    <p:extLst>
      <p:ext uri="{BB962C8B-B14F-4D97-AF65-F5344CB8AC3E}">
        <p14:creationId xmlns:p14="http://schemas.microsoft.com/office/powerpoint/2010/main" val="397896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9A77-EBFB-C2FE-DA01-40AA872DFF8E}"/>
              </a:ext>
            </a:extLst>
          </p:cNvPr>
          <p:cNvSpPr>
            <a:spLocks noGrp="1"/>
          </p:cNvSpPr>
          <p:nvPr>
            <p:ph type="title"/>
          </p:nvPr>
        </p:nvSpPr>
        <p:spPr>
          <a:xfrm>
            <a:off x="1299843" y="415542"/>
            <a:ext cx="7958331" cy="1077229"/>
          </a:xfrm>
        </p:spPr>
        <p:txBody>
          <a:bodyPr>
            <a:normAutofit/>
          </a:bodyPr>
          <a:lstStyle/>
          <a:p>
            <a:pPr algn="l"/>
            <a:r>
              <a:rPr lang="en-US" sz="5400" dirty="0"/>
              <a:t>Motivation</a:t>
            </a:r>
          </a:p>
        </p:txBody>
      </p:sp>
      <p:sp>
        <p:nvSpPr>
          <p:cNvPr id="3" name="Content Placeholder 2">
            <a:extLst>
              <a:ext uri="{FF2B5EF4-FFF2-40B4-BE49-F238E27FC236}">
                <a16:creationId xmlns:a16="http://schemas.microsoft.com/office/drawing/2014/main" id="{E9B23029-AD05-211D-87E6-54DFC4EAD323}"/>
              </a:ext>
            </a:extLst>
          </p:cNvPr>
          <p:cNvSpPr>
            <a:spLocks noGrp="1"/>
          </p:cNvSpPr>
          <p:nvPr>
            <p:ph idx="1"/>
          </p:nvPr>
        </p:nvSpPr>
        <p:spPr>
          <a:xfrm>
            <a:off x="1299843" y="1906015"/>
            <a:ext cx="7796540" cy="3997828"/>
          </a:xfrm>
        </p:spPr>
        <p:txBody>
          <a:bodyPr>
            <a:normAutofit lnSpcReduction="10000"/>
          </a:bodyPr>
          <a:lstStyle/>
          <a:p>
            <a:r>
              <a:rPr lang="en-US" dirty="0"/>
              <a:t>Economic Impact: Bacterial leaf blight (BLB) is one of the most serious diseases of rice, causing significant yield loss which can be up to 20-50% in susceptible rice varieties</a:t>
            </a:r>
          </a:p>
          <a:p>
            <a:r>
              <a:rPr lang="en-US" dirty="0"/>
              <a:t>Food Security: Rice is a staple food for over half of the world's population. The widespread occurrence of BLB disease not only threatens the livelihood of farmers but also poses a risk to food security</a:t>
            </a:r>
          </a:p>
          <a:p>
            <a:r>
              <a:rPr lang="en-US" dirty="0"/>
              <a:t>Challenges in Disease Management: BLB can spread rapidly under favorable conditions, and current management practices require timely and accurate detection to be effective</a:t>
            </a:r>
          </a:p>
        </p:txBody>
      </p:sp>
    </p:spTree>
    <p:extLst>
      <p:ext uri="{BB962C8B-B14F-4D97-AF65-F5344CB8AC3E}">
        <p14:creationId xmlns:p14="http://schemas.microsoft.com/office/powerpoint/2010/main" val="201957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9A77-EBFB-C2FE-DA01-40AA872DFF8E}"/>
              </a:ext>
            </a:extLst>
          </p:cNvPr>
          <p:cNvSpPr>
            <a:spLocks noGrp="1"/>
          </p:cNvSpPr>
          <p:nvPr>
            <p:ph type="title"/>
          </p:nvPr>
        </p:nvSpPr>
        <p:spPr>
          <a:xfrm>
            <a:off x="1299843" y="415542"/>
            <a:ext cx="7958331" cy="1077229"/>
          </a:xfrm>
        </p:spPr>
        <p:txBody>
          <a:bodyPr>
            <a:normAutofit/>
          </a:bodyPr>
          <a:lstStyle/>
          <a:p>
            <a:pPr algn="l"/>
            <a:r>
              <a:rPr lang="en-US" sz="5400" dirty="0"/>
              <a:t>Challenges</a:t>
            </a:r>
          </a:p>
        </p:txBody>
      </p:sp>
      <p:sp>
        <p:nvSpPr>
          <p:cNvPr id="3" name="Content Placeholder 2">
            <a:extLst>
              <a:ext uri="{FF2B5EF4-FFF2-40B4-BE49-F238E27FC236}">
                <a16:creationId xmlns:a16="http://schemas.microsoft.com/office/drawing/2014/main" id="{E9B23029-AD05-211D-87E6-54DFC4EAD323}"/>
              </a:ext>
            </a:extLst>
          </p:cNvPr>
          <p:cNvSpPr>
            <a:spLocks noGrp="1"/>
          </p:cNvSpPr>
          <p:nvPr>
            <p:ph idx="1"/>
          </p:nvPr>
        </p:nvSpPr>
        <p:spPr>
          <a:xfrm>
            <a:off x="1299843" y="1906015"/>
            <a:ext cx="7796540" cy="3997828"/>
          </a:xfrm>
        </p:spPr>
        <p:txBody>
          <a:bodyPr>
            <a:normAutofit/>
          </a:bodyPr>
          <a:lstStyle/>
          <a:p>
            <a:r>
              <a:rPr lang="en-US" dirty="0"/>
              <a:t>Issues such as varied camera angles, distances, and occlusions can hinder accurate disease identification. </a:t>
            </a:r>
          </a:p>
          <a:p>
            <a:r>
              <a:rPr lang="en-US" dirty="0"/>
              <a:t>Traditional detection methods often miss the early stages of BLB due to symptoms being easily mistaken for other stresses like nutrient deficiencies. </a:t>
            </a:r>
          </a:p>
          <a:p>
            <a:r>
              <a:rPr lang="en-US" dirty="0"/>
              <a:t> Rice fields exhibit vast variability in terms of image capture conditions such as lighting and shadow effects. </a:t>
            </a:r>
          </a:p>
        </p:txBody>
      </p:sp>
    </p:spTree>
    <p:extLst>
      <p:ext uri="{BB962C8B-B14F-4D97-AF65-F5344CB8AC3E}">
        <p14:creationId xmlns:p14="http://schemas.microsoft.com/office/powerpoint/2010/main" val="24627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9A77-EBFB-C2FE-DA01-40AA872DFF8E}"/>
              </a:ext>
            </a:extLst>
          </p:cNvPr>
          <p:cNvSpPr>
            <a:spLocks noGrp="1"/>
          </p:cNvSpPr>
          <p:nvPr>
            <p:ph type="title"/>
          </p:nvPr>
        </p:nvSpPr>
        <p:spPr>
          <a:xfrm>
            <a:off x="1299843" y="415542"/>
            <a:ext cx="7958331" cy="1077229"/>
          </a:xfrm>
        </p:spPr>
        <p:txBody>
          <a:bodyPr>
            <a:normAutofit/>
          </a:bodyPr>
          <a:lstStyle/>
          <a:p>
            <a:pPr algn="l"/>
            <a:r>
              <a:rPr lang="en-US" sz="5400" dirty="0"/>
              <a:t>Aim</a:t>
            </a:r>
          </a:p>
        </p:txBody>
      </p:sp>
      <p:sp>
        <p:nvSpPr>
          <p:cNvPr id="3" name="Content Placeholder 2">
            <a:extLst>
              <a:ext uri="{FF2B5EF4-FFF2-40B4-BE49-F238E27FC236}">
                <a16:creationId xmlns:a16="http://schemas.microsoft.com/office/drawing/2014/main" id="{E9B23029-AD05-211D-87E6-54DFC4EAD323}"/>
              </a:ext>
            </a:extLst>
          </p:cNvPr>
          <p:cNvSpPr>
            <a:spLocks noGrp="1"/>
          </p:cNvSpPr>
          <p:nvPr>
            <p:ph idx="1"/>
          </p:nvPr>
        </p:nvSpPr>
        <p:spPr>
          <a:xfrm>
            <a:off x="1380738" y="1430086"/>
            <a:ext cx="7796540" cy="4297854"/>
          </a:xfrm>
        </p:spPr>
        <p:txBody>
          <a:bodyPr>
            <a:normAutofit/>
          </a:bodyPr>
          <a:lstStyle/>
          <a:p>
            <a:endParaRPr lang="en-US" dirty="0"/>
          </a:p>
          <a:p>
            <a:r>
              <a:rPr lang="en-US" dirty="0"/>
              <a:t>computer vision (CV) techniques to significantly improve the accuracy and reliability of bacterial leaf blight detection in rice crops</a:t>
            </a:r>
          </a:p>
          <a:p>
            <a:r>
              <a:rPr lang="en-US" dirty="0"/>
              <a:t>Implement  image processing operations to preprocess input images for optimal feature extraction, ensuring the CV model can handle real-world agricultural data effectively.</a:t>
            </a:r>
          </a:p>
          <a:p>
            <a:r>
              <a:rPr lang="en-US" dirty="0"/>
              <a:t> Provide a user-friendly solution (App) that empowers farmers with actionable insights for early disease intervention.</a:t>
            </a:r>
          </a:p>
        </p:txBody>
      </p:sp>
    </p:spTree>
    <p:extLst>
      <p:ext uri="{BB962C8B-B14F-4D97-AF65-F5344CB8AC3E}">
        <p14:creationId xmlns:p14="http://schemas.microsoft.com/office/powerpoint/2010/main" val="118586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1114-DCCA-5089-C5C4-7F152120BA56}"/>
              </a:ext>
            </a:extLst>
          </p:cNvPr>
          <p:cNvSpPr>
            <a:spLocks noGrp="1"/>
          </p:cNvSpPr>
          <p:nvPr>
            <p:ph type="title"/>
          </p:nvPr>
        </p:nvSpPr>
        <p:spPr>
          <a:xfrm>
            <a:off x="1544128" y="445747"/>
            <a:ext cx="9169880" cy="1077229"/>
          </a:xfrm>
        </p:spPr>
        <p:txBody>
          <a:bodyPr/>
          <a:lstStyle/>
          <a:p>
            <a:r>
              <a:rPr lang="en-US" dirty="0"/>
              <a:t>Addressing the Problem Statement with CV</a:t>
            </a:r>
            <a:endParaRPr lang="en-IN" dirty="0"/>
          </a:p>
        </p:txBody>
      </p:sp>
      <p:sp>
        <p:nvSpPr>
          <p:cNvPr id="3" name="Content Placeholder 2">
            <a:extLst>
              <a:ext uri="{FF2B5EF4-FFF2-40B4-BE49-F238E27FC236}">
                <a16:creationId xmlns:a16="http://schemas.microsoft.com/office/drawing/2014/main" id="{D2D0B48A-9F9F-BFDC-44A0-FA1F9094644E}"/>
              </a:ext>
            </a:extLst>
          </p:cNvPr>
          <p:cNvSpPr>
            <a:spLocks noGrp="1"/>
          </p:cNvSpPr>
          <p:nvPr>
            <p:ph idx="1"/>
          </p:nvPr>
        </p:nvSpPr>
        <p:spPr>
          <a:xfrm>
            <a:off x="1479636" y="1630392"/>
            <a:ext cx="9406900" cy="4419552"/>
          </a:xfrm>
        </p:spPr>
        <p:txBody>
          <a:bodyPr>
            <a:normAutofit fontScale="92500" lnSpcReduction="10000"/>
          </a:bodyPr>
          <a:lstStyle/>
          <a:p>
            <a:r>
              <a:rPr lang="en-US" dirty="0"/>
              <a:t>Preprocessing Techniques: Utilize preprocessing steps like color normalization, contrast enhancement, and noise reduction to mitigate issues with image quality and lighting conditions.</a:t>
            </a:r>
          </a:p>
          <a:p>
            <a:endParaRPr lang="en-US" dirty="0"/>
          </a:p>
          <a:p>
            <a:r>
              <a:rPr lang="en-US" dirty="0"/>
              <a:t>Feature Enhancement: Apply edge detection and segmentation algorithms to highlight important features such as leaf shape and spots characteristic of BLB, making it easier for the model to classify disease presence.</a:t>
            </a:r>
          </a:p>
          <a:p>
            <a:endParaRPr lang="en-US" dirty="0"/>
          </a:p>
          <a:p>
            <a:r>
              <a:rPr lang="en-US" dirty="0"/>
              <a:t>Model Robustness: Train deep learning models using augmented datasets that include a variety of image conditions to ensure high performance despite the common challenges faced in field imagery such as occlusions and varying angles.</a:t>
            </a:r>
            <a:endParaRPr lang="en-IN" dirty="0"/>
          </a:p>
        </p:txBody>
      </p:sp>
    </p:spTree>
    <p:extLst>
      <p:ext uri="{BB962C8B-B14F-4D97-AF65-F5344CB8AC3E}">
        <p14:creationId xmlns:p14="http://schemas.microsoft.com/office/powerpoint/2010/main" val="30293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E7C5-077D-39F7-FA23-ED5AE522D238}"/>
              </a:ext>
            </a:extLst>
          </p:cNvPr>
          <p:cNvSpPr>
            <a:spLocks noGrp="1"/>
          </p:cNvSpPr>
          <p:nvPr>
            <p:ph type="title"/>
          </p:nvPr>
        </p:nvSpPr>
        <p:spPr>
          <a:xfrm>
            <a:off x="765755" y="113216"/>
            <a:ext cx="7958331" cy="1077229"/>
          </a:xfrm>
        </p:spPr>
        <p:txBody>
          <a:bodyPr/>
          <a:lstStyle/>
          <a:p>
            <a:r>
              <a:rPr lang="en-IN" dirty="0"/>
              <a:t>Implemented cv techniques</a:t>
            </a:r>
          </a:p>
        </p:txBody>
      </p:sp>
      <p:sp>
        <p:nvSpPr>
          <p:cNvPr id="6" name="TextBox 5">
            <a:extLst>
              <a:ext uri="{FF2B5EF4-FFF2-40B4-BE49-F238E27FC236}">
                <a16:creationId xmlns:a16="http://schemas.microsoft.com/office/drawing/2014/main" id="{90F2254D-6E10-292A-BE99-1C4F54621A1B}"/>
              </a:ext>
            </a:extLst>
          </p:cNvPr>
          <p:cNvSpPr txBox="1"/>
          <p:nvPr/>
        </p:nvSpPr>
        <p:spPr>
          <a:xfrm>
            <a:off x="5963009" y="651830"/>
            <a:ext cx="6094562" cy="3139321"/>
          </a:xfrm>
          <a:prstGeom prst="rect">
            <a:avLst/>
          </a:prstGeom>
          <a:noFill/>
        </p:spPr>
        <p:txBody>
          <a:bodyPr wrap="square">
            <a:spAutoFit/>
          </a:bodyPr>
          <a:lstStyle/>
          <a:p>
            <a:pPr marL="0" indent="0">
              <a:buNone/>
            </a:pPr>
            <a:endParaRPr lang="en-IN" sz="1800" dirty="0"/>
          </a:p>
          <a:p>
            <a:pPr marL="0" indent="0">
              <a:buNone/>
            </a:pPr>
            <a:endParaRPr lang="en-IN" sz="1800" dirty="0"/>
          </a:p>
          <a:p>
            <a:pPr marL="0" indent="0">
              <a:buNone/>
            </a:pPr>
            <a:endParaRPr lang="en-IN" sz="1800" dirty="0"/>
          </a:p>
          <a:p>
            <a:r>
              <a:rPr lang="en-IN" sz="1800" dirty="0"/>
              <a:t>Model Development:</a:t>
            </a:r>
          </a:p>
          <a:p>
            <a:pPr marL="0" indent="0">
              <a:buNone/>
            </a:pPr>
            <a:endParaRPr lang="en-IN" sz="1800" dirty="0"/>
          </a:p>
          <a:p>
            <a:pPr marL="0" indent="0">
              <a:buNone/>
            </a:pPr>
            <a:r>
              <a:rPr lang="en-IN" sz="1800" dirty="0"/>
              <a:t>Convolutional Neural Networks (CNNs) for pattern recognition</a:t>
            </a:r>
          </a:p>
          <a:p>
            <a:pPr marL="0" indent="0">
              <a:buNone/>
            </a:pPr>
            <a:r>
              <a:rPr lang="en-IN" sz="1800" dirty="0"/>
              <a:t>Data Augmentation strategies to increase model generalizability</a:t>
            </a:r>
          </a:p>
          <a:p>
            <a:pPr marL="0" indent="0">
              <a:buNone/>
            </a:pPr>
            <a:r>
              <a:rPr lang="en-IN" sz="1800" dirty="0"/>
              <a:t>Model Optimization (e.g., hyperparameter tuning, regularization)</a:t>
            </a:r>
          </a:p>
        </p:txBody>
      </p:sp>
      <p:sp>
        <p:nvSpPr>
          <p:cNvPr id="8" name="TextBox 7">
            <a:extLst>
              <a:ext uri="{FF2B5EF4-FFF2-40B4-BE49-F238E27FC236}">
                <a16:creationId xmlns:a16="http://schemas.microsoft.com/office/drawing/2014/main" id="{4D9F126F-A813-BC70-7B32-D8AA26558249}"/>
              </a:ext>
            </a:extLst>
          </p:cNvPr>
          <p:cNvSpPr txBox="1"/>
          <p:nvPr/>
        </p:nvSpPr>
        <p:spPr>
          <a:xfrm>
            <a:off x="1430220" y="330917"/>
            <a:ext cx="4202829" cy="4801314"/>
          </a:xfrm>
          <a:prstGeom prst="rect">
            <a:avLst/>
          </a:prstGeom>
          <a:noFill/>
        </p:spPr>
        <p:txBody>
          <a:bodyPr wrap="square">
            <a:spAutoFit/>
          </a:bodyPr>
          <a:lstStyle/>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r>
              <a:rPr lang="en-IN" sz="1800" dirty="0"/>
              <a:t>Noise Reduction (Gaussian blur)</a:t>
            </a:r>
          </a:p>
          <a:p>
            <a:pPr marL="0" indent="0">
              <a:buNone/>
            </a:pPr>
            <a:r>
              <a:rPr lang="en-IN" sz="1800" dirty="0" err="1"/>
              <a:t>Color</a:t>
            </a:r>
            <a:r>
              <a:rPr lang="en-IN" sz="1800" dirty="0"/>
              <a:t> Space Transformation </a:t>
            </a:r>
          </a:p>
          <a:p>
            <a:pPr marL="0" indent="0">
              <a:buNone/>
            </a:pPr>
            <a:r>
              <a:rPr lang="en-IN" sz="1800" dirty="0"/>
              <a:t>Histogram Equalization</a:t>
            </a:r>
          </a:p>
          <a:p>
            <a:pPr marL="0" indent="0">
              <a:buNone/>
            </a:pPr>
            <a:endParaRPr lang="en-IN" sz="1800" dirty="0"/>
          </a:p>
          <a:p>
            <a:pPr marL="0" indent="0">
              <a:buNone/>
            </a:pPr>
            <a:endParaRPr lang="en-IN" sz="1800" dirty="0"/>
          </a:p>
          <a:p>
            <a:pPr marL="0" indent="0">
              <a:buNone/>
            </a:pPr>
            <a:r>
              <a:rPr lang="en-IN" sz="1800" dirty="0"/>
              <a:t>Feature Extraction:</a:t>
            </a:r>
          </a:p>
          <a:p>
            <a:pPr marL="0" indent="0">
              <a:buNone/>
            </a:pPr>
            <a:r>
              <a:rPr lang="en-IN" sz="1800" dirty="0"/>
              <a:t>Edge Detection (Sobel, Canny)</a:t>
            </a:r>
          </a:p>
          <a:p>
            <a:pPr marL="0" indent="0">
              <a:buNone/>
            </a:pPr>
            <a:r>
              <a:rPr lang="en-IN" sz="1800" dirty="0"/>
              <a:t>Morphological Operations </a:t>
            </a:r>
          </a:p>
          <a:p>
            <a:pPr marL="0" indent="0">
              <a:buNone/>
            </a:pPr>
            <a:r>
              <a:rPr lang="en-IN" sz="1800" dirty="0"/>
              <a:t>(dilation, </a:t>
            </a:r>
            <a:r>
              <a:rPr lang="en-IN" sz="1800" dirty="0" err="1"/>
              <a:t>erosion,connectec</a:t>
            </a:r>
            <a:r>
              <a:rPr lang="en-IN" sz="1800" dirty="0"/>
              <a:t> components)</a:t>
            </a:r>
          </a:p>
          <a:p>
            <a:pPr marL="0" indent="0">
              <a:buNone/>
            </a:pPr>
            <a:endParaRPr lang="en-IN" sz="1800" dirty="0"/>
          </a:p>
          <a:p>
            <a:pPr marL="0" indent="0">
              <a:buNone/>
            </a:pPr>
            <a:r>
              <a:rPr lang="en-IN" sz="1800" dirty="0">
                <a:solidFill>
                  <a:srgbClr val="FFFF00"/>
                </a:solidFill>
              </a:rPr>
              <a:t>Region-based Segmentation </a:t>
            </a:r>
          </a:p>
          <a:p>
            <a:pPr marL="0" indent="0">
              <a:buNone/>
            </a:pPr>
            <a:endParaRPr lang="en-IN" sz="1800" dirty="0"/>
          </a:p>
        </p:txBody>
      </p:sp>
      <p:sp>
        <p:nvSpPr>
          <p:cNvPr id="10" name="Content Placeholder 9">
            <a:extLst>
              <a:ext uri="{FF2B5EF4-FFF2-40B4-BE49-F238E27FC236}">
                <a16:creationId xmlns:a16="http://schemas.microsoft.com/office/drawing/2014/main" id="{DECD4537-36F3-CB07-EE2D-BDA2BDE1DBC1}"/>
              </a:ext>
            </a:extLst>
          </p:cNvPr>
          <p:cNvSpPr>
            <a:spLocks noGrp="1"/>
          </p:cNvSpPr>
          <p:nvPr>
            <p:ph idx="1"/>
          </p:nvPr>
        </p:nvSpPr>
        <p:spPr>
          <a:xfrm>
            <a:off x="11476821" y="5132231"/>
            <a:ext cx="580750" cy="3451537"/>
          </a:xfrm>
        </p:spPr>
        <p:txBody>
          <a:bodyPr/>
          <a:lstStyle/>
          <a:p>
            <a:pPr marL="0" indent="0">
              <a:buNone/>
            </a:pPr>
            <a:endParaRPr lang="en-IN" dirty="0"/>
          </a:p>
        </p:txBody>
      </p:sp>
    </p:spTree>
    <p:extLst>
      <p:ext uri="{BB962C8B-B14F-4D97-AF65-F5344CB8AC3E}">
        <p14:creationId xmlns:p14="http://schemas.microsoft.com/office/powerpoint/2010/main" val="400975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D1C3-3FA1-0FF5-B317-1A2945B883E9}"/>
              </a:ext>
            </a:extLst>
          </p:cNvPr>
          <p:cNvSpPr>
            <a:spLocks noGrp="1"/>
          </p:cNvSpPr>
          <p:nvPr>
            <p:ph type="title"/>
          </p:nvPr>
        </p:nvSpPr>
        <p:spPr>
          <a:xfrm>
            <a:off x="2320507" y="1621766"/>
            <a:ext cx="8568810" cy="2114421"/>
          </a:xfrm>
        </p:spPr>
        <p:txBody>
          <a:bodyPr>
            <a:noAutofit/>
          </a:bodyPr>
          <a:lstStyle/>
          <a:p>
            <a:pPr algn="l"/>
            <a:r>
              <a:rPr lang="en-US" sz="2000" dirty="0"/>
              <a:t>Texture Analysis (e.g., Gray Level Co-occurrence Matrix)</a:t>
            </a:r>
            <a:br>
              <a:rPr lang="en-US" sz="2000" dirty="0"/>
            </a:br>
            <a:br>
              <a:rPr lang="en-US" sz="2000" dirty="0"/>
            </a:br>
            <a:br>
              <a:rPr lang="en-US" sz="2000" dirty="0"/>
            </a:br>
            <a:r>
              <a:rPr lang="en-US" sz="2000" dirty="0"/>
              <a:t>Model Evaluation:</a:t>
            </a:r>
            <a:br>
              <a:rPr lang="en-US" sz="2000" dirty="0"/>
            </a:br>
            <a:r>
              <a:rPr lang="en-US" sz="2000" dirty="0"/>
              <a:t>Cross-validation for unbiased performance assessment</a:t>
            </a:r>
            <a:br>
              <a:rPr lang="en-US" sz="2000" dirty="0"/>
            </a:br>
            <a:r>
              <a:rPr lang="en-US" sz="2000" dirty="0"/>
              <a:t>Precision-Recall and ROC Curve analysis</a:t>
            </a:r>
            <a:br>
              <a:rPr lang="en-US" sz="2000" dirty="0"/>
            </a:br>
            <a:r>
              <a:rPr lang="en-US" sz="2000" dirty="0"/>
              <a:t>Confusion Matrix for detailed error analysis</a:t>
            </a:r>
            <a:br>
              <a:rPr lang="en-US" sz="2000" dirty="0"/>
            </a:br>
            <a:r>
              <a:rPr lang="en-US" sz="2000" dirty="0"/>
              <a:t>Field Testing results to validate model in real-world conditions</a:t>
            </a:r>
            <a:br>
              <a:rPr lang="en-US" sz="2000" dirty="0"/>
            </a:br>
            <a:br>
              <a:rPr lang="en-US" sz="2000" dirty="0"/>
            </a:br>
            <a:br>
              <a:rPr lang="en-US" sz="2000" dirty="0"/>
            </a:br>
            <a:r>
              <a:rPr lang="en-US" sz="2000" dirty="0"/>
              <a:t>Deployment:</a:t>
            </a:r>
            <a:br>
              <a:rPr lang="en-US" sz="2000" dirty="0"/>
            </a:br>
            <a:r>
              <a:rPr lang="en-US" sz="2000" dirty="0"/>
              <a:t>Integration into mobile applications for on-the-spot detection</a:t>
            </a:r>
            <a:br>
              <a:rPr lang="en-US" sz="2000" dirty="0"/>
            </a:br>
            <a:r>
              <a:rPr lang="en-US" sz="2000" dirty="0"/>
              <a:t>Cloud-based processing for resource-intensive computations</a:t>
            </a:r>
            <a:br>
              <a:rPr lang="en-US" sz="2000" dirty="0"/>
            </a:br>
            <a:r>
              <a:rPr lang="en-US" sz="2000" dirty="0"/>
              <a:t>User Interface design focusing on ease-of-use for farmers</a:t>
            </a:r>
            <a:br>
              <a:rPr lang="en-US" sz="2000" dirty="0"/>
            </a:br>
            <a:r>
              <a:rPr lang="en-US" sz="2000" dirty="0"/>
              <a:t>Continuous Learning setup to refine model with new data over time</a:t>
            </a:r>
            <a:br>
              <a:rPr lang="en-US" sz="2000" dirty="0"/>
            </a:br>
            <a:endParaRPr lang="en-US" sz="2000" dirty="0"/>
          </a:p>
        </p:txBody>
      </p:sp>
      <p:sp>
        <p:nvSpPr>
          <p:cNvPr id="4" name="TextBox 3">
            <a:extLst>
              <a:ext uri="{FF2B5EF4-FFF2-40B4-BE49-F238E27FC236}">
                <a16:creationId xmlns:a16="http://schemas.microsoft.com/office/drawing/2014/main" id="{9B2E0C5D-EAEA-197C-9BC2-6CB28ACC655E}"/>
              </a:ext>
            </a:extLst>
          </p:cNvPr>
          <p:cNvSpPr txBox="1"/>
          <p:nvPr/>
        </p:nvSpPr>
        <p:spPr>
          <a:xfrm>
            <a:off x="2320507" y="284672"/>
            <a:ext cx="7470474" cy="523220"/>
          </a:xfrm>
          <a:prstGeom prst="rect">
            <a:avLst/>
          </a:prstGeom>
          <a:noFill/>
        </p:spPr>
        <p:txBody>
          <a:bodyPr wrap="square" rtlCol="0">
            <a:spAutoFit/>
          </a:bodyPr>
          <a:lstStyle/>
          <a:p>
            <a:r>
              <a:rPr lang="en-IN" sz="2800" dirty="0"/>
              <a:t>To be implemented </a:t>
            </a:r>
          </a:p>
        </p:txBody>
      </p:sp>
    </p:spTree>
    <p:extLst>
      <p:ext uri="{BB962C8B-B14F-4D97-AF65-F5344CB8AC3E}">
        <p14:creationId xmlns:p14="http://schemas.microsoft.com/office/powerpoint/2010/main" val="95155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9A77-EBFB-C2FE-DA01-40AA872DFF8E}"/>
              </a:ext>
            </a:extLst>
          </p:cNvPr>
          <p:cNvSpPr>
            <a:spLocks noGrp="1"/>
          </p:cNvSpPr>
          <p:nvPr>
            <p:ph type="title"/>
          </p:nvPr>
        </p:nvSpPr>
        <p:spPr>
          <a:xfrm>
            <a:off x="1299843" y="415542"/>
            <a:ext cx="7958331" cy="1077229"/>
          </a:xfrm>
        </p:spPr>
        <p:txBody>
          <a:bodyPr>
            <a:normAutofit/>
          </a:bodyPr>
          <a:lstStyle/>
          <a:p>
            <a:pPr algn="l"/>
            <a:r>
              <a:rPr lang="en-US" sz="5400" dirty="0"/>
              <a:t>Dataset Details</a:t>
            </a:r>
          </a:p>
        </p:txBody>
      </p:sp>
      <p:sp>
        <p:nvSpPr>
          <p:cNvPr id="3" name="Content Placeholder 2">
            <a:extLst>
              <a:ext uri="{FF2B5EF4-FFF2-40B4-BE49-F238E27FC236}">
                <a16:creationId xmlns:a16="http://schemas.microsoft.com/office/drawing/2014/main" id="{E9B23029-AD05-211D-87E6-54DFC4EAD323}"/>
              </a:ext>
            </a:extLst>
          </p:cNvPr>
          <p:cNvSpPr>
            <a:spLocks noGrp="1"/>
          </p:cNvSpPr>
          <p:nvPr>
            <p:ph idx="1"/>
          </p:nvPr>
        </p:nvSpPr>
        <p:spPr>
          <a:xfrm>
            <a:off x="1299843" y="1906015"/>
            <a:ext cx="8784436" cy="3997828"/>
          </a:xfrm>
        </p:spPr>
        <p:txBody>
          <a:bodyPr>
            <a:normAutofit/>
          </a:bodyPr>
          <a:lstStyle/>
          <a:p>
            <a:r>
              <a:rPr lang="en-US" dirty="0"/>
              <a:t>Source: Kerala Agricultural University Rice Field Dataset</a:t>
            </a:r>
          </a:p>
          <a:p>
            <a:r>
              <a:rPr lang="en-US" dirty="0"/>
              <a:t>            : Kaggle </a:t>
            </a:r>
            <a:r>
              <a:rPr lang="en-US" sz="1500" dirty="0">
                <a:solidFill>
                  <a:srgbClr val="00B0F0"/>
                </a:solidFill>
              </a:rPr>
              <a:t>https://www.kaggle.com/datasets/vbookshelf/rice-leaf-diseases/data</a:t>
            </a:r>
          </a:p>
          <a:p>
            <a:r>
              <a:rPr lang="en-US" dirty="0"/>
              <a:t>Focus: Bacterial Leaf Blight (BLB) disease</a:t>
            </a:r>
          </a:p>
          <a:p>
            <a:r>
              <a:rPr lang="en-US" dirty="0"/>
              <a:t>The dataset consists of  5 stage images of rice leaves, encompassing healthy leaves and leaves infected with BLB at various stages.</a:t>
            </a:r>
          </a:p>
          <a:p>
            <a:r>
              <a:rPr lang="en-US" dirty="0"/>
              <a:t>The images were captured under controlled conditions to ensure consistency.</a:t>
            </a:r>
          </a:p>
        </p:txBody>
      </p:sp>
    </p:spTree>
    <p:extLst>
      <p:ext uri="{BB962C8B-B14F-4D97-AF65-F5344CB8AC3E}">
        <p14:creationId xmlns:p14="http://schemas.microsoft.com/office/powerpoint/2010/main" val="173501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83B2-D522-90C6-DF36-DC4FE7BC0D1A}"/>
              </a:ext>
            </a:extLst>
          </p:cNvPr>
          <p:cNvSpPr>
            <a:spLocks noGrp="1"/>
          </p:cNvSpPr>
          <p:nvPr>
            <p:ph type="title"/>
          </p:nvPr>
        </p:nvSpPr>
        <p:spPr>
          <a:xfrm>
            <a:off x="1826804" y="506131"/>
            <a:ext cx="7958331" cy="1077229"/>
          </a:xfrm>
        </p:spPr>
        <p:txBody>
          <a:bodyPr/>
          <a:lstStyle/>
          <a:p>
            <a:pPr algn="ctr"/>
            <a:r>
              <a:rPr lang="en-IN" dirty="0"/>
              <a:t>Sample images </a:t>
            </a:r>
          </a:p>
        </p:txBody>
      </p:sp>
      <p:pic>
        <p:nvPicPr>
          <p:cNvPr id="5" name="Content Placeholder 4">
            <a:extLst>
              <a:ext uri="{FF2B5EF4-FFF2-40B4-BE49-F238E27FC236}">
                <a16:creationId xmlns:a16="http://schemas.microsoft.com/office/drawing/2014/main" id="{D14C4F1A-C942-DCA2-E60B-F9B827374B78}"/>
              </a:ext>
            </a:extLst>
          </p:cNvPr>
          <p:cNvPicPr>
            <a:picLocks noGrp="1" noChangeAspect="1"/>
          </p:cNvPicPr>
          <p:nvPr>
            <p:ph idx="1"/>
          </p:nvPr>
        </p:nvPicPr>
        <p:blipFill>
          <a:blip r:embed="rId2"/>
          <a:stretch>
            <a:fillRect/>
          </a:stretch>
        </p:blipFill>
        <p:spPr>
          <a:xfrm>
            <a:off x="5227609" y="1799918"/>
            <a:ext cx="1439310" cy="4282792"/>
          </a:xfrm>
        </p:spPr>
      </p:pic>
      <p:pic>
        <p:nvPicPr>
          <p:cNvPr id="7" name="Picture 6">
            <a:extLst>
              <a:ext uri="{FF2B5EF4-FFF2-40B4-BE49-F238E27FC236}">
                <a16:creationId xmlns:a16="http://schemas.microsoft.com/office/drawing/2014/main" id="{CDEE6816-EC6D-633B-7D7D-3F6C3AF92C13}"/>
              </a:ext>
            </a:extLst>
          </p:cNvPr>
          <p:cNvPicPr>
            <a:picLocks noChangeAspect="1"/>
          </p:cNvPicPr>
          <p:nvPr/>
        </p:nvPicPr>
        <p:blipFill>
          <a:blip r:embed="rId3"/>
          <a:stretch>
            <a:fillRect/>
          </a:stretch>
        </p:blipFill>
        <p:spPr>
          <a:xfrm>
            <a:off x="1904441" y="1832044"/>
            <a:ext cx="1701400" cy="4218541"/>
          </a:xfrm>
          <a:prstGeom prst="rect">
            <a:avLst/>
          </a:prstGeom>
        </p:spPr>
      </p:pic>
      <p:pic>
        <p:nvPicPr>
          <p:cNvPr id="9" name="Picture 8">
            <a:extLst>
              <a:ext uri="{FF2B5EF4-FFF2-40B4-BE49-F238E27FC236}">
                <a16:creationId xmlns:a16="http://schemas.microsoft.com/office/drawing/2014/main" id="{465189E8-CAD4-EFC1-C077-247E62A0469F}"/>
              </a:ext>
            </a:extLst>
          </p:cNvPr>
          <p:cNvPicPr>
            <a:picLocks noChangeAspect="1"/>
          </p:cNvPicPr>
          <p:nvPr/>
        </p:nvPicPr>
        <p:blipFill>
          <a:blip r:embed="rId4"/>
          <a:stretch>
            <a:fillRect/>
          </a:stretch>
        </p:blipFill>
        <p:spPr>
          <a:xfrm>
            <a:off x="8544204" y="1162652"/>
            <a:ext cx="988713" cy="5025956"/>
          </a:xfrm>
          <a:prstGeom prst="rect">
            <a:avLst/>
          </a:prstGeom>
        </p:spPr>
      </p:pic>
    </p:spTree>
    <p:extLst>
      <p:ext uri="{BB962C8B-B14F-4D97-AF65-F5344CB8AC3E}">
        <p14:creationId xmlns:p14="http://schemas.microsoft.com/office/powerpoint/2010/main" val="915882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52</TotalTime>
  <Words>775</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Shell Dlg 2</vt:lpstr>
      <vt:lpstr>Wingdings</vt:lpstr>
      <vt:lpstr>Wingdings 3</vt:lpstr>
      <vt:lpstr>Madison</vt:lpstr>
      <vt:lpstr>Rice Leaf Disease Detection</vt:lpstr>
      <vt:lpstr>Motivation</vt:lpstr>
      <vt:lpstr>Challenges</vt:lpstr>
      <vt:lpstr>Aim</vt:lpstr>
      <vt:lpstr>Addressing the Problem Statement with CV</vt:lpstr>
      <vt:lpstr>Implemented cv techniques</vt:lpstr>
      <vt:lpstr>Texture Analysis (e.g., Gray Level Co-occurrence Matrix)   Model Evaluation: Cross-validation for unbiased performance assessment Precision-Recall and ROC Curve analysis Confusion Matrix for detailed error analysis Field Testing results to validate model in real-world conditions   Deployment: Integration into mobile applications for on-the-spot detection Cloud-based processing for resource-intensive computations User Interface design focusing on ease-of-use for farmers Continuous Learning setup to refine model with new data over time </vt:lpstr>
      <vt:lpstr>Dataset Details</vt:lpstr>
      <vt:lpstr>Sample images </vt:lpstr>
      <vt:lpstr> Literature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Leaf Disease Detection</dc:title>
  <dc:creator>YASHWANTH RAM</dc:creator>
  <cp:lastModifiedBy>Manimekalai R</cp:lastModifiedBy>
  <cp:revision>2</cp:revision>
  <dcterms:created xsi:type="dcterms:W3CDTF">2024-02-28T05:29:06Z</dcterms:created>
  <dcterms:modified xsi:type="dcterms:W3CDTF">2024-03-27T07:02:33Z</dcterms:modified>
</cp:coreProperties>
</file>