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1" r:id="rId7"/>
    <p:sldId id="402" r:id="rId8"/>
    <p:sldId id="403" r:id="rId9"/>
    <p:sldId id="414" r:id="rId10"/>
    <p:sldId id="404" r:id="rId11"/>
    <p:sldId id="408" r:id="rId12"/>
    <p:sldId id="409" r:id="rId13"/>
    <p:sldId id="410" r:id="rId14"/>
    <p:sldId id="411" r:id="rId15"/>
    <p:sldId id="412" r:id="rId16"/>
    <p:sldId id="405" r:id="rId17"/>
    <p:sldId id="406" r:id="rId18"/>
    <p:sldId id="407" r:id="rId19"/>
    <p:sldId id="41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MATIREDDY YASHWANTH REDDY" initials="KYR" lastIdx="1" clrIdx="0">
    <p:extLst>
      <p:ext uri="{19B8F6BF-5375-455C-9EA6-DF929625EA0E}">
        <p15:presenceInfo xmlns:p15="http://schemas.microsoft.com/office/powerpoint/2012/main" userId="KOMATIREDDY YASHWANTH RED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4" autoAdjust="0"/>
    <p:restoredTop sz="94632" autoAdjust="0"/>
  </p:normalViewPr>
  <p:slideViewPr>
    <p:cSldViewPr snapToGrid="0">
      <p:cViewPr varScale="1">
        <p:scale>
          <a:sx n="78" d="100"/>
          <a:sy n="78" d="100"/>
        </p:scale>
        <p:origin x="103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cplusplus/cpp_date_time.htm" TargetMode="External"/><Relationship Id="rId7" Type="http://schemas.openxmlformats.org/officeDocument/2006/relationships/hyperlink" Target="https://youtu.be/azDHNMUuKcA" TargetMode="External"/><Relationship Id="rId2" Type="http://schemas.openxmlformats.org/officeDocument/2006/relationships/hyperlink" Target="https://www.geeksforgeeks.org/how-to-print-colored-text-in-c/" TargetMode="External"/><Relationship Id="rId1" Type="http://schemas.openxmlformats.org/officeDocument/2006/relationships/slideLayout" Target="../slideLayouts/slideLayout2.xml"/><Relationship Id="rId6" Type="http://schemas.openxmlformats.org/officeDocument/2006/relationships/hyperlink" Target="https://youtu.be/vNT4P23ihCo" TargetMode="External"/><Relationship Id="rId5" Type="http://schemas.openxmlformats.org/officeDocument/2006/relationships/hyperlink" Target="How%20to%20print%20colored%20text%20by%20using%20c++." TargetMode="External"/><Relationship Id="rId4" Type="http://schemas.openxmlformats.org/officeDocument/2006/relationships/hyperlink" Target="https://www.geeksforgeeks.org/file-handling-c-class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710973" y="1474997"/>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a:t>
            </a:r>
            <a:r>
              <a:rPr lang="en-US" sz="2400" dirty="0">
                <a:solidFill>
                  <a:srgbClr val="000000"/>
                </a:solidFill>
              </a:rPr>
              <a:t>IN</a:t>
            </a:r>
          </a:p>
          <a:p>
            <a:pPr algn="ctr">
              <a:lnSpc>
                <a:spcPct val="150000"/>
              </a:lnSpc>
            </a:pPr>
            <a:r>
              <a:rPr lang="en-US" sz="2400" b="1" dirty="0">
                <a:solidFill>
                  <a:srgbClr val="000000"/>
                </a:solidFill>
              </a:rPr>
              <a:t>BIG DATA ANALYTICS</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ONLINE BANKING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705977" y="4757480"/>
            <a:ext cx="3875869" cy="1015663"/>
          </a:xfrm>
          <a:prstGeom prst="rect">
            <a:avLst/>
          </a:prstGeom>
          <a:noFill/>
        </p:spPr>
        <p:txBody>
          <a:bodyPr wrap="none" rtlCol="0">
            <a:spAutoFit/>
          </a:bodyPr>
          <a:lstStyle/>
          <a:p>
            <a:r>
              <a:rPr lang="en-US" sz="2000" b="1" dirty="0"/>
              <a:t>Submitted by: </a:t>
            </a:r>
          </a:p>
          <a:p>
            <a:r>
              <a:rPr lang="en-US" sz="2000" dirty="0"/>
              <a:t>KOMATIREDDY YASHWANTH REDDY</a:t>
            </a:r>
          </a:p>
          <a:p>
            <a:r>
              <a:rPr lang="en-US" sz="2000" dirty="0"/>
              <a:t>20BCS3996</a:t>
            </a:r>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DIGVIJAY PURI</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F021-B2A7-44B8-BC4D-D4B370D20269}"/>
              </a:ext>
            </a:extLst>
          </p:cNvPr>
          <p:cNvSpPr>
            <a:spLocks noGrp="1"/>
          </p:cNvSpPr>
          <p:nvPr>
            <p:ph type="title"/>
          </p:nvPr>
        </p:nvSpPr>
        <p:spPr>
          <a:xfrm>
            <a:off x="838200" y="1102348"/>
            <a:ext cx="10515600" cy="1325563"/>
          </a:xfrm>
        </p:spPr>
        <p:txBody>
          <a:bodyPr/>
          <a:lstStyle/>
          <a:p>
            <a:r>
              <a:rPr lang="en-US" dirty="0"/>
              <a:t>      </a:t>
            </a:r>
            <a:r>
              <a:rPr lang="en-US" sz="3000" b="1" dirty="0"/>
              <a:t>Withdraw                                                            Deposit </a:t>
            </a:r>
            <a:endParaRPr lang="en-IN" sz="3000" b="1" dirty="0"/>
          </a:p>
        </p:txBody>
      </p:sp>
      <p:pic>
        <p:nvPicPr>
          <p:cNvPr id="7" name="Content Placeholder 6">
            <a:extLst>
              <a:ext uri="{FF2B5EF4-FFF2-40B4-BE49-F238E27FC236}">
                <a16:creationId xmlns:a16="http://schemas.microsoft.com/office/drawing/2014/main" id="{2925E683-5FA7-4E69-B004-31083AC26722}"/>
              </a:ext>
            </a:extLst>
          </p:cNvPr>
          <p:cNvPicPr>
            <a:picLocks noGrp="1" noChangeAspect="1"/>
          </p:cNvPicPr>
          <p:nvPr>
            <p:ph sz="half" idx="1"/>
          </p:nvPr>
        </p:nvPicPr>
        <p:blipFill>
          <a:blip r:embed="rId2"/>
          <a:stretch>
            <a:fillRect/>
          </a:stretch>
        </p:blipFill>
        <p:spPr>
          <a:xfrm>
            <a:off x="838200" y="2427911"/>
            <a:ext cx="5181600" cy="3146765"/>
          </a:xfrm>
        </p:spPr>
      </p:pic>
      <p:pic>
        <p:nvPicPr>
          <p:cNvPr id="9" name="Content Placeholder 8">
            <a:extLst>
              <a:ext uri="{FF2B5EF4-FFF2-40B4-BE49-F238E27FC236}">
                <a16:creationId xmlns:a16="http://schemas.microsoft.com/office/drawing/2014/main" id="{C90543DD-FBDF-4B33-8B41-EBCA064DA30D}"/>
              </a:ext>
            </a:extLst>
          </p:cNvPr>
          <p:cNvPicPr>
            <a:picLocks noGrp="1" noChangeAspect="1"/>
          </p:cNvPicPr>
          <p:nvPr>
            <p:ph sz="half" idx="2"/>
          </p:nvPr>
        </p:nvPicPr>
        <p:blipFill>
          <a:blip r:embed="rId3"/>
          <a:stretch>
            <a:fillRect/>
          </a:stretch>
        </p:blipFill>
        <p:spPr>
          <a:xfrm>
            <a:off x="6172200" y="2367964"/>
            <a:ext cx="5181600" cy="3266660"/>
          </a:xfrm>
        </p:spPr>
      </p:pic>
      <p:sp>
        <p:nvSpPr>
          <p:cNvPr id="5" name="Slide Number Placeholder 4">
            <a:extLst>
              <a:ext uri="{FF2B5EF4-FFF2-40B4-BE49-F238E27FC236}">
                <a16:creationId xmlns:a16="http://schemas.microsoft.com/office/drawing/2014/main" id="{0EDA74D4-983C-44C7-BF3B-C524E8F6713C}"/>
              </a:ext>
            </a:extLst>
          </p:cNvPr>
          <p:cNvSpPr>
            <a:spLocks noGrp="1"/>
          </p:cNvSpPr>
          <p:nvPr>
            <p:ph type="sldNum" sz="quarter" idx="12"/>
          </p:nvPr>
        </p:nvSpPr>
        <p:spPr/>
        <p:txBody>
          <a:bodyPr/>
          <a:lstStyle/>
          <a:p>
            <a:fld id="{BDCDBBEF-AA6C-4BA6-85B2-A17D7F280E38}" type="slidenum">
              <a:rPr lang="en-US" smtClean="0"/>
              <a:pPr/>
              <a:t>10</a:t>
            </a:fld>
            <a:endParaRPr lang="en-US" dirty="0"/>
          </a:p>
        </p:txBody>
      </p:sp>
    </p:spTree>
    <p:extLst>
      <p:ext uri="{BB962C8B-B14F-4D97-AF65-F5344CB8AC3E}">
        <p14:creationId xmlns:p14="http://schemas.microsoft.com/office/powerpoint/2010/main" val="111658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9C8C-A0B1-4145-8E42-78B08368E556}"/>
              </a:ext>
            </a:extLst>
          </p:cNvPr>
          <p:cNvSpPr>
            <a:spLocks noGrp="1"/>
          </p:cNvSpPr>
          <p:nvPr>
            <p:ph type="title"/>
          </p:nvPr>
        </p:nvSpPr>
        <p:spPr>
          <a:xfrm>
            <a:off x="914400" y="468626"/>
            <a:ext cx="10515600" cy="1325563"/>
          </a:xfrm>
        </p:spPr>
        <p:txBody>
          <a:bodyPr>
            <a:normAutofit/>
          </a:bodyPr>
          <a:lstStyle/>
          <a:p>
            <a:r>
              <a:rPr lang="en-US" sz="2300" b="1" dirty="0"/>
              <a:t>          </a:t>
            </a:r>
            <a:r>
              <a:rPr lang="en-US" sz="3000" b="1" dirty="0"/>
              <a:t>Fixed deposit                                             Fixed deposit list</a:t>
            </a:r>
            <a:endParaRPr lang="en-IN" sz="3000" b="1" dirty="0"/>
          </a:p>
        </p:txBody>
      </p:sp>
      <p:pic>
        <p:nvPicPr>
          <p:cNvPr id="7" name="Content Placeholder 6">
            <a:extLst>
              <a:ext uri="{FF2B5EF4-FFF2-40B4-BE49-F238E27FC236}">
                <a16:creationId xmlns:a16="http://schemas.microsoft.com/office/drawing/2014/main" id="{B604F16A-4264-4A08-A507-7304CB4AB780}"/>
              </a:ext>
            </a:extLst>
          </p:cNvPr>
          <p:cNvPicPr>
            <a:picLocks noGrp="1" noChangeAspect="1"/>
          </p:cNvPicPr>
          <p:nvPr>
            <p:ph sz="half" idx="1"/>
          </p:nvPr>
        </p:nvPicPr>
        <p:blipFill>
          <a:blip r:embed="rId2"/>
          <a:stretch>
            <a:fillRect/>
          </a:stretch>
        </p:blipFill>
        <p:spPr>
          <a:xfrm>
            <a:off x="838200" y="2121213"/>
            <a:ext cx="5181600" cy="3760161"/>
          </a:xfrm>
        </p:spPr>
      </p:pic>
      <p:pic>
        <p:nvPicPr>
          <p:cNvPr id="11" name="Content Placeholder 10">
            <a:extLst>
              <a:ext uri="{FF2B5EF4-FFF2-40B4-BE49-F238E27FC236}">
                <a16:creationId xmlns:a16="http://schemas.microsoft.com/office/drawing/2014/main" id="{FB9188AB-5AB0-4C85-9E97-84ED505DDDA0}"/>
              </a:ext>
            </a:extLst>
          </p:cNvPr>
          <p:cNvPicPr>
            <a:picLocks noGrp="1" noChangeAspect="1"/>
          </p:cNvPicPr>
          <p:nvPr>
            <p:ph sz="half" idx="2"/>
          </p:nvPr>
        </p:nvPicPr>
        <p:blipFill>
          <a:blip r:embed="rId3"/>
          <a:stretch>
            <a:fillRect/>
          </a:stretch>
        </p:blipFill>
        <p:spPr>
          <a:xfrm>
            <a:off x="6172200" y="2121213"/>
            <a:ext cx="5181600" cy="3760161"/>
          </a:xfrm>
        </p:spPr>
      </p:pic>
      <p:sp>
        <p:nvSpPr>
          <p:cNvPr id="5" name="Slide Number Placeholder 4">
            <a:extLst>
              <a:ext uri="{FF2B5EF4-FFF2-40B4-BE49-F238E27FC236}">
                <a16:creationId xmlns:a16="http://schemas.microsoft.com/office/drawing/2014/main" id="{9B717A33-DD7B-4757-91B7-4652A55C8DCC}"/>
              </a:ext>
            </a:extLst>
          </p:cNvPr>
          <p:cNvSpPr>
            <a:spLocks noGrp="1"/>
          </p:cNvSpPr>
          <p:nvPr>
            <p:ph type="sldNum" sz="quarter" idx="12"/>
          </p:nvPr>
        </p:nvSpPr>
        <p:spPr/>
        <p:txBody>
          <a:bodyPr/>
          <a:lstStyle/>
          <a:p>
            <a:fld id="{BDCDBBEF-AA6C-4BA6-85B2-A17D7F280E38}" type="slidenum">
              <a:rPr lang="en-US" smtClean="0"/>
              <a:pPr/>
              <a:t>11</a:t>
            </a:fld>
            <a:endParaRPr lang="en-US" dirty="0"/>
          </a:p>
        </p:txBody>
      </p:sp>
    </p:spTree>
    <p:extLst>
      <p:ext uri="{BB962C8B-B14F-4D97-AF65-F5344CB8AC3E}">
        <p14:creationId xmlns:p14="http://schemas.microsoft.com/office/powerpoint/2010/main" val="209005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9A28-6F93-4947-8230-97DDE0A0C5C7}"/>
              </a:ext>
            </a:extLst>
          </p:cNvPr>
          <p:cNvSpPr>
            <a:spLocks noGrp="1"/>
          </p:cNvSpPr>
          <p:nvPr>
            <p:ph type="title"/>
          </p:nvPr>
        </p:nvSpPr>
        <p:spPr>
          <a:xfrm>
            <a:off x="838200" y="872620"/>
            <a:ext cx="10515600" cy="1325563"/>
          </a:xfrm>
        </p:spPr>
        <p:txBody>
          <a:bodyPr>
            <a:normAutofit/>
          </a:bodyPr>
          <a:lstStyle/>
          <a:p>
            <a:r>
              <a:rPr lang="en-US" sz="2300" b="1" dirty="0"/>
              <a:t>             </a:t>
            </a:r>
            <a:r>
              <a:rPr lang="en-US" sz="3000" b="1" dirty="0"/>
              <a:t>Money transfer                                     Transaction History </a:t>
            </a:r>
            <a:endParaRPr lang="en-IN" sz="3000" b="1" dirty="0"/>
          </a:p>
        </p:txBody>
      </p:sp>
      <p:pic>
        <p:nvPicPr>
          <p:cNvPr id="7" name="Content Placeholder 6">
            <a:extLst>
              <a:ext uri="{FF2B5EF4-FFF2-40B4-BE49-F238E27FC236}">
                <a16:creationId xmlns:a16="http://schemas.microsoft.com/office/drawing/2014/main" id="{CC58FD48-E9E6-4DDB-8B6A-EF53FA3D33A4}"/>
              </a:ext>
            </a:extLst>
          </p:cNvPr>
          <p:cNvPicPr>
            <a:picLocks noGrp="1" noChangeAspect="1"/>
          </p:cNvPicPr>
          <p:nvPr>
            <p:ph sz="half" idx="1"/>
          </p:nvPr>
        </p:nvPicPr>
        <p:blipFill>
          <a:blip r:embed="rId2"/>
          <a:stretch>
            <a:fillRect/>
          </a:stretch>
        </p:blipFill>
        <p:spPr>
          <a:xfrm>
            <a:off x="914400" y="2537377"/>
            <a:ext cx="5181600" cy="2374018"/>
          </a:xfrm>
        </p:spPr>
      </p:pic>
      <p:pic>
        <p:nvPicPr>
          <p:cNvPr id="9" name="Content Placeholder 8">
            <a:extLst>
              <a:ext uri="{FF2B5EF4-FFF2-40B4-BE49-F238E27FC236}">
                <a16:creationId xmlns:a16="http://schemas.microsoft.com/office/drawing/2014/main" id="{D0CDE569-EF2E-49DD-A699-68BC0680FC16}"/>
              </a:ext>
            </a:extLst>
          </p:cNvPr>
          <p:cNvPicPr>
            <a:picLocks noGrp="1" noChangeAspect="1"/>
          </p:cNvPicPr>
          <p:nvPr>
            <p:ph sz="half" idx="2"/>
          </p:nvPr>
        </p:nvPicPr>
        <p:blipFill>
          <a:blip r:embed="rId3"/>
          <a:stretch>
            <a:fillRect/>
          </a:stretch>
        </p:blipFill>
        <p:spPr>
          <a:xfrm>
            <a:off x="6605587" y="2458244"/>
            <a:ext cx="4314825" cy="3086100"/>
          </a:xfrm>
        </p:spPr>
      </p:pic>
      <p:sp>
        <p:nvSpPr>
          <p:cNvPr id="5" name="Slide Number Placeholder 4">
            <a:extLst>
              <a:ext uri="{FF2B5EF4-FFF2-40B4-BE49-F238E27FC236}">
                <a16:creationId xmlns:a16="http://schemas.microsoft.com/office/drawing/2014/main" id="{86F611D4-363C-4048-A754-750D24866FA8}"/>
              </a:ext>
            </a:extLst>
          </p:cNvPr>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31125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5536-15B2-4CC1-ACDE-2D62CFDA3CAC}"/>
              </a:ext>
            </a:extLst>
          </p:cNvPr>
          <p:cNvSpPr>
            <a:spLocks noGrp="1"/>
          </p:cNvSpPr>
          <p:nvPr>
            <p:ph type="title"/>
          </p:nvPr>
        </p:nvSpPr>
        <p:spPr/>
        <p:txBody>
          <a:bodyPr>
            <a:normAutofit/>
          </a:bodyPr>
          <a:lstStyle/>
          <a:p>
            <a:r>
              <a:rPr lang="en-US" sz="3000" b="1" dirty="0"/>
              <a:t>                                             Mini statement</a:t>
            </a:r>
            <a:endParaRPr lang="en-IN" sz="3000" b="1" dirty="0"/>
          </a:p>
        </p:txBody>
      </p:sp>
      <p:sp>
        <p:nvSpPr>
          <p:cNvPr id="3" name="Slide Number Placeholder 2">
            <a:extLst>
              <a:ext uri="{FF2B5EF4-FFF2-40B4-BE49-F238E27FC236}">
                <a16:creationId xmlns:a16="http://schemas.microsoft.com/office/drawing/2014/main" id="{2008F132-7370-4F40-9B6B-EEBC515D309C}"/>
              </a:ext>
            </a:extLst>
          </p:cNvPr>
          <p:cNvSpPr>
            <a:spLocks noGrp="1"/>
          </p:cNvSpPr>
          <p:nvPr>
            <p:ph type="sldNum" sz="quarter" idx="12"/>
          </p:nvPr>
        </p:nvSpPr>
        <p:spPr/>
        <p:txBody>
          <a:bodyPr/>
          <a:lstStyle/>
          <a:p>
            <a:fld id="{BDCDBBEF-AA6C-4BA6-85B2-A17D7F280E38}" type="slidenum">
              <a:rPr lang="en-US" smtClean="0"/>
              <a:pPr/>
              <a:t>13</a:t>
            </a:fld>
            <a:endParaRPr lang="en-US" dirty="0"/>
          </a:p>
        </p:txBody>
      </p:sp>
      <p:pic>
        <p:nvPicPr>
          <p:cNvPr id="5" name="Picture 4">
            <a:extLst>
              <a:ext uri="{FF2B5EF4-FFF2-40B4-BE49-F238E27FC236}">
                <a16:creationId xmlns:a16="http://schemas.microsoft.com/office/drawing/2014/main" id="{07F1566B-7878-4E76-85BF-B9E0664F39B1}"/>
              </a:ext>
            </a:extLst>
          </p:cNvPr>
          <p:cNvPicPr>
            <a:picLocks noChangeAspect="1"/>
          </p:cNvPicPr>
          <p:nvPr/>
        </p:nvPicPr>
        <p:blipFill>
          <a:blip r:embed="rId2"/>
          <a:stretch>
            <a:fillRect/>
          </a:stretch>
        </p:blipFill>
        <p:spPr>
          <a:xfrm>
            <a:off x="1671577" y="1690688"/>
            <a:ext cx="8310623" cy="4867275"/>
          </a:xfrm>
          <a:prstGeom prst="rect">
            <a:avLst/>
          </a:prstGeom>
        </p:spPr>
      </p:pic>
    </p:spTree>
    <p:extLst>
      <p:ext uri="{BB962C8B-B14F-4D97-AF65-F5344CB8AC3E}">
        <p14:creationId xmlns:p14="http://schemas.microsoft.com/office/powerpoint/2010/main" val="421953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US" dirty="0"/>
              <a:t>Bank management system is a virtualization of transactions in banking system. The banking system are used manual working but when we used online banking system it is totally virtualization process which avoid manual process and converts it in automatic process . If user can make a transaction in bank management system it is available in any were also user can link Aadhar with account, change branch location easily. Bank management system is saving the time with accuracy than bank manual system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r>
              <a:rPr lang="en-US" dirty="0"/>
              <a:t>Providing admin interface.</a:t>
            </a:r>
          </a:p>
          <a:p>
            <a:r>
              <a:rPr lang="en-US" dirty="0"/>
              <a:t>Currency exchange.</a:t>
            </a:r>
          </a:p>
          <a:p>
            <a:r>
              <a:rPr lang="en-US" dirty="0"/>
              <a:t>Customer should verify by  mail.</a:t>
            </a:r>
          </a:p>
          <a:p>
            <a:r>
              <a:rPr lang="en-US" dirty="0"/>
              <a:t>Providing more security with huge databases.</a:t>
            </a:r>
          </a:p>
          <a:p>
            <a:pPr algn="l"/>
            <a:r>
              <a:rPr lang="en-US" b="0" i="0" dirty="0">
                <a:solidFill>
                  <a:srgbClr val="000000"/>
                </a:solidFill>
                <a:effectLst/>
                <a:latin typeface="ff1"/>
              </a:rPr>
              <a:t>Customer issues development based on their needs, so the help desk will be aware of their needs and easy to use.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US" sz="2400" dirty="0">
                <a:solidFill>
                  <a:srgbClr val="0563C1"/>
                </a:solidFill>
                <a:latin typeface="Times New Roman" panose="02020603050405020304" pitchFamily="18" charset="0"/>
                <a:cs typeface="Times New Roman" panose="02020603050405020304" pitchFamily="18" charset="0"/>
                <a:hlinkClick r:id="rId2"/>
              </a:rPr>
              <a:t>https://www.geeksforgeeks.org/how-to-print-colored-text-in-c/ - </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hlinkClick r:id="rId3"/>
              </a:rPr>
              <a:t>https://www.tutorialspoint.com/cplusplus/cpp_date_time.htm - </a:t>
            </a:r>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4"/>
              </a:rPr>
              <a:t>https://www.geeksforgeeks.org/file-handling-c-classes/ -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5" action="ppaction://hlinkfile"/>
              </a:rPr>
              <a:t>How%20to%20print%20colored%20text%20by%20using%20c++. –</a:t>
            </a:r>
          </a:p>
          <a:p>
            <a:r>
              <a:rPr lang="en-US" sz="2400" dirty="0">
                <a:latin typeface="Times New Roman" panose="02020603050405020304" pitchFamily="18" charset="0"/>
                <a:cs typeface="Times New Roman" panose="02020603050405020304" pitchFamily="18" charset="0"/>
                <a:hlinkClick r:id="rId5" action="ppaction://hlinkfile"/>
              </a:rPr>
              <a:t>https://instapdf.in/let-us-c-by-yashwant-kanetkar-2/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6"/>
              </a:rPr>
              <a:t>https://youtu.be/vNT4P23ihCo</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7"/>
              </a:rPr>
              <a:t>https://youtu.be/azDHNMUuKcA</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EB4ECA2-00AD-4B12-96F2-74618D6F645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34005" y="1000871"/>
            <a:ext cx="10319795" cy="5607747"/>
          </a:xfrm>
        </p:spPr>
      </p:pic>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dirty="0"/>
          </a:p>
        </p:txBody>
      </p:sp>
    </p:spTree>
    <p:extLst>
      <p:ext uri="{BB962C8B-B14F-4D97-AF65-F5344CB8AC3E}">
        <p14:creationId xmlns:p14="http://schemas.microsoft.com/office/powerpoint/2010/main" val="212745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dirty="0"/>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lstStyle/>
          <a:p>
            <a:pPr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Online</a:t>
            </a:r>
            <a:r>
              <a:rPr lang="en-US" dirty="0">
                <a:effectLst/>
                <a:latin typeface="Times New Roman" panose="02020603050405020304" pitchFamily="18" charset="0"/>
                <a:ea typeface="Calibri" panose="020F0502020204030204" pitchFamily="34" charset="0"/>
                <a:cs typeface="Times New Roman" panose="02020603050405020304" pitchFamily="18" charset="0"/>
              </a:rPr>
              <a:t> Banking is all about knowing our customer need and provide them with the right service at the right time through right channel 24*7 day a week.</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Being “electronic”, it not only provides its customers with faster and better facilities, it even reduces the manual overhead of accounts maintenance.</a:t>
            </a:r>
          </a:p>
          <a:p>
            <a:pPr marL="0" indent="0" algn="just">
              <a:lnSpc>
                <a:spcPct val="115000"/>
              </a:lnSpc>
              <a:spcAft>
                <a:spcPts val="1000"/>
              </a:spcAft>
              <a:buNone/>
            </a:pP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lstStyle/>
          <a:p>
            <a:r>
              <a:rPr lang="en-US" dirty="0"/>
              <a:t>Keeping track the all activities and their record on paper and error . It is also very efficient and a time consuming process of observing continuous increase in number of client visiting the bank. Recording and maintaining all the client record highly unreliable, inefficient and error pron.</a:t>
            </a:r>
          </a:p>
          <a:p>
            <a:r>
              <a:rPr lang="en-US" dirty="0"/>
              <a:t>The problem facing the current manual system is difficult to update and maintain, inconsistent data , insecurity , difficult to impose different various data files and difficult to data backup.</a:t>
            </a:r>
          </a:p>
          <a:p>
            <a:r>
              <a:rPr lang="en-US" dirty="0"/>
              <a:t>It is against this backdrop that automated database system is being developed to addressed the problem.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8790"/>
            <a:ext cx="10515600" cy="1325563"/>
          </a:xfrm>
        </p:spPr>
        <p:txBody>
          <a:bodyPr/>
          <a:lstStyle/>
          <a:p>
            <a:r>
              <a:rPr lang="en-US" b="1" dirty="0">
                <a:latin typeface="Times New Roman" panose="02020603050405020304" pitchFamily="18" charset="0"/>
                <a:cs typeface="Times New Roman" panose="02020603050405020304" pitchFamily="18" charset="0"/>
              </a:rPr>
              <a:t>Objectives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9140" y="1429385"/>
            <a:ext cx="10515600" cy="4351338"/>
          </a:xfrm>
        </p:spPr>
        <p:txBody>
          <a:bodyPr>
            <a:normAutofit fontScale="92500" lnSpcReduction="10000"/>
          </a:bodyPr>
          <a:lstStyle/>
          <a:p>
            <a:endParaRPr lang="en-US" dirty="0"/>
          </a:p>
          <a:p>
            <a:r>
              <a:rPr lang="en-US" dirty="0"/>
              <a:t>The main objective of the Online Banking System is to manage the details of Accounts, Internet Banking, Transaction, Balance , Statement. </a:t>
            </a:r>
          </a:p>
          <a:p>
            <a:r>
              <a:rPr lang="en-US" dirty="0"/>
              <a:t>It manages all the information about Accounts, Customer, Statement, Accounts. The project is totally built at administrative end and thus only the administrator is guar-anteed the access. </a:t>
            </a:r>
          </a:p>
          <a:p>
            <a:r>
              <a:rPr lang="en-US" dirty="0"/>
              <a:t>The purpose of the project is to build an application program to reduce the manual work for managing the Accounts, Internet Banking, Customer, Transaction. </a:t>
            </a:r>
          </a:p>
          <a:p>
            <a:r>
              <a:rPr lang="en-US" dirty="0"/>
              <a:t>It tracks all the details about the Transaction ,Balance ,mini  Statement, fixed deposit.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p:txBody>
          <a:bodyPr>
            <a:normAutofit lnSpcReduction="10000"/>
          </a:bodyPr>
          <a:lstStyle/>
          <a:p>
            <a:pPr>
              <a:spcBef>
                <a:spcPts val="195"/>
              </a:spcBef>
            </a:pPr>
            <a:r>
              <a:rPr lang="en-US" i="0" dirty="0">
                <a:effectLst/>
              </a:rPr>
              <a:t>Bank Management System is based on a concept of recording customer's account details. Here the user can perform all the tasks like creating an account, deposit amount, withdraw amount, check balance, view all account holders detail, close an account and modify an account</a:t>
            </a:r>
          </a:p>
          <a:p>
            <a:pPr>
              <a:spcBef>
                <a:spcPts val="195"/>
              </a:spcBef>
            </a:pPr>
            <a:endParaRPr lang="en-US" dirty="0">
              <a:ea typeface="Times New Roman" panose="02020603050405020304" pitchFamily="18" charset="0"/>
            </a:endParaRPr>
          </a:p>
          <a:p>
            <a:pPr>
              <a:spcBef>
                <a:spcPts val="195"/>
              </a:spcBef>
            </a:pPr>
            <a:r>
              <a:rPr lang="en-US" dirty="0">
                <a:ea typeface="Times New Roman" panose="02020603050405020304" pitchFamily="18" charset="0"/>
              </a:rPr>
              <a:t>This project is based on C++ programming language which gives added security to the project.</a:t>
            </a:r>
          </a:p>
          <a:p>
            <a:pPr>
              <a:spcBef>
                <a:spcPts val="195"/>
              </a:spcBef>
            </a:pPr>
            <a:endParaRPr lang="en-US" dirty="0">
              <a:ea typeface="Times New Roman" panose="02020603050405020304" pitchFamily="18" charset="0"/>
            </a:endParaRPr>
          </a:p>
          <a:p>
            <a:pPr>
              <a:spcBef>
                <a:spcPts val="195"/>
              </a:spcBef>
            </a:pPr>
            <a:r>
              <a:rPr lang="en-US" sz="2800" dirty="0">
                <a:effectLst/>
                <a:ea typeface="Times New Roman" panose="02020603050405020304" pitchFamily="18" charset="0"/>
              </a:rPr>
              <a:t>In this </a:t>
            </a:r>
            <a:r>
              <a:rPr lang="en-US" dirty="0">
                <a:ea typeface="Times New Roman" panose="02020603050405020304" pitchFamily="18" charset="0"/>
              </a:rPr>
              <a:t>program code we mainly used file streams to manage the customer data stored in the database. Which gives user to view the  data whenever required</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Flow chart</a:t>
            </a:r>
          </a:p>
        </p:txBody>
      </p:sp>
      <p:sp>
        <p:nvSpPr>
          <p:cNvPr id="3" name="Content Placeholder 2"/>
          <p:cNvSpPr>
            <a:spLocks noGrp="1"/>
          </p:cNvSpPr>
          <p:nvPr>
            <p:ph idx="1"/>
          </p:nvPr>
        </p:nvSpPr>
        <p:spPr>
          <a:xfrm>
            <a:off x="838200" y="1586659"/>
            <a:ext cx="10515600" cy="4952253"/>
          </a:xfrm>
        </p:spPr>
        <p:txBody>
          <a:bodyPr>
            <a:normAutofit/>
          </a:bodyPr>
          <a:lstStyle/>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10" name="Picture 9">
            <a:extLst>
              <a:ext uri="{FF2B5EF4-FFF2-40B4-BE49-F238E27FC236}">
                <a16:creationId xmlns:a16="http://schemas.microsoft.com/office/drawing/2014/main" id="{1F5AEDE1-12FE-462C-B461-213C9A19AD86}"/>
              </a:ext>
            </a:extLst>
          </p:cNvPr>
          <p:cNvPicPr>
            <a:picLocks noChangeAspect="1"/>
          </p:cNvPicPr>
          <p:nvPr/>
        </p:nvPicPr>
        <p:blipFill rotWithShape="1">
          <a:blip r:embed="rId2">
            <a:extLst>
              <a:ext uri="{28A0092B-C50C-407E-A947-70E740481C1C}">
                <a14:useLocalDpi xmlns:a14="http://schemas.microsoft.com/office/drawing/2010/main" val="0"/>
              </a:ext>
            </a:extLst>
          </a:blip>
          <a:srcRect l="21212" r="27046" b="-158"/>
          <a:stretch/>
        </p:blipFill>
        <p:spPr>
          <a:xfrm>
            <a:off x="3581401" y="446168"/>
            <a:ext cx="7509163" cy="6185540"/>
          </a:xfrm>
          <a:prstGeom prst="rect">
            <a:avLst/>
          </a:prstGeom>
        </p:spPr>
      </p:pic>
    </p:spTree>
    <p:extLst>
      <p:ext uri="{BB962C8B-B14F-4D97-AF65-F5344CB8AC3E}">
        <p14:creationId xmlns:p14="http://schemas.microsoft.com/office/powerpoint/2010/main" val="315347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1919289"/>
            <a:ext cx="4315147" cy="383307"/>
          </a:xfrm>
        </p:spPr>
        <p:txBody>
          <a:bodyPr>
            <a:noAutofit/>
          </a:bodyPr>
          <a:lstStyle/>
          <a:p>
            <a:r>
              <a:rPr lang="en-US" sz="3000" b="1" dirty="0"/>
              <a:t>Login</a:t>
            </a:r>
          </a:p>
        </p:txBody>
      </p:sp>
      <p:pic>
        <p:nvPicPr>
          <p:cNvPr id="6" name="Content Placeholder 5">
            <a:extLst>
              <a:ext uri="{FF2B5EF4-FFF2-40B4-BE49-F238E27FC236}">
                <a16:creationId xmlns:a16="http://schemas.microsoft.com/office/drawing/2014/main" id="{154373E7-B352-4266-98AF-0E26C2107D96}"/>
              </a:ext>
            </a:extLst>
          </p:cNvPr>
          <p:cNvPicPr>
            <a:picLocks noGrp="1" noChangeAspect="1"/>
          </p:cNvPicPr>
          <p:nvPr>
            <p:ph idx="1"/>
          </p:nvPr>
        </p:nvPicPr>
        <p:blipFill>
          <a:blip r:embed="rId2"/>
          <a:stretch>
            <a:fillRect/>
          </a:stretch>
        </p:blipFill>
        <p:spPr>
          <a:xfrm>
            <a:off x="838200" y="2454996"/>
            <a:ext cx="4649966" cy="4037879"/>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7" name="Picture 6">
            <a:extLst>
              <a:ext uri="{FF2B5EF4-FFF2-40B4-BE49-F238E27FC236}">
                <a16:creationId xmlns:a16="http://schemas.microsoft.com/office/drawing/2014/main" id="{D1AE99E6-714D-4254-9CA1-B7FA650461C1}"/>
              </a:ext>
            </a:extLst>
          </p:cNvPr>
          <p:cNvPicPr>
            <a:picLocks noChangeAspect="1"/>
          </p:cNvPicPr>
          <p:nvPr/>
        </p:nvPicPr>
        <p:blipFill>
          <a:blip r:embed="rId3"/>
          <a:stretch>
            <a:fillRect/>
          </a:stretch>
        </p:blipFill>
        <p:spPr>
          <a:xfrm>
            <a:off x="5621381" y="2454996"/>
            <a:ext cx="5573091" cy="4037878"/>
          </a:xfrm>
          <a:prstGeom prst="rect">
            <a:avLst/>
          </a:prstGeom>
        </p:spPr>
      </p:pic>
      <p:sp>
        <p:nvSpPr>
          <p:cNvPr id="8" name="Title 1">
            <a:extLst>
              <a:ext uri="{FF2B5EF4-FFF2-40B4-BE49-F238E27FC236}">
                <a16:creationId xmlns:a16="http://schemas.microsoft.com/office/drawing/2014/main" id="{67B26986-8E52-458F-A4BA-C7143BEC823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Results and Outputs</a:t>
            </a:r>
          </a:p>
        </p:txBody>
      </p:sp>
      <p:sp>
        <p:nvSpPr>
          <p:cNvPr id="9" name="Title 1">
            <a:extLst>
              <a:ext uri="{FF2B5EF4-FFF2-40B4-BE49-F238E27FC236}">
                <a16:creationId xmlns:a16="http://schemas.microsoft.com/office/drawing/2014/main" id="{AE44E1FE-F6F3-4E82-A3E7-B202D0E3BA53}"/>
              </a:ext>
            </a:extLst>
          </p:cNvPr>
          <p:cNvSpPr txBox="1">
            <a:spLocks/>
          </p:cNvSpPr>
          <p:nvPr/>
        </p:nvSpPr>
        <p:spPr>
          <a:xfrm>
            <a:off x="1325419" y="1995488"/>
            <a:ext cx="4315147" cy="3833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Registration</a:t>
            </a:r>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A14-31BF-4D1E-882D-96309ADBDC35}"/>
              </a:ext>
            </a:extLst>
          </p:cNvPr>
          <p:cNvSpPr>
            <a:spLocks noGrp="1"/>
          </p:cNvSpPr>
          <p:nvPr>
            <p:ph type="title"/>
          </p:nvPr>
        </p:nvSpPr>
        <p:spPr>
          <a:xfrm>
            <a:off x="773193" y="775854"/>
            <a:ext cx="10411691" cy="584056"/>
          </a:xfrm>
        </p:spPr>
        <p:txBody>
          <a:bodyPr>
            <a:normAutofit fontScale="90000"/>
          </a:bodyPr>
          <a:lstStyle/>
          <a:p>
            <a:r>
              <a:rPr lang="en-US" sz="4000" dirty="0"/>
              <a:t>      </a:t>
            </a:r>
            <a:r>
              <a:rPr lang="en-US" sz="3300" b="1" dirty="0"/>
              <a:t>Menu                                                      Account details                                                                                        </a:t>
            </a:r>
            <a:endParaRPr lang="en-IN" sz="3300" b="1" dirty="0"/>
          </a:p>
        </p:txBody>
      </p:sp>
      <p:pic>
        <p:nvPicPr>
          <p:cNvPr id="6" name="Content Placeholder 5">
            <a:extLst>
              <a:ext uri="{FF2B5EF4-FFF2-40B4-BE49-F238E27FC236}">
                <a16:creationId xmlns:a16="http://schemas.microsoft.com/office/drawing/2014/main" id="{55211286-B54F-48B5-B9C8-43A4CB7ED136}"/>
              </a:ext>
            </a:extLst>
          </p:cNvPr>
          <p:cNvPicPr>
            <a:picLocks noGrp="1" noChangeAspect="1"/>
          </p:cNvPicPr>
          <p:nvPr>
            <p:ph idx="1"/>
          </p:nvPr>
        </p:nvPicPr>
        <p:blipFill>
          <a:blip r:embed="rId2"/>
          <a:stretch>
            <a:fillRect/>
          </a:stretch>
        </p:blipFill>
        <p:spPr>
          <a:xfrm>
            <a:off x="219506" y="1688884"/>
            <a:ext cx="5759533" cy="4565866"/>
          </a:xfrm>
        </p:spPr>
      </p:pic>
      <p:sp>
        <p:nvSpPr>
          <p:cNvPr id="4" name="Slide Number Placeholder 3">
            <a:extLst>
              <a:ext uri="{FF2B5EF4-FFF2-40B4-BE49-F238E27FC236}">
                <a16:creationId xmlns:a16="http://schemas.microsoft.com/office/drawing/2014/main" id="{837D69AC-CC3C-4168-96CF-429A5CB3CB5F}"/>
              </a:ext>
            </a:extLst>
          </p:cNvPr>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8" name="Picture 7">
            <a:extLst>
              <a:ext uri="{FF2B5EF4-FFF2-40B4-BE49-F238E27FC236}">
                <a16:creationId xmlns:a16="http://schemas.microsoft.com/office/drawing/2014/main" id="{D824EBB7-6D6F-4D2F-98EC-B5A22DD80EB0}"/>
              </a:ext>
            </a:extLst>
          </p:cNvPr>
          <p:cNvPicPr>
            <a:picLocks noChangeAspect="1"/>
          </p:cNvPicPr>
          <p:nvPr/>
        </p:nvPicPr>
        <p:blipFill>
          <a:blip r:embed="rId3"/>
          <a:stretch>
            <a:fillRect/>
          </a:stretch>
        </p:blipFill>
        <p:spPr>
          <a:xfrm>
            <a:off x="6044045" y="1688884"/>
            <a:ext cx="5824537" cy="3124200"/>
          </a:xfrm>
          <a:prstGeom prst="rect">
            <a:avLst/>
          </a:prstGeom>
        </p:spPr>
      </p:pic>
    </p:spTree>
    <p:extLst>
      <p:ext uri="{BB962C8B-B14F-4D97-AF65-F5344CB8AC3E}">
        <p14:creationId xmlns:p14="http://schemas.microsoft.com/office/powerpoint/2010/main" val="391193016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6999</TotalTime>
  <Words>677</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Arial Black</vt:lpstr>
      <vt:lpstr>Calibri</vt:lpstr>
      <vt:lpstr>Calibri Light</vt:lpstr>
      <vt:lpstr>Casper</vt:lpstr>
      <vt:lpstr>ff1</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vt:lpstr>
      <vt:lpstr>Methodology used</vt:lpstr>
      <vt:lpstr>Flow chart</vt:lpstr>
      <vt:lpstr>Login</vt:lpstr>
      <vt:lpstr>      Menu                                                      Account details                                                                                        </vt:lpstr>
      <vt:lpstr>      Withdraw                                                            Deposit </vt:lpstr>
      <vt:lpstr>          Fixed deposit                                             Fixed deposit list</vt:lpstr>
      <vt:lpstr>             Money transfer                                     Transaction History </vt:lpstr>
      <vt:lpstr>                                             Mini statement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KOMATIREDDY YASHWANTH REDDY</cp:lastModifiedBy>
  <cp:revision>536</cp:revision>
  <dcterms:created xsi:type="dcterms:W3CDTF">2019-01-09T10:33:58Z</dcterms:created>
  <dcterms:modified xsi:type="dcterms:W3CDTF">2021-07-28T15:36:10Z</dcterms:modified>
</cp:coreProperties>
</file>