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1D8560C-5C6D-E78F-9FEB-D6A9B32465FE}"/>
              </a:ext>
            </a:extLst>
          </p:cNvPr>
          <p:cNvSpPr>
            <a:spLocks noGrp="1"/>
          </p:cNvSpPr>
          <p:nvPr>
            <p:ph type="title"/>
          </p:nvPr>
        </p:nvSpPr>
        <p:spPr/>
        <p:txBody>
          <a:bodyPr>
            <a:normAutofit/>
          </a:bodyPr>
          <a:lstStyle/>
          <a:p>
            <a:r>
              <a:rPr lang="en-IN" sz="2800" b="1" dirty="0">
                <a:solidFill>
                  <a:schemeClr val="tx1"/>
                </a:solidFill>
              </a:rPr>
              <a:t>IBM PROJECT</a:t>
            </a:r>
            <a:br>
              <a:rPr lang="en-IN" sz="2800" b="1" dirty="0">
                <a:solidFill>
                  <a:schemeClr val="tx1"/>
                </a:solidFill>
              </a:rPr>
            </a:br>
            <a:endParaRPr lang="en-IN" sz="2800" b="1" dirty="0">
              <a:solidFill>
                <a:schemeClr val="tx1"/>
              </a:solidFill>
            </a:endParaRPr>
          </a:p>
        </p:txBody>
      </p:sp>
      <p:sp>
        <p:nvSpPr>
          <p:cNvPr id="10" name="Content Placeholder 9">
            <a:extLst>
              <a:ext uri="{FF2B5EF4-FFF2-40B4-BE49-F238E27FC236}">
                <a16:creationId xmlns:a16="http://schemas.microsoft.com/office/drawing/2014/main" id="{F94B3C48-5725-C769-184F-DC40A58A0134}"/>
              </a:ext>
            </a:extLst>
          </p:cNvPr>
          <p:cNvSpPr>
            <a:spLocks noGrp="1"/>
          </p:cNvSpPr>
          <p:nvPr>
            <p:ph idx="1"/>
          </p:nvPr>
        </p:nvSpPr>
        <p:spPr/>
        <p:txBody>
          <a:bodyPr/>
          <a:lstStyle/>
          <a:p>
            <a:pPr marL="0" indent="0">
              <a:buNone/>
            </a:pPr>
            <a:r>
              <a:rPr lang="en-IN" b="1" dirty="0">
                <a:solidFill>
                  <a:schemeClr val="accent5"/>
                </a:solidFill>
              </a:rPr>
              <a:t>Phase 1</a:t>
            </a:r>
            <a:r>
              <a:rPr lang="en-IN" dirty="0"/>
              <a:t>: Project Definition and Design Thinking</a:t>
            </a:r>
          </a:p>
          <a:p>
            <a:pPr marL="0" indent="0">
              <a:buNone/>
            </a:pPr>
            <a:r>
              <a:rPr lang="en-IN" b="1" dirty="0">
                <a:solidFill>
                  <a:schemeClr val="accent5"/>
                </a:solidFill>
              </a:rPr>
              <a:t>Project Title</a:t>
            </a:r>
            <a:r>
              <a:rPr lang="en-IN" dirty="0"/>
              <a:t>: COVID -19 Vaccine Data Analysis</a:t>
            </a:r>
          </a:p>
          <a:p>
            <a:pPr marL="0" indent="0">
              <a:buNone/>
            </a:pPr>
            <a:r>
              <a:rPr lang="en-IN" b="1" dirty="0">
                <a:solidFill>
                  <a:schemeClr val="accent5"/>
                </a:solidFill>
              </a:rPr>
              <a:t>Project Definition</a:t>
            </a:r>
            <a:r>
              <a:rPr lang="en-IN" dirty="0"/>
              <a:t>:</a:t>
            </a:r>
            <a:r>
              <a:rPr lang="en-US" dirty="0"/>
              <a:t>The COVID vaccine analysis project aims to assess vaccine effectiveness, distribution efficiency, and public response, utilizing data-driven methods to enhance our understanding of vaccination outcomes and contribute to public health strategies.</a:t>
            </a:r>
            <a:endParaRPr lang="en-IN" dirty="0"/>
          </a:p>
          <a:p>
            <a:pPr marL="0" indent="0">
              <a:buNone/>
            </a:pPr>
            <a:endParaRPr lang="en-IN" dirty="0"/>
          </a:p>
        </p:txBody>
      </p:sp>
      <p:sp>
        <p:nvSpPr>
          <p:cNvPr id="11" name="Text Placeholder 10">
            <a:extLst>
              <a:ext uri="{FF2B5EF4-FFF2-40B4-BE49-F238E27FC236}">
                <a16:creationId xmlns:a16="http://schemas.microsoft.com/office/drawing/2014/main" id="{C44DD47C-F763-9D37-6F26-4C46C6A54128}"/>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377883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66FA-D1E8-0BE0-5005-CE55C5A7CD34}"/>
              </a:ext>
            </a:extLst>
          </p:cNvPr>
          <p:cNvSpPr>
            <a:spLocks noGrp="1"/>
          </p:cNvSpPr>
          <p:nvPr>
            <p:ph type="title"/>
          </p:nvPr>
        </p:nvSpPr>
        <p:spPr/>
        <p:txBody>
          <a:bodyPr>
            <a:normAutofit/>
          </a:bodyPr>
          <a:lstStyle/>
          <a:p>
            <a:br>
              <a:rPr lang="en-IN" b="1" dirty="0"/>
            </a:br>
            <a:r>
              <a:rPr lang="en-IN" sz="3600" b="1" dirty="0">
                <a:solidFill>
                  <a:schemeClr val="accent5"/>
                </a:solidFill>
              </a:rPr>
              <a:t>Design Thinking</a:t>
            </a:r>
            <a:r>
              <a:rPr lang="en-IN" b="1" dirty="0">
                <a:solidFill>
                  <a:schemeClr val="accent5"/>
                </a:solidFill>
              </a:rPr>
              <a:t>:</a:t>
            </a:r>
            <a:br>
              <a:rPr lang="en-IN" b="1" dirty="0">
                <a:solidFill>
                  <a:schemeClr val="accent5"/>
                </a:solidFill>
              </a:rPr>
            </a:br>
            <a:endParaRPr lang="en-IN" b="1" dirty="0">
              <a:solidFill>
                <a:schemeClr val="accent5"/>
              </a:solidFill>
            </a:endParaRPr>
          </a:p>
        </p:txBody>
      </p:sp>
      <p:sp>
        <p:nvSpPr>
          <p:cNvPr id="3" name="Content Placeholder 2">
            <a:extLst>
              <a:ext uri="{FF2B5EF4-FFF2-40B4-BE49-F238E27FC236}">
                <a16:creationId xmlns:a16="http://schemas.microsoft.com/office/drawing/2014/main" id="{512948EE-76A6-1D88-98A4-6659CBBD6E29}"/>
              </a:ext>
            </a:extLst>
          </p:cNvPr>
          <p:cNvSpPr>
            <a:spLocks noGrp="1"/>
          </p:cNvSpPr>
          <p:nvPr>
            <p:ph idx="1"/>
          </p:nvPr>
        </p:nvSpPr>
        <p:spPr>
          <a:xfrm>
            <a:off x="5642405" y="1069680"/>
            <a:ext cx="5469466" cy="4893735"/>
          </a:xfrm>
        </p:spPr>
        <p:txBody>
          <a:bodyPr>
            <a:normAutofit/>
          </a:bodyPr>
          <a:lstStyle/>
          <a:p>
            <a:pPr marL="0" indent="0">
              <a:buNone/>
            </a:pPr>
            <a:r>
              <a:rPr lang="en-IN" sz="3200" b="1" dirty="0">
                <a:solidFill>
                  <a:schemeClr val="accent5"/>
                </a:solidFill>
              </a:rPr>
              <a:t>Data Collection:</a:t>
            </a:r>
          </a:p>
          <a:p>
            <a:pPr marL="0" indent="0">
              <a:buNone/>
            </a:pPr>
            <a:r>
              <a:rPr lang="en-US" sz="2800" dirty="0">
                <a:solidFill>
                  <a:schemeClr val="tx1"/>
                </a:solidFill>
              </a:rPr>
              <a:t>Collecting data for COVID vaccine analysis means gathering information about how the vaccine works, its effectiveness, and side effects. This helps scientists and doctors understand its impact on people's health and make informed decisions about its use.</a:t>
            </a:r>
            <a:endParaRPr lang="en-IN" sz="2800" dirty="0">
              <a:solidFill>
                <a:schemeClr val="tx1"/>
              </a:solidFill>
            </a:endParaRPr>
          </a:p>
          <a:p>
            <a:pPr marL="0" indent="0">
              <a:buNone/>
            </a:pPr>
            <a:endParaRPr lang="en-IN" sz="3200" dirty="0">
              <a:solidFill>
                <a:schemeClr val="accent5"/>
              </a:solidFill>
            </a:endParaRPr>
          </a:p>
        </p:txBody>
      </p:sp>
      <p:sp>
        <p:nvSpPr>
          <p:cNvPr id="4" name="Text Placeholder 3">
            <a:extLst>
              <a:ext uri="{FF2B5EF4-FFF2-40B4-BE49-F238E27FC236}">
                <a16:creationId xmlns:a16="http://schemas.microsoft.com/office/drawing/2014/main" id="{38975F3D-D9C8-2A63-CCEA-AB3B63EBEF93}"/>
              </a:ext>
            </a:extLst>
          </p:cNvPr>
          <p:cNvSpPr>
            <a:spLocks noGrp="1"/>
          </p:cNvSpPr>
          <p:nvPr>
            <p:ph type="body" sz="half" idx="2"/>
          </p:nvPr>
        </p:nvSpPr>
        <p:spPr>
          <a:xfrm>
            <a:off x="1293811" y="3031064"/>
            <a:ext cx="3718455" cy="2513701"/>
          </a:xfrm>
        </p:spPr>
        <p:txBody>
          <a:bodyPr>
            <a:normAutofit lnSpcReduction="10000"/>
          </a:bodyPr>
          <a:lstStyle/>
          <a:p>
            <a:pPr marL="285750" indent="-285750" algn="l">
              <a:buFont typeface="Wingdings" panose="05000000000000000000" pitchFamily="2" charset="2"/>
              <a:buChar char="ü"/>
            </a:pPr>
            <a:r>
              <a:rPr lang="en-IN" sz="2000" dirty="0">
                <a:solidFill>
                  <a:schemeClr val="tx1"/>
                </a:solidFill>
              </a:rPr>
              <a:t>Data collection</a:t>
            </a:r>
          </a:p>
          <a:p>
            <a:pPr marL="285750" indent="-285750" algn="l">
              <a:buFont typeface="Wingdings" panose="05000000000000000000" pitchFamily="2" charset="2"/>
              <a:buChar char="ü"/>
            </a:pPr>
            <a:r>
              <a:rPr lang="en-IN" sz="2000" dirty="0">
                <a:solidFill>
                  <a:schemeClr val="tx1"/>
                </a:solidFill>
              </a:rPr>
              <a:t>Data Preprocessing</a:t>
            </a:r>
          </a:p>
          <a:p>
            <a:pPr marL="285750" indent="-285750" algn="l">
              <a:buFont typeface="Wingdings" panose="05000000000000000000" pitchFamily="2" charset="2"/>
              <a:buChar char="ü"/>
            </a:pPr>
            <a:r>
              <a:rPr lang="en-IN" sz="2000" dirty="0">
                <a:solidFill>
                  <a:schemeClr val="tx1"/>
                </a:solidFill>
              </a:rPr>
              <a:t>Exploratory Data Analysis</a:t>
            </a:r>
          </a:p>
          <a:p>
            <a:pPr marL="285750" indent="-285750" algn="l">
              <a:buFont typeface="Wingdings" panose="05000000000000000000" pitchFamily="2" charset="2"/>
              <a:buChar char="ü"/>
            </a:pPr>
            <a:r>
              <a:rPr lang="en-IN" sz="2000" dirty="0">
                <a:solidFill>
                  <a:schemeClr val="tx1"/>
                </a:solidFill>
              </a:rPr>
              <a:t>Statistical Analysis</a:t>
            </a:r>
          </a:p>
          <a:p>
            <a:pPr marL="285750" indent="-285750" algn="l">
              <a:buFont typeface="Wingdings" panose="05000000000000000000" pitchFamily="2" charset="2"/>
              <a:buChar char="ü"/>
            </a:pPr>
            <a:r>
              <a:rPr lang="en-IN" sz="2000" dirty="0">
                <a:solidFill>
                  <a:schemeClr val="tx1"/>
                </a:solidFill>
              </a:rPr>
              <a:t>Visualization</a:t>
            </a:r>
          </a:p>
          <a:p>
            <a:pPr marL="285750" indent="-285750" algn="l">
              <a:buFont typeface="Wingdings" panose="05000000000000000000" pitchFamily="2" charset="2"/>
              <a:buChar char="ü"/>
            </a:pPr>
            <a:r>
              <a:rPr lang="en-IN" sz="2000" dirty="0">
                <a:solidFill>
                  <a:schemeClr val="tx1"/>
                </a:solidFill>
              </a:rPr>
              <a:t>Insights and Recommendation</a:t>
            </a:r>
          </a:p>
          <a:p>
            <a:pPr marL="285750" indent="-285750" algn="l">
              <a:buFont typeface="Wingdings" panose="05000000000000000000" pitchFamily="2" charset="2"/>
              <a:buChar char="ü"/>
            </a:pPr>
            <a:endParaRPr lang="en-IN" sz="2000" dirty="0">
              <a:solidFill>
                <a:schemeClr val="tx1"/>
              </a:solidFill>
            </a:endParaRPr>
          </a:p>
        </p:txBody>
      </p:sp>
    </p:spTree>
    <p:extLst>
      <p:ext uri="{BB962C8B-B14F-4D97-AF65-F5344CB8AC3E}">
        <p14:creationId xmlns:p14="http://schemas.microsoft.com/office/powerpoint/2010/main" val="19890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41EE-EFE6-690A-049B-27E2481A31D4}"/>
              </a:ext>
            </a:extLst>
          </p:cNvPr>
          <p:cNvSpPr>
            <a:spLocks noGrp="1"/>
          </p:cNvSpPr>
          <p:nvPr>
            <p:ph type="title"/>
          </p:nvPr>
        </p:nvSpPr>
        <p:spPr>
          <a:xfrm flipV="1">
            <a:off x="1295402" y="-651753"/>
            <a:ext cx="9601196" cy="1750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A6ABC86-79AE-CE5A-B03D-7595C9B2ED34}"/>
              </a:ext>
            </a:extLst>
          </p:cNvPr>
          <p:cNvSpPr>
            <a:spLocks noGrp="1"/>
          </p:cNvSpPr>
          <p:nvPr>
            <p:ph sz="half" idx="1"/>
          </p:nvPr>
        </p:nvSpPr>
        <p:spPr>
          <a:xfrm>
            <a:off x="1298448" y="1702340"/>
            <a:ext cx="4718304" cy="4168108"/>
          </a:xfrm>
        </p:spPr>
        <p:txBody>
          <a:bodyPr>
            <a:normAutofit fontScale="85000" lnSpcReduction="10000"/>
          </a:bodyPr>
          <a:lstStyle/>
          <a:p>
            <a:pPr marL="0" indent="0">
              <a:buNone/>
            </a:pPr>
            <a:r>
              <a:rPr lang="en-IN" sz="3800" b="1" dirty="0">
                <a:solidFill>
                  <a:schemeClr val="accent5"/>
                </a:solidFill>
              </a:rPr>
              <a:t>Data Preprocessing</a:t>
            </a:r>
            <a:r>
              <a:rPr lang="en-IN" sz="3800" dirty="0">
                <a:solidFill>
                  <a:schemeClr val="accent5"/>
                </a:solidFill>
              </a:rPr>
              <a:t>: </a:t>
            </a:r>
          </a:p>
          <a:p>
            <a:pPr marL="0" indent="0">
              <a:buNone/>
            </a:pPr>
            <a:endParaRPr lang="en-US" sz="3800" dirty="0">
              <a:solidFill>
                <a:schemeClr val="tx1"/>
              </a:solidFill>
            </a:endParaRPr>
          </a:p>
          <a:p>
            <a:pPr marL="0" indent="0">
              <a:buNone/>
            </a:pPr>
            <a:r>
              <a:rPr lang="en-US" sz="3000" dirty="0">
                <a:solidFill>
                  <a:schemeClr val="tx1"/>
                </a:solidFill>
              </a:rPr>
              <a:t>Data preprocessing for COVID vaccine analysis involves cleaning and organizing raw data, removing errors, and transforming it into a usable format. This step ensures accurate and reliable results for studying vaccine effectiveness and safety.</a:t>
            </a:r>
            <a:endParaRPr lang="en-IN" sz="3000" dirty="0">
              <a:solidFill>
                <a:schemeClr val="tx1"/>
              </a:solidFill>
            </a:endParaRPr>
          </a:p>
        </p:txBody>
      </p:sp>
      <p:sp>
        <p:nvSpPr>
          <p:cNvPr id="4" name="Content Placeholder 3">
            <a:extLst>
              <a:ext uri="{FF2B5EF4-FFF2-40B4-BE49-F238E27FC236}">
                <a16:creationId xmlns:a16="http://schemas.microsoft.com/office/drawing/2014/main" id="{BBC865C3-F146-9EA7-6262-DC69E647BA13}"/>
              </a:ext>
            </a:extLst>
          </p:cNvPr>
          <p:cNvSpPr>
            <a:spLocks noGrp="1"/>
          </p:cNvSpPr>
          <p:nvPr>
            <p:ph sz="half" idx="2"/>
          </p:nvPr>
        </p:nvSpPr>
        <p:spPr>
          <a:xfrm>
            <a:off x="6181344" y="1361873"/>
            <a:ext cx="4718304" cy="4508576"/>
          </a:xfrm>
        </p:spPr>
        <p:txBody>
          <a:bodyPr>
            <a:normAutofit fontScale="85000" lnSpcReduction="10000"/>
          </a:bodyPr>
          <a:lstStyle/>
          <a:p>
            <a:pPr marL="0" indent="0">
              <a:buNone/>
            </a:pPr>
            <a:r>
              <a:rPr lang="en-IN" sz="3800" b="1" dirty="0">
                <a:solidFill>
                  <a:schemeClr val="accent5"/>
                </a:solidFill>
              </a:rPr>
              <a:t>Exploratory Data Analysis:</a:t>
            </a:r>
          </a:p>
          <a:p>
            <a:pPr marL="0" indent="0">
              <a:buNone/>
            </a:pPr>
            <a:endParaRPr lang="en-IN" sz="3200" dirty="0">
              <a:solidFill>
                <a:schemeClr val="accent5"/>
              </a:solidFill>
            </a:endParaRPr>
          </a:p>
          <a:p>
            <a:pPr marL="0" indent="0">
              <a:buNone/>
            </a:pPr>
            <a:r>
              <a:rPr lang="en-US" sz="2800" dirty="0">
                <a:solidFill>
                  <a:schemeClr val="tx1"/>
                </a:solidFill>
              </a:rPr>
              <a:t>Exploratory Data Analysis (EDA) for COVID vaccine analysis involves studying vaccine-related data to find patterns or trends. It helps researchers understand vaccine effectiveness and make informed decisions by exploring the data's basic features and relationships.</a:t>
            </a:r>
            <a:endParaRPr lang="en-IN" sz="2800" dirty="0">
              <a:solidFill>
                <a:schemeClr val="tx1"/>
              </a:solidFill>
            </a:endParaRPr>
          </a:p>
        </p:txBody>
      </p:sp>
    </p:spTree>
    <p:extLst>
      <p:ext uri="{BB962C8B-B14F-4D97-AF65-F5344CB8AC3E}">
        <p14:creationId xmlns:p14="http://schemas.microsoft.com/office/powerpoint/2010/main" val="386272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CD31-E301-A4E2-C224-2E95E2560A47}"/>
              </a:ext>
            </a:extLst>
          </p:cNvPr>
          <p:cNvSpPr>
            <a:spLocks noGrp="1"/>
          </p:cNvSpPr>
          <p:nvPr>
            <p:ph type="title"/>
          </p:nvPr>
        </p:nvSpPr>
        <p:spPr>
          <a:xfrm flipV="1">
            <a:off x="1295402" y="-749030"/>
            <a:ext cx="9601196" cy="44747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D122B20-286A-29E5-414D-86FC80A89BD0}"/>
              </a:ext>
            </a:extLst>
          </p:cNvPr>
          <p:cNvSpPr>
            <a:spLocks noGrp="1"/>
          </p:cNvSpPr>
          <p:nvPr>
            <p:ph sz="half" idx="1"/>
          </p:nvPr>
        </p:nvSpPr>
        <p:spPr>
          <a:xfrm>
            <a:off x="1292352" y="1702340"/>
            <a:ext cx="4718304" cy="4168108"/>
          </a:xfrm>
        </p:spPr>
        <p:txBody>
          <a:bodyPr>
            <a:normAutofit fontScale="77500" lnSpcReduction="20000"/>
          </a:bodyPr>
          <a:lstStyle/>
          <a:p>
            <a:pPr marL="0" indent="0">
              <a:buNone/>
            </a:pPr>
            <a:r>
              <a:rPr lang="en-IN" sz="4100" b="1" dirty="0">
                <a:solidFill>
                  <a:schemeClr val="accent5"/>
                </a:solidFill>
              </a:rPr>
              <a:t>Statistical Analysis:</a:t>
            </a:r>
          </a:p>
          <a:p>
            <a:pPr marL="0" indent="0">
              <a:buNone/>
            </a:pPr>
            <a:endParaRPr lang="en-US" sz="3100" dirty="0">
              <a:solidFill>
                <a:schemeClr val="tx1"/>
              </a:solidFill>
            </a:endParaRPr>
          </a:p>
          <a:p>
            <a:pPr marL="0" indent="0">
              <a:buNone/>
            </a:pPr>
            <a:r>
              <a:rPr lang="en-US" sz="3100" dirty="0">
                <a:solidFill>
                  <a:schemeClr val="tx1"/>
                </a:solidFill>
              </a:rPr>
              <a:t>Statistical analysis of COVID vaccine effectiveness involves studying data to determine how well the vaccine prevents illness and reduces transmission. Researchers analyze infection rates among vaccinated and unvaccinated groups to assess the vaccine's impact, providing crucial insights into its real-world efficacy.</a:t>
            </a:r>
            <a:endParaRPr lang="en-IN" sz="3100" dirty="0">
              <a:solidFill>
                <a:schemeClr val="tx1"/>
              </a:solidFill>
            </a:endParaRPr>
          </a:p>
        </p:txBody>
      </p:sp>
      <p:sp>
        <p:nvSpPr>
          <p:cNvPr id="4" name="Content Placeholder 3">
            <a:extLst>
              <a:ext uri="{FF2B5EF4-FFF2-40B4-BE49-F238E27FC236}">
                <a16:creationId xmlns:a16="http://schemas.microsoft.com/office/drawing/2014/main" id="{77CA9732-DBF2-D048-3AEE-9DC86CB58C09}"/>
              </a:ext>
            </a:extLst>
          </p:cNvPr>
          <p:cNvSpPr>
            <a:spLocks noGrp="1"/>
          </p:cNvSpPr>
          <p:nvPr>
            <p:ph sz="half" idx="2"/>
          </p:nvPr>
        </p:nvSpPr>
        <p:spPr>
          <a:xfrm>
            <a:off x="6181344" y="1702340"/>
            <a:ext cx="4718304" cy="4168108"/>
          </a:xfrm>
        </p:spPr>
        <p:txBody>
          <a:bodyPr>
            <a:normAutofit fontScale="77500" lnSpcReduction="20000"/>
          </a:bodyPr>
          <a:lstStyle/>
          <a:p>
            <a:pPr marL="0" indent="0">
              <a:buNone/>
            </a:pPr>
            <a:r>
              <a:rPr lang="en-IN" sz="4100" b="1" dirty="0">
                <a:solidFill>
                  <a:schemeClr val="accent5"/>
                </a:solidFill>
              </a:rPr>
              <a:t>Visualization:</a:t>
            </a:r>
          </a:p>
          <a:p>
            <a:pPr marL="0" indent="0">
              <a:buNone/>
            </a:pPr>
            <a:endParaRPr lang="en-IN" sz="3200" dirty="0">
              <a:solidFill>
                <a:schemeClr val="accent5"/>
              </a:solidFill>
            </a:endParaRPr>
          </a:p>
          <a:p>
            <a:pPr marL="0" indent="0">
              <a:buNone/>
            </a:pPr>
            <a:r>
              <a:rPr lang="en-US" sz="3200" dirty="0">
                <a:solidFill>
                  <a:schemeClr val="tx1"/>
                </a:solidFill>
              </a:rPr>
              <a:t>Visualizing COVID vaccine data helps us understand its impact. Graphs show vaccine distribution, </a:t>
            </a:r>
            <a:r>
              <a:rPr lang="en-US" sz="3100" dirty="0">
                <a:solidFill>
                  <a:schemeClr val="tx1"/>
                </a:solidFill>
              </a:rPr>
              <a:t>effectiveness</a:t>
            </a:r>
            <a:r>
              <a:rPr lang="en-US" sz="3200" dirty="0">
                <a:solidFill>
                  <a:schemeClr val="tx1"/>
                </a:solidFill>
              </a:rPr>
              <a:t>, and help track the progress towards global immunity.</a:t>
            </a:r>
            <a:endParaRPr lang="en-IN" sz="3200" dirty="0">
              <a:solidFill>
                <a:schemeClr val="tx1"/>
              </a:solidFill>
            </a:endParaRPr>
          </a:p>
        </p:txBody>
      </p:sp>
    </p:spTree>
    <p:extLst>
      <p:ext uri="{BB962C8B-B14F-4D97-AF65-F5344CB8AC3E}">
        <p14:creationId xmlns:p14="http://schemas.microsoft.com/office/powerpoint/2010/main" val="28045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8A6C5-D327-CA9D-9CFB-DE5210C303B3}"/>
              </a:ext>
            </a:extLst>
          </p:cNvPr>
          <p:cNvSpPr>
            <a:spLocks noGrp="1"/>
          </p:cNvSpPr>
          <p:nvPr>
            <p:ph type="title"/>
          </p:nvPr>
        </p:nvSpPr>
        <p:spPr/>
        <p:txBody>
          <a:bodyPr>
            <a:normAutofit/>
          </a:bodyPr>
          <a:lstStyle/>
          <a:p>
            <a:r>
              <a:rPr lang="en-IN" sz="3200" b="1" dirty="0">
                <a:solidFill>
                  <a:schemeClr val="accent5"/>
                </a:solidFill>
              </a:rPr>
              <a:t>Insights and Recommendations:</a:t>
            </a:r>
          </a:p>
        </p:txBody>
      </p:sp>
      <p:sp>
        <p:nvSpPr>
          <p:cNvPr id="6" name="Content Placeholder 5">
            <a:extLst>
              <a:ext uri="{FF2B5EF4-FFF2-40B4-BE49-F238E27FC236}">
                <a16:creationId xmlns:a16="http://schemas.microsoft.com/office/drawing/2014/main" id="{98587BA0-5773-8E63-36A1-1C2FE2556333}"/>
              </a:ext>
            </a:extLst>
          </p:cNvPr>
          <p:cNvSpPr>
            <a:spLocks noGrp="1"/>
          </p:cNvSpPr>
          <p:nvPr>
            <p:ph idx="1"/>
          </p:nvPr>
        </p:nvSpPr>
        <p:spPr/>
        <p:txBody>
          <a:bodyPr/>
          <a:lstStyle/>
          <a:p>
            <a:pPr marL="0" indent="0">
              <a:buNone/>
            </a:pPr>
            <a:r>
              <a:rPr lang="en-US" dirty="0">
                <a:solidFill>
                  <a:schemeClr val="tx1"/>
                </a:solidFill>
              </a:rPr>
              <a:t>Understanding COVID vaccine data helps identify their effectiveness and safety. Stay updated with reliable sources and consult healthcare professionals for personalized vaccine advice.</a:t>
            </a:r>
            <a:endParaRPr lang="en-IN" dirty="0">
              <a:solidFill>
                <a:schemeClr val="tx1"/>
              </a:solidFill>
            </a:endParaRPr>
          </a:p>
        </p:txBody>
      </p:sp>
    </p:spTree>
    <p:extLst>
      <p:ext uri="{BB962C8B-B14F-4D97-AF65-F5344CB8AC3E}">
        <p14:creationId xmlns:p14="http://schemas.microsoft.com/office/powerpoint/2010/main" val="4828461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TotalTime>
  <Words>308</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Garamond</vt:lpstr>
      <vt:lpstr>Wingdings</vt:lpstr>
      <vt:lpstr>Organic</vt:lpstr>
      <vt:lpstr>IBM PROJECT </vt:lpstr>
      <vt:lpstr> Design Thinking: </vt:lpstr>
      <vt:lpstr>PowerPoint Presentation</vt:lpstr>
      <vt:lpstr>PowerPoint Presentation</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 </dc:title>
  <dc:creator>swethasuriya2003@gmail.com</dc:creator>
  <cp:lastModifiedBy>swethasuriya2003@gmail.com</cp:lastModifiedBy>
  <cp:revision>1</cp:revision>
  <dcterms:created xsi:type="dcterms:W3CDTF">2023-10-04T15:41:59Z</dcterms:created>
  <dcterms:modified xsi:type="dcterms:W3CDTF">2023-10-04T16:36:36Z</dcterms:modified>
</cp:coreProperties>
</file>