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Lst>
  <p:sldSz cx="9144000" cy="5143500"/>
  <p:notesSz cx="6858000" cy="9144000"/>
  <p:embeddedFontLst>
    <p:embeddedFont>
      <p:font typeface="Montserrat" panose="00000500000000000000"/>
      <p:regular r:id="rId24"/>
      <p:bold r:id="rId25"/>
      <p:boldItalic r:id="rId26"/>
    </p:embeddedFont>
    <p:embeddedFont>
      <p:font typeface="Calibri" panose="020F0502020204030204"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1620"/>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0" Type="http://schemas.openxmlformats.org/officeDocument/2006/relationships/font" Target="fonts/font7.fntdata"/><Relationship Id="rId3" Type="http://schemas.openxmlformats.org/officeDocument/2006/relationships/slide" Target="slides/slide1.xml"/><Relationship Id="rId29" Type="http://schemas.openxmlformats.org/officeDocument/2006/relationships/font" Target="fonts/font6.fntdata"/><Relationship Id="rId28" Type="http://schemas.openxmlformats.org/officeDocument/2006/relationships/font" Target="fonts/font5.fntdata"/><Relationship Id="rId27" Type="http://schemas.openxmlformats.org/officeDocument/2006/relationships/font" Target="fonts/font4.fntdata"/><Relationship Id="rId26" Type="http://schemas.openxmlformats.org/officeDocument/2006/relationships/font" Target="fonts/font3.fntdata"/><Relationship Id="rId25" Type="http://schemas.openxmlformats.org/officeDocument/2006/relationships/font" Target="fonts/font2.fntdata"/><Relationship Id="rId24" Type="http://schemas.openxmlformats.org/officeDocument/2006/relationships/font" Target="fonts/font1.fntdata"/><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51" name="Shape 51"/>
        <p:cNvGrpSpPr/>
        <p:nvPr/>
      </p:nvGrpSpPr>
      <p:grpSpPr>
        <a:xfrm>
          <a:off x="0" y="0"/>
          <a:ext cx="0" cy="0"/>
          <a:chOff x="0" y="0"/>
          <a:chExt cx="0" cy="0"/>
        </a:xfrm>
      </p:grpSpPr>
      <p:sp>
        <p:nvSpPr>
          <p:cNvPr id="52" name="Google Shape;52;p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 name="Shape 56"/>
        <p:cNvGrpSpPr/>
        <p:nvPr/>
      </p:nvGrpSpPr>
      <p:grpSpPr>
        <a:xfrm>
          <a:off x="0" y="0"/>
          <a:ext cx="0" cy="0"/>
          <a:chOff x="0" y="0"/>
          <a:chExt cx="0" cy="0"/>
        </a:xfrm>
      </p:grpSpPr>
      <p:sp>
        <p:nvSpPr>
          <p:cNvPr id="57" name="Google Shape;57;gbd08f57e3d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2" name="Google Shape;12;p2"/>
          <p:cNvSpPr txBox="1"/>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45" name="Shape 45"/>
        <p:cNvGrpSpPr/>
        <p:nvPr/>
      </p:nvGrpSpPr>
      <p:grpSpPr>
        <a:xfrm>
          <a:off x="0" y="0"/>
          <a:ext cx="0" cy="0"/>
          <a:chOff x="0" y="0"/>
          <a:chExt cx="0" cy="0"/>
        </a:xfrm>
      </p:grpSpPr>
      <p:sp>
        <p:nvSpPr>
          <p:cNvPr id="46" name="Google Shape;46;p11"/>
          <p:cNvSpPr txBox="1"/>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p:txBody>
      </p:sp>
      <p:sp>
        <p:nvSpPr>
          <p:cNvPr id="48" name="Google Shape;48;p11"/>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49" name="Shape 49"/>
        <p:cNvGrpSpPr/>
        <p:nvPr/>
      </p:nvGrpSpPr>
      <p:grpSpPr>
        <a:xfrm>
          <a:off x="0" y="0"/>
          <a:ext cx="0" cy="0"/>
          <a:chOff x="0" y="0"/>
          <a:chExt cx="0" cy="0"/>
        </a:xfrm>
      </p:grpSpPr>
      <p:sp>
        <p:nvSpPr>
          <p:cNvPr id="50" name="Google Shape;50;p12"/>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4" name="Shape 14"/>
        <p:cNvGrpSpPr/>
        <p:nvPr/>
      </p:nvGrpSpPr>
      <p:grpSpPr>
        <a:xfrm>
          <a:off x="0" y="0"/>
          <a:ext cx="0" cy="0"/>
          <a:chOff x="0" y="0"/>
          <a:chExt cx="0" cy="0"/>
        </a:xfrm>
      </p:grpSpPr>
      <p:sp>
        <p:nvSpPr>
          <p:cNvPr id="15" name="Google Shape;15;p3"/>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 name="Google Shape;16;p3"/>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p:txBody>
      </p:sp>
      <p:sp>
        <p:nvSpPr>
          <p:cNvPr id="17" name="Google Shape;17;p3"/>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8" name="Shape 18"/>
        <p:cNvGrpSpPr/>
        <p:nvPr/>
      </p:nvGrpSpPr>
      <p:grpSpPr>
        <a:xfrm>
          <a:off x="0" y="0"/>
          <a:ext cx="0" cy="0"/>
          <a:chOff x="0" y="0"/>
          <a:chExt cx="0" cy="0"/>
        </a:xfrm>
      </p:grpSpPr>
      <p:sp>
        <p:nvSpPr>
          <p:cNvPr id="19" name="Google Shape;19;p4"/>
          <p:cNvSpPr txBox="1"/>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0" name="Google Shape;20;p4"/>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3" name="Google Shape;23;p5"/>
          <p:cNvSpPr txBox="1"/>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24" name="Google Shape;24;p5"/>
          <p:cNvSpPr txBox="1"/>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25" name="Google Shape;25;p5"/>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8" name="Google Shape;28;p6"/>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1" name="Google Shape;31;p7"/>
          <p:cNvSpPr txBox="1"/>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32" name="Google Shape;32;p7"/>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33" name="Shape 33"/>
        <p:cNvGrpSpPr/>
        <p:nvPr/>
      </p:nvGrpSpPr>
      <p:grpSpPr>
        <a:xfrm>
          <a:off x="0" y="0"/>
          <a:ext cx="0" cy="0"/>
          <a:chOff x="0" y="0"/>
          <a:chExt cx="0" cy="0"/>
        </a:xfrm>
      </p:grpSpPr>
      <p:sp>
        <p:nvSpPr>
          <p:cNvPr id="34" name="Google Shape;34;p8"/>
          <p:cNvSpPr txBox="1"/>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5" name="Google Shape;35;p8"/>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8" name="Google Shape;38;p9"/>
          <p:cNvSpPr txBox="1"/>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9" name="Google Shape;39;p9"/>
          <p:cNvSpPr txBox="1"/>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0" name="Google Shape;40;p9"/>
          <p:cNvSpPr txBox="1"/>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p:txBody>
      </p:sp>
      <p:sp>
        <p:nvSpPr>
          <p:cNvPr id="41" name="Google Shape;41;p9"/>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42" name="Shape 42"/>
        <p:cNvGrpSpPr/>
        <p:nvPr/>
      </p:nvGrpSpPr>
      <p:grpSpPr>
        <a:xfrm>
          <a:off x="0" y="0"/>
          <a:ext cx="0" cy="0"/>
          <a:chOff x="0" y="0"/>
          <a:chExt cx="0" cy="0"/>
        </a:xfrm>
      </p:grpSpPr>
      <p:sp>
        <p:nvSpPr>
          <p:cNvPr id="43" name="Google Shape;43;p10"/>
          <p:cNvSpPr txBox="1"/>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p:txBody>
      </p:sp>
      <p:sp>
        <p:nvSpPr>
          <p:cNvPr id="44" name="Google Shape;44;p10"/>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7" name="Google Shape;7;p1"/>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panose="020B0604020202020204"/>
              <a:buChar char="●"/>
              <a:defRPr sz="18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914400" marR="0" lvl="1"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1371600" marR="0" lvl="2"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1828800" marR="0" lvl="3"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2286000" marR="0" lvl="4"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2743200" marR="0" lvl="5"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3200400" marR="0" lvl="6"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3657600" marR="0" lvl="7"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115000"/>
              </a:lnSpc>
              <a:spcBef>
                <a:spcPts val="1600"/>
              </a:spcBef>
              <a:spcAft>
                <a:spcPts val="160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p:txBody>
      </p:sp>
      <p:sp>
        <p:nvSpPr>
          <p:cNvPr id="8" name="Google Shape;8;p1"/>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pic>
        <p:nvPicPr>
          <p:cNvPr id="9" name="Google Shape;9;p1"/>
          <p:cNvPicPr preferRelativeResize="0"/>
          <p:nvPr/>
        </p:nvPicPr>
        <p:blipFill rotWithShape="1">
          <a:blip r:embed="rId12"/>
          <a:srcRect/>
          <a:stretch>
            <a:fill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54" name="Shape 54"/>
        <p:cNvGrpSpPr/>
        <p:nvPr/>
      </p:nvGrpSpPr>
      <p:grpSpPr>
        <a:xfrm>
          <a:off x="0" y="0"/>
          <a:ext cx="0" cy="0"/>
          <a:chOff x="0" y="0"/>
          <a:chExt cx="0" cy="0"/>
        </a:xfrm>
      </p:grpSpPr>
      <p:sp>
        <p:nvSpPr>
          <p:cNvPr id="55" name="Google Shape;55;p13"/>
          <p:cNvSpPr txBox="1"/>
          <p:nvPr>
            <p:ph type="ctrTitle"/>
          </p:nvPr>
        </p:nvSpPr>
        <p:spPr>
          <a:xfrm>
            <a:off x="311785" y="678815"/>
            <a:ext cx="8520430" cy="3213735"/>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5200"/>
              <a:buNone/>
            </a:pPr>
            <a:r>
              <a:rPr lang="en-GB" sz="4200" b="1">
                <a:solidFill>
                  <a:srgbClr val="CC0000"/>
                </a:solidFill>
                <a:latin typeface="Montserrat" panose="00000500000000000000"/>
                <a:ea typeface="Montserrat" panose="00000500000000000000"/>
                <a:cs typeface="Montserrat" panose="00000500000000000000"/>
                <a:sym typeface="Montserrat" panose="00000500000000000000"/>
              </a:rPr>
              <a:t>   </a:t>
            </a:r>
            <a:r>
              <a:rPr lang="en-GB" sz="4400" b="1">
                <a:solidFill>
                  <a:srgbClr val="CC0000"/>
                </a:solidFill>
                <a:latin typeface="Montserrat" panose="00000500000000000000"/>
                <a:ea typeface="Montserrat" panose="00000500000000000000"/>
                <a:cs typeface="Montserrat" panose="00000500000000000000"/>
                <a:sym typeface="Montserrat" panose="00000500000000000000"/>
              </a:rPr>
              <a:t>Capstone Project</a:t>
            </a:r>
            <a:r>
              <a:rPr lang="en-US" altLang="en-GB" sz="4400" b="1">
                <a:solidFill>
                  <a:srgbClr val="CC0000"/>
                </a:solidFill>
                <a:latin typeface="Montserrat" panose="00000500000000000000"/>
                <a:ea typeface="Montserrat" panose="00000500000000000000"/>
                <a:cs typeface="Montserrat" panose="00000500000000000000"/>
                <a:sym typeface="Montserrat" panose="00000500000000000000"/>
              </a:rPr>
              <a:t>-2</a:t>
            </a:r>
            <a:br>
              <a:rPr sz="3600" b="1">
                <a:solidFill>
                  <a:srgbClr val="CC0000"/>
                </a:solidFill>
                <a:latin typeface="Montserrat" panose="00000500000000000000"/>
                <a:ea typeface="Montserrat" panose="00000500000000000000"/>
                <a:cs typeface="Montserrat" panose="00000500000000000000"/>
                <a:sym typeface="Montserrat" panose="00000500000000000000"/>
              </a:rPr>
            </a:br>
            <a:r>
              <a:rPr lang="en-US" sz="3600" b="1">
                <a:solidFill>
                  <a:srgbClr val="CC0000"/>
                </a:solidFill>
                <a:latin typeface="Montserrat" panose="00000500000000000000"/>
                <a:ea typeface="Montserrat" panose="00000500000000000000"/>
                <a:cs typeface="Montserrat" panose="00000500000000000000"/>
                <a:sym typeface="Montserrat" panose="00000500000000000000"/>
              </a:rPr>
              <a:t>        </a:t>
            </a:r>
            <a:r>
              <a:rPr sz="3200" b="1">
                <a:solidFill>
                  <a:schemeClr val="accent5">
                    <a:lumMod val="50000"/>
                  </a:schemeClr>
                </a:solidFill>
                <a:latin typeface="Montserrat" panose="00000500000000000000"/>
                <a:ea typeface="Montserrat" panose="00000500000000000000"/>
                <a:cs typeface="Montserrat" panose="00000500000000000000"/>
                <a:sym typeface="Montserrat" panose="00000500000000000000"/>
              </a:rPr>
              <a:t>Transport Demand Prediction</a:t>
            </a:r>
            <a:r>
              <a:rPr sz="3200" b="1">
                <a:solidFill>
                  <a:schemeClr val="lt1"/>
                </a:solidFill>
                <a:latin typeface="Montserrat" panose="00000500000000000000"/>
                <a:ea typeface="Montserrat" panose="00000500000000000000"/>
                <a:cs typeface="Montserrat" panose="00000500000000000000"/>
                <a:sym typeface="Montserrat" panose="00000500000000000000"/>
              </a:rPr>
              <a:t> </a:t>
            </a:r>
            <a:br>
              <a:rPr sz="3600" b="1">
                <a:solidFill>
                  <a:schemeClr val="lt1"/>
                </a:solidFill>
                <a:latin typeface="Montserrat" panose="00000500000000000000"/>
                <a:ea typeface="Montserrat" panose="00000500000000000000"/>
                <a:cs typeface="Montserrat" panose="00000500000000000000"/>
                <a:sym typeface="Montserrat" panose="00000500000000000000"/>
              </a:rPr>
            </a:br>
            <a:r>
              <a:rPr lang="en-US" altLang="en-GB" sz="2000" b="1" dirty="0">
                <a:solidFill>
                  <a:srgbClr val="00B0F0"/>
                </a:solidFill>
                <a:latin typeface="Montserrat" panose="00000500000000000000"/>
                <a:ea typeface="Montserrat" panose="00000500000000000000"/>
                <a:cs typeface="Montserrat" panose="00000500000000000000"/>
                <a:sym typeface="Montserrat" panose="00000500000000000000"/>
              </a:rPr>
              <a:t>(</a:t>
            </a:r>
            <a:r>
              <a:rPr lang="en-GB" sz="2000" b="1" dirty="0">
                <a:solidFill>
                  <a:srgbClr val="00B0F0"/>
                </a:solidFill>
                <a:latin typeface="Montserrat" panose="00000500000000000000"/>
                <a:ea typeface="Montserrat" panose="00000500000000000000"/>
                <a:cs typeface="Montserrat" panose="00000500000000000000"/>
                <a:sym typeface="Montserrat" panose="00000500000000000000"/>
              </a:rPr>
              <a:t>Bus Tickets Sale Prediction</a:t>
            </a:r>
            <a:r>
              <a:rPr lang="en-US" altLang="en-GB" sz="2000" b="1" dirty="0">
                <a:solidFill>
                  <a:srgbClr val="00B0F0"/>
                </a:solidFill>
                <a:latin typeface="Montserrat" panose="00000500000000000000"/>
                <a:ea typeface="Montserrat" panose="00000500000000000000"/>
                <a:cs typeface="Montserrat" panose="00000500000000000000"/>
                <a:sym typeface="Montserrat" panose="00000500000000000000"/>
              </a:rPr>
              <a:t>)</a:t>
            </a:r>
            <a:br>
              <a:rPr sz="2000" b="1">
                <a:solidFill>
                  <a:srgbClr val="00B0F0"/>
                </a:solidFill>
                <a:latin typeface="Montserrat" panose="00000500000000000000"/>
                <a:ea typeface="Montserrat" panose="00000500000000000000"/>
                <a:cs typeface="Montserrat" panose="00000500000000000000"/>
                <a:sym typeface="Montserrat" panose="00000500000000000000"/>
              </a:rPr>
            </a:br>
            <a:endParaRPr sz="3600" b="1">
              <a:solidFill>
                <a:schemeClr val="lt1"/>
              </a:solidFill>
              <a:latin typeface="Montserrat" panose="00000500000000000000"/>
              <a:ea typeface="Montserrat" panose="00000500000000000000"/>
              <a:cs typeface="Montserrat" panose="00000500000000000000"/>
              <a:sym typeface="Montserrat" panose="00000500000000000000"/>
            </a:endParaRPr>
          </a:p>
          <a:p>
            <a:pPr marL="0" lvl="0" indent="0" algn="ctr" rtl="0">
              <a:spcBef>
                <a:spcPts val="0"/>
              </a:spcBef>
              <a:spcAft>
                <a:spcPts val="0"/>
              </a:spcAft>
              <a:buSzPts val="5200"/>
              <a:buNone/>
            </a:pPr>
            <a:endParaRPr sz="3200" b="1">
              <a:solidFill>
                <a:schemeClr val="lt1"/>
              </a:solidFill>
              <a:latin typeface="Montserrat" panose="00000500000000000000"/>
              <a:ea typeface="Montserrat" panose="00000500000000000000"/>
              <a:cs typeface="Montserrat" panose="00000500000000000000"/>
              <a:sym typeface="Montserrat" panose="00000500000000000000"/>
            </a:endParaRPr>
          </a:p>
        </p:txBody>
      </p:sp>
      <p:sp>
        <p:nvSpPr>
          <p:cNvPr id="1" name="Subtitle 0"/>
          <p:cNvSpPr/>
          <p:nvPr>
            <p:ph type="subTitle" idx="1"/>
          </p:nvPr>
        </p:nvSpPr>
        <p:spPr>
          <a:xfrm>
            <a:off x="311785" y="3785235"/>
            <a:ext cx="8520430" cy="889000"/>
          </a:xfrm>
        </p:spPr>
        <p:txBody>
          <a:bodyPr/>
          <a:p>
            <a:r>
              <a:rPr lang="en-US" sz="2000" b="1">
                <a:solidFill>
                  <a:schemeClr val="accent4"/>
                </a:solidFill>
                <a:latin typeface="Montserrat" panose="00000500000000000000"/>
                <a:ea typeface="Montserrat" panose="00000500000000000000"/>
                <a:cs typeface="Montserrat" panose="00000500000000000000"/>
                <a:sym typeface="Montserrat" panose="00000500000000000000"/>
              </a:rPr>
              <a:t>Presented By-</a:t>
            </a:r>
            <a:endParaRPr lang="en-US" sz="2000" b="1">
              <a:solidFill>
                <a:schemeClr val="accent4"/>
              </a:solidFill>
              <a:latin typeface="Montserrat" panose="00000500000000000000"/>
              <a:ea typeface="Montserrat" panose="00000500000000000000"/>
              <a:cs typeface="Montserrat" panose="00000500000000000000"/>
              <a:sym typeface="Montserrat" panose="00000500000000000000"/>
            </a:endParaRPr>
          </a:p>
          <a:p>
            <a:r>
              <a:rPr lang="en-US" sz="2000" b="1">
                <a:solidFill>
                  <a:schemeClr val="accent4"/>
                </a:solidFill>
                <a:latin typeface="Montserrat" panose="00000500000000000000"/>
                <a:ea typeface="Montserrat" panose="00000500000000000000"/>
                <a:cs typeface="Montserrat" panose="00000500000000000000"/>
                <a:sym typeface="Montserrat" panose="00000500000000000000"/>
              </a:rPr>
              <a:t>Yashwati Patel</a:t>
            </a:r>
            <a:endParaRPr sz="2000" b="1">
              <a:solidFill>
                <a:schemeClr val="accent4"/>
              </a:solidFill>
              <a:latin typeface="Montserrat" panose="00000500000000000000"/>
              <a:ea typeface="Montserrat" panose="00000500000000000000"/>
              <a:cs typeface="Montserrat" panose="00000500000000000000"/>
              <a:sym typeface="Montserrat" panose="00000500000000000000"/>
            </a:endParaRPr>
          </a:p>
          <a:p>
            <a:endParaRPr lang="en-US" sz="2000">
              <a:solidFill>
                <a:schemeClr val="accent3"/>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pPr marL="457200" indent="-457200">
              <a:buFont typeface="Wingdings" panose="05000000000000000000" charset="0"/>
              <a:buChar char="v"/>
            </a:pPr>
            <a:r>
              <a:rPr lang="en-US" b="1">
                <a:solidFill>
                  <a:srgbClr val="C00000"/>
                </a:solidFill>
                <a:latin typeface="Calibri" panose="020F0502020204030204" charset="0"/>
                <a:cs typeface="Calibri" panose="020F0502020204030204" charset="0"/>
                <a:sym typeface="+mn-ea"/>
              </a:rPr>
              <a:t>Hourly Travel Trend</a:t>
            </a:r>
            <a:br>
              <a:rPr lang="en-US" b="1">
                <a:solidFill>
                  <a:srgbClr val="C00000"/>
                </a:solidFill>
                <a:latin typeface="Calibri" panose="020F0502020204030204" charset="0"/>
                <a:cs typeface="Calibri" panose="020F0502020204030204" charset="0"/>
              </a:rPr>
            </a:br>
            <a:endParaRPr lang="en-US"/>
          </a:p>
        </p:txBody>
      </p:sp>
      <p:sp>
        <p:nvSpPr>
          <p:cNvPr id="3" name="Text Placeholder 2"/>
          <p:cNvSpPr/>
          <p:nvPr>
            <p:ph type="body" idx="1"/>
          </p:nvPr>
        </p:nvSpPr>
        <p:spPr/>
        <p:txBody>
          <a:bodyPr/>
          <a:p>
            <a:pPr marL="0" indent="0" algn="just">
              <a:buNone/>
            </a:pPr>
            <a:r>
              <a:rPr lang="en-US" b="1">
                <a:solidFill>
                  <a:schemeClr val="accent2"/>
                </a:solidFill>
                <a:sym typeface="+mn-ea"/>
              </a:rPr>
              <a:t>We can see that most of the tickets were sold at 7AM and 8PM and that seems true because in morning most of the people go to the work and office.</a:t>
            </a:r>
            <a:endParaRPr lang="en-US" b="1">
              <a:solidFill>
                <a:schemeClr val="accent2"/>
              </a:solidFill>
            </a:endParaRPr>
          </a:p>
          <a:p>
            <a:pPr marL="0" indent="0" algn="just">
              <a:buNone/>
            </a:pPr>
            <a:endParaRPr lang="en-US" b="1">
              <a:solidFill>
                <a:schemeClr val="accent2"/>
              </a:solidFill>
            </a:endParaRPr>
          </a:p>
          <a:p>
            <a:pPr marL="0" indent="0">
              <a:buNone/>
            </a:pPr>
            <a:r>
              <a:rPr lang="en-US" b="1">
                <a:solidFill>
                  <a:srgbClr val="0070C0"/>
                </a:solidFill>
                <a:sym typeface="+mn-ea"/>
              </a:rPr>
              <a:t>Number_of_ticket vs Hour</a:t>
            </a:r>
            <a:endParaRPr lang="en-US" b="1">
              <a:solidFill>
                <a:srgbClr val="0070C0"/>
              </a:solidFill>
              <a:sym typeface="+mn-ea"/>
            </a:endParaRPr>
          </a:p>
          <a:p>
            <a:pPr marL="0" indent="0">
              <a:buNone/>
            </a:pPr>
            <a:endParaRPr lang="en-US" b="1">
              <a:solidFill>
                <a:srgbClr val="0070C0"/>
              </a:solidFill>
            </a:endParaRPr>
          </a:p>
          <a:p>
            <a:pPr marL="114300" indent="0">
              <a:buNone/>
            </a:pPr>
            <a:endParaRPr lang="en-US">
              <a:solidFill>
                <a:schemeClr val="accent2"/>
              </a:solidFill>
            </a:endParaRPr>
          </a:p>
        </p:txBody>
      </p:sp>
      <p:pic>
        <p:nvPicPr>
          <p:cNvPr id="6" name="Content Placeholder 5" descr="copy5"/>
          <p:cNvPicPr>
            <a:picLocks noChangeAspect="1"/>
          </p:cNvPicPr>
          <p:nvPr/>
        </p:nvPicPr>
        <p:blipFill>
          <a:blip r:embed="rId1"/>
          <a:stretch>
            <a:fillRect/>
          </a:stretch>
        </p:blipFill>
        <p:spPr>
          <a:xfrm>
            <a:off x="427355" y="2672715"/>
            <a:ext cx="8082915" cy="2141855"/>
          </a:xfrm>
          <a:prstGeom prst="rect">
            <a:avLst/>
          </a:prstGeom>
          <a:noFill/>
          <a:ln w="9525">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p:nvPr>
            <p:ph type="title"/>
          </p:nvPr>
        </p:nvSpPr>
        <p:spPr>
          <a:xfrm>
            <a:off x="311785" y="216535"/>
            <a:ext cx="8520430" cy="1001395"/>
          </a:xfrm>
        </p:spPr>
        <p:txBody>
          <a:bodyPr/>
          <a:p>
            <a:pPr marL="342900" indent="-342900">
              <a:buFont typeface="Wingdings" panose="05000000000000000000" charset="0"/>
              <a:buChar char="v"/>
            </a:pPr>
            <a:r>
              <a:rPr lang="en-US" sz="2400" b="1"/>
              <a:t>Feature Engineering</a:t>
            </a:r>
            <a:br>
              <a:rPr lang="en-US"/>
            </a:br>
            <a:br>
              <a:rPr lang="en-US"/>
            </a:br>
            <a:r>
              <a:rPr lang="en-US" sz="1600" b="1">
                <a:solidFill>
                  <a:schemeClr val="accent2"/>
                </a:solidFill>
              </a:rPr>
              <a:t>Using domain knowledge to extract features from raw data, the performance</a:t>
            </a:r>
            <a:br>
              <a:rPr lang="en-US" sz="1600" b="1">
                <a:solidFill>
                  <a:schemeClr val="accent2"/>
                </a:solidFill>
              </a:rPr>
            </a:br>
            <a:r>
              <a:rPr lang="en-US" sz="1600" b="1">
                <a:solidFill>
                  <a:schemeClr val="accent2"/>
                </a:solidFill>
              </a:rPr>
              <a:t>of the model can be improved.</a:t>
            </a:r>
            <a:endParaRPr lang="en-US" sz="1600" b="1">
              <a:solidFill>
                <a:schemeClr val="accent2"/>
              </a:solidFill>
            </a:endParaRPr>
          </a:p>
        </p:txBody>
      </p:sp>
      <p:sp>
        <p:nvSpPr>
          <p:cNvPr id="5" name="Text Placeholder 4"/>
          <p:cNvSpPr/>
          <p:nvPr>
            <p:ph type="body" idx="1"/>
          </p:nvPr>
        </p:nvSpPr>
        <p:spPr>
          <a:xfrm>
            <a:off x="311785" y="1657350"/>
            <a:ext cx="3999865" cy="3197225"/>
          </a:xfrm>
        </p:spPr>
        <p:txBody>
          <a:bodyPr/>
          <a:p>
            <a:pPr>
              <a:buClr>
                <a:srgbClr val="212121"/>
              </a:buClr>
              <a:buFont typeface="Wingdings" panose="05000000000000000000" charset="0"/>
              <a:buChar char="§"/>
            </a:pPr>
            <a:r>
              <a:rPr lang="en-US" sz="1600" b="1">
                <a:solidFill>
                  <a:schemeClr val="accent2"/>
                </a:solidFill>
              </a:rPr>
              <a:t>Speed</a:t>
            </a:r>
            <a:endParaRPr lang="en-US" sz="1600" b="1">
              <a:solidFill>
                <a:schemeClr val="accent2"/>
              </a:solidFill>
            </a:endParaRPr>
          </a:p>
          <a:p>
            <a:pPr>
              <a:buClr>
                <a:srgbClr val="212121"/>
              </a:buClr>
              <a:buFont typeface="Wingdings" panose="05000000000000000000" charset="0"/>
              <a:buChar char="§"/>
            </a:pPr>
            <a:r>
              <a:rPr lang="en-US" sz="1600" b="1">
                <a:solidFill>
                  <a:schemeClr val="accent2"/>
                </a:solidFill>
              </a:rPr>
              <a:t>Travel_month</a:t>
            </a:r>
            <a:endParaRPr lang="en-US" sz="1600" b="1">
              <a:solidFill>
                <a:schemeClr val="accent2"/>
              </a:solidFill>
            </a:endParaRPr>
          </a:p>
          <a:p>
            <a:pPr>
              <a:buClr>
                <a:srgbClr val="212121"/>
              </a:buClr>
              <a:buFont typeface="Wingdings" panose="05000000000000000000" charset="0"/>
              <a:buChar char="§"/>
            </a:pPr>
            <a:r>
              <a:rPr lang="en-US" sz="1600" b="1">
                <a:solidFill>
                  <a:schemeClr val="accent2"/>
                </a:solidFill>
              </a:rPr>
              <a:t>No_of_tickets</a:t>
            </a:r>
            <a:endParaRPr lang="en-US" sz="1600" b="1">
              <a:solidFill>
                <a:schemeClr val="accent2"/>
              </a:solidFill>
            </a:endParaRPr>
          </a:p>
          <a:p>
            <a:pPr>
              <a:buClr>
                <a:srgbClr val="212121"/>
              </a:buClr>
              <a:buFont typeface="Wingdings" panose="05000000000000000000" charset="0"/>
              <a:buChar char="§"/>
            </a:pPr>
            <a:r>
              <a:rPr lang="en-US" sz="1600" b="1">
                <a:solidFill>
                  <a:schemeClr val="accent2"/>
                </a:solidFill>
              </a:rPr>
              <a:t>Travel_day</a:t>
            </a:r>
            <a:endParaRPr lang="en-US" sz="1600" b="1">
              <a:solidFill>
                <a:schemeClr val="accent2"/>
              </a:solidFill>
            </a:endParaRPr>
          </a:p>
          <a:p>
            <a:pPr>
              <a:buClr>
                <a:srgbClr val="212121"/>
              </a:buClr>
              <a:buFont typeface="Wingdings" panose="05000000000000000000" charset="0"/>
              <a:buChar char="§"/>
            </a:pPr>
            <a:r>
              <a:rPr lang="en-US" sz="1600" b="1">
                <a:solidFill>
                  <a:schemeClr val="accent2"/>
                </a:solidFill>
              </a:rPr>
              <a:t>Hod_arrived_date</a:t>
            </a:r>
            <a:endParaRPr lang="en-US" sz="1600" b="1">
              <a:solidFill>
                <a:schemeClr val="accent2"/>
              </a:solidFill>
            </a:endParaRPr>
          </a:p>
          <a:p>
            <a:pPr>
              <a:buClr>
                <a:srgbClr val="212121"/>
              </a:buClr>
              <a:buFont typeface="Wingdings" panose="05000000000000000000" charset="0"/>
              <a:buChar char="§"/>
            </a:pPr>
            <a:r>
              <a:rPr lang="en-US" sz="1600" b="1">
                <a:solidFill>
                  <a:schemeClr val="accent2"/>
                </a:solidFill>
              </a:rPr>
              <a:t>Is_rush_hour</a:t>
            </a:r>
            <a:endParaRPr lang="en-US" sz="1600" b="1">
              <a:solidFill>
                <a:schemeClr val="accent2"/>
              </a:solidFill>
            </a:endParaRPr>
          </a:p>
          <a:p>
            <a:pPr>
              <a:buClr>
                <a:srgbClr val="212121"/>
              </a:buClr>
              <a:buFont typeface="Wingdings" panose="05000000000000000000" charset="0"/>
              <a:buChar char="§"/>
            </a:pPr>
            <a:r>
              <a:rPr lang="en-US" sz="1600" b="1">
                <a:solidFill>
                  <a:schemeClr val="accent2"/>
                </a:solidFill>
              </a:rPr>
              <a:t>Travel_from</a:t>
            </a:r>
            <a:endParaRPr lang="en-US" sz="1600" b="1">
              <a:solidFill>
                <a:schemeClr val="accent2"/>
              </a:solidFill>
            </a:endParaRPr>
          </a:p>
          <a:p>
            <a:pPr>
              <a:buClr>
                <a:srgbClr val="212121"/>
              </a:buClr>
              <a:buFont typeface="Wingdings" panose="05000000000000000000" charset="0"/>
              <a:buChar char="§"/>
            </a:pPr>
            <a:r>
              <a:rPr lang="en-US" sz="1600" b="1">
                <a:solidFill>
                  <a:schemeClr val="accent2"/>
                </a:solidFill>
              </a:rPr>
              <a:t>Time_gap_between_buses</a:t>
            </a:r>
            <a:endParaRPr lang="en-US" sz="1600" b="1">
              <a:solidFill>
                <a:schemeClr val="accent2"/>
              </a:solidFill>
            </a:endParaRPr>
          </a:p>
          <a:p>
            <a:pPr>
              <a:buClr>
                <a:srgbClr val="212121"/>
              </a:buClr>
              <a:buFont typeface="Wingdings" panose="05000000000000000000" charset="0"/>
              <a:buChar char="§"/>
            </a:pPr>
            <a:r>
              <a:rPr lang="en-US" sz="1600" b="1">
                <a:solidFill>
                  <a:schemeClr val="accent2"/>
                </a:solidFill>
              </a:rPr>
              <a:t>Travel_from_distance</a:t>
            </a:r>
            <a:endParaRPr lang="en-US" sz="1600" b="1">
              <a:solidFill>
                <a:schemeClr val="accent2"/>
              </a:solidFill>
            </a:endParaRPr>
          </a:p>
          <a:p>
            <a:pPr>
              <a:buClr>
                <a:srgbClr val="212121"/>
              </a:buClr>
              <a:buFont typeface="Wingdings" panose="05000000000000000000" charset="0"/>
              <a:buChar char="§"/>
            </a:pPr>
            <a:r>
              <a:rPr lang="en-US" sz="1600" b="1">
                <a:solidFill>
                  <a:schemeClr val="accent2"/>
                </a:solidFill>
              </a:rPr>
              <a:t> Hourly_travelers</a:t>
            </a:r>
            <a:endParaRPr lang="en-US" sz="1600" b="1">
              <a:solidFill>
                <a:schemeClr val="accent2"/>
              </a:solidFill>
            </a:endParaRPr>
          </a:p>
          <a:p>
            <a:pPr>
              <a:buClr>
                <a:srgbClr val="212121"/>
              </a:buClr>
              <a:buFont typeface="Wingdings" panose="05000000000000000000" charset="0"/>
              <a:buChar char="§"/>
            </a:pPr>
            <a:r>
              <a:rPr lang="en-US" sz="1600" b="1">
                <a:solidFill>
                  <a:schemeClr val="accent2"/>
                </a:solidFill>
              </a:rPr>
              <a:t> Daily_travelers</a:t>
            </a:r>
            <a:endParaRPr lang="en-US" sz="1600" b="1">
              <a:solidFill>
                <a:schemeClr val="accent2"/>
              </a:solidFill>
            </a:endParaRPr>
          </a:p>
        </p:txBody>
      </p:sp>
      <p:sp>
        <p:nvSpPr>
          <p:cNvPr id="6" name="Text Placeholder 5"/>
          <p:cNvSpPr/>
          <p:nvPr>
            <p:ph type="body" idx="2"/>
          </p:nvPr>
        </p:nvSpPr>
        <p:spPr>
          <a:xfrm>
            <a:off x="4832350" y="1656715"/>
            <a:ext cx="3999865" cy="2912110"/>
          </a:xfrm>
        </p:spPr>
        <p:txBody>
          <a:bodyPr/>
          <a:p>
            <a:pPr marL="139700" indent="0">
              <a:buNone/>
            </a:pPr>
            <a:endParaRPr lang="en-US"/>
          </a:p>
        </p:txBody>
      </p:sp>
      <p:pic>
        <p:nvPicPr>
          <p:cNvPr id="7" name="Picture 6" descr="images"/>
          <p:cNvPicPr>
            <a:picLocks noChangeAspect="1"/>
          </p:cNvPicPr>
          <p:nvPr/>
        </p:nvPicPr>
        <p:blipFill>
          <a:blip r:embed="rId1"/>
          <a:stretch>
            <a:fillRect/>
          </a:stretch>
        </p:blipFill>
        <p:spPr>
          <a:xfrm>
            <a:off x="4960620" y="1657350"/>
            <a:ext cx="3743325" cy="279463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p:nvPr>
            <p:ph type="ctrTitle"/>
          </p:nvPr>
        </p:nvSpPr>
        <p:spPr>
          <a:xfrm>
            <a:off x="473710" y="363220"/>
            <a:ext cx="8520430" cy="748665"/>
          </a:xfrm>
        </p:spPr>
        <p:txBody>
          <a:bodyPr/>
          <a:p>
            <a:pPr algn="l"/>
            <a:r>
              <a:rPr lang="en-GB" sz="2800" b="1">
                <a:solidFill>
                  <a:srgbClr val="C00000"/>
                </a:solidFill>
                <a:latin typeface="Montserrat" panose="00000500000000000000"/>
                <a:ea typeface="Montserrat" panose="00000500000000000000"/>
                <a:cs typeface="Montserrat" panose="00000500000000000000"/>
                <a:sym typeface="Montserrat" panose="00000500000000000000"/>
              </a:rPr>
              <a:t>Variation of Number of Tickets with Speed</a:t>
            </a:r>
            <a:endParaRPr lang="en-US" sz="2800"/>
          </a:p>
        </p:txBody>
      </p:sp>
      <p:sp>
        <p:nvSpPr>
          <p:cNvPr id="6" name="Subtitle 5"/>
          <p:cNvSpPr/>
          <p:nvPr>
            <p:ph type="subTitle" idx="1"/>
          </p:nvPr>
        </p:nvSpPr>
        <p:spPr>
          <a:xfrm>
            <a:off x="473710" y="1243965"/>
            <a:ext cx="8358505" cy="3667760"/>
          </a:xfrm>
        </p:spPr>
        <p:txBody>
          <a:bodyPr/>
          <a:p>
            <a:pPr algn="just"/>
            <a:r>
              <a:rPr lang="en-US" sz="2000" b="1">
                <a:solidFill>
                  <a:srgbClr val="0070C0"/>
                </a:solidFill>
                <a:sym typeface="+mn-ea"/>
              </a:rPr>
              <a:t>Number_of_ticket vs Speed</a:t>
            </a:r>
            <a:endParaRPr lang="en-US" sz="2000" b="1">
              <a:solidFill>
                <a:srgbClr val="0070C0"/>
              </a:solidFill>
            </a:endParaRPr>
          </a:p>
          <a:p>
            <a:pPr algn="just"/>
            <a:endParaRPr lang="en-US" b="1">
              <a:solidFill>
                <a:srgbClr val="0070C0"/>
              </a:solidFill>
            </a:endParaRPr>
          </a:p>
          <a:p>
            <a:pPr algn="l"/>
            <a:endParaRPr lang="en-US">
              <a:solidFill>
                <a:srgbClr val="00B0F0"/>
              </a:solidFill>
            </a:endParaRPr>
          </a:p>
        </p:txBody>
      </p:sp>
      <p:pic>
        <p:nvPicPr>
          <p:cNvPr id="7" name="Picture 6" descr="copy 6"/>
          <p:cNvPicPr>
            <a:picLocks noChangeAspect="1"/>
          </p:cNvPicPr>
          <p:nvPr/>
        </p:nvPicPr>
        <p:blipFill>
          <a:blip r:embed="rId1"/>
          <a:stretch>
            <a:fillRect/>
          </a:stretch>
        </p:blipFill>
        <p:spPr>
          <a:xfrm>
            <a:off x="473075" y="2006600"/>
            <a:ext cx="8368665" cy="281622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p:nvPr>
            <p:ph type="ctrTitle"/>
          </p:nvPr>
        </p:nvSpPr>
        <p:spPr>
          <a:xfrm>
            <a:off x="311785" y="440690"/>
            <a:ext cx="8520430" cy="765810"/>
          </a:xfrm>
        </p:spPr>
        <p:txBody>
          <a:bodyPr/>
          <a:p>
            <a:pPr algn="l"/>
            <a:r>
              <a:rPr lang="en-GB" sz="2800" b="1">
                <a:solidFill>
                  <a:srgbClr val="C00000"/>
                </a:solidFill>
                <a:latin typeface="Montserrat" panose="00000500000000000000"/>
                <a:ea typeface="Montserrat" panose="00000500000000000000"/>
                <a:cs typeface="Montserrat" panose="00000500000000000000"/>
                <a:sym typeface="Montserrat" panose="00000500000000000000"/>
              </a:rPr>
              <a:t>ML Models </a:t>
            </a:r>
            <a:r>
              <a:rPr lang="en-US" altLang="en-GB" sz="2800" b="1">
                <a:solidFill>
                  <a:srgbClr val="C00000"/>
                </a:solidFill>
                <a:latin typeface="Montserrat" panose="00000500000000000000"/>
                <a:ea typeface="Montserrat" panose="00000500000000000000"/>
                <a:cs typeface="Montserrat" panose="00000500000000000000"/>
                <a:sym typeface="Montserrat" panose="00000500000000000000"/>
              </a:rPr>
              <a:t>A</a:t>
            </a:r>
            <a:r>
              <a:rPr lang="en-GB" sz="2800" b="1">
                <a:solidFill>
                  <a:srgbClr val="C00000"/>
                </a:solidFill>
                <a:latin typeface="Montserrat" panose="00000500000000000000"/>
                <a:ea typeface="Montserrat" panose="00000500000000000000"/>
                <a:cs typeface="Montserrat" panose="00000500000000000000"/>
                <a:sym typeface="Montserrat" panose="00000500000000000000"/>
              </a:rPr>
              <a:t>nd Metrics</a:t>
            </a:r>
            <a:br>
              <a:rPr sz="2800" b="1">
                <a:latin typeface="Montserrat" panose="00000500000000000000"/>
                <a:ea typeface="Montserrat" panose="00000500000000000000"/>
                <a:cs typeface="Montserrat" panose="00000500000000000000"/>
                <a:sym typeface="Montserrat" panose="00000500000000000000"/>
              </a:rPr>
            </a:br>
            <a:endParaRPr lang="en-US" sz="2800"/>
          </a:p>
        </p:txBody>
      </p:sp>
      <p:sp>
        <p:nvSpPr>
          <p:cNvPr id="5" name="Subtitle 4"/>
          <p:cNvSpPr/>
          <p:nvPr>
            <p:ph type="subTitle" idx="1"/>
          </p:nvPr>
        </p:nvSpPr>
        <p:spPr>
          <a:xfrm>
            <a:off x="457835" y="920115"/>
            <a:ext cx="8230870" cy="3935730"/>
          </a:xfrm>
        </p:spPr>
        <p:txBody>
          <a:bodyPr/>
          <a:p>
            <a:endParaRPr lang="en-US"/>
          </a:p>
        </p:txBody>
      </p:sp>
      <p:graphicFrame>
        <p:nvGraphicFramePr>
          <p:cNvPr id="6" name="Table 5"/>
          <p:cNvGraphicFramePr/>
          <p:nvPr/>
        </p:nvGraphicFramePr>
        <p:xfrm>
          <a:off x="457200" y="918845"/>
          <a:ext cx="8232140" cy="3936365"/>
        </p:xfrm>
        <a:graphic>
          <a:graphicData uri="http://schemas.openxmlformats.org/drawingml/2006/table">
            <a:tbl>
              <a:tblPr firstRow="1" firstCol="1">
                <a:tableStyleId>{93296810-A885-4BE3-A3E7-6D5BEEA58F35}</a:tableStyleId>
              </a:tblPr>
              <a:tblGrid>
                <a:gridCol w="1176020"/>
                <a:gridCol w="1176020"/>
                <a:gridCol w="1176020"/>
                <a:gridCol w="1176020"/>
                <a:gridCol w="1176020"/>
                <a:gridCol w="1128395"/>
                <a:gridCol w="1223645"/>
              </a:tblGrid>
              <a:tr h="569595">
                <a:tc>
                  <a:txBody>
                    <a:bodyPr/>
                    <a:p>
                      <a:pPr>
                        <a:buNone/>
                      </a:pPr>
                      <a:r>
                        <a:rPr lang="en-US" sz="1400">
                          <a:solidFill>
                            <a:schemeClr val="tx2"/>
                          </a:solidFill>
                          <a:latin typeface="Arial" panose="020B0604020202020204" pitchFamily="34" charset="0"/>
                          <a:cs typeface="Arial" panose="020B0604020202020204" pitchFamily="34" charset="0"/>
                        </a:rPr>
                        <a:t>Type of Regression</a:t>
                      </a:r>
                      <a:endParaRPr lang="en-US" sz="1400">
                        <a:solidFill>
                          <a:schemeClr val="tx2"/>
                        </a:solidFill>
                        <a:latin typeface="Arial" panose="020B0604020202020204" pitchFamily="34" charset="0"/>
                        <a:cs typeface="Arial" panose="020B0604020202020204" pitchFamily="34" charset="0"/>
                      </a:endParaRPr>
                    </a:p>
                  </a:txBody>
                  <a:tcPr>
                    <a:solidFill>
                      <a:schemeClr val="accent3"/>
                    </a:solidFill>
                  </a:tcPr>
                </a:tc>
                <a:tc>
                  <a:txBody>
                    <a:bodyPr/>
                    <a:p>
                      <a:pPr>
                        <a:buNone/>
                      </a:pPr>
                      <a:r>
                        <a:rPr lang="en-US" sz="1400">
                          <a:solidFill>
                            <a:schemeClr val="tx2"/>
                          </a:solidFill>
                          <a:latin typeface="Arial" panose="020B0604020202020204" pitchFamily="34" charset="0"/>
                          <a:cs typeface="Arial" panose="020B0604020202020204" pitchFamily="34" charset="0"/>
                        </a:rPr>
                        <a:t>Train Score</a:t>
                      </a:r>
                      <a:endParaRPr lang="en-US" sz="1400">
                        <a:solidFill>
                          <a:schemeClr val="tx2"/>
                        </a:solidFill>
                        <a:latin typeface="Arial" panose="020B0604020202020204" pitchFamily="34" charset="0"/>
                        <a:cs typeface="Arial" panose="020B0604020202020204" pitchFamily="34" charset="0"/>
                      </a:endParaRPr>
                    </a:p>
                  </a:txBody>
                  <a:tcPr>
                    <a:solidFill>
                      <a:schemeClr val="accent3"/>
                    </a:solidFill>
                  </a:tcPr>
                </a:tc>
                <a:tc>
                  <a:txBody>
                    <a:bodyPr/>
                    <a:p>
                      <a:pPr>
                        <a:buNone/>
                      </a:pPr>
                      <a:r>
                        <a:rPr lang="en-US" sz="1400">
                          <a:solidFill>
                            <a:schemeClr val="tx2"/>
                          </a:solidFill>
                          <a:latin typeface="Arial" panose="020B0604020202020204" pitchFamily="34" charset="0"/>
                          <a:cs typeface="Arial" panose="020B0604020202020204" pitchFamily="34" charset="0"/>
                        </a:rPr>
                        <a:t>Test Score</a:t>
                      </a:r>
                      <a:endParaRPr lang="en-US" sz="1400">
                        <a:solidFill>
                          <a:schemeClr val="tx2"/>
                        </a:solidFill>
                        <a:latin typeface="Arial" panose="020B0604020202020204" pitchFamily="34" charset="0"/>
                        <a:cs typeface="Arial" panose="020B0604020202020204" pitchFamily="34" charset="0"/>
                      </a:endParaRPr>
                    </a:p>
                  </a:txBody>
                  <a:tcPr>
                    <a:solidFill>
                      <a:schemeClr val="accent3"/>
                    </a:solidFill>
                  </a:tcPr>
                </a:tc>
                <a:tc>
                  <a:txBody>
                    <a:bodyPr/>
                    <a:p>
                      <a:pPr>
                        <a:buNone/>
                      </a:pPr>
                      <a:r>
                        <a:rPr lang="en-US" sz="1400">
                          <a:solidFill>
                            <a:schemeClr val="tx2"/>
                          </a:solidFill>
                          <a:latin typeface="Arial" panose="020B0604020202020204" pitchFamily="34" charset="0"/>
                          <a:cs typeface="Arial" panose="020B0604020202020204" pitchFamily="34" charset="0"/>
                        </a:rPr>
                        <a:t>R2 Score</a:t>
                      </a:r>
                      <a:endParaRPr lang="en-US" sz="1400">
                        <a:solidFill>
                          <a:schemeClr val="tx2"/>
                        </a:solidFill>
                        <a:latin typeface="Arial" panose="020B0604020202020204" pitchFamily="34" charset="0"/>
                        <a:cs typeface="Arial" panose="020B0604020202020204" pitchFamily="34" charset="0"/>
                      </a:endParaRPr>
                    </a:p>
                  </a:txBody>
                  <a:tcPr>
                    <a:solidFill>
                      <a:schemeClr val="accent3"/>
                    </a:solidFill>
                  </a:tcPr>
                </a:tc>
                <a:tc>
                  <a:txBody>
                    <a:bodyPr/>
                    <a:p>
                      <a:pPr>
                        <a:buNone/>
                      </a:pPr>
                      <a:r>
                        <a:rPr lang="en-US" sz="1400">
                          <a:solidFill>
                            <a:schemeClr val="tx2"/>
                          </a:solidFill>
                          <a:latin typeface="Arial" panose="020B0604020202020204" pitchFamily="34" charset="0"/>
                          <a:cs typeface="Arial" panose="020B0604020202020204" pitchFamily="34" charset="0"/>
                        </a:rPr>
                        <a:t>ADJ_R2</a:t>
                      </a:r>
                      <a:endParaRPr lang="en-US" sz="1400">
                        <a:solidFill>
                          <a:schemeClr val="tx2"/>
                        </a:solidFill>
                        <a:latin typeface="Arial" panose="020B0604020202020204" pitchFamily="34" charset="0"/>
                        <a:cs typeface="Arial" panose="020B0604020202020204" pitchFamily="34" charset="0"/>
                      </a:endParaRPr>
                    </a:p>
                  </a:txBody>
                  <a:tcPr>
                    <a:solidFill>
                      <a:schemeClr val="accent3"/>
                    </a:solidFill>
                  </a:tcPr>
                </a:tc>
                <a:tc>
                  <a:txBody>
                    <a:bodyPr/>
                    <a:p>
                      <a:pPr>
                        <a:buNone/>
                      </a:pPr>
                      <a:r>
                        <a:rPr lang="en-US" sz="1400">
                          <a:solidFill>
                            <a:schemeClr val="tx2"/>
                          </a:solidFill>
                          <a:latin typeface="Arial" panose="020B0604020202020204" pitchFamily="34" charset="0"/>
                          <a:cs typeface="Arial" panose="020B0604020202020204" pitchFamily="34" charset="0"/>
                        </a:rPr>
                        <a:t>MAE</a:t>
                      </a:r>
                      <a:endParaRPr lang="en-US" sz="1400">
                        <a:solidFill>
                          <a:schemeClr val="tx2"/>
                        </a:solidFill>
                        <a:latin typeface="Arial" panose="020B0604020202020204" pitchFamily="34" charset="0"/>
                        <a:cs typeface="Arial" panose="020B0604020202020204" pitchFamily="34" charset="0"/>
                      </a:endParaRPr>
                    </a:p>
                  </a:txBody>
                  <a:tcPr>
                    <a:solidFill>
                      <a:schemeClr val="accent3"/>
                    </a:solidFill>
                  </a:tcPr>
                </a:tc>
                <a:tc>
                  <a:txBody>
                    <a:bodyPr/>
                    <a:p>
                      <a:pPr>
                        <a:buNone/>
                      </a:pPr>
                      <a:r>
                        <a:rPr lang="en-US" sz="1400">
                          <a:solidFill>
                            <a:schemeClr val="tx2"/>
                          </a:solidFill>
                          <a:latin typeface="Arial" panose="020B0604020202020204" pitchFamily="34" charset="0"/>
                          <a:cs typeface="Arial" panose="020B0604020202020204" pitchFamily="34" charset="0"/>
                        </a:rPr>
                        <a:t>MSE</a:t>
                      </a:r>
                      <a:endParaRPr lang="en-US" sz="1400">
                        <a:solidFill>
                          <a:schemeClr val="tx2"/>
                        </a:solidFill>
                        <a:latin typeface="Arial" panose="020B0604020202020204" pitchFamily="34" charset="0"/>
                        <a:cs typeface="Arial" panose="020B0604020202020204" pitchFamily="34" charset="0"/>
                      </a:endParaRPr>
                    </a:p>
                  </a:txBody>
                  <a:tcPr>
                    <a:solidFill>
                      <a:schemeClr val="accent3"/>
                    </a:solidFill>
                  </a:tcPr>
                </a:tc>
              </a:tr>
              <a:tr h="527685">
                <a:tc>
                  <a:txBody>
                    <a:bodyPr/>
                    <a:p>
                      <a:pPr>
                        <a:buNone/>
                      </a:pPr>
                      <a:r>
                        <a:rPr lang="en-US" sz="1400">
                          <a:solidFill>
                            <a:schemeClr val="tx2"/>
                          </a:solidFill>
                          <a:latin typeface="Arial" panose="020B0604020202020204" pitchFamily="34" charset="0"/>
                          <a:cs typeface="Arial" panose="020B0604020202020204" pitchFamily="34" charset="0"/>
                        </a:rPr>
                        <a:t>Linear</a:t>
                      </a:r>
                      <a:endParaRPr lang="en-US" sz="1400">
                        <a:solidFill>
                          <a:schemeClr val="tx2"/>
                        </a:solidFill>
                        <a:latin typeface="Arial" panose="020B0604020202020204" pitchFamily="34" charset="0"/>
                        <a:cs typeface="Arial" panose="020B0604020202020204" pitchFamily="34" charset="0"/>
                      </a:endParaRPr>
                    </a:p>
                  </a:txBody>
                  <a:tcPr>
                    <a:solidFill>
                      <a:schemeClr val="accent3"/>
                    </a:solidFill>
                  </a:tcPr>
                </a:tc>
                <a:tc>
                  <a:txBody>
                    <a:bodyPr/>
                    <a:p>
                      <a:pPr marL="0" lvl="0" indent="0" algn="l" rtl="0">
                        <a:spcBef>
                          <a:spcPts val="0"/>
                        </a:spcBef>
                        <a:spcAft>
                          <a:spcPts val="0"/>
                        </a:spcAft>
                        <a:buNone/>
                      </a:pPr>
                      <a:r>
                        <a:rPr lang="en-GB" sz="1200" b="1">
                          <a:solidFill>
                            <a:schemeClr val="accent2"/>
                          </a:solidFill>
                          <a:highlight>
                            <a:srgbClr val="FFFFFF"/>
                          </a:highlight>
                          <a:latin typeface="Montserrat" panose="00000500000000000000"/>
                          <a:ea typeface="Montserrat" panose="00000500000000000000"/>
                          <a:cs typeface="Montserrat" panose="00000500000000000000"/>
                          <a:sym typeface="Montserrat" panose="00000500000000000000"/>
                        </a:rPr>
                        <a:t>0.41531</a:t>
                      </a:r>
                      <a:endParaRPr lang="en-GB" sz="1200" b="1">
                        <a:solidFill>
                          <a:schemeClr val="accent2"/>
                        </a:solidFill>
                        <a:highlight>
                          <a:srgbClr val="FFFFFF"/>
                        </a:highlight>
                        <a:latin typeface="Montserrat" panose="00000500000000000000"/>
                        <a:ea typeface="Montserrat" panose="00000500000000000000"/>
                        <a:cs typeface="Montserrat" panose="00000500000000000000"/>
                        <a:sym typeface="Montserrat" panose="00000500000000000000"/>
                      </a:endParaRPr>
                    </a:p>
                  </a:txBody>
                  <a:tcPr marL="91425" marR="91425" marT="91425" marB="91425">
                    <a:solidFill>
                      <a:schemeClr val="accent3"/>
                    </a:solidFill>
                  </a:tcPr>
                </a:tc>
                <a:tc>
                  <a:txBody>
                    <a:bodyPr/>
                    <a:p>
                      <a:pPr marL="0" lvl="0" indent="0" algn="l" rtl="0">
                        <a:spcBef>
                          <a:spcPts val="0"/>
                        </a:spcBef>
                        <a:spcAft>
                          <a:spcPts val="0"/>
                        </a:spcAft>
                        <a:buNone/>
                      </a:pPr>
                      <a:r>
                        <a:rPr lang="en-GB" sz="1200" b="1">
                          <a:solidFill>
                            <a:schemeClr val="accent2"/>
                          </a:solidFill>
                          <a:highlight>
                            <a:srgbClr val="FFFFFF"/>
                          </a:highlight>
                          <a:latin typeface="Montserrat" panose="00000500000000000000"/>
                          <a:ea typeface="Montserrat" panose="00000500000000000000"/>
                          <a:cs typeface="Montserrat" panose="00000500000000000000"/>
                          <a:sym typeface="Montserrat" panose="00000500000000000000"/>
                        </a:rPr>
                        <a:t>0.354621</a:t>
                      </a:r>
                      <a:endParaRPr lang="en-GB" sz="1200" b="1">
                        <a:solidFill>
                          <a:schemeClr val="accent2"/>
                        </a:solidFill>
                        <a:highlight>
                          <a:srgbClr val="FFFFFF"/>
                        </a:highlight>
                        <a:latin typeface="Montserrat" panose="00000500000000000000"/>
                        <a:ea typeface="Montserrat" panose="00000500000000000000"/>
                        <a:cs typeface="Montserrat" panose="00000500000000000000"/>
                        <a:sym typeface="Montserrat" panose="00000500000000000000"/>
                      </a:endParaRPr>
                    </a:p>
                  </a:txBody>
                  <a:tcPr marL="91425" marR="91425" marT="91425" marB="91425">
                    <a:solidFill>
                      <a:schemeClr val="accent3"/>
                    </a:solidFill>
                  </a:tcPr>
                </a:tc>
                <a:tc>
                  <a:txBody>
                    <a:bodyPr/>
                    <a:p>
                      <a:pPr marL="0" lvl="0" indent="0" algn="l" rtl="0">
                        <a:spcBef>
                          <a:spcPts val="0"/>
                        </a:spcBef>
                        <a:spcAft>
                          <a:spcPts val="0"/>
                        </a:spcAft>
                        <a:buNone/>
                      </a:pPr>
                      <a:r>
                        <a:rPr lang="en-GB" sz="1200" b="1">
                          <a:solidFill>
                            <a:schemeClr val="tx2"/>
                          </a:solidFill>
                          <a:highlight>
                            <a:srgbClr val="FFFFFF"/>
                          </a:highlight>
                          <a:latin typeface="Montserrat" panose="00000500000000000000"/>
                          <a:ea typeface="Montserrat" panose="00000500000000000000"/>
                          <a:cs typeface="Montserrat" panose="00000500000000000000"/>
                          <a:sym typeface="Montserrat" panose="00000500000000000000"/>
                        </a:rPr>
                        <a:t>0.354679831</a:t>
                      </a:r>
                      <a:endParaRPr lang="en-GB" sz="1200" b="1">
                        <a:solidFill>
                          <a:schemeClr val="tx2"/>
                        </a:solidFill>
                        <a:highlight>
                          <a:srgbClr val="FFFFFF"/>
                        </a:highlight>
                        <a:latin typeface="Montserrat" panose="00000500000000000000"/>
                        <a:ea typeface="Montserrat" panose="00000500000000000000"/>
                        <a:cs typeface="Montserrat" panose="00000500000000000000"/>
                        <a:sym typeface="Montserrat" panose="00000500000000000000"/>
                      </a:endParaRPr>
                    </a:p>
                  </a:txBody>
                  <a:tcPr marL="91425" marR="91425" marT="91425" marB="91425">
                    <a:solidFill>
                      <a:schemeClr val="accent3"/>
                    </a:solidFill>
                  </a:tcPr>
                </a:tc>
                <a:tc>
                  <a:txBody>
                    <a:bodyPr/>
                    <a:p>
                      <a:pPr marL="0" lvl="0" indent="0" algn="l" rtl="0">
                        <a:spcBef>
                          <a:spcPts val="0"/>
                        </a:spcBef>
                        <a:spcAft>
                          <a:spcPts val="0"/>
                        </a:spcAft>
                        <a:buNone/>
                      </a:pPr>
                      <a:r>
                        <a:rPr lang="en-GB" sz="1200" b="1">
                          <a:solidFill>
                            <a:schemeClr val="tx2"/>
                          </a:solidFill>
                          <a:highlight>
                            <a:srgbClr val="FFFFFF"/>
                          </a:highlight>
                          <a:latin typeface="Montserrat" panose="00000500000000000000"/>
                          <a:ea typeface="Montserrat" panose="00000500000000000000"/>
                          <a:cs typeface="Montserrat" panose="00000500000000000000"/>
                          <a:sym typeface="Montserrat" panose="00000500000000000000"/>
                        </a:rPr>
                        <a:t>0.3476561</a:t>
                      </a:r>
                      <a:endParaRPr lang="en-GB" sz="1200" b="1">
                        <a:solidFill>
                          <a:schemeClr val="tx2"/>
                        </a:solidFill>
                        <a:highlight>
                          <a:srgbClr val="FFFFFF"/>
                        </a:highlight>
                        <a:latin typeface="Montserrat" panose="00000500000000000000"/>
                        <a:ea typeface="Montserrat" panose="00000500000000000000"/>
                        <a:cs typeface="Montserrat" panose="00000500000000000000"/>
                        <a:sym typeface="Montserrat" panose="00000500000000000000"/>
                      </a:endParaRPr>
                    </a:p>
                  </a:txBody>
                  <a:tcPr marL="91425" marR="91425" marT="91425" marB="91425">
                    <a:solidFill>
                      <a:schemeClr val="accent3"/>
                    </a:solidFill>
                  </a:tcPr>
                </a:tc>
                <a:tc>
                  <a:txBody>
                    <a:bodyPr/>
                    <a:p>
                      <a:pPr marL="0" lvl="0" indent="0" algn="l" rtl="0">
                        <a:spcBef>
                          <a:spcPts val="0"/>
                        </a:spcBef>
                        <a:spcAft>
                          <a:spcPts val="0"/>
                        </a:spcAft>
                        <a:buNone/>
                      </a:pPr>
                      <a:r>
                        <a:rPr lang="en-GB" sz="1200" b="1">
                          <a:solidFill>
                            <a:schemeClr val="tx2"/>
                          </a:solidFill>
                          <a:highlight>
                            <a:srgbClr val="FFFFFF"/>
                          </a:highlight>
                          <a:latin typeface="Montserrat" panose="00000500000000000000"/>
                          <a:ea typeface="Montserrat" panose="00000500000000000000"/>
                          <a:cs typeface="Montserrat" panose="00000500000000000000"/>
                          <a:sym typeface="Montserrat" panose="00000500000000000000"/>
                        </a:rPr>
                        <a:t>4.7474791</a:t>
                      </a:r>
                      <a:endParaRPr lang="en-GB" sz="1200" b="1">
                        <a:solidFill>
                          <a:schemeClr val="tx2"/>
                        </a:solidFill>
                        <a:highlight>
                          <a:srgbClr val="FFFFFF"/>
                        </a:highlight>
                        <a:latin typeface="Montserrat" panose="00000500000000000000"/>
                        <a:ea typeface="Montserrat" panose="00000500000000000000"/>
                        <a:cs typeface="Montserrat" panose="00000500000000000000"/>
                        <a:sym typeface="Montserrat" panose="00000500000000000000"/>
                      </a:endParaRPr>
                    </a:p>
                  </a:txBody>
                  <a:tcPr marL="91425" marR="91425" marT="91425" marB="91425">
                    <a:solidFill>
                      <a:schemeClr val="accent3"/>
                    </a:solidFill>
                  </a:tcPr>
                </a:tc>
                <a:tc>
                  <a:txBody>
                    <a:bodyPr/>
                    <a:p>
                      <a:pPr marL="0" lvl="0" indent="0" algn="l" rtl="0">
                        <a:spcBef>
                          <a:spcPts val="0"/>
                        </a:spcBef>
                        <a:spcAft>
                          <a:spcPts val="0"/>
                        </a:spcAft>
                        <a:buNone/>
                      </a:pPr>
                      <a:r>
                        <a:rPr lang="en-GB" sz="1200" b="1">
                          <a:solidFill>
                            <a:schemeClr val="tx2"/>
                          </a:solidFill>
                          <a:highlight>
                            <a:srgbClr val="FFFFFF"/>
                          </a:highlight>
                          <a:latin typeface="Montserrat" panose="00000500000000000000"/>
                          <a:ea typeface="Montserrat" panose="00000500000000000000"/>
                          <a:cs typeface="Montserrat" panose="00000500000000000000"/>
                          <a:sym typeface="Montserrat" panose="00000500000000000000"/>
                        </a:rPr>
                        <a:t>48.4351195</a:t>
                      </a:r>
                      <a:endParaRPr lang="en-GB" sz="1200" b="1">
                        <a:solidFill>
                          <a:schemeClr val="tx2"/>
                        </a:solidFill>
                        <a:highlight>
                          <a:srgbClr val="FFFFFF"/>
                        </a:highlight>
                        <a:latin typeface="Montserrat" panose="00000500000000000000"/>
                        <a:ea typeface="Montserrat" panose="00000500000000000000"/>
                        <a:cs typeface="Montserrat" panose="00000500000000000000"/>
                        <a:sym typeface="Montserrat" panose="00000500000000000000"/>
                      </a:endParaRPr>
                    </a:p>
                  </a:txBody>
                  <a:tcPr marL="91425" marR="91425" marT="91425" marB="91425">
                    <a:solidFill>
                      <a:schemeClr val="accent3"/>
                    </a:solidFill>
                  </a:tcPr>
                </a:tc>
              </a:tr>
              <a:tr h="568960">
                <a:tc>
                  <a:txBody>
                    <a:bodyPr/>
                    <a:p>
                      <a:pPr>
                        <a:buNone/>
                      </a:pPr>
                      <a:r>
                        <a:rPr lang="en-US" sz="1400">
                          <a:solidFill>
                            <a:schemeClr val="tx2"/>
                          </a:solidFill>
                          <a:latin typeface="Arial" panose="020B0604020202020204" pitchFamily="34" charset="0"/>
                          <a:cs typeface="Arial" panose="020B0604020202020204" pitchFamily="34" charset="0"/>
                        </a:rPr>
                        <a:t>Linear-Lasso</a:t>
                      </a:r>
                      <a:endParaRPr lang="en-US" sz="1400">
                        <a:solidFill>
                          <a:schemeClr val="tx2"/>
                        </a:solidFill>
                        <a:latin typeface="Arial" panose="020B0604020202020204" pitchFamily="34" charset="0"/>
                        <a:cs typeface="Arial" panose="020B0604020202020204" pitchFamily="34" charset="0"/>
                      </a:endParaRPr>
                    </a:p>
                  </a:txBody>
                  <a:tcPr>
                    <a:solidFill>
                      <a:schemeClr val="accent3"/>
                    </a:solidFill>
                  </a:tcPr>
                </a:tc>
                <a:tc>
                  <a:txBody>
                    <a:bodyPr/>
                    <a:p>
                      <a:pPr marL="0" lvl="0" indent="0" algn="l" rtl="0">
                        <a:spcBef>
                          <a:spcPts val="0"/>
                        </a:spcBef>
                        <a:spcAft>
                          <a:spcPts val="0"/>
                        </a:spcAft>
                        <a:buNone/>
                      </a:pPr>
                      <a:r>
                        <a:rPr lang="en-GB" sz="1200" b="1">
                          <a:solidFill>
                            <a:schemeClr val="accent2"/>
                          </a:solidFill>
                          <a:highlight>
                            <a:srgbClr val="FFFFFF"/>
                          </a:highlight>
                          <a:latin typeface="Montserrat" panose="00000500000000000000"/>
                          <a:ea typeface="Montserrat" panose="00000500000000000000"/>
                          <a:cs typeface="Montserrat" panose="00000500000000000000"/>
                          <a:sym typeface="Montserrat" panose="00000500000000000000"/>
                        </a:rPr>
                        <a:t>0.293599</a:t>
                      </a:r>
                      <a:endParaRPr lang="en-GB" sz="1200" b="1">
                        <a:solidFill>
                          <a:schemeClr val="accent2"/>
                        </a:solidFill>
                        <a:highlight>
                          <a:srgbClr val="FFFFFF"/>
                        </a:highlight>
                        <a:latin typeface="Montserrat" panose="00000500000000000000"/>
                        <a:ea typeface="Montserrat" panose="00000500000000000000"/>
                        <a:cs typeface="Montserrat" panose="00000500000000000000"/>
                        <a:sym typeface="Montserrat" panose="00000500000000000000"/>
                      </a:endParaRPr>
                    </a:p>
                  </a:txBody>
                  <a:tcPr marL="91425" marR="91425" marT="91425" marB="91425">
                    <a:solidFill>
                      <a:schemeClr val="accent3"/>
                    </a:solidFill>
                  </a:tcPr>
                </a:tc>
                <a:tc>
                  <a:txBody>
                    <a:bodyPr/>
                    <a:p>
                      <a:pPr marL="0" lvl="0" indent="0" algn="l" rtl="0">
                        <a:spcBef>
                          <a:spcPts val="0"/>
                        </a:spcBef>
                        <a:spcAft>
                          <a:spcPts val="0"/>
                        </a:spcAft>
                        <a:buNone/>
                      </a:pPr>
                      <a:r>
                        <a:rPr lang="en-GB" sz="1200" b="1">
                          <a:solidFill>
                            <a:schemeClr val="accent2"/>
                          </a:solidFill>
                          <a:highlight>
                            <a:srgbClr val="FFFFFF"/>
                          </a:highlight>
                          <a:latin typeface="Montserrat" panose="00000500000000000000"/>
                          <a:ea typeface="Montserrat" panose="00000500000000000000"/>
                          <a:cs typeface="Montserrat" panose="00000500000000000000"/>
                          <a:sym typeface="Montserrat" panose="00000500000000000000"/>
                        </a:rPr>
                        <a:t>0.343606</a:t>
                      </a:r>
                      <a:endParaRPr lang="en-GB" sz="1200" b="1">
                        <a:solidFill>
                          <a:schemeClr val="accent2"/>
                        </a:solidFill>
                        <a:highlight>
                          <a:srgbClr val="FFFFFF"/>
                        </a:highlight>
                        <a:latin typeface="Montserrat" panose="00000500000000000000"/>
                        <a:ea typeface="Montserrat" panose="00000500000000000000"/>
                        <a:cs typeface="Montserrat" panose="00000500000000000000"/>
                        <a:sym typeface="Montserrat" panose="00000500000000000000"/>
                      </a:endParaRPr>
                    </a:p>
                  </a:txBody>
                  <a:tcPr marL="91425" marR="91425" marT="91425" marB="91425">
                    <a:solidFill>
                      <a:schemeClr val="accent3"/>
                    </a:solidFill>
                  </a:tcPr>
                </a:tc>
                <a:tc>
                  <a:txBody>
                    <a:bodyPr/>
                    <a:p>
                      <a:pPr marL="0" lvl="0" indent="0" algn="l" rtl="0">
                        <a:spcBef>
                          <a:spcPts val="0"/>
                        </a:spcBef>
                        <a:spcAft>
                          <a:spcPts val="0"/>
                        </a:spcAft>
                        <a:buNone/>
                      </a:pPr>
                      <a:r>
                        <a:rPr lang="en-GB" sz="1200" b="1">
                          <a:solidFill>
                            <a:schemeClr val="tx2"/>
                          </a:solidFill>
                          <a:highlight>
                            <a:srgbClr val="FFFFFF"/>
                          </a:highlight>
                          <a:latin typeface="Montserrat" panose="00000500000000000000"/>
                          <a:ea typeface="Montserrat" panose="00000500000000000000"/>
                          <a:cs typeface="Montserrat" panose="00000500000000000000"/>
                          <a:sym typeface="Montserrat" panose="00000500000000000000"/>
                        </a:rPr>
                        <a:t>0.355067</a:t>
                      </a:r>
                      <a:endParaRPr lang="en-GB" sz="1200" b="1">
                        <a:solidFill>
                          <a:schemeClr val="tx2"/>
                        </a:solidFill>
                        <a:highlight>
                          <a:srgbClr val="FFFFFF"/>
                        </a:highlight>
                        <a:latin typeface="Montserrat" panose="00000500000000000000"/>
                        <a:ea typeface="Montserrat" panose="00000500000000000000"/>
                        <a:cs typeface="Montserrat" panose="00000500000000000000"/>
                        <a:sym typeface="Montserrat" panose="00000500000000000000"/>
                      </a:endParaRPr>
                    </a:p>
                  </a:txBody>
                  <a:tcPr marL="91425" marR="91425" marT="91425" marB="91425">
                    <a:solidFill>
                      <a:schemeClr val="accent3"/>
                    </a:solidFill>
                  </a:tcPr>
                </a:tc>
                <a:tc>
                  <a:txBody>
                    <a:bodyPr/>
                    <a:p>
                      <a:pPr marL="0" lvl="0" indent="0" algn="l" rtl="0">
                        <a:spcBef>
                          <a:spcPts val="0"/>
                        </a:spcBef>
                        <a:spcAft>
                          <a:spcPts val="0"/>
                        </a:spcAft>
                        <a:buNone/>
                      </a:pPr>
                      <a:r>
                        <a:rPr lang="en-GB" sz="1200" b="1">
                          <a:solidFill>
                            <a:schemeClr val="tx2"/>
                          </a:solidFill>
                          <a:highlight>
                            <a:srgbClr val="FFFFFF"/>
                          </a:highlight>
                          <a:latin typeface="Montserrat" panose="00000500000000000000"/>
                          <a:ea typeface="Montserrat" panose="00000500000000000000"/>
                          <a:cs typeface="Montserrat" panose="00000500000000000000"/>
                          <a:sym typeface="Montserrat" panose="00000500000000000000"/>
                        </a:rPr>
                        <a:t>0.3487478</a:t>
                      </a:r>
                      <a:endParaRPr lang="en-GB" sz="1200" b="1">
                        <a:solidFill>
                          <a:schemeClr val="tx2"/>
                        </a:solidFill>
                        <a:highlight>
                          <a:srgbClr val="FFFFFF"/>
                        </a:highlight>
                        <a:latin typeface="Montserrat" panose="00000500000000000000"/>
                        <a:ea typeface="Montserrat" panose="00000500000000000000"/>
                        <a:cs typeface="Montserrat" panose="00000500000000000000"/>
                        <a:sym typeface="Montserrat" panose="00000500000000000000"/>
                      </a:endParaRPr>
                    </a:p>
                  </a:txBody>
                  <a:tcPr marL="91425" marR="91425" marT="91425" marB="91425">
                    <a:solidFill>
                      <a:schemeClr val="accent3"/>
                    </a:solidFill>
                  </a:tcPr>
                </a:tc>
                <a:tc>
                  <a:txBody>
                    <a:bodyPr/>
                    <a:p>
                      <a:pPr marL="0" lvl="0" indent="0" algn="l" rtl="0">
                        <a:spcBef>
                          <a:spcPts val="0"/>
                        </a:spcBef>
                        <a:spcAft>
                          <a:spcPts val="0"/>
                        </a:spcAft>
                        <a:buNone/>
                      </a:pPr>
                      <a:r>
                        <a:rPr lang="en-GB" sz="1200" b="1">
                          <a:solidFill>
                            <a:schemeClr val="tx2"/>
                          </a:solidFill>
                          <a:highlight>
                            <a:srgbClr val="FFFFFF"/>
                          </a:highlight>
                          <a:latin typeface="Montserrat" panose="00000500000000000000"/>
                          <a:ea typeface="Montserrat" panose="00000500000000000000"/>
                          <a:cs typeface="Montserrat" panose="00000500000000000000"/>
                          <a:sym typeface="Montserrat" panose="00000500000000000000"/>
                        </a:rPr>
                        <a:t>4.7417715</a:t>
                      </a:r>
                      <a:endParaRPr lang="en-GB" sz="1200" b="1">
                        <a:solidFill>
                          <a:schemeClr val="tx2"/>
                        </a:solidFill>
                        <a:highlight>
                          <a:srgbClr val="FFFFFF"/>
                        </a:highlight>
                        <a:latin typeface="Montserrat" panose="00000500000000000000"/>
                        <a:ea typeface="Montserrat" panose="00000500000000000000"/>
                        <a:cs typeface="Montserrat" panose="00000500000000000000"/>
                        <a:sym typeface="Montserrat" panose="00000500000000000000"/>
                      </a:endParaRPr>
                    </a:p>
                  </a:txBody>
                  <a:tcPr marL="91425" marR="91425" marT="91425" marB="91425">
                    <a:solidFill>
                      <a:schemeClr val="accent3"/>
                    </a:solidFill>
                  </a:tcPr>
                </a:tc>
                <a:tc>
                  <a:txBody>
                    <a:bodyPr/>
                    <a:p>
                      <a:pPr marL="0" lvl="0" indent="0" algn="l" rtl="0">
                        <a:spcBef>
                          <a:spcPts val="0"/>
                        </a:spcBef>
                        <a:spcAft>
                          <a:spcPts val="0"/>
                        </a:spcAft>
                        <a:buNone/>
                      </a:pPr>
                      <a:r>
                        <a:rPr lang="en-GB" sz="1200" b="1">
                          <a:solidFill>
                            <a:schemeClr val="tx2"/>
                          </a:solidFill>
                          <a:highlight>
                            <a:srgbClr val="FFFFFF"/>
                          </a:highlight>
                          <a:latin typeface="Montserrat" panose="00000500000000000000"/>
                          <a:ea typeface="Montserrat" panose="00000500000000000000"/>
                          <a:cs typeface="Montserrat" panose="00000500000000000000"/>
                          <a:sym typeface="Montserrat" panose="00000500000000000000"/>
                        </a:rPr>
                        <a:t>48.4241544</a:t>
                      </a:r>
                      <a:endParaRPr lang="en-GB" sz="1200" b="1">
                        <a:solidFill>
                          <a:schemeClr val="tx2"/>
                        </a:solidFill>
                        <a:highlight>
                          <a:srgbClr val="FFFFFF"/>
                        </a:highlight>
                        <a:latin typeface="Montserrat" panose="00000500000000000000"/>
                        <a:ea typeface="Montserrat" panose="00000500000000000000"/>
                        <a:cs typeface="Montserrat" panose="00000500000000000000"/>
                        <a:sym typeface="Montserrat" panose="00000500000000000000"/>
                      </a:endParaRPr>
                    </a:p>
                  </a:txBody>
                  <a:tcPr marL="91425" marR="91425" marT="91425" marB="91425">
                    <a:solidFill>
                      <a:schemeClr val="accent3"/>
                    </a:solidFill>
                  </a:tcPr>
                </a:tc>
              </a:tr>
              <a:tr h="569595">
                <a:tc>
                  <a:txBody>
                    <a:bodyPr/>
                    <a:p>
                      <a:pPr>
                        <a:buNone/>
                      </a:pPr>
                      <a:r>
                        <a:rPr lang="en-US">
                          <a:solidFill>
                            <a:schemeClr val="tx2"/>
                          </a:solidFill>
                          <a:latin typeface="Arial" panose="020B0604020202020204" pitchFamily="34" charset="0"/>
                          <a:cs typeface="Arial" panose="020B0604020202020204" pitchFamily="34" charset="0"/>
                        </a:rPr>
                        <a:t>Linear-Ridge</a:t>
                      </a:r>
                      <a:endParaRPr lang="en-US">
                        <a:solidFill>
                          <a:schemeClr val="tx2"/>
                        </a:solidFill>
                        <a:latin typeface="Arial" panose="020B0604020202020204" pitchFamily="34" charset="0"/>
                        <a:cs typeface="Arial" panose="020B0604020202020204" pitchFamily="34" charset="0"/>
                      </a:endParaRPr>
                    </a:p>
                  </a:txBody>
                  <a:tcPr>
                    <a:solidFill>
                      <a:schemeClr val="accent3"/>
                    </a:solidFill>
                  </a:tcPr>
                </a:tc>
                <a:tc>
                  <a:txBody>
                    <a:bodyPr/>
                    <a:p>
                      <a:pPr marL="0" lvl="0" indent="0" algn="l" rtl="0">
                        <a:spcBef>
                          <a:spcPts val="0"/>
                        </a:spcBef>
                        <a:spcAft>
                          <a:spcPts val="0"/>
                        </a:spcAft>
                        <a:buNone/>
                      </a:pPr>
                      <a:r>
                        <a:rPr lang="en-GB" sz="1200" b="1">
                          <a:solidFill>
                            <a:schemeClr val="accent2"/>
                          </a:solidFill>
                          <a:highlight>
                            <a:srgbClr val="FFFFFF"/>
                          </a:highlight>
                          <a:latin typeface="Montserrat" panose="00000500000000000000"/>
                          <a:ea typeface="Montserrat" panose="00000500000000000000"/>
                          <a:cs typeface="Montserrat" panose="00000500000000000000"/>
                          <a:sym typeface="Montserrat" panose="00000500000000000000"/>
                        </a:rPr>
                        <a:t>0.405354</a:t>
                      </a:r>
                      <a:endParaRPr lang="en-GB" sz="1200" b="1">
                        <a:solidFill>
                          <a:schemeClr val="accent2"/>
                        </a:solidFill>
                        <a:highlight>
                          <a:srgbClr val="FFFFFF"/>
                        </a:highlight>
                        <a:latin typeface="Montserrat" panose="00000500000000000000"/>
                        <a:ea typeface="Montserrat" panose="00000500000000000000"/>
                        <a:cs typeface="Montserrat" panose="00000500000000000000"/>
                        <a:sym typeface="Montserrat" panose="00000500000000000000"/>
                      </a:endParaRPr>
                    </a:p>
                  </a:txBody>
                  <a:tcPr marL="91425" marR="91425" marT="91425" marB="91425">
                    <a:solidFill>
                      <a:schemeClr val="accent3"/>
                    </a:solidFill>
                  </a:tcPr>
                </a:tc>
                <a:tc>
                  <a:txBody>
                    <a:bodyPr/>
                    <a:p>
                      <a:pPr marL="0" lvl="0" indent="0" algn="l" rtl="0">
                        <a:spcBef>
                          <a:spcPts val="0"/>
                        </a:spcBef>
                        <a:spcAft>
                          <a:spcPts val="0"/>
                        </a:spcAft>
                        <a:buNone/>
                      </a:pPr>
                      <a:r>
                        <a:rPr lang="en-GB" sz="1200" b="1">
                          <a:solidFill>
                            <a:schemeClr val="accent2"/>
                          </a:solidFill>
                          <a:highlight>
                            <a:srgbClr val="FFFFFF"/>
                          </a:highlight>
                          <a:latin typeface="Montserrat" panose="00000500000000000000"/>
                          <a:ea typeface="Montserrat" panose="00000500000000000000"/>
                          <a:cs typeface="Montserrat" panose="00000500000000000000"/>
                          <a:sym typeface="Montserrat" panose="00000500000000000000"/>
                        </a:rPr>
                        <a:t>0.3553535</a:t>
                      </a:r>
                      <a:endParaRPr lang="en-GB" sz="1200" b="1">
                        <a:solidFill>
                          <a:schemeClr val="accent2"/>
                        </a:solidFill>
                        <a:highlight>
                          <a:srgbClr val="FFFFFF"/>
                        </a:highlight>
                        <a:latin typeface="Montserrat" panose="00000500000000000000"/>
                        <a:ea typeface="Montserrat" panose="00000500000000000000"/>
                        <a:cs typeface="Montserrat" panose="00000500000000000000"/>
                        <a:sym typeface="Montserrat" panose="00000500000000000000"/>
                      </a:endParaRPr>
                    </a:p>
                  </a:txBody>
                  <a:tcPr marL="91425" marR="91425" marT="91425" marB="91425">
                    <a:solidFill>
                      <a:schemeClr val="accent3"/>
                    </a:solidFill>
                  </a:tcPr>
                </a:tc>
                <a:tc>
                  <a:txBody>
                    <a:bodyPr/>
                    <a:p>
                      <a:pPr marL="0" lvl="0" indent="0" algn="l" rtl="0">
                        <a:spcBef>
                          <a:spcPts val="0"/>
                        </a:spcBef>
                        <a:spcAft>
                          <a:spcPts val="0"/>
                        </a:spcAft>
                        <a:buNone/>
                      </a:pPr>
                      <a:r>
                        <a:rPr lang="en-GB" sz="1200" b="1">
                          <a:solidFill>
                            <a:schemeClr val="tx2"/>
                          </a:solidFill>
                          <a:highlight>
                            <a:srgbClr val="FFFFFF"/>
                          </a:highlight>
                          <a:latin typeface="Montserrat" panose="00000500000000000000"/>
                          <a:ea typeface="Montserrat" panose="00000500000000000000"/>
                          <a:cs typeface="Montserrat" panose="00000500000000000000"/>
                          <a:sym typeface="Montserrat" panose="00000500000000000000"/>
                        </a:rPr>
                        <a:t>0.3550673</a:t>
                      </a:r>
                      <a:endParaRPr lang="en-GB" sz="1200" b="1">
                        <a:solidFill>
                          <a:schemeClr val="tx2"/>
                        </a:solidFill>
                        <a:highlight>
                          <a:srgbClr val="FFFFFF"/>
                        </a:highlight>
                        <a:latin typeface="Montserrat" panose="00000500000000000000"/>
                        <a:ea typeface="Montserrat" panose="00000500000000000000"/>
                        <a:cs typeface="Montserrat" panose="00000500000000000000"/>
                        <a:sym typeface="Montserrat" panose="00000500000000000000"/>
                      </a:endParaRPr>
                    </a:p>
                  </a:txBody>
                  <a:tcPr marL="91425" marR="91425" marT="91425" marB="91425">
                    <a:solidFill>
                      <a:schemeClr val="accent3"/>
                    </a:solidFill>
                  </a:tcPr>
                </a:tc>
                <a:tc>
                  <a:txBody>
                    <a:bodyPr/>
                    <a:p>
                      <a:pPr marL="0" lvl="0" indent="0" algn="l" rtl="0">
                        <a:spcBef>
                          <a:spcPts val="0"/>
                        </a:spcBef>
                        <a:spcAft>
                          <a:spcPts val="0"/>
                        </a:spcAft>
                        <a:buNone/>
                      </a:pPr>
                      <a:r>
                        <a:rPr lang="en-GB" sz="1200" b="1">
                          <a:solidFill>
                            <a:schemeClr val="tx2"/>
                          </a:solidFill>
                          <a:highlight>
                            <a:srgbClr val="FFFFFF"/>
                          </a:highlight>
                          <a:latin typeface="Montserrat" panose="00000500000000000000"/>
                          <a:ea typeface="Montserrat" panose="00000500000000000000"/>
                          <a:cs typeface="Montserrat" panose="00000500000000000000"/>
                          <a:sym typeface="Montserrat" panose="00000500000000000000"/>
                        </a:rPr>
                        <a:t>0.3481087</a:t>
                      </a:r>
                      <a:endParaRPr lang="en-GB" sz="1200" b="1">
                        <a:solidFill>
                          <a:schemeClr val="tx2"/>
                        </a:solidFill>
                        <a:highlight>
                          <a:srgbClr val="FFFFFF"/>
                        </a:highlight>
                        <a:latin typeface="Montserrat" panose="00000500000000000000"/>
                        <a:ea typeface="Montserrat" panose="00000500000000000000"/>
                        <a:cs typeface="Montserrat" panose="00000500000000000000"/>
                        <a:sym typeface="Montserrat" panose="00000500000000000000"/>
                      </a:endParaRPr>
                    </a:p>
                  </a:txBody>
                  <a:tcPr marL="91425" marR="91425" marT="91425" marB="91425">
                    <a:solidFill>
                      <a:schemeClr val="accent3"/>
                    </a:solidFill>
                  </a:tcPr>
                </a:tc>
                <a:tc>
                  <a:txBody>
                    <a:bodyPr/>
                    <a:p>
                      <a:pPr marL="0" lvl="0" indent="0" algn="l" rtl="0">
                        <a:spcBef>
                          <a:spcPts val="0"/>
                        </a:spcBef>
                        <a:spcAft>
                          <a:spcPts val="0"/>
                        </a:spcAft>
                        <a:buNone/>
                      </a:pPr>
                      <a:r>
                        <a:rPr lang="en-GB" sz="1200" b="1">
                          <a:solidFill>
                            <a:schemeClr val="tx2"/>
                          </a:solidFill>
                          <a:highlight>
                            <a:srgbClr val="FFFFFF"/>
                          </a:highlight>
                          <a:latin typeface="Montserrat" panose="00000500000000000000"/>
                          <a:ea typeface="Montserrat" panose="00000500000000000000"/>
                          <a:cs typeface="Montserrat" panose="00000500000000000000"/>
                          <a:sym typeface="Montserrat" panose="00000500000000000000"/>
                        </a:rPr>
                        <a:t>5.026478</a:t>
                      </a:r>
                      <a:endParaRPr lang="en-GB" sz="1200" b="1">
                        <a:solidFill>
                          <a:schemeClr val="tx2"/>
                        </a:solidFill>
                        <a:highlight>
                          <a:srgbClr val="FFFFFF"/>
                        </a:highlight>
                        <a:latin typeface="Montserrat" panose="00000500000000000000"/>
                        <a:ea typeface="Montserrat" panose="00000500000000000000"/>
                        <a:cs typeface="Montserrat" panose="00000500000000000000"/>
                        <a:sym typeface="Montserrat" panose="00000500000000000000"/>
                      </a:endParaRPr>
                    </a:p>
                  </a:txBody>
                  <a:tcPr marL="91425" marR="91425" marT="91425" marB="91425">
                    <a:solidFill>
                      <a:schemeClr val="accent3"/>
                    </a:solidFill>
                  </a:tcPr>
                </a:tc>
                <a:tc>
                  <a:txBody>
                    <a:bodyPr/>
                    <a:p>
                      <a:pPr marL="0" lvl="0" indent="0" algn="l" rtl="0">
                        <a:spcBef>
                          <a:spcPts val="0"/>
                        </a:spcBef>
                        <a:spcAft>
                          <a:spcPts val="0"/>
                        </a:spcAft>
                        <a:buNone/>
                      </a:pPr>
                      <a:r>
                        <a:rPr lang="en-GB" sz="1200" b="1">
                          <a:solidFill>
                            <a:schemeClr val="tx2"/>
                          </a:solidFill>
                          <a:highlight>
                            <a:srgbClr val="FFFFFF"/>
                          </a:highlight>
                          <a:latin typeface="Montserrat" panose="00000500000000000000"/>
                          <a:ea typeface="Montserrat" panose="00000500000000000000"/>
                          <a:cs typeface="Montserrat" panose="00000500000000000000"/>
                          <a:sym typeface="Montserrat" panose="00000500000000000000"/>
                        </a:rPr>
                        <a:t>48.4015719</a:t>
                      </a:r>
                      <a:endParaRPr lang="en-GB" sz="1200" b="1">
                        <a:solidFill>
                          <a:schemeClr val="tx2"/>
                        </a:solidFill>
                        <a:highlight>
                          <a:srgbClr val="FFFFFF"/>
                        </a:highlight>
                        <a:latin typeface="Montserrat" panose="00000500000000000000"/>
                        <a:ea typeface="Montserrat" panose="00000500000000000000"/>
                        <a:cs typeface="Montserrat" panose="00000500000000000000"/>
                        <a:sym typeface="Montserrat" panose="00000500000000000000"/>
                      </a:endParaRPr>
                    </a:p>
                  </a:txBody>
                  <a:tcPr marL="91425" marR="91425" marT="91425" marB="91425">
                    <a:solidFill>
                      <a:schemeClr val="accent3"/>
                    </a:solidFill>
                  </a:tcPr>
                </a:tc>
              </a:tr>
              <a:tr h="569595">
                <a:tc>
                  <a:txBody>
                    <a:bodyPr/>
                    <a:p>
                      <a:pPr>
                        <a:buNone/>
                      </a:pPr>
                      <a:r>
                        <a:rPr lang="en-US">
                          <a:solidFill>
                            <a:schemeClr val="tx2"/>
                          </a:solidFill>
                          <a:latin typeface="Arial" panose="020B0604020202020204" pitchFamily="34" charset="0"/>
                          <a:cs typeface="Arial" panose="020B0604020202020204" pitchFamily="34" charset="0"/>
                        </a:rPr>
                        <a:t>Gradient Boosting</a:t>
                      </a:r>
                      <a:endParaRPr lang="en-US">
                        <a:solidFill>
                          <a:schemeClr val="tx2"/>
                        </a:solidFill>
                        <a:latin typeface="Arial" panose="020B0604020202020204" pitchFamily="34" charset="0"/>
                        <a:cs typeface="Arial" panose="020B0604020202020204" pitchFamily="34" charset="0"/>
                      </a:endParaRPr>
                    </a:p>
                  </a:txBody>
                  <a:tcPr>
                    <a:solidFill>
                      <a:schemeClr val="accent3"/>
                    </a:solidFill>
                  </a:tcPr>
                </a:tc>
                <a:tc>
                  <a:txBody>
                    <a:bodyPr/>
                    <a:p>
                      <a:pPr marL="0" lvl="0" indent="0" algn="l" rtl="0">
                        <a:spcBef>
                          <a:spcPts val="0"/>
                        </a:spcBef>
                        <a:spcAft>
                          <a:spcPts val="0"/>
                        </a:spcAft>
                        <a:buNone/>
                      </a:pPr>
                      <a:r>
                        <a:rPr lang="en-GB" sz="1200" b="1">
                          <a:solidFill>
                            <a:schemeClr val="accent2"/>
                          </a:solidFill>
                          <a:highlight>
                            <a:srgbClr val="FFFFFF"/>
                          </a:highlight>
                          <a:latin typeface="Montserrat" panose="00000500000000000000"/>
                          <a:ea typeface="Montserrat" panose="00000500000000000000"/>
                          <a:cs typeface="Montserrat" panose="00000500000000000000"/>
                          <a:sym typeface="Montserrat" panose="00000500000000000000"/>
                        </a:rPr>
                        <a:t>0.676331137</a:t>
                      </a:r>
                      <a:endParaRPr lang="en-GB" sz="1200" b="1">
                        <a:solidFill>
                          <a:schemeClr val="accent2"/>
                        </a:solidFill>
                        <a:highlight>
                          <a:srgbClr val="FFFFFF"/>
                        </a:highlight>
                        <a:latin typeface="Montserrat" panose="00000500000000000000"/>
                        <a:ea typeface="Montserrat" panose="00000500000000000000"/>
                        <a:cs typeface="Montserrat" panose="00000500000000000000"/>
                        <a:sym typeface="Montserrat" panose="00000500000000000000"/>
                      </a:endParaRPr>
                    </a:p>
                  </a:txBody>
                  <a:tcPr marL="91425" marR="91425" marT="91425" marB="91425">
                    <a:solidFill>
                      <a:schemeClr val="accent3"/>
                    </a:solidFill>
                  </a:tcPr>
                </a:tc>
                <a:tc>
                  <a:txBody>
                    <a:bodyPr/>
                    <a:p>
                      <a:pPr marL="0" lvl="0" indent="0" algn="l" rtl="0">
                        <a:spcBef>
                          <a:spcPts val="0"/>
                        </a:spcBef>
                        <a:spcAft>
                          <a:spcPts val="0"/>
                        </a:spcAft>
                        <a:buNone/>
                      </a:pPr>
                      <a:r>
                        <a:rPr lang="en-GB" sz="1200" b="1">
                          <a:solidFill>
                            <a:schemeClr val="accent2"/>
                          </a:solidFill>
                          <a:highlight>
                            <a:srgbClr val="FFFFFF"/>
                          </a:highlight>
                          <a:latin typeface="Montserrat" panose="00000500000000000000"/>
                          <a:ea typeface="Montserrat" panose="00000500000000000000"/>
                          <a:cs typeface="Montserrat" panose="00000500000000000000"/>
                          <a:sym typeface="Montserrat" panose="00000500000000000000"/>
                        </a:rPr>
                        <a:t>0.60851</a:t>
                      </a:r>
                      <a:endParaRPr lang="en-GB" sz="1200" b="1">
                        <a:solidFill>
                          <a:schemeClr val="accent2"/>
                        </a:solidFill>
                        <a:highlight>
                          <a:srgbClr val="FFFFFF"/>
                        </a:highlight>
                        <a:latin typeface="Montserrat" panose="00000500000000000000"/>
                        <a:ea typeface="Montserrat" panose="00000500000000000000"/>
                        <a:cs typeface="Montserrat" panose="00000500000000000000"/>
                        <a:sym typeface="Montserrat" panose="00000500000000000000"/>
                      </a:endParaRPr>
                    </a:p>
                  </a:txBody>
                  <a:tcPr marL="91425" marR="91425" marT="91425" marB="91425">
                    <a:solidFill>
                      <a:schemeClr val="accent3"/>
                    </a:solidFill>
                  </a:tcPr>
                </a:tc>
                <a:tc>
                  <a:txBody>
                    <a:bodyPr/>
                    <a:p>
                      <a:pPr marL="0" lvl="0" indent="0" algn="l" rtl="0">
                        <a:spcBef>
                          <a:spcPts val="0"/>
                        </a:spcBef>
                        <a:spcAft>
                          <a:spcPts val="0"/>
                        </a:spcAft>
                        <a:buNone/>
                      </a:pPr>
                      <a:r>
                        <a:rPr lang="en-GB" sz="1200" b="1">
                          <a:solidFill>
                            <a:schemeClr val="tx2"/>
                          </a:solidFill>
                          <a:highlight>
                            <a:srgbClr val="FFFFFF"/>
                          </a:highlight>
                          <a:latin typeface="Montserrat" panose="00000500000000000000"/>
                          <a:ea typeface="Montserrat" panose="00000500000000000000"/>
                          <a:cs typeface="Montserrat" panose="00000500000000000000"/>
                          <a:sym typeface="Montserrat" panose="00000500000000000000"/>
                        </a:rPr>
                        <a:t>0.6085084</a:t>
                      </a:r>
                      <a:endParaRPr lang="en-GB" sz="1200" b="1">
                        <a:solidFill>
                          <a:schemeClr val="tx2"/>
                        </a:solidFill>
                        <a:highlight>
                          <a:srgbClr val="FFFFFF"/>
                        </a:highlight>
                        <a:latin typeface="Montserrat" panose="00000500000000000000"/>
                        <a:ea typeface="Montserrat" panose="00000500000000000000"/>
                        <a:cs typeface="Montserrat" panose="00000500000000000000"/>
                        <a:sym typeface="Montserrat" panose="00000500000000000000"/>
                      </a:endParaRPr>
                    </a:p>
                  </a:txBody>
                  <a:tcPr marL="91425" marR="91425" marT="91425" marB="91425">
                    <a:solidFill>
                      <a:schemeClr val="accent3"/>
                    </a:solidFill>
                  </a:tcPr>
                </a:tc>
                <a:tc>
                  <a:txBody>
                    <a:bodyPr/>
                    <a:p>
                      <a:pPr marL="0" lvl="0" indent="0" algn="l" rtl="0">
                        <a:spcBef>
                          <a:spcPts val="0"/>
                        </a:spcBef>
                        <a:spcAft>
                          <a:spcPts val="0"/>
                        </a:spcAft>
                        <a:buNone/>
                      </a:pPr>
                      <a:r>
                        <a:rPr lang="en-GB" sz="1200" b="1">
                          <a:solidFill>
                            <a:schemeClr val="tx2"/>
                          </a:solidFill>
                          <a:highlight>
                            <a:srgbClr val="FFFFFF"/>
                          </a:highlight>
                          <a:latin typeface="Montserrat" panose="00000500000000000000"/>
                          <a:ea typeface="Montserrat" panose="00000500000000000000"/>
                          <a:cs typeface="Montserrat" panose="00000500000000000000"/>
                          <a:sym typeface="Montserrat" panose="00000500000000000000"/>
                        </a:rPr>
                        <a:t>0.6046721</a:t>
                      </a:r>
                      <a:endParaRPr lang="en-GB" sz="1200" b="1">
                        <a:solidFill>
                          <a:schemeClr val="tx2"/>
                        </a:solidFill>
                        <a:highlight>
                          <a:srgbClr val="FFFFFF"/>
                        </a:highlight>
                        <a:latin typeface="Montserrat" panose="00000500000000000000"/>
                        <a:ea typeface="Montserrat" panose="00000500000000000000"/>
                        <a:cs typeface="Montserrat" panose="00000500000000000000"/>
                        <a:sym typeface="Montserrat" panose="00000500000000000000"/>
                      </a:endParaRPr>
                    </a:p>
                  </a:txBody>
                  <a:tcPr marL="91425" marR="91425" marT="91425" marB="91425">
                    <a:solidFill>
                      <a:schemeClr val="accent3"/>
                    </a:solidFill>
                  </a:tcPr>
                </a:tc>
                <a:tc>
                  <a:txBody>
                    <a:bodyPr/>
                    <a:p>
                      <a:pPr marL="0" lvl="0" indent="0" algn="l" rtl="0">
                        <a:spcBef>
                          <a:spcPts val="0"/>
                        </a:spcBef>
                        <a:spcAft>
                          <a:spcPts val="0"/>
                        </a:spcAft>
                        <a:buNone/>
                      </a:pPr>
                      <a:r>
                        <a:rPr lang="en-GB" sz="1200" b="1">
                          <a:solidFill>
                            <a:schemeClr val="tx2"/>
                          </a:solidFill>
                          <a:highlight>
                            <a:srgbClr val="FFFFFF"/>
                          </a:highlight>
                          <a:latin typeface="Montserrat" panose="00000500000000000000"/>
                          <a:ea typeface="Montserrat" panose="00000500000000000000"/>
                          <a:cs typeface="Montserrat" panose="00000500000000000000"/>
                          <a:sym typeface="Montserrat" panose="00000500000000000000"/>
                        </a:rPr>
                        <a:t>3.540035</a:t>
                      </a:r>
                      <a:endParaRPr lang="en-GB" sz="1200" b="1">
                        <a:solidFill>
                          <a:schemeClr val="tx2"/>
                        </a:solidFill>
                        <a:highlight>
                          <a:srgbClr val="FFFFFF"/>
                        </a:highlight>
                        <a:latin typeface="Montserrat" panose="00000500000000000000"/>
                        <a:ea typeface="Montserrat" panose="00000500000000000000"/>
                        <a:cs typeface="Montserrat" panose="00000500000000000000"/>
                        <a:sym typeface="Montserrat" panose="00000500000000000000"/>
                      </a:endParaRPr>
                    </a:p>
                  </a:txBody>
                  <a:tcPr marL="91425" marR="91425" marT="91425" marB="91425">
                    <a:solidFill>
                      <a:schemeClr val="accent3"/>
                    </a:solidFill>
                  </a:tcPr>
                </a:tc>
                <a:tc>
                  <a:txBody>
                    <a:bodyPr/>
                    <a:p>
                      <a:pPr marL="0" lvl="0" indent="0" algn="l" rtl="0">
                        <a:spcBef>
                          <a:spcPts val="0"/>
                        </a:spcBef>
                        <a:spcAft>
                          <a:spcPts val="0"/>
                        </a:spcAft>
                        <a:buNone/>
                      </a:pPr>
                      <a:r>
                        <a:rPr lang="en-GB" sz="1200" b="1">
                          <a:solidFill>
                            <a:schemeClr val="tx2"/>
                          </a:solidFill>
                          <a:highlight>
                            <a:srgbClr val="FFFFFF"/>
                          </a:highlight>
                          <a:latin typeface="Montserrat" panose="00000500000000000000"/>
                          <a:ea typeface="Montserrat" panose="00000500000000000000"/>
                          <a:cs typeface="Montserrat" panose="00000500000000000000"/>
                          <a:sym typeface="Montserrat" panose="00000500000000000000"/>
                        </a:rPr>
                        <a:t>29.3904512</a:t>
                      </a:r>
                      <a:endParaRPr lang="en-GB" sz="1200" b="1">
                        <a:solidFill>
                          <a:schemeClr val="tx2"/>
                        </a:solidFill>
                        <a:highlight>
                          <a:srgbClr val="FFFFFF"/>
                        </a:highlight>
                        <a:latin typeface="Montserrat" panose="00000500000000000000"/>
                        <a:ea typeface="Montserrat" panose="00000500000000000000"/>
                        <a:cs typeface="Montserrat" panose="00000500000000000000"/>
                        <a:sym typeface="Montserrat" panose="00000500000000000000"/>
                      </a:endParaRPr>
                    </a:p>
                  </a:txBody>
                  <a:tcPr marL="91425" marR="91425" marT="91425" marB="91425">
                    <a:solidFill>
                      <a:schemeClr val="accent3"/>
                    </a:solidFill>
                  </a:tcPr>
                </a:tc>
              </a:tr>
              <a:tr h="602615">
                <a:tc>
                  <a:txBody>
                    <a:bodyPr/>
                    <a:p>
                      <a:pPr>
                        <a:buNone/>
                      </a:pPr>
                      <a:r>
                        <a:rPr lang="en-US">
                          <a:solidFill>
                            <a:schemeClr val="tx2"/>
                          </a:solidFill>
                          <a:latin typeface="Arial" panose="020B0604020202020204" pitchFamily="34" charset="0"/>
                          <a:cs typeface="Arial" panose="020B0604020202020204" pitchFamily="34" charset="0"/>
                        </a:rPr>
                        <a:t>Random Forest</a:t>
                      </a:r>
                      <a:endParaRPr lang="en-US">
                        <a:solidFill>
                          <a:schemeClr val="tx2"/>
                        </a:solidFill>
                        <a:latin typeface="Arial" panose="020B0604020202020204" pitchFamily="34" charset="0"/>
                        <a:cs typeface="Arial" panose="020B0604020202020204" pitchFamily="34" charset="0"/>
                      </a:endParaRPr>
                    </a:p>
                  </a:txBody>
                  <a:tcPr>
                    <a:solidFill>
                      <a:schemeClr val="accent3"/>
                    </a:solidFill>
                  </a:tcPr>
                </a:tc>
                <a:tc>
                  <a:txBody>
                    <a:bodyPr/>
                    <a:p>
                      <a:pPr marL="0" lvl="0" indent="0" algn="l" rtl="0">
                        <a:spcBef>
                          <a:spcPts val="0"/>
                        </a:spcBef>
                        <a:spcAft>
                          <a:spcPts val="0"/>
                        </a:spcAft>
                        <a:buNone/>
                      </a:pPr>
                      <a:r>
                        <a:rPr lang="en-GB" sz="1200" b="1">
                          <a:solidFill>
                            <a:schemeClr val="accent2"/>
                          </a:solidFill>
                          <a:highlight>
                            <a:srgbClr val="FFFFFF"/>
                          </a:highlight>
                          <a:latin typeface="Montserrat" panose="00000500000000000000"/>
                          <a:ea typeface="Montserrat" panose="00000500000000000000"/>
                          <a:cs typeface="Montserrat" panose="00000500000000000000"/>
                          <a:sym typeface="Montserrat" panose="00000500000000000000"/>
                        </a:rPr>
                        <a:t>0.62637829</a:t>
                      </a:r>
                      <a:endParaRPr lang="en-GB" sz="1200" b="1">
                        <a:solidFill>
                          <a:schemeClr val="accent2"/>
                        </a:solidFill>
                        <a:highlight>
                          <a:srgbClr val="FFFFFF"/>
                        </a:highlight>
                        <a:latin typeface="Montserrat" panose="00000500000000000000"/>
                        <a:ea typeface="Montserrat" panose="00000500000000000000"/>
                        <a:cs typeface="Montserrat" panose="00000500000000000000"/>
                        <a:sym typeface="Montserrat" panose="00000500000000000000"/>
                      </a:endParaRPr>
                    </a:p>
                  </a:txBody>
                  <a:tcPr marL="91425" marR="91425" marT="91425" marB="91425">
                    <a:solidFill>
                      <a:schemeClr val="accent3"/>
                    </a:solidFill>
                  </a:tcPr>
                </a:tc>
                <a:tc>
                  <a:txBody>
                    <a:bodyPr/>
                    <a:p>
                      <a:pPr marL="0" lvl="0" indent="0" algn="l" rtl="0">
                        <a:spcBef>
                          <a:spcPts val="0"/>
                        </a:spcBef>
                        <a:spcAft>
                          <a:spcPts val="0"/>
                        </a:spcAft>
                        <a:buNone/>
                      </a:pPr>
                      <a:r>
                        <a:rPr lang="en-GB" sz="1200" b="1">
                          <a:solidFill>
                            <a:schemeClr val="accent2"/>
                          </a:solidFill>
                          <a:highlight>
                            <a:srgbClr val="FFFFFF"/>
                          </a:highlight>
                          <a:latin typeface="Montserrat" panose="00000500000000000000"/>
                          <a:ea typeface="Montserrat" panose="00000500000000000000"/>
                          <a:cs typeface="Montserrat" panose="00000500000000000000"/>
                          <a:sym typeface="Montserrat" panose="00000500000000000000"/>
                        </a:rPr>
                        <a:t>0.623421</a:t>
                      </a:r>
                      <a:endParaRPr lang="en-GB" sz="1200" b="1">
                        <a:solidFill>
                          <a:schemeClr val="accent2"/>
                        </a:solidFill>
                        <a:highlight>
                          <a:srgbClr val="FFFFFF"/>
                        </a:highlight>
                        <a:latin typeface="Montserrat" panose="00000500000000000000"/>
                        <a:ea typeface="Montserrat" panose="00000500000000000000"/>
                        <a:cs typeface="Montserrat" panose="00000500000000000000"/>
                        <a:sym typeface="Montserrat" panose="00000500000000000000"/>
                      </a:endParaRPr>
                    </a:p>
                  </a:txBody>
                  <a:tcPr marL="91425" marR="91425" marT="91425" marB="91425">
                    <a:solidFill>
                      <a:schemeClr val="accent3"/>
                    </a:solidFill>
                  </a:tcPr>
                </a:tc>
                <a:tc>
                  <a:txBody>
                    <a:bodyPr/>
                    <a:p>
                      <a:pPr marL="0" lvl="0" indent="0" algn="l" rtl="0">
                        <a:spcBef>
                          <a:spcPts val="0"/>
                        </a:spcBef>
                        <a:spcAft>
                          <a:spcPts val="0"/>
                        </a:spcAft>
                        <a:buNone/>
                      </a:pPr>
                      <a:r>
                        <a:rPr lang="en-GB" sz="1200" b="1">
                          <a:solidFill>
                            <a:schemeClr val="tx2"/>
                          </a:solidFill>
                          <a:highlight>
                            <a:srgbClr val="FFFFFF"/>
                          </a:highlight>
                          <a:latin typeface="Montserrat" panose="00000500000000000000"/>
                          <a:ea typeface="Montserrat" panose="00000500000000000000"/>
                          <a:cs typeface="Montserrat" panose="00000500000000000000"/>
                          <a:sym typeface="Montserrat" panose="00000500000000000000"/>
                        </a:rPr>
                        <a:t>0.6234206</a:t>
                      </a:r>
                      <a:endParaRPr sz="1200" b="1">
                        <a:solidFill>
                          <a:schemeClr val="tx2"/>
                        </a:solidFill>
                        <a:highlight>
                          <a:srgbClr val="FFFFFF"/>
                        </a:highlight>
                        <a:latin typeface="Montserrat" panose="00000500000000000000"/>
                        <a:ea typeface="Montserrat" panose="00000500000000000000"/>
                        <a:cs typeface="Montserrat" panose="00000500000000000000"/>
                        <a:sym typeface="Montserrat" panose="00000500000000000000"/>
                      </a:endParaRPr>
                    </a:p>
                    <a:p>
                      <a:pPr marL="0" lvl="0" indent="0" algn="l" rtl="0">
                        <a:spcBef>
                          <a:spcPts val="0"/>
                        </a:spcBef>
                        <a:spcAft>
                          <a:spcPts val="0"/>
                        </a:spcAft>
                        <a:buNone/>
                      </a:pPr>
                      <a:endParaRPr sz="1200" b="1">
                        <a:solidFill>
                          <a:schemeClr val="tx2"/>
                        </a:solidFill>
                        <a:highlight>
                          <a:srgbClr val="FFFFFF"/>
                        </a:highlight>
                        <a:latin typeface="Montserrat" panose="00000500000000000000"/>
                        <a:ea typeface="Montserrat" panose="00000500000000000000"/>
                        <a:cs typeface="Montserrat" panose="00000500000000000000"/>
                        <a:sym typeface="Montserrat" panose="00000500000000000000"/>
                      </a:endParaRPr>
                    </a:p>
                  </a:txBody>
                  <a:tcPr marL="91425" marR="91425" marT="91425" marB="91425">
                    <a:solidFill>
                      <a:schemeClr val="accent3"/>
                    </a:solidFill>
                  </a:tcPr>
                </a:tc>
                <a:tc>
                  <a:txBody>
                    <a:bodyPr/>
                    <a:p>
                      <a:pPr marL="0" lvl="0" indent="0" algn="l" rtl="0">
                        <a:spcBef>
                          <a:spcPts val="0"/>
                        </a:spcBef>
                        <a:spcAft>
                          <a:spcPts val="0"/>
                        </a:spcAft>
                        <a:buNone/>
                      </a:pPr>
                      <a:r>
                        <a:rPr lang="en-GB" sz="1200" b="1">
                          <a:solidFill>
                            <a:schemeClr val="tx2"/>
                          </a:solidFill>
                          <a:highlight>
                            <a:srgbClr val="FFFFFF"/>
                          </a:highlight>
                          <a:latin typeface="Montserrat" panose="00000500000000000000"/>
                          <a:ea typeface="Montserrat" panose="00000500000000000000"/>
                          <a:cs typeface="Montserrat" panose="00000500000000000000"/>
                          <a:sym typeface="Montserrat" panose="00000500000000000000"/>
                        </a:rPr>
                        <a:t>0.6152057</a:t>
                      </a:r>
                      <a:endParaRPr lang="en-GB" sz="1200" b="1">
                        <a:solidFill>
                          <a:schemeClr val="tx2"/>
                        </a:solidFill>
                        <a:highlight>
                          <a:srgbClr val="FFFFFF"/>
                        </a:highlight>
                        <a:latin typeface="Montserrat" panose="00000500000000000000"/>
                        <a:ea typeface="Montserrat" panose="00000500000000000000"/>
                        <a:cs typeface="Montserrat" panose="00000500000000000000"/>
                        <a:sym typeface="Montserrat" panose="00000500000000000000"/>
                      </a:endParaRPr>
                    </a:p>
                  </a:txBody>
                  <a:tcPr marL="91425" marR="91425" marT="91425" marB="91425">
                    <a:solidFill>
                      <a:schemeClr val="accent3"/>
                    </a:solidFill>
                  </a:tcPr>
                </a:tc>
                <a:tc>
                  <a:txBody>
                    <a:bodyPr/>
                    <a:p>
                      <a:pPr marL="0" lvl="0" indent="0" algn="l" rtl="0">
                        <a:spcBef>
                          <a:spcPts val="0"/>
                        </a:spcBef>
                        <a:spcAft>
                          <a:spcPts val="0"/>
                        </a:spcAft>
                        <a:buNone/>
                      </a:pPr>
                      <a:r>
                        <a:rPr lang="en-GB" sz="1200" b="1">
                          <a:solidFill>
                            <a:schemeClr val="tx2"/>
                          </a:solidFill>
                          <a:highlight>
                            <a:srgbClr val="FFFFFF"/>
                          </a:highlight>
                          <a:latin typeface="Montserrat" panose="00000500000000000000"/>
                          <a:ea typeface="Montserrat" panose="00000500000000000000"/>
                          <a:cs typeface="Montserrat" panose="00000500000000000000"/>
                          <a:sym typeface="Montserrat" panose="00000500000000000000"/>
                        </a:rPr>
                        <a:t>3.4301030</a:t>
                      </a:r>
                      <a:endParaRPr lang="en-GB" sz="1200" b="1">
                        <a:solidFill>
                          <a:schemeClr val="tx2"/>
                        </a:solidFill>
                        <a:highlight>
                          <a:srgbClr val="FFFFFF"/>
                        </a:highlight>
                        <a:latin typeface="Montserrat" panose="00000500000000000000"/>
                        <a:ea typeface="Montserrat" panose="00000500000000000000"/>
                        <a:cs typeface="Montserrat" panose="00000500000000000000"/>
                        <a:sym typeface="Montserrat" panose="00000500000000000000"/>
                      </a:endParaRPr>
                    </a:p>
                  </a:txBody>
                  <a:tcPr marL="91425" marR="91425" marT="91425" marB="91425">
                    <a:solidFill>
                      <a:schemeClr val="accent3"/>
                    </a:solidFill>
                  </a:tcPr>
                </a:tc>
                <a:tc>
                  <a:txBody>
                    <a:bodyPr/>
                    <a:p>
                      <a:pPr marL="0" lvl="0" indent="0" algn="l" rtl="0">
                        <a:spcBef>
                          <a:spcPts val="0"/>
                        </a:spcBef>
                        <a:spcAft>
                          <a:spcPts val="0"/>
                        </a:spcAft>
                        <a:buNone/>
                      </a:pPr>
                      <a:r>
                        <a:rPr lang="en-GB" sz="1200" b="1">
                          <a:solidFill>
                            <a:schemeClr val="tx2"/>
                          </a:solidFill>
                          <a:highlight>
                            <a:srgbClr val="FFFFFF"/>
                          </a:highlight>
                          <a:latin typeface="Montserrat" panose="00000500000000000000"/>
                          <a:ea typeface="Montserrat" panose="00000500000000000000"/>
                          <a:cs typeface="Montserrat" panose="00000500000000000000"/>
                          <a:sym typeface="Montserrat" panose="00000500000000000000"/>
                        </a:rPr>
                        <a:t>28.2619184</a:t>
                      </a:r>
                      <a:endParaRPr lang="en-GB" sz="1200" b="1">
                        <a:solidFill>
                          <a:schemeClr val="tx2"/>
                        </a:solidFill>
                        <a:highlight>
                          <a:srgbClr val="FFFFFF"/>
                        </a:highlight>
                        <a:latin typeface="Montserrat" panose="00000500000000000000"/>
                        <a:ea typeface="Montserrat" panose="00000500000000000000"/>
                        <a:cs typeface="Montserrat" panose="00000500000000000000"/>
                        <a:sym typeface="Montserrat" panose="00000500000000000000"/>
                      </a:endParaRPr>
                    </a:p>
                  </a:txBody>
                  <a:tcPr marL="91425" marR="91425" marT="91425" marB="91425">
                    <a:solidFill>
                      <a:schemeClr val="accent3"/>
                    </a:solidFill>
                  </a:tcPr>
                </a:tc>
              </a:tr>
              <a:tr h="528320">
                <a:tc>
                  <a:txBody>
                    <a:bodyPr/>
                    <a:p>
                      <a:pPr>
                        <a:buNone/>
                      </a:pPr>
                      <a:r>
                        <a:rPr lang="en-US">
                          <a:solidFill>
                            <a:schemeClr val="tx2"/>
                          </a:solidFill>
                          <a:latin typeface="Arial" panose="020B0604020202020204" pitchFamily="34" charset="0"/>
                          <a:cs typeface="Arial" panose="020B0604020202020204" pitchFamily="34" charset="0"/>
                        </a:rPr>
                        <a:t>XGBoost</a:t>
                      </a:r>
                      <a:endParaRPr lang="en-US">
                        <a:solidFill>
                          <a:schemeClr val="tx2"/>
                        </a:solidFill>
                        <a:latin typeface="Arial" panose="020B0604020202020204" pitchFamily="34" charset="0"/>
                        <a:cs typeface="Arial" panose="020B0604020202020204" pitchFamily="34" charset="0"/>
                      </a:endParaRPr>
                    </a:p>
                  </a:txBody>
                  <a:tcPr>
                    <a:solidFill>
                      <a:schemeClr val="accent3"/>
                    </a:solidFill>
                  </a:tcPr>
                </a:tc>
                <a:tc>
                  <a:txBody>
                    <a:bodyPr/>
                    <a:p>
                      <a:pPr marL="0" lvl="0" indent="0" algn="l" rtl="0">
                        <a:spcBef>
                          <a:spcPts val="0"/>
                        </a:spcBef>
                        <a:spcAft>
                          <a:spcPts val="0"/>
                        </a:spcAft>
                        <a:buNone/>
                      </a:pPr>
                      <a:r>
                        <a:rPr lang="en-GB" sz="1200" b="1">
                          <a:solidFill>
                            <a:srgbClr val="FF0000"/>
                          </a:solidFill>
                          <a:highlight>
                            <a:srgbClr val="FFFFFF"/>
                          </a:highlight>
                          <a:latin typeface="Montserrat" panose="00000500000000000000"/>
                          <a:ea typeface="Montserrat" panose="00000500000000000000"/>
                          <a:cs typeface="Montserrat" panose="00000500000000000000"/>
                          <a:sym typeface="Montserrat" panose="00000500000000000000"/>
                        </a:rPr>
                        <a:t>0.84559453</a:t>
                      </a:r>
                      <a:endParaRPr lang="en-GB" sz="1200" b="1">
                        <a:solidFill>
                          <a:srgbClr val="FF0000"/>
                        </a:solidFill>
                        <a:highlight>
                          <a:srgbClr val="FFFFFF"/>
                        </a:highlight>
                        <a:latin typeface="Montserrat" panose="00000500000000000000"/>
                        <a:ea typeface="Montserrat" panose="00000500000000000000"/>
                        <a:cs typeface="Montserrat" panose="00000500000000000000"/>
                        <a:sym typeface="Montserrat" panose="00000500000000000000"/>
                      </a:endParaRPr>
                    </a:p>
                  </a:txBody>
                  <a:tcPr marL="91425" marR="91425" marT="91425" marB="91425">
                    <a:solidFill>
                      <a:schemeClr val="accent3"/>
                    </a:solidFill>
                  </a:tcPr>
                </a:tc>
                <a:tc>
                  <a:txBody>
                    <a:bodyPr/>
                    <a:p>
                      <a:pPr marL="0" lvl="0" indent="0" algn="l" rtl="0">
                        <a:spcBef>
                          <a:spcPts val="0"/>
                        </a:spcBef>
                        <a:spcAft>
                          <a:spcPts val="0"/>
                        </a:spcAft>
                        <a:buNone/>
                      </a:pPr>
                      <a:r>
                        <a:rPr lang="en-GB" sz="1200" b="1">
                          <a:solidFill>
                            <a:srgbClr val="FF0000"/>
                          </a:solidFill>
                          <a:highlight>
                            <a:srgbClr val="FFFFFF"/>
                          </a:highlight>
                          <a:latin typeface="Montserrat" panose="00000500000000000000"/>
                          <a:ea typeface="Montserrat" panose="00000500000000000000"/>
                          <a:cs typeface="Montserrat" panose="00000500000000000000"/>
                          <a:sym typeface="Montserrat" panose="00000500000000000000"/>
                        </a:rPr>
                        <a:t>0.84211254</a:t>
                      </a:r>
                      <a:endParaRPr lang="en-GB" sz="1200" b="1">
                        <a:solidFill>
                          <a:srgbClr val="FF0000"/>
                        </a:solidFill>
                        <a:highlight>
                          <a:srgbClr val="FFFFFF"/>
                        </a:highlight>
                        <a:latin typeface="Montserrat" panose="00000500000000000000"/>
                        <a:ea typeface="Montserrat" panose="00000500000000000000"/>
                        <a:cs typeface="Montserrat" panose="00000500000000000000"/>
                        <a:sym typeface="Montserrat" panose="00000500000000000000"/>
                      </a:endParaRPr>
                    </a:p>
                  </a:txBody>
                  <a:tcPr marL="91425" marR="91425" marT="91425" marB="91425">
                    <a:solidFill>
                      <a:schemeClr val="accent3"/>
                    </a:solidFill>
                  </a:tcPr>
                </a:tc>
                <a:tc>
                  <a:txBody>
                    <a:bodyPr/>
                    <a:p>
                      <a:pPr marL="0" lvl="0" indent="0" algn="l" rtl="0">
                        <a:spcBef>
                          <a:spcPts val="0"/>
                        </a:spcBef>
                        <a:spcAft>
                          <a:spcPts val="0"/>
                        </a:spcAft>
                        <a:buNone/>
                      </a:pPr>
                      <a:r>
                        <a:rPr lang="en-GB" sz="1200" b="1">
                          <a:solidFill>
                            <a:srgbClr val="FF0000"/>
                          </a:solidFill>
                          <a:highlight>
                            <a:srgbClr val="FFFFFF"/>
                          </a:highlight>
                          <a:latin typeface="Montserrat" panose="00000500000000000000"/>
                          <a:ea typeface="Montserrat" panose="00000500000000000000"/>
                          <a:cs typeface="Montserrat" panose="00000500000000000000"/>
                          <a:sym typeface="Montserrat" panose="00000500000000000000"/>
                        </a:rPr>
                        <a:t>0.84211254</a:t>
                      </a:r>
                      <a:endParaRPr lang="en-GB" sz="1200" b="1">
                        <a:solidFill>
                          <a:srgbClr val="FF0000"/>
                        </a:solidFill>
                        <a:highlight>
                          <a:srgbClr val="FFFFFF"/>
                        </a:highlight>
                        <a:latin typeface="Montserrat" panose="00000500000000000000"/>
                        <a:ea typeface="Montserrat" panose="00000500000000000000"/>
                        <a:cs typeface="Montserrat" panose="00000500000000000000"/>
                        <a:sym typeface="Montserrat" panose="00000500000000000000"/>
                      </a:endParaRPr>
                    </a:p>
                  </a:txBody>
                  <a:tcPr marL="91425" marR="91425" marT="91425" marB="91425">
                    <a:solidFill>
                      <a:schemeClr val="accent3"/>
                    </a:solidFill>
                  </a:tcPr>
                </a:tc>
                <a:tc>
                  <a:txBody>
                    <a:bodyPr/>
                    <a:p>
                      <a:pPr marL="0" lvl="0" indent="0" algn="l" rtl="0">
                        <a:spcBef>
                          <a:spcPts val="0"/>
                        </a:spcBef>
                        <a:spcAft>
                          <a:spcPts val="0"/>
                        </a:spcAft>
                        <a:buNone/>
                      </a:pPr>
                      <a:r>
                        <a:rPr lang="en-GB" sz="1200" b="1">
                          <a:solidFill>
                            <a:srgbClr val="FF0000"/>
                          </a:solidFill>
                          <a:highlight>
                            <a:srgbClr val="FFFFFF"/>
                          </a:highlight>
                          <a:latin typeface="Montserrat" panose="00000500000000000000"/>
                          <a:ea typeface="Montserrat" panose="00000500000000000000"/>
                          <a:cs typeface="Montserrat" panose="00000500000000000000"/>
                          <a:sym typeface="Montserrat" panose="00000500000000000000"/>
                        </a:rPr>
                        <a:t>0.8386682</a:t>
                      </a:r>
                      <a:endParaRPr lang="en-GB" sz="1200" b="1">
                        <a:solidFill>
                          <a:srgbClr val="FF0000"/>
                        </a:solidFill>
                        <a:highlight>
                          <a:srgbClr val="FFFFFF"/>
                        </a:highlight>
                        <a:latin typeface="Montserrat" panose="00000500000000000000"/>
                        <a:ea typeface="Montserrat" panose="00000500000000000000"/>
                        <a:cs typeface="Montserrat" panose="00000500000000000000"/>
                        <a:sym typeface="Montserrat" panose="00000500000000000000"/>
                      </a:endParaRPr>
                    </a:p>
                  </a:txBody>
                  <a:tcPr marL="91425" marR="91425" marT="91425" marB="91425">
                    <a:solidFill>
                      <a:schemeClr val="accent3"/>
                    </a:solidFill>
                  </a:tcPr>
                </a:tc>
                <a:tc>
                  <a:txBody>
                    <a:bodyPr/>
                    <a:p>
                      <a:pPr marL="0" lvl="0" indent="0" algn="l" rtl="0">
                        <a:spcBef>
                          <a:spcPts val="0"/>
                        </a:spcBef>
                        <a:spcAft>
                          <a:spcPts val="0"/>
                        </a:spcAft>
                        <a:buNone/>
                      </a:pPr>
                      <a:r>
                        <a:rPr lang="en-GB" sz="1200" b="1">
                          <a:solidFill>
                            <a:srgbClr val="FF0000"/>
                          </a:solidFill>
                          <a:highlight>
                            <a:srgbClr val="FFFFFF"/>
                          </a:highlight>
                          <a:latin typeface="Montserrat" panose="00000500000000000000"/>
                          <a:ea typeface="Montserrat" panose="00000500000000000000"/>
                          <a:cs typeface="Montserrat" panose="00000500000000000000"/>
                          <a:sym typeface="Montserrat" panose="00000500000000000000"/>
                        </a:rPr>
                        <a:t>2.2667203</a:t>
                      </a:r>
                      <a:endParaRPr lang="en-GB" sz="1200" b="1">
                        <a:solidFill>
                          <a:srgbClr val="FF0000"/>
                        </a:solidFill>
                        <a:highlight>
                          <a:srgbClr val="FFFFFF"/>
                        </a:highlight>
                        <a:latin typeface="Montserrat" panose="00000500000000000000"/>
                        <a:ea typeface="Montserrat" panose="00000500000000000000"/>
                        <a:cs typeface="Montserrat" panose="00000500000000000000"/>
                        <a:sym typeface="Montserrat" panose="00000500000000000000"/>
                      </a:endParaRPr>
                    </a:p>
                  </a:txBody>
                  <a:tcPr marL="91425" marR="91425" marT="91425" marB="91425">
                    <a:solidFill>
                      <a:schemeClr val="accent3"/>
                    </a:solidFill>
                  </a:tcPr>
                </a:tc>
                <a:tc>
                  <a:txBody>
                    <a:bodyPr/>
                    <a:p>
                      <a:pPr marL="0" lvl="0" indent="0" algn="l" rtl="0">
                        <a:spcBef>
                          <a:spcPts val="0"/>
                        </a:spcBef>
                        <a:spcAft>
                          <a:spcPts val="0"/>
                        </a:spcAft>
                        <a:buNone/>
                      </a:pPr>
                      <a:r>
                        <a:rPr lang="en-GB" sz="1200" b="1">
                          <a:solidFill>
                            <a:srgbClr val="FF0000"/>
                          </a:solidFill>
                          <a:highlight>
                            <a:srgbClr val="FFFFFF"/>
                          </a:highlight>
                          <a:latin typeface="Montserrat" panose="00000500000000000000"/>
                          <a:ea typeface="Montserrat" panose="00000500000000000000"/>
                          <a:cs typeface="Montserrat" panose="00000500000000000000"/>
                          <a:sym typeface="Montserrat" panose="00000500000000000000"/>
                        </a:rPr>
                        <a:t>11.8493008</a:t>
                      </a:r>
                      <a:endParaRPr lang="en-GB" sz="1200" b="1">
                        <a:solidFill>
                          <a:srgbClr val="FF0000"/>
                        </a:solidFill>
                        <a:highlight>
                          <a:srgbClr val="FFFFFF"/>
                        </a:highlight>
                        <a:latin typeface="Montserrat" panose="00000500000000000000"/>
                        <a:ea typeface="Montserrat" panose="00000500000000000000"/>
                        <a:cs typeface="Montserrat" panose="00000500000000000000"/>
                        <a:sym typeface="Montserrat" panose="00000500000000000000"/>
                      </a:endParaRPr>
                    </a:p>
                  </a:txBody>
                  <a:tcPr marL="91425" marR="91425" marT="91425" marB="91425">
                    <a:solidFill>
                      <a:schemeClr val="accent3"/>
                    </a:solidFill>
                  </a:tcPr>
                </a:tc>
              </a:tr>
            </a:tbl>
          </a:graphicData>
        </a:graphic>
      </p:graphicFrame>
      <p:graphicFrame>
        <p:nvGraphicFramePr>
          <p:cNvPr id="7" name="Table 6"/>
          <p:cNvGraphicFramePr/>
          <p:nvPr/>
        </p:nvGraphicFramePr>
        <p:xfrm>
          <a:off x="457200" y="919480"/>
          <a:ext cx="8232140" cy="3935730"/>
        </p:xfrm>
        <a:graphic>
          <a:graphicData uri="http://schemas.openxmlformats.org/drawingml/2006/table">
            <a:tbl>
              <a:tblPr firstRow="1" firstCol="1">
                <a:effectLst/>
                <a:tableStyleId>{5940675A-B579-460E-94D1-54222C63F5DA}</a:tableStyleId>
              </a:tblPr>
              <a:tblGrid>
                <a:gridCol w="1176020"/>
                <a:gridCol w="1176020"/>
                <a:gridCol w="1176020"/>
                <a:gridCol w="1176020"/>
                <a:gridCol w="1176020"/>
                <a:gridCol w="1128395"/>
                <a:gridCol w="1223645"/>
              </a:tblGrid>
              <a:tr h="569595">
                <a:tc>
                  <a:txBody>
                    <a:bodyPr/>
                    <a:p>
                      <a:pPr>
                        <a:buNone/>
                      </a:pPr>
                      <a:r>
                        <a:rPr lang="en-US" sz="1400" b="1">
                          <a:solidFill>
                            <a:srgbClr val="000000"/>
                          </a:solidFill>
                          <a:latin typeface="Arial" panose="020B0604020202020204" pitchFamily="34" charset="0"/>
                          <a:cs typeface="Arial" panose="020B0604020202020204" pitchFamily="34" charset="0"/>
                        </a:rPr>
                        <a:t>Type of Regression</a:t>
                      </a:r>
                      <a:endParaRPr lang="en-US" sz="1400" b="1">
                        <a:solidFill>
                          <a:srgbClr val="000000"/>
                        </a:solidFill>
                        <a:latin typeface="Arial" panose="020B0604020202020204" pitchFamily="34" charset="0"/>
                        <a:cs typeface="Arial" panose="020B0604020202020204" pitchFamily="34" charset="0"/>
                      </a:endParaRP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solidFill>
                      <a:srgbClr val="AC4744"/>
                    </a:solidFill>
                  </a:tcPr>
                </a:tc>
                <a:tc>
                  <a:txBody>
                    <a:bodyPr/>
                    <a:p>
                      <a:pPr>
                        <a:buNone/>
                      </a:pPr>
                      <a:r>
                        <a:rPr lang="en-US" sz="1400" b="1">
                          <a:solidFill>
                            <a:srgbClr val="000000"/>
                          </a:solidFill>
                          <a:latin typeface="Arial" panose="020B0604020202020204" pitchFamily="34" charset="0"/>
                          <a:cs typeface="Arial" panose="020B0604020202020204" pitchFamily="34" charset="0"/>
                        </a:rPr>
                        <a:t>Train Score</a:t>
                      </a:r>
                      <a:endParaRPr lang="en-US" sz="1400" b="1">
                        <a:solidFill>
                          <a:srgbClr val="000000"/>
                        </a:solidFill>
                        <a:latin typeface="Arial" panose="020B0604020202020204" pitchFamily="34" charset="0"/>
                        <a:cs typeface="Arial" panose="020B0604020202020204" pitchFamily="34" charset="0"/>
                      </a:endParaRP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solidFill>
                      <a:srgbClr val="AC4744"/>
                    </a:solidFill>
                  </a:tcPr>
                </a:tc>
                <a:tc>
                  <a:txBody>
                    <a:bodyPr/>
                    <a:p>
                      <a:pPr>
                        <a:buNone/>
                      </a:pPr>
                      <a:r>
                        <a:rPr lang="en-US" sz="1400" b="1">
                          <a:solidFill>
                            <a:srgbClr val="000000"/>
                          </a:solidFill>
                          <a:latin typeface="Arial" panose="020B0604020202020204" pitchFamily="34" charset="0"/>
                          <a:cs typeface="Arial" panose="020B0604020202020204" pitchFamily="34" charset="0"/>
                        </a:rPr>
                        <a:t>Test Score</a:t>
                      </a:r>
                      <a:endParaRPr lang="en-US" sz="1400" b="1">
                        <a:solidFill>
                          <a:srgbClr val="000000"/>
                        </a:solidFill>
                        <a:latin typeface="Arial" panose="020B0604020202020204" pitchFamily="34" charset="0"/>
                        <a:cs typeface="Arial" panose="020B0604020202020204" pitchFamily="34" charset="0"/>
                      </a:endParaRP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solidFill>
                      <a:srgbClr val="AC4744"/>
                    </a:solidFill>
                  </a:tcPr>
                </a:tc>
                <a:tc>
                  <a:txBody>
                    <a:bodyPr/>
                    <a:p>
                      <a:pPr>
                        <a:buNone/>
                      </a:pPr>
                      <a:r>
                        <a:rPr lang="en-US" sz="1400" b="1">
                          <a:solidFill>
                            <a:srgbClr val="000000"/>
                          </a:solidFill>
                          <a:latin typeface="Arial" panose="020B0604020202020204" pitchFamily="34" charset="0"/>
                          <a:cs typeface="Arial" panose="020B0604020202020204" pitchFamily="34" charset="0"/>
                        </a:rPr>
                        <a:t>R2 Score</a:t>
                      </a:r>
                      <a:endParaRPr lang="en-US" sz="1400" b="1">
                        <a:solidFill>
                          <a:srgbClr val="000000"/>
                        </a:solidFill>
                        <a:latin typeface="Arial" panose="020B0604020202020204" pitchFamily="34" charset="0"/>
                        <a:cs typeface="Arial" panose="020B0604020202020204" pitchFamily="34" charset="0"/>
                      </a:endParaRP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solidFill>
                      <a:srgbClr val="AC4744"/>
                    </a:solidFill>
                  </a:tcPr>
                </a:tc>
                <a:tc>
                  <a:txBody>
                    <a:bodyPr/>
                    <a:p>
                      <a:pPr>
                        <a:buNone/>
                      </a:pPr>
                      <a:r>
                        <a:rPr lang="en-US" sz="1400" b="1">
                          <a:solidFill>
                            <a:srgbClr val="000000"/>
                          </a:solidFill>
                          <a:latin typeface="Arial" panose="020B0604020202020204" pitchFamily="34" charset="0"/>
                          <a:cs typeface="Arial" panose="020B0604020202020204" pitchFamily="34" charset="0"/>
                        </a:rPr>
                        <a:t>ADJ_R2</a:t>
                      </a:r>
                      <a:endParaRPr lang="en-US" sz="1400" b="1">
                        <a:solidFill>
                          <a:srgbClr val="000000"/>
                        </a:solidFill>
                        <a:latin typeface="Arial" panose="020B0604020202020204" pitchFamily="34" charset="0"/>
                        <a:cs typeface="Arial" panose="020B0604020202020204" pitchFamily="34" charset="0"/>
                      </a:endParaRP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solidFill>
                      <a:srgbClr val="AC4744"/>
                    </a:solidFill>
                  </a:tcPr>
                </a:tc>
                <a:tc>
                  <a:txBody>
                    <a:bodyPr/>
                    <a:p>
                      <a:pPr>
                        <a:buNone/>
                      </a:pPr>
                      <a:r>
                        <a:rPr lang="en-US" sz="1400" b="1">
                          <a:solidFill>
                            <a:srgbClr val="000000"/>
                          </a:solidFill>
                          <a:latin typeface="Arial" panose="020B0604020202020204" pitchFamily="34" charset="0"/>
                          <a:cs typeface="Arial" panose="020B0604020202020204" pitchFamily="34" charset="0"/>
                        </a:rPr>
                        <a:t>MAE</a:t>
                      </a:r>
                      <a:endParaRPr lang="en-US" sz="1400" b="1">
                        <a:solidFill>
                          <a:srgbClr val="000000"/>
                        </a:solidFill>
                        <a:latin typeface="Arial" panose="020B0604020202020204" pitchFamily="34" charset="0"/>
                        <a:cs typeface="Arial" panose="020B0604020202020204" pitchFamily="34" charset="0"/>
                      </a:endParaRP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solidFill>
                      <a:srgbClr val="AC4744"/>
                    </a:solidFill>
                  </a:tcPr>
                </a:tc>
                <a:tc>
                  <a:txBody>
                    <a:bodyPr/>
                    <a:p>
                      <a:pPr>
                        <a:buNone/>
                      </a:pPr>
                      <a:r>
                        <a:rPr lang="en-US" sz="1400" b="1">
                          <a:solidFill>
                            <a:srgbClr val="000000"/>
                          </a:solidFill>
                          <a:latin typeface="Arial" panose="020B0604020202020204" pitchFamily="34" charset="0"/>
                          <a:cs typeface="Arial" panose="020B0604020202020204" pitchFamily="34" charset="0"/>
                        </a:rPr>
                        <a:t>MSE</a:t>
                      </a:r>
                      <a:endParaRPr lang="en-US" sz="1400" b="1">
                        <a:solidFill>
                          <a:srgbClr val="000000"/>
                        </a:solidFill>
                        <a:latin typeface="Arial" panose="020B0604020202020204" pitchFamily="34" charset="0"/>
                        <a:cs typeface="Arial" panose="020B0604020202020204" pitchFamily="34" charset="0"/>
                      </a:endParaRP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solidFill>
                      <a:srgbClr val="AC4744"/>
                    </a:solidFill>
                  </a:tcPr>
                </a:tc>
              </a:tr>
              <a:tr h="527050">
                <a:tc>
                  <a:txBody>
                    <a:bodyPr/>
                    <a:p>
                      <a:pPr>
                        <a:buNone/>
                      </a:pPr>
                      <a:r>
                        <a:rPr lang="en-US" sz="1400" b="1">
                          <a:solidFill>
                            <a:srgbClr val="000000"/>
                          </a:solidFill>
                          <a:latin typeface="Arial" panose="020B0604020202020204" pitchFamily="34" charset="0"/>
                          <a:cs typeface="Arial" panose="020B0604020202020204" pitchFamily="34" charset="0"/>
                        </a:rPr>
                        <a:t>Linear</a:t>
                      </a:r>
                      <a:endParaRPr lang="en-US" sz="1400" b="1">
                        <a:solidFill>
                          <a:srgbClr val="000000"/>
                        </a:solidFill>
                        <a:latin typeface="Arial" panose="020B0604020202020204" pitchFamily="34" charset="0"/>
                        <a:cs typeface="Arial" panose="020B0604020202020204" pitchFamily="34" charset="0"/>
                      </a:endParaRP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solidFill>
                      <a:srgbClr val="AC4744"/>
                    </a:solidFill>
                  </a:tcPr>
                </a:tc>
                <a:tc>
                  <a:txBody>
                    <a:bodyPr/>
                    <a:p>
                      <a:pPr marL="0" lvl="0" indent="0" algn="l" rtl="0">
                        <a:spcBef>
                          <a:spcPts val="0"/>
                        </a:spcBef>
                        <a:spcAft>
                          <a:spcPts val="0"/>
                        </a:spcAft>
                        <a:buNone/>
                      </a:pPr>
                      <a:r>
                        <a:rPr lang="en-GB" sz="1200" b="1">
                          <a:solidFill>
                            <a:srgbClr val="000000"/>
                          </a:solidFill>
                          <a:highlight>
                            <a:srgbClr val="FFFFFF"/>
                          </a:highlight>
                          <a:latin typeface="Montserrat" panose="00000500000000000000"/>
                          <a:ea typeface="Montserrat" panose="00000500000000000000"/>
                          <a:cs typeface="Montserrat" panose="00000500000000000000"/>
                          <a:sym typeface="Montserrat" panose="00000500000000000000"/>
                        </a:rPr>
                        <a:t>0.41531</a:t>
                      </a:r>
                      <a:endParaRPr lang="en-GB" sz="1200" b="1">
                        <a:solidFill>
                          <a:srgbClr val="000000"/>
                        </a:solidFill>
                        <a:highlight>
                          <a:srgbClr val="FFFFFF"/>
                        </a:highlight>
                        <a:latin typeface="Montserrat" panose="00000500000000000000"/>
                        <a:ea typeface="Montserrat" panose="00000500000000000000"/>
                        <a:cs typeface="Montserrat" panose="00000500000000000000"/>
                        <a:sym typeface="Montserrat" panose="00000500000000000000"/>
                      </a:endParaRPr>
                    </a:p>
                  </a:txBody>
                  <a:tcPr marL="91425" marR="91425" marT="91425" marB="91425">
                    <a:lnL w="12700" cmpd="sng">
                      <a:solidFill>
                        <a:srgbClr val="FFFFFF"/>
                      </a:solidFill>
                    </a:lnL>
                    <a:lnR w="12700" cmpd="sng">
                      <a:solidFill>
                        <a:srgbClr val="FFFFFF"/>
                      </a:solidFill>
                    </a:lnR>
                    <a:lnT w="12700" cmpd="sng">
                      <a:solidFill>
                        <a:srgbClr val="FFFFFF"/>
                      </a:solidFill>
                    </a:lnT>
                    <a:lnB w="12700" cmpd="sng">
                      <a:solidFill>
                        <a:srgbClr val="FFFFFF"/>
                      </a:solidFill>
                    </a:lnB>
                    <a:solidFill>
                      <a:srgbClr val="AC4744">
                        <a:tint val="20000"/>
                      </a:srgbClr>
                    </a:solidFill>
                  </a:tcPr>
                </a:tc>
                <a:tc>
                  <a:txBody>
                    <a:bodyPr/>
                    <a:p>
                      <a:pPr marL="0" lvl="0" indent="0" algn="l" rtl="0">
                        <a:spcBef>
                          <a:spcPts val="0"/>
                        </a:spcBef>
                        <a:spcAft>
                          <a:spcPts val="0"/>
                        </a:spcAft>
                        <a:buNone/>
                      </a:pPr>
                      <a:r>
                        <a:rPr lang="en-GB" sz="1200" b="1">
                          <a:solidFill>
                            <a:srgbClr val="000000"/>
                          </a:solidFill>
                          <a:highlight>
                            <a:srgbClr val="FFFFFF"/>
                          </a:highlight>
                          <a:latin typeface="Montserrat" panose="00000500000000000000"/>
                          <a:ea typeface="Montserrat" panose="00000500000000000000"/>
                          <a:cs typeface="Montserrat" panose="00000500000000000000"/>
                          <a:sym typeface="Montserrat" panose="00000500000000000000"/>
                        </a:rPr>
                        <a:t>0.354621</a:t>
                      </a:r>
                      <a:endParaRPr lang="en-GB" sz="1200" b="1">
                        <a:solidFill>
                          <a:srgbClr val="000000"/>
                        </a:solidFill>
                        <a:highlight>
                          <a:srgbClr val="FFFFFF"/>
                        </a:highlight>
                        <a:latin typeface="Montserrat" panose="00000500000000000000"/>
                        <a:ea typeface="Montserrat" panose="00000500000000000000"/>
                        <a:cs typeface="Montserrat" panose="00000500000000000000"/>
                        <a:sym typeface="Montserrat" panose="00000500000000000000"/>
                      </a:endParaRPr>
                    </a:p>
                  </a:txBody>
                  <a:tcPr marL="91425" marR="91425" marT="91425" marB="91425">
                    <a:lnL w="12700" cmpd="sng">
                      <a:solidFill>
                        <a:srgbClr val="FFFFFF"/>
                      </a:solidFill>
                    </a:lnL>
                    <a:lnR w="12700" cmpd="sng">
                      <a:solidFill>
                        <a:srgbClr val="FFFFFF"/>
                      </a:solidFill>
                    </a:lnR>
                    <a:lnT w="12700" cmpd="sng">
                      <a:solidFill>
                        <a:srgbClr val="FFFFFF"/>
                      </a:solidFill>
                    </a:lnT>
                    <a:lnB w="12700" cmpd="sng">
                      <a:solidFill>
                        <a:srgbClr val="FFFFFF"/>
                      </a:solidFill>
                    </a:lnB>
                    <a:solidFill>
                      <a:srgbClr val="AC4744">
                        <a:tint val="20000"/>
                      </a:srgbClr>
                    </a:solidFill>
                  </a:tcPr>
                </a:tc>
                <a:tc>
                  <a:txBody>
                    <a:bodyPr/>
                    <a:p>
                      <a:pPr marL="0" lvl="0" indent="0" algn="l" rtl="0">
                        <a:spcBef>
                          <a:spcPts val="0"/>
                        </a:spcBef>
                        <a:spcAft>
                          <a:spcPts val="0"/>
                        </a:spcAft>
                        <a:buNone/>
                      </a:pPr>
                      <a:r>
                        <a:rPr lang="en-GB" sz="1200" b="1">
                          <a:solidFill>
                            <a:srgbClr val="000000"/>
                          </a:solidFill>
                          <a:highlight>
                            <a:srgbClr val="FFFFFF"/>
                          </a:highlight>
                          <a:latin typeface="Montserrat" panose="00000500000000000000"/>
                          <a:ea typeface="Montserrat" panose="00000500000000000000"/>
                          <a:cs typeface="Montserrat" panose="00000500000000000000"/>
                          <a:sym typeface="Montserrat" panose="00000500000000000000"/>
                        </a:rPr>
                        <a:t>0.354679831</a:t>
                      </a:r>
                      <a:endParaRPr lang="en-GB" sz="1200" b="1">
                        <a:solidFill>
                          <a:srgbClr val="000000"/>
                        </a:solidFill>
                        <a:highlight>
                          <a:srgbClr val="FFFFFF"/>
                        </a:highlight>
                        <a:latin typeface="Montserrat" panose="00000500000000000000"/>
                        <a:ea typeface="Montserrat" panose="00000500000000000000"/>
                        <a:cs typeface="Montserrat" panose="00000500000000000000"/>
                        <a:sym typeface="Montserrat" panose="00000500000000000000"/>
                      </a:endParaRPr>
                    </a:p>
                  </a:txBody>
                  <a:tcPr marL="91425" marR="91425" marT="91425" marB="91425">
                    <a:lnL w="12700" cmpd="sng">
                      <a:solidFill>
                        <a:srgbClr val="FFFFFF"/>
                      </a:solidFill>
                    </a:lnL>
                    <a:lnR w="12700" cmpd="sng">
                      <a:solidFill>
                        <a:srgbClr val="FFFFFF"/>
                      </a:solidFill>
                    </a:lnR>
                    <a:lnT w="12700" cmpd="sng">
                      <a:solidFill>
                        <a:srgbClr val="FFFFFF"/>
                      </a:solidFill>
                    </a:lnT>
                    <a:lnB w="12700" cmpd="sng">
                      <a:solidFill>
                        <a:srgbClr val="FFFFFF"/>
                      </a:solidFill>
                    </a:lnB>
                    <a:solidFill>
                      <a:srgbClr val="AC4744">
                        <a:tint val="20000"/>
                      </a:srgbClr>
                    </a:solidFill>
                  </a:tcPr>
                </a:tc>
                <a:tc>
                  <a:txBody>
                    <a:bodyPr/>
                    <a:p>
                      <a:pPr marL="0" lvl="0" indent="0" algn="l" rtl="0">
                        <a:spcBef>
                          <a:spcPts val="0"/>
                        </a:spcBef>
                        <a:spcAft>
                          <a:spcPts val="0"/>
                        </a:spcAft>
                        <a:buNone/>
                      </a:pPr>
                      <a:r>
                        <a:rPr lang="en-GB" sz="1200" b="1">
                          <a:solidFill>
                            <a:srgbClr val="000000"/>
                          </a:solidFill>
                          <a:highlight>
                            <a:srgbClr val="FFFFFF"/>
                          </a:highlight>
                          <a:latin typeface="Montserrat" panose="00000500000000000000"/>
                          <a:ea typeface="Montserrat" panose="00000500000000000000"/>
                          <a:cs typeface="Montserrat" panose="00000500000000000000"/>
                          <a:sym typeface="Montserrat" panose="00000500000000000000"/>
                        </a:rPr>
                        <a:t>0.3476561</a:t>
                      </a:r>
                      <a:endParaRPr lang="en-GB" sz="1200" b="1">
                        <a:solidFill>
                          <a:srgbClr val="000000"/>
                        </a:solidFill>
                        <a:highlight>
                          <a:srgbClr val="FFFFFF"/>
                        </a:highlight>
                        <a:latin typeface="Montserrat" panose="00000500000000000000"/>
                        <a:ea typeface="Montserrat" panose="00000500000000000000"/>
                        <a:cs typeface="Montserrat" panose="00000500000000000000"/>
                        <a:sym typeface="Montserrat" panose="00000500000000000000"/>
                      </a:endParaRPr>
                    </a:p>
                  </a:txBody>
                  <a:tcPr marL="91425" marR="91425" marT="91425" marB="91425">
                    <a:lnL w="12700" cmpd="sng">
                      <a:solidFill>
                        <a:srgbClr val="FFFFFF"/>
                      </a:solidFill>
                    </a:lnL>
                    <a:lnR w="12700" cmpd="sng">
                      <a:solidFill>
                        <a:srgbClr val="FFFFFF"/>
                      </a:solidFill>
                    </a:lnR>
                    <a:lnT w="12700" cmpd="sng">
                      <a:solidFill>
                        <a:srgbClr val="FFFFFF"/>
                      </a:solidFill>
                    </a:lnT>
                    <a:lnB w="12700" cmpd="sng">
                      <a:solidFill>
                        <a:srgbClr val="FFFFFF"/>
                      </a:solidFill>
                    </a:lnB>
                    <a:solidFill>
                      <a:srgbClr val="AC4744">
                        <a:tint val="20000"/>
                      </a:srgbClr>
                    </a:solidFill>
                  </a:tcPr>
                </a:tc>
                <a:tc>
                  <a:txBody>
                    <a:bodyPr/>
                    <a:p>
                      <a:pPr marL="0" lvl="0" indent="0" algn="l" rtl="0">
                        <a:spcBef>
                          <a:spcPts val="0"/>
                        </a:spcBef>
                        <a:spcAft>
                          <a:spcPts val="0"/>
                        </a:spcAft>
                        <a:buNone/>
                      </a:pPr>
                      <a:r>
                        <a:rPr lang="en-GB" sz="1200" b="1">
                          <a:solidFill>
                            <a:srgbClr val="000000"/>
                          </a:solidFill>
                          <a:highlight>
                            <a:srgbClr val="FFFFFF"/>
                          </a:highlight>
                          <a:latin typeface="Montserrat" panose="00000500000000000000"/>
                          <a:ea typeface="Montserrat" panose="00000500000000000000"/>
                          <a:cs typeface="Montserrat" panose="00000500000000000000"/>
                          <a:sym typeface="Montserrat" panose="00000500000000000000"/>
                        </a:rPr>
                        <a:t>4.7474791</a:t>
                      </a:r>
                      <a:endParaRPr lang="en-GB" sz="1200" b="1">
                        <a:solidFill>
                          <a:srgbClr val="000000"/>
                        </a:solidFill>
                        <a:highlight>
                          <a:srgbClr val="FFFFFF"/>
                        </a:highlight>
                        <a:latin typeface="Montserrat" panose="00000500000000000000"/>
                        <a:ea typeface="Montserrat" panose="00000500000000000000"/>
                        <a:cs typeface="Montserrat" panose="00000500000000000000"/>
                        <a:sym typeface="Montserrat" panose="00000500000000000000"/>
                      </a:endParaRPr>
                    </a:p>
                  </a:txBody>
                  <a:tcPr marL="91425" marR="91425" marT="91425" marB="91425">
                    <a:lnL w="12700" cmpd="sng">
                      <a:solidFill>
                        <a:srgbClr val="FFFFFF"/>
                      </a:solidFill>
                    </a:lnL>
                    <a:lnR w="12700" cmpd="sng">
                      <a:solidFill>
                        <a:srgbClr val="FFFFFF"/>
                      </a:solidFill>
                    </a:lnR>
                    <a:lnT w="12700" cmpd="sng">
                      <a:solidFill>
                        <a:srgbClr val="FFFFFF"/>
                      </a:solidFill>
                    </a:lnT>
                    <a:lnB w="12700" cmpd="sng">
                      <a:solidFill>
                        <a:srgbClr val="FFFFFF"/>
                      </a:solidFill>
                    </a:lnB>
                    <a:solidFill>
                      <a:srgbClr val="AC4744">
                        <a:tint val="20000"/>
                      </a:srgbClr>
                    </a:solidFill>
                  </a:tcPr>
                </a:tc>
                <a:tc>
                  <a:txBody>
                    <a:bodyPr/>
                    <a:p>
                      <a:pPr marL="0" lvl="0" indent="0" algn="l" rtl="0">
                        <a:spcBef>
                          <a:spcPts val="0"/>
                        </a:spcBef>
                        <a:spcAft>
                          <a:spcPts val="0"/>
                        </a:spcAft>
                        <a:buNone/>
                      </a:pPr>
                      <a:r>
                        <a:rPr lang="en-GB" sz="1200" b="1">
                          <a:solidFill>
                            <a:srgbClr val="000000"/>
                          </a:solidFill>
                          <a:highlight>
                            <a:srgbClr val="FFFFFF"/>
                          </a:highlight>
                          <a:latin typeface="Montserrat" panose="00000500000000000000"/>
                          <a:ea typeface="Montserrat" panose="00000500000000000000"/>
                          <a:cs typeface="Montserrat" panose="00000500000000000000"/>
                          <a:sym typeface="Montserrat" panose="00000500000000000000"/>
                        </a:rPr>
                        <a:t>48.4351195</a:t>
                      </a:r>
                      <a:endParaRPr lang="en-GB" sz="1200" b="1">
                        <a:solidFill>
                          <a:srgbClr val="000000"/>
                        </a:solidFill>
                        <a:highlight>
                          <a:srgbClr val="FFFFFF"/>
                        </a:highlight>
                        <a:latin typeface="Montserrat" panose="00000500000000000000"/>
                        <a:ea typeface="Montserrat" panose="00000500000000000000"/>
                        <a:cs typeface="Montserrat" panose="00000500000000000000"/>
                        <a:sym typeface="Montserrat" panose="00000500000000000000"/>
                      </a:endParaRPr>
                    </a:p>
                  </a:txBody>
                  <a:tcPr marL="91425" marR="91425" marT="91425" marB="91425">
                    <a:lnL w="12700" cmpd="sng">
                      <a:solidFill>
                        <a:srgbClr val="FFFFFF"/>
                      </a:solidFill>
                    </a:lnL>
                    <a:lnR w="12700" cmpd="sng">
                      <a:solidFill>
                        <a:srgbClr val="FFFFFF"/>
                      </a:solidFill>
                    </a:lnR>
                    <a:lnT w="12700" cmpd="sng">
                      <a:solidFill>
                        <a:srgbClr val="FFFFFF"/>
                      </a:solidFill>
                    </a:lnT>
                    <a:lnB w="12700" cmpd="sng">
                      <a:solidFill>
                        <a:srgbClr val="FFFFFF"/>
                      </a:solidFill>
                    </a:lnB>
                    <a:solidFill>
                      <a:srgbClr val="AC4744">
                        <a:tint val="20000"/>
                      </a:srgbClr>
                    </a:solidFill>
                  </a:tcPr>
                </a:tc>
              </a:tr>
              <a:tr h="569595">
                <a:tc>
                  <a:txBody>
                    <a:bodyPr/>
                    <a:p>
                      <a:pPr>
                        <a:buNone/>
                      </a:pPr>
                      <a:r>
                        <a:rPr lang="en-US" sz="1400" b="1">
                          <a:solidFill>
                            <a:srgbClr val="000000"/>
                          </a:solidFill>
                          <a:latin typeface="Arial" panose="020B0604020202020204" pitchFamily="34" charset="0"/>
                          <a:cs typeface="Arial" panose="020B0604020202020204" pitchFamily="34" charset="0"/>
                        </a:rPr>
                        <a:t>Linear-Lasso</a:t>
                      </a:r>
                      <a:endParaRPr lang="en-US" sz="1400" b="1">
                        <a:solidFill>
                          <a:srgbClr val="000000"/>
                        </a:solidFill>
                        <a:latin typeface="Arial" panose="020B0604020202020204" pitchFamily="34" charset="0"/>
                        <a:cs typeface="Arial" panose="020B0604020202020204" pitchFamily="34" charset="0"/>
                      </a:endParaRP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solidFill>
                      <a:srgbClr val="AC4744"/>
                    </a:solidFill>
                  </a:tcPr>
                </a:tc>
                <a:tc>
                  <a:txBody>
                    <a:bodyPr/>
                    <a:p>
                      <a:pPr marL="0" lvl="0" indent="0" algn="l" rtl="0">
                        <a:spcBef>
                          <a:spcPts val="0"/>
                        </a:spcBef>
                        <a:spcAft>
                          <a:spcPts val="0"/>
                        </a:spcAft>
                        <a:buNone/>
                      </a:pPr>
                      <a:r>
                        <a:rPr lang="en-GB" sz="1200" b="1">
                          <a:solidFill>
                            <a:srgbClr val="000000"/>
                          </a:solidFill>
                          <a:highlight>
                            <a:srgbClr val="FFFFFF"/>
                          </a:highlight>
                          <a:latin typeface="Montserrat" panose="00000500000000000000"/>
                          <a:ea typeface="Montserrat" panose="00000500000000000000"/>
                          <a:cs typeface="Montserrat" panose="00000500000000000000"/>
                          <a:sym typeface="Montserrat" panose="00000500000000000000"/>
                        </a:rPr>
                        <a:t>0.293599</a:t>
                      </a:r>
                      <a:endParaRPr lang="en-GB" sz="1200" b="1">
                        <a:solidFill>
                          <a:srgbClr val="000000"/>
                        </a:solidFill>
                        <a:highlight>
                          <a:srgbClr val="FFFFFF"/>
                        </a:highlight>
                        <a:latin typeface="Montserrat" panose="00000500000000000000"/>
                        <a:ea typeface="Montserrat" panose="00000500000000000000"/>
                        <a:cs typeface="Montserrat" panose="00000500000000000000"/>
                        <a:sym typeface="Montserrat" panose="00000500000000000000"/>
                      </a:endParaRPr>
                    </a:p>
                  </a:txBody>
                  <a:tcPr marL="91425" marR="91425" marT="91425" marB="91425">
                    <a:lnL w="12700" cmpd="sng">
                      <a:solidFill>
                        <a:srgbClr val="FFFFFF"/>
                      </a:solidFill>
                    </a:lnL>
                    <a:lnR w="12700" cmpd="sng">
                      <a:solidFill>
                        <a:srgbClr val="FFFFFF"/>
                      </a:solidFill>
                    </a:lnR>
                    <a:lnT w="12700" cmpd="sng">
                      <a:solidFill>
                        <a:srgbClr val="FFFFFF"/>
                      </a:solidFill>
                    </a:lnT>
                    <a:lnB w="12700" cmpd="sng">
                      <a:solidFill>
                        <a:srgbClr val="FFFFFF"/>
                      </a:solidFill>
                    </a:lnB>
                    <a:solidFill>
                      <a:srgbClr val="AC4744">
                        <a:tint val="20000"/>
                      </a:srgbClr>
                    </a:solidFill>
                  </a:tcPr>
                </a:tc>
                <a:tc>
                  <a:txBody>
                    <a:bodyPr/>
                    <a:p>
                      <a:pPr marL="0" lvl="0" indent="0" algn="l" rtl="0">
                        <a:spcBef>
                          <a:spcPts val="0"/>
                        </a:spcBef>
                        <a:spcAft>
                          <a:spcPts val="0"/>
                        </a:spcAft>
                        <a:buNone/>
                      </a:pPr>
                      <a:r>
                        <a:rPr lang="en-GB" sz="1200" b="1">
                          <a:solidFill>
                            <a:srgbClr val="000000"/>
                          </a:solidFill>
                          <a:highlight>
                            <a:srgbClr val="FFFFFF"/>
                          </a:highlight>
                          <a:latin typeface="Montserrat" panose="00000500000000000000"/>
                          <a:ea typeface="Montserrat" panose="00000500000000000000"/>
                          <a:cs typeface="Montserrat" panose="00000500000000000000"/>
                          <a:sym typeface="Montserrat" panose="00000500000000000000"/>
                        </a:rPr>
                        <a:t>0.343606</a:t>
                      </a:r>
                      <a:endParaRPr lang="en-GB" sz="1200" b="1">
                        <a:solidFill>
                          <a:srgbClr val="000000"/>
                        </a:solidFill>
                        <a:highlight>
                          <a:srgbClr val="FFFFFF"/>
                        </a:highlight>
                        <a:latin typeface="Montserrat" panose="00000500000000000000"/>
                        <a:ea typeface="Montserrat" panose="00000500000000000000"/>
                        <a:cs typeface="Montserrat" panose="00000500000000000000"/>
                        <a:sym typeface="Montserrat" panose="00000500000000000000"/>
                      </a:endParaRPr>
                    </a:p>
                  </a:txBody>
                  <a:tcPr marL="91425" marR="91425" marT="91425" marB="91425">
                    <a:lnL w="12700" cmpd="sng">
                      <a:solidFill>
                        <a:srgbClr val="FFFFFF"/>
                      </a:solidFill>
                    </a:lnL>
                    <a:lnR w="12700" cmpd="sng">
                      <a:solidFill>
                        <a:srgbClr val="FFFFFF"/>
                      </a:solidFill>
                    </a:lnR>
                    <a:lnT w="12700" cmpd="sng">
                      <a:solidFill>
                        <a:srgbClr val="FFFFFF"/>
                      </a:solidFill>
                    </a:lnT>
                    <a:lnB w="12700" cmpd="sng">
                      <a:solidFill>
                        <a:srgbClr val="FFFFFF"/>
                      </a:solidFill>
                    </a:lnB>
                    <a:solidFill>
                      <a:srgbClr val="AC4744">
                        <a:tint val="20000"/>
                      </a:srgbClr>
                    </a:solidFill>
                  </a:tcPr>
                </a:tc>
                <a:tc>
                  <a:txBody>
                    <a:bodyPr/>
                    <a:p>
                      <a:pPr marL="0" lvl="0" indent="0" algn="l" rtl="0">
                        <a:spcBef>
                          <a:spcPts val="0"/>
                        </a:spcBef>
                        <a:spcAft>
                          <a:spcPts val="0"/>
                        </a:spcAft>
                        <a:buNone/>
                      </a:pPr>
                      <a:r>
                        <a:rPr lang="en-GB" sz="1200" b="1">
                          <a:solidFill>
                            <a:srgbClr val="000000"/>
                          </a:solidFill>
                          <a:highlight>
                            <a:srgbClr val="FFFFFF"/>
                          </a:highlight>
                          <a:latin typeface="Montserrat" panose="00000500000000000000"/>
                          <a:ea typeface="Montserrat" panose="00000500000000000000"/>
                          <a:cs typeface="Montserrat" panose="00000500000000000000"/>
                          <a:sym typeface="Montserrat" panose="00000500000000000000"/>
                        </a:rPr>
                        <a:t>0.355067</a:t>
                      </a:r>
                      <a:endParaRPr lang="en-GB" sz="1200" b="1">
                        <a:solidFill>
                          <a:srgbClr val="000000"/>
                        </a:solidFill>
                        <a:highlight>
                          <a:srgbClr val="FFFFFF"/>
                        </a:highlight>
                        <a:latin typeface="Montserrat" panose="00000500000000000000"/>
                        <a:ea typeface="Montserrat" panose="00000500000000000000"/>
                        <a:cs typeface="Montserrat" panose="00000500000000000000"/>
                        <a:sym typeface="Montserrat" panose="00000500000000000000"/>
                      </a:endParaRPr>
                    </a:p>
                  </a:txBody>
                  <a:tcPr marL="91425" marR="91425" marT="91425" marB="91425">
                    <a:lnL w="12700" cmpd="sng">
                      <a:solidFill>
                        <a:srgbClr val="FFFFFF"/>
                      </a:solidFill>
                    </a:lnL>
                    <a:lnR w="12700" cmpd="sng">
                      <a:solidFill>
                        <a:srgbClr val="FFFFFF"/>
                      </a:solidFill>
                    </a:lnR>
                    <a:lnT w="12700" cmpd="sng">
                      <a:solidFill>
                        <a:srgbClr val="FFFFFF"/>
                      </a:solidFill>
                    </a:lnT>
                    <a:lnB w="12700" cmpd="sng">
                      <a:solidFill>
                        <a:srgbClr val="FFFFFF"/>
                      </a:solidFill>
                    </a:lnB>
                    <a:solidFill>
                      <a:srgbClr val="AC4744">
                        <a:tint val="20000"/>
                      </a:srgbClr>
                    </a:solidFill>
                  </a:tcPr>
                </a:tc>
                <a:tc>
                  <a:txBody>
                    <a:bodyPr/>
                    <a:p>
                      <a:pPr marL="0" lvl="0" indent="0" algn="l" rtl="0">
                        <a:spcBef>
                          <a:spcPts val="0"/>
                        </a:spcBef>
                        <a:spcAft>
                          <a:spcPts val="0"/>
                        </a:spcAft>
                        <a:buNone/>
                      </a:pPr>
                      <a:r>
                        <a:rPr lang="en-GB" sz="1200" b="1">
                          <a:solidFill>
                            <a:srgbClr val="000000"/>
                          </a:solidFill>
                          <a:highlight>
                            <a:srgbClr val="FFFFFF"/>
                          </a:highlight>
                          <a:latin typeface="Montserrat" panose="00000500000000000000"/>
                          <a:ea typeface="Montserrat" panose="00000500000000000000"/>
                          <a:cs typeface="Montserrat" panose="00000500000000000000"/>
                          <a:sym typeface="Montserrat" panose="00000500000000000000"/>
                        </a:rPr>
                        <a:t>0.3487478</a:t>
                      </a:r>
                      <a:endParaRPr lang="en-GB" sz="1200" b="1">
                        <a:solidFill>
                          <a:srgbClr val="000000"/>
                        </a:solidFill>
                        <a:highlight>
                          <a:srgbClr val="FFFFFF"/>
                        </a:highlight>
                        <a:latin typeface="Montserrat" panose="00000500000000000000"/>
                        <a:ea typeface="Montserrat" panose="00000500000000000000"/>
                        <a:cs typeface="Montserrat" panose="00000500000000000000"/>
                        <a:sym typeface="Montserrat" panose="00000500000000000000"/>
                      </a:endParaRPr>
                    </a:p>
                  </a:txBody>
                  <a:tcPr marL="91425" marR="91425" marT="91425" marB="91425">
                    <a:lnL w="12700" cmpd="sng">
                      <a:solidFill>
                        <a:srgbClr val="FFFFFF"/>
                      </a:solidFill>
                    </a:lnL>
                    <a:lnR w="12700" cmpd="sng">
                      <a:solidFill>
                        <a:srgbClr val="FFFFFF"/>
                      </a:solidFill>
                    </a:lnR>
                    <a:lnT w="12700" cmpd="sng">
                      <a:solidFill>
                        <a:srgbClr val="FFFFFF"/>
                      </a:solidFill>
                    </a:lnT>
                    <a:lnB w="12700" cmpd="sng">
                      <a:solidFill>
                        <a:srgbClr val="FFFFFF"/>
                      </a:solidFill>
                    </a:lnB>
                    <a:solidFill>
                      <a:srgbClr val="AC4744">
                        <a:tint val="20000"/>
                      </a:srgbClr>
                    </a:solidFill>
                  </a:tcPr>
                </a:tc>
                <a:tc>
                  <a:txBody>
                    <a:bodyPr/>
                    <a:p>
                      <a:pPr marL="0" lvl="0" indent="0" algn="l" rtl="0">
                        <a:spcBef>
                          <a:spcPts val="0"/>
                        </a:spcBef>
                        <a:spcAft>
                          <a:spcPts val="0"/>
                        </a:spcAft>
                        <a:buNone/>
                      </a:pPr>
                      <a:r>
                        <a:rPr lang="en-GB" sz="1200" b="1">
                          <a:solidFill>
                            <a:srgbClr val="000000"/>
                          </a:solidFill>
                          <a:highlight>
                            <a:srgbClr val="FFFFFF"/>
                          </a:highlight>
                          <a:latin typeface="Montserrat" panose="00000500000000000000"/>
                          <a:ea typeface="Montserrat" panose="00000500000000000000"/>
                          <a:cs typeface="Montserrat" panose="00000500000000000000"/>
                          <a:sym typeface="Montserrat" panose="00000500000000000000"/>
                        </a:rPr>
                        <a:t>4.7417715</a:t>
                      </a:r>
                      <a:endParaRPr lang="en-GB" sz="1200" b="1">
                        <a:solidFill>
                          <a:srgbClr val="000000"/>
                        </a:solidFill>
                        <a:highlight>
                          <a:srgbClr val="FFFFFF"/>
                        </a:highlight>
                        <a:latin typeface="Montserrat" panose="00000500000000000000"/>
                        <a:ea typeface="Montserrat" panose="00000500000000000000"/>
                        <a:cs typeface="Montserrat" panose="00000500000000000000"/>
                        <a:sym typeface="Montserrat" panose="00000500000000000000"/>
                      </a:endParaRPr>
                    </a:p>
                  </a:txBody>
                  <a:tcPr marL="91425" marR="91425" marT="91425" marB="91425">
                    <a:lnL w="12700" cmpd="sng">
                      <a:solidFill>
                        <a:srgbClr val="FFFFFF"/>
                      </a:solidFill>
                    </a:lnL>
                    <a:lnR w="12700" cmpd="sng">
                      <a:solidFill>
                        <a:srgbClr val="FFFFFF"/>
                      </a:solidFill>
                    </a:lnR>
                    <a:lnT w="12700" cmpd="sng">
                      <a:solidFill>
                        <a:srgbClr val="FFFFFF"/>
                      </a:solidFill>
                    </a:lnT>
                    <a:lnB w="12700" cmpd="sng">
                      <a:solidFill>
                        <a:srgbClr val="FFFFFF"/>
                      </a:solidFill>
                    </a:lnB>
                    <a:solidFill>
                      <a:srgbClr val="AC4744">
                        <a:tint val="20000"/>
                      </a:srgbClr>
                    </a:solidFill>
                  </a:tcPr>
                </a:tc>
                <a:tc>
                  <a:txBody>
                    <a:bodyPr/>
                    <a:p>
                      <a:pPr marL="0" lvl="0" indent="0" algn="l" rtl="0">
                        <a:spcBef>
                          <a:spcPts val="0"/>
                        </a:spcBef>
                        <a:spcAft>
                          <a:spcPts val="0"/>
                        </a:spcAft>
                        <a:buNone/>
                      </a:pPr>
                      <a:r>
                        <a:rPr lang="en-GB" sz="1200" b="1">
                          <a:solidFill>
                            <a:srgbClr val="000000"/>
                          </a:solidFill>
                          <a:highlight>
                            <a:srgbClr val="FFFFFF"/>
                          </a:highlight>
                          <a:latin typeface="Montserrat" panose="00000500000000000000"/>
                          <a:ea typeface="Montserrat" panose="00000500000000000000"/>
                          <a:cs typeface="Montserrat" panose="00000500000000000000"/>
                          <a:sym typeface="Montserrat" panose="00000500000000000000"/>
                        </a:rPr>
                        <a:t>48.4241544</a:t>
                      </a:r>
                      <a:endParaRPr lang="en-GB" sz="1200" b="1">
                        <a:solidFill>
                          <a:srgbClr val="000000"/>
                        </a:solidFill>
                        <a:highlight>
                          <a:srgbClr val="FFFFFF"/>
                        </a:highlight>
                        <a:latin typeface="Montserrat" panose="00000500000000000000"/>
                        <a:ea typeface="Montserrat" panose="00000500000000000000"/>
                        <a:cs typeface="Montserrat" panose="00000500000000000000"/>
                        <a:sym typeface="Montserrat" panose="00000500000000000000"/>
                      </a:endParaRPr>
                    </a:p>
                  </a:txBody>
                  <a:tcPr marL="91425" marR="91425" marT="91425" marB="91425">
                    <a:lnL w="12700" cmpd="sng">
                      <a:solidFill>
                        <a:srgbClr val="FFFFFF"/>
                      </a:solidFill>
                    </a:lnL>
                    <a:lnR w="12700" cmpd="sng">
                      <a:solidFill>
                        <a:srgbClr val="FFFFFF"/>
                      </a:solidFill>
                    </a:lnR>
                    <a:lnT w="12700" cmpd="sng">
                      <a:solidFill>
                        <a:srgbClr val="FFFFFF"/>
                      </a:solidFill>
                    </a:lnT>
                    <a:lnB w="12700" cmpd="sng">
                      <a:solidFill>
                        <a:srgbClr val="FFFFFF"/>
                      </a:solidFill>
                    </a:lnB>
                    <a:solidFill>
                      <a:srgbClr val="AC4744">
                        <a:tint val="20000"/>
                      </a:srgbClr>
                    </a:solidFill>
                  </a:tcPr>
                </a:tc>
              </a:tr>
              <a:tr h="568960">
                <a:tc>
                  <a:txBody>
                    <a:bodyPr/>
                    <a:p>
                      <a:pPr>
                        <a:buNone/>
                      </a:pPr>
                      <a:r>
                        <a:rPr lang="en-US" b="1">
                          <a:solidFill>
                            <a:srgbClr val="000000"/>
                          </a:solidFill>
                          <a:latin typeface="Arial" panose="020B0604020202020204" pitchFamily="34" charset="0"/>
                          <a:cs typeface="Arial" panose="020B0604020202020204" pitchFamily="34" charset="0"/>
                        </a:rPr>
                        <a:t>Linear-Ridge</a:t>
                      </a:r>
                      <a:endParaRPr lang="en-US" b="1">
                        <a:solidFill>
                          <a:srgbClr val="000000"/>
                        </a:solidFill>
                        <a:latin typeface="Arial" panose="020B0604020202020204" pitchFamily="34" charset="0"/>
                        <a:cs typeface="Arial" panose="020B0604020202020204" pitchFamily="34" charset="0"/>
                      </a:endParaRP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solidFill>
                      <a:srgbClr val="AC4744"/>
                    </a:solidFill>
                  </a:tcPr>
                </a:tc>
                <a:tc>
                  <a:txBody>
                    <a:bodyPr/>
                    <a:p>
                      <a:pPr marL="0" lvl="0" indent="0" algn="l" rtl="0">
                        <a:spcBef>
                          <a:spcPts val="0"/>
                        </a:spcBef>
                        <a:spcAft>
                          <a:spcPts val="0"/>
                        </a:spcAft>
                        <a:buNone/>
                      </a:pPr>
                      <a:r>
                        <a:rPr lang="en-GB" sz="1200" b="1">
                          <a:solidFill>
                            <a:srgbClr val="000000"/>
                          </a:solidFill>
                          <a:highlight>
                            <a:srgbClr val="FFFFFF"/>
                          </a:highlight>
                          <a:latin typeface="Montserrat" panose="00000500000000000000"/>
                          <a:ea typeface="Montserrat" panose="00000500000000000000"/>
                          <a:cs typeface="Montserrat" panose="00000500000000000000"/>
                          <a:sym typeface="Montserrat" panose="00000500000000000000"/>
                        </a:rPr>
                        <a:t>0.405354</a:t>
                      </a:r>
                      <a:endParaRPr lang="en-GB" sz="1200" b="1">
                        <a:solidFill>
                          <a:srgbClr val="000000"/>
                        </a:solidFill>
                        <a:highlight>
                          <a:srgbClr val="FFFFFF"/>
                        </a:highlight>
                        <a:latin typeface="Montserrat" panose="00000500000000000000"/>
                        <a:ea typeface="Montserrat" panose="00000500000000000000"/>
                        <a:cs typeface="Montserrat" panose="00000500000000000000"/>
                        <a:sym typeface="Montserrat" panose="00000500000000000000"/>
                      </a:endParaRPr>
                    </a:p>
                  </a:txBody>
                  <a:tcPr marL="91425" marR="91425" marT="91425" marB="91425">
                    <a:lnL w="12700" cmpd="sng">
                      <a:solidFill>
                        <a:srgbClr val="FFFFFF"/>
                      </a:solidFill>
                    </a:lnL>
                    <a:lnR w="12700" cmpd="sng">
                      <a:solidFill>
                        <a:srgbClr val="FFFFFF"/>
                      </a:solidFill>
                    </a:lnR>
                    <a:lnT w="12700" cmpd="sng">
                      <a:solidFill>
                        <a:srgbClr val="FFFFFF"/>
                      </a:solidFill>
                    </a:lnT>
                    <a:lnB w="12700" cmpd="sng">
                      <a:solidFill>
                        <a:srgbClr val="FFFFFF"/>
                      </a:solidFill>
                    </a:lnB>
                    <a:solidFill>
                      <a:srgbClr val="AC4744">
                        <a:tint val="20000"/>
                      </a:srgbClr>
                    </a:solidFill>
                  </a:tcPr>
                </a:tc>
                <a:tc>
                  <a:txBody>
                    <a:bodyPr/>
                    <a:p>
                      <a:pPr marL="0" lvl="0" indent="0" algn="l" rtl="0">
                        <a:spcBef>
                          <a:spcPts val="0"/>
                        </a:spcBef>
                        <a:spcAft>
                          <a:spcPts val="0"/>
                        </a:spcAft>
                        <a:buNone/>
                      </a:pPr>
                      <a:r>
                        <a:rPr lang="en-GB" sz="1200" b="1">
                          <a:solidFill>
                            <a:srgbClr val="000000"/>
                          </a:solidFill>
                          <a:highlight>
                            <a:srgbClr val="FFFFFF"/>
                          </a:highlight>
                          <a:latin typeface="Montserrat" panose="00000500000000000000"/>
                          <a:ea typeface="Montserrat" panose="00000500000000000000"/>
                          <a:cs typeface="Montserrat" panose="00000500000000000000"/>
                          <a:sym typeface="Montserrat" panose="00000500000000000000"/>
                        </a:rPr>
                        <a:t>0.3553535</a:t>
                      </a:r>
                      <a:endParaRPr lang="en-GB" sz="1200" b="1">
                        <a:solidFill>
                          <a:srgbClr val="000000"/>
                        </a:solidFill>
                        <a:highlight>
                          <a:srgbClr val="FFFFFF"/>
                        </a:highlight>
                        <a:latin typeface="Montserrat" panose="00000500000000000000"/>
                        <a:ea typeface="Montserrat" panose="00000500000000000000"/>
                        <a:cs typeface="Montserrat" panose="00000500000000000000"/>
                        <a:sym typeface="Montserrat" panose="00000500000000000000"/>
                      </a:endParaRPr>
                    </a:p>
                  </a:txBody>
                  <a:tcPr marL="91425" marR="91425" marT="91425" marB="91425">
                    <a:lnL w="12700" cmpd="sng">
                      <a:solidFill>
                        <a:srgbClr val="FFFFFF"/>
                      </a:solidFill>
                    </a:lnL>
                    <a:lnR w="12700" cmpd="sng">
                      <a:solidFill>
                        <a:srgbClr val="FFFFFF"/>
                      </a:solidFill>
                    </a:lnR>
                    <a:lnT w="12700" cmpd="sng">
                      <a:solidFill>
                        <a:srgbClr val="FFFFFF"/>
                      </a:solidFill>
                    </a:lnT>
                    <a:lnB w="12700" cmpd="sng">
                      <a:solidFill>
                        <a:srgbClr val="FFFFFF"/>
                      </a:solidFill>
                    </a:lnB>
                    <a:solidFill>
                      <a:srgbClr val="AC4744">
                        <a:tint val="20000"/>
                      </a:srgbClr>
                    </a:solidFill>
                  </a:tcPr>
                </a:tc>
                <a:tc>
                  <a:txBody>
                    <a:bodyPr/>
                    <a:p>
                      <a:pPr marL="0" lvl="0" indent="0" algn="l" rtl="0">
                        <a:spcBef>
                          <a:spcPts val="0"/>
                        </a:spcBef>
                        <a:spcAft>
                          <a:spcPts val="0"/>
                        </a:spcAft>
                        <a:buNone/>
                      </a:pPr>
                      <a:r>
                        <a:rPr lang="en-GB" sz="1200" b="1">
                          <a:solidFill>
                            <a:srgbClr val="000000"/>
                          </a:solidFill>
                          <a:highlight>
                            <a:srgbClr val="FFFFFF"/>
                          </a:highlight>
                          <a:latin typeface="Montserrat" panose="00000500000000000000"/>
                          <a:ea typeface="Montserrat" panose="00000500000000000000"/>
                          <a:cs typeface="Montserrat" panose="00000500000000000000"/>
                          <a:sym typeface="Montserrat" panose="00000500000000000000"/>
                        </a:rPr>
                        <a:t>0.3550673</a:t>
                      </a:r>
                      <a:endParaRPr lang="en-GB" sz="1200" b="1">
                        <a:solidFill>
                          <a:srgbClr val="000000"/>
                        </a:solidFill>
                        <a:highlight>
                          <a:srgbClr val="FFFFFF"/>
                        </a:highlight>
                        <a:latin typeface="Montserrat" panose="00000500000000000000"/>
                        <a:ea typeface="Montserrat" panose="00000500000000000000"/>
                        <a:cs typeface="Montserrat" panose="00000500000000000000"/>
                        <a:sym typeface="Montserrat" panose="00000500000000000000"/>
                      </a:endParaRPr>
                    </a:p>
                  </a:txBody>
                  <a:tcPr marL="91425" marR="91425" marT="91425" marB="91425">
                    <a:lnL w="12700" cmpd="sng">
                      <a:solidFill>
                        <a:srgbClr val="FFFFFF"/>
                      </a:solidFill>
                    </a:lnL>
                    <a:lnR w="12700" cmpd="sng">
                      <a:solidFill>
                        <a:srgbClr val="FFFFFF"/>
                      </a:solidFill>
                    </a:lnR>
                    <a:lnT w="12700" cmpd="sng">
                      <a:solidFill>
                        <a:srgbClr val="FFFFFF"/>
                      </a:solidFill>
                    </a:lnT>
                    <a:lnB w="12700" cmpd="sng">
                      <a:solidFill>
                        <a:srgbClr val="FFFFFF"/>
                      </a:solidFill>
                    </a:lnB>
                    <a:solidFill>
                      <a:srgbClr val="AC4744">
                        <a:tint val="20000"/>
                      </a:srgbClr>
                    </a:solidFill>
                  </a:tcPr>
                </a:tc>
                <a:tc>
                  <a:txBody>
                    <a:bodyPr/>
                    <a:p>
                      <a:pPr marL="0" lvl="0" indent="0" algn="l" rtl="0">
                        <a:spcBef>
                          <a:spcPts val="0"/>
                        </a:spcBef>
                        <a:spcAft>
                          <a:spcPts val="0"/>
                        </a:spcAft>
                        <a:buNone/>
                      </a:pPr>
                      <a:r>
                        <a:rPr lang="en-GB" sz="1200" b="1">
                          <a:solidFill>
                            <a:srgbClr val="000000"/>
                          </a:solidFill>
                          <a:highlight>
                            <a:srgbClr val="FFFFFF"/>
                          </a:highlight>
                          <a:latin typeface="Montserrat" panose="00000500000000000000"/>
                          <a:ea typeface="Montserrat" panose="00000500000000000000"/>
                          <a:cs typeface="Montserrat" panose="00000500000000000000"/>
                          <a:sym typeface="Montserrat" panose="00000500000000000000"/>
                        </a:rPr>
                        <a:t>0.3481087</a:t>
                      </a:r>
                      <a:endParaRPr lang="en-GB" sz="1200" b="1">
                        <a:solidFill>
                          <a:srgbClr val="000000"/>
                        </a:solidFill>
                        <a:highlight>
                          <a:srgbClr val="FFFFFF"/>
                        </a:highlight>
                        <a:latin typeface="Montserrat" panose="00000500000000000000"/>
                        <a:ea typeface="Montserrat" panose="00000500000000000000"/>
                        <a:cs typeface="Montserrat" panose="00000500000000000000"/>
                        <a:sym typeface="Montserrat" panose="00000500000000000000"/>
                      </a:endParaRPr>
                    </a:p>
                  </a:txBody>
                  <a:tcPr marL="91425" marR="91425" marT="91425" marB="91425">
                    <a:lnL w="12700" cmpd="sng">
                      <a:solidFill>
                        <a:srgbClr val="FFFFFF"/>
                      </a:solidFill>
                    </a:lnL>
                    <a:lnR w="12700" cmpd="sng">
                      <a:solidFill>
                        <a:srgbClr val="FFFFFF"/>
                      </a:solidFill>
                    </a:lnR>
                    <a:lnT w="12700" cmpd="sng">
                      <a:solidFill>
                        <a:srgbClr val="FFFFFF"/>
                      </a:solidFill>
                    </a:lnT>
                    <a:lnB w="12700" cmpd="sng">
                      <a:solidFill>
                        <a:srgbClr val="FFFFFF"/>
                      </a:solidFill>
                    </a:lnB>
                    <a:solidFill>
                      <a:srgbClr val="AC4744">
                        <a:tint val="20000"/>
                      </a:srgbClr>
                    </a:solidFill>
                  </a:tcPr>
                </a:tc>
                <a:tc>
                  <a:txBody>
                    <a:bodyPr/>
                    <a:p>
                      <a:pPr marL="0" lvl="0" indent="0" algn="l" rtl="0">
                        <a:spcBef>
                          <a:spcPts val="0"/>
                        </a:spcBef>
                        <a:spcAft>
                          <a:spcPts val="0"/>
                        </a:spcAft>
                        <a:buNone/>
                      </a:pPr>
                      <a:r>
                        <a:rPr lang="en-GB" sz="1200" b="1">
                          <a:solidFill>
                            <a:srgbClr val="000000"/>
                          </a:solidFill>
                          <a:highlight>
                            <a:srgbClr val="FFFFFF"/>
                          </a:highlight>
                          <a:latin typeface="Montserrat" panose="00000500000000000000"/>
                          <a:ea typeface="Montserrat" panose="00000500000000000000"/>
                          <a:cs typeface="Montserrat" panose="00000500000000000000"/>
                          <a:sym typeface="Montserrat" panose="00000500000000000000"/>
                        </a:rPr>
                        <a:t>5.026478</a:t>
                      </a:r>
                      <a:endParaRPr lang="en-GB" sz="1200" b="1">
                        <a:solidFill>
                          <a:srgbClr val="000000"/>
                        </a:solidFill>
                        <a:highlight>
                          <a:srgbClr val="FFFFFF"/>
                        </a:highlight>
                        <a:latin typeface="Montserrat" panose="00000500000000000000"/>
                        <a:ea typeface="Montserrat" panose="00000500000000000000"/>
                        <a:cs typeface="Montserrat" panose="00000500000000000000"/>
                        <a:sym typeface="Montserrat" panose="00000500000000000000"/>
                      </a:endParaRPr>
                    </a:p>
                  </a:txBody>
                  <a:tcPr marL="91425" marR="91425" marT="91425" marB="91425">
                    <a:lnL w="12700" cmpd="sng">
                      <a:solidFill>
                        <a:srgbClr val="FFFFFF"/>
                      </a:solidFill>
                    </a:lnL>
                    <a:lnR w="12700" cmpd="sng">
                      <a:solidFill>
                        <a:srgbClr val="FFFFFF"/>
                      </a:solidFill>
                    </a:lnR>
                    <a:lnT w="12700" cmpd="sng">
                      <a:solidFill>
                        <a:srgbClr val="FFFFFF"/>
                      </a:solidFill>
                    </a:lnT>
                    <a:lnB w="12700" cmpd="sng">
                      <a:solidFill>
                        <a:srgbClr val="FFFFFF"/>
                      </a:solidFill>
                    </a:lnB>
                    <a:solidFill>
                      <a:srgbClr val="AC4744">
                        <a:tint val="20000"/>
                      </a:srgbClr>
                    </a:solidFill>
                  </a:tcPr>
                </a:tc>
                <a:tc>
                  <a:txBody>
                    <a:bodyPr/>
                    <a:p>
                      <a:pPr marL="0" lvl="0" indent="0" algn="l" rtl="0">
                        <a:spcBef>
                          <a:spcPts val="0"/>
                        </a:spcBef>
                        <a:spcAft>
                          <a:spcPts val="0"/>
                        </a:spcAft>
                        <a:buNone/>
                      </a:pPr>
                      <a:r>
                        <a:rPr lang="en-GB" sz="1200" b="1">
                          <a:solidFill>
                            <a:srgbClr val="000000"/>
                          </a:solidFill>
                          <a:highlight>
                            <a:srgbClr val="FFFFFF"/>
                          </a:highlight>
                          <a:latin typeface="Montserrat" panose="00000500000000000000"/>
                          <a:ea typeface="Montserrat" panose="00000500000000000000"/>
                          <a:cs typeface="Montserrat" panose="00000500000000000000"/>
                          <a:sym typeface="Montserrat" panose="00000500000000000000"/>
                        </a:rPr>
                        <a:t>48.4015719</a:t>
                      </a:r>
                      <a:endParaRPr lang="en-GB" sz="1200" b="1">
                        <a:solidFill>
                          <a:srgbClr val="000000"/>
                        </a:solidFill>
                        <a:highlight>
                          <a:srgbClr val="FFFFFF"/>
                        </a:highlight>
                        <a:latin typeface="Montserrat" panose="00000500000000000000"/>
                        <a:ea typeface="Montserrat" panose="00000500000000000000"/>
                        <a:cs typeface="Montserrat" panose="00000500000000000000"/>
                        <a:sym typeface="Montserrat" panose="00000500000000000000"/>
                      </a:endParaRPr>
                    </a:p>
                  </a:txBody>
                  <a:tcPr marL="91425" marR="91425" marT="91425" marB="91425">
                    <a:lnL w="12700" cmpd="sng">
                      <a:solidFill>
                        <a:srgbClr val="FFFFFF"/>
                      </a:solidFill>
                    </a:lnL>
                    <a:lnR w="12700" cmpd="sng">
                      <a:solidFill>
                        <a:srgbClr val="FFFFFF"/>
                      </a:solidFill>
                    </a:lnR>
                    <a:lnT w="12700" cmpd="sng">
                      <a:solidFill>
                        <a:srgbClr val="FFFFFF"/>
                      </a:solidFill>
                    </a:lnT>
                    <a:lnB w="12700" cmpd="sng">
                      <a:solidFill>
                        <a:srgbClr val="FFFFFF"/>
                      </a:solidFill>
                    </a:lnB>
                    <a:solidFill>
                      <a:srgbClr val="AC4744">
                        <a:tint val="20000"/>
                      </a:srgbClr>
                    </a:solidFill>
                  </a:tcPr>
                </a:tc>
              </a:tr>
              <a:tr h="569595">
                <a:tc>
                  <a:txBody>
                    <a:bodyPr/>
                    <a:p>
                      <a:pPr>
                        <a:buNone/>
                      </a:pPr>
                      <a:r>
                        <a:rPr lang="en-US" b="1">
                          <a:solidFill>
                            <a:srgbClr val="000000"/>
                          </a:solidFill>
                          <a:latin typeface="Arial" panose="020B0604020202020204" pitchFamily="34" charset="0"/>
                          <a:cs typeface="Arial" panose="020B0604020202020204" pitchFamily="34" charset="0"/>
                        </a:rPr>
                        <a:t>Gradient Boosting</a:t>
                      </a:r>
                      <a:endParaRPr lang="en-US" b="1">
                        <a:solidFill>
                          <a:srgbClr val="000000"/>
                        </a:solidFill>
                        <a:latin typeface="Arial" panose="020B0604020202020204" pitchFamily="34" charset="0"/>
                        <a:cs typeface="Arial" panose="020B0604020202020204" pitchFamily="34" charset="0"/>
                      </a:endParaRP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solidFill>
                      <a:srgbClr val="AC4744"/>
                    </a:solidFill>
                  </a:tcPr>
                </a:tc>
                <a:tc>
                  <a:txBody>
                    <a:bodyPr/>
                    <a:p>
                      <a:pPr marL="0" lvl="0" indent="0" algn="l" rtl="0">
                        <a:spcBef>
                          <a:spcPts val="0"/>
                        </a:spcBef>
                        <a:spcAft>
                          <a:spcPts val="0"/>
                        </a:spcAft>
                        <a:buNone/>
                      </a:pPr>
                      <a:r>
                        <a:rPr lang="en-GB" sz="1200" b="1">
                          <a:solidFill>
                            <a:srgbClr val="000000"/>
                          </a:solidFill>
                          <a:highlight>
                            <a:srgbClr val="FFFFFF"/>
                          </a:highlight>
                          <a:latin typeface="Montserrat" panose="00000500000000000000"/>
                          <a:ea typeface="Montserrat" panose="00000500000000000000"/>
                          <a:cs typeface="Montserrat" panose="00000500000000000000"/>
                          <a:sym typeface="Montserrat" panose="00000500000000000000"/>
                        </a:rPr>
                        <a:t>0.676331137</a:t>
                      </a:r>
                      <a:endParaRPr lang="en-GB" sz="1200" b="1">
                        <a:solidFill>
                          <a:srgbClr val="000000"/>
                        </a:solidFill>
                        <a:highlight>
                          <a:srgbClr val="FFFFFF"/>
                        </a:highlight>
                        <a:latin typeface="Montserrat" panose="00000500000000000000"/>
                        <a:ea typeface="Montserrat" panose="00000500000000000000"/>
                        <a:cs typeface="Montserrat" panose="00000500000000000000"/>
                        <a:sym typeface="Montserrat" panose="00000500000000000000"/>
                      </a:endParaRPr>
                    </a:p>
                  </a:txBody>
                  <a:tcPr marL="91425" marR="91425" marT="91425" marB="91425">
                    <a:lnL w="12700" cmpd="sng">
                      <a:solidFill>
                        <a:srgbClr val="FFFFFF"/>
                      </a:solidFill>
                    </a:lnL>
                    <a:lnR w="12700" cmpd="sng">
                      <a:solidFill>
                        <a:srgbClr val="FFFFFF"/>
                      </a:solidFill>
                    </a:lnR>
                    <a:lnT w="12700" cmpd="sng">
                      <a:solidFill>
                        <a:srgbClr val="FFFFFF"/>
                      </a:solidFill>
                    </a:lnT>
                    <a:lnB w="12700" cmpd="sng">
                      <a:solidFill>
                        <a:srgbClr val="FFFFFF"/>
                      </a:solidFill>
                    </a:lnB>
                    <a:solidFill>
                      <a:srgbClr val="AC4744">
                        <a:tint val="20000"/>
                      </a:srgbClr>
                    </a:solidFill>
                  </a:tcPr>
                </a:tc>
                <a:tc>
                  <a:txBody>
                    <a:bodyPr/>
                    <a:p>
                      <a:pPr marL="0" lvl="0" indent="0" algn="l" rtl="0">
                        <a:spcBef>
                          <a:spcPts val="0"/>
                        </a:spcBef>
                        <a:spcAft>
                          <a:spcPts val="0"/>
                        </a:spcAft>
                        <a:buNone/>
                      </a:pPr>
                      <a:r>
                        <a:rPr lang="en-GB" sz="1200" b="1">
                          <a:solidFill>
                            <a:srgbClr val="000000"/>
                          </a:solidFill>
                          <a:highlight>
                            <a:srgbClr val="FFFFFF"/>
                          </a:highlight>
                          <a:latin typeface="Montserrat" panose="00000500000000000000"/>
                          <a:ea typeface="Montserrat" panose="00000500000000000000"/>
                          <a:cs typeface="Montserrat" panose="00000500000000000000"/>
                          <a:sym typeface="Montserrat" panose="00000500000000000000"/>
                        </a:rPr>
                        <a:t>0.60851</a:t>
                      </a:r>
                      <a:endParaRPr lang="en-GB" sz="1200" b="1">
                        <a:solidFill>
                          <a:srgbClr val="000000"/>
                        </a:solidFill>
                        <a:highlight>
                          <a:srgbClr val="FFFFFF"/>
                        </a:highlight>
                        <a:latin typeface="Montserrat" panose="00000500000000000000"/>
                        <a:ea typeface="Montserrat" panose="00000500000000000000"/>
                        <a:cs typeface="Montserrat" panose="00000500000000000000"/>
                        <a:sym typeface="Montserrat" panose="00000500000000000000"/>
                      </a:endParaRPr>
                    </a:p>
                  </a:txBody>
                  <a:tcPr marL="91425" marR="91425" marT="91425" marB="91425">
                    <a:lnL w="12700" cmpd="sng">
                      <a:solidFill>
                        <a:srgbClr val="FFFFFF"/>
                      </a:solidFill>
                    </a:lnL>
                    <a:lnR w="12700" cmpd="sng">
                      <a:solidFill>
                        <a:srgbClr val="FFFFFF"/>
                      </a:solidFill>
                    </a:lnR>
                    <a:lnT w="12700" cmpd="sng">
                      <a:solidFill>
                        <a:srgbClr val="FFFFFF"/>
                      </a:solidFill>
                    </a:lnT>
                    <a:lnB w="12700" cmpd="sng">
                      <a:solidFill>
                        <a:srgbClr val="FFFFFF"/>
                      </a:solidFill>
                    </a:lnB>
                    <a:solidFill>
                      <a:srgbClr val="AC4744">
                        <a:tint val="20000"/>
                      </a:srgbClr>
                    </a:solidFill>
                  </a:tcPr>
                </a:tc>
                <a:tc>
                  <a:txBody>
                    <a:bodyPr/>
                    <a:p>
                      <a:pPr marL="0" lvl="0" indent="0" algn="l" rtl="0">
                        <a:spcBef>
                          <a:spcPts val="0"/>
                        </a:spcBef>
                        <a:spcAft>
                          <a:spcPts val="0"/>
                        </a:spcAft>
                        <a:buNone/>
                      </a:pPr>
                      <a:r>
                        <a:rPr lang="en-GB" sz="1200" b="1">
                          <a:solidFill>
                            <a:srgbClr val="000000"/>
                          </a:solidFill>
                          <a:highlight>
                            <a:srgbClr val="FFFFFF"/>
                          </a:highlight>
                          <a:latin typeface="Montserrat" panose="00000500000000000000"/>
                          <a:ea typeface="Montserrat" panose="00000500000000000000"/>
                          <a:cs typeface="Montserrat" panose="00000500000000000000"/>
                          <a:sym typeface="Montserrat" panose="00000500000000000000"/>
                        </a:rPr>
                        <a:t>0.6085084</a:t>
                      </a:r>
                      <a:endParaRPr lang="en-GB" sz="1200" b="1">
                        <a:solidFill>
                          <a:srgbClr val="000000"/>
                        </a:solidFill>
                        <a:highlight>
                          <a:srgbClr val="FFFFFF"/>
                        </a:highlight>
                        <a:latin typeface="Montserrat" panose="00000500000000000000"/>
                        <a:ea typeface="Montserrat" panose="00000500000000000000"/>
                        <a:cs typeface="Montserrat" panose="00000500000000000000"/>
                        <a:sym typeface="Montserrat" panose="00000500000000000000"/>
                      </a:endParaRPr>
                    </a:p>
                  </a:txBody>
                  <a:tcPr marL="91425" marR="91425" marT="91425" marB="91425">
                    <a:lnL w="12700" cmpd="sng">
                      <a:solidFill>
                        <a:srgbClr val="FFFFFF"/>
                      </a:solidFill>
                    </a:lnL>
                    <a:lnR w="12700" cmpd="sng">
                      <a:solidFill>
                        <a:srgbClr val="FFFFFF"/>
                      </a:solidFill>
                    </a:lnR>
                    <a:lnT w="12700" cmpd="sng">
                      <a:solidFill>
                        <a:srgbClr val="FFFFFF"/>
                      </a:solidFill>
                    </a:lnT>
                    <a:lnB w="12700" cmpd="sng">
                      <a:solidFill>
                        <a:srgbClr val="FFFFFF"/>
                      </a:solidFill>
                    </a:lnB>
                    <a:solidFill>
                      <a:srgbClr val="AC4744">
                        <a:tint val="20000"/>
                      </a:srgbClr>
                    </a:solidFill>
                  </a:tcPr>
                </a:tc>
                <a:tc>
                  <a:txBody>
                    <a:bodyPr/>
                    <a:p>
                      <a:pPr marL="0" lvl="0" indent="0" algn="l" rtl="0">
                        <a:spcBef>
                          <a:spcPts val="0"/>
                        </a:spcBef>
                        <a:spcAft>
                          <a:spcPts val="0"/>
                        </a:spcAft>
                        <a:buNone/>
                      </a:pPr>
                      <a:r>
                        <a:rPr lang="en-GB" sz="1200" b="1">
                          <a:solidFill>
                            <a:srgbClr val="000000"/>
                          </a:solidFill>
                          <a:highlight>
                            <a:srgbClr val="FFFFFF"/>
                          </a:highlight>
                          <a:latin typeface="Montserrat" panose="00000500000000000000"/>
                          <a:ea typeface="Montserrat" panose="00000500000000000000"/>
                          <a:cs typeface="Montserrat" panose="00000500000000000000"/>
                          <a:sym typeface="Montserrat" panose="00000500000000000000"/>
                        </a:rPr>
                        <a:t>0.6046721</a:t>
                      </a:r>
                      <a:endParaRPr lang="en-GB" sz="1200" b="1">
                        <a:solidFill>
                          <a:srgbClr val="000000"/>
                        </a:solidFill>
                        <a:highlight>
                          <a:srgbClr val="FFFFFF"/>
                        </a:highlight>
                        <a:latin typeface="Montserrat" panose="00000500000000000000"/>
                        <a:ea typeface="Montserrat" panose="00000500000000000000"/>
                        <a:cs typeface="Montserrat" panose="00000500000000000000"/>
                        <a:sym typeface="Montserrat" panose="00000500000000000000"/>
                      </a:endParaRPr>
                    </a:p>
                  </a:txBody>
                  <a:tcPr marL="91425" marR="91425" marT="91425" marB="91425">
                    <a:lnL w="12700" cmpd="sng">
                      <a:solidFill>
                        <a:srgbClr val="FFFFFF"/>
                      </a:solidFill>
                    </a:lnL>
                    <a:lnR w="12700" cmpd="sng">
                      <a:solidFill>
                        <a:srgbClr val="FFFFFF"/>
                      </a:solidFill>
                    </a:lnR>
                    <a:lnT w="12700" cmpd="sng">
                      <a:solidFill>
                        <a:srgbClr val="FFFFFF"/>
                      </a:solidFill>
                    </a:lnT>
                    <a:lnB w="12700" cmpd="sng">
                      <a:solidFill>
                        <a:srgbClr val="FFFFFF"/>
                      </a:solidFill>
                    </a:lnB>
                    <a:solidFill>
                      <a:srgbClr val="AC4744">
                        <a:tint val="20000"/>
                      </a:srgbClr>
                    </a:solidFill>
                  </a:tcPr>
                </a:tc>
                <a:tc>
                  <a:txBody>
                    <a:bodyPr/>
                    <a:p>
                      <a:pPr marL="0" lvl="0" indent="0" algn="l" rtl="0">
                        <a:spcBef>
                          <a:spcPts val="0"/>
                        </a:spcBef>
                        <a:spcAft>
                          <a:spcPts val="0"/>
                        </a:spcAft>
                        <a:buNone/>
                      </a:pPr>
                      <a:r>
                        <a:rPr lang="en-GB" sz="1200" b="1">
                          <a:solidFill>
                            <a:srgbClr val="000000"/>
                          </a:solidFill>
                          <a:highlight>
                            <a:srgbClr val="FFFFFF"/>
                          </a:highlight>
                          <a:latin typeface="Montserrat" panose="00000500000000000000"/>
                          <a:ea typeface="Montserrat" panose="00000500000000000000"/>
                          <a:cs typeface="Montserrat" panose="00000500000000000000"/>
                          <a:sym typeface="Montserrat" panose="00000500000000000000"/>
                        </a:rPr>
                        <a:t>3.540035</a:t>
                      </a:r>
                      <a:endParaRPr lang="en-GB" sz="1200" b="1">
                        <a:solidFill>
                          <a:srgbClr val="000000"/>
                        </a:solidFill>
                        <a:highlight>
                          <a:srgbClr val="FFFFFF"/>
                        </a:highlight>
                        <a:latin typeface="Montserrat" panose="00000500000000000000"/>
                        <a:ea typeface="Montserrat" panose="00000500000000000000"/>
                        <a:cs typeface="Montserrat" panose="00000500000000000000"/>
                        <a:sym typeface="Montserrat" panose="00000500000000000000"/>
                      </a:endParaRPr>
                    </a:p>
                  </a:txBody>
                  <a:tcPr marL="91425" marR="91425" marT="91425" marB="91425">
                    <a:lnL w="12700" cmpd="sng">
                      <a:solidFill>
                        <a:srgbClr val="FFFFFF"/>
                      </a:solidFill>
                    </a:lnL>
                    <a:lnR w="12700" cmpd="sng">
                      <a:solidFill>
                        <a:srgbClr val="FFFFFF"/>
                      </a:solidFill>
                    </a:lnR>
                    <a:lnT w="12700" cmpd="sng">
                      <a:solidFill>
                        <a:srgbClr val="FFFFFF"/>
                      </a:solidFill>
                    </a:lnT>
                    <a:lnB w="12700" cmpd="sng">
                      <a:solidFill>
                        <a:srgbClr val="FFFFFF"/>
                      </a:solidFill>
                    </a:lnB>
                    <a:solidFill>
                      <a:srgbClr val="AC4744">
                        <a:tint val="20000"/>
                      </a:srgbClr>
                    </a:solidFill>
                  </a:tcPr>
                </a:tc>
                <a:tc>
                  <a:txBody>
                    <a:bodyPr/>
                    <a:p>
                      <a:pPr marL="0" lvl="0" indent="0" algn="l" rtl="0">
                        <a:spcBef>
                          <a:spcPts val="0"/>
                        </a:spcBef>
                        <a:spcAft>
                          <a:spcPts val="0"/>
                        </a:spcAft>
                        <a:buNone/>
                      </a:pPr>
                      <a:r>
                        <a:rPr lang="en-GB" sz="1200" b="1">
                          <a:solidFill>
                            <a:srgbClr val="000000"/>
                          </a:solidFill>
                          <a:highlight>
                            <a:srgbClr val="FFFFFF"/>
                          </a:highlight>
                          <a:latin typeface="Montserrat" panose="00000500000000000000"/>
                          <a:ea typeface="Montserrat" panose="00000500000000000000"/>
                          <a:cs typeface="Montserrat" panose="00000500000000000000"/>
                          <a:sym typeface="Montserrat" panose="00000500000000000000"/>
                        </a:rPr>
                        <a:t>29.3904512</a:t>
                      </a:r>
                      <a:endParaRPr lang="en-GB" sz="1200" b="1">
                        <a:solidFill>
                          <a:srgbClr val="000000"/>
                        </a:solidFill>
                        <a:highlight>
                          <a:srgbClr val="FFFFFF"/>
                        </a:highlight>
                        <a:latin typeface="Montserrat" panose="00000500000000000000"/>
                        <a:ea typeface="Montserrat" panose="00000500000000000000"/>
                        <a:cs typeface="Montserrat" panose="00000500000000000000"/>
                        <a:sym typeface="Montserrat" panose="00000500000000000000"/>
                      </a:endParaRPr>
                    </a:p>
                  </a:txBody>
                  <a:tcPr marL="91425" marR="91425" marT="91425" marB="91425">
                    <a:lnL w="12700" cmpd="sng">
                      <a:solidFill>
                        <a:srgbClr val="FFFFFF"/>
                      </a:solidFill>
                    </a:lnL>
                    <a:lnR w="12700" cmpd="sng">
                      <a:solidFill>
                        <a:srgbClr val="FFFFFF"/>
                      </a:solidFill>
                    </a:lnR>
                    <a:lnT w="12700" cmpd="sng">
                      <a:solidFill>
                        <a:srgbClr val="FFFFFF"/>
                      </a:solidFill>
                    </a:lnT>
                    <a:lnB w="12700" cmpd="sng">
                      <a:solidFill>
                        <a:srgbClr val="FFFFFF"/>
                      </a:solidFill>
                    </a:lnB>
                    <a:solidFill>
                      <a:srgbClr val="AC4744">
                        <a:tint val="20000"/>
                      </a:srgbClr>
                    </a:solidFill>
                  </a:tcPr>
                </a:tc>
              </a:tr>
              <a:tr h="602615">
                <a:tc>
                  <a:txBody>
                    <a:bodyPr/>
                    <a:p>
                      <a:pPr>
                        <a:buNone/>
                      </a:pPr>
                      <a:r>
                        <a:rPr lang="en-US" b="1">
                          <a:solidFill>
                            <a:srgbClr val="000000"/>
                          </a:solidFill>
                          <a:latin typeface="Arial" panose="020B0604020202020204" pitchFamily="34" charset="0"/>
                          <a:cs typeface="Arial" panose="020B0604020202020204" pitchFamily="34" charset="0"/>
                        </a:rPr>
                        <a:t>Random Forest</a:t>
                      </a:r>
                      <a:endParaRPr lang="en-US" b="1">
                        <a:solidFill>
                          <a:srgbClr val="000000"/>
                        </a:solidFill>
                        <a:latin typeface="Arial" panose="020B0604020202020204" pitchFamily="34" charset="0"/>
                        <a:cs typeface="Arial" panose="020B0604020202020204" pitchFamily="34" charset="0"/>
                      </a:endParaRP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solidFill>
                      <a:srgbClr val="AC4744"/>
                    </a:solidFill>
                  </a:tcPr>
                </a:tc>
                <a:tc>
                  <a:txBody>
                    <a:bodyPr/>
                    <a:p>
                      <a:pPr marL="0" lvl="0" indent="0" algn="l" rtl="0">
                        <a:spcBef>
                          <a:spcPts val="0"/>
                        </a:spcBef>
                        <a:spcAft>
                          <a:spcPts val="0"/>
                        </a:spcAft>
                        <a:buNone/>
                      </a:pPr>
                      <a:r>
                        <a:rPr lang="en-GB" sz="1200" b="1">
                          <a:solidFill>
                            <a:srgbClr val="000000"/>
                          </a:solidFill>
                          <a:highlight>
                            <a:srgbClr val="FFFFFF"/>
                          </a:highlight>
                          <a:latin typeface="Montserrat" panose="00000500000000000000"/>
                          <a:ea typeface="Montserrat" panose="00000500000000000000"/>
                          <a:cs typeface="Montserrat" panose="00000500000000000000"/>
                          <a:sym typeface="Montserrat" panose="00000500000000000000"/>
                        </a:rPr>
                        <a:t>0.62637829</a:t>
                      </a:r>
                      <a:endParaRPr lang="en-GB" sz="1200" b="1">
                        <a:solidFill>
                          <a:srgbClr val="000000"/>
                        </a:solidFill>
                        <a:highlight>
                          <a:srgbClr val="FFFFFF"/>
                        </a:highlight>
                        <a:latin typeface="Montserrat" panose="00000500000000000000"/>
                        <a:ea typeface="Montserrat" panose="00000500000000000000"/>
                        <a:cs typeface="Montserrat" panose="00000500000000000000"/>
                        <a:sym typeface="Montserrat" panose="00000500000000000000"/>
                      </a:endParaRPr>
                    </a:p>
                  </a:txBody>
                  <a:tcPr marL="91425" marR="91425" marT="91425" marB="91425">
                    <a:lnL w="12700" cmpd="sng">
                      <a:solidFill>
                        <a:srgbClr val="FFFFFF"/>
                      </a:solidFill>
                    </a:lnL>
                    <a:lnR w="12700" cmpd="sng">
                      <a:solidFill>
                        <a:srgbClr val="FFFFFF"/>
                      </a:solidFill>
                    </a:lnR>
                    <a:lnT w="12700" cmpd="sng">
                      <a:solidFill>
                        <a:srgbClr val="FFFFFF"/>
                      </a:solidFill>
                    </a:lnT>
                    <a:lnB w="12700" cmpd="sng">
                      <a:solidFill>
                        <a:srgbClr val="FFFFFF"/>
                      </a:solidFill>
                    </a:lnB>
                    <a:solidFill>
                      <a:srgbClr val="AC4744">
                        <a:tint val="20000"/>
                      </a:srgbClr>
                    </a:solidFill>
                  </a:tcPr>
                </a:tc>
                <a:tc>
                  <a:txBody>
                    <a:bodyPr/>
                    <a:p>
                      <a:pPr marL="0" lvl="0" indent="0" algn="l" rtl="0">
                        <a:spcBef>
                          <a:spcPts val="0"/>
                        </a:spcBef>
                        <a:spcAft>
                          <a:spcPts val="0"/>
                        </a:spcAft>
                        <a:buNone/>
                      </a:pPr>
                      <a:r>
                        <a:rPr lang="en-GB" sz="1200" b="1">
                          <a:solidFill>
                            <a:srgbClr val="000000"/>
                          </a:solidFill>
                          <a:highlight>
                            <a:srgbClr val="FFFFFF"/>
                          </a:highlight>
                          <a:latin typeface="Montserrat" panose="00000500000000000000"/>
                          <a:ea typeface="Montserrat" panose="00000500000000000000"/>
                          <a:cs typeface="Montserrat" panose="00000500000000000000"/>
                          <a:sym typeface="Montserrat" panose="00000500000000000000"/>
                        </a:rPr>
                        <a:t>0.623421</a:t>
                      </a:r>
                      <a:endParaRPr lang="en-GB" sz="1200" b="1">
                        <a:solidFill>
                          <a:srgbClr val="000000"/>
                        </a:solidFill>
                        <a:highlight>
                          <a:srgbClr val="FFFFFF"/>
                        </a:highlight>
                        <a:latin typeface="Montserrat" panose="00000500000000000000"/>
                        <a:ea typeface="Montserrat" panose="00000500000000000000"/>
                        <a:cs typeface="Montserrat" panose="00000500000000000000"/>
                        <a:sym typeface="Montserrat" panose="00000500000000000000"/>
                      </a:endParaRPr>
                    </a:p>
                  </a:txBody>
                  <a:tcPr marL="91425" marR="91425" marT="91425" marB="91425">
                    <a:lnL w="12700" cmpd="sng">
                      <a:solidFill>
                        <a:srgbClr val="FFFFFF"/>
                      </a:solidFill>
                    </a:lnL>
                    <a:lnR w="12700" cmpd="sng">
                      <a:solidFill>
                        <a:srgbClr val="FFFFFF"/>
                      </a:solidFill>
                    </a:lnR>
                    <a:lnT w="12700" cmpd="sng">
                      <a:solidFill>
                        <a:srgbClr val="FFFFFF"/>
                      </a:solidFill>
                    </a:lnT>
                    <a:lnB w="12700" cmpd="sng">
                      <a:solidFill>
                        <a:srgbClr val="FFFFFF"/>
                      </a:solidFill>
                    </a:lnB>
                    <a:solidFill>
                      <a:srgbClr val="AC4744">
                        <a:tint val="20000"/>
                      </a:srgbClr>
                    </a:solidFill>
                  </a:tcPr>
                </a:tc>
                <a:tc>
                  <a:txBody>
                    <a:bodyPr/>
                    <a:p>
                      <a:pPr marL="0" lvl="0" indent="0" algn="l" rtl="0">
                        <a:spcBef>
                          <a:spcPts val="0"/>
                        </a:spcBef>
                        <a:spcAft>
                          <a:spcPts val="0"/>
                        </a:spcAft>
                        <a:buNone/>
                      </a:pPr>
                      <a:r>
                        <a:rPr lang="en-GB" sz="1200" b="1">
                          <a:solidFill>
                            <a:srgbClr val="000000"/>
                          </a:solidFill>
                          <a:highlight>
                            <a:srgbClr val="FFFFFF"/>
                          </a:highlight>
                          <a:latin typeface="Montserrat" panose="00000500000000000000"/>
                          <a:ea typeface="Montserrat" panose="00000500000000000000"/>
                          <a:cs typeface="Montserrat" panose="00000500000000000000"/>
                          <a:sym typeface="Montserrat" panose="00000500000000000000"/>
                        </a:rPr>
                        <a:t>0.6234206</a:t>
                      </a:r>
                      <a:endParaRPr sz="1200" b="1">
                        <a:solidFill>
                          <a:srgbClr val="000000"/>
                        </a:solidFill>
                        <a:highlight>
                          <a:srgbClr val="FFFFFF"/>
                        </a:highlight>
                        <a:latin typeface="Montserrat" panose="00000500000000000000"/>
                        <a:ea typeface="Montserrat" panose="00000500000000000000"/>
                        <a:cs typeface="Montserrat" panose="00000500000000000000"/>
                        <a:sym typeface="Montserrat" panose="00000500000000000000"/>
                      </a:endParaRPr>
                    </a:p>
                    <a:p>
                      <a:pPr marL="0" lvl="0" indent="0" algn="l" rtl="0">
                        <a:spcBef>
                          <a:spcPts val="0"/>
                        </a:spcBef>
                        <a:spcAft>
                          <a:spcPts val="0"/>
                        </a:spcAft>
                        <a:buNone/>
                      </a:pPr>
                      <a:endParaRPr sz="1200" b="1">
                        <a:solidFill>
                          <a:srgbClr val="000000"/>
                        </a:solidFill>
                        <a:highlight>
                          <a:srgbClr val="FFFFFF"/>
                        </a:highlight>
                        <a:latin typeface="Montserrat" panose="00000500000000000000"/>
                        <a:ea typeface="Montserrat" panose="00000500000000000000"/>
                        <a:cs typeface="Montserrat" panose="00000500000000000000"/>
                        <a:sym typeface="Montserrat" panose="00000500000000000000"/>
                      </a:endParaRPr>
                    </a:p>
                  </a:txBody>
                  <a:tcPr marL="91425" marR="91425" marT="91425" marB="91425">
                    <a:lnL w="12700" cmpd="sng">
                      <a:solidFill>
                        <a:srgbClr val="FFFFFF"/>
                      </a:solidFill>
                    </a:lnL>
                    <a:lnR w="12700" cmpd="sng">
                      <a:solidFill>
                        <a:srgbClr val="FFFFFF"/>
                      </a:solidFill>
                    </a:lnR>
                    <a:lnT w="12700" cmpd="sng">
                      <a:solidFill>
                        <a:srgbClr val="FFFFFF"/>
                      </a:solidFill>
                    </a:lnT>
                    <a:lnB w="12700" cmpd="sng">
                      <a:solidFill>
                        <a:srgbClr val="FFFFFF"/>
                      </a:solidFill>
                    </a:lnB>
                    <a:solidFill>
                      <a:srgbClr val="AC4744">
                        <a:tint val="20000"/>
                      </a:srgbClr>
                    </a:solidFill>
                  </a:tcPr>
                </a:tc>
                <a:tc>
                  <a:txBody>
                    <a:bodyPr/>
                    <a:p>
                      <a:pPr marL="0" lvl="0" indent="0" algn="l" rtl="0">
                        <a:spcBef>
                          <a:spcPts val="0"/>
                        </a:spcBef>
                        <a:spcAft>
                          <a:spcPts val="0"/>
                        </a:spcAft>
                        <a:buNone/>
                      </a:pPr>
                      <a:r>
                        <a:rPr lang="en-GB" sz="1200" b="1">
                          <a:solidFill>
                            <a:srgbClr val="000000"/>
                          </a:solidFill>
                          <a:highlight>
                            <a:srgbClr val="FFFFFF"/>
                          </a:highlight>
                          <a:latin typeface="Montserrat" panose="00000500000000000000"/>
                          <a:ea typeface="Montserrat" panose="00000500000000000000"/>
                          <a:cs typeface="Montserrat" panose="00000500000000000000"/>
                          <a:sym typeface="Montserrat" panose="00000500000000000000"/>
                        </a:rPr>
                        <a:t>0.6152057</a:t>
                      </a:r>
                      <a:endParaRPr lang="en-GB" sz="1200" b="1">
                        <a:solidFill>
                          <a:srgbClr val="000000"/>
                        </a:solidFill>
                        <a:highlight>
                          <a:srgbClr val="FFFFFF"/>
                        </a:highlight>
                        <a:latin typeface="Montserrat" panose="00000500000000000000"/>
                        <a:ea typeface="Montserrat" panose="00000500000000000000"/>
                        <a:cs typeface="Montserrat" panose="00000500000000000000"/>
                        <a:sym typeface="Montserrat" panose="00000500000000000000"/>
                      </a:endParaRPr>
                    </a:p>
                  </a:txBody>
                  <a:tcPr marL="91425" marR="91425" marT="91425" marB="91425">
                    <a:lnL w="12700" cmpd="sng">
                      <a:solidFill>
                        <a:srgbClr val="FFFFFF"/>
                      </a:solidFill>
                    </a:lnL>
                    <a:lnR w="12700" cmpd="sng">
                      <a:solidFill>
                        <a:srgbClr val="FFFFFF"/>
                      </a:solidFill>
                    </a:lnR>
                    <a:lnT w="12700" cmpd="sng">
                      <a:solidFill>
                        <a:srgbClr val="FFFFFF"/>
                      </a:solidFill>
                    </a:lnT>
                    <a:lnB w="12700" cmpd="sng">
                      <a:solidFill>
                        <a:srgbClr val="FFFFFF"/>
                      </a:solidFill>
                    </a:lnB>
                    <a:solidFill>
                      <a:srgbClr val="AC4744">
                        <a:tint val="20000"/>
                      </a:srgbClr>
                    </a:solidFill>
                  </a:tcPr>
                </a:tc>
                <a:tc>
                  <a:txBody>
                    <a:bodyPr/>
                    <a:p>
                      <a:pPr marL="0" lvl="0" indent="0" algn="l" rtl="0">
                        <a:spcBef>
                          <a:spcPts val="0"/>
                        </a:spcBef>
                        <a:spcAft>
                          <a:spcPts val="0"/>
                        </a:spcAft>
                        <a:buNone/>
                      </a:pPr>
                      <a:r>
                        <a:rPr lang="en-GB" sz="1200" b="1">
                          <a:solidFill>
                            <a:srgbClr val="000000"/>
                          </a:solidFill>
                          <a:highlight>
                            <a:srgbClr val="FFFFFF"/>
                          </a:highlight>
                          <a:latin typeface="Montserrat" panose="00000500000000000000"/>
                          <a:ea typeface="Montserrat" panose="00000500000000000000"/>
                          <a:cs typeface="Montserrat" panose="00000500000000000000"/>
                          <a:sym typeface="Montserrat" panose="00000500000000000000"/>
                        </a:rPr>
                        <a:t>3.4301030</a:t>
                      </a:r>
                      <a:endParaRPr lang="en-GB" sz="1200" b="1">
                        <a:solidFill>
                          <a:srgbClr val="000000"/>
                        </a:solidFill>
                        <a:highlight>
                          <a:srgbClr val="FFFFFF"/>
                        </a:highlight>
                        <a:latin typeface="Montserrat" panose="00000500000000000000"/>
                        <a:ea typeface="Montserrat" panose="00000500000000000000"/>
                        <a:cs typeface="Montserrat" panose="00000500000000000000"/>
                        <a:sym typeface="Montserrat" panose="00000500000000000000"/>
                      </a:endParaRPr>
                    </a:p>
                  </a:txBody>
                  <a:tcPr marL="91425" marR="91425" marT="91425" marB="91425">
                    <a:lnL w="12700" cmpd="sng">
                      <a:solidFill>
                        <a:srgbClr val="FFFFFF"/>
                      </a:solidFill>
                    </a:lnL>
                    <a:lnR w="12700" cmpd="sng">
                      <a:solidFill>
                        <a:srgbClr val="FFFFFF"/>
                      </a:solidFill>
                    </a:lnR>
                    <a:lnT w="12700" cmpd="sng">
                      <a:solidFill>
                        <a:srgbClr val="FFFFFF"/>
                      </a:solidFill>
                    </a:lnT>
                    <a:lnB w="12700" cmpd="sng">
                      <a:solidFill>
                        <a:srgbClr val="FFFFFF"/>
                      </a:solidFill>
                    </a:lnB>
                    <a:solidFill>
                      <a:srgbClr val="AC4744">
                        <a:tint val="20000"/>
                      </a:srgbClr>
                    </a:solidFill>
                  </a:tcPr>
                </a:tc>
                <a:tc>
                  <a:txBody>
                    <a:bodyPr/>
                    <a:p>
                      <a:pPr marL="0" lvl="0" indent="0" algn="l" rtl="0">
                        <a:spcBef>
                          <a:spcPts val="0"/>
                        </a:spcBef>
                        <a:spcAft>
                          <a:spcPts val="0"/>
                        </a:spcAft>
                        <a:buNone/>
                      </a:pPr>
                      <a:r>
                        <a:rPr lang="en-GB" sz="1200" b="1">
                          <a:solidFill>
                            <a:srgbClr val="000000"/>
                          </a:solidFill>
                          <a:highlight>
                            <a:srgbClr val="FFFFFF"/>
                          </a:highlight>
                          <a:latin typeface="Montserrat" panose="00000500000000000000"/>
                          <a:ea typeface="Montserrat" panose="00000500000000000000"/>
                          <a:cs typeface="Montserrat" panose="00000500000000000000"/>
                          <a:sym typeface="Montserrat" panose="00000500000000000000"/>
                        </a:rPr>
                        <a:t>28.2619184</a:t>
                      </a:r>
                      <a:endParaRPr lang="en-GB" sz="1200" b="1">
                        <a:solidFill>
                          <a:srgbClr val="000000"/>
                        </a:solidFill>
                        <a:highlight>
                          <a:srgbClr val="FFFFFF"/>
                        </a:highlight>
                        <a:latin typeface="Montserrat" panose="00000500000000000000"/>
                        <a:ea typeface="Montserrat" panose="00000500000000000000"/>
                        <a:cs typeface="Montserrat" panose="00000500000000000000"/>
                        <a:sym typeface="Montserrat" panose="00000500000000000000"/>
                      </a:endParaRPr>
                    </a:p>
                  </a:txBody>
                  <a:tcPr marL="91425" marR="91425" marT="91425" marB="91425">
                    <a:lnL w="12700" cmpd="sng">
                      <a:solidFill>
                        <a:srgbClr val="FFFFFF"/>
                      </a:solidFill>
                    </a:lnL>
                    <a:lnR w="12700" cmpd="sng">
                      <a:solidFill>
                        <a:srgbClr val="FFFFFF"/>
                      </a:solidFill>
                    </a:lnR>
                    <a:lnT w="12700" cmpd="sng">
                      <a:solidFill>
                        <a:srgbClr val="FFFFFF"/>
                      </a:solidFill>
                    </a:lnT>
                    <a:lnB w="12700" cmpd="sng">
                      <a:solidFill>
                        <a:srgbClr val="FFFFFF"/>
                      </a:solidFill>
                    </a:lnB>
                    <a:solidFill>
                      <a:srgbClr val="AC4744">
                        <a:tint val="20000"/>
                      </a:srgbClr>
                    </a:solidFill>
                  </a:tcPr>
                </a:tc>
              </a:tr>
              <a:tr h="528320">
                <a:tc>
                  <a:txBody>
                    <a:bodyPr/>
                    <a:p>
                      <a:pPr>
                        <a:buNone/>
                      </a:pPr>
                      <a:r>
                        <a:rPr lang="en-US" b="1">
                          <a:solidFill>
                            <a:srgbClr val="000000"/>
                          </a:solidFill>
                          <a:latin typeface="Arial" panose="020B0604020202020204" pitchFamily="34" charset="0"/>
                          <a:cs typeface="Arial" panose="020B0604020202020204" pitchFamily="34" charset="0"/>
                        </a:rPr>
                        <a:t>XGBoost</a:t>
                      </a:r>
                      <a:endParaRPr lang="en-US" b="1">
                        <a:solidFill>
                          <a:srgbClr val="000000"/>
                        </a:solidFill>
                        <a:latin typeface="Arial" panose="020B0604020202020204" pitchFamily="34" charset="0"/>
                        <a:cs typeface="Arial" panose="020B0604020202020204" pitchFamily="34" charset="0"/>
                      </a:endParaRP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solidFill>
                      <a:srgbClr val="AC4744"/>
                    </a:solidFill>
                  </a:tcPr>
                </a:tc>
                <a:tc>
                  <a:txBody>
                    <a:bodyPr/>
                    <a:p>
                      <a:pPr marL="0" lvl="0" indent="0" algn="l" rtl="0">
                        <a:spcBef>
                          <a:spcPts val="0"/>
                        </a:spcBef>
                        <a:spcAft>
                          <a:spcPts val="0"/>
                        </a:spcAft>
                        <a:buNone/>
                      </a:pPr>
                      <a:r>
                        <a:rPr lang="en-GB" sz="1200" b="1">
                          <a:solidFill>
                            <a:srgbClr val="FF0000"/>
                          </a:solidFill>
                          <a:highlight>
                            <a:srgbClr val="FFFFFF"/>
                          </a:highlight>
                          <a:latin typeface="Montserrat" panose="00000500000000000000"/>
                          <a:ea typeface="Montserrat" panose="00000500000000000000"/>
                          <a:cs typeface="Montserrat" panose="00000500000000000000"/>
                          <a:sym typeface="Montserrat" panose="00000500000000000000"/>
                        </a:rPr>
                        <a:t>0.84559453</a:t>
                      </a:r>
                      <a:endParaRPr lang="en-GB" sz="1200" b="1">
                        <a:solidFill>
                          <a:srgbClr val="FF0000"/>
                        </a:solidFill>
                        <a:highlight>
                          <a:srgbClr val="FFFFFF"/>
                        </a:highlight>
                        <a:latin typeface="Montserrat" panose="00000500000000000000"/>
                        <a:ea typeface="Montserrat" panose="00000500000000000000"/>
                        <a:cs typeface="Montserrat" panose="00000500000000000000"/>
                        <a:sym typeface="Montserrat" panose="00000500000000000000"/>
                      </a:endParaRPr>
                    </a:p>
                  </a:txBody>
                  <a:tcPr marL="91425" marR="91425" marT="91425" marB="91425">
                    <a:lnL w="12700" cmpd="sng">
                      <a:solidFill>
                        <a:srgbClr val="FFFFFF"/>
                      </a:solidFill>
                    </a:lnL>
                    <a:lnR w="12700" cmpd="sng">
                      <a:solidFill>
                        <a:srgbClr val="FFFFFF"/>
                      </a:solidFill>
                    </a:lnR>
                    <a:lnT w="12700" cmpd="sng">
                      <a:solidFill>
                        <a:srgbClr val="FFFFFF"/>
                      </a:solidFill>
                    </a:lnT>
                    <a:lnB w="12700" cmpd="sng">
                      <a:solidFill>
                        <a:srgbClr val="FFFFFF"/>
                      </a:solidFill>
                    </a:lnB>
                    <a:solidFill>
                      <a:srgbClr val="AC4744">
                        <a:tint val="20000"/>
                      </a:srgbClr>
                    </a:solidFill>
                  </a:tcPr>
                </a:tc>
                <a:tc>
                  <a:txBody>
                    <a:bodyPr/>
                    <a:p>
                      <a:pPr marL="0" lvl="0" indent="0" algn="l" rtl="0">
                        <a:spcBef>
                          <a:spcPts val="0"/>
                        </a:spcBef>
                        <a:spcAft>
                          <a:spcPts val="0"/>
                        </a:spcAft>
                        <a:buNone/>
                      </a:pPr>
                      <a:r>
                        <a:rPr lang="en-GB" sz="1200" b="1">
                          <a:solidFill>
                            <a:srgbClr val="FF0000"/>
                          </a:solidFill>
                          <a:highlight>
                            <a:srgbClr val="FFFFFF"/>
                          </a:highlight>
                          <a:latin typeface="Montserrat" panose="00000500000000000000"/>
                          <a:ea typeface="Montserrat" panose="00000500000000000000"/>
                          <a:cs typeface="Montserrat" panose="00000500000000000000"/>
                          <a:sym typeface="Montserrat" panose="00000500000000000000"/>
                        </a:rPr>
                        <a:t>0.84211254</a:t>
                      </a:r>
                      <a:endParaRPr lang="en-GB" sz="1200" b="1">
                        <a:solidFill>
                          <a:srgbClr val="FF0000"/>
                        </a:solidFill>
                        <a:highlight>
                          <a:srgbClr val="FFFFFF"/>
                        </a:highlight>
                        <a:latin typeface="Montserrat" panose="00000500000000000000"/>
                        <a:ea typeface="Montserrat" panose="00000500000000000000"/>
                        <a:cs typeface="Montserrat" panose="00000500000000000000"/>
                        <a:sym typeface="Montserrat" panose="00000500000000000000"/>
                      </a:endParaRPr>
                    </a:p>
                  </a:txBody>
                  <a:tcPr marL="91425" marR="91425" marT="91425" marB="91425">
                    <a:lnL w="12700" cmpd="sng">
                      <a:solidFill>
                        <a:srgbClr val="FFFFFF"/>
                      </a:solidFill>
                    </a:lnL>
                    <a:lnR w="12700" cmpd="sng">
                      <a:solidFill>
                        <a:srgbClr val="FFFFFF"/>
                      </a:solidFill>
                    </a:lnR>
                    <a:lnT w="12700" cmpd="sng">
                      <a:solidFill>
                        <a:srgbClr val="FFFFFF"/>
                      </a:solidFill>
                    </a:lnT>
                    <a:lnB w="12700" cmpd="sng">
                      <a:solidFill>
                        <a:srgbClr val="FFFFFF"/>
                      </a:solidFill>
                    </a:lnB>
                    <a:solidFill>
                      <a:srgbClr val="AC4744">
                        <a:tint val="20000"/>
                      </a:srgbClr>
                    </a:solidFill>
                  </a:tcPr>
                </a:tc>
                <a:tc>
                  <a:txBody>
                    <a:bodyPr/>
                    <a:p>
                      <a:pPr marL="0" lvl="0" indent="0" algn="l" rtl="0">
                        <a:spcBef>
                          <a:spcPts val="0"/>
                        </a:spcBef>
                        <a:spcAft>
                          <a:spcPts val="0"/>
                        </a:spcAft>
                        <a:buNone/>
                      </a:pPr>
                      <a:r>
                        <a:rPr lang="en-GB" sz="1200" b="1">
                          <a:solidFill>
                            <a:srgbClr val="FF0000"/>
                          </a:solidFill>
                          <a:highlight>
                            <a:srgbClr val="FFFFFF"/>
                          </a:highlight>
                          <a:latin typeface="Montserrat" panose="00000500000000000000"/>
                          <a:ea typeface="Montserrat" panose="00000500000000000000"/>
                          <a:cs typeface="Montserrat" panose="00000500000000000000"/>
                          <a:sym typeface="Montserrat" panose="00000500000000000000"/>
                        </a:rPr>
                        <a:t>0.84211254</a:t>
                      </a:r>
                      <a:endParaRPr lang="en-GB" sz="1200" b="1">
                        <a:solidFill>
                          <a:srgbClr val="FF0000"/>
                        </a:solidFill>
                        <a:highlight>
                          <a:srgbClr val="FFFFFF"/>
                        </a:highlight>
                        <a:latin typeface="Montserrat" panose="00000500000000000000"/>
                        <a:ea typeface="Montserrat" panose="00000500000000000000"/>
                        <a:cs typeface="Montserrat" panose="00000500000000000000"/>
                        <a:sym typeface="Montserrat" panose="00000500000000000000"/>
                      </a:endParaRPr>
                    </a:p>
                  </a:txBody>
                  <a:tcPr marL="91425" marR="91425" marT="91425" marB="91425">
                    <a:lnL w="12700" cmpd="sng">
                      <a:solidFill>
                        <a:srgbClr val="FFFFFF"/>
                      </a:solidFill>
                    </a:lnL>
                    <a:lnR w="12700" cmpd="sng">
                      <a:solidFill>
                        <a:srgbClr val="FFFFFF"/>
                      </a:solidFill>
                    </a:lnR>
                    <a:lnT w="12700" cmpd="sng">
                      <a:solidFill>
                        <a:srgbClr val="FFFFFF"/>
                      </a:solidFill>
                    </a:lnT>
                    <a:lnB w="12700" cmpd="sng">
                      <a:solidFill>
                        <a:srgbClr val="FFFFFF"/>
                      </a:solidFill>
                    </a:lnB>
                    <a:solidFill>
                      <a:srgbClr val="AC4744">
                        <a:tint val="20000"/>
                      </a:srgbClr>
                    </a:solidFill>
                  </a:tcPr>
                </a:tc>
                <a:tc>
                  <a:txBody>
                    <a:bodyPr/>
                    <a:p>
                      <a:pPr marL="0" lvl="0" indent="0" algn="l" rtl="0">
                        <a:spcBef>
                          <a:spcPts val="0"/>
                        </a:spcBef>
                        <a:spcAft>
                          <a:spcPts val="0"/>
                        </a:spcAft>
                        <a:buNone/>
                      </a:pPr>
                      <a:r>
                        <a:rPr lang="en-GB" sz="1200" b="1">
                          <a:solidFill>
                            <a:srgbClr val="FF0000"/>
                          </a:solidFill>
                          <a:highlight>
                            <a:srgbClr val="FFFFFF"/>
                          </a:highlight>
                          <a:latin typeface="Montserrat" panose="00000500000000000000"/>
                          <a:ea typeface="Montserrat" panose="00000500000000000000"/>
                          <a:cs typeface="Montserrat" panose="00000500000000000000"/>
                          <a:sym typeface="Montserrat" panose="00000500000000000000"/>
                        </a:rPr>
                        <a:t>0.8386682</a:t>
                      </a:r>
                      <a:endParaRPr lang="en-GB" sz="1200" b="1">
                        <a:solidFill>
                          <a:srgbClr val="FF0000"/>
                        </a:solidFill>
                        <a:highlight>
                          <a:srgbClr val="FFFFFF"/>
                        </a:highlight>
                        <a:latin typeface="Montserrat" panose="00000500000000000000"/>
                        <a:ea typeface="Montserrat" panose="00000500000000000000"/>
                        <a:cs typeface="Montserrat" panose="00000500000000000000"/>
                        <a:sym typeface="Montserrat" panose="00000500000000000000"/>
                      </a:endParaRPr>
                    </a:p>
                  </a:txBody>
                  <a:tcPr marL="91425" marR="91425" marT="91425" marB="91425">
                    <a:lnL w="12700" cmpd="sng">
                      <a:solidFill>
                        <a:srgbClr val="FFFFFF"/>
                      </a:solidFill>
                    </a:lnL>
                    <a:lnR w="12700" cmpd="sng">
                      <a:solidFill>
                        <a:srgbClr val="FFFFFF"/>
                      </a:solidFill>
                    </a:lnR>
                    <a:lnT w="12700" cmpd="sng">
                      <a:solidFill>
                        <a:srgbClr val="FFFFFF"/>
                      </a:solidFill>
                    </a:lnT>
                    <a:lnB w="12700" cmpd="sng">
                      <a:solidFill>
                        <a:srgbClr val="FFFFFF"/>
                      </a:solidFill>
                    </a:lnB>
                    <a:solidFill>
                      <a:srgbClr val="AC4744">
                        <a:tint val="20000"/>
                      </a:srgbClr>
                    </a:solidFill>
                  </a:tcPr>
                </a:tc>
                <a:tc>
                  <a:txBody>
                    <a:bodyPr/>
                    <a:p>
                      <a:pPr marL="0" lvl="0" indent="0" algn="l" rtl="0">
                        <a:spcBef>
                          <a:spcPts val="0"/>
                        </a:spcBef>
                        <a:spcAft>
                          <a:spcPts val="0"/>
                        </a:spcAft>
                        <a:buNone/>
                      </a:pPr>
                      <a:r>
                        <a:rPr lang="en-GB" sz="1200" b="1">
                          <a:solidFill>
                            <a:srgbClr val="FF0000"/>
                          </a:solidFill>
                          <a:highlight>
                            <a:srgbClr val="FFFFFF"/>
                          </a:highlight>
                          <a:latin typeface="Montserrat" panose="00000500000000000000"/>
                          <a:ea typeface="Montserrat" panose="00000500000000000000"/>
                          <a:cs typeface="Montserrat" panose="00000500000000000000"/>
                          <a:sym typeface="Montserrat" panose="00000500000000000000"/>
                        </a:rPr>
                        <a:t>2.2667203</a:t>
                      </a:r>
                      <a:endParaRPr lang="en-GB" sz="1200" b="1">
                        <a:solidFill>
                          <a:srgbClr val="FF0000"/>
                        </a:solidFill>
                        <a:highlight>
                          <a:srgbClr val="FFFFFF"/>
                        </a:highlight>
                        <a:latin typeface="Montserrat" panose="00000500000000000000"/>
                        <a:ea typeface="Montserrat" panose="00000500000000000000"/>
                        <a:cs typeface="Montserrat" panose="00000500000000000000"/>
                        <a:sym typeface="Montserrat" panose="00000500000000000000"/>
                      </a:endParaRPr>
                    </a:p>
                  </a:txBody>
                  <a:tcPr marL="91425" marR="91425" marT="91425" marB="91425">
                    <a:lnL w="12700" cmpd="sng">
                      <a:solidFill>
                        <a:srgbClr val="FFFFFF"/>
                      </a:solidFill>
                    </a:lnL>
                    <a:lnR w="12700" cmpd="sng">
                      <a:solidFill>
                        <a:srgbClr val="FFFFFF"/>
                      </a:solidFill>
                    </a:lnR>
                    <a:lnT w="12700" cmpd="sng">
                      <a:solidFill>
                        <a:srgbClr val="FFFFFF"/>
                      </a:solidFill>
                    </a:lnT>
                    <a:lnB w="12700" cmpd="sng">
                      <a:solidFill>
                        <a:srgbClr val="FFFFFF"/>
                      </a:solidFill>
                    </a:lnB>
                    <a:solidFill>
                      <a:srgbClr val="AC4744">
                        <a:tint val="20000"/>
                      </a:srgbClr>
                    </a:solidFill>
                  </a:tcPr>
                </a:tc>
                <a:tc>
                  <a:txBody>
                    <a:bodyPr/>
                    <a:p>
                      <a:pPr marL="0" lvl="0" indent="0" algn="l" rtl="0">
                        <a:spcBef>
                          <a:spcPts val="0"/>
                        </a:spcBef>
                        <a:spcAft>
                          <a:spcPts val="0"/>
                        </a:spcAft>
                        <a:buNone/>
                      </a:pPr>
                      <a:r>
                        <a:rPr lang="en-GB" sz="1200" b="1">
                          <a:solidFill>
                            <a:srgbClr val="FF0000"/>
                          </a:solidFill>
                          <a:highlight>
                            <a:srgbClr val="FFFFFF"/>
                          </a:highlight>
                          <a:latin typeface="Montserrat" panose="00000500000000000000"/>
                          <a:ea typeface="Montserrat" panose="00000500000000000000"/>
                          <a:cs typeface="Montserrat" panose="00000500000000000000"/>
                          <a:sym typeface="Montserrat" panose="00000500000000000000"/>
                        </a:rPr>
                        <a:t>11.8493008</a:t>
                      </a:r>
                      <a:endParaRPr lang="en-GB" sz="1200" b="1">
                        <a:solidFill>
                          <a:srgbClr val="FF0000"/>
                        </a:solidFill>
                        <a:highlight>
                          <a:srgbClr val="FFFFFF"/>
                        </a:highlight>
                        <a:latin typeface="Montserrat" panose="00000500000000000000"/>
                        <a:ea typeface="Montserrat" panose="00000500000000000000"/>
                        <a:cs typeface="Montserrat" panose="00000500000000000000"/>
                        <a:sym typeface="Montserrat" panose="00000500000000000000"/>
                      </a:endParaRPr>
                    </a:p>
                  </a:txBody>
                  <a:tcPr marL="91425" marR="91425" marT="91425" marB="91425">
                    <a:lnL w="12700" cmpd="sng">
                      <a:solidFill>
                        <a:srgbClr val="FFFFFF"/>
                      </a:solidFill>
                    </a:lnL>
                    <a:lnR w="12700" cmpd="sng">
                      <a:solidFill>
                        <a:srgbClr val="FFFFFF"/>
                      </a:solidFill>
                    </a:lnR>
                    <a:lnT w="12700" cmpd="sng">
                      <a:solidFill>
                        <a:srgbClr val="FFFFFF"/>
                      </a:solidFill>
                    </a:lnT>
                    <a:lnB w="12700" cmpd="sng">
                      <a:solidFill>
                        <a:srgbClr val="FFFFFF"/>
                      </a:solidFill>
                    </a:lnB>
                    <a:solidFill>
                      <a:srgbClr val="AC4744">
                        <a:tint val="20000"/>
                      </a:srgbClr>
                    </a:solidFill>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p:nvPr>
            <p:ph type="ctrTitle"/>
          </p:nvPr>
        </p:nvSpPr>
        <p:spPr>
          <a:xfrm>
            <a:off x="311785" y="222250"/>
            <a:ext cx="8520430" cy="756285"/>
          </a:xfrm>
        </p:spPr>
        <p:txBody>
          <a:bodyPr/>
          <a:p>
            <a:pPr algn="l"/>
            <a:r>
              <a:rPr sz="3200" b="1">
                <a:solidFill>
                  <a:srgbClr val="C00000"/>
                </a:solidFill>
                <a:latin typeface="Arial" panose="020B0604020202020204" pitchFamily="34" charset="0"/>
                <a:ea typeface="Montserrat" panose="00000500000000000000"/>
                <a:cs typeface="Arial" panose="020B0604020202020204" pitchFamily="34" charset="0"/>
                <a:sym typeface="Montserrat" panose="00000500000000000000"/>
              </a:rPr>
              <a:t>Feature Importance</a:t>
            </a:r>
            <a:endParaRPr lang="en-US" sz="3200"/>
          </a:p>
        </p:txBody>
      </p:sp>
      <p:sp>
        <p:nvSpPr>
          <p:cNvPr id="5" name="Subtitle 4"/>
          <p:cNvSpPr/>
          <p:nvPr>
            <p:ph type="subTitle" idx="1"/>
          </p:nvPr>
        </p:nvSpPr>
        <p:spPr>
          <a:xfrm>
            <a:off x="464185" y="1073785"/>
            <a:ext cx="8282305" cy="3487420"/>
          </a:xfrm>
        </p:spPr>
        <p:txBody>
          <a:bodyPr/>
          <a:p>
            <a:pPr algn="l"/>
            <a:r>
              <a:rPr lang="en-US" sz="1800" b="1">
                <a:solidFill>
                  <a:srgbClr val="0070C0"/>
                </a:solidFill>
                <a:latin typeface="Arial" panose="020B0604020202020204" pitchFamily="34" charset="0"/>
                <a:cs typeface="Arial" panose="020B0604020202020204" pitchFamily="34" charset="0"/>
                <a:sym typeface="+mn-ea"/>
              </a:rPr>
              <a:t>10 Most Important Features</a:t>
            </a:r>
            <a:endParaRPr lang="en-US" sz="1800" b="1">
              <a:solidFill>
                <a:srgbClr val="0070C0"/>
              </a:solidFill>
              <a:latin typeface="Arial" panose="020B0604020202020204" pitchFamily="34" charset="0"/>
              <a:cs typeface="Arial" panose="020B0604020202020204" pitchFamily="34" charset="0"/>
              <a:sym typeface="+mn-ea"/>
            </a:endParaRPr>
          </a:p>
          <a:p>
            <a:pPr algn="l"/>
            <a:endParaRPr lang="en-US" sz="1800" b="1">
              <a:solidFill>
                <a:srgbClr val="0070C0"/>
              </a:solidFill>
              <a:latin typeface="Arial" panose="020B0604020202020204" pitchFamily="34" charset="0"/>
              <a:cs typeface="Arial" panose="020B0604020202020204" pitchFamily="34" charset="0"/>
              <a:sym typeface="+mn-ea"/>
            </a:endParaRPr>
          </a:p>
          <a:p>
            <a:pPr algn="l"/>
            <a:endParaRPr lang="en-US" sz="1800" b="1">
              <a:solidFill>
                <a:srgbClr val="0070C0"/>
              </a:solidFill>
              <a:latin typeface="Arial" panose="020B0604020202020204" pitchFamily="34" charset="0"/>
              <a:cs typeface="Arial" panose="020B0604020202020204" pitchFamily="34" charset="0"/>
              <a:sym typeface="+mn-ea"/>
            </a:endParaRPr>
          </a:p>
        </p:txBody>
      </p:sp>
      <p:pic>
        <p:nvPicPr>
          <p:cNvPr id="6" name="Picture 5" descr="copy8"/>
          <p:cNvPicPr>
            <a:picLocks noChangeAspect="1"/>
          </p:cNvPicPr>
          <p:nvPr/>
        </p:nvPicPr>
        <p:blipFill>
          <a:blip r:embed="rId1"/>
          <a:stretch>
            <a:fillRect/>
          </a:stretch>
        </p:blipFill>
        <p:spPr>
          <a:xfrm>
            <a:off x="464185" y="1694815"/>
            <a:ext cx="8282305" cy="312483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r>
              <a:rPr lang="en-US" sz="3600" b="1">
                <a:solidFill>
                  <a:srgbClr val="C00000"/>
                </a:solidFill>
                <a:latin typeface="Arial" panose="020B0604020202020204" pitchFamily="34" charset="0"/>
                <a:cs typeface="Arial" panose="020B0604020202020204" pitchFamily="34" charset="0"/>
                <a:sym typeface="+mn-ea"/>
              </a:rPr>
              <a:t>Challenges</a:t>
            </a:r>
            <a:endParaRPr lang="en-US" sz="3600"/>
          </a:p>
        </p:txBody>
      </p:sp>
      <p:sp>
        <p:nvSpPr>
          <p:cNvPr id="3" name="Text Placeholder 2"/>
          <p:cNvSpPr/>
          <p:nvPr>
            <p:ph type="body" idx="1"/>
          </p:nvPr>
        </p:nvSpPr>
        <p:spPr/>
        <p:txBody>
          <a:bodyPr/>
          <a:p>
            <a:pPr marL="342900" algn="just">
              <a:buClr>
                <a:srgbClr val="212121"/>
              </a:buClr>
              <a:buFont typeface="Wingdings" panose="05000000000000000000" charset="0"/>
              <a:buChar char="§"/>
            </a:pPr>
            <a:r>
              <a:rPr lang="en-US" sz="2400" b="1">
                <a:solidFill>
                  <a:schemeClr val="accent2"/>
                </a:solidFill>
                <a:latin typeface="Arial" panose="020B0604020202020204" pitchFamily="34" charset="0"/>
                <a:cs typeface="Arial" panose="020B0604020202020204" pitchFamily="34" charset="0"/>
                <a:sym typeface="+mn-ea"/>
              </a:rPr>
              <a:t>To Find The Dependent Variable.</a:t>
            </a:r>
            <a:endParaRPr lang="en-US" sz="2400" b="1">
              <a:solidFill>
                <a:schemeClr val="accent2"/>
              </a:solidFill>
              <a:latin typeface="Arial" panose="020B0604020202020204" pitchFamily="34" charset="0"/>
              <a:cs typeface="Arial" panose="020B0604020202020204" pitchFamily="34" charset="0"/>
            </a:endParaRPr>
          </a:p>
          <a:p>
            <a:pPr marL="342900" indent="-342900" algn="just">
              <a:buClr>
                <a:srgbClr val="212121"/>
              </a:buClr>
              <a:buFont typeface="Wingdings" panose="05000000000000000000" charset="0"/>
              <a:buChar char="§"/>
            </a:pPr>
            <a:r>
              <a:rPr lang="en-US" sz="2400" b="1">
                <a:solidFill>
                  <a:schemeClr val="accent2"/>
                </a:solidFill>
                <a:latin typeface="Arial" panose="020B0604020202020204" pitchFamily="34" charset="0"/>
                <a:cs typeface="Arial" panose="020B0604020202020204" pitchFamily="34" charset="0"/>
                <a:sym typeface="+mn-ea"/>
              </a:rPr>
              <a:t> Feature Engineering.</a:t>
            </a:r>
            <a:endParaRPr lang="en-US" sz="2400" b="1">
              <a:solidFill>
                <a:schemeClr val="accent2"/>
              </a:solidFill>
              <a:latin typeface="Arial" panose="020B0604020202020204" pitchFamily="34" charset="0"/>
              <a:cs typeface="Arial" panose="020B0604020202020204" pitchFamily="34" charset="0"/>
            </a:endParaRPr>
          </a:p>
          <a:p>
            <a:pPr marL="342900" indent="-342900" algn="just">
              <a:buClr>
                <a:srgbClr val="212121"/>
              </a:buClr>
              <a:buFont typeface="Wingdings" panose="05000000000000000000" charset="0"/>
              <a:buChar char="§"/>
            </a:pPr>
            <a:r>
              <a:rPr lang="en-US" sz="2400" b="1">
                <a:solidFill>
                  <a:schemeClr val="accent2"/>
                </a:solidFill>
                <a:latin typeface="Arial" panose="020B0604020202020204" pitchFamily="34" charset="0"/>
                <a:cs typeface="Arial" panose="020B0604020202020204" pitchFamily="34" charset="0"/>
                <a:sym typeface="+mn-ea"/>
              </a:rPr>
              <a:t> Feature Selection.</a:t>
            </a:r>
            <a:endParaRPr lang="en-US" sz="2400" b="1">
              <a:solidFill>
                <a:schemeClr val="accent2"/>
              </a:solidFill>
              <a:latin typeface="Arial" panose="020B0604020202020204" pitchFamily="34" charset="0"/>
              <a:cs typeface="Arial" panose="020B0604020202020204" pitchFamily="34" charset="0"/>
            </a:endParaRPr>
          </a:p>
          <a:p>
            <a:pPr marL="342900" indent="-342900" algn="just">
              <a:buClr>
                <a:srgbClr val="212121"/>
              </a:buClr>
              <a:buFont typeface="Wingdings" panose="05000000000000000000" charset="0"/>
              <a:buChar char="§"/>
            </a:pPr>
            <a:r>
              <a:rPr lang="en-US" sz="2400" b="1">
                <a:solidFill>
                  <a:schemeClr val="accent2"/>
                </a:solidFill>
                <a:latin typeface="Arial" panose="020B0604020202020204" pitchFamily="34" charset="0"/>
                <a:cs typeface="Arial" panose="020B0604020202020204" pitchFamily="34" charset="0"/>
                <a:sym typeface="+mn-ea"/>
              </a:rPr>
              <a:t> Model Training And Performance Improvement.</a:t>
            </a:r>
            <a:endParaRPr lang="en-US" sz="2400" b="1">
              <a:solidFill>
                <a:schemeClr val="accent2"/>
              </a:solidFill>
              <a:latin typeface="Arial" panose="020B0604020202020204" pitchFamily="34" charset="0"/>
              <a:cs typeface="Arial" panose="020B0604020202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530225" y="445135"/>
            <a:ext cx="8301990" cy="572770"/>
          </a:xfrm>
        </p:spPr>
        <p:txBody>
          <a:bodyPr/>
          <a:p>
            <a:pPr marL="457200" indent="-457200">
              <a:buFont typeface="Wingdings" panose="05000000000000000000" charset="0"/>
              <a:buChar char="v"/>
            </a:pPr>
            <a:r>
              <a:rPr lang="en-GB" sz="3200" b="1">
                <a:solidFill>
                  <a:srgbClr val="C00000"/>
                </a:solidFill>
                <a:latin typeface="Arial" panose="020B0604020202020204" pitchFamily="34" charset="0"/>
                <a:ea typeface="Montserrat" panose="00000500000000000000"/>
                <a:cs typeface="Arial" panose="020B0604020202020204" pitchFamily="34" charset="0"/>
                <a:sym typeface="Montserrat" panose="00000500000000000000"/>
              </a:rPr>
              <a:t>Conclusion</a:t>
            </a:r>
            <a:endParaRPr lang="en-US" sz="3200"/>
          </a:p>
        </p:txBody>
      </p:sp>
      <p:sp>
        <p:nvSpPr>
          <p:cNvPr id="3" name="Text Placeholder 2"/>
          <p:cNvSpPr/>
          <p:nvPr>
            <p:ph type="body" idx="1"/>
          </p:nvPr>
        </p:nvSpPr>
        <p:spPr>
          <a:xfrm>
            <a:off x="312420" y="1152525"/>
            <a:ext cx="6568440" cy="3416300"/>
          </a:xfrm>
        </p:spPr>
        <p:txBody>
          <a:bodyPr/>
          <a:p>
            <a:pPr algn="just"/>
            <a:r>
              <a:rPr lang="en-US" b="1">
                <a:solidFill>
                  <a:schemeClr val="accent2"/>
                </a:solidFill>
                <a:latin typeface="Arial" panose="020B0604020202020204" pitchFamily="34" charset="0"/>
                <a:cs typeface="Arial" panose="020B0604020202020204" pitchFamily="34" charset="0"/>
                <a:sym typeface="+mn-ea"/>
              </a:rPr>
              <a:t>Here in  this whole process  we used diffent type of regression algorithms to train our model. We have compared the performance of six different regression models. XGBoost regression model performed the best among them including the ensemble model proposed</a:t>
            </a:r>
            <a:endParaRPr lang="en-US" b="1">
              <a:solidFill>
                <a:schemeClr val="accent2"/>
              </a:solidFill>
              <a:latin typeface="Arial" panose="020B0604020202020204" pitchFamily="34" charset="0"/>
              <a:cs typeface="Arial" panose="020B0604020202020204" pitchFamily="34" charset="0"/>
            </a:endParaRPr>
          </a:p>
          <a:p>
            <a:pPr algn="just"/>
            <a:r>
              <a:rPr lang="en-US" b="1">
                <a:solidFill>
                  <a:schemeClr val="accent2"/>
                </a:solidFill>
                <a:latin typeface="Arial" panose="020B0604020202020204" pitchFamily="34" charset="0"/>
                <a:cs typeface="Arial" panose="020B0604020202020204" pitchFamily="34" charset="0"/>
                <a:sym typeface="+mn-ea"/>
              </a:rPr>
              <a:t>with the lowest error rate. We pre-processed data to apply regression models for forecasting the speed of vehicles and distance between the source and destination.</a:t>
            </a:r>
            <a:endParaRPr lang="en-US" b="1">
              <a:solidFill>
                <a:schemeClr val="accent2"/>
              </a:solidFill>
              <a:latin typeface="Arial" panose="020B0604020202020204" pitchFamily="34" charset="0"/>
              <a:cs typeface="Arial" panose="020B0604020202020204" pitchFamily="34" charset="0"/>
              <a:sym typeface="+mn-e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311785" y="720725"/>
            <a:ext cx="8520430" cy="1278255"/>
          </a:xfrm>
        </p:spPr>
        <p:txBody>
          <a:bodyPr/>
          <a:p>
            <a:pPr algn="ctr"/>
            <a:r>
              <a:rPr lang="en-US" sz="5400" b="1" i="1">
                <a:solidFill>
                  <a:srgbClr val="C00000"/>
                </a:solidFill>
                <a:sym typeface="+mn-ea"/>
              </a:rPr>
              <a:t>Thank You !</a:t>
            </a:r>
            <a:br>
              <a:rPr lang="en-US" sz="5400" b="1" i="1">
                <a:solidFill>
                  <a:srgbClr val="C00000"/>
                </a:solidFill>
              </a:rPr>
            </a:br>
            <a:endParaRPr lang="en-US" sz="5400"/>
          </a:p>
        </p:txBody>
      </p:sp>
      <p:sp>
        <p:nvSpPr>
          <p:cNvPr id="3" name="Text Placeholder 2"/>
          <p:cNvSpPr/>
          <p:nvPr>
            <p:ph type="body" idx="1"/>
          </p:nvPr>
        </p:nvSpPr>
        <p:spPr>
          <a:xfrm>
            <a:off x="311785" y="2066925"/>
            <a:ext cx="8520430" cy="2501900"/>
          </a:xfrm>
        </p:spPr>
        <p:txBody>
          <a:bodyPr/>
          <a:p>
            <a:pPr marL="114300" indent="0">
              <a:buNone/>
            </a:pPr>
            <a:endParaRPr lang="en-US"/>
          </a:p>
        </p:txBody>
      </p:sp>
      <p:pic>
        <p:nvPicPr>
          <p:cNvPr id="7" name="Picture 6" descr="natural-looking-label-thank-you-banner-white-blossoms-as-background-31426461"/>
          <p:cNvPicPr>
            <a:picLocks noChangeAspect="1"/>
          </p:cNvPicPr>
          <p:nvPr/>
        </p:nvPicPr>
        <p:blipFill>
          <a:blip r:embed="rId1"/>
          <a:stretch>
            <a:fillRect/>
          </a:stretch>
        </p:blipFill>
        <p:spPr>
          <a:xfrm>
            <a:off x="1083945" y="2066290"/>
            <a:ext cx="7345680" cy="24536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59" name="Shape 59"/>
        <p:cNvGrpSpPr/>
        <p:nvPr/>
      </p:nvGrpSpPr>
      <p:grpSpPr>
        <a:xfrm>
          <a:off x="0" y="0"/>
          <a:ext cx="0" cy="0"/>
          <a:chOff x="0" y="0"/>
          <a:chExt cx="0" cy="0"/>
        </a:xfrm>
      </p:grpSpPr>
      <p:sp>
        <p:nvSpPr>
          <p:cNvPr id="1" name="Title 0"/>
          <p:cNvSpPr/>
          <p:nvPr>
            <p:ph type="title"/>
          </p:nvPr>
        </p:nvSpPr>
        <p:spPr>
          <a:xfrm>
            <a:off x="311785" y="264160"/>
            <a:ext cx="8520430" cy="753745"/>
          </a:xfrm>
        </p:spPr>
        <p:txBody>
          <a:bodyPr/>
          <a:p>
            <a:pPr marL="571500" indent="-571500" algn="l">
              <a:buFont typeface="Wingdings" panose="05000000000000000000" charset="0"/>
              <a:buChar char="v"/>
            </a:pPr>
            <a:r>
              <a:rPr lang="en-US" sz="3600" b="1">
                <a:solidFill>
                  <a:srgbClr val="C00000"/>
                </a:solidFill>
                <a:latin typeface="Calibri" panose="020F0502020204030204" charset="0"/>
                <a:cs typeface="Calibri" panose="020F0502020204030204" charset="0"/>
                <a:sym typeface="+mn-ea"/>
              </a:rPr>
              <a:t>Content:</a:t>
            </a:r>
            <a:br>
              <a:rPr lang="en-US" sz="3600" b="1">
                <a:solidFill>
                  <a:srgbClr val="C00000"/>
                </a:solidFill>
                <a:latin typeface="Calibri" panose="020F0502020204030204" charset="0"/>
                <a:cs typeface="Calibri" panose="020F0502020204030204" charset="0"/>
              </a:rPr>
            </a:br>
            <a:endParaRPr lang="en-US" sz="3600"/>
          </a:p>
        </p:txBody>
      </p:sp>
      <p:sp>
        <p:nvSpPr>
          <p:cNvPr id="2" name="Text Placeholder 1"/>
          <p:cNvSpPr/>
          <p:nvPr>
            <p:ph type="body" idx="1"/>
          </p:nvPr>
        </p:nvSpPr>
        <p:spPr>
          <a:xfrm>
            <a:off x="311785" y="904875"/>
            <a:ext cx="3999865" cy="3663950"/>
          </a:xfrm>
        </p:spPr>
        <p:txBody>
          <a:bodyPr/>
          <a:p>
            <a:pPr marL="571500" indent="-457200" algn="just">
              <a:buClr>
                <a:srgbClr val="212121"/>
              </a:buClr>
              <a:buFont typeface="Wingdings" panose="05000000000000000000" charset="0"/>
              <a:buChar char="§"/>
            </a:pPr>
            <a:r>
              <a:rPr lang="en-US" sz="2000" b="1">
                <a:solidFill>
                  <a:schemeClr val="accent2"/>
                </a:solidFill>
                <a:latin typeface="Arial" panose="020B0604020202020204" pitchFamily="34" charset="0"/>
                <a:cs typeface="Arial" panose="020B0604020202020204" pitchFamily="34" charset="0"/>
                <a:sym typeface="+mn-ea"/>
              </a:rPr>
              <a:t>Problem Statement</a:t>
            </a:r>
            <a:endParaRPr lang="en-US" sz="2000" b="1">
              <a:solidFill>
                <a:schemeClr val="accent2"/>
              </a:solidFill>
              <a:latin typeface="Arial" panose="020B0604020202020204" pitchFamily="34" charset="0"/>
              <a:cs typeface="Arial" panose="020B0604020202020204" pitchFamily="34" charset="0"/>
            </a:endParaRPr>
          </a:p>
          <a:p>
            <a:pPr marL="571500" indent="-457200" algn="just">
              <a:buClr>
                <a:srgbClr val="212121"/>
              </a:buClr>
              <a:buFont typeface="Wingdings" panose="05000000000000000000" charset="0"/>
              <a:buChar char="§"/>
            </a:pPr>
            <a:r>
              <a:rPr lang="en-US" sz="2000" b="1">
                <a:solidFill>
                  <a:schemeClr val="accent2"/>
                </a:solidFill>
                <a:latin typeface="Arial" panose="020B0604020202020204" pitchFamily="34" charset="0"/>
                <a:cs typeface="Arial" panose="020B0604020202020204" pitchFamily="34" charset="0"/>
                <a:sym typeface="+mn-ea"/>
              </a:rPr>
              <a:t>Data Summary</a:t>
            </a:r>
            <a:endParaRPr lang="en-US" sz="2000" b="1">
              <a:solidFill>
                <a:schemeClr val="accent2"/>
              </a:solidFill>
              <a:latin typeface="Arial" panose="020B0604020202020204" pitchFamily="34" charset="0"/>
              <a:cs typeface="Arial" panose="020B0604020202020204" pitchFamily="34" charset="0"/>
            </a:endParaRPr>
          </a:p>
          <a:p>
            <a:pPr marL="571500" indent="-457200" algn="just">
              <a:buClr>
                <a:srgbClr val="212121"/>
              </a:buClr>
              <a:buFont typeface="Wingdings" panose="05000000000000000000" charset="0"/>
              <a:buChar char="§"/>
            </a:pPr>
            <a:r>
              <a:rPr lang="en-US" sz="2000" b="1">
                <a:solidFill>
                  <a:schemeClr val="accent2"/>
                </a:solidFill>
                <a:latin typeface="Arial" panose="020B0604020202020204" pitchFamily="34" charset="0"/>
                <a:cs typeface="Arial" panose="020B0604020202020204" pitchFamily="34" charset="0"/>
                <a:sym typeface="+mn-ea"/>
              </a:rPr>
              <a:t>Ride Origination Town</a:t>
            </a:r>
            <a:endParaRPr lang="en-US" sz="2000" b="1">
              <a:solidFill>
                <a:schemeClr val="accent2"/>
              </a:solidFill>
              <a:latin typeface="Arial" panose="020B0604020202020204" pitchFamily="34" charset="0"/>
              <a:cs typeface="Arial" panose="020B0604020202020204" pitchFamily="34" charset="0"/>
            </a:endParaRPr>
          </a:p>
          <a:p>
            <a:pPr marL="571500" indent="-457200" algn="just">
              <a:buClr>
                <a:srgbClr val="212121"/>
              </a:buClr>
              <a:buFont typeface="Wingdings" panose="05000000000000000000" charset="0"/>
              <a:buChar char="§"/>
            </a:pPr>
            <a:r>
              <a:rPr lang="en-US" sz="2000" b="1">
                <a:solidFill>
                  <a:schemeClr val="accent2"/>
                </a:solidFill>
                <a:latin typeface="Arial" panose="020B0604020202020204" pitchFamily="34" charset="0"/>
                <a:cs typeface="Arial" panose="020B0604020202020204" pitchFamily="34" charset="0"/>
                <a:sym typeface="+mn-ea"/>
              </a:rPr>
              <a:t>Travel Time</a:t>
            </a:r>
            <a:endParaRPr lang="en-US" sz="2000" b="1">
              <a:solidFill>
                <a:schemeClr val="accent2"/>
              </a:solidFill>
              <a:latin typeface="Arial" panose="020B0604020202020204" pitchFamily="34" charset="0"/>
              <a:cs typeface="Arial" panose="020B0604020202020204" pitchFamily="34" charset="0"/>
            </a:endParaRPr>
          </a:p>
          <a:p>
            <a:pPr marL="571500" indent="-457200" algn="just">
              <a:buClr>
                <a:srgbClr val="212121"/>
              </a:buClr>
              <a:buFont typeface="Wingdings" panose="05000000000000000000" charset="0"/>
              <a:buChar char="§"/>
            </a:pPr>
            <a:r>
              <a:rPr lang="en-US" sz="2000" b="1">
                <a:solidFill>
                  <a:schemeClr val="accent2"/>
                </a:solidFill>
                <a:latin typeface="Arial" panose="020B0604020202020204" pitchFamily="34" charset="0"/>
                <a:cs typeface="Arial" panose="020B0604020202020204" pitchFamily="34" charset="0"/>
                <a:sym typeface="+mn-ea"/>
              </a:rPr>
              <a:t>Quarterly  Trend</a:t>
            </a:r>
            <a:endParaRPr lang="en-US" sz="2000" b="1">
              <a:solidFill>
                <a:schemeClr val="accent2"/>
              </a:solidFill>
              <a:latin typeface="Arial" panose="020B0604020202020204" pitchFamily="34" charset="0"/>
              <a:cs typeface="Arial" panose="020B0604020202020204" pitchFamily="34" charset="0"/>
            </a:endParaRPr>
          </a:p>
          <a:p>
            <a:pPr marL="571500" indent="-457200" algn="just">
              <a:buClr>
                <a:srgbClr val="212121"/>
              </a:buClr>
              <a:buFont typeface="Wingdings" panose="05000000000000000000" charset="0"/>
              <a:buChar char="§"/>
            </a:pPr>
            <a:r>
              <a:rPr lang="en-US" sz="2000" b="1">
                <a:solidFill>
                  <a:schemeClr val="accent2"/>
                </a:solidFill>
                <a:latin typeface="Arial" panose="020B0604020202020204" pitchFamily="34" charset="0"/>
                <a:cs typeface="Arial" panose="020B0604020202020204" pitchFamily="34" charset="0"/>
                <a:sym typeface="+mn-ea"/>
              </a:rPr>
              <a:t>Month Wise Booking Trends</a:t>
            </a:r>
            <a:endParaRPr lang="en-US" sz="2000" b="1">
              <a:solidFill>
                <a:schemeClr val="accent2"/>
              </a:solidFill>
              <a:latin typeface="Arial" panose="020B0604020202020204" pitchFamily="34" charset="0"/>
              <a:cs typeface="Arial" panose="020B0604020202020204" pitchFamily="34" charset="0"/>
            </a:endParaRPr>
          </a:p>
          <a:p>
            <a:pPr marL="571500" indent="-457200" algn="just">
              <a:buClr>
                <a:srgbClr val="212121"/>
              </a:buClr>
              <a:buFont typeface="Wingdings" panose="05000000000000000000" charset="0"/>
              <a:buChar char="§"/>
            </a:pPr>
            <a:r>
              <a:rPr lang="en-US" sz="2000" b="1">
                <a:solidFill>
                  <a:schemeClr val="accent2"/>
                </a:solidFill>
                <a:latin typeface="Arial" panose="020B0604020202020204" pitchFamily="34" charset="0"/>
                <a:cs typeface="Arial" panose="020B0604020202020204" pitchFamily="34" charset="0"/>
                <a:sym typeface="+mn-ea"/>
              </a:rPr>
              <a:t>Feature Engineering</a:t>
            </a:r>
            <a:endParaRPr lang="en-US" sz="2000" b="1">
              <a:solidFill>
                <a:schemeClr val="accent2"/>
              </a:solidFill>
              <a:latin typeface="Arial" panose="020B0604020202020204" pitchFamily="34" charset="0"/>
              <a:cs typeface="Arial" panose="020B0604020202020204" pitchFamily="34" charset="0"/>
            </a:endParaRPr>
          </a:p>
          <a:p>
            <a:pPr marL="571500" indent="-457200" algn="just">
              <a:buClr>
                <a:srgbClr val="212121"/>
              </a:buClr>
              <a:buFont typeface="Wingdings" panose="05000000000000000000" charset="0"/>
              <a:buChar char="§"/>
            </a:pPr>
            <a:r>
              <a:rPr lang="en-US" sz="2000" b="1">
                <a:solidFill>
                  <a:schemeClr val="accent2"/>
                </a:solidFill>
                <a:latin typeface="Arial" panose="020B0604020202020204" pitchFamily="34" charset="0"/>
                <a:cs typeface="Arial" panose="020B0604020202020204" pitchFamily="34" charset="0"/>
                <a:sym typeface="+mn-ea"/>
              </a:rPr>
              <a:t>ML Models And Metrics</a:t>
            </a:r>
            <a:endParaRPr lang="en-US" sz="2000" b="1">
              <a:solidFill>
                <a:schemeClr val="accent2"/>
              </a:solidFill>
              <a:latin typeface="Arial" panose="020B0604020202020204" pitchFamily="34" charset="0"/>
              <a:cs typeface="Arial" panose="020B0604020202020204" pitchFamily="34" charset="0"/>
            </a:endParaRPr>
          </a:p>
          <a:p>
            <a:pPr marL="571500" indent="-457200" algn="just">
              <a:buClr>
                <a:srgbClr val="212121"/>
              </a:buClr>
              <a:buFont typeface="Wingdings" panose="05000000000000000000" charset="0"/>
              <a:buChar char="§"/>
            </a:pPr>
            <a:r>
              <a:rPr lang="en-US" sz="2000" b="1">
                <a:solidFill>
                  <a:schemeClr val="accent2"/>
                </a:solidFill>
                <a:latin typeface="Arial" panose="020B0604020202020204" pitchFamily="34" charset="0"/>
                <a:cs typeface="Arial" panose="020B0604020202020204" pitchFamily="34" charset="0"/>
                <a:sym typeface="+mn-ea"/>
              </a:rPr>
              <a:t>Challenges</a:t>
            </a:r>
            <a:endParaRPr lang="en-US" sz="2000" b="1">
              <a:solidFill>
                <a:schemeClr val="accent2"/>
              </a:solidFill>
              <a:latin typeface="Arial" panose="020B0604020202020204" pitchFamily="34" charset="0"/>
              <a:cs typeface="Arial" panose="020B0604020202020204" pitchFamily="34" charset="0"/>
            </a:endParaRPr>
          </a:p>
          <a:p>
            <a:pPr marL="571500" indent="-457200" algn="just">
              <a:buClr>
                <a:srgbClr val="212121"/>
              </a:buClr>
              <a:buFont typeface="Wingdings" panose="05000000000000000000" charset="0"/>
              <a:buChar char="§"/>
            </a:pPr>
            <a:r>
              <a:rPr lang="en-US" sz="2000" b="1">
                <a:solidFill>
                  <a:schemeClr val="accent2"/>
                </a:solidFill>
                <a:latin typeface="Arial" panose="020B0604020202020204" pitchFamily="34" charset="0"/>
                <a:cs typeface="Arial" panose="020B0604020202020204" pitchFamily="34" charset="0"/>
                <a:sym typeface="+mn-ea"/>
              </a:rPr>
              <a:t>Conclusion</a:t>
            </a:r>
            <a:endParaRPr lang="en-US" sz="2000" b="1">
              <a:solidFill>
                <a:schemeClr val="accent2"/>
              </a:solidFill>
              <a:latin typeface="Arial" panose="020B0604020202020204" pitchFamily="34" charset="0"/>
              <a:cs typeface="Arial" panose="020B0604020202020204" pitchFamily="34" charset="0"/>
              <a:sym typeface="+mn-ea"/>
            </a:endParaRPr>
          </a:p>
        </p:txBody>
      </p:sp>
      <p:sp>
        <p:nvSpPr>
          <p:cNvPr id="3" name="Text Placeholder 2"/>
          <p:cNvSpPr/>
          <p:nvPr>
            <p:ph type="body" idx="2"/>
          </p:nvPr>
        </p:nvSpPr>
        <p:spPr/>
        <p:txBody>
          <a:bodyPr/>
          <a:p>
            <a:pPr marL="139700" indent="0">
              <a:buNone/>
            </a:pPr>
            <a:endParaRPr lang="en-US"/>
          </a:p>
        </p:txBody>
      </p:sp>
      <p:pic>
        <p:nvPicPr>
          <p:cNvPr id="4" name="Picture 3"/>
          <p:cNvPicPr>
            <a:picLocks noChangeAspect="1"/>
          </p:cNvPicPr>
          <p:nvPr/>
        </p:nvPicPr>
        <p:blipFill>
          <a:blip r:embed="rId1"/>
          <a:stretch>
            <a:fillRect/>
          </a:stretch>
        </p:blipFill>
        <p:spPr>
          <a:xfrm>
            <a:off x="5353685" y="1233805"/>
            <a:ext cx="3661410" cy="333438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p:nvPr>
            <p:ph type="title"/>
          </p:nvPr>
        </p:nvSpPr>
        <p:spPr/>
        <p:txBody>
          <a:bodyPr/>
          <a:p>
            <a:pPr marL="457200" indent="-457200">
              <a:buFont typeface="Wingdings" panose="05000000000000000000" charset="0"/>
              <a:buChar char="v"/>
            </a:pPr>
            <a:r>
              <a:rPr lang="en-US" b="1">
                <a:solidFill>
                  <a:srgbClr val="C00000"/>
                </a:solidFill>
                <a:latin typeface="Calibri" panose="020F0502020204030204" charset="0"/>
                <a:cs typeface="Calibri" panose="020F0502020204030204" charset="0"/>
                <a:sym typeface="+mn-ea"/>
              </a:rPr>
              <a:t>Problem Statement</a:t>
            </a:r>
            <a:br>
              <a:rPr lang="en-US" b="1">
                <a:solidFill>
                  <a:srgbClr val="C00000"/>
                </a:solidFill>
                <a:latin typeface="Calibri" panose="020F0502020204030204" charset="0"/>
                <a:cs typeface="Calibri" panose="020F0502020204030204" charset="0"/>
              </a:rPr>
            </a:br>
            <a:endParaRPr lang="en-US"/>
          </a:p>
        </p:txBody>
      </p:sp>
      <p:sp>
        <p:nvSpPr>
          <p:cNvPr id="5" name="Text Placeholder 4"/>
          <p:cNvSpPr/>
          <p:nvPr>
            <p:ph type="body" idx="2"/>
          </p:nvPr>
        </p:nvSpPr>
        <p:spPr/>
        <p:txBody>
          <a:bodyPr/>
          <a:p>
            <a:pPr marL="139700" indent="0">
              <a:buNone/>
            </a:pPr>
            <a:endParaRPr lang="en-US"/>
          </a:p>
        </p:txBody>
      </p:sp>
      <p:sp>
        <p:nvSpPr>
          <p:cNvPr id="6" name="Text Placeholder 5"/>
          <p:cNvSpPr/>
          <p:nvPr>
            <p:ph type="body" idx="1"/>
          </p:nvPr>
        </p:nvSpPr>
        <p:spPr/>
        <p:txBody>
          <a:bodyPr/>
          <a:p>
            <a:pPr marL="139700" indent="0" algn="just">
              <a:buNone/>
            </a:pPr>
            <a:r>
              <a:rPr lang="en-US" sz="1600" b="1">
                <a:solidFill>
                  <a:schemeClr val="accent2"/>
                </a:solidFill>
                <a:latin typeface="Arial" panose="020B0604020202020204" pitchFamily="34" charset="0"/>
                <a:cs typeface="Arial" panose="020B0604020202020204" pitchFamily="34" charset="0"/>
                <a:sym typeface="+mn-ea"/>
              </a:rPr>
              <a:t>Build a model that predicts the number of seats that Mobiticket can expect to sell for each ride,There are 14 routes in this dataset. Exploring 14 different towns to the North-West of Nairobi towards Lake Victoria and using the data provided by Bus ticket sales from Mobiticket, predicting the number of tickets that will be sold for Buses that ends into Nairobi</a:t>
            </a:r>
            <a:r>
              <a:rPr lang="en-US" sz="1600" b="1">
                <a:solidFill>
                  <a:schemeClr val="accent2"/>
                </a:solidFill>
                <a:latin typeface="Calibri" panose="020F0502020204030204" charset="0"/>
                <a:cs typeface="Calibri" panose="020F0502020204030204" charset="0"/>
                <a:sym typeface="+mn-ea"/>
              </a:rPr>
              <a:t>.</a:t>
            </a:r>
            <a:endParaRPr lang="en-US" sz="1600" b="1">
              <a:solidFill>
                <a:schemeClr val="accent2"/>
              </a:solidFill>
              <a:latin typeface="Calibri" panose="020F0502020204030204" charset="0"/>
              <a:cs typeface="Calibri" panose="020F0502020204030204" charset="0"/>
            </a:endParaRPr>
          </a:p>
          <a:p>
            <a:pPr algn="just"/>
            <a:endParaRPr lang="en-US" sz="1600" b="1">
              <a:solidFill>
                <a:schemeClr val="accent2"/>
              </a:solidFill>
              <a:latin typeface="Calibri" panose="020F0502020204030204" charset="0"/>
              <a:cs typeface="Calibri" panose="020F0502020204030204" charset="0"/>
            </a:endParaRPr>
          </a:p>
        </p:txBody>
      </p:sp>
      <p:pic>
        <p:nvPicPr>
          <p:cNvPr id="69" name="Google Shape;69;p15"/>
          <p:cNvPicPr preferRelativeResize="0"/>
          <p:nvPr/>
        </p:nvPicPr>
        <p:blipFill>
          <a:blip r:embed="rId1"/>
          <a:stretch>
            <a:fillRect/>
          </a:stretch>
        </p:blipFill>
        <p:spPr>
          <a:xfrm>
            <a:off x="5137150" y="1018540"/>
            <a:ext cx="3568700" cy="34766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p:nvPr>
            <p:ph type="ctrTitle"/>
          </p:nvPr>
        </p:nvSpPr>
        <p:spPr>
          <a:xfrm>
            <a:off x="416560" y="467995"/>
            <a:ext cx="8520430" cy="527685"/>
          </a:xfrm>
        </p:spPr>
        <p:txBody>
          <a:bodyPr/>
          <a:p>
            <a:pPr algn="l"/>
            <a:br>
              <a:rPr lang="en-US" b="1">
                <a:solidFill>
                  <a:srgbClr val="C00000"/>
                </a:solidFill>
                <a:latin typeface="Calibri" panose="020F0502020204030204" charset="0"/>
                <a:cs typeface="Calibri" panose="020F0502020204030204" charset="0"/>
              </a:rPr>
            </a:br>
            <a:r>
              <a:rPr lang="en-US" b="1">
                <a:solidFill>
                  <a:srgbClr val="C00000"/>
                </a:solidFill>
                <a:latin typeface="Calibri" panose="020F0502020204030204" charset="0"/>
                <a:cs typeface="Calibri" panose="020F0502020204030204" charset="0"/>
              </a:rPr>
              <a:t> </a:t>
            </a:r>
            <a:r>
              <a:rPr lang="en-US" sz="3200" b="1">
                <a:solidFill>
                  <a:srgbClr val="C00000"/>
                </a:solidFill>
                <a:latin typeface="Calibri" panose="020F0502020204030204" charset="0"/>
                <a:cs typeface="Calibri" panose="020F0502020204030204" charset="0"/>
                <a:sym typeface="+mn-ea"/>
              </a:rPr>
              <a:t>Data Summary</a:t>
            </a:r>
            <a:endParaRPr lang="en-US" sz="3200" b="1">
              <a:solidFill>
                <a:srgbClr val="C00000"/>
              </a:solidFill>
              <a:latin typeface="Calibri" panose="020F0502020204030204" charset="0"/>
              <a:cs typeface="Calibri" panose="020F0502020204030204" charset="0"/>
              <a:sym typeface="+mn-ea"/>
            </a:endParaRPr>
          </a:p>
        </p:txBody>
      </p:sp>
      <p:sp>
        <p:nvSpPr>
          <p:cNvPr id="6" name="Subtitle 5"/>
          <p:cNvSpPr/>
          <p:nvPr>
            <p:ph type="subTitle" idx="1"/>
          </p:nvPr>
        </p:nvSpPr>
        <p:spPr>
          <a:xfrm>
            <a:off x="475615" y="995680"/>
            <a:ext cx="8520430" cy="3477895"/>
          </a:xfrm>
        </p:spPr>
        <p:txBody>
          <a:bodyPr/>
          <a:p>
            <a:pPr algn="just"/>
            <a:r>
              <a:rPr lang="en-US" sz="1600" b="1">
                <a:solidFill>
                  <a:schemeClr val="accent2"/>
                </a:solidFill>
                <a:sym typeface="+mn-ea"/>
              </a:rPr>
              <a:t>Data is available for Nairobi through June 2018.</a:t>
            </a:r>
            <a:r>
              <a:rPr lang="en-GB" sz="1600" b="1">
                <a:solidFill>
                  <a:schemeClr val="accent2"/>
                </a:solidFill>
                <a:highlight>
                  <a:srgbClr val="FFFFFF"/>
                </a:highlight>
                <a:latin typeface="Montserrat" panose="00000500000000000000"/>
                <a:ea typeface="Montserrat" panose="00000500000000000000"/>
                <a:cs typeface="Montserrat" panose="00000500000000000000"/>
                <a:sym typeface="Montserrat" panose="00000500000000000000"/>
              </a:rPr>
              <a:t>This dataset includes the variables</a:t>
            </a:r>
            <a:r>
              <a:rPr lang="en-US" altLang="en-GB" sz="1600" b="1">
                <a:solidFill>
                  <a:schemeClr val="accent2"/>
                </a:solidFill>
                <a:highlight>
                  <a:srgbClr val="FFFFFF"/>
                </a:highlight>
                <a:latin typeface="Montserrat" panose="00000500000000000000"/>
                <a:ea typeface="Montserrat" panose="00000500000000000000"/>
                <a:cs typeface="Montserrat" panose="00000500000000000000"/>
                <a:sym typeface="Montserrat" panose="00000500000000000000"/>
              </a:rPr>
              <a:t> </a:t>
            </a:r>
            <a:r>
              <a:rPr lang="en-GB" sz="1600" b="1">
                <a:solidFill>
                  <a:schemeClr val="accent2"/>
                </a:solidFill>
                <a:highlight>
                  <a:srgbClr val="FFFFFF"/>
                </a:highlight>
                <a:latin typeface="Montserrat" panose="00000500000000000000"/>
                <a:ea typeface="Montserrat" panose="00000500000000000000"/>
                <a:cs typeface="Montserrat" panose="00000500000000000000"/>
                <a:sym typeface="Montserrat" panose="00000500000000000000"/>
              </a:rPr>
              <a:t>from  17 October 2017 to  20 April 2018</a:t>
            </a:r>
            <a:endParaRPr lang="en-GB" sz="1600" b="1">
              <a:solidFill>
                <a:schemeClr val="accent2"/>
              </a:solidFill>
              <a:highlight>
                <a:srgbClr val="FFFFFF"/>
              </a:highlight>
              <a:latin typeface="Montserrat" panose="00000500000000000000"/>
              <a:ea typeface="Montserrat" panose="00000500000000000000"/>
              <a:cs typeface="Montserrat" panose="00000500000000000000"/>
              <a:sym typeface="Montserrat" panose="00000500000000000000"/>
            </a:endParaRPr>
          </a:p>
          <a:p>
            <a:pPr algn="just"/>
            <a:endParaRPr lang="en-US" sz="1600" b="1">
              <a:solidFill>
                <a:schemeClr val="accent2"/>
              </a:solidFill>
            </a:endParaRPr>
          </a:p>
          <a:p>
            <a:pPr marL="571500" indent="-457200" algn="just">
              <a:buClr>
                <a:srgbClr val="212121"/>
              </a:buClr>
              <a:buFont typeface="Wingdings" panose="05000000000000000000" charset="0"/>
              <a:buChar char="§"/>
            </a:pPr>
            <a:r>
              <a:rPr lang="en-US" sz="1600" b="1">
                <a:solidFill>
                  <a:schemeClr val="accent2"/>
                </a:solidFill>
                <a:sym typeface="+mn-ea"/>
              </a:rPr>
              <a:t>ride_id: </a:t>
            </a:r>
            <a:r>
              <a:rPr lang="en-US" sz="1600">
                <a:solidFill>
                  <a:schemeClr val="accent2"/>
                </a:solidFill>
                <a:sym typeface="+mn-ea"/>
              </a:rPr>
              <a:t>unique ID of a vehicle on a specific route on a specific day and time.</a:t>
            </a:r>
            <a:endParaRPr lang="en-US" sz="1600">
              <a:solidFill>
                <a:schemeClr val="accent2"/>
              </a:solidFill>
            </a:endParaRPr>
          </a:p>
          <a:p>
            <a:pPr marL="571500" indent="-457200" algn="just">
              <a:buClr>
                <a:srgbClr val="212121"/>
              </a:buClr>
              <a:buFont typeface="Wingdings" panose="05000000000000000000" charset="0"/>
              <a:buChar char="§"/>
            </a:pPr>
            <a:r>
              <a:rPr lang="en-US" sz="1600" b="1">
                <a:solidFill>
                  <a:schemeClr val="accent2"/>
                </a:solidFill>
                <a:sym typeface="+mn-ea"/>
              </a:rPr>
              <a:t>seat_number:</a:t>
            </a:r>
            <a:r>
              <a:rPr lang="en-US" sz="1600">
                <a:solidFill>
                  <a:schemeClr val="accent2"/>
                </a:solidFill>
                <a:sym typeface="+mn-ea"/>
              </a:rPr>
              <a:t> seat assigned to ticket</a:t>
            </a:r>
            <a:endParaRPr lang="en-US" sz="1600">
              <a:solidFill>
                <a:schemeClr val="accent2"/>
              </a:solidFill>
            </a:endParaRPr>
          </a:p>
          <a:p>
            <a:pPr marL="571500" indent="-457200" algn="just">
              <a:buClr>
                <a:srgbClr val="212121"/>
              </a:buClr>
              <a:buFont typeface="Wingdings" panose="05000000000000000000" charset="0"/>
              <a:buChar char="§"/>
            </a:pPr>
            <a:r>
              <a:rPr lang="en-US" sz="1600" b="1">
                <a:solidFill>
                  <a:schemeClr val="accent2"/>
                </a:solidFill>
                <a:sym typeface="+mn-ea"/>
              </a:rPr>
              <a:t>payment_method</a:t>
            </a:r>
            <a:r>
              <a:rPr lang="en-US" sz="1600">
                <a:solidFill>
                  <a:schemeClr val="accent2"/>
                </a:solidFill>
                <a:sym typeface="+mn-ea"/>
              </a:rPr>
              <a:t>: method used by customer to purchase ticket from Mobiticket (</a:t>
            </a:r>
            <a:r>
              <a:rPr lang="en-US" sz="1600" b="1">
                <a:solidFill>
                  <a:schemeClr val="accent2"/>
                </a:solidFill>
                <a:sym typeface="+mn-ea"/>
              </a:rPr>
              <a:t>cash or Mpesa</a:t>
            </a:r>
            <a:r>
              <a:rPr lang="en-US" sz="1600">
                <a:solidFill>
                  <a:schemeClr val="accent2"/>
                </a:solidFill>
                <a:sym typeface="+mn-ea"/>
              </a:rPr>
              <a:t>)</a:t>
            </a:r>
            <a:endParaRPr lang="en-US" sz="1600">
              <a:solidFill>
                <a:schemeClr val="accent2"/>
              </a:solidFill>
            </a:endParaRPr>
          </a:p>
          <a:p>
            <a:pPr marL="571500" indent="-457200" algn="just">
              <a:buClr>
                <a:srgbClr val="212121"/>
              </a:buClr>
              <a:buFont typeface="Wingdings" panose="05000000000000000000" charset="0"/>
              <a:buChar char="§"/>
            </a:pPr>
            <a:r>
              <a:rPr lang="en-US" sz="1600" b="1">
                <a:solidFill>
                  <a:schemeClr val="accent2"/>
                </a:solidFill>
                <a:sym typeface="+mn-ea"/>
              </a:rPr>
              <a:t>payment_receipt</a:t>
            </a:r>
            <a:r>
              <a:rPr lang="en-US" sz="1600">
                <a:solidFill>
                  <a:schemeClr val="accent2"/>
                </a:solidFill>
                <a:sym typeface="+mn-ea"/>
              </a:rPr>
              <a:t>: unique id number for ticket purchased from Mobiticket</a:t>
            </a:r>
            <a:endParaRPr lang="en-US" sz="1600">
              <a:solidFill>
                <a:schemeClr val="accent2"/>
              </a:solidFill>
            </a:endParaRPr>
          </a:p>
          <a:p>
            <a:pPr marL="571500" indent="-457200" algn="just">
              <a:buClr>
                <a:srgbClr val="212121"/>
              </a:buClr>
              <a:buFont typeface="Wingdings" panose="05000000000000000000" charset="0"/>
              <a:buChar char="§"/>
            </a:pPr>
            <a:r>
              <a:rPr lang="en-US" sz="1600" b="1">
                <a:solidFill>
                  <a:schemeClr val="accent2"/>
                </a:solidFill>
                <a:sym typeface="+mn-ea"/>
              </a:rPr>
              <a:t>travel_date:</a:t>
            </a:r>
            <a:r>
              <a:rPr lang="en-US" sz="1600">
                <a:solidFill>
                  <a:schemeClr val="accent2"/>
                </a:solidFill>
                <a:sym typeface="+mn-ea"/>
              </a:rPr>
              <a:t> date of ride departure. (</a:t>
            </a:r>
            <a:r>
              <a:rPr lang="en-US" sz="1600" b="1">
                <a:solidFill>
                  <a:schemeClr val="accent2"/>
                </a:solidFill>
                <a:sym typeface="+mn-ea"/>
              </a:rPr>
              <a:t>MM/DD/YYYY</a:t>
            </a:r>
            <a:r>
              <a:rPr lang="en-US" sz="1600">
                <a:solidFill>
                  <a:schemeClr val="accent2"/>
                </a:solidFill>
                <a:sym typeface="+mn-ea"/>
              </a:rPr>
              <a:t>)</a:t>
            </a:r>
            <a:endParaRPr lang="en-US" sz="1600">
              <a:solidFill>
                <a:schemeClr val="accent2"/>
              </a:solidFill>
            </a:endParaRPr>
          </a:p>
          <a:p>
            <a:pPr marL="571500" indent="-457200" algn="just">
              <a:buClr>
                <a:srgbClr val="212121"/>
              </a:buClr>
              <a:buFont typeface="Wingdings" panose="05000000000000000000" charset="0"/>
              <a:buChar char="§"/>
            </a:pPr>
            <a:r>
              <a:rPr lang="en-US" sz="1600" b="1">
                <a:solidFill>
                  <a:schemeClr val="accent2"/>
                </a:solidFill>
                <a:sym typeface="+mn-ea"/>
              </a:rPr>
              <a:t>travel_time</a:t>
            </a:r>
            <a:r>
              <a:rPr lang="en-US" sz="1600">
                <a:solidFill>
                  <a:schemeClr val="accent2"/>
                </a:solidFill>
                <a:sym typeface="+mn-ea"/>
              </a:rPr>
              <a:t>: scheduled departure time of ride. Rides generally depart on time. (</a:t>
            </a:r>
            <a:r>
              <a:rPr lang="en-US" sz="1600" b="1">
                <a:solidFill>
                  <a:schemeClr val="accent2"/>
                </a:solidFill>
                <a:sym typeface="+mn-ea"/>
              </a:rPr>
              <a:t>hh:mm</a:t>
            </a:r>
            <a:r>
              <a:rPr lang="en-US" sz="1600">
                <a:solidFill>
                  <a:schemeClr val="accent2"/>
                </a:solidFill>
                <a:sym typeface="+mn-ea"/>
              </a:rPr>
              <a:t>)</a:t>
            </a:r>
            <a:endParaRPr lang="en-US" sz="1600">
              <a:solidFill>
                <a:schemeClr val="accent2"/>
              </a:solidFill>
            </a:endParaRPr>
          </a:p>
          <a:p>
            <a:pPr marL="571500" indent="-457200" algn="just">
              <a:buClr>
                <a:srgbClr val="212121"/>
              </a:buClr>
              <a:buFont typeface="Wingdings" panose="05000000000000000000" charset="0"/>
              <a:buChar char="§"/>
            </a:pPr>
            <a:r>
              <a:rPr lang="en-US" sz="1600" b="1">
                <a:solidFill>
                  <a:schemeClr val="accent2"/>
                </a:solidFill>
                <a:sym typeface="+mn-ea"/>
              </a:rPr>
              <a:t>travel_from:</a:t>
            </a:r>
            <a:r>
              <a:rPr lang="en-US" sz="1600">
                <a:solidFill>
                  <a:schemeClr val="accent2"/>
                </a:solidFill>
                <a:sym typeface="+mn-ea"/>
              </a:rPr>
              <a:t> town from which ride originated</a:t>
            </a:r>
            <a:endParaRPr lang="en-US" sz="1600">
              <a:solidFill>
                <a:schemeClr val="accent2"/>
              </a:solidFill>
            </a:endParaRPr>
          </a:p>
          <a:p>
            <a:pPr marL="571500" indent="-457200" algn="just">
              <a:buClr>
                <a:srgbClr val="212121"/>
              </a:buClr>
              <a:buFont typeface="Wingdings" panose="05000000000000000000" charset="0"/>
              <a:buChar char="§"/>
            </a:pPr>
            <a:r>
              <a:rPr lang="en-US" sz="1600" b="1">
                <a:solidFill>
                  <a:schemeClr val="accent2"/>
                </a:solidFill>
                <a:sym typeface="+mn-ea"/>
              </a:rPr>
              <a:t>travel_to</a:t>
            </a:r>
            <a:r>
              <a:rPr lang="en-US" sz="1600">
                <a:solidFill>
                  <a:schemeClr val="accent2"/>
                </a:solidFill>
                <a:sym typeface="+mn-ea"/>
              </a:rPr>
              <a:t>: destination of ride. All rides are to Nairobi.</a:t>
            </a:r>
            <a:endParaRPr lang="en-US" sz="1600">
              <a:solidFill>
                <a:schemeClr val="accent2"/>
              </a:solidFill>
            </a:endParaRPr>
          </a:p>
          <a:p>
            <a:pPr marL="571500" indent="-457200" algn="just">
              <a:buClr>
                <a:srgbClr val="212121"/>
              </a:buClr>
              <a:buFont typeface="Wingdings" panose="05000000000000000000" charset="0"/>
              <a:buChar char="§"/>
            </a:pPr>
            <a:r>
              <a:rPr lang="en-US" sz="1600" b="1">
                <a:solidFill>
                  <a:schemeClr val="accent2"/>
                </a:solidFill>
                <a:sym typeface="+mn-ea"/>
              </a:rPr>
              <a:t>car_type</a:t>
            </a:r>
            <a:r>
              <a:rPr lang="en-US" sz="1600">
                <a:solidFill>
                  <a:schemeClr val="accent2"/>
                </a:solidFill>
                <a:sym typeface="+mn-ea"/>
              </a:rPr>
              <a:t>: vehicle type (</a:t>
            </a:r>
            <a:r>
              <a:rPr lang="en-US" sz="1600" b="1">
                <a:solidFill>
                  <a:schemeClr val="accent2"/>
                </a:solidFill>
                <a:sym typeface="+mn-ea"/>
              </a:rPr>
              <a:t>shuttle or bus</a:t>
            </a:r>
            <a:r>
              <a:rPr lang="en-US" sz="1600">
                <a:solidFill>
                  <a:schemeClr val="accent2"/>
                </a:solidFill>
                <a:sym typeface="+mn-ea"/>
              </a:rPr>
              <a:t>)</a:t>
            </a:r>
            <a:endParaRPr lang="en-US" sz="1600">
              <a:solidFill>
                <a:schemeClr val="accent2"/>
              </a:solidFill>
            </a:endParaRPr>
          </a:p>
          <a:p>
            <a:pPr marL="571500" indent="-457200" algn="just">
              <a:buClr>
                <a:srgbClr val="212121"/>
              </a:buClr>
              <a:buFont typeface="Wingdings" panose="05000000000000000000" charset="0"/>
              <a:buChar char="§"/>
            </a:pPr>
            <a:r>
              <a:rPr lang="en-US" sz="1600" b="1">
                <a:solidFill>
                  <a:schemeClr val="accent2"/>
                </a:solidFill>
                <a:sym typeface="+mn-ea"/>
              </a:rPr>
              <a:t>max_capacity:</a:t>
            </a:r>
            <a:r>
              <a:rPr lang="en-US" sz="1600">
                <a:solidFill>
                  <a:schemeClr val="accent2"/>
                </a:solidFill>
                <a:sym typeface="+mn-ea"/>
              </a:rPr>
              <a:t> number of seats on the vehicle.</a:t>
            </a:r>
            <a:endParaRPr lang="en-US" sz="1600">
              <a:solidFill>
                <a:schemeClr val="accent2"/>
              </a:solidFill>
            </a:endParaRPr>
          </a:p>
          <a:p>
            <a:pPr algn="just"/>
            <a:endParaRPr lang="en-US" sz="1600">
              <a:solidFill>
                <a:schemeClr val="accent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ctrTitle"/>
          </p:nvPr>
        </p:nvSpPr>
        <p:spPr>
          <a:xfrm>
            <a:off x="311785" y="419100"/>
            <a:ext cx="8520430" cy="615315"/>
          </a:xfrm>
        </p:spPr>
        <p:txBody>
          <a:bodyPr/>
          <a:p>
            <a:pPr algn="l"/>
            <a:r>
              <a:rPr lang="en-US" sz="3600" b="1">
                <a:solidFill>
                  <a:srgbClr val="C00000"/>
                </a:solidFill>
                <a:sym typeface="+mn-ea"/>
              </a:rPr>
              <a:t>Map</a:t>
            </a:r>
            <a:endParaRPr lang="en-US" sz="3600" b="1">
              <a:solidFill>
                <a:srgbClr val="C00000"/>
              </a:solidFill>
              <a:sym typeface="+mn-ea"/>
            </a:endParaRPr>
          </a:p>
        </p:txBody>
      </p:sp>
      <p:sp>
        <p:nvSpPr>
          <p:cNvPr id="4" name="Subtitle 3"/>
          <p:cNvSpPr/>
          <p:nvPr>
            <p:ph type="subTitle" idx="1"/>
          </p:nvPr>
        </p:nvSpPr>
        <p:spPr>
          <a:xfrm>
            <a:off x="311785" y="1271905"/>
            <a:ext cx="8520430" cy="3354070"/>
          </a:xfrm>
        </p:spPr>
        <p:txBody>
          <a:bodyPr/>
          <a:p>
            <a:endParaRPr lang="en-US"/>
          </a:p>
        </p:txBody>
      </p:sp>
      <p:pic>
        <p:nvPicPr>
          <p:cNvPr id="88" name="Google Shape;88;p18"/>
          <p:cNvPicPr preferRelativeResize="0"/>
          <p:nvPr/>
        </p:nvPicPr>
        <p:blipFill>
          <a:blip r:embed="rId1"/>
          <a:stretch>
            <a:fillRect/>
          </a:stretch>
        </p:blipFill>
        <p:spPr>
          <a:xfrm>
            <a:off x="311150" y="1570990"/>
            <a:ext cx="8252460" cy="316293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p:nvPr>
            <p:ph type="title"/>
          </p:nvPr>
        </p:nvSpPr>
        <p:spPr/>
        <p:txBody>
          <a:bodyPr/>
          <a:p>
            <a:pPr marL="457200" indent="-457200">
              <a:buFont typeface="Wingdings" panose="05000000000000000000" charset="0"/>
              <a:buChar char="v"/>
            </a:pPr>
            <a:r>
              <a:rPr lang="en-US" b="1">
                <a:solidFill>
                  <a:srgbClr val="C00000"/>
                </a:solidFill>
                <a:sym typeface="+mn-ea"/>
              </a:rPr>
              <a:t>Ride Origination Towns</a:t>
            </a:r>
            <a:br>
              <a:rPr lang="en-US" b="1">
                <a:solidFill>
                  <a:srgbClr val="C00000"/>
                </a:solidFill>
              </a:rPr>
            </a:br>
            <a:endParaRPr lang="en-US"/>
          </a:p>
        </p:txBody>
      </p:sp>
      <p:sp>
        <p:nvSpPr>
          <p:cNvPr id="5" name="Text Placeholder 4"/>
          <p:cNvSpPr/>
          <p:nvPr>
            <p:ph type="body" idx="1"/>
          </p:nvPr>
        </p:nvSpPr>
        <p:spPr>
          <a:xfrm>
            <a:off x="454025" y="1152525"/>
            <a:ext cx="2267585" cy="3416300"/>
          </a:xfrm>
        </p:spPr>
        <p:txBody>
          <a:bodyPr/>
          <a:p>
            <a:pPr marL="139700" indent="0" algn="just">
              <a:buNone/>
            </a:pPr>
            <a:r>
              <a:rPr lang="en-US" altLang="en-GB" sz="2000" b="1">
                <a:solidFill>
                  <a:schemeClr val="accent2"/>
                </a:solidFill>
                <a:latin typeface="Montserrat" panose="00000500000000000000"/>
                <a:ea typeface="Montserrat" panose="00000500000000000000"/>
                <a:cs typeface="Montserrat" panose="00000500000000000000"/>
                <a:sym typeface="Montserrat" panose="00000500000000000000"/>
              </a:rPr>
              <a:t>Here we can see that </a:t>
            </a:r>
            <a:r>
              <a:rPr lang="en-GB" sz="2000" b="1">
                <a:solidFill>
                  <a:schemeClr val="accent2"/>
                </a:solidFill>
                <a:latin typeface="Montserrat" panose="00000500000000000000"/>
                <a:ea typeface="Montserrat" panose="00000500000000000000"/>
                <a:cs typeface="Montserrat" panose="00000500000000000000"/>
                <a:sym typeface="Montserrat" panose="00000500000000000000"/>
              </a:rPr>
              <a:t>Kisii is the top place from where the most number of rides originate.</a:t>
            </a:r>
            <a:endParaRPr lang="en-GB" sz="2000" b="1">
              <a:solidFill>
                <a:schemeClr val="accent2"/>
              </a:solidFill>
              <a:latin typeface="Montserrat" panose="00000500000000000000"/>
              <a:ea typeface="Montserrat" panose="00000500000000000000"/>
              <a:cs typeface="Montserrat" panose="00000500000000000000"/>
              <a:sym typeface="Montserrat" panose="00000500000000000000"/>
            </a:endParaRPr>
          </a:p>
        </p:txBody>
      </p:sp>
      <p:sp>
        <p:nvSpPr>
          <p:cNvPr id="6" name="Text Placeholder 5"/>
          <p:cNvSpPr/>
          <p:nvPr>
            <p:ph type="body" idx="2"/>
          </p:nvPr>
        </p:nvSpPr>
        <p:spPr>
          <a:xfrm>
            <a:off x="3470275" y="1257300"/>
            <a:ext cx="5266690" cy="3416300"/>
          </a:xfrm>
        </p:spPr>
        <p:txBody>
          <a:bodyPr/>
          <a:p>
            <a:pPr marL="139700" indent="0">
              <a:buNone/>
            </a:pPr>
            <a:endParaRPr lang="en-US"/>
          </a:p>
        </p:txBody>
      </p:sp>
      <p:pic>
        <p:nvPicPr>
          <p:cNvPr id="7" name="Picture 6" descr="1 copy"/>
          <p:cNvPicPr>
            <a:picLocks noChangeAspect="1"/>
          </p:cNvPicPr>
          <p:nvPr/>
        </p:nvPicPr>
        <p:blipFill>
          <a:blip r:embed="rId1"/>
          <a:stretch>
            <a:fillRect/>
          </a:stretch>
        </p:blipFill>
        <p:spPr>
          <a:xfrm>
            <a:off x="3032760" y="1257300"/>
            <a:ext cx="5883275" cy="3406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p:nvPr>
            <p:ph type="ctrTitle"/>
          </p:nvPr>
        </p:nvSpPr>
        <p:spPr>
          <a:xfrm>
            <a:off x="374650" y="350520"/>
            <a:ext cx="8357870" cy="1840230"/>
          </a:xfrm>
        </p:spPr>
        <p:txBody>
          <a:bodyPr/>
          <a:p>
            <a:pPr algn="l"/>
            <a:br>
              <a:rPr lang="en-US" b="1">
                <a:solidFill>
                  <a:srgbClr val="C00000"/>
                </a:solidFill>
                <a:sym typeface="+mn-ea"/>
              </a:rPr>
            </a:br>
            <a:br>
              <a:rPr lang="en-US" b="1">
                <a:sym typeface="+mn-ea"/>
              </a:rPr>
            </a:br>
            <a:br>
              <a:rPr lang="en-US" b="1">
                <a:sym typeface="+mn-ea"/>
              </a:rPr>
            </a:br>
            <a:br>
              <a:rPr lang="en-US" b="1">
                <a:sym typeface="+mn-ea"/>
              </a:rPr>
            </a:br>
            <a:r>
              <a:rPr lang="en-US" sz="3600" b="1">
                <a:solidFill>
                  <a:srgbClr val="C00000"/>
                </a:solidFill>
                <a:sym typeface="+mn-ea"/>
              </a:rPr>
              <a:t>EDA</a:t>
            </a:r>
            <a:br>
              <a:rPr lang="en-US" b="1">
                <a:sym typeface="+mn-ea"/>
              </a:rPr>
            </a:br>
            <a:r>
              <a:rPr lang="en-US" sz="1800" b="1">
                <a:solidFill>
                  <a:srgbClr val="0070C0"/>
                </a:solidFill>
                <a:sym typeface="+mn-ea"/>
              </a:rPr>
              <a:t>Plot of travel_from vs number of tickets</a:t>
            </a:r>
            <a:br>
              <a:rPr lang="en-US" b="1">
                <a:solidFill>
                  <a:srgbClr val="0070C0"/>
                </a:solidFill>
              </a:rPr>
            </a:br>
            <a:endParaRPr lang="en-US"/>
          </a:p>
        </p:txBody>
      </p:sp>
      <p:sp>
        <p:nvSpPr>
          <p:cNvPr id="6" name="Subtitle 5"/>
          <p:cNvSpPr/>
          <p:nvPr>
            <p:ph type="subTitle" idx="1"/>
          </p:nvPr>
        </p:nvSpPr>
        <p:spPr>
          <a:xfrm>
            <a:off x="492760" y="1533525"/>
            <a:ext cx="8340090" cy="2901950"/>
          </a:xfrm>
        </p:spPr>
        <p:txBody>
          <a:bodyPr/>
          <a:p>
            <a:pPr algn="just"/>
            <a:endParaRPr lang="en-US">
              <a:solidFill>
                <a:schemeClr val="accent2"/>
              </a:solidFill>
            </a:endParaRPr>
          </a:p>
        </p:txBody>
      </p:sp>
      <p:pic>
        <p:nvPicPr>
          <p:cNvPr id="7" name="Picture 6" descr="2 copy"/>
          <p:cNvPicPr>
            <a:picLocks noChangeAspect="1"/>
          </p:cNvPicPr>
          <p:nvPr/>
        </p:nvPicPr>
        <p:blipFill>
          <a:blip r:embed="rId1"/>
          <a:stretch>
            <a:fillRect/>
          </a:stretch>
        </p:blipFill>
        <p:spPr>
          <a:xfrm>
            <a:off x="273685" y="1534160"/>
            <a:ext cx="8558530" cy="328168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311785" y="311785"/>
            <a:ext cx="8520430" cy="706120"/>
          </a:xfrm>
        </p:spPr>
        <p:txBody>
          <a:bodyPr/>
          <a:p>
            <a:pPr marL="457200" indent="-457200">
              <a:buFont typeface="Wingdings" panose="05000000000000000000" charset="0"/>
              <a:buChar char="v"/>
            </a:pPr>
            <a:r>
              <a:rPr lang="en-GB" b="1">
                <a:solidFill>
                  <a:srgbClr val="C00000"/>
                </a:solidFill>
                <a:latin typeface="Montserrat" panose="00000500000000000000"/>
                <a:ea typeface="Montserrat" panose="00000500000000000000"/>
                <a:cs typeface="Montserrat" panose="00000500000000000000"/>
                <a:sym typeface="Montserrat" panose="00000500000000000000"/>
              </a:rPr>
              <a:t>Day wise Travel Trend</a:t>
            </a:r>
            <a:br>
              <a:rPr lang="en-GB" b="1">
                <a:solidFill>
                  <a:srgbClr val="C00000"/>
                </a:solidFill>
                <a:latin typeface="Montserrat" panose="00000500000000000000"/>
                <a:ea typeface="Montserrat" panose="00000500000000000000"/>
                <a:cs typeface="Montserrat" panose="00000500000000000000"/>
                <a:sym typeface="Montserrat" panose="00000500000000000000"/>
              </a:rPr>
            </a:br>
            <a:endParaRPr lang="en-US"/>
          </a:p>
        </p:txBody>
      </p:sp>
      <p:sp>
        <p:nvSpPr>
          <p:cNvPr id="3" name="Text Placeholder 2"/>
          <p:cNvSpPr/>
          <p:nvPr>
            <p:ph type="body" idx="1"/>
          </p:nvPr>
        </p:nvSpPr>
        <p:spPr>
          <a:xfrm>
            <a:off x="311785" y="819150"/>
            <a:ext cx="8520430" cy="3749675"/>
          </a:xfrm>
        </p:spPr>
        <p:txBody>
          <a:bodyPr/>
          <a:p>
            <a:pPr marL="114300" indent="0" algn="just">
              <a:buNone/>
            </a:pPr>
            <a:r>
              <a:rPr lang="en-US" sz="1600" b="1">
                <a:solidFill>
                  <a:schemeClr val="accent2"/>
                </a:solidFill>
                <a:latin typeface="Arial" panose="020B0604020202020204" pitchFamily="34" charset="0"/>
                <a:cs typeface="Arial" panose="020B0604020202020204" pitchFamily="34" charset="0"/>
                <a:sym typeface="+mn-ea"/>
              </a:rPr>
              <a:t>we can see that there is the gap between 5 to 11 in the day of the month.</a:t>
            </a:r>
            <a:endParaRPr lang="en-US" sz="1600" b="1">
              <a:solidFill>
                <a:schemeClr val="accent2"/>
              </a:solidFill>
              <a:latin typeface="Arial" panose="020B0604020202020204" pitchFamily="34" charset="0"/>
              <a:cs typeface="Arial" panose="020B0604020202020204" pitchFamily="34" charset="0"/>
            </a:endParaRPr>
          </a:p>
          <a:p>
            <a:pPr marL="114300" indent="0" algn="just">
              <a:buNone/>
            </a:pPr>
            <a:r>
              <a:rPr lang="en-US" sz="1600" b="1">
                <a:solidFill>
                  <a:schemeClr val="accent2"/>
                </a:solidFill>
                <a:latin typeface="Arial" panose="020B0604020202020204" pitchFamily="34" charset="0"/>
                <a:cs typeface="Arial" panose="020B0604020202020204" pitchFamily="34" charset="0"/>
                <a:sym typeface="+mn-ea"/>
              </a:rPr>
              <a:t>we can assume that there is official holyday of public transport between these days.we can say that the number of tickets in all the days of month are same.</a:t>
            </a:r>
            <a:endParaRPr lang="en-US" sz="1600" b="1">
              <a:solidFill>
                <a:schemeClr val="accent2"/>
              </a:solidFill>
              <a:latin typeface="Arial" panose="020B0604020202020204" pitchFamily="34" charset="0"/>
              <a:cs typeface="Arial" panose="020B0604020202020204" pitchFamily="34" charset="0"/>
            </a:endParaRPr>
          </a:p>
          <a:p>
            <a:pPr marL="114300" indent="0" algn="just">
              <a:buNone/>
            </a:pPr>
            <a:endParaRPr lang="en-US" sz="1600" b="1">
              <a:solidFill>
                <a:schemeClr val="accent2"/>
              </a:solidFill>
              <a:latin typeface="Arial" panose="020B0604020202020204" pitchFamily="34" charset="0"/>
              <a:cs typeface="Arial" panose="020B0604020202020204" pitchFamily="34" charset="0"/>
            </a:endParaRPr>
          </a:p>
          <a:p>
            <a:pPr marL="114300" indent="0" algn="just">
              <a:buNone/>
            </a:pPr>
            <a:r>
              <a:rPr lang="en-US" b="1">
                <a:solidFill>
                  <a:srgbClr val="0070C0"/>
                </a:solidFill>
                <a:latin typeface="Arial" panose="020B0604020202020204" pitchFamily="34" charset="0"/>
                <a:cs typeface="Arial" panose="020B0604020202020204" pitchFamily="34" charset="0"/>
                <a:sym typeface="+mn-ea"/>
              </a:rPr>
              <a:t>Plot day_of_month vs number_of_tickets</a:t>
            </a:r>
            <a:endParaRPr lang="en-US" b="1">
              <a:solidFill>
                <a:srgbClr val="0070C0"/>
              </a:solidFill>
              <a:latin typeface="Arial" panose="020B0604020202020204" pitchFamily="34" charset="0"/>
              <a:cs typeface="Arial" panose="020B0604020202020204" pitchFamily="34" charset="0"/>
              <a:sym typeface="+mn-ea"/>
            </a:endParaRPr>
          </a:p>
          <a:p>
            <a:pPr marL="114300" indent="0" algn="just">
              <a:buNone/>
            </a:pPr>
            <a:endParaRPr lang="en-US">
              <a:solidFill>
                <a:schemeClr val="accent2"/>
              </a:solidFill>
            </a:endParaRPr>
          </a:p>
        </p:txBody>
      </p:sp>
      <p:pic>
        <p:nvPicPr>
          <p:cNvPr id="4" name="Picture 3" descr="copy 3"/>
          <p:cNvPicPr>
            <a:picLocks noChangeAspect="1"/>
          </p:cNvPicPr>
          <p:nvPr/>
        </p:nvPicPr>
        <p:blipFill>
          <a:blip r:embed="rId1"/>
          <a:stretch>
            <a:fillRect/>
          </a:stretch>
        </p:blipFill>
        <p:spPr>
          <a:xfrm>
            <a:off x="471170" y="2694940"/>
            <a:ext cx="8202295" cy="202882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pPr marL="457200" indent="-457200">
              <a:buFont typeface="Wingdings" panose="05000000000000000000" charset="0"/>
              <a:buChar char="v"/>
            </a:pPr>
            <a:r>
              <a:rPr lang="en-US" b="1">
                <a:solidFill>
                  <a:srgbClr val="C00000"/>
                </a:solidFill>
                <a:latin typeface="Arial" panose="020B0604020202020204" pitchFamily="34" charset="0"/>
                <a:cs typeface="Arial" panose="020B0604020202020204" pitchFamily="34" charset="0"/>
                <a:sym typeface="+mn-ea"/>
              </a:rPr>
              <a:t>Travel Time</a:t>
            </a:r>
            <a:endParaRPr lang="en-US"/>
          </a:p>
        </p:txBody>
      </p:sp>
      <p:sp>
        <p:nvSpPr>
          <p:cNvPr id="3" name="Text Placeholder 2"/>
          <p:cNvSpPr/>
          <p:nvPr>
            <p:ph type="body" idx="1"/>
          </p:nvPr>
        </p:nvSpPr>
        <p:spPr/>
        <p:txBody>
          <a:bodyPr/>
          <a:p>
            <a:pPr marL="114300" indent="0">
              <a:buNone/>
            </a:pPr>
            <a:r>
              <a:rPr lang="en-US" altLang="en-GB" b="1">
                <a:solidFill>
                  <a:schemeClr val="accent2"/>
                </a:solidFill>
                <a:latin typeface="Montserrat" panose="00000500000000000000"/>
                <a:ea typeface="Montserrat" panose="00000500000000000000"/>
                <a:cs typeface="Montserrat" panose="00000500000000000000"/>
                <a:sym typeface="Montserrat" panose="00000500000000000000"/>
              </a:rPr>
              <a:t>From this plot We can see </a:t>
            </a:r>
            <a:r>
              <a:rPr lang="en-GB" b="1">
                <a:solidFill>
                  <a:schemeClr val="accent2"/>
                </a:solidFill>
                <a:latin typeface="Montserrat" panose="00000500000000000000"/>
                <a:ea typeface="Montserrat" panose="00000500000000000000"/>
                <a:cs typeface="Montserrat" panose="00000500000000000000"/>
                <a:sym typeface="Montserrat" panose="00000500000000000000"/>
              </a:rPr>
              <a:t>Highest number of buses depart at around 7 AM in</a:t>
            </a:r>
            <a:r>
              <a:rPr lang="en-US" altLang="en-GB" b="1">
                <a:solidFill>
                  <a:schemeClr val="accent2"/>
                </a:solidFill>
                <a:latin typeface="Montserrat" panose="00000500000000000000"/>
                <a:ea typeface="Montserrat" panose="00000500000000000000"/>
                <a:cs typeface="Montserrat" panose="00000500000000000000"/>
                <a:sym typeface="Montserrat" panose="00000500000000000000"/>
              </a:rPr>
              <a:t> t</a:t>
            </a:r>
            <a:r>
              <a:rPr lang="en-GB" b="1">
                <a:solidFill>
                  <a:schemeClr val="accent2"/>
                </a:solidFill>
                <a:latin typeface="Montserrat" panose="00000500000000000000"/>
                <a:ea typeface="Montserrat" panose="00000500000000000000"/>
                <a:cs typeface="Montserrat" panose="00000500000000000000"/>
                <a:sym typeface="Montserrat" panose="00000500000000000000"/>
              </a:rPr>
              <a:t>he Morning </a:t>
            </a:r>
            <a:r>
              <a:rPr lang="en-US" altLang="en-GB" b="1">
                <a:solidFill>
                  <a:schemeClr val="accent2"/>
                </a:solidFill>
                <a:latin typeface="Montserrat" panose="00000500000000000000"/>
                <a:ea typeface="Montserrat" panose="00000500000000000000"/>
                <a:cs typeface="Montserrat" panose="00000500000000000000"/>
                <a:sym typeface="Montserrat" panose="00000500000000000000"/>
              </a:rPr>
              <a:t>.</a:t>
            </a:r>
            <a:endParaRPr lang="en-US" altLang="en-GB" b="1">
              <a:solidFill>
                <a:schemeClr val="accent2"/>
              </a:solidFill>
              <a:latin typeface="Montserrat" panose="00000500000000000000"/>
              <a:ea typeface="Montserrat" panose="00000500000000000000"/>
              <a:cs typeface="Montserrat" panose="00000500000000000000"/>
              <a:sym typeface="Montserrat" panose="00000500000000000000"/>
            </a:endParaRPr>
          </a:p>
          <a:p>
            <a:pPr marL="114300" indent="0">
              <a:buNone/>
            </a:pPr>
            <a:endParaRPr lang="en-US" altLang="en-GB" b="1">
              <a:solidFill>
                <a:schemeClr val="accent2"/>
              </a:solidFill>
              <a:latin typeface="Montserrat" panose="00000500000000000000"/>
              <a:ea typeface="Montserrat" panose="00000500000000000000"/>
              <a:cs typeface="Montserrat" panose="00000500000000000000"/>
              <a:sym typeface="Montserrat" panose="00000500000000000000"/>
            </a:endParaRPr>
          </a:p>
        </p:txBody>
      </p:sp>
      <p:pic>
        <p:nvPicPr>
          <p:cNvPr id="5" name="Content Placeholder 4" descr="copy 4"/>
          <p:cNvPicPr>
            <a:picLocks noChangeAspect="1"/>
          </p:cNvPicPr>
          <p:nvPr/>
        </p:nvPicPr>
        <p:blipFill>
          <a:blip r:embed="rId1"/>
          <a:stretch>
            <a:fillRect/>
          </a:stretch>
        </p:blipFill>
        <p:spPr>
          <a:xfrm>
            <a:off x="457200" y="2037080"/>
            <a:ext cx="8149590" cy="2748280"/>
          </a:xfrm>
          <a:prstGeom prst="rect">
            <a:avLst/>
          </a:prstGeom>
          <a:noFill/>
          <a:ln w="9525">
            <a:noFill/>
          </a:ln>
        </p:spPr>
      </p:pic>
    </p:spTree>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4022</Words>
  <Application>WPS Presentation</Application>
  <PresentationFormat/>
  <Paragraphs>310</Paragraphs>
  <Slides>17</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17</vt:i4>
      </vt:variant>
    </vt:vector>
  </HeadingPairs>
  <TitlesOfParts>
    <vt:vector size="27" baseType="lpstr">
      <vt:lpstr>Arial</vt:lpstr>
      <vt:lpstr>SimSun</vt:lpstr>
      <vt:lpstr>Wingdings</vt:lpstr>
      <vt:lpstr>Arial</vt:lpstr>
      <vt:lpstr>Montserrat</vt:lpstr>
      <vt:lpstr>Microsoft YaHei</vt:lpstr>
      <vt:lpstr>Arial Unicode MS</vt:lpstr>
      <vt:lpstr>Wingdings</vt:lpstr>
      <vt:lpstr>Calibri</vt:lpstr>
      <vt:lpstr>Simple Light</vt:lpstr>
      <vt:lpstr>Capstone Project -1  </vt:lpstr>
      <vt:lpstr>Content:  •Introduction  •Problem statement  •Data details  •Data Preparation &amp; Data Wrangling  •Exploring and Visualizing Data  •Conclusion</vt:lpstr>
      <vt:lpstr>Introduction: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Capstone Project -1  </dc:title>
  <dc:creator/>
  <cp:lastModifiedBy>Om Sai</cp:lastModifiedBy>
  <cp:revision>2</cp:revision>
  <dcterms:created xsi:type="dcterms:W3CDTF">2022-03-13T20:13:00Z</dcterms:created>
  <dcterms:modified xsi:type="dcterms:W3CDTF">2022-03-25T07:38:33Z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56C527BEA9934E139A5E91BB9243F222</vt:lpwstr>
  </property>
  <property fmtid="{D5CDD505-2E9C-101B-9397-08002B2CF9AE}" pid="3" name="KSOProductBuildVer">
    <vt:lpwstr>1033-11.2.0.11029</vt:lpwstr>
  </property>
</Properties>
</file>