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E86228-6878-4870-B0EB-0D236E33484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55986C0-B9A2-4CF4-A7A7-542B54293C53}">
      <dgm:prSet/>
      <dgm:spPr/>
      <dgm:t>
        <a:bodyPr/>
        <a:lstStyle/>
        <a:p>
          <a:r>
            <a:rPr lang="en-US" b="1" i="0"/>
            <a:t>Problem:</a:t>
          </a:r>
          <a:endParaRPr lang="en-US"/>
        </a:p>
      </dgm:t>
    </dgm:pt>
    <dgm:pt modelId="{291559E8-2169-40F2-A99D-E5ABFB184B22}" type="parTrans" cxnId="{D86C397F-409E-4C15-A0A3-684642EA809A}">
      <dgm:prSet/>
      <dgm:spPr/>
      <dgm:t>
        <a:bodyPr/>
        <a:lstStyle/>
        <a:p>
          <a:endParaRPr lang="en-US"/>
        </a:p>
      </dgm:t>
    </dgm:pt>
    <dgm:pt modelId="{93B93973-826F-4A2D-9C84-745753C0FDBB}" type="sibTrans" cxnId="{D86C397F-409E-4C15-A0A3-684642EA809A}">
      <dgm:prSet/>
      <dgm:spPr/>
      <dgm:t>
        <a:bodyPr/>
        <a:lstStyle/>
        <a:p>
          <a:endParaRPr lang="en-US"/>
        </a:p>
      </dgm:t>
    </dgm:pt>
    <dgm:pt modelId="{0121FC3F-1489-4DAE-A390-FFE571F5CC04}">
      <dgm:prSet/>
      <dgm:spPr/>
      <dgm:t>
        <a:bodyPr/>
        <a:lstStyle/>
        <a:p>
          <a:r>
            <a:rPr lang="en-US" b="0" i="0"/>
            <a:t>Predicting sales for perishable goods is challenging due to fluctuating demand.</a:t>
          </a:r>
          <a:endParaRPr lang="en-US"/>
        </a:p>
      </dgm:t>
    </dgm:pt>
    <dgm:pt modelId="{0A6CEA0E-D569-4337-A7D3-D9E66BC2327F}" type="parTrans" cxnId="{D5096DA1-D1E0-47D9-9678-3903DF5BF9A7}">
      <dgm:prSet/>
      <dgm:spPr/>
      <dgm:t>
        <a:bodyPr/>
        <a:lstStyle/>
        <a:p>
          <a:endParaRPr lang="en-US"/>
        </a:p>
      </dgm:t>
    </dgm:pt>
    <dgm:pt modelId="{AF70F09A-FC6E-4202-8934-7931706C5CEC}" type="sibTrans" cxnId="{D5096DA1-D1E0-47D9-9678-3903DF5BF9A7}">
      <dgm:prSet/>
      <dgm:spPr/>
      <dgm:t>
        <a:bodyPr/>
        <a:lstStyle/>
        <a:p>
          <a:endParaRPr lang="en-US"/>
        </a:p>
      </dgm:t>
    </dgm:pt>
    <dgm:pt modelId="{FC62C27E-7AA9-4000-9A16-C50930ECB49E}">
      <dgm:prSet/>
      <dgm:spPr/>
      <dgm:t>
        <a:bodyPr/>
        <a:lstStyle/>
        <a:p>
          <a:r>
            <a:rPr lang="en-US" b="0" i="0"/>
            <a:t>Corporación Favorita (Ecuador’s largest grocery retailer) seeks accurate forecasts to reduce waste and improve inventory management.</a:t>
          </a:r>
          <a:endParaRPr lang="en-US"/>
        </a:p>
      </dgm:t>
    </dgm:pt>
    <dgm:pt modelId="{1D198EB9-853B-45EB-92C5-DEF1E34BBF06}" type="parTrans" cxnId="{0AF1A0FC-30A2-4E0B-901A-F89505F1CDB0}">
      <dgm:prSet/>
      <dgm:spPr/>
      <dgm:t>
        <a:bodyPr/>
        <a:lstStyle/>
        <a:p>
          <a:endParaRPr lang="en-US"/>
        </a:p>
      </dgm:t>
    </dgm:pt>
    <dgm:pt modelId="{BE76AF17-1104-4476-8562-9E7026B5AE99}" type="sibTrans" cxnId="{0AF1A0FC-30A2-4E0B-901A-F89505F1CDB0}">
      <dgm:prSet/>
      <dgm:spPr/>
      <dgm:t>
        <a:bodyPr/>
        <a:lstStyle/>
        <a:p>
          <a:endParaRPr lang="en-US"/>
        </a:p>
      </dgm:t>
    </dgm:pt>
    <dgm:pt modelId="{2DB73A29-41CC-408B-ACFA-8400B983509C}">
      <dgm:prSet/>
      <dgm:spPr/>
      <dgm:t>
        <a:bodyPr/>
        <a:lstStyle/>
        <a:p>
          <a:r>
            <a:rPr lang="en-US" b="1" i="0"/>
            <a:t>Objective:</a:t>
          </a:r>
          <a:endParaRPr lang="en-US"/>
        </a:p>
      </dgm:t>
    </dgm:pt>
    <dgm:pt modelId="{3A6437D2-EE27-49B7-A3F9-D6938CB01C51}" type="parTrans" cxnId="{F8E4A3B7-DBDD-4E23-9E30-AEC6DC681575}">
      <dgm:prSet/>
      <dgm:spPr/>
      <dgm:t>
        <a:bodyPr/>
        <a:lstStyle/>
        <a:p>
          <a:endParaRPr lang="en-US"/>
        </a:p>
      </dgm:t>
    </dgm:pt>
    <dgm:pt modelId="{B0DC1EF2-1B05-4E4A-B5A3-D8F5098FE22D}" type="sibTrans" cxnId="{F8E4A3B7-DBDD-4E23-9E30-AEC6DC681575}">
      <dgm:prSet/>
      <dgm:spPr/>
      <dgm:t>
        <a:bodyPr/>
        <a:lstStyle/>
        <a:p>
          <a:endParaRPr lang="en-US"/>
        </a:p>
      </dgm:t>
    </dgm:pt>
    <dgm:pt modelId="{FA463856-7442-4EB6-9044-8E16CA80CE36}">
      <dgm:prSet/>
      <dgm:spPr/>
      <dgm:t>
        <a:bodyPr/>
        <a:lstStyle/>
        <a:p>
          <a:r>
            <a:rPr lang="en-US" b="0" i="0"/>
            <a:t>Build a machine learning model to predict daily sales across multiple stores and product categories.</a:t>
          </a:r>
          <a:endParaRPr lang="en-US"/>
        </a:p>
      </dgm:t>
    </dgm:pt>
    <dgm:pt modelId="{2C6C6D10-E556-420C-949C-F62F4B83838C}" type="parTrans" cxnId="{FF71C08C-7A35-4557-BED5-594A2A2409DE}">
      <dgm:prSet/>
      <dgm:spPr/>
      <dgm:t>
        <a:bodyPr/>
        <a:lstStyle/>
        <a:p>
          <a:endParaRPr lang="en-US"/>
        </a:p>
      </dgm:t>
    </dgm:pt>
    <dgm:pt modelId="{9E1845F2-A639-47BE-A7AB-ACA2D813B69D}" type="sibTrans" cxnId="{FF71C08C-7A35-4557-BED5-594A2A2409DE}">
      <dgm:prSet/>
      <dgm:spPr/>
      <dgm:t>
        <a:bodyPr/>
        <a:lstStyle/>
        <a:p>
          <a:endParaRPr lang="en-US"/>
        </a:p>
      </dgm:t>
    </dgm:pt>
    <dgm:pt modelId="{80C4B71F-F792-4604-98C0-7559A7D874E4}">
      <dgm:prSet/>
      <dgm:spPr/>
      <dgm:t>
        <a:bodyPr/>
        <a:lstStyle/>
        <a:p>
          <a:r>
            <a:rPr lang="en-US" b="0" i="0"/>
            <a:t>Key factors: Historical sales, promotions, holidays, oil prices, and store/item metadata.</a:t>
          </a:r>
          <a:endParaRPr lang="en-US"/>
        </a:p>
      </dgm:t>
    </dgm:pt>
    <dgm:pt modelId="{BBB545F6-E34C-4426-B856-09D757B3E9EE}" type="parTrans" cxnId="{931022A4-82C7-4397-85BE-1544F398E471}">
      <dgm:prSet/>
      <dgm:spPr/>
      <dgm:t>
        <a:bodyPr/>
        <a:lstStyle/>
        <a:p>
          <a:endParaRPr lang="en-US"/>
        </a:p>
      </dgm:t>
    </dgm:pt>
    <dgm:pt modelId="{81B3E975-A19A-4FCF-AABA-852F4381DF69}" type="sibTrans" cxnId="{931022A4-82C7-4397-85BE-1544F398E471}">
      <dgm:prSet/>
      <dgm:spPr/>
      <dgm:t>
        <a:bodyPr/>
        <a:lstStyle/>
        <a:p>
          <a:endParaRPr lang="en-US"/>
        </a:p>
      </dgm:t>
    </dgm:pt>
    <dgm:pt modelId="{C17F8BB0-6AE7-4A16-86B3-3038848DF17A}" type="pres">
      <dgm:prSet presAssocID="{C7E86228-6878-4870-B0EB-0D236E334843}" presName="Name0" presStyleCnt="0">
        <dgm:presLayoutVars>
          <dgm:dir/>
          <dgm:animLvl val="lvl"/>
          <dgm:resizeHandles val="exact"/>
        </dgm:presLayoutVars>
      </dgm:prSet>
      <dgm:spPr/>
    </dgm:pt>
    <dgm:pt modelId="{E09D900E-FA60-4C7B-9112-0232519194F4}" type="pres">
      <dgm:prSet presAssocID="{555986C0-B9A2-4CF4-A7A7-542B54293C53}" presName="linNode" presStyleCnt="0"/>
      <dgm:spPr/>
    </dgm:pt>
    <dgm:pt modelId="{6ACF4A18-1964-4BD3-B2E0-AB7119C6C3CA}" type="pres">
      <dgm:prSet presAssocID="{555986C0-B9A2-4CF4-A7A7-542B54293C53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1D077AC5-2F12-412E-A391-E6958B53FAAC}" type="pres">
      <dgm:prSet presAssocID="{555986C0-B9A2-4CF4-A7A7-542B54293C53}" presName="descendantText" presStyleLbl="alignAccFollowNode1" presStyleIdx="0" presStyleCnt="2">
        <dgm:presLayoutVars>
          <dgm:bulletEnabled val="1"/>
        </dgm:presLayoutVars>
      </dgm:prSet>
      <dgm:spPr/>
    </dgm:pt>
    <dgm:pt modelId="{15BA081B-4791-4B1B-BEB7-961856DD43B1}" type="pres">
      <dgm:prSet presAssocID="{93B93973-826F-4A2D-9C84-745753C0FDBB}" presName="sp" presStyleCnt="0"/>
      <dgm:spPr/>
    </dgm:pt>
    <dgm:pt modelId="{30D6A4DC-BFCE-40FE-AAA4-734B6325F9FF}" type="pres">
      <dgm:prSet presAssocID="{2DB73A29-41CC-408B-ACFA-8400B983509C}" presName="linNode" presStyleCnt="0"/>
      <dgm:spPr/>
    </dgm:pt>
    <dgm:pt modelId="{1CDBD705-0298-4CA3-ABF7-81931CA4C1BB}" type="pres">
      <dgm:prSet presAssocID="{2DB73A29-41CC-408B-ACFA-8400B983509C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9C617494-8B79-4804-B50E-C8F578330314}" type="pres">
      <dgm:prSet presAssocID="{2DB73A29-41CC-408B-ACFA-8400B983509C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D6A8DC07-6521-4CF0-83C8-781016F11351}" type="presOf" srcId="{FC62C27E-7AA9-4000-9A16-C50930ECB49E}" destId="{1D077AC5-2F12-412E-A391-E6958B53FAAC}" srcOrd="0" destOrd="1" presId="urn:microsoft.com/office/officeart/2005/8/layout/vList5"/>
    <dgm:cxn modelId="{8B0D6C7E-A01D-46E4-9FDD-7222775F671A}" type="presOf" srcId="{0121FC3F-1489-4DAE-A390-FFE571F5CC04}" destId="{1D077AC5-2F12-412E-A391-E6958B53FAAC}" srcOrd="0" destOrd="0" presId="urn:microsoft.com/office/officeart/2005/8/layout/vList5"/>
    <dgm:cxn modelId="{D86C397F-409E-4C15-A0A3-684642EA809A}" srcId="{C7E86228-6878-4870-B0EB-0D236E334843}" destId="{555986C0-B9A2-4CF4-A7A7-542B54293C53}" srcOrd="0" destOrd="0" parTransId="{291559E8-2169-40F2-A99D-E5ABFB184B22}" sibTransId="{93B93973-826F-4A2D-9C84-745753C0FDBB}"/>
    <dgm:cxn modelId="{FF71C08C-7A35-4557-BED5-594A2A2409DE}" srcId="{2DB73A29-41CC-408B-ACFA-8400B983509C}" destId="{FA463856-7442-4EB6-9044-8E16CA80CE36}" srcOrd="0" destOrd="0" parTransId="{2C6C6D10-E556-420C-949C-F62F4B83838C}" sibTransId="{9E1845F2-A639-47BE-A7AB-ACA2D813B69D}"/>
    <dgm:cxn modelId="{E21A9899-A27B-4C5E-939D-DA917041F8AA}" type="presOf" srcId="{2DB73A29-41CC-408B-ACFA-8400B983509C}" destId="{1CDBD705-0298-4CA3-ABF7-81931CA4C1BB}" srcOrd="0" destOrd="0" presId="urn:microsoft.com/office/officeart/2005/8/layout/vList5"/>
    <dgm:cxn modelId="{26D3239D-5D48-4DB2-8F84-26B2BD2431EE}" type="presOf" srcId="{C7E86228-6878-4870-B0EB-0D236E334843}" destId="{C17F8BB0-6AE7-4A16-86B3-3038848DF17A}" srcOrd="0" destOrd="0" presId="urn:microsoft.com/office/officeart/2005/8/layout/vList5"/>
    <dgm:cxn modelId="{D5096DA1-D1E0-47D9-9678-3903DF5BF9A7}" srcId="{555986C0-B9A2-4CF4-A7A7-542B54293C53}" destId="{0121FC3F-1489-4DAE-A390-FFE571F5CC04}" srcOrd="0" destOrd="0" parTransId="{0A6CEA0E-D569-4337-A7D3-D9E66BC2327F}" sibTransId="{AF70F09A-FC6E-4202-8934-7931706C5CEC}"/>
    <dgm:cxn modelId="{931022A4-82C7-4397-85BE-1544F398E471}" srcId="{2DB73A29-41CC-408B-ACFA-8400B983509C}" destId="{80C4B71F-F792-4604-98C0-7559A7D874E4}" srcOrd="1" destOrd="0" parTransId="{BBB545F6-E34C-4426-B856-09D757B3E9EE}" sibTransId="{81B3E975-A19A-4FCF-AABA-852F4381DF69}"/>
    <dgm:cxn modelId="{A84D31AE-F1A2-4C0B-99C0-CF3A40549B48}" type="presOf" srcId="{FA463856-7442-4EB6-9044-8E16CA80CE36}" destId="{9C617494-8B79-4804-B50E-C8F578330314}" srcOrd="0" destOrd="0" presId="urn:microsoft.com/office/officeart/2005/8/layout/vList5"/>
    <dgm:cxn modelId="{F8E4A3B7-DBDD-4E23-9E30-AEC6DC681575}" srcId="{C7E86228-6878-4870-B0EB-0D236E334843}" destId="{2DB73A29-41CC-408B-ACFA-8400B983509C}" srcOrd="1" destOrd="0" parTransId="{3A6437D2-EE27-49B7-A3F9-D6938CB01C51}" sibTransId="{B0DC1EF2-1B05-4E4A-B5A3-D8F5098FE22D}"/>
    <dgm:cxn modelId="{7F1DCDD5-CDD6-4A6E-9097-9923EA81ACA2}" type="presOf" srcId="{80C4B71F-F792-4604-98C0-7559A7D874E4}" destId="{9C617494-8B79-4804-B50E-C8F578330314}" srcOrd="0" destOrd="1" presId="urn:microsoft.com/office/officeart/2005/8/layout/vList5"/>
    <dgm:cxn modelId="{3C9EE4DF-9C89-48C2-A006-C7BD2CAC69EE}" type="presOf" srcId="{555986C0-B9A2-4CF4-A7A7-542B54293C53}" destId="{6ACF4A18-1964-4BD3-B2E0-AB7119C6C3CA}" srcOrd="0" destOrd="0" presId="urn:microsoft.com/office/officeart/2005/8/layout/vList5"/>
    <dgm:cxn modelId="{0AF1A0FC-30A2-4E0B-901A-F89505F1CDB0}" srcId="{555986C0-B9A2-4CF4-A7A7-542B54293C53}" destId="{FC62C27E-7AA9-4000-9A16-C50930ECB49E}" srcOrd="1" destOrd="0" parTransId="{1D198EB9-853B-45EB-92C5-DEF1E34BBF06}" sibTransId="{BE76AF17-1104-4476-8562-9E7026B5AE99}"/>
    <dgm:cxn modelId="{9D503E59-20C8-4A38-8F38-41FB72C7C40B}" type="presParOf" srcId="{C17F8BB0-6AE7-4A16-86B3-3038848DF17A}" destId="{E09D900E-FA60-4C7B-9112-0232519194F4}" srcOrd="0" destOrd="0" presId="urn:microsoft.com/office/officeart/2005/8/layout/vList5"/>
    <dgm:cxn modelId="{9DE25A48-7F11-4CA9-ABA1-206C4F60B818}" type="presParOf" srcId="{E09D900E-FA60-4C7B-9112-0232519194F4}" destId="{6ACF4A18-1964-4BD3-B2E0-AB7119C6C3CA}" srcOrd="0" destOrd="0" presId="urn:microsoft.com/office/officeart/2005/8/layout/vList5"/>
    <dgm:cxn modelId="{D2E31575-57C3-4776-B111-204CE8FE0D72}" type="presParOf" srcId="{E09D900E-FA60-4C7B-9112-0232519194F4}" destId="{1D077AC5-2F12-412E-A391-E6958B53FAAC}" srcOrd="1" destOrd="0" presId="urn:microsoft.com/office/officeart/2005/8/layout/vList5"/>
    <dgm:cxn modelId="{A1C4A66D-366C-4629-8755-52508598AF13}" type="presParOf" srcId="{C17F8BB0-6AE7-4A16-86B3-3038848DF17A}" destId="{15BA081B-4791-4B1B-BEB7-961856DD43B1}" srcOrd="1" destOrd="0" presId="urn:microsoft.com/office/officeart/2005/8/layout/vList5"/>
    <dgm:cxn modelId="{1F44529D-0A64-4F6B-95C0-B9B9430BF6AD}" type="presParOf" srcId="{C17F8BB0-6AE7-4A16-86B3-3038848DF17A}" destId="{30D6A4DC-BFCE-40FE-AAA4-734B6325F9FF}" srcOrd="2" destOrd="0" presId="urn:microsoft.com/office/officeart/2005/8/layout/vList5"/>
    <dgm:cxn modelId="{428F297C-E7CC-4E08-9D8C-0A7538FC1E85}" type="presParOf" srcId="{30D6A4DC-BFCE-40FE-AAA4-734B6325F9FF}" destId="{1CDBD705-0298-4CA3-ABF7-81931CA4C1BB}" srcOrd="0" destOrd="0" presId="urn:microsoft.com/office/officeart/2005/8/layout/vList5"/>
    <dgm:cxn modelId="{AA4B2ECF-7577-4843-ABF4-8E9449A5ABC9}" type="presParOf" srcId="{30D6A4DC-BFCE-40FE-AAA4-734B6325F9FF}" destId="{9C617494-8B79-4804-B50E-C8F57833031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00B6A1-6753-4E94-B9E7-52EA32334D6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0F6FD94-AA65-4A9A-A696-7CAFEDF72981}">
      <dgm:prSet/>
      <dgm:spPr/>
      <dgm:t>
        <a:bodyPr/>
        <a:lstStyle/>
        <a:p>
          <a:r>
            <a:rPr lang="en-US"/>
            <a:t>Filled missing onpromotion values with False and converted to Boolean.</a:t>
          </a:r>
        </a:p>
      </dgm:t>
    </dgm:pt>
    <dgm:pt modelId="{CF9EE9E0-D779-40C0-AECA-01D6BD5F1ECB}" type="parTrans" cxnId="{353C4555-F968-4D30-9C60-D0FE4CBB3A08}">
      <dgm:prSet/>
      <dgm:spPr/>
      <dgm:t>
        <a:bodyPr/>
        <a:lstStyle/>
        <a:p>
          <a:endParaRPr lang="en-US"/>
        </a:p>
      </dgm:t>
    </dgm:pt>
    <dgm:pt modelId="{A5B201D0-04B6-42AC-A81A-FEFC155D4CD5}" type="sibTrans" cxnId="{353C4555-F968-4D30-9C60-D0FE4CBB3A08}">
      <dgm:prSet/>
      <dgm:spPr/>
      <dgm:t>
        <a:bodyPr/>
        <a:lstStyle/>
        <a:p>
          <a:endParaRPr lang="en-US"/>
        </a:p>
      </dgm:t>
    </dgm:pt>
    <dgm:pt modelId="{D5C8EFC1-F032-4D92-8898-8428857FF9A1}">
      <dgm:prSet/>
      <dgm:spPr/>
      <dgm:t>
        <a:bodyPr/>
        <a:lstStyle/>
        <a:p>
          <a:r>
            <a:rPr lang="en-US"/>
            <a:t>Cleaned unit_sales:</a:t>
          </a:r>
        </a:p>
      </dgm:t>
    </dgm:pt>
    <dgm:pt modelId="{82E2154B-6864-4D12-9B9E-26D29375B9B4}" type="parTrans" cxnId="{701D80E4-B608-41E4-8611-CE8E1F9538FF}">
      <dgm:prSet/>
      <dgm:spPr/>
      <dgm:t>
        <a:bodyPr/>
        <a:lstStyle/>
        <a:p>
          <a:endParaRPr lang="en-US"/>
        </a:p>
      </dgm:t>
    </dgm:pt>
    <dgm:pt modelId="{0E00FAEE-AFA0-47CD-87C8-FE5C3ADC4FD1}" type="sibTrans" cxnId="{701D80E4-B608-41E4-8611-CE8E1F9538FF}">
      <dgm:prSet/>
      <dgm:spPr/>
      <dgm:t>
        <a:bodyPr/>
        <a:lstStyle/>
        <a:p>
          <a:endParaRPr lang="en-US"/>
        </a:p>
      </dgm:t>
    </dgm:pt>
    <dgm:pt modelId="{9E11E601-4D15-453B-95BE-FCD63C83F57F}">
      <dgm:prSet/>
      <dgm:spPr/>
      <dgm:t>
        <a:bodyPr/>
        <a:lstStyle/>
        <a:p>
          <a:r>
            <a:rPr lang="en-US"/>
            <a:t>Removed 7,795 negative values (returns).</a:t>
          </a:r>
        </a:p>
      </dgm:t>
    </dgm:pt>
    <dgm:pt modelId="{C6395731-6E3F-42EC-ACF8-B7B168C84588}" type="parTrans" cxnId="{01CDC163-A6F5-4CB0-BEAB-BC6EC691AC73}">
      <dgm:prSet/>
      <dgm:spPr/>
      <dgm:t>
        <a:bodyPr/>
        <a:lstStyle/>
        <a:p>
          <a:endParaRPr lang="en-US"/>
        </a:p>
      </dgm:t>
    </dgm:pt>
    <dgm:pt modelId="{9847EB8C-EA27-4DDF-B189-470DDD1F4B2C}" type="sibTrans" cxnId="{01CDC163-A6F5-4CB0-BEAB-BC6EC691AC73}">
      <dgm:prSet/>
      <dgm:spPr/>
      <dgm:t>
        <a:bodyPr/>
        <a:lstStyle/>
        <a:p>
          <a:endParaRPr lang="en-US"/>
        </a:p>
      </dgm:t>
    </dgm:pt>
    <dgm:pt modelId="{78ABE339-5A57-4174-9216-4973EE6D1A6B}">
      <dgm:prSet/>
      <dgm:spPr/>
      <dgm:t>
        <a:bodyPr/>
        <a:lstStyle/>
        <a:p>
          <a:r>
            <a:rPr lang="en-US"/>
            <a:t>Removed 11M+ outliers using IQR method.</a:t>
          </a:r>
        </a:p>
      </dgm:t>
    </dgm:pt>
    <dgm:pt modelId="{D029C122-35A7-480C-9B87-2B3DA16AC836}" type="parTrans" cxnId="{C7213E31-8818-4C72-9199-8ACAC535D16F}">
      <dgm:prSet/>
      <dgm:spPr/>
      <dgm:t>
        <a:bodyPr/>
        <a:lstStyle/>
        <a:p>
          <a:endParaRPr lang="en-US"/>
        </a:p>
      </dgm:t>
    </dgm:pt>
    <dgm:pt modelId="{909BF7CE-AB35-43AD-8231-EC867D6523A7}" type="sibTrans" cxnId="{C7213E31-8818-4C72-9199-8ACAC535D16F}">
      <dgm:prSet/>
      <dgm:spPr/>
      <dgm:t>
        <a:bodyPr/>
        <a:lstStyle/>
        <a:p>
          <a:endParaRPr lang="en-US"/>
        </a:p>
      </dgm:t>
    </dgm:pt>
    <dgm:pt modelId="{4C5AD978-5501-416D-B82E-238DA161AEC9}">
      <dgm:prSet/>
      <dgm:spPr/>
      <dgm:t>
        <a:bodyPr/>
        <a:lstStyle/>
        <a:p>
          <a:r>
            <a:rPr lang="en-US"/>
            <a:t>Merged store/item metadata (city, store type, perishability).</a:t>
          </a:r>
        </a:p>
      </dgm:t>
    </dgm:pt>
    <dgm:pt modelId="{3459D82A-1B1C-4825-84C8-C852D42B1BA0}" type="parTrans" cxnId="{B21009F5-0BCF-43F6-BCB3-88DA7F09584B}">
      <dgm:prSet/>
      <dgm:spPr/>
      <dgm:t>
        <a:bodyPr/>
        <a:lstStyle/>
        <a:p>
          <a:endParaRPr lang="en-US"/>
        </a:p>
      </dgm:t>
    </dgm:pt>
    <dgm:pt modelId="{8677CE53-5147-4E33-9CFE-AF880F83FA69}" type="sibTrans" cxnId="{B21009F5-0BCF-43F6-BCB3-88DA7F09584B}">
      <dgm:prSet/>
      <dgm:spPr/>
      <dgm:t>
        <a:bodyPr/>
        <a:lstStyle/>
        <a:p>
          <a:endParaRPr lang="en-US"/>
        </a:p>
      </dgm:t>
    </dgm:pt>
    <dgm:pt modelId="{0405F765-AD93-44BE-B8CD-6E7AC155D1AF}">
      <dgm:prSet/>
      <dgm:spPr/>
      <dgm:t>
        <a:bodyPr/>
        <a:lstStyle/>
        <a:p>
          <a:r>
            <a:rPr lang="en-US"/>
            <a:t>Filtered data from 2016 onward for relevancy and memory efficiency.</a:t>
          </a:r>
        </a:p>
      </dgm:t>
    </dgm:pt>
    <dgm:pt modelId="{B9595244-F056-4391-B14A-9DE47EDC7784}" type="parTrans" cxnId="{9F8285F4-CBDD-4F1E-8236-A117DD3AD23B}">
      <dgm:prSet/>
      <dgm:spPr/>
      <dgm:t>
        <a:bodyPr/>
        <a:lstStyle/>
        <a:p>
          <a:endParaRPr lang="en-US"/>
        </a:p>
      </dgm:t>
    </dgm:pt>
    <dgm:pt modelId="{C551B4FD-89CE-40BC-965F-440EEEAD1AAC}" type="sibTrans" cxnId="{9F8285F4-CBDD-4F1E-8236-A117DD3AD23B}">
      <dgm:prSet/>
      <dgm:spPr/>
      <dgm:t>
        <a:bodyPr/>
        <a:lstStyle/>
        <a:p>
          <a:endParaRPr lang="en-US"/>
        </a:p>
      </dgm:t>
    </dgm:pt>
    <dgm:pt modelId="{3DA622CF-C323-4A33-86FA-FACA5DDEA9F5}" type="pres">
      <dgm:prSet presAssocID="{AE00B6A1-6753-4E94-B9E7-52EA32334D6E}" presName="linear" presStyleCnt="0">
        <dgm:presLayoutVars>
          <dgm:animLvl val="lvl"/>
          <dgm:resizeHandles val="exact"/>
        </dgm:presLayoutVars>
      </dgm:prSet>
      <dgm:spPr/>
    </dgm:pt>
    <dgm:pt modelId="{F9834E81-3B78-4B23-8E1A-F4DF6354AF2D}" type="pres">
      <dgm:prSet presAssocID="{10F6FD94-AA65-4A9A-A696-7CAFEDF7298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90050E6-5438-44AE-8D63-C975504A102E}" type="pres">
      <dgm:prSet presAssocID="{A5B201D0-04B6-42AC-A81A-FEFC155D4CD5}" presName="spacer" presStyleCnt="0"/>
      <dgm:spPr/>
    </dgm:pt>
    <dgm:pt modelId="{3D9CDF5F-CAD4-4076-958F-4751F0831BE5}" type="pres">
      <dgm:prSet presAssocID="{D5C8EFC1-F032-4D92-8898-8428857FF9A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F28B238-1A84-4EE4-BDC1-C7BC6FCE96E3}" type="pres">
      <dgm:prSet presAssocID="{D5C8EFC1-F032-4D92-8898-8428857FF9A1}" presName="childText" presStyleLbl="revTx" presStyleIdx="0" presStyleCnt="1">
        <dgm:presLayoutVars>
          <dgm:bulletEnabled val="1"/>
        </dgm:presLayoutVars>
      </dgm:prSet>
      <dgm:spPr/>
    </dgm:pt>
    <dgm:pt modelId="{C2383DD8-CCE6-417D-AD8D-63B4332073C7}" type="pres">
      <dgm:prSet presAssocID="{4C5AD978-5501-416D-B82E-238DA161AEC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F6E9411-76B2-4283-AA00-9A35E598223A}" type="pres">
      <dgm:prSet presAssocID="{8677CE53-5147-4E33-9CFE-AF880F83FA69}" presName="spacer" presStyleCnt="0"/>
      <dgm:spPr/>
    </dgm:pt>
    <dgm:pt modelId="{73453CDD-D1E2-42C5-99D1-DA9CBBC9322A}" type="pres">
      <dgm:prSet presAssocID="{0405F765-AD93-44BE-B8CD-6E7AC155D1A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7213E31-8818-4C72-9199-8ACAC535D16F}" srcId="{D5C8EFC1-F032-4D92-8898-8428857FF9A1}" destId="{78ABE339-5A57-4174-9216-4973EE6D1A6B}" srcOrd="1" destOrd="0" parTransId="{D029C122-35A7-480C-9B87-2B3DA16AC836}" sibTransId="{909BF7CE-AB35-43AD-8231-EC867D6523A7}"/>
    <dgm:cxn modelId="{739AA762-7C13-4479-AE0C-F8403BEFE5CC}" type="presOf" srcId="{AE00B6A1-6753-4E94-B9E7-52EA32334D6E}" destId="{3DA622CF-C323-4A33-86FA-FACA5DDEA9F5}" srcOrd="0" destOrd="0" presId="urn:microsoft.com/office/officeart/2005/8/layout/vList2"/>
    <dgm:cxn modelId="{01CDC163-A6F5-4CB0-BEAB-BC6EC691AC73}" srcId="{D5C8EFC1-F032-4D92-8898-8428857FF9A1}" destId="{9E11E601-4D15-453B-95BE-FCD63C83F57F}" srcOrd="0" destOrd="0" parTransId="{C6395731-6E3F-42EC-ACF8-B7B168C84588}" sibTransId="{9847EB8C-EA27-4DDF-B189-470DDD1F4B2C}"/>
    <dgm:cxn modelId="{353C4555-F968-4D30-9C60-D0FE4CBB3A08}" srcId="{AE00B6A1-6753-4E94-B9E7-52EA32334D6E}" destId="{10F6FD94-AA65-4A9A-A696-7CAFEDF72981}" srcOrd="0" destOrd="0" parTransId="{CF9EE9E0-D779-40C0-AECA-01D6BD5F1ECB}" sibTransId="{A5B201D0-04B6-42AC-A81A-FEFC155D4CD5}"/>
    <dgm:cxn modelId="{D1577177-BAEA-4197-9F36-20FA552F8CC1}" type="presOf" srcId="{D5C8EFC1-F032-4D92-8898-8428857FF9A1}" destId="{3D9CDF5F-CAD4-4076-958F-4751F0831BE5}" srcOrd="0" destOrd="0" presId="urn:microsoft.com/office/officeart/2005/8/layout/vList2"/>
    <dgm:cxn modelId="{40A26D8F-45BD-4C1C-82CF-3AAFBE723B4C}" type="presOf" srcId="{0405F765-AD93-44BE-B8CD-6E7AC155D1AF}" destId="{73453CDD-D1E2-42C5-99D1-DA9CBBC9322A}" srcOrd="0" destOrd="0" presId="urn:microsoft.com/office/officeart/2005/8/layout/vList2"/>
    <dgm:cxn modelId="{005BBB91-888A-4657-B192-3A6DF270E7B5}" type="presOf" srcId="{4C5AD978-5501-416D-B82E-238DA161AEC9}" destId="{C2383DD8-CCE6-417D-AD8D-63B4332073C7}" srcOrd="0" destOrd="0" presId="urn:microsoft.com/office/officeart/2005/8/layout/vList2"/>
    <dgm:cxn modelId="{AACB87C9-FCE2-4C40-8BB0-FF4D2DCA734B}" type="presOf" srcId="{10F6FD94-AA65-4A9A-A696-7CAFEDF72981}" destId="{F9834E81-3B78-4B23-8E1A-F4DF6354AF2D}" srcOrd="0" destOrd="0" presId="urn:microsoft.com/office/officeart/2005/8/layout/vList2"/>
    <dgm:cxn modelId="{701D80E4-B608-41E4-8611-CE8E1F9538FF}" srcId="{AE00B6A1-6753-4E94-B9E7-52EA32334D6E}" destId="{D5C8EFC1-F032-4D92-8898-8428857FF9A1}" srcOrd="1" destOrd="0" parTransId="{82E2154B-6864-4D12-9B9E-26D29375B9B4}" sibTransId="{0E00FAEE-AFA0-47CD-87C8-FE5C3ADC4FD1}"/>
    <dgm:cxn modelId="{C8B64CEB-3F94-4E4D-853C-3E58D7F30AE0}" type="presOf" srcId="{9E11E601-4D15-453B-95BE-FCD63C83F57F}" destId="{2F28B238-1A84-4EE4-BDC1-C7BC6FCE96E3}" srcOrd="0" destOrd="0" presId="urn:microsoft.com/office/officeart/2005/8/layout/vList2"/>
    <dgm:cxn modelId="{9F8285F4-CBDD-4F1E-8236-A117DD3AD23B}" srcId="{AE00B6A1-6753-4E94-B9E7-52EA32334D6E}" destId="{0405F765-AD93-44BE-B8CD-6E7AC155D1AF}" srcOrd="3" destOrd="0" parTransId="{B9595244-F056-4391-B14A-9DE47EDC7784}" sibTransId="{C551B4FD-89CE-40BC-965F-440EEEAD1AAC}"/>
    <dgm:cxn modelId="{B21009F5-0BCF-43F6-BCB3-88DA7F09584B}" srcId="{AE00B6A1-6753-4E94-B9E7-52EA32334D6E}" destId="{4C5AD978-5501-416D-B82E-238DA161AEC9}" srcOrd="2" destOrd="0" parTransId="{3459D82A-1B1C-4825-84C8-C852D42B1BA0}" sibTransId="{8677CE53-5147-4E33-9CFE-AF880F83FA69}"/>
    <dgm:cxn modelId="{458011FD-D108-4873-B19D-FEE2004A60B3}" type="presOf" srcId="{78ABE339-5A57-4174-9216-4973EE6D1A6B}" destId="{2F28B238-1A84-4EE4-BDC1-C7BC6FCE96E3}" srcOrd="0" destOrd="1" presId="urn:microsoft.com/office/officeart/2005/8/layout/vList2"/>
    <dgm:cxn modelId="{1CD3C616-6503-42C9-9497-0B9C9A4945E2}" type="presParOf" srcId="{3DA622CF-C323-4A33-86FA-FACA5DDEA9F5}" destId="{F9834E81-3B78-4B23-8E1A-F4DF6354AF2D}" srcOrd="0" destOrd="0" presId="urn:microsoft.com/office/officeart/2005/8/layout/vList2"/>
    <dgm:cxn modelId="{9BB68092-96B0-47F9-9F68-8AE4BC358973}" type="presParOf" srcId="{3DA622CF-C323-4A33-86FA-FACA5DDEA9F5}" destId="{B90050E6-5438-44AE-8D63-C975504A102E}" srcOrd="1" destOrd="0" presId="urn:microsoft.com/office/officeart/2005/8/layout/vList2"/>
    <dgm:cxn modelId="{53F7506E-43AF-4CA8-9F6E-1BEAEF6B898C}" type="presParOf" srcId="{3DA622CF-C323-4A33-86FA-FACA5DDEA9F5}" destId="{3D9CDF5F-CAD4-4076-958F-4751F0831BE5}" srcOrd="2" destOrd="0" presId="urn:microsoft.com/office/officeart/2005/8/layout/vList2"/>
    <dgm:cxn modelId="{C4005078-2636-4EF2-A4EE-20EED7A6C5CF}" type="presParOf" srcId="{3DA622CF-C323-4A33-86FA-FACA5DDEA9F5}" destId="{2F28B238-1A84-4EE4-BDC1-C7BC6FCE96E3}" srcOrd="3" destOrd="0" presId="urn:microsoft.com/office/officeart/2005/8/layout/vList2"/>
    <dgm:cxn modelId="{CB5B1FC0-11CC-4BB0-8EDE-B8F98ADF4A4B}" type="presParOf" srcId="{3DA622CF-C323-4A33-86FA-FACA5DDEA9F5}" destId="{C2383DD8-CCE6-417D-AD8D-63B4332073C7}" srcOrd="4" destOrd="0" presId="urn:microsoft.com/office/officeart/2005/8/layout/vList2"/>
    <dgm:cxn modelId="{4748143B-39D1-4954-8492-0A3B404FA73B}" type="presParOf" srcId="{3DA622CF-C323-4A33-86FA-FACA5DDEA9F5}" destId="{0F6E9411-76B2-4283-AA00-9A35E598223A}" srcOrd="5" destOrd="0" presId="urn:microsoft.com/office/officeart/2005/8/layout/vList2"/>
    <dgm:cxn modelId="{EC7B8BB8-DF4A-4522-BE68-3612B46F43C1}" type="presParOf" srcId="{3DA622CF-C323-4A33-86FA-FACA5DDEA9F5}" destId="{73453CDD-D1E2-42C5-99D1-DA9CBBC9322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077AC5-2F12-412E-A391-E6958B53FAAC}">
      <dsp:nvSpPr>
        <dsp:cNvPr id="0" name=""/>
        <dsp:cNvSpPr/>
      </dsp:nvSpPr>
      <dsp:spPr>
        <a:xfrm rot="5400000">
          <a:off x="6301587" y="-2303662"/>
          <a:ext cx="1698041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/>
            <a:t>Predicting sales for perishable goods is challenging due to fluctuating demand.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/>
            <a:t>Corporación Favorita (Ecuador’s largest grocery retailer) seeks accurate forecasts to reduce waste and improve inventory management.</a:t>
          </a:r>
          <a:endParaRPr lang="en-US" sz="2000" kern="1200"/>
        </a:p>
      </dsp:txBody>
      <dsp:txXfrm rot="-5400000">
        <a:off x="3785616" y="295201"/>
        <a:ext cx="6647092" cy="1532257"/>
      </dsp:txXfrm>
    </dsp:sp>
    <dsp:sp modelId="{6ACF4A18-1964-4BD3-B2E0-AB7119C6C3CA}">
      <dsp:nvSpPr>
        <dsp:cNvPr id="0" name=""/>
        <dsp:cNvSpPr/>
      </dsp:nvSpPr>
      <dsp:spPr>
        <a:xfrm>
          <a:off x="0" y="53"/>
          <a:ext cx="3785616" cy="21225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97155" rIns="194310" bIns="97155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b="1" i="0" kern="1200"/>
            <a:t>Problem:</a:t>
          </a:r>
          <a:endParaRPr lang="en-US" sz="5100" kern="1200"/>
        </a:p>
      </dsp:txBody>
      <dsp:txXfrm>
        <a:off x="103614" y="103667"/>
        <a:ext cx="3578388" cy="1915324"/>
      </dsp:txXfrm>
    </dsp:sp>
    <dsp:sp modelId="{9C617494-8B79-4804-B50E-C8F578330314}">
      <dsp:nvSpPr>
        <dsp:cNvPr id="0" name=""/>
        <dsp:cNvSpPr/>
      </dsp:nvSpPr>
      <dsp:spPr>
        <a:xfrm rot="5400000">
          <a:off x="6301587" y="-74983"/>
          <a:ext cx="1698041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/>
            <a:t>Build a machine learning model to predict daily sales across multiple stores and product categories.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i="0" kern="1200"/>
            <a:t>Key factors: Historical sales, promotions, holidays, oil prices, and store/item metadata.</a:t>
          </a:r>
          <a:endParaRPr lang="en-US" sz="2000" kern="1200"/>
        </a:p>
      </dsp:txBody>
      <dsp:txXfrm rot="-5400000">
        <a:off x="3785616" y="2523880"/>
        <a:ext cx="6647092" cy="1532257"/>
      </dsp:txXfrm>
    </dsp:sp>
    <dsp:sp modelId="{1CDBD705-0298-4CA3-ABF7-81931CA4C1BB}">
      <dsp:nvSpPr>
        <dsp:cNvPr id="0" name=""/>
        <dsp:cNvSpPr/>
      </dsp:nvSpPr>
      <dsp:spPr>
        <a:xfrm>
          <a:off x="0" y="2228732"/>
          <a:ext cx="3785616" cy="21225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97155" rIns="194310" bIns="97155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b="1" i="0" kern="1200"/>
            <a:t>Objective:</a:t>
          </a:r>
          <a:endParaRPr lang="en-US" sz="5100" kern="1200"/>
        </a:p>
      </dsp:txBody>
      <dsp:txXfrm>
        <a:off x="103614" y="2332346"/>
        <a:ext cx="3578388" cy="19153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834E81-3B78-4B23-8E1A-F4DF6354AF2D}">
      <dsp:nvSpPr>
        <dsp:cNvPr id="0" name=""/>
        <dsp:cNvSpPr/>
      </dsp:nvSpPr>
      <dsp:spPr>
        <a:xfrm>
          <a:off x="0" y="473318"/>
          <a:ext cx="10515600" cy="6388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Filled missing onpromotion values with False and converted to Boolean.</a:t>
          </a:r>
        </a:p>
      </dsp:txBody>
      <dsp:txXfrm>
        <a:off x="31185" y="504503"/>
        <a:ext cx="10453230" cy="576450"/>
      </dsp:txXfrm>
    </dsp:sp>
    <dsp:sp modelId="{3D9CDF5F-CAD4-4076-958F-4751F0831BE5}">
      <dsp:nvSpPr>
        <dsp:cNvPr id="0" name=""/>
        <dsp:cNvSpPr/>
      </dsp:nvSpPr>
      <dsp:spPr>
        <a:xfrm>
          <a:off x="0" y="1187019"/>
          <a:ext cx="10515600" cy="638820"/>
        </a:xfrm>
        <a:prstGeom prst="round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Cleaned unit_sales:</a:t>
          </a:r>
        </a:p>
      </dsp:txBody>
      <dsp:txXfrm>
        <a:off x="31185" y="1218204"/>
        <a:ext cx="10453230" cy="576450"/>
      </dsp:txXfrm>
    </dsp:sp>
    <dsp:sp modelId="{2F28B238-1A84-4EE4-BDC1-C7BC6FCE96E3}">
      <dsp:nvSpPr>
        <dsp:cNvPr id="0" name=""/>
        <dsp:cNvSpPr/>
      </dsp:nvSpPr>
      <dsp:spPr>
        <a:xfrm>
          <a:off x="0" y="1825839"/>
          <a:ext cx="10515600" cy="699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Removed 7,795 negative values (returns).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Removed 11M+ outliers using IQR method.</a:t>
          </a:r>
        </a:p>
      </dsp:txBody>
      <dsp:txXfrm>
        <a:off x="0" y="1825839"/>
        <a:ext cx="10515600" cy="699660"/>
      </dsp:txXfrm>
    </dsp:sp>
    <dsp:sp modelId="{C2383DD8-CCE6-417D-AD8D-63B4332073C7}">
      <dsp:nvSpPr>
        <dsp:cNvPr id="0" name=""/>
        <dsp:cNvSpPr/>
      </dsp:nvSpPr>
      <dsp:spPr>
        <a:xfrm>
          <a:off x="0" y="2525499"/>
          <a:ext cx="10515600" cy="638820"/>
        </a:xfrm>
        <a:prstGeom prst="roundRect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Merged store/item metadata (city, store type, perishability).</a:t>
          </a:r>
        </a:p>
      </dsp:txBody>
      <dsp:txXfrm>
        <a:off x="31185" y="2556684"/>
        <a:ext cx="10453230" cy="576450"/>
      </dsp:txXfrm>
    </dsp:sp>
    <dsp:sp modelId="{73453CDD-D1E2-42C5-99D1-DA9CBBC9322A}">
      <dsp:nvSpPr>
        <dsp:cNvPr id="0" name=""/>
        <dsp:cNvSpPr/>
      </dsp:nvSpPr>
      <dsp:spPr>
        <a:xfrm>
          <a:off x="0" y="3239199"/>
          <a:ext cx="10515600" cy="63882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Filtered data from 2016 onward for relevancy and memory efficiency.</a:t>
          </a:r>
        </a:p>
      </dsp:txBody>
      <dsp:txXfrm>
        <a:off x="31185" y="3270384"/>
        <a:ext cx="10453230" cy="5764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488BC-0AC3-2550-2CA2-1ED7E08E37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E0EBE4-E05F-2B9F-14BD-AAE5F36450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F8B13-AF37-9125-FF7C-78DA86D7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E0600-F531-4E48-BC7E-D6CDADEFCD61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F8C72-59D9-A153-AB6D-A7B39C71F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D6DEE-5BA6-CAFF-448B-748C51509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0A8C-6B82-415D-A83C-96291A8C0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01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52A89-C7CE-CDC1-9CB4-6C4CA9CF6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F50157-7209-02E7-FF8E-2DFC7B895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E07CE-4F0A-7408-6496-952B7074E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E0600-F531-4E48-BC7E-D6CDADEFCD61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901AD-1E6A-F057-95B8-3A1299E97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B2660-2362-7E0A-26F4-A595D2D85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0A8C-6B82-415D-A83C-96291A8C0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698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75E362-B635-7942-B685-18889FF07B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D251D3-5940-5CC1-96D1-5170B7844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2EC21-9853-9089-402F-253593591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E0600-F531-4E48-BC7E-D6CDADEFCD61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6B281-8A2A-9D9A-E288-357ECB7E6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6694D-C619-5497-88D8-2F57F040D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0A8C-6B82-415D-A83C-96291A8C0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28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C1935-3892-2669-4C97-F10A19847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35999-E27E-8AD2-8038-181502EE5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35B33-77A6-18AC-74BA-15632364F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E0600-F531-4E48-BC7E-D6CDADEFCD61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92553-CFDC-5947-595A-311310D7C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EA545-0B80-3435-F567-11E426F8E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0A8C-6B82-415D-A83C-96291A8C0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58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B761C-9D6E-CF9E-76AD-77B3C36A7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D54996-51D6-5A64-B308-C41796638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DAB8E-6174-12E0-22E6-A13679484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E0600-F531-4E48-BC7E-D6CDADEFCD61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F6551-CEC7-B0DD-B960-6E9DA5884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0EBC7-1469-5DA8-74C7-C4635889D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0A8C-6B82-415D-A83C-96291A8C0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317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DBFB9-4E2D-3917-9A70-DC4FBFB77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E366D-32A7-4B43-C54E-458292A69D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01BF8A-BD71-BB63-D6A3-57B0E3792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8396A-A1C5-2548-6093-667F31BE1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E0600-F531-4E48-BC7E-D6CDADEFCD61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98CF0C-8C71-2B00-6AD5-F53512AEF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4B51E-B6E2-6BE9-75D3-3A843F11A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0A8C-6B82-415D-A83C-96291A8C0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10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83A30-DFE6-02C6-EA2C-9AC4F6674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90E0F-982E-3239-2DE0-2215367A0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48968C-42EB-B7F7-E61B-BC30A3278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E64CE2-9186-B36F-80C6-24A1C4180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FE0407-EB98-5128-7776-215C08A75D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188E6C-89FB-E6DF-6FE1-EC6524F06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E0600-F531-4E48-BC7E-D6CDADEFCD61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D69F4E-E7CE-7E5B-49C0-3D81FCB62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5166C3-7534-6B92-2232-AEA2DDF7F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0A8C-6B82-415D-A83C-96291A8C0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40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F4838-2620-9B95-A900-A7E9127F4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709480-CE89-EC2A-80E4-2E29ECE3E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E0600-F531-4E48-BC7E-D6CDADEFCD61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AAC990-4441-2ABB-A2C3-9B3CA221C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3739BF-C8F2-8F8D-44F0-1466424AF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0A8C-6B82-415D-A83C-96291A8C0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45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9A6C56-7829-75AD-EC04-B7FE04727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E0600-F531-4E48-BC7E-D6CDADEFCD61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68FD17-1515-0D13-A4F4-481B09C74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7DD7B0-F707-75B0-8F62-C063A6BAD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0A8C-6B82-415D-A83C-96291A8C0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88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9EAAF-B5D6-0F78-80BC-5224E9883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38684-5273-4667-E93E-D378CE3D3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AA8984-3C7E-0ED8-199A-6B6F07B0D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0BAE7-8814-ADCD-98AF-125E47851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E0600-F531-4E48-BC7E-D6CDADEFCD61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EEABB7-073B-CD28-76E5-A24336013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EBCA3-9685-197C-5CFC-F00D6423F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0A8C-6B82-415D-A83C-96291A8C0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33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98DC0-B8CD-65D1-6915-F85878D00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CDA9E5-F85F-0459-CEEE-EF1E216E57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1DAF7E-01C6-C275-CB5F-9D95D8315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BEFFA-3886-0C9A-9B25-63975843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E0600-F531-4E48-BC7E-D6CDADEFCD61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09266B-C5BC-EA50-BDBB-BF19E9BA5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42F47-87D0-6D19-7924-2F8A83630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A0A8C-6B82-415D-A83C-96291A8C0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229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B6A13D-01C4-A847-AF53-19CED10AE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F3B979-1C1C-B86A-CA04-1BC38CC95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FC34F-AB7A-F170-FC40-1B4095DC53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2E0600-F531-4E48-BC7E-D6CDADEFCD61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CB84E-BE12-5630-F843-0158DB9AE9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C11FF-D343-A72C-33CE-553643F48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EA0A8C-6B82-415D-A83C-96291A8C02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71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370FB9-67E4-72EB-764A-2A4D32C021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>
              <a:spcAft>
                <a:spcPts val="1029"/>
              </a:spcAft>
            </a:pPr>
            <a:r>
              <a:rPr lang="en-US" sz="4800" b="1" i="0">
                <a:solidFill>
                  <a:srgbClr val="FFFFFF"/>
                </a:solidFill>
                <a:effectLst/>
                <a:latin typeface="DeepSeek-CJK-patch"/>
              </a:rPr>
              <a:t>Sales Forecasting for Corporación Favorita</a:t>
            </a:r>
            <a:endParaRPr lang="en-US" sz="48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564CF7-5B9E-160D-EB9E-84818B2F3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Time Series and Retail Analytics</a:t>
            </a:r>
            <a:br>
              <a:rPr lang="en-US" dirty="0"/>
            </a:br>
            <a:r>
              <a:rPr lang="en-US" dirty="0"/>
              <a:t>By Yasida Wanigatunga</a:t>
            </a:r>
            <a:br>
              <a:rPr lang="en-US" dirty="0"/>
            </a:br>
            <a:r>
              <a:rPr lang="en-US" dirty="0"/>
              <a:t>Software Engineer @ Jahan.ai</a:t>
            </a:r>
          </a:p>
        </p:txBody>
      </p:sp>
    </p:spTree>
    <p:extLst>
      <p:ext uri="{BB962C8B-B14F-4D97-AF65-F5344CB8AC3E}">
        <p14:creationId xmlns:p14="http://schemas.microsoft.com/office/powerpoint/2010/main" val="1728888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7647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E06CC84-F84B-024A-4936-433ED106473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54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A74AAA-B6D1-7950-C7D1-E144A9748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spcBef>
                <a:spcPts val="1372"/>
              </a:spcBef>
              <a:spcAft>
                <a:spcPts val="1029"/>
              </a:spcAft>
            </a:pPr>
            <a:r>
              <a:rPr lang="en-US" b="1" i="0">
                <a:effectLst/>
                <a:latin typeface="DeepSeek-CJK-patch"/>
              </a:rPr>
              <a:t>Introduction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048EFF-27C7-76A6-8937-0059332B21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528999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17957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D15BEE9-F0CF-9E77-D594-10F11BC6D9E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A47899-1EED-6BA4-C5D7-5F5EB0818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Data Preprocessing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7950E05-2585-0350-15D2-777BFCD1C3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633746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86386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15719BB-48A7-4AF4-BB91-DC82E0DF7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10973A55-5440-4A99-B526-B5812E462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A9682493-588A-4D52-98F6-FBBD80C07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BB9238-68FB-28C6-0B66-00AFB70AD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1704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b="1" i="0">
                <a:effectLst/>
              </a:rPr>
              <a:t>Temporal Trends</a:t>
            </a:r>
            <a:endParaRPr lang="en-US" sz="34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BEC5A7A-ADE4-48D9-B89C-2BA1C9110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3236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92" y="2185062"/>
            <a:ext cx="49377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F0B08B-31C4-2A90-9732-95F88751AA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8912" y="2512611"/>
            <a:ext cx="4832803" cy="366435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spcBef>
                <a:spcPts val="1372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300" b="1" i="0">
                <a:effectLst/>
              </a:rPr>
              <a:t>Daily Sales Trends &amp; Seasonality</a:t>
            </a:r>
          </a:p>
          <a:p>
            <a:pPr marL="0" marR="0" lvl="0" indent="-2286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effectLst/>
              </a:rPr>
              <a:t>Weekly Seasonality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effectLst/>
              </a:rPr>
              <a:t>: Sales show a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effectLst/>
              </a:rPr>
              <a:t>clear 7-day cycle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effectLst/>
              </a:rPr>
              <a:t>, peaking on weekends and dipping midweek.</a:t>
            </a:r>
          </a:p>
          <a:p>
            <a:pPr marL="0" marR="0" lvl="0" indent="-2286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effectLst/>
              </a:rPr>
              <a:t>Holiday Effects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effectLst/>
              </a:rPr>
              <a:t>:</a:t>
            </a:r>
          </a:p>
          <a:p>
            <a:pPr lvl="1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effectLst/>
              </a:rPr>
              <a:t>Sharp dip on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effectLst/>
              </a:rPr>
              <a:t>New Year's Day (2017-01-01)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effectLst/>
              </a:rPr>
              <a:t>.</a:t>
            </a:r>
          </a:p>
          <a:p>
            <a:pPr lvl="1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effectLst/>
              </a:rPr>
              <a:t>Immediate rebound on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effectLst/>
              </a:rPr>
              <a:t>2017-01-02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effectLst/>
              </a:rPr>
              <a:t>, likely due to pent-up demand.</a:t>
            </a:r>
          </a:p>
          <a:p>
            <a:pPr marL="0" marR="0" lvl="0" indent="-2286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effectLst/>
              </a:rPr>
              <a:t>Rolling Average (7-day)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effectLst/>
              </a:rPr>
              <a:t> smooths fluctuations, revealing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effectLst/>
              </a:rPr>
              <a:t>stable overall trend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effectLst/>
              </a:rPr>
              <a:t> from 2016–2017.</a:t>
            </a:r>
          </a:p>
          <a:p>
            <a:pPr marL="0" marR="0" lvl="0" indent="-2286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effectLst/>
              </a:rPr>
              <a:t>Late 2017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effectLst/>
              </a:rPr>
              <a:t> shows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effectLst/>
              </a:rPr>
              <a:t>increased volatility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effectLst/>
              </a:rPr>
              <a:t>, possibly due to marketing campaigns or events</a:t>
            </a:r>
          </a:p>
          <a:p>
            <a:pPr marL="0" marR="0" lvl="0" indent="-2286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1300"/>
          </a:p>
          <a:p>
            <a:pPr marL="0" marR="0" lvl="0" indent="-2286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300" b="1" i="0">
                <a:effectLst/>
              </a:rPr>
              <a:t>Key Insights:</a:t>
            </a:r>
            <a:br>
              <a:rPr lang="en-US" sz="1300"/>
            </a:br>
            <a:r>
              <a:rPr lang="en-US" sz="1300" b="0" i="0">
                <a:effectLst/>
              </a:rPr>
              <a:t>✔ </a:t>
            </a:r>
            <a:r>
              <a:rPr lang="en-US" sz="1300" b="1" i="0">
                <a:effectLst/>
              </a:rPr>
              <a:t>Weekly seasonality</a:t>
            </a:r>
            <a:r>
              <a:rPr lang="en-US" sz="1300" b="0" i="0">
                <a:effectLst/>
              </a:rPr>
              <a:t> dominates sales (ACF peaks at 7-day lags).</a:t>
            </a:r>
            <a:br>
              <a:rPr lang="en-US" sz="1300"/>
            </a:br>
            <a:r>
              <a:rPr lang="en-US" sz="1300" b="0" i="0">
                <a:effectLst/>
              </a:rPr>
              <a:t>✔ </a:t>
            </a:r>
            <a:r>
              <a:rPr lang="en-US" sz="1300" b="1" i="0">
                <a:effectLst/>
              </a:rPr>
              <a:t>Holidays disrupt sales</a:t>
            </a:r>
            <a:r>
              <a:rPr lang="en-US" sz="1300" b="0" i="0">
                <a:effectLst/>
              </a:rPr>
              <a:t>, but demand rebounds immediately after (e.g., Jan 2 spike).</a:t>
            </a:r>
            <a:br>
              <a:rPr lang="en-US" sz="1300"/>
            </a:br>
            <a:r>
              <a:rPr lang="en-US" sz="1300" b="0" i="0">
                <a:effectLst/>
              </a:rPr>
              <a:t>✔ </a:t>
            </a:r>
            <a:r>
              <a:rPr lang="en-US" sz="1300" b="1" i="0">
                <a:effectLst/>
              </a:rPr>
              <a:t>No long-term trend</a:t>
            </a:r>
            <a:r>
              <a:rPr lang="en-US" sz="1300" b="0" i="0">
                <a:effectLst/>
              </a:rPr>
              <a:t>, but late 2017 saw higher variability.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1EEF62-EBB9-04F1-DD13-555C46BDBE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620256" y="649433"/>
            <a:ext cx="5138928" cy="24795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CED0E7-D101-321D-D25A-3D7F27532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256" y="3920559"/>
            <a:ext cx="5138928" cy="176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520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261744-A742-137D-E1E5-3D3B8C7121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15719BB-48A7-4AF4-BB91-DC82E0DF7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10973A55-5440-4A99-B526-B5812E462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A9682493-588A-4D52-98F6-FBBD80C07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4D363-0DED-9855-6258-E819D833A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1704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b="1" i="0">
                <a:effectLst/>
              </a:rPr>
              <a:t>Temporal Trends</a:t>
            </a:r>
            <a:endParaRPr lang="en-US" sz="34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BEC5A7A-ADE4-48D9-B89C-2BA1C9110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3236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92" y="2185062"/>
            <a:ext cx="49377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4F6BD0-7F3A-76CF-8AC7-CE3558C98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8912" y="2512611"/>
            <a:ext cx="4832803" cy="366435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spcBef>
                <a:spcPts val="1372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400" b="1" i="0">
                <a:effectLst/>
              </a:rPr>
              <a:t>Monthly &amp; Autocorrelation Patterns</a:t>
            </a:r>
            <a:endParaRPr lang="en-US" sz="1400" b="0" i="0">
              <a:effectLst/>
            </a:endParaRPr>
          </a:p>
          <a:p>
            <a:pPr marL="0" marR="0" lvl="0" indent="-2286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400" b="1"/>
              <a:t>Autocorrelation plot</a:t>
            </a:r>
            <a:r>
              <a:rPr lang="en-US" sz="1400"/>
              <a:t> shows strong positive spikes at lags </a:t>
            </a:r>
            <a:r>
              <a:rPr lang="en-US" sz="1400" b="1"/>
              <a:t>7, 14, 21</a:t>
            </a:r>
            <a:r>
              <a:rPr lang="en-US" sz="1400"/>
              <a:t>, etc. → confirms </a:t>
            </a:r>
            <a:r>
              <a:rPr lang="en-US" sz="1400" b="1"/>
              <a:t>weekly structure</a:t>
            </a:r>
            <a:r>
              <a:rPr lang="en-US" sz="1400"/>
              <a:t>.</a:t>
            </a:r>
            <a:r>
              <a:rPr lang="en-US" sz="1400" b="0" i="0">
                <a:effectLst/>
              </a:rPr>
              <a:t> Oscillating decay confirms </a:t>
            </a:r>
            <a:r>
              <a:rPr lang="en-US" sz="1400" b="1" i="0">
                <a:effectLst/>
              </a:rPr>
              <a:t>seasonal persistence</a:t>
            </a:r>
          </a:p>
          <a:p>
            <a:pPr marL="0" marR="0" lvl="0" indent="-2286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400"/>
              <a:t>Peaks in December (holidays) and June (mid-year events).</a:t>
            </a:r>
          </a:p>
          <a:p>
            <a:pPr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b="1"/>
              <a:t>ADF p-value = 0.009</a:t>
            </a:r>
            <a:r>
              <a:rPr lang="en-US" sz="1400"/>
              <a:t> → Sales series is </a:t>
            </a:r>
            <a:r>
              <a:rPr lang="en-US" sz="1400" b="1"/>
              <a:t>stationary</a:t>
            </a:r>
            <a:r>
              <a:rPr lang="en-US" sz="1400"/>
              <a:t>, suitable for time series models.</a:t>
            </a:r>
          </a:p>
          <a:p>
            <a:pPr marL="0" marR="0" lvl="0" indent="-2286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4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-2286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1400"/>
          </a:p>
          <a:p>
            <a:pPr marL="0" marR="0" lvl="0" indent="-22860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400" b="1" i="0">
                <a:effectLst/>
              </a:rPr>
              <a:t>Key Insights:</a:t>
            </a:r>
            <a:br>
              <a:rPr lang="en-US" sz="1400"/>
            </a:br>
            <a:r>
              <a:rPr lang="en-US" sz="1400" b="0" i="0">
                <a:effectLst/>
              </a:rPr>
              <a:t>✔ </a:t>
            </a:r>
            <a:r>
              <a:rPr lang="en-US" sz="1400" b="1" i="0">
                <a:effectLst/>
              </a:rPr>
              <a:t>Recurring monthly cycles</a:t>
            </a:r>
            <a:r>
              <a:rPr lang="en-US" sz="1400" b="0" i="0">
                <a:effectLst/>
              </a:rPr>
              <a:t> align with holidays/paydays.</a:t>
            </a:r>
            <a:br>
              <a:rPr lang="en-US" sz="1400"/>
            </a:br>
            <a:r>
              <a:rPr lang="en-US" sz="1400" b="0" i="0">
                <a:effectLst/>
              </a:rPr>
              <a:t>✔ </a:t>
            </a:r>
            <a:r>
              <a:rPr lang="en-US" sz="1400" b="1" i="0">
                <a:effectLst/>
              </a:rPr>
              <a:t>Sales today depend heavily on last week’s sales</a:t>
            </a:r>
            <a:r>
              <a:rPr lang="en-US" sz="1400" b="0" i="0">
                <a:effectLst/>
              </a:rPr>
              <a:t> (lag-7 correlation).</a:t>
            </a:r>
            <a:br>
              <a:rPr lang="en-US" sz="1400"/>
            </a:br>
            <a:r>
              <a:rPr lang="en-US" sz="1400" b="0" i="0">
                <a:effectLst/>
              </a:rPr>
              <a:t>✔ </a:t>
            </a:r>
            <a:r>
              <a:rPr lang="en-US" sz="1400" b="1" i="0">
                <a:effectLst/>
              </a:rPr>
              <a:t>ADF Test (p=0.009)</a:t>
            </a:r>
            <a:r>
              <a:rPr lang="en-US" sz="1400" b="0" i="0">
                <a:effectLst/>
              </a:rPr>
              <a:t>: Data is stationary → Ideal for time-series models.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E96CAE-8336-05D9-0302-653B2D2280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718368" y="517600"/>
            <a:ext cx="4942703" cy="2743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F79984-5201-A8CD-A989-0EDF2492E8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620256" y="3875593"/>
            <a:ext cx="5138928" cy="185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977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5FCAA6-6F87-836D-F4AD-309336999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EEEAA75-AA19-426C-A43C-35F6F9119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09227F-D853-2561-C604-C4BA21A8A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47" y="349664"/>
            <a:ext cx="5562868" cy="163837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Spatial Sales Patterns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C1B5BE-E2E9-ED7E-FA48-06FBCB300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7988" y="2620641"/>
            <a:ext cx="5555425" cy="30237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500" b="1" dirty="0"/>
              <a:t>Regional Sales Variation:</a:t>
            </a:r>
            <a:endParaRPr lang="en-US" sz="1500" dirty="0"/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500" b="1" dirty="0"/>
              <a:t>Quito</a:t>
            </a:r>
            <a:r>
              <a:rPr lang="en-US" sz="1500" dirty="0"/>
              <a:t> has the </a:t>
            </a:r>
            <a:r>
              <a:rPr lang="en-US" sz="1500" b="1" dirty="0"/>
              <a:t>highest average unit sales</a:t>
            </a:r>
            <a:r>
              <a:rPr lang="en-US" sz="1500" dirty="0"/>
              <a:t>, followed by </a:t>
            </a:r>
            <a:r>
              <a:rPr lang="en-US" sz="1500" b="1" dirty="0"/>
              <a:t>Cayambe</a:t>
            </a:r>
            <a:r>
              <a:rPr lang="en-US" sz="1500" dirty="0"/>
              <a:t> and </a:t>
            </a:r>
            <a:r>
              <a:rPr lang="en-US" sz="1500" b="1" dirty="0"/>
              <a:t>Daule</a:t>
            </a:r>
            <a:r>
              <a:rPr lang="en-US" sz="1500" dirty="0"/>
              <a:t>.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500" dirty="0"/>
              <a:t>Cities like </a:t>
            </a:r>
            <a:r>
              <a:rPr lang="en-US" sz="1500" b="1" dirty="0" err="1"/>
              <a:t>Puyo</a:t>
            </a:r>
            <a:r>
              <a:rPr lang="en-US" sz="1500" dirty="0"/>
              <a:t> and </a:t>
            </a:r>
            <a:r>
              <a:rPr lang="en-US" sz="1500" b="1" dirty="0"/>
              <a:t>Ambato</a:t>
            </a:r>
            <a:r>
              <a:rPr lang="en-US" sz="1500" dirty="0"/>
              <a:t> show the </a:t>
            </a:r>
            <a:r>
              <a:rPr lang="en-US" sz="1500" b="1" dirty="0"/>
              <a:t>lowest sales</a:t>
            </a:r>
            <a:r>
              <a:rPr lang="en-US" sz="1500" dirty="0"/>
              <a:t>.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500" dirty="0"/>
              <a:t>Indicates significant </a:t>
            </a:r>
            <a:r>
              <a:rPr lang="en-US" sz="1500" b="1" dirty="0"/>
              <a:t>regional demand differences</a:t>
            </a:r>
            <a:r>
              <a:rPr lang="en-US" sz="1500" dirty="0"/>
              <a:t>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500" b="1" dirty="0"/>
              <a:t>Promotional Impact by City:</a:t>
            </a:r>
            <a:endParaRPr lang="en-US" sz="1500" dirty="0"/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500" dirty="0"/>
              <a:t>Promotions lead to a </a:t>
            </a:r>
            <a:r>
              <a:rPr lang="en-US" sz="1500" b="1" dirty="0"/>
              <a:t>~1.2 unit sales increase on average</a:t>
            </a:r>
            <a:r>
              <a:rPr lang="en-US" sz="1500" dirty="0"/>
              <a:t>.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500" b="1" dirty="0" err="1"/>
              <a:t>Babahoyo</a:t>
            </a:r>
            <a:r>
              <a:rPr lang="en-US" sz="1500" dirty="0"/>
              <a:t> and </a:t>
            </a:r>
            <a:r>
              <a:rPr lang="en-US" sz="1500" b="1" dirty="0"/>
              <a:t>Daule</a:t>
            </a:r>
            <a:r>
              <a:rPr lang="en-US" sz="1500" dirty="0"/>
              <a:t> show strong uplift from promotions.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500" b="1" dirty="0"/>
              <a:t>Guayaquil</a:t>
            </a:r>
            <a:r>
              <a:rPr lang="en-US" sz="1500" dirty="0"/>
              <a:t> and </a:t>
            </a:r>
            <a:r>
              <a:rPr lang="en-US" sz="1500" b="1" dirty="0"/>
              <a:t>Ambato</a:t>
            </a:r>
            <a:r>
              <a:rPr lang="en-US" sz="1500" dirty="0"/>
              <a:t> see smaller changes — highlighting </a:t>
            </a:r>
            <a:r>
              <a:rPr lang="en-US" sz="1500" b="1" dirty="0"/>
              <a:t>region-specific promotion effectiveness</a:t>
            </a:r>
            <a:r>
              <a:rPr lang="en-US" sz="1500" dirty="0"/>
              <a:t>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5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552A98-EF7D-4D42-AB69-066B786AB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9144" y="198171"/>
            <a:ext cx="5191082" cy="31049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A418E8-030A-AFB3-FCF4-4E5850FED2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949162" y="804458"/>
            <a:ext cx="4731046" cy="189241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669568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B19363-8354-4E75-A15C-A08F75517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9144" y="3527725"/>
            <a:ext cx="5191082" cy="31049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77DFB00-1ECA-669D-2DA5-55505DCA43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949163" y="4134011"/>
            <a:ext cx="4731046" cy="189241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787731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034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5EB0B9-F0B5-3EFB-7D34-86DF242AE1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2B7820-5667-E881-7CD0-D96AEB8BD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Spatial-Temporal Sales Dynamics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647E1C-9830-53E4-F083-53A83049E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0719" y="2330505"/>
            <a:ext cx="5278066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700" b="1"/>
              <a:t>City-Level Trends Over Time:</a:t>
            </a:r>
            <a:endParaRPr lang="en-US" sz="1700"/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700" b="1"/>
              <a:t>Quito</a:t>
            </a:r>
            <a:r>
              <a:rPr lang="en-US" sz="1700"/>
              <a:t> consistently leads in daily unit sales, with </a:t>
            </a:r>
            <a:r>
              <a:rPr lang="en-US" sz="1700" b="1"/>
              <a:t>clear weekly seasonality</a:t>
            </a:r>
            <a:r>
              <a:rPr lang="en-US" sz="1700"/>
              <a:t>.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700" b="1"/>
              <a:t>Guayaquil</a:t>
            </a:r>
            <a:r>
              <a:rPr lang="en-US" sz="1700"/>
              <a:t> follows with moderate but stable trends.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700"/>
              <a:t>Smaller cities have </a:t>
            </a:r>
            <a:r>
              <a:rPr lang="en-US" sz="1700" b="1"/>
              <a:t>lower and more variable</a:t>
            </a:r>
            <a:r>
              <a:rPr lang="en-US" sz="1700"/>
              <a:t> sales.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b="1"/>
              <a:t>Store Type Performance Over Time:</a:t>
            </a:r>
            <a:endParaRPr lang="en-US" sz="1700"/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700" b="1"/>
              <a:t>Store Type D</a:t>
            </a:r>
            <a:r>
              <a:rPr lang="en-US" sz="1700"/>
              <a:t> leads consistently, followed by </a:t>
            </a:r>
            <a:r>
              <a:rPr lang="en-US" sz="1700" b="1"/>
              <a:t>Type A</a:t>
            </a:r>
            <a:r>
              <a:rPr lang="en-US" sz="1700"/>
              <a:t>.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700"/>
              <a:t>Types </a:t>
            </a:r>
            <a:r>
              <a:rPr lang="en-US" sz="1700" b="1"/>
              <a:t>B, C, and E</a:t>
            </a:r>
            <a:r>
              <a:rPr lang="en-US" sz="1700"/>
              <a:t> show </a:t>
            </a:r>
            <a:r>
              <a:rPr lang="en-US" sz="1700" b="1"/>
              <a:t>lower performance</a:t>
            </a:r>
            <a:r>
              <a:rPr lang="en-US" sz="1700"/>
              <a:t>, often overlapping.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en-US" sz="1700"/>
              <a:t>All types show similar </a:t>
            </a:r>
            <a:r>
              <a:rPr lang="en-US" sz="1700" b="1"/>
              <a:t>weekly patterns</a:t>
            </a:r>
            <a:r>
              <a:rPr lang="en-US" sz="1700"/>
              <a:t>, but </a:t>
            </a:r>
            <a:r>
              <a:rPr lang="en-US" sz="1700" b="1"/>
              <a:t>magnitude varies</a:t>
            </a:r>
            <a:r>
              <a:rPr lang="en-US" sz="1700"/>
              <a:t>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5EF110-AE7E-C8D6-0E49-EC6814ED72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083423" y="928802"/>
            <a:ext cx="4397433" cy="1824935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7E8C75-420E-40CC-F9BB-0F07DE74C0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083423" y="4055191"/>
            <a:ext cx="4395569" cy="182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114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3E03D0-7CFE-08C3-5564-0F27FAFD7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pPr>
              <a:spcAft>
                <a:spcPts val="1029"/>
              </a:spcAft>
            </a:pPr>
            <a:r>
              <a:rPr lang="en-US" sz="4800" b="1" i="0">
                <a:effectLst/>
                <a:latin typeface="DeepSeek-CJK-patch"/>
              </a:rPr>
              <a:t>Feature Engineering: Building Predictive Power</a:t>
            </a:r>
            <a:endParaRPr lang="en-US" sz="480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CBE65C3-C6E0-6AC3-4F89-298B5F9151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4861144"/>
              </p:ext>
            </p:extLst>
          </p:nvPr>
        </p:nvGraphicFramePr>
        <p:xfrm>
          <a:off x="904602" y="3091986"/>
          <a:ext cx="10378443" cy="3060970"/>
        </p:xfrm>
        <a:graphic>
          <a:graphicData uri="http://schemas.openxmlformats.org/drawingml/2006/table">
            <a:tbl>
              <a:tblPr firstRow="1" bandRow="1"/>
              <a:tblGrid>
                <a:gridCol w="1656273">
                  <a:extLst>
                    <a:ext uri="{9D8B030D-6E8A-4147-A177-3AD203B41FA5}">
                      <a16:colId xmlns:a16="http://schemas.microsoft.com/office/drawing/2014/main" val="330904093"/>
                    </a:ext>
                  </a:extLst>
                </a:gridCol>
                <a:gridCol w="2095370">
                  <a:extLst>
                    <a:ext uri="{9D8B030D-6E8A-4147-A177-3AD203B41FA5}">
                      <a16:colId xmlns:a16="http://schemas.microsoft.com/office/drawing/2014/main" val="2301128057"/>
                    </a:ext>
                  </a:extLst>
                </a:gridCol>
                <a:gridCol w="3835413">
                  <a:extLst>
                    <a:ext uri="{9D8B030D-6E8A-4147-A177-3AD203B41FA5}">
                      <a16:colId xmlns:a16="http://schemas.microsoft.com/office/drawing/2014/main" val="2092001755"/>
                    </a:ext>
                  </a:extLst>
                </a:gridCol>
                <a:gridCol w="2791387">
                  <a:extLst>
                    <a:ext uri="{9D8B030D-6E8A-4147-A177-3AD203B41FA5}">
                      <a16:colId xmlns:a16="http://schemas.microsoft.com/office/drawing/2014/main" val="3767186883"/>
                    </a:ext>
                  </a:extLst>
                </a:gridCol>
              </a:tblGrid>
              <a:tr h="306097">
                <a:tc>
                  <a:txBody>
                    <a:bodyPr/>
                    <a:lstStyle/>
                    <a:p>
                      <a:pPr algn="l"/>
                      <a:r>
                        <a:rPr lang="en-US" sz="1100" b="1">
                          <a:solidFill>
                            <a:srgbClr val="404040"/>
                          </a:solidFill>
                          <a:effectLst/>
                        </a:rPr>
                        <a:t>Feature Type</a:t>
                      </a:r>
                    </a:p>
                  </a:txBody>
                  <a:tcPr marL="54198" marR="45166" marT="45166" marB="451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09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>
                          <a:solidFill>
                            <a:srgbClr val="404040"/>
                          </a:solidFill>
                          <a:effectLst/>
                        </a:rPr>
                        <a:t>Key Features</a:t>
                      </a:r>
                    </a:p>
                  </a:txBody>
                  <a:tcPr marL="45166" marR="45166" marT="45166" marB="451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09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>
                          <a:solidFill>
                            <a:srgbClr val="404040"/>
                          </a:solidFill>
                          <a:effectLst/>
                        </a:rPr>
                        <a:t>Purpose</a:t>
                      </a:r>
                    </a:p>
                  </a:txBody>
                  <a:tcPr marL="45166" marR="45166" marT="45166" marB="451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09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>
                          <a:solidFill>
                            <a:srgbClr val="404040"/>
                          </a:solidFill>
                          <a:effectLst/>
                        </a:rPr>
                        <a:t>EDA Insight</a:t>
                      </a:r>
                    </a:p>
                  </a:txBody>
                  <a:tcPr marL="45166" marR="45166" marT="45166" marB="451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09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034771"/>
                  </a:ext>
                </a:extLst>
              </a:tr>
              <a:tr h="306097">
                <a:tc>
                  <a:txBody>
                    <a:bodyPr/>
                    <a:lstStyle/>
                    <a:p>
                      <a:r>
                        <a:rPr lang="en-US" sz="1100" b="1">
                          <a:effectLst/>
                        </a:rPr>
                        <a:t>Temporal</a:t>
                      </a:r>
                      <a:endParaRPr lang="en-US" sz="1100">
                        <a:effectLst/>
                      </a:endParaRPr>
                    </a:p>
                  </a:txBody>
                  <a:tcPr marL="54198" marR="45166" marT="45166" marB="45166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is_month_start, is_month_end</a:t>
                      </a:r>
                    </a:p>
                  </a:txBody>
                  <a:tcPr marL="45166" marR="45166" marT="45166" marB="45166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Capture payday surges &amp; month-end clearance</a:t>
                      </a:r>
                    </a:p>
                  </a:txBody>
                  <a:tcPr marL="45166" marR="45166" marT="45166" marB="45166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Monthly peaks in Dec/Jun</a:t>
                      </a:r>
                    </a:p>
                  </a:txBody>
                  <a:tcPr marL="45166" marR="45166" marT="45166" marB="45166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003283"/>
                  </a:ext>
                </a:extLst>
              </a:tr>
              <a:tr h="306097">
                <a:tc>
                  <a:txBody>
                    <a:bodyPr/>
                    <a:lstStyle/>
                    <a:p>
                      <a:endParaRPr lang="en-US" sz="1100">
                        <a:effectLst/>
                      </a:endParaRPr>
                    </a:p>
                  </a:txBody>
                  <a:tcPr marL="54198" marR="45166" marT="45166" marB="45166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sales_lag_7</a:t>
                      </a:r>
                    </a:p>
                  </a:txBody>
                  <a:tcPr marL="45166" marR="45166" marT="45166" marB="45166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Model weekly seasonality (7-day autocorrelation)</a:t>
                      </a:r>
                    </a:p>
                  </a:txBody>
                  <a:tcPr marL="45166" marR="45166" marT="45166" marB="45166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Strong ACF at 7-day lags</a:t>
                      </a:r>
                    </a:p>
                  </a:txBody>
                  <a:tcPr marL="45166" marR="45166" marT="45166" marB="45166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478055"/>
                  </a:ext>
                </a:extLst>
              </a:tr>
              <a:tr h="306097">
                <a:tc>
                  <a:txBody>
                    <a:bodyPr/>
                    <a:lstStyle/>
                    <a:p>
                      <a:endParaRPr lang="en-US" sz="1100">
                        <a:effectLst/>
                      </a:endParaRPr>
                    </a:p>
                  </a:txBody>
                  <a:tcPr marL="54198" marR="45166" marT="45166" marB="45166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day_sin, day_cos</a:t>
                      </a:r>
                    </a:p>
                  </a:txBody>
                  <a:tcPr marL="45166" marR="45166" marT="45166" marB="45166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Encode cyclical day-of-week patterns (smooth transitions)</a:t>
                      </a:r>
                    </a:p>
                  </a:txBody>
                  <a:tcPr marL="45166" marR="45166" marT="45166" marB="45166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Weekend sales spikes</a:t>
                      </a:r>
                    </a:p>
                  </a:txBody>
                  <a:tcPr marL="45166" marR="45166" marT="45166" marB="45166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1664602"/>
                  </a:ext>
                </a:extLst>
              </a:tr>
              <a:tr h="306097">
                <a:tc>
                  <a:txBody>
                    <a:bodyPr/>
                    <a:lstStyle/>
                    <a:p>
                      <a:r>
                        <a:rPr lang="en-US" sz="1100" b="1">
                          <a:effectLst/>
                        </a:rPr>
                        <a:t>Promotion</a:t>
                      </a:r>
                      <a:endParaRPr lang="en-US" sz="1100">
                        <a:effectLst/>
                      </a:endParaRPr>
                    </a:p>
                  </a:txBody>
                  <a:tcPr marL="54198" marR="45166" marT="45166" marB="45166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promo_uplift</a:t>
                      </a:r>
                    </a:p>
                  </a:txBody>
                  <a:tcPr marL="45166" marR="45166" marT="45166" marB="45166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Measure product-specific promotion sensitivity</a:t>
                      </a:r>
                    </a:p>
                  </a:txBody>
                  <a:tcPr marL="45166" marR="45166" marT="45166" marB="45166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Promos boost sales +1.2 units on average</a:t>
                      </a:r>
                    </a:p>
                  </a:txBody>
                  <a:tcPr marL="45166" marR="45166" marT="45166" marB="45166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571695"/>
                  </a:ext>
                </a:extLst>
              </a:tr>
              <a:tr h="306097">
                <a:tc>
                  <a:txBody>
                    <a:bodyPr/>
                    <a:lstStyle/>
                    <a:p>
                      <a:endParaRPr lang="en-US" sz="1100">
                        <a:effectLst/>
                      </a:endParaRPr>
                    </a:p>
                  </a:txBody>
                  <a:tcPr marL="54198" marR="45166" marT="45166" marB="45166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promo_x_perishable</a:t>
                      </a:r>
                    </a:p>
                  </a:txBody>
                  <a:tcPr marL="45166" marR="45166" marT="45166" marB="45166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Highlight stronger promo effects for perishables</a:t>
                      </a:r>
                    </a:p>
                  </a:txBody>
                  <a:tcPr marL="45166" marR="45166" marT="45166" marB="45166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Perishables need urgency</a:t>
                      </a:r>
                    </a:p>
                  </a:txBody>
                  <a:tcPr marL="45166" marR="45166" marT="45166" marB="45166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363669"/>
                  </a:ext>
                </a:extLst>
              </a:tr>
              <a:tr h="306097">
                <a:tc>
                  <a:txBody>
                    <a:bodyPr/>
                    <a:lstStyle/>
                    <a:p>
                      <a:endParaRPr lang="en-US" sz="1100">
                        <a:effectLst/>
                      </a:endParaRPr>
                    </a:p>
                  </a:txBody>
                  <a:tcPr marL="54198" marR="45166" marT="45166" marB="45166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promo_strength (city-level)</a:t>
                      </a:r>
                    </a:p>
                  </a:txBody>
                  <a:tcPr marL="45166" marR="45166" marT="45166" marB="45166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Quantify regional promo effectiveness</a:t>
                      </a:r>
                    </a:p>
                  </a:txBody>
                  <a:tcPr marL="45166" marR="45166" marT="45166" marB="45166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Babahoyo/Daule respond best</a:t>
                      </a:r>
                    </a:p>
                  </a:txBody>
                  <a:tcPr marL="45166" marR="45166" marT="45166" marB="45166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7929816"/>
                  </a:ext>
                </a:extLst>
              </a:tr>
              <a:tr h="306097">
                <a:tc>
                  <a:txBody>
                    <a:bodyPr/>
                    <a:lstStyle/>
                    <a:p>
                      <a:r>
                        <a:rPr lang="en-US" sz="1100" b="1">
                          <a:effectLst/>
                        </a:rPr>
                        <a:t>Spatial</a:t>
                      </a:r>
                      <a:endParaRPr lang="en-US" sz="1100">
                        <a:effectLst/>
                      </a:endParaRPr>
                    </a:p>
                  </a:txBody>
                  <a:tcPr marL="54198" marR="45166" marT="45166" marB="45166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city_avg_sales</a:t>
                      </a:r>
                    </a:p>
                  </a:txBody>
                  <a:tcPr marL="45166" marR="45166" marT="45166" marB="45166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Normalize sales by city demand baseline</a:t>
                      </a:r>
                    </a:p>
                  </a:txBody>
                  <a:tcPr marL="45166" marR="45166" marT="45166" marB="45166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Quito sales 3–5× higher</a:t>
                      </a:r>
                    </a:p>
                  </a:txBody>
                  <a:tcPr marL="45166" marR="45166" marT="45166" marB="45166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112599"/>
                  </a:ext>
                </a:extLst>
              </a:tr>
              <a:tr h="306097">
                <a:tc>
                  <a:txBody>
                    <a:bodyPr/>
                    <a:lstStyle/>
                    <a:p>
                      <a:endParaRPr lang="en-US" sz="1100">
                        <a:effectLst/>
                      </a:endParaRPr>
                    </a:p>
                  </a:txBody>
                  <a:tcPr marL="54198" marR="45166" marT="45166" marB="45166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sales_ratio_vs_city</a:t>
                      </a:r>
                    </a:p>
                  </a:txBody>
                  <a:tcPr marL="45166" marR="45166" marT="45166" marB="45166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Compare item performance to city average</a:t>
                      </a:r>
                    </a:p>
                  </a:txBody>
                  <a:tcPr marL="45166" marR="45166" marT="45166" marB="45166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Small cities volatile</a:t>
                      </a:r>
                    </a:p>
                  </a:txBody>
                  <a:tcPr marL="45166" marR="45166" marT="45166" marB="45166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560964"/>
                  </a:ext>
                </a:extLst>
              </a:tr>
              <a:tr h="306097">
                <a:tc>
                  <a:txBody>
                    <a:bodyPr/>
                    <a:lstStyle/>
                    <a:p>
                      <a:r>
                        <a:rPr lang="en-US" sz="1100" b="1">
                          <a:effectLst/>
                        </a:rPr>
                        <a:t>Target Transform</a:t>
                      </a:r>
                      <a:endParaRPr lang="en-US" sz="1100">
                        <a:effectLst/>
                      </a:endParaRPr>
                    </a:p>
                  </a:txBody>
                  <a:tcPr marL="54198" marR="45166" marT="45166" marB="45166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log_unit_sales</a:t>
                      </a:r>
                    </a:p>
                  </a:txBody>
                  <a:tcPr marL="45166" marR="45166" marT="45166" marB="45166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Reduce skewness from outliers and stabilize variance</a:t>
                      </a:r>
                    </a:p>
                  </a:txBody>
                  <a:tcPr marL="45166" marR="45166" marT="45166" marB="45166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IQR-filtered 11M outliers</a:t>
                      </a:r>
                    </a:p>
                  </a:txBody>
                  <a:tcPr marL="45166" marR="45166" marT="45166" marB="45166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425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733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 algn="l">
              <a:defRPr sz="3600" b="1">
                <a:solidFill>
                  <a:srgbClr val="00467F"/>
                </a:solidFill>
              </a:defRPr>
            </a:pPr>
            <a:r>
              <a:rPr dirty="0"/>
              <a:t>Model Building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41148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r>
              <a:rPr dirty="0"/>
              <a:t>📊 Data Splitting</a:t>
            </a:r>
          </a:p>
          <a:p>
            <a:pPr>
              <a:defRPr sz="1400"/>
            </a:pPr>
            <a:r>
              <a:rPr dirty="0"/>
              <a:t>- Train: 60%, Test: 20%, Validation: 20%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958130"/>
            <a:ext cx="36576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r>
              <a:rPr dirty="0"/>
              <a:t>🤖 Models Used</a:t>
            </a:r>
          </a:p>
          <a:p>
            <a:pPr>
              <a:defRPr sz="1400"/>
            </a:pPr>
            <a:r>
              <a:rPr dirty="0"/>
              <a:t>- Ridge Regression</a:t>
            </a:r>
            <a:br>
              <a:rPr dirty="0"/>
            </a:br>
            <a:r>
              <a:rPr dirty="0"/>
              <a:t>- </a:t>
            </a:r>
            <a:r>
              <a:rPr dirty="0" err="1"/>
              <a:t>LightGBM</a:t>
            </a:r>
            <a:r>
              <a:rPr dirty="0"/>
              <a:t> Regressor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964894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r>
              <a:rPr dirty="0"/>
              <a:t>📈 Evaluation Metrics</a:t>
            </a:r>
          </a:p>
          <a:p>
            <a:pPr>
              <a:defRPr sz="1400"/>
            </a:pPr>
            <a:r>
              <a:rPr dirty="0" err="1"/>
              <a:t>LightGBM</a:t>
            </a:r>
            <a:r>
              <a:rPr dirty="0"/>
              <a:t>:</a:t>
            </a:r>
            <a:br>
              <a:rPr dirty="0"/>
            </a:br>
            <a:r>
              <a:rPr dirty="0"/>
              <a:t>- Test → MSE: 0.2692, RMSE: 0.5189, MAE: 0.4218, R²: 0.3873</a:t>
            </a:r>
            <a:br>
              <a:rPr dirty="0"/>
            </a:br>
            <a:r>
              <a:rPr dirty="0"/>
              <a:t>- Validation → MSE: 0.2668, RMSE: 0.5165, MAE: 0.4188, R²: 0.3933</a:t>
            </a:r>
            <a:br>
              <a:rPr dirty="0"/>
            </a:br>
            <a:br>
              <a:rPr dirty="0"/>
            </a:br>
            <a:r>
              <a:rPr dirty="0"/>
              <a:t>Ridge Regression:</a:t>
            </a:r>
            <a:br>
              <a:rPr dirty="0"/>
            </a:br>
            <a:r>
              <a:rPr dirty="0"/>
              <a:t>- Test RMSE (log): 0.5292</a:t>
            </a:r>
            <a:br>
              <a:rPr dirty="0"/>
            </a:br>
            <a:r>
              <a:rPr dirty="0"/>
              <a:t>- Validation RMSE (log): 0.5263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937760"/>
            <a:ext cx="82296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r>
              <a:rPr dirty="0"/>
              <a:t>📝 Key Insights</a:t>
            </a:r>
          </a:p>
          <a:p>
            <a:pPr>
              <a:defRPr sz="1400"/>
            </a:pPr>
            <a:r>
              <a:rPr dirty="0"/>
              <a:t>- </a:t>
            </a:r>
            <a:r>
              <a:rPr dirty="0" err="1"/>
              <a:t>LightGBM</a:t>
            </a:r>
            <a:r>
              <a:rPr dirty="0"/>
              <a:t> outperformed Ridge on both test and validation sets.</a:t>
            </a:r>
            <a:br>
              <a:rPr dirty="0"/>
            </a:br>
            <a:r>
              <a:rPr dirty="0"/>
              <a:t>- Ridge was evaluated on log scale, so direct comparison may differ.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822</Words>
  <Application>Microsoft Office PowerPoint</Application>
  <PresentationFormat>Widescreen</PresentationFormat>
  <Paragraphs>102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DeepSeek-CJK-patch</vt:lpstr>
      <vt:lpstr>Office Theme</vt:lpstr>
      <vt:lpstr>Sales Forecasting for Corporación Favorita</vt:lpstr>
      <vt:lpstr>Introduction</vt:lpstr>
      <vt:lpstr>Data Preprocessing</vt:lpstr>
      <vt:lpstr>Temporal Trends</vt:lpstr>
      <vt:lpstr>Temporal Trends</vt:lpstr>
      <vt:lpstr>Spatial Sales Patterns</vt:lpstr>
      <vt:lpstr>Spatial-Temporal Sales Dynamics</vt:lpstr>
      <vt:lpstr>Feature Engineering: Building Predictive Power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Luckseegan Maheswaran</dc:creator>
  <cp:lastModifiedBy>Yasida Wanigatunga</cp:lastModifiedBy>
  <cp:revision>3</cp:revision>
  <dcterms:created xsi:type="dcterms:W3CDTF">2025-05-11T15:19:39Z</dcterms:created>
  <dcterms:modified xsi:type="dcterms:W3CDTF">2025-05-12T02:18:18Z</dcterms:modified>
</cp:coreProperties>
</file>