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4" r:id="rId7"/>
    <p:sldId id="265" r:id="rId8"/>
    <p:sldId id="263" r:id="rId9"/>
    <p:sldId id="266" r:id="rId10"/>
    <p:sldId id="267" r:id="rId11"/>
    <p:sldId id="268"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95EA68-D2DA-47EA-89EF-381DD74002EE}" type="doc">
      <dgm:prSet loTypeId="urn:microsoft.com/office/officeart/2009/3/layout/IncreasingArrowsProcess" loCatId="process" qsTypeId="urn:microsoft.com/office/officeart/2005/8/quickstyle/simple1" qsCatId="simple" csTypeId="urn:microsoft.com/office/officeart/2005/8/colors/colorful1" csCatId="colorful" phldr="1"/>
      <dgm:spPr/>
      <dgm:t>
        <a:bodyPr/>
        <a:lstStyle/>
        <a:p>
          <a:endParaRPr lang="en-US"/>
        </a:p>
      </dgm:t>
    </dgm:pt>
    <dgm:pt modelId="{63C9ECA5-7431-4346-8495-0CB346B2B00E}">
      <dgm:prSet custT="1"/>
      <dgm:spPr/>
      <dgm:t>
        <a:bodyPr/>
        <a:lstStyle/>
        <a:p>
          <a:pPr>
            <a:buNone/>
          </a:pPr>
          <a:r>
            <a:rPr lang="en-US" sz="1400" b="0">
              <a:latin typeface="Times New Roman" panose="02020603050405020304" pitchFamily="18" charset="0"/>
              <a:cs typeface="Times New Roman" panose="02020603050405020304" pitchFamily="18" charset="0"/>
            </a:rPr>
            <a:t>The goal of this analysis is to conduct an Exploratory Data Analysis (EDA) on the given customer dataset. The primary objectives are:</a:t>
          </a:r>
        </a:p>
      </dgm:t>
    </dgm:pt>
    <dgm:pt modelId="{876BA597-E3DD-4294-BD6C-6338E5632249}" type="parTrans" cxnId="{EE54D360-4A89-4858-B409-6F3B658EEFD9}">
      <dgm:prSet/>
      <dgm:spPr/>
      <dgm:t>
        <a:bodyPr/>
        <a:lstStyle/>
        <a:p>
          <a:endParaRPr lang="en-US" sz="1400" b="0">
            <a:latin typeface="Times New Roman" panose="02020603050405020304" pitchFamily="18" charset="0"/>
            <a:cs typeface="Times New Roman" panose="02020603050405020304" pitchFamily="18" charset="0"/>
          </a:endParaRPr>
        </a:p>
      </dgm:t>
    </dgm:pt>
    <dgm:pt modelId="{4FB508F5-4A8C-47CF-9CFE-C556B38FBA3E}" type="sibTrans" cxnId="{EE54D360-4A89-4858-B409-6F3B658EEFD9}">
      <dgm:prSet/>
      <dgm:spPr/>
      <dgm:t>
        <a:bodyPr/>
        <a:lstStyle/>
        <a:p>
          <a:endParaRPr lang="en-US" sz="1400" b="0">
            <a:latin typeface="Times New Roman" panose="02020603050405020304" pitchFamily="18" charset="0"/>
            <a:cs typeface="Times New Roman" panose="02020603050405020304" pitchFamily="18" charset="0"/>
          </a:endParaRPr>
        </a:p>
      </dgm:t>
    </dgm:pt>
    <dgm:pt modelId="{1AAD2206-72A5-40CA-BD14-775AE6887758}">
      <dgm:prSet custT="1"/>
      <dgm:spPr/>
      <dgm:t>
        <a:bodyPr/>
        <a:lstStyle/>
        <a:p>
          <a:pPr>
            <a:buFont typeface="+mj-lt"/>
            <a:buAutoNum type="arabicPeriod"/>
          </a:pPr>
          <a:r>
            <a:rPr lang="en-US" sz="1400" b="0">
              <a:latin typeface="Times New Roman" panose="02020603050405020304" pitchFamily="18" charset="0"/>
              <a:cs typeface="Times New Roman" panose="02020603050405020304" pitchFamily="18" charset="0"/>
            </a:rPr>
            <a:t>Data Cleaning and Preprocessing: Identify and handle any missing or inconsistent values in the dataset.</a:t>
          </a:r>
        </a:p>
      </dgm:t>
    </dgm:pt>
    <dgm:pt modelId="{AE8CE6CE-49B0-4297-9B16-08EC70EAC803}" type="parTrans" cxnId="{9CD3C26C-71EA-4693-A548-85BE67A2345F}">
      <dgm:prSet/>
      <dgm:spPr/>
      <dgm:t>
        <a:bodyPr/>
        <a:lstStyle/>
        <a:p>
          <a:endParaRPr lang="en-US" sz="1400" b="0">
            <a:latin typeface="Times New Roman" panose="02020603050405020304" pitchFamily="18" charset="0"/>
            <a:cs typeface="Times New Roman" panose="02020603050405020304" pitchFamily="18" charset="0"/>
          </a:endParaRPr>
        </a:p>
      </dgm:t>
    </dgm:pt>
    <dgm:pt modelId="{EADAC4B6-4E29-4C82-887A-562833D89AFF}" type="sibTrans" cxnId="{9CD3C26C-71EA-4693-A548-85BE67A2345F}">
      <dgm:prSet/>
      <dgm:spPr/>
      <dgm:t>
        <a:bodyPr/>
        <a:lstStyle/>
        <a:p>
          <a:endParaRPr lang="en-US" sz="1400" b="0">
            <a:latin typeface="Times New Roman" panose="02020603050405020304" pitchFamily="18" charset="0"/>
            <a:cs typeface="Times New Roman" panose="02020603050405020304" pitchFamily="18" charset="0"/>
          </a:endParaRPr>
        </a:p>
      </dgm:t>
    </dgm:pt>
    <dgm:pt modelId="{50350D8F-53D8-44A3-98A9-EFAEAC205C4F}">
      <dgm:prSet custT="1"/>
      <dgm:spPr/>
      <dgm:t>
        <a:bodyPr/>
        <a:lstStyle/>
        <a:p>
          <a:pPr>
            <a:buFont typeface="+mj-lt"/>
            <a:buAutoNum type="arabicPeriod"/>
          </a:pPr>
          <a:r>
            <a:rPr lang="en-US" sz="1400" b="0">
              <a:latin typeface="Times New Roman" panose="02020603050405020304" pitchFamily="18" charset="0"/>
              <a:cs typeface="Times New Roman" panose="02020603050405020304" pitchFamily="18" charset="0"/>
            </a:rPr>
            <a:t>Exploratory Data Analysis (EDA):</a:t>
          </a:r>
        </a:p>
      </dgm:t>
    </dgm:pt>
    <dgm:pt modelId="{9927EDB8-5855-4177-9620-9DFFD3A08AFD}" type="parTrans" cxnId="{505E46D7-2609-4B68-9DCC-1AC7B25084E6}">
      <dgm:prSet/>
      <dgm:spPr/>
      <dgm:t>
        <a:bodyPr/>
        <a:lstStyle/>
        <a:p>
          <a:endParaRPr lang="en-US" sz="1400" b="0">
            <a:latin typeface="Times New Roman" panose="02020603050405020304" pitchFamily="18" charset="0"/>
            <a:cs typeface="Times New Roman" panose="02020603050405020304" pitchFamily="18" charset="0"/>
          </a:endParaRPr>
        </a:p>
      </dgm:t>
    </dgm:pt>
    <dgm:pt modelId="{C633678E-37E9-4363-A421-765173995470}" type="sibTrans" cxnId="{505E46D7-2609-4B68-9DCC-1AC7B25084E6}">
      <dgm:prSet/>
      <dgm:spPr/>
      <dgm:t>
        <a:bodyPr/>
        <a:lstStyle/>
        <a:p>
          <a:endParaRPr lang="en-US" sz="1400" b="0">
            <a:latin typeface="Times New Roman" panose="02020603050405020304" pitchFamily="18" charset="0"/>
            <a:cs typeface="Times New Roman" panose="02020603050405020304" pitchFamily="18" charset="0"/>
          </a:endParaRPr>
        </a:p>
      </dgm:t>
    </dgm:pt>
    <dgm:pt modelId="{3A372DF4-3869-45A0-B4DC-6D6866EC9C76}">
      <dgm:prSet custT="1"/>
      <dgm:spPr/>
      <dgm:t>
        <a:bodyPr/>
        <a:lstStyle/>
        <a:p>
          <a:pPr>
            <a:buFont typeface="+mj-lt"/>
            <a:buAutoNum type="arabicPeriod"/>
          </a:pPr>
          <a:r>
            <a:rPr lang="en-US" sz="1400" b="0">
              <a:latin typeface="Times New Roman" panose="02020603050405020304" pitchFamily="18" charset="0"/>
              <a:cs typeface="Times New Roman" panose="02020603050405020304" pitchFamily="18" charset="0"/>
            </a:rPr>
            <a:t>Investigate the relationships between key variables such as Age and Spending Score.</a:t>
          </a:r>
        </a:p>
      </dgm:t>
    </dgm:pt>
    <dgm:pt modelId="{F9A6C91F-857D-44A3-A920-F4DBA651A715}" type="parTrans" cxnId="{4C559973-DA84-428E-8B18-F7F58BDDEB6F}">
      <dgm:prSet/>
      <dgm:spPr/>
      <dgm:t>
        <a:bodyPr/>
        <a:lstStyle/>
        <a:p>
          <a:endParaRPr lang="en-US" sz="1400" b="0">
            <a:latin typeface="Times New Roman" panose="02020603050405020304" pitchFamily="18" charset="0"/>
            <a:cs typeface="Times New Roman" panose="02020603050405020304" pitchFamily="18" charset="0"/>
          </a:endParaRPr>
        </a:p>
      </dgm:t>
    </dgm:pt>
    <dgm:pt modelId="{4C1C4DD1-0649-47CD-B95F-77CB0064A6CE}" type="sibTrans" cxnId="{4C559973-DA84-428E-8B18-F7F58BDDEB6F}">
      <dgm:prSet/>
      <dgm:spPr/>
      <dgm:t>
        <a:bodyPr/>
        <a:lstStyle/>
        <a:p>
          <a:endParaRPr lang="en-US" sz="1400" b="0">
            <a:latin typeface="Times New Roman" panose="02020603050405020304" pitchFamily="18" charset="0"/>
            <a:cs typeface="Times New Roman" panose="02020603050405020304" pitchFamily="18" charset="0"/>
          </a:endParaRPr>
        </a:p>
      </dgm:t>
    </dgm:pt>
    <dgm:pt modelId="{39C648B7-41B8-43CD-AA43-4C7B2C11821C}">
      <dgm:prSet custT="1"/>
      <dgm:spPr/>
      <dgm:t>
        <a:bodyPr/>
        <a:lstStyle/>
        <a:p>
          <a:pPr>
            <a:buFont typeface="+mj-lt"/>
            <a:buAutoNum type="arabicPeriod"/>
          </a:pPr>
          <a:r>
            <a:rPr lang="en-US" sz="1400" b="0">
              <a:latin typeface="Times New Roman" panose="02020603050405020304" pitchFamily="18" charset="0"/>
              <a:cs typeface="Times New Roman" panose="02020603050405020304" pitchFamily="18" charset="0"/>
            </a:rPr>
            <a:t>Analyze the distribution of various features (e.g., Age, Spending Score, and Gender).</a:t>
          </a:r>
        </a:p>
      </dgm:t>
    </dgm:pt>
    <dgm:pt modelId="{3A9DC71B-2803-4579-99D4-0CBE9EACF16E}" type="parTrans" cxnId="{CFBDFE36-292F-47A9-941A-7BA1EE534C01}">
      <dgm:prSet/>
      <dgm:spPr/>
      <dgm:t>
        <a:bodyPr/>
        <a:lstStyle/>
        <a:p>
          <a:endParaRPr lang="en-US" sz="1400" b="0">
            <a:latin typeface="Times New Roman" panose="02020603050405020304" pitchFamily="18" charset="0"/>
            <a:cs typeface="Times New Roman" panose="02020603050405020304" pitchFamily="18" charset="0"/>
          </a:endParaRPr>
        </a:p>
      </dgm:t>
    </dgm:pt>
    <dgm:pt modelId="{CB89267B-9CBC-4B7C-A337-5A0AE332E197}" type="sibTrans" cxnId="{CFBDFE36-292F-47A9-941A-7BA1EE534C01}">
      <dgm:prSet/>
      <dgm:spPr/>
      <dgm:t>
        <a:bodyPr/>
        <a:lstStyle/>
        <a:p>
          <a:endParaRPr lang="en-US" sz="1400" b="0">
            <a:latin typeface="Times New Roman" panose="02020603050405020304" pitchFamily="18" charset="0"/>
            <a:cs typeface="Times New Roman" panose="02020603050405020304" pitchFamily="18" charset="0"/>
          </a:endParaRPr>
        </a:p>
      </dgm:t>
    </dgm:pt>
    <dgm:pt modelId="{AFADA5A3-6985-4BB4-ABEF-17A43A7D597A}">
      <dgm:prSet custT="1"/>
      <dgm:spPr/>
      <dgm:t>
        <a:bodyPr/>
        <a:lstStyle/>
        <a:p>
          <a:pPr>
            <a:buFont typeface="+mj-lt"/>
            <a:buAutoNum type="arabicPeriod"/>
          </a:pPr>
          <a:r>
            <a:rPr lang="en-US" sz="1400" b="0">
              <a:latin typeface="Times New Roman" panose="02020603050405020304" pitchFamily="18" charset="0"/>
              <a:cs typeface="Times New Roman" panose="02020603050405020304" pitchFamily="18" charset="0"/>
            </a:rPr>
            <a:t>Visualize these relationships and distributions through various charts and plots to uncover patterns and insights.</a:t>
          </a:r>
        </a:p>
      </dgm:t>
    </dgm:pt>
    <dgm:pt modelId="{6663C9A8-F850-4725-9E1D-8FC028C97C47}" type="parTrans" cxnId="{84A3DB51-C96E-4793-AB78-E96632AFD8D1}">
      <dgm:prSet/>
      <dgm:spPr/>
      <dgm:t>
        <a:bodyPr/>
        <a:lstStyle/>
        <a:p>
          <a:endParaRPr lang="en-US" sz="1400" b="0">
            <a:latin typeface="Times New Roman" panose="02020603050405020304" pitchFamily="18" charset="0"/>
            <a:cs typeface="Times New Roman" panose="02020603050405020304" pitchFamily="18" charset="0"/>
          </a:endParaRPr>
        </a:p>
      </dgm:t>
    </dgm:pt>
    <dgm:pt modelId="{C97FF276-5D4D-4912-9DA3-E6F03450DF1E}" type="sibTrans" cxnId="{84A3DB51-C96E-4793-AB78-E96632AFD8D1}">
      <dgm:prSet/>
      <dgm:spPr/>
      <dgm:t>
        <a:bodyPr/>
        <a:lstStyle/>
        <a:p>
          <a:endParaRPr lang="en-US" sz="1400" b="0">
            <a:latin typeface="Times New Roman" panose="02020603050405020304" pitchFamily="18" charset="0"/>
            <a:cs typeface="Times New Roman" panose="02020603050405020304" pitchFamily="18" charset="0"/>
          </a:endParaRPr>
        </a:p>
      </dgm:t>
    </dgm:pt>
    <dgm:pt modelId="{69BD7D56-6B25-42CB-BF6D-46EC6C16063E}">
      <dgm:prSet custT="1"/>
      <dgm:spPr/>
      <dgm:t>
        <a:bodyPr/>
        <a:lstStyle/>
        <a:p>
          <a:pPr>
            <a:buFont typeface="+mj-lt"/>
            <a:buAutoNum type="arabicPeriod"/>
          </a:pPr>
          <a:r>
            <a:rPr lang="en-US" sz="1400" b="0">
              <a:latin typeface="Times New Roman" panose="02020603050405020304" pitchFamily="18" charset="0"/>
              <a:cs typeface="Times New Roman" panose="02020603050405020304" pitchFamily="18" charset="0"/>
            </a:rPr>
            <a:t>Customer Segmentation: Using the KMeans clustering algorithm, segment customers into distinct groups based on their Age and Spending Score.</a:t>
          </a:r>
        </a:p>
      </dgm:t>
    </dgm:pt>
    <dgm:pt modelId="{BC84F9EE-A57D-449D-ACDC-BAA273429436}" type="parTrans" cxnId="{C6CB18BB-E910-4CE1-A776-04541100894E}">
      <dgm:prSet/>
      <dgm:spPr/>
      <dgm:t>
        <a:bodyPr/>
        <a:lstStyle/>
        <a:p>
          <a:endParaRPr lang="en-US" sz="1400" b="0">
            <a:latin typeface="Times New Roman" panose="02020603050405020304" pitchFamily="18" charset="0"/>
            <a:cs typeface="Times New Roman" panose="02020603050405020304" pitchFamily="18" charset="0"/>
          </a:endParaRPr>
        </a:p>
      </dgm:t>
    </dgm:pt>
    <dgm:pt modelId="{4D8727A8-47C9-45DA-AD1D-FAB20AB5B9DB}" type="sibTrans" cxnId="{C6CB18BB-E910-4CE1-A776-04541100894E}">
      <dgm:prSet/>
      <dgm:spPr/>
      <dgm:t>
        <a:bodyPr/>
        <a:lstStyle/>
        <a:p>
          <a:endParaRPr lang="en-US" sz="1400" b="0">
            <a:latin typeface="Times New Roman" panose="02020603050405020304" pitchFamily="18" charset="0"/>
            <a:cs typeface="Times New Roman" panose="02020603050405020304" pitchFamily="18" charset="0"/>
          </a:endParaRPr>
        </a:p>
      </dgm:t>
    </dgm:pt>
    <dgm:pt modelId="{0651BF6F-7B04-4838-AD5C-81E2AD67AC39}">
      <dgm:prSet custT="1"/>
      <dgm:spPr/>
      <dgm:t>
        <a:bodyPr/>
        <a:lstStyle/>
        <a:p>
          <a:pPr>
            <a:buFont typeface="+mj-lt"/>
            <a:buAutoNum type="arabicPeriod"/>
          </a:pPr>
          <a:r>
            <a:rPr lang="en-US" sz="1400" b="0">
              <a:latin typeface="Times New Roman" panose="02020603050405020304" pitchFamily="18" charset="0"/>
              <a:cs typeface="Times New Roman" panose="02020603050405020304" pitchFamily="18" charset="0"/>
            </a:rPr>
            <a:t>Visualize the resulting clusters to identify customer segments.</a:t>
          </a:r>
        </a:p>
      </dgm:t>
    </dgm:pt>
    <dgm:pt modelId="{3DF7113D-ED85-436C-A5C7-9557D5131635}" type="parTrans" cxnId="{F978FBB7-921C-404B-B741-0CF55D9DF629}">
      <dgm:prSet/>
      <dgm:spPr/>
      <dgm:t>
        <a:bodyPr/>
        <a:lstStyle/>
        <a:p>
          <a:endParaRPr lang="en-US" sz="1400" b="0">
            <a:latin typeface="Times New Roman" panose="02020603050405020304" pitchFamily="18" charset="0"/>
            <a:cs typeface="Times New Roman" panose="02020603050405020304" pitchFamily="18" charset="0"/>
          </a:endParaRPr>
        </a:p>
      </dgm:t>
    </dgm:pt>
    <dgm:pt modelId="{AF151A53-0457-4E8E-8EC0-E05926927B09}" type="sibTrans" cxnId="{F978FBB7-921C-404B-B741-0CF55D9DF629}">
      <dgm:prSet/>
      <dgm:spPr/>
      <dgm:t>
        <a:bodyPr/>
        <a:lstStyle/>
        <a:p>
          <a:endParaRPr lang="en-US" sz="1400" b="0">
            <a:latin typeface="Times New Roman" panose="02020603050405020304" pitchFamily="18" charset="0"/>
            <a:cs typeface="Times New Roman" panose="02020603050405020304" pitchFamily="18" charset="0"/>
          </a:endParaRPr>
        </a:p>
      </dgm:t>
    </dgm:pt>
    <dgm:pt modelId="{24EB5930-6A8A-4612-99FE-9C6ABFD3F844}">
      <dgm:prSet custT="1"/>
      <dgm:spPr/>
      <dgm:t>
        <a:bodyPr/>
        <a:lstStyle/>
        <a:p>
          <a:pPr>
            <a:buFont typeface="+mj-lt"/>
            <a:buAutoNum type="arabicPeriod"/>
          </a:pPr>
          <a:r>
            <a:rPr lang="en-US" sz="1400" b="0">
              <a:latin typeface="Times New Roman" panose="02020603050405020304" pitchFamily="18" charset="0"/>
              <a:cs typeface="Times New Roman" panose="02020603050405020304" pitchFamily="18" charset="0"/>
            </a:rPr>
            <a:t>Provide summary statistics for each cluster to describe the average characteristics of the customer groups.</a:t>
          </a:r>
        </a:p>
      </dgm:t>
    </dgm:pt>
    <dgm:pt modelId="{1BBE3C8C-C619-4F81-9396-0307A4AD34A0}" type="parTrans" cxnId="{0109599E-907A-4C0F-B791-E0EDEA042B40}">
      <dgm:prSet/>
      <dgm:spPr/>
      <dgm:t>
        <a:bodyPr/>
        <a:lstStyle/>
        <a:p>
          <a:endParaRPr lang="en-US" sz="1400" b="0">
            <a:latin typeface="Times New Roman" panose="02020603050405020304" pitchFamily="18" charset="0"/>
            <a:cs typeface="Times New Roman" panose="02020603050405020304" pitchFamily="18" charset="0"/>
          </a:endParaRPr>
        </a:p>
      </dgm:t>
    </dgm:pt>
    <dgm:pt modelId="{797F7FA6-A97D-4DC8-9D9C-E04A9D8997BF}" type="sibTrans" cxnId="{0109599E-907A-4C0F-B791-E0EDEA042B40}">
      <dgm:prSet/>
      <dgm:spPr/>
      <dgm:t>
        <a:bodyPr/>
        <a:lstStyle/>
        <a:p>
          <a:endParaRPr lang="en-US" sz="1400" b="0">
            <a:latin typeface="Times New Roman" panose="02020603050405020304" pitchFamily="18" charset="0"/>
            <a:cs typeface="Times New Roman" panose="02020603050405020304" pitchFamily="18" charset="0"/>
          </a:endParaRPr>
        </a:p>
      </dgm:t>
    </dgm:pt>
    <dgm:pt modelId="{44377315-B2CB-4B63-B502-1626FE8DEC0D}">
      <dgm:prSet custT="1"/>
      <dgm:spPr/>
      <dgm:t>
        <a:bodyPr/>
        <a:lstStyle/>
        <a:p>
          <a:pPr>
            <a:buFont typeface="+mj-lt"/>
            <a:buAutoNum type="arabicPeriod"/>
          </a:pPr>
          <a:r>
            <a:rPr lang="en-US" sz="1400" b="0">
              <a:latin typeface="Times New Roman" panose="02020603050405020304" pitchFamily="18" charset="0"/>
              <a:cs typeface="Times New Roman" panose="02020603050405020304" pitchFamily="18" charset="0"/>
            </a:rPr>
            <a:t>Tables and Summaries:</a:t>
          </a:r>
        </a:p>
      </dgm:t>
    </dgm:pt>
    <dgm:pt modelId="{1EA1B724-DD5A-40A8-BA42-731D6AB9F4AE}" type="parTrans" cxnId="{2B2C90EE-0F3D-43C7-956D-A7F1ACC25A25}">
      <dgm:prSet/>
      <dgm:spPr/>
      <dgm:t>
        <a:bodyPr/>
        <a:lstStyle/>
        <a:p>
          <a:endParaRPr lang="en-US" sz="1400" b="0">
            <a:latin typeface="Times New Roman" panose="02020603050405020304" pitchFamily="18" charset="0"/>
            <a:cs typeface="Times New Roman" panose="02020603050405020304" pitchFamily="18" charset="0"/>
          </a:endParaRPr>
        </a:p>
      </dgm:t>
    </dgm:pt>
    <dgm:pt modelId="{F1C46ED6-6565-41A9-BEFB-BB2AA8479F2D}" type="sibTrans" cxnId="{2B2C90EE-0F3D-43C7-956D-A7F1ACC25A25}">
      <dgm:prSet/>
      <dgm:spPr/>
      <dgm:t>
        <a:bodyPr/>
        <a:lstStyle/>
        <a:p>
          <a:endParaRPr lang="en-US" sz="1400" b="0">
            <a:latin typeface="Times New Roman" panose="02020603050405020304" pitchFamily="18" charset="0"/>
            <a:cs typeface="Times New Roman" panose="02020603050405020304" pitchFamily="18" charset="0"/>
          </a:endParaRPr>
        </a:p>
      </dgm:t>
    </dgm:pt>
    <dgm:pt modelId="{A2858D65-734D-4606-958C-F045D6B1D47F}">
      <dgm:prSet custT="1"/>
      <dgm:spPr/>
      <dgm:t>
        <a:bodyPr/>
        <a:lstStyle/>
        <a:p>
          <a:pPr>
            <a:buFont typeface="+mj-lt"/>
            <a:buAutoNum type="arabicPeriod"/>
          </a:pPr>
          <a:r>
            <a:rPr lang="en-US" sz="1400" b="0">
              <a:latin typeface="Times New Roman" panose="02020603050405020304" pitchFamily="18" charset="0"/>
              <a:cs typeface="Times New Roman" panose="02020603050405020304" pitchFamily="18" charset="0"/>
            </a:rPr>
            <a:t>Provide tables summarizing key metrics and insights, including the characteristics of each identified cluster.</a:t>
          </a:r>
        </a:p>
      </dgm:t>
    </dgm:pt>
    <dgm:pt modelId="{37013562-E219-483A-A394-ED2F7D17F29B}" type="parTrans" cxnId="{CA0F4030-AECE-4CA5-9AFF-6C8D77C9329B}">
      <dgm:prSet/>
      <dgm:spPr/>
      <dgm:t>
        <a:bodyPr/>
        <a:lstStyle/>
        <a:p>
          <a:endParaRPr lang="en-US" sz="1400" b="0">
            <a:latin typeface="Times New Roman" panose="02020603050405020304" pitchFamily="18" charset="0"/>
            <a:cs typeface="Times New Roman" panose="02020603050405020304" pitchFamily="18" charset="0"/>
          </a:endParaRPr>
        </a:p>
      </dgm:t>
    </dgm:pt>
    <dgm:pt modelId="{3A07F3A3-31C6-45FB-875C-1F217CAA9BC7}" type="sibTrans" cxnId="{CA0F4030-AECE-4CA5-9AFF-6C8D77C9329B}">
      <dgm:prSet/>
      <dgm:spPr/>
      <dgm:t>
        <a:bodyPr/>
        <a:lstStyle/>
        <a:p>
          <a:endParaRPr lang="en-US" sz="1400" b="0">
            <a:latin typeface="Times New Roman" panose="02020603050405020304" pitchFamily="18" charset="0"/>
            <a:cs typeface="Times New Roman" panose="02020603050405020304" pitchFamily="18" charset="0"/>
          </a:endParaRPr>
        </a:p>
      </dgm:t>
    </dgm:pt>
    <dgm:pt modelId="{AA323FC0-1DB9-4A74-9768-A367F7171512}">
      <dgm:prSet/>
      <dgm:spPr/>
    </dgm:pt>
    <dgm:pt modelId="{2002FF6A-041A-4EDD-9C68-153EC27E7127}" type="parTrans" cxnId="{DE603E86-AC01-4CE9-AA3C-4E5EEE913627}">
      <dgm:prSet/>
      <dgm:spPr/>
      <dgm:t>
        <a:bodyPr/>
        <a:lstStyle/>
        <a:p>
          <a:endParaRPr lang="en-US" sz="1400" b="0">
            <a:latin typeface="Times New Roman" panose="02020603050405020304" pitchFamily="18" charset="0"/>
            <a:cs typeface="Times New Roman" panose="02020603050405020304" pitchFamily="18" charset="0"/>
          </a:endParaRPr>
        </a:p>
      </dgm:t>
    </dgm:pt>
    <dgm:pt modelId="{CA2E7952-AFB9-4E20-B6E3-D751F87668FD}" type="sibTrans" cxnId="{DE603E86-AC01-4CE9-AA3C-4E5EEE913627}">
      <dgm:prSet/>
      <dgm:spPr/>
      <dgm:t>
        <a:bodyPr/>
        <a:lstStyle/>
        <a:p>
          <a:endParaRPr lang="en-US" sz="1400" b="0">
            <a:latin typeface="Times New Roman" panose="02020603050405020304" pitchFamily="18" charset="0"/>
            <a:cs typeface="Times New Roman" panose="02020603050405020304" pitchFamily="18" charset="0"/>
          </a:endParaRPr>
        </a:p>
      </dgm:t>
    </dgm:pt>
    <dgm:pt modelId="{023CB30A-2953-4382-8436-78F1E74E64B4}">
      <dgm:prSet/>
      <dgm:spPr/>
    </dgm:pt>
    <dgm:pt modelId="{7AAECB71-B9DF-4ED9-A837-E195FBE70C27}" type="parTrans" cxnId="{41380965-8F44-4B23-8AFC-DA554AA592C0}">
      <dgm:prSet/>
      <dgm:spPr/>
      <dgm:t>
        <a:bodyPr/>
        <a:lstStyle/>
        <a:p>
          <a:endParaRPr lang="en-US" sz="1400" b="0">
            <a:latin typeface="Times New Roman" panose="02020603050405020304" pitchFamily="18" charset="0"/>
            <a:cs typeface="Times New Roman" panose="02020603050405020304" pitchFamily="18" charset="0"/>
          </a:endParaRPr>
        </a:p>
      </dgm:t>
    </dgm:pt>
    <dgm:pt modelId="{A783B091-BFA3-45FF-9B6B-FD0EFF20ABB6}" type="sibTrans" cxnId="{41380965-8F44-4B23-8AFC-DA554AA592C0}">
      <dgm:prSet/>
      <dgm:spPr/>
      <dgm:t>
        <a:bodyPr/>
        <a:lstStyle/>
        <a:p>
          <a:endParaRPr lang="en-US" sz="1400" b="0">
            <a:latin typeface="Times New Roman" panose="02020603050405020304" pitchFamily="18" charset="0"/>
            <a:cs typeface="Times New Roman" panose="02020603050405020304" pitchFamily="18" charset="0"/>
          </a:endParaRPr>
        </a:p>
      </dgm:t>
    </dgm:pt>
    <dgm:pt modelId="{3D897718-3D49-4856-8D2F-6D296B7B8151}" type="pres">
      <dgm:prSet presAssocID="{D895EA68-D2DA-47EA-89EF-381DD74002EE}" presName="Name0" presStyleCnt="0">
        <dgm:presLayoutVars>
          <dgm:chMax val="5"/>
          <dgm:chPref val="5"/>
          <dgm:dir/>
          <dgm:animLvl val="lvl"/>
        </dgm:presLayoutVars>
      </dgm:prSet>
      <dgm:spPr/>
    </dgm:pt>
    <dgm:pt modelId="{39EFC9DF-E8C4-43E3-967C-0E5F54C20C54}" type="pres">
      <dgm:prSet presAssocID="{63C9ECA5-7431-4346-8495-0CB346B2B00E}" presName="parentText1" presStyleLbl="node1" presStyleIdx="0" presStyleCnt="5">
        <dgm:presLayoutVars>
          <dgm:chMax/>
          <dgm:chPref val="3"/>
          <dgm:bulletEnabled val="1"/>
        </dgm:presLayoutVars>
      </dgm:prSet>
      <dgm:spPr/>
    </dgm:pt>
    <dgm:pt modelId="{15F4EA7B-CA41-4F44-926B-5C7DB0EBC253}" type="pres">
      <dgm:prSet presAssocID="{1AAD2206-72A5-40CA-BD14-775AE6887758}" presName="parentText2" presStyleLbl="node1" presStyleIdx="1" presStyleCnt="5">
        <dgm:presLayoutVars>
          <dgm:chMax/>
          <dgm:chPref val="3"/>
          <dgm:bulletEnabled val="1"/>
        </dgm:presLayoutVars>
      </dgm:prSet>
      <dgm:spPr/>
    </dgm:pt>
    <dgm:pt modelId="{F3D022DF-DEB7-4723-88FD-E99258F58191}" type="pres">
      <dgm:prSet presAssocID="{50350D8F-53D8-44A3-98A9-EFAEAC205C4F}" presName="parentText3" presStyleLbl="node1" presStyleIdx="2" presStyleCnt="5">
        <dgm:presLayoutVars>
          <dgm:chMax/>
          <dgm:chPref val="3"/>
          <dgm:bulletEnabled val="1"/>
        </dgm:presLayoutVars>
      </dgm:prSet>
      <dgm:spPr/>
    </dgm:pt>
    <dgm:pt modelId="{2E8CFC2F-8336-446A-A30C-EB520D004C7D}" type="pres">
      <dgm:prSet presAssocID="{50350D8F-53D8-44A3-98A9-EFAEAC205C4F}" presName="childText3" presStyleLbl="solidAlignAcc1" presStyleIdx="0" presStyleCnt="3">
        <dgm:presLayoutVars>
          <dgm:chMax val="0"/>
          <dgm:chPref val="0"/>
          <dgm:bulletEnabled val="1"/>
        </dgm:presLayoutVars>
      </dgm:prSet>
      <dgm:spPr/>
    </dgm:pt>
    <dgm:pt modelId="{0775C919-27B0-4A0C-A2A2-4148F5BD248F}" type="pres">
      <dgm:prSet presAssocID="{69BD7D56-6B25-42CB-BF6D-46EC6C16063E}" presName="parentText4" presStyleLbl="node1" presStyleIdx="3" presStyleCnt="5">
        <dgm:presLayoutVars>
          <dgm:chMax/>
          <dgm:chPref val="3"/>
          <dgm:bulletEnabled val="1"/>
        </dgm:presLayoutVars>
      </dgm:prSet>
      <dgm:spPr/>
    </dgm:pt>
    <dgm:pt modelId="{6FA65707-14BE-4A82-81D9-36BF0A1644E4}" type="pres">
      <dgm:prSet presAssocID="{69BD7D56-6B25-42CB-BF6D-46EC6C16063E}" presName="childText4" presStyleLbl="solidAlignAcc1" presStyleIdx="1" presStyleCnt="3">
        <dgm:presLayoutVars>
          <dgm:chMax val="0"/>
          <dgm:chPref val="0"/>
          <dgm:bulletEnabled val="1"/>
        </dgm:presLayoutVars>
      </dgm:prSet>
      <dgm:spPr/>
    </dgm:pt>
    <dgm:pt modelId="{6324591B-0B5C-45D8-9351-A1D9CF72B03E}" type="pres">
      <dgm:prSet presAssocID="{44377315-B2CB-4B63-B502-1626FE8DEC0D}" presName="parentText5" presStyleLbl="node1" presStyleIdx="4" presStyleCnt="5">
        <dgm:presLayoutVars>
          <dgm:chMax/>
          <dgm:chPref val="3"/>
          <dgm:bulletEnabled val="1"/>
        </dgm:presLayoutVars>
      </dgm:prSet>
      <dgm:spPr/>
    </dgm:pt>
    <dgm:pt modelId="{4FB59BEF-7049-4A99-8A21-27EC7F2947DC}" type="pres">
      <dgm:prSet presAssocID="{44377315-B2CB-4B63-B502-1626FE8DEC0D}" presName="childText5" presStyleLbl="solidAlignAcc1" presStyleIdx="2" presStyleCnt="3">
        <dgm:presLayoutVars>
          <dgm:chMax val="0"/>
          <dgm:chPref val="0"/>
          <dgm:bulletEnabled val="1"/>
        </dgm:presLayoutVars>
      </dgm:prSet>
      <dgm:spPr/>
    </dgm:pt>
  </dgm:ptLst>
  <dgm:cxnLst>
    <dgm:cxn modelId="{82C9E309-578A-4721-94FB-280B6D1A8A72}" type="presOf" srcId="{63C9ECA5-7431-4346-8495-0CB346B2B00E}" destId="{39EFC9DF-E8C4-43E3-967C-0E5F54C20C54}" srcOrd="0" destOrd="0" presId="urn:microsoft.com/office/officeart/2009/3/layout/IncreasingArrowsProcess"/>
    <dgm:cxn modelId="{CA0F4030-AECE-4CA5-9AFF-6C8D77C9329B}" srcId="{44377315-B2CB-4B63-B502-1626FE8DEC0D}" destId="{A2858D65-734D-4606-958C-F045D6B1D47F}" srcOrd="0" destOrd="0" parTransId="{37013562-E219-483A-A394-ED2F7D17F29B}" sibTransId="{3A07F3A3-31C6-45FB-875C-1F217CAA9BC7}"/>
    <dgm:cxn modelId="{CFBDFE36-292F-47A9-941A-7BA1EE534C01}" srcId="{50350D8F-53D8-44A3-98A9-EFAEAC205C4F}" destId="{39C648B7-41B8-43CD-AA43-4C7B2C11821C}" srcOrd="1" destOrd="0" parTransId="{3A9DC71B-2803-4579-99D4-0CBE9EACF16E}" sibTransId="{CB89267B-9CBC-4B7C-A337-5A0AE332E197}"/>
    <dgm:cxn modelId="{F41BD940-9234-48E9-B78B-37C4D5CA4BBA}" type="presOf" srcId="{0651BF6F-7B04-4838-AD5C-81E2AD67AC39}" destId="{6FA65707-14BE-4A82-81D9-36BF0A1644E4}" srcOrd="0" destOrd="0" presId="urn:microsoft.com/office/officeart/2009/3/layout/IncreasingArrowsProcess"/>
    <dgm:cxn modelId="{EE54D360-4A89-4858-B409-6F3B658EEFD9}" srcId="{D895EA68-D2DA-47EA-89EF-381DD74002EE}" destId="{63C9ECA5-7431-4346-8495-0CB346B2B00E}" srcOrd="0" destOrd="0" parTransId="{876BA597-E3DD-4294-BD6C-6338E5632249}" sibTransId="{4FB508F5-4A8C-47CF-9CFE-C556B38FBA3E}"/>
    <dgm:cxn modelId="{41380965-8F44-4B23-8AFC-DA554AA592C0}" srcId="{D895EA68-D2DA-47EA-89EF-381DD74002EE}" destId="{023CB30A-2953-4382-8436-78F1E74E64B4}" srcOrd="6" destOrd="0" parTransId="{7AAECB71-B9DF-4ED9-A837-E195FBE70C27}" sibTransId="{A783B091-BFA3-45FF-9B6B-FD0EFF20ABB6}"/>
    <dgm:cxn modelId="{9CD3C26C-71EA-4693-A548-85BE67A2345F}" srcId="{D895EA68-D2DA-47EA-89EF-381DD74002EE}" destId="{1AAD2206-72A5-40CA-BD14-775AE6887758}" srcOrd="1" destOrd="0" parTransId="{AE8CE6CE-49B0-4297-9B16-08EC70EAC803}" sibTransId="{EADAC4B6-4E29-4C82-887A-562833D89AFF}"/>
    <dgm:cxn modelId="{3452314D-4D69-4BFD-9EAF-69B78B68BE11}" type="presOf" srcId="{AFADA5A3-6985-4BB4-ABEF-17A43A7D597A}" destId="{2E8CFC2F-8336-446A-A30C-EB520D004C7D}" srcOrd="0" destOrd="2" presId="urn:microsoft.com/office/officeart/2009/3/layout/IncreasingArrowsProcess"/>
    <dgm:cxn modelId="{84A3DB51-C96E-4793-AB78-E96632AFD8D1}" srcId="{50350D8F-53D8-44A3-98A9-EFAEAC205C4F}" destId="{AFADA5A3-6985-4BB4-ABEF-17A43A7D597A}" srcOrd="2" destOrd="0" parTransId="{6663C9A8-F850-4725-9E1D-8FC028C97C47}" sibTransId="{C97FF276-5D4D-4912-9DA3-E6F03450DF1E}"/>
    <dgm:cxn modelId="{4C559973-DA84-428E-8B18-F7F58BDDEB6F}" srcId="{50350D8F-53D8-44A3-98A9-EFAEAC205C4F}" destId="{3A372DF4-3869-45A0-B4DC-6D6866EC9C76}" srcOrd="0" destOrd="0" parTransId="{F9A6C91F-857D-44A3-A920-F4DBA651A715}" sibTransId="{4C1C4DD1-0649-47CD-B95F-77CB0064A6CE}"/>
    <dgm:cxn modelId="{D55B1980-CAA3-4C86-8EEE-A6CBA358E449}" type="presOf" srcId="{1AAD2206-72A5-40CA-BD14-775AE6887758}" destId="{15F4EA7B-CA41-4F44-926B-5C7DB0EBC253}" srcOrd="0" destOrd="0" presId="urn:microsoft.com/office/officeart/2009/3/layout/IncreasingArrowsProcess"/>
    <dgm:cxn modelId="{DCA65083-6E8B-45C4-AE63-66A27235FD5F}" type="presOf" srcId="{D895EA68-D2DA-47EA-89EF-381DD74002EE}" destId="{3D897718-3D49-4856-8D2F-6D296B7B8151}" srcOrd="0" destOrd="0" presId="urn:microsoft.com/office/officeart/2009/3/layout/IncreasingArrowsProcess"/>
    <dgm:cxn modelId="{DE603E86-AC01-4CE9-AA3C-4E5EEE913627}" srcId="{D895EA68-D2DA-47EA-89EF-381DD74002EE}" destId="{AA323FC0-1DB9-4A74-9768-A367F7171512}" srcOrd="5" destOrd="0" parTransId="{2002FF6A-041A-4EDD-9C68-153EC27E7127}" sibTransId="{CA2E7952-AFB9-4E20-B6E3-D751F87668FD}"/>
    <dgm:cxn modelId="{124EFD8C-1CBB-43F5-A11D-85102A3D65B9}" type="presOf" srcId="{69BD7D56-6B25-42CB-BF6D-46EC6C16063E}" destId="{0775C919-27B0-4A0C-A2A2-4148F5BD248F}" srcOrd="0" destOrd="0" presId="urn:microsoft.com/office/officeart/2009/3/layout/IncreasingArrowsProcess"/>
    <dgm:cxn modelId="{0109599E-907A-4C0F-B791-E0EDEA042B40}" srcId="{69BD7D56-6B25-42CB-BF6D-46EC6C16063E}" destId="{24EB5930-6A8A-4612-99FE-9C6ABFD3F844}" srcOrd="1" destOrd="0" parTransId="{1BBE3C8C-C619-4F81-9396-0307A4AD34A0}" sibTransId="{797F7FA6-A97D-4DC8-9D9C-E04A9D8997BF}"/>
    <dgm:cxn modelId="{F978FBB7-921C-404B-B741-0CF55D9DF629}" srcId="{69BD7D56-6B25-42CB-BF6D-46EC6C16063E}" destId="{0651BF6F-7B04-4838-AD5C-81E2AD67AC39}" srcOrd="0" destOrd="0" parTransId="{3DF7113D-ED85-436C-A5C7-9557D5131635}" sibTransId="{AF151A53-0457-4E8E-8EC0-E05926927B09}"/>
    <dgm:cxn modelId="{DB4E2ABA-48B4-457C-989F-B652B8FDE706}" type="presOf" srcId="{24EB5930-6A8A-4612-99FE-9C6ABFD3F844}" destId="{6FA65707-14BE-4A82-81D9-36BF0A1644E4}" srcOrd="0" destOrd="1" presId="urn:microsoft.com/office/officeart/2009/3/layout/IncreasingArrowsProcess"/>
    <dgm:cxn modelId="{C6CB18BB-E910-4CE1-A776-04541100894E}" srcId="{D895EA68-D2DA-47EA-89EF-381DD74002EE}" destId="{69BD7D56-6B25-42CB-BF6D-46EC6C16063E}" srcOrd="3" destOrd="0" parTransId="{BC84F9EE-A57D-449D-ACDC-BAA273429436}" sibTransId="{4D8727A8-47C9-45DA-AD1D-FAB20AB5B9DB}"/>
    <dgm:cxn modelId="{C38B8ABE-231B-468E-B4E8-0573043C8E4E}" type="presOf" srcId="{50350D8F-53D8-44A3-98A9-EFAEAC205C4F}" destId="{F3D022DF-DEB7-4723-88FD-E99258F58191}" srcOrd="0" destOrd="0" presId="urn:microsoft.com/office/officeart/2009/3/layout/IncreasingArrowsProcess"/>
    <dgm:cxn modelId="{505E46D7-2609-4B68-9DCC-1AC7B25084E6}" srcId="{D895EA68-D2DA-47EA-89EF-381DD74002EE}" destId="{50350D8F-53D8-44A3-98A9-EFAEAC205C4F}" srcOrd="2" destOrd="0" parTransId="{9927EDB8-5855-4177-9620-9DFFD3A08AFD}" sibTransId="{C633678E-37E9-4363-A421-765173995470}"/>
    <dgm:cxn modelId="{6A4B2DD8-8B9A-433A-8A54-A200FED6721B}" type="presOf" srcId="{39C648B7-41B8-43CD-AA43-4C7B2C11821C}" destId="{2E8CFC2F-8336-446A-A30C-EB520D004C7D}" srcOrd="0" destOrd="1" presId="urn:microsoft.com/office/officeart/2009/3/layout/IncreasingArrowsProcess"/>
    <dgm:cxn modelId="{05F547DB-B93D-4DD9-8F65-EA6B08A7B42C}" type="presOf" srcId="{3A372DF4-3869-45A0-B4DC-6D6866EC9C76}" destId="{2E8CFC2F-8336-446A-A30C-EB520D004C7D}" srcOrd="0" destOrd="0" presId="urn:microsoft.com/office/officeart/2009/3/layout/IncreasingArrowsProcess"/>
    <dgm:cxn modelId="{EA67E6EC-8F3A-4FF0-B47A-0BD7B7AF2A6B}" type="presOf" srcId="{A2858D65-734D-4606-958C-F045D6B1D47F}" destId="{4FB59BEF-7049-4A99-8A21-27EC7F2947DC}" srcOrd="0" destOrd="0" presId="urn:microsoft.com/office/officeart/2009/3/layout/IncreasingArrowsProcess"/>
    <dgm:cxn modelId="{2B2C90EE-0F3D-43C7-956D-A7F1ACC25A25}" srcId="{D895EA68-D2DA-47EA-89EF-381DD74002EE}" destId="{44377315-B2CB-4B63-B502-1626FE8DEC0D}" srcOrd="4" destOrd="0" parTransId="{1EA1B724-DD5A-40A8-BA42-731D6AB9F4AE}" sibTransId="{F1C46ED6-6565-41A9-BEFB-BB2AA8479F2D}"/>
    <dgm:cxn modelId="{F13BB1EE-D80C-4B37-8AA7-E8782D493E1D}" type="presOf" srcId="{44377315-B2CB-4B63-B502-1626FE8DEC0D}" destId="{6324591B-0B5C-45D8-9351-A1D9CF72B03E}" srcOrd="0" destOrd="0" presId="urn:microsoft.com/office/officeart/2009/3/layout/IncreasingArrowsProcess"/>
    <dgm:cxn modelId="{B63039F2-7F86-49C8-8DF0-BAAD7029EBD6}" type="presParOf" srcId="{3D897718-3D49-4856-8D2F-6D296B7B8151}" destId="{39EFC9DF-E8C4-43E3-967C-0E5F54C20C54}" srcOrd="0" destOrd="0" presId="urn:microsoft.com/office/officeart/2009/3/layout/IncreasingArrowsProcess"/>
    <dgm:cxn modelId="{2AAD3349-1BC0-451D-BDF1-DE33ACFA0AFD}" type="presParOf" srcId="{3D897718-3D49-4856-8D2F-6D296B7B8151}" destId="{15F4EA7B-CA41-4F44-926B-5C7DB0EBC253}" srcOrd="1" destOrd="0" presId="urn:microsoft.com/office/officeart/2009/3/layout/IncreasingArrowsProcess"/>
    <dgm:cxn modelId="{1651DE03-D9B9-455A-9EFE-2C8D38CD4A43}" type="presParOf" srcId="{3D897718-3D49-4856-8D2F-6D296B7B8151}" destId="{F3D022DF-DEB7-4723-88FD-E99258F58191}" srcOrd="2" destOrd="0" presId="urn:microsoft.com/office/officeart/2009/3/layout/IncreasingArrowsProcess"/>
    <dgm:cxn modelId="{ADFCBE56-66F6-43A8-890A-8A090EAFF810}" type="presParOf" srcId="{3D897718-3D49-4856-8D2F-6D296B7B8151}" destId="{2E8CFC2F-8336-446A-A30C-EB520D004C7D}" srcOrd="3" destOrd="0" presId="urn:microsoft.com/office/officeart/2009/3/layout/IncreasingArrowsProcess"/>
    <dgm:cxn modelId="{A132E464-FCB6-4E80-9EBE-3155C4CC3C1C}" type="presParOf" srcId="{3D897718-3D49-4856-8D2F-6D296B7B8151}" destId="{0775C919-27B0-4A0C-A2A2-4148F5BD248F}" srcOrd="4" destOrd="0" presId="urn:microsoft.com/office/officeart/2009/3/layout/IncreasingArrowsProcess"/>
    <dgm:cxn modelId="{549EE015-B4E2-4619-A1D5-A68183E104AA}" type="presParOf" srcId="{3D897718-3D49-4856-8D2F-6D296B7B8151}" destId="{6FA65707-14BE-4A82-81D9-36BF0A1644E4}" srcOrd="5" destOrd="0" presId="urn:microsoft.com/office/officeart/2009/3/layout/IncreasingArrowsProcess"/>
    <dgm:cxn modelId="{D3A33B8F-CC46-417F-8317-3D1416346438}" type="presParOf" srcId="{3D897718-3D49-4856-8D2F-6D296B7B8151}" destId="{6324591B-0B5C-45D8-9351-A1D9CF72B03E}" srcOrd="6" destOrd="0" presId="urn:microsoft.com/office/officeart/2009/3/layout/IncreasingArrowsProcess"/>
    <dgm:cxn modelId="{47E5DEC2-956F-4C9E-AD0C-A0A5DE914433}" type="presParOf" srcId="{3D897718-3D49-4856-8D2F-6D296B7B8151}" destId="{4FB59BEF-7049-4A99-8A21-27EC7F2947DC}"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10A0C4-4507-4771-8448-279E76C4D58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2B2D24D-64FC-4DE4-A760-3E684102A791}">
      <dgm:prSet custT="1"/>
      <dgm:spPr/>
      <dgm:t>
        <a:bodyPr/>
        <a:lstStyle/>
        <a:p>
          <a:r>
            <a:rPr lang="en-US" sz="1300">
              <a:latin typeface="Times New Roman" panose="02020603050405020304" pitchFamily="18" charset="0"/>
              <a:cs typeface="Times New Roman" panose="02020603050405020304" pitchFamily="18" charset="0"/>
            </a:rPr>
            <a:t>Customer segmentation is a crucial step in understanding the diversity within a customer base. By grouping customers with similar characteristics, businesses can tailor marketing strategies, improve customer service, and optimize product offerings to meet the specific needs of each group. In this analysis, we aim to explore and segment customers based on their </a:t>
          </a:r>
          <a:r>
            <a:rPr lang="en-US" sz="1300" b="1">
              <a:latin typeface="Times New Roman" panose="02020603050405020304" pitchFamily="18" charset="0"/>
              <a:cs typeface="Times New Roman" panose="02020603050405020304" pitchFamily="18" charset="0"/>
            </a:rPr>
            <a:t>Age</a:t>
          </a:r>
          <a:r>
            <a:rPr lang="en-US" sz="1300">
              <a:latin typeface="Times New Roman" panose="02020603050405020304" pitchFamily="18" charset="0"/>
              <a:cs typeface="Times New Roman" panose="02020603050405020304" pitchFamily="18" charset="0"/>
            </a:rPr>
            <a:t> and </a:t>
          </a:r>
          <a:r>
            <a:rPr lang="en-US" sz="1300" b="1">
              <a:latin typeface="Times New Roman" panose="02020603050405020304" pitchFamily="18" charset="0"/>
              <a:cs typeface="Times New Roman" panose="02020603050405020304" pitchFamily="18" charset="0"/>
            </a:rPr>
            <a:t>Spending Score</a:t>
          </a:r>
          <a:r>
            <a:rPr lang="en-US" sz="1300">
              <a:latin typeface="Times New Roman" panose="02020603050405020304" pitchFamily="18" charset="0"/>
              <a:cs typeface="Times New Roman" panose="02020603050405020304" pitchFamily="18" charset="0"/>
            </a:rPr>
            <a:t> using a </a:t>
          </a:r>
          <a:r>
            <a:rPr lang="en-US" sz="1300" b="1">
              <a:latin typeface="Times New Roman" panose="02020603050405020304" pitchFamily="18" charset="0"/>
              <a:cs typeface="Times New Roman" panose="02020603050405020304" pitchFamily="18" charset="0"/>
            </a:rPr>
            <a:t>KMeans clustering</a:t>
          </a:r>
          <a:r>
            <a:rPr lang="en-US" sz="1300">
              <a:latin typeface="Times New Roman" panose="02020603050405020304" pitchFamily="18" charset="0"/>
              <a:cs typeface="Times New Roman" panose="02020603050405020304" pitchFamily="18" charset="0"/>
            </a:rPr>
            <a:t> approach.</a:t>
          </a:r>
        </a:p>
      </dgm:t>
    </dgm:pt>
    <dgm:pt modelId="{A5F23DD7-7D3C-4932-899C-7D3361D77417}" type="parTrans" cxnId="{4F640FF7-96C4-4885-B2D7-D39C8CE7BC55}">
      <dgm:prSet/>
      <dgm:spPr/>
      <dgm:t>
        <a:bodyPr/>
        <a:lstStyle/>
        <a:p>
          <a:endParaRPr lang="en-US"/>
        </a:p>
      </dgm:t>
    </dgm:pt>
    <dgm:pt modelId="{6DCA405C-4905-47FD-B99C-0FC4DCD77A19}" type="sibTrans" cxnId="{4F640FF7-96C4-4885-B2D7-D39C8CE7BC55}">
      <dgm:prSet/>
      <dgm:spPr/>
      <dgm:t>
        <a:bodyPr/>
        <a:lstStyle/>
        <a:p>
          <a:endParaRPr lang="en-US"/>
        </a:p>
      </dgm:t>
    </dgm:pt>
    <dgm:pt modelId="{C0280CD5-974B-45D7-B41F-72F74F316B60}">
      <dgm:prSet custT="1"/>
      <dgm:spPr/>
      <dgm:t>
        <a:bodyPr/>
        <a:lstStyle/>
        <a:p>
          <a:r>
            <a:rPr lang="en-US" sz="1300">
              <a:latin typeface="Times New Roman" panose="02020603050405020304" pitchFamily="18" charset="0"/>
              <a:cs typeface="Times New Roman" panose="02020603050405020304" pitchFamily="18" charset="0"/>
            </a:rPr>
            <a:t>The dataset consists of key customer attributes, including </a:t>
          </a:r>
          <a:r>
            <a:rPr lang="en-US" sz="1300" b="1">
              <a:latin typeface="Times New Roman" panose="02020603050405020304" pitchFamily="18" charset="0"/>
              <a:cs typeface="Times New Roman" panose="02020603050405020304" pitchFamily="18" charset="0"/>
            </a:rPr>
            <a:t>Age</a:t>
          </a:r>
          <a:r>
            <a:rPr lang="en-US" sz="1300">
              <a:latin typeface="Times New Roman" panose="02020603050405020304" pitchFamily="18" charset="0"/>
              <a:cs typeface="Times New Roman" panose="02020603050405020304" pitchFamily="18" charset="0"/>
            </a:rPr>
            <a:t>, </a:t>
          </a:r>
          <a:r>
            <a:rPr lang="en-US" sz="1300" b="1">
              <a:latin typeface="Times New Roman" panose="02020603050405020304" pitchFamily="18" charset="0"/>
              <a:cs typeface="Times New Roman" panose="02020603050405020304" pitchFamily="18" charset="0"/>
            </a:rPr>
            <a:t>Spending Score</a:t>
          </a:r>
          <a:r>
            <a:rPr lang="en-US" sz="1300">
              <a:latin typeface="Times New Roman" panose="02020603050405020304" pitchFamily="18" charset="0"/>
              <a:cs typeface="Times New Roman" panose="02020603050405020304" pitchFamily="18" charset="0"/>
            </a:rPr>
            <a:t>, and </a:t>
          </a:r>
          <a:r>
            <a:rPr lang="en-US" sz="1300" b="1">
              <a:latin typeface="Times New Roman" panose="02020603050405020304" pitchFamily="18" charset="0"/>
              <a:cs typeface="Times New Roman" panose="02020603050405020304" pitchFamily="18" charset="0"/>
            </a:rPr>
            <a:t>Gender</a:t>
          </a:r>
          <a:r>
            <a:rPr lang="en-US" sz="1300">
              <a:latin typeface="Times New Roman" panose="02020603050405020304" pitchFamily="18" charset="0"/>
              <a:cs typeface="Times New Roman" panose="02020603050405020304" pitchFamily="18" charset="0"/>
            </a:rPr>
            <a:t>, which provide insights into both demographic information and purchasing behavior. Through </a:t>
          </a:r>
          <a:r>
            <a:rPr lang="en-US" sz="1300" b="1">
              <a:latin typeface="Times New Roman" panose="02020603050405020304" pitchFamily="18" charset="0"/>
              <a:cs typeface="Times New Roman" panose="02020603050405020304" pitchFamily="18" charset="0"/>
            </a:rPr>
            <a:t>Exploratory Data Analysis (EDA)</a:t>
          </a:r>
          <a:r>
            <a:rPr lang="en-US" sz="1300">
              <a:latin typeface="Times New Roman" panose="02020603050405020304" pitchFamily="18" charset="0"/>
              <a:cs typeface="Times New Roman" panose="02020603050405020304" pitchFamily="18" charset="0"/>
            </a:rPr>
            <a:t>, we will first examine the distribution of these features and investigate the relationships between them. Visualizations, such as histograms, scatter plots, and pair plots, will be used to identify patterns and trends.</a:t>
          </a:r>
        </a:p>
      </dgm:t>
    </dgm:pt>
    <dgm:pt modelId="{7F662987-2CE2-44DA-8936-78419DD92D04}" type="parTrans" cxnId="{20E41827-828A-4DB8-B506-B3B5C54045A9}">
      <dgm:prSet/>
      <dgm:spPr/>
      <dgm:t>
        <a:bodyPr/>
        <a:lstStyle/>
        <a:p>
          <a:endParaRPr lang="en-US"/>
        </a:p>
      </dgm:t>
    </dgm:pt>
    <dgm:pt modelId="{7349F6E3-549E-48EA-95FF-7D680961284A}" type="sibTrans" cxnId="{20E41827-828A-4DB8-B506-B3B5C54045A9}">
      <dgm:prSet/>
      <dgm:spPr/>
      <dgm:t>
        <a:bodyPr/>
        <a:lstStyle/>
        <a:p>
          <a:endParaRPr lang="en-US"/>
        </a:p>
      </dgm:t>
    </dgm:pt>
    <dgm:pt modelId="{39D3BE58-6318-4B67-BA0C-90A3575F65E3}">
      <dgm:prSet custT="1"/>
      <dgm:spPr/>
      <dgm:t>
        <a:bodyPr/>
        <a:lstStyle/>
        <a:p>
          <a:r>
            <a:rPr lang="en-US" sz="1300" dirty="0">
              <a:latin typeface="Times New Roman" panose="02020603050405020304" pitchFamily="18" charset="0"/>
              <a:cs typeface="Times New Roman" panose="02020603050405020304" pitchFamily="18" charset="0"/>
            </a:rPr>
            <a:t>The primary focus of this analysis is on </a:t>
          </a:r>
          <a:r>
            <a:rPr lang="en-US" sz="1300" b="1" dirty="0" err="1">
              <a:latin typeface="Times New Roman" panose="02020603050405020304" pitchFamily="18" charset="0"/>
              <a:cs typeface="Times New Roman" panose="02020603050405020304" pitchFamily="18" charset="0"/>
            </a:rPr>
            <a:t>KMeans</a:t>
          </a:r>
          <a:r>
            <a:rPr lang="en-US" sz="1300" b="1" dirty="0">
              <a:latin typeface="Times New Roman" panose="02020603050405020304" pitchFamily="18" charset="0"/>
              <a:cs typeface="Times New Roman" panose="02020603050405020304" pitchFamily="18" charset="0"/>
            </a:rPr>
            <a:t> clustering</a:t>
          </a:r>
          <a:r>
            <a:rPr lang="en-US" sz="1300" dirty="0">
              <a:latin typeface="Times New Roman" panose="02020603050405020304" pitchFamily="18" charset="0"/>
              <a:cs typeface="Times New Roman" panose="02020603050405020304" pitchFamily="18" charset="0"/>
            </a:rPr>
            <a:t>, which will be employed to segment the customers into distinct groups based on the similarities between their </a:t>
          </a:r>
          <a:r>
            <a:rPr lang="en-US" sz="1300" b="1" dirty="0">
              <a:latin typeface="Times New Roman" panose="02020603050405020304" pitchFamily="18" charset="0"/>
              <a:cs typeface="Times New Roman" panose="02020603050405020304" pitchFamily="18" charset="0"/>
            </a:rPr>
            <a:t>Age</a:t>
          </a:r>
          <a:r>
            <a:rPr lang="en-US" sz="1300" dirty="0">
              <a:latin typeface="Times New Roman" panose="02020603050405020304" pitchFamily="18" charset="0"/>
              <a:cs typeface="Times New Roman" panose="02020603050405020304" pitchFamily="18" charset="0"/>
            </a:rPr>
            <a:t> and </a:t>
          </a:r>
          <a:r>
            <a:rPr lang="en-US" sz="1300" b="1" dirty="0">
              <a:latin typeface="Times New Roman" panose="02020603050405020304" pitchFamily="18" charset="0"/>
              <a:cs typeface="Times New Roman" panose="02020603050405020304" pitchFamily="18" charset="0"/>
            </a:rPr>
            <a:t>Spending Score</a:t>
          </a:r>
          <a:r>
            <a:rPr lang="en-US" sz="1300" dirty="0">
              <a:latin typeface="Times New Roman" panose="02020603050405020304" pitchFamily="18" charset="0"/>
              <a:cs typeface="Times New Roman" panose="02020603050405020304" pitchFamily="18" charset="0"/>
            </a:rPr>
            <a:t>. The optimal number of clusters will be determined using the </a:t>
          </a:r>
          <a:r>
            <a:rPr lang="en-US" sz="1300" b="1" dirty="0">
              <a:latin typeface="Times New Roman" panose="02020603050405020304" pitchFamily="18" charset="0"/>
              <a:cs typeface="Times New Roman" panose="02020603050405020304" pitchFamily="18" charset="0"/>
            </a:rPr>
            <a:t>Elbow Method</a:t>
          </a:r>
          <a:r>
            <a:rPr lang="en-US" sz="1300" dirty="0">
              <a:latin typeface="Times New Roman" panose="02020603050405020304" pitchFamily="18" charset="0"/>
              <a:cs typeface="Times New Roman" panose="02020603050405020304" pitchFamily="18" charset="0"/>
            </a:rPr>
            <a:t>. The clusters will then be analyzed and visualized to provide a clear understanding of customer behavior and segment characteristics.</a:t>
          </a:r>
        </a:p>
      </dgm:t>
    </dgm:pt>
    <dgm:pt modelId="{48F273ED-D01C-4C31-9EEA-F154E65CEA93}" type="parTrans" cxnId="{5E511775-3859-4943-8075-3D61FB476C20}">
      <dgm:prSet/>
      <dgm:spPr/>
      <dgm:t>
        <a:bodyPr/>
        <a:lstStyle/>
        <a:p>
          <a:endParaRPr lang="en-US"/>
        </a:p>
      </dgm:t>
    </dgm:pt>
    <dgm:pt modelId="{BFEC8483-B8F5-4646-A80A-B98D8A9BDF6B}" type="sibTrans" cxnId="{5E511775-3859-4943-8075-3D61FB476C20}">
      <dgm:prSet/>
      <dgm:spPr/>
      <dgm:t>
        <a:bodyPr/>
        <a:lstStyle/>
        <a:p>
          <a:endParaRPr lang="en-US"/>
        </a:p>
      </dgm:t>
    </dgm:pt>
    <dgm:pt modelId="{91FAD5F0-D7BA-443E-9ED9-131A14E3D551}">
      <dgm:prSet custT="1"/>
      <dgm:spPr/>
      <dgm:t>
        <a:bodyPr/>
        <a:lstStyle/>
        <a:p>
          <a:r>
            <a:rPr lang="en-US" sz="1300">
              <a:latin typeface="Times New Roman" panose="02020603050405020304" pitchFamily="18" charset="0"/>
              <a:cs typeface="Times New Roman" panose="02020603050405020304" pitchFamily="18" charset="0"/>
            </a:rPr>
            <a:t>This analysis will provide valuable insights into customer segments, helping businesses design targeted marketing campaigns and optimize customer engagement strategies. The results, including cluster summaries and visualizations, will be presented in a clear and concise manner to facilitate decision-making.</a:t>
          </a:r>
        </a:p>
      </dgm:t>
    </dgm:pt>
    <dgm:pt modelId="{F6F75287-E45D-413E-AC64-AAE19DE09ADC}" type="parTrans" cxnId="{8E989471-9C45-456A-B063-C39F0FC45639}">
      <dgm:prSet/>
      <dgm:spPr/>
      <dgm:t>
        <a:bodyPr/>
        <a:lstStyle/>
        <a:p>
          <a:endParaRPr lang="en-US"/>
        </a:p>
      </dgm:t>
    </dgm:pt>
    <dgm:pt modelId="{5D209E78-6053-4E48-9C9E-BFF9116D24D2}" type="sibTrans" cxnId="{8E989471-9C45-456A-B063-C39F0FC45639}">
      <dgm:prSet/>
      <dgm:spPr/>
      <dgm:t>
        <a:bodyPr/>
        <a:lstStyle/>
        <a:p>
          <a:endParaRPr lang="en-US"/>
        </a:p>
      </dgm:t>
    </dgm:pt>
    <dgm:pt modelId="{1CF14AF7-3ACA-4ADD-8736-BE9E3ED2EFE8}" type="pres">
      <dgm:prSet presAssocID="{C210A0C4-4507-4771-8448-279E76C4D58C}" presName="root" presStyleCnt="0">
        <dgm:presLayoutVars>
          <dgm:dir/>
          <dgm:resizeHandles val="exact"/>
        </dgm:presLayoutVars>
      </dgm:prSet>
      <dgm:spPr/>
    </dgm:pt>
    <dgm:pt modelId="{A14285D7-7C34-453C-B147-579284869624}" type="pres">
      <dgm:prSet presAssocID="{C210A0C4-4507-4771-8448-279E76C4D58C}" presName="container" presStyleCnt="0">
        <dgm:presLayoutVars>
          <dgm:dir/>
          <dgm:resizeHandles val="exact"/>
        </dgm:presLayoutVars>
      </dgm:prSet>
      <dgm:spPr/>
    </dgm:pt>
    <dgm:pt modelId="{F178C4F7-8E5B-4877-8312-DC298E288C03}" type="pres">
      <dgm:prSet presAssocID="{72B2D24D-64FC-4DE4-A760-3E684102A791}" presName="compNode" presStyleCnt="0"/>
      <dgm:spPr/>
    </dgm:pt>
    <dgm:pt modelId="{20773B8F-75E8-4D7C-A495-FF7EC8F5A356}" type="pres">
      <dgm:prSet presAssocID="{72B2D24D-64FC-4DE4-A760-3E684102A791}" presName="iconBgRect" presStyleLbl="bgShp" presStyleIdx="0" presStyleCnt="4"/>
      <dgm:spPr/>
    </dgm:pt>
    <dgm:pt modelId="{B5F8A58B-885D-48FC-A368-3BA815BBF778}" type="pres">
      <dgm:prSet presAssocID="{72B2D24D-64FC-4DE4-A760-3E684102A79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2908B980-F6DD-4611-901B-639F29CF8A5F}" type="pres">
      <dgm:prSet presAssocID="{72B2D24D-64FC-4DE4-A760-3E684102A791}" presName="spaceRect" presStyleCnt="0"/>
      <dgm:spPr/>
    </dgm:pt>
    <dgm:pt modelId="{F0F000B4-9F45-42A5-AD79-3CFBF58FEA81}" type="pres">
      <dgm:prSet presAssocID="{72B2D24D-64FC-4DE4-A760-3E684102A791}" presName="textRect" presStyleLbl="revTx" presStyleIdx="0" presStyleCnt="4">
        <dgm:presLayoutVars>
          <dgm:chMax val="1"/>
          <dgm:chPref val="1"/>
        </dgm:presLayoutVars>
      </dgm:prSet>
      <dgm:spPr/>
    </dgm:pt>
    <dgm:pt modelId="{CC1F00EC-18DC-49BA-A545-B9F63100F995}" type="pres">
      <dgm:prSet presAssocID="{6DCA405C-4905-47FD-B99C-0FC4DCD77A19}" presName="sibTrans" presStyleLbl="sibTrans2D1" presStyleIdx="0" presStyleCnt="0"/>
      <dgm:spPr/>
    </dgm:pt>
    <dgm:pt modelId="{3A59218F-2464-4CC5-859B-E3CD88864D65}" type="pres">
      <dgm:prSet presAssocID="{C0280CD5-974B-45D7-B41F-72F74F316B60}" presName="compNode" presStyleCnt="0"/>
      <dgm:spPr/>
    </dgm:pt>
    <dgm:pt modelId="{650074B8-C447-47E0-9487-8896A28A784F}" type="pres">
      <dgm:prSet presAssocID="{C0280CD5-974B-45D7-B41F-72F74F316B60}" presName="iconBgRect" presStyleLbl="bgShp" presStyleIdx="1" presStyleCnt="4"/>
      <dgm:spPr/>
    </dgm:pt>
    <dgm:pt modelId="{53FC1E9E-657D-4288-8D1C-2709038C8042}" type="pres">
      <dgm:prSet presAssocID="{C0280CD5-974B-45D7-B41F-72F74F316B6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A0C8B444-85CC-4298-84CB-E50A8CA0EB91}" type="pres">
      <dgm:prSet presAssocID="{C0280CD5-974B-45D7-B41F-72F74F316B60}" presName="spaceRect" presStyleCnt="0"/>
      <dgm:spPr/>
    </dgm:pt>
    <dgm:pt modelId="{16B7CC7E-4112-4B35-99BF-449174F28F7A}" type="pres">
      <dgm:prSet presAssocID="{C0280CD5-974B-45D7-B41F-72F74F316B60}" presName="textRect" presStyleLbl="revTx" presStyleIdx="1" presStyleCnt="4">
        <dgm:presLayoutVars>
          <dgm:chMax val="1"/>
          <dgm:chPref val="1"/>
        </dgm:presLayoutVars>
      </dgm:prSet>
      <dgm:spPr/>
    </dgm:pt>
    <dgm:pt modelId="{FC73B62F-89B5-4DE2-8D25-ED02F0EC6444}" type="pres">
      <dgm:prSet presAssocID="{7349F6E3-549E-48EA-95FF-7D680961284A}" presName="sibTrans" presStyleLbl="sibTrans2D1" presStyleIdx="0" presStyleCnt="0"/>
      <dgm:spPr/>
    </dgm:pt>
    <dgm:pt modelId="{FB09A710-A9E1-4E50-B77D-0BF3694C6E97}" type="pres">
      <dgm:prSet presAssocID="{39D3BE58-6318-4B67-BA0C-90A3575F65E3}" presName="compNode" presStyleCnt="0"/>
      <dgm:spPr/>
    </dgm:pt>
    <dgm:pt modelId="{84E1FBB2-D816-4EE0-AA7C-23655A0AD229}" type="pres">
      <dgm:prSet presAssocID="{39D3BE58-6318-4B67-BA0C-90A3575F65E3}" presName="iconBgRect" presStyleLbl="bgShp" presStyleIdx="2" presStyleCnt="4"/>
      <dgm:spPr/>
    </dgm:pt>
    <dgm:pt modelId="{F18B1BA5-48CD-4642-97AD-E6D145056B1E}" type="pres">
      <dgm:prSet presAssocID="{39D3BE58-6318-4B67-BA0C-90A3575F65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C93C69F6-E788-4066-A0D1-F63607B0C975}" type="pres">
      <dgm:prSet presAssocID="{39D3BE58-6318-4B67-BA0C-90A3575F65E3}" presName="spaceRect" presStyleCnt="0"/>
      <dgm:spPr/>
    </dgm:pt>
    <dgm:pt modelId="{C9F381C2-DFE8-4EC7-B418-FC35A2747A55}" type="pres">
      <dgm:prSet presAssocID="{39D3BE58-6318-4B67-BA0C-90A3575F65E3}" presName="textRect" presStyleLbl="revTx" presStyleIdx="2" presStyleCnt="4">
        <dgm:presLayoutVars>
          <dgm:chMax val="1"/>
          <dgm:chPref val="1"/>
        </dgm:presLayoutVars>
      </dgm:prSet>
      <dgm:spPr/>
    </dgm:pt>
    <dgm:pt modelId="{3C11E862-A003-4B21-A21A-412E14EC18F6}" type="pres">
      <dgm:prSet presAssocID="{BFEC8483-B8F5-4646-A80A-B98D8A9BDF6B}" presName="sibTrans" presStyleLbl="sibTrans2D1" presStyleIdx="0" presStyleCnt="0"/>
      <dgm:spPr/>
    </dgm:pt>
    <dgm:pt modelId="{B212C3DC-8455-4573-97ED-6D8DED9AE2B3}" type="pres">
      <dgm:prSet presAssocID="{91FAD5F0-D7BA-443E-9ED9-131A14E3D551}" presName="compNode" presStyleCnt="0"/>
      <dgm:spPr/>
    </dgm:pt>
    <dgm:pt modelId="{6E82E617-2881-47A4-9BE5-9F717BCFB99D}" type="pres">
      <dgm:prSet presAssocID="{91FAD5F0-D7BA-443E-9ED9-131A14E3D551}" presName="iconBgRect" presStyleLbl="bgShp" presStyleIdx="3" presStyleCnt="4"/>
      <dgm:spPr/>
    </dgm:pt>
    <dgm:pt modelId="{DD8AE3AE-D786-4234-9D25-135883593374}" type="pres">
      <dgm:prSet presAssocID="{91FAD5F0-D7BA-443E-9ED9-131A14E3D55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dvertising"/>
        </a:ext>
      </dgm:extLst>
    </dgm:pt>
    <dgm:pt modelId="{1A71DD8D-372A-4D9A-B176-24F7F543F39B}" type="pres">
      <dgm:prSet presAssocID="{91FAD5F0-D7BA-443E-9ED9-131A14E3D551}" presName="spaceRect" presStyleCnt="0"/>
      <dgm:spPr/>
    </dgm:pt>
    <dgm:pt modelId="{838D6EAA-86A5-4D45-B950-ADE038B49C7A}" type="pres">
      <dgm:prSet presAssocID="{91FAD5F0-D7BA-443E-9ED9-131A14E3D551}" presName="textRect" presStyleLbl="revTx" presStyleIdx="3" presStyleCnt="4">
        <dgm:presLayoutVars>
          <dgm:chMax val="1"/>
          <dgm:chPref val="1"/>
        </dgm:presLayoutVars>
      </dgm:prSet>
      <dgm:spPr/>
    </dgm:pt>
  </dgm:ptLst>
  <dgm:cxnLst>
    <dgm:cxn modelId="{20E41827-828A-4DB8-B506-B3B5C54045A9}" srcId="{C210A0C4-4507-4771-8448-279E76C4D58C}" destId="{C0280CD5-974B-45D7-B41F-72F74F316B60}" srcOrd="1" destOrd="0" parTransId="{7F662987-2CE2-44DA-8936-78419DD92D04}" sibTransId="{7349F6E3-549E-48EA-95FF-7D680961284A}"/>
    <dgm:cxn modelId="{0E910D31-9384-444D-B444-987632740D08}" type="presOf" srcId="{C0280CD5-974B-45D7-B41F-72F74F316B60}" destId="{16B7CC7E-4112-4B35-99BF-449174F28F7A}" srcOrd="0" destOrd="0" presId="urn:microsoft.com/office/officeart/2018/2/layout/IconCircleList"/>
    <dgm:cxn modelId="{60236A4C-84F6-4C5E-8C28-8C01857B0E74}" type="presOf" srcId="{72B2D24D-64FC-4DE4-A760-3E684102A791}" destId="{F0F000B4-9F45-42A5-AD79-3CFBF58FEA81}" srcOrd="0" destOrd="0" presId="urn:microsoft.com/office/officeart/2018/2/layout/IconCircleList"/>
    <dgm:cxn modelId="{8E989471-9C45-456A-B063-C39F0FC45639}" srcId="{C210A0C4-4507-4771-8448-279E76C4D58C}" destId="{91FAD5F0-D7BA-443E-9ED9-131A14E3D551}" srcOrd="3" destOrd="0" parTransId="{F6F75287-E45D-413E-AC64-AAE19DE09ADC}" sibTransId="{5D209E78-6053-4E48-9C9E-BFF9116D24D2}"/>
    <dgm:cxn modelId="{5E511775-3859-4943-8075-3D61FB476C20}" srcId="{C210A0C4-4507-4771-8448-279E76C4D58C}" destId="{39D3BE58-6318-4B67-BA0C-90A3575F65E3}" srcOrd="2" destOrd="0" parTransId="{48F273ED-D01C-4C31-9EEA-F154E65CEA93}" sibTransId="{BFEC8483-B8F5-4646-A80A-B98D8A9BDF6B}"/>
    <dgm:cxn modelId="{96557586-2D0B-4C9D-BF16-E30951C87301}" type="presOf" srcId="{6DCA405C-4905-47FD-B99C-0FC4DCD77A19}" destId="{CC1F00EC-18DC-49BA-A545-B9F63100F995}" srcOrd="0" destOrd="0" presId="urn:microsoft.com/office/officeart/2018/2/layout/IconCircleList"/>
    <dgm:cxn modelId="{245C978C-BF89-4867-9F23-EA071987F863}" type="presOf" srcId="{39D3BE58-6318-4B67-BA0C-90A3575F65E3}" destId="{C9F381C2-DFE8-4EC7-B418-FC35A2747A55}" srcOrd="0" destOrd="0" presId="urn:microsoft.com/office/officeart/2018/2/layout/IconCircleList"/>
    <dgm:cxn modelId="{E0CAF68D-E3AB-457C-AC37-699C92330D20}" type="presOf" srcId="{7349F6E3-549E-48EA-95FF-7D680961284A}" destId="{FC73B62F-89B5-4DE2-8D25-ED02F0EC6444}" srcOrd="0" destOrd="0" presId="urn:microsoft.com/office/officeart/2018/2/layout/IconCircleList"/>
    <dgm:cxn modelId="{FE6C13C3-17F2-4B6E-88C2-8058D5B29ED4}" type="presOf" srcId="{BFEC8483-B8F5-4646-A80A-B98D8A9BDF6B}" destId="{3C11E862-A003-4B21-A21A-412E14EC18F6}" srcOrd="0" destOrd="0" presId="urn:microsoft.com/office/officeart/2018/2/layout/IconCircleList"/>
    <dgm:cxn modelId="{1BCAC7C5-5054-44A3-A965-2E5E1F37A8C6}" type="presOf" srcId="{91FAD5F0-D7BA-443E-9ED9-131A14E3D551}" destId="{838D6EAA-86A5-4D45-B950-ADE038B49C7A}" srcOrd="0" destOrd="0" presId="urn:microsoft.com/office/officeart/2018/2/layout/IconCircleList"/>
    <dgm:cxn modelId="{4F640FF7-96C4-4885-B2D7-D39C8CE7BC55}" srcId="{C210A0C4-4507-4771-8448-279E76C4D58C}" destId="{72B2D24D-64FC-4DE4-A760-3E684102A791}" srcOrd="0" destOrd="0" parTransId="{A5F23DD7-7D3C-4932-899C-7D3361D77417}" sibTransId="{6DCA405C-4905-47FD-B99C-0FC4DCD77A19}"/>
    <dgm:cxn modelId="{0E15FDFD-968A-48F6-ADF6-C3922D609490}" type="presOf" srcId="{C210A0C4-4507-4771-8448-279E76C4D58C}" destId="{1CF14AF7-3ACA-4ADD-8736-BE9E3ED2EFE8}" srcOrd="0" destOrd="0" presId="urn:microsoft.com/office/officeart/2018/2/layout/IconCircleList"/>
    <dgm:cxn modelId="{33BB18E8-2D1E-4D51-8042-BF80853B39C4}" type="presParOf" srcId="{1CF14AF7-3ACA-4ADD-8736-BE9E3ED2EFE8}" destId="{A14285D7-7C34-453C-B147-579284869624}" srcOrd="0" destOrd="0" presId="urn:microsoft.com/office/officeart/2018/2/layout/IconCircleList"/>
    <dgm:cxn modelId="{2D8D151B-B5A9-4138-BB3C-1BADBC39C1A2}" type="presParOf" srcId="{A14285D7-7C34-453C-B147-579284869624}" destId="{F178C4F7-8E5B-4877-8312-DC298E288C03}" srcOrd="0" destOrd="0" presId="urn:microsoft.com/office/officeart/2018/2/layout/IconCircleList"/>
    <dgm:cxn modelId="{1227EE3A-E1CA-4C84-8E76-AE39668E3995}" type="presParOf" srcId="{F178C4F7-8E5B-4877-8312-DC298E288C03}" destId="{20773B8F-75E8-4D7C-A495-FF7EC8F5A356}" srcOrd="0" destOrd="0" presId="urn:microsoft.com/office/officeart/2018/2/layout/IconCircleList"/>
    <dgm:cxn modelId="{14A21152-A08D-4516-B096-0B432420C250}" type="presParOf" srcId="{F178C4F7-8E5B-4877-8312-DC298E288C03}" destId="{B5F8A58B-885D-48FC-A368-3BA815BBF778}" srcOrd="1" destOrd="0" presId="urn:microsoft.com/office/officeart/2018/2/layout/IconCircleList"/>
    <dgm:cxn modelId="{8E4B1A23-08CF-42AA-8604-86E853407E53}" type="presParOf" srcId="{F178C4F7-8E5B-4877-8312-DC298E288C03}" destId="{2908B980-F6DD-4611-901B-639F29CF8A5F}" srcOrd="2" destOrd="0" presId="urn:microsoft.com/office/officeart/2018/2/layout/IconCircleList"/>
    <dgm:cxn modelId="{9702CE01-6C89-4171-9B82-C521A9B360F0}" type="presParOf" srcId="{F178C4F7-8E5B-4877-8312-DC298E288C03}" destId="{F0F000B4-9F45-42A5-AD79-3CFBF58FEA81}" srcOrd="3" destOrd="0" presId="urn:microsoft.com/office/officeart/2018/2/layout/IconCircleList"/>
    <dgm:cxn modelId="{69ECF625-B90B-4BBA-A10F-D11F7E1462C5}" type="presParOf" srcId="{A14285D7-7C34-453C-B147-579284869624}" destId="{CC1F00EC-18DC-49BA-A545-B9F63100F995}" srcOrd="1" destOrd="0" presId="urn:microsoft.com/office/officeart/2018/2/layout/IconCircleList"/>
    <dgm:cxn modelId="{085D4E27-A8D6-4866-9587-833C8AC6CFE1}" type="presParOf" srcId="{A14285D7-7C34-453C-B147-579284869624}" destId="{3A59218F-2464-4CC5-859B-E3CD88864D65}" srcOrd="2" destOrd="0" presId="urn:microsoft.com/office/officeart/2018/2/layout/IconCircleList"/>
    <dgm:cxn modelId="{26F5664E-27D0-4DFD-B918-B1C2D2912903}" type="presParOf" srcId="{3A59218F-2464-4CC5-859B-E3CD88864D65}" destId="{650074B8-C447-47E0-9487-8896A28A784F}" srcOrd="0" destOrd="0" presId="urn:microsoft.com/office/officeart/2018/2/layout/IconCircleList"/>
    <dgm:cxn modelId="{684130FE-5531-4908-864E-5E2AAC993947}" type="presParOf" srcId="{3A59218F-2464-4CC5-859B-E3CD88864D65}" destId="{53FC1E9E-657D-4288-8D1C-2709038C8042}" srcOrd="1" destOrd="0" presId="urn:microsoft.com/office/officeart/2018/2/layout/IconCircleList"/>
    <dgm:cxn modelId="{9BC45BDA-0661-4CA1-B7FA-2B41D56A9AF8}" type="presParOf" srcId="{3A59218F-2464-4CC5-859B-E3CD88864D65}" destId="{A0C8B444-85CC-4298-84CB-E50A8CA0EB91}" srcOrd="2" destOrd="0" presId="urn:microsoft.com/office/officeart/2018/2/layout/IconCircleList"/>
    <dgm:cxn modelId="{96CBD6DC-FB2D-4933-9115-65B500AB96F4}" type="presParOf" srcId="{3A59218F-2464-4CC5-859B-E3CD88864D65}" destId="{16B7CC7E-4112-4B35-99BF-449174F28F7A}" srcOrd="3" destOrd="0" presId="urn:microsoft.com/office/officeart/2018/2/layout/IconCircleList"/>
    <dgm:cxn modelId="{E3DA61A9-0962-44FF-A593-18668A6A3E06}" type="presParOf" srcId="{A14285D7-7C34-453C-B147-579284869624}" destId="{FC73B62F-89B5-4DE2-8D25-ED02F0EC6444}" srcOrd="3" destOrd="0" presId="urn:microsoft.com/office/officeart/2018/2/layout/IconCircleList"/>
    <dgm:cxn modelId="{69016175-19AB-4588-A44B-FC5AC2721BB1}" type="presParOf" srcId="{A14285D7-7C34-453C-B147-579284869624}" destId="{FB09A710-A9E1-4E50-B77D-0BF3694C6E97}" srcOrd="4" destOrd="0" presId="urn:microsoft.com/office/officeart/2018/2/layout/IconCircleList"/>
    <dgm:cxn modelId="{CB9D7037-B102-41C7-BDBE-6425D08E55D8}" type="presParOf" srcId="{FB09A710-A9E1-4E50-B77D-0BF3694C6E97}" destId="{84E1FBB2-D816-4EE0-AA7C-23655A0AD229}" srcOrd="0" destOrd="0" presId="urn:microsoft.com/office/officeart/2018/2/layout/IconCircleList"/>
    <dgm:cxn modelId="{851FCCEE-9301-4CE4-AF3A-F8CF9D9CC903}" type="presParOf" srcId="{FB09A710-A9E1-4E50-B77D-0BF3694C6E97}" destId="{F18B1BA5-48CD-4642-97AD-E6D145056B1E}" srcOrd="1" destOrd="0" presId="urn:microsoft.com/office/officeart/2018/2/layout/IconCircleList"/>
    <dgm:cxn modelId="{FD5FBE91-A488-4655-8340-8781A3D52D25}" type="presParOf" srcId="{FB09A710-A9E1-4E50-B77D-0BF3694C6E97}" destId="{C93C69F6-E788-4066-A0D1-F63607B0C975}" srcOrd="2" destOrd="0" presId="urn:microsoft.com/office/officeart/2018/2/layout/IconCircleList"/>
    <dgm:cxn modelId="{ED1E8D60-AE9D-4D4A-A7B2-405C5B2CD14A}" type="presParOf" srcId="{FB09A710-A9E1-4E50-B77D-0BF3694C6E97}" destId="{C9F381C2-DFE8-4EC7-B418-FC35A2747A55}" srcOrd="3" destOrd="0" presId="urn:microsoft.com/office/officeart/2018/2/layout/IconCircleList"/>
    <dgm:cxn modelId="{94A5D09E-5E8D-473E-8095-A0D4314FA43A}" type="presParOf" srcId="{A14285D7-7C34-453C-B147-579284869624}" destId="{3C11E862-A003-4B21-A21A-412E14EC18F6}" srcOrd="5" destOrd="0" presId="urn:microsoft.com/office/officeart/2018/2/layout/IconCircleList"/>
    <dgm:cxn modelId="{FC2E5A52-E6BC-4021-A987-D84C96141A9A}" type="presParOf" srcId="{A14285D7-7C34-453C-B147-579284869624}" destId="{B212C3DC-8455-4573-97ED-6D8DED9AE2B3}" srcOrd="6" destOrd="0" presId="urn:microsoft.com/office/officeart/2018/2/layout/IconCircleList"/>
    <dgm:cxn modelId="{41C19D9D-CA6E-49E7-97E5-65BC6D532AA7}" type="presParOf" srcId="{B212C3DC-8455-4573-97ED-6D8DED9AE2B3}" destId="{6E82E617-2881-47A4-9BE5-9F717BCFB99D}" srcOrd="0" destOrd="0" presId="urn:microsoft.com/office/officeart/2018/2/layout/IconCircleList"/>
    <dgm:cxn modelId="{A364DF0E-A5C6-447A-A8F0-04AD61AF9F0D}" type="presParOf" srcId="{B212C3DC-8455-4573-97ED-6D8DED9AE2B3}" destId="{DD8AE3AE-D786-4234-9D25-135883593374}" srcOrd="1" destOrd="0" presId="urn:microsoft.com/office/officeart/2018/2/layout/IconCircleList"/>
    <dgm:cxn modelId="{89A089AC-D136-4281-880F-CF4BDFA0DC8D}" type="presParOf" srcId="{B212C3DC-8455-4573-97ED-6D8DED9AE2B3}" destId="{1A71DD8D-372A-4D9A-B176-24F7F543F39B}" srcOrd="2" destOrd="0" presId="urn:microsoft.com/office/officeart/2018/2/layout/IconCircleList"/>
    <dgm:cxn modelId="{4389D73E-3DEF-49C0-85C6-A028434DF0AF}" type="presParOf" srcId="{B212C3DC-8455-4573-97ED-6D8DED9AE2B3}" destId="{838D6EAA-86A5-4D45-B950-ADE038B49C7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6AEE14-1AED-4DBF-A700-402F3EB1FA2D}" type="doc">
      <dgm:prSet loTypeId="urn:microsoft.com/office/officeart/2005/8/layout/bProcess4" loCatId="process" qsTypeId="urn:microsoft.com/office/officeart/2005/8/quickstyle/simple1" qsCatId="simple" csTypeId="urn:microsoft.com/office/officeart/2005/8/colors/accent2_1" csCatId="accent2" phldr="1"/>
      <dgm:spPr/>
      <dgm:t>
        <a:bodyPr/>
        <a:lstStyle/>
        <a:p>
          <a:endParaRPr lang="en-US"/>
        </a:p>
      </dgm:t>
    </dgm:pt>
    <dgm:pt modelId="{5C4155CA-590C-4E8F-AAB8-90D9AEC93CF6}">
      <dgm:prSet custT="1"/>
      <dgm:spPr/>
      <dgm:t>
        <a:bodyPr/>
        <a:lstStyle/>
        <a:p>
          <a:r>
            <a:rPr lang="en-US" sz="1150" dirty="0">
              <a:latin typeface="Times New Roman" panose="02020603050405020304" pitchFamily="18" charset="0"/>
              <a:cs typeface="Times New Roman" panose="02020603050405020304" pitchFamily="18" charset="0"/>
            </a:rPr>
            <a:t>The purpose of </a:t>
          </a:r>
          <a:r>
            <a:rPr lang="en-US" sz="1150" b="1" dirty="0">
              <a:latin typeface="Times New Roman" panose="02020603050405020304" pitchFamily="18" charset="0"/>
              <a:cs typeface="Times New Roman" panose="02020603050405020304" pitchFamily="18" charset="0"/>
            </a:rPr>
            <a:t>Exploratory Data Analysis (EDA)</a:t>
          </a:r>
          <a:r>
            <a:rPr lang="en-US" sz="1150" dirty="0">
              <a:latin typeface="Times New Roman" panose="02020603050405020304" pitchFamily="18" charset="0"/>
              <a:cs typeface="Times New Roman" panose="02020603050405020304" pitchFamily="18" charset="0"/>
            </a:rPr>
            <a:t> is to uncover underlying patterns, trends, and relationships in the dataset. In this analysis, we focus on the relationships between key customer attributes such as </a:t>
          </a:r>
          <a:r>
            <a:rPr lang="en-US" sz="1150" b="1" dirty="0">
              <a:latin typeface="Times New Roman" panose="02020603050405020304" pitchFamily="18" charset="0"/>
              <a:cs typeface="Times New Roman" panose="02020603050405020304" pitchFamily="18" charset="0"/>
            </a:rPr>
            <a:t>Age</a:t>
          </a:r>
          <a:r>
            <a:rPr lang="en-US" sz="1150" dirty="0">
              <a:latin typeface="Times New Roman" panose="02020603050405020304" pitchFamily="18" charset="0"/>
              <a:cs typeface="Times New Roman" panose="02020603050405020304" pitchFamily="18" charset="0"/>
            </a:rPr>
            <a:t>, </a:t>
          </a:r>
          <a:r>
            <a:rPr lang="en-US" sz="1150" b="1" dirty="0">
              <a:latin typeface="Times New Roman" panose="02020603050405020304" pitchFamily="18" charset="0"/>
              <a:cs typeface="Times New Roman" panose="02020603050405020304" pitchFamily="18" charset="0"/>
            </a:rPr>
            <a:t>Spending Score</a:t>
          </a:r>
          <a:r>
            <a:rPr lang="en-US" sz="1150" dirty="0">
              <a:latin typeface="Times New Roman" panose="02020603050405020304" pitchFamily="18" charset="0"/>
              <a:cs typeface="Times New Roman" panose="02020603050405020304" pitchFamily="18" charset="0"/>
            </a:rPr>
            <a:t>, and </a:t>
          </a:r>
          <a:r>
            <a:rPr lang="en-US" sz="1150" b="1" dirty="0">
              <a:latin typeface="Times New Roman" panose="02020603050405020304" pitchFamily="18" charset="0"/>
              <a:cs typeface="Times New Roman" panose="02020603050405020304" pitchFamily="18" charset="0"/>
            </a:rPr>
            <a:t>Gender</a:t>
          </a:r>
          <a:r>
            <a:rPr lang="en-US" sz="1150" dirty="0">
              <a:latin typeface="Times New Roman" panose="02020603050405020304" pitchFamily="18" charset="0"/>
              <a:cs typeface="Times New Roman" panose="02020603050405020304" pitchFamily="18" charset="0"/>
            </a:rPr>
            <a:t>. The following steps outline the EDA process:</a:t>
          </a:r>
        </a:p>
      </dgm:t>
    </dgm:pt>
    <dgm:pt modelId="{B9EB9C5C-6C88-4BA7-A79D-F268E7600A30}" type="parTrans" cxnId="{67289FF7-9D93-47A2-9CB7-7873B0714D5A}">
      <dgm:prSet/>
      <dgm:spPr/>
      <dgm:t>
        <a:bodyPr/>
        <a:lstStyle/>
        <a:p>
          <a:endParaRPr lang="en-US" sz="1400">
            <a:latin typeface="Times New Roman" panose="02020603050405020304" pitchFamily="18" charset="0"/>
            <a:cs typeface="Times New Roman" panose="02020603050405020304" pitchFamily="18" charset="0"/>
          </a:endParaRPr>
        </a:p>
      </dgm:t>
    </dgm:pt>
    <dgm:pt modelId="{B3085ABC-05F4-4A9E-BA5E-EE49D4CE4738}" type="sibTrans" cxnId="{67289FF7-9D93-47A2-9CB7-7873B0714D5A}">
      <dgm:prSet custT="1"/>
      <dgm:spPr/>
      <dgm:t>
        <a:bodyPr/>
        <a:lstStyle/>
        <a:p>
          <a:endParaRPr lang="en-US" sz="1150">
            <a:latin typeface="Times New Roman" panose="02020603050405020304" pitchFamily="18" charset="0"/>
            <a:cs typeface="Times New Roman" panose="02020603050405020304" pitchFamily="18" charset="0"/>
          </a:endParaRPr>
        </a:p>
      </dgm:t>
    </dgm:pt>
    <dgm:pt modelId="{73889381-155A-41E9-AEA5-660C935985EF}">
      <dgm:prSet custT="1"/>
      <dgm:spPr/>
      <dgm:t>
        <a:bodyPr/>
        <a:lstStyle/>
        <a:p>
          <a:r>
            <a:rPr lang="en-US" sz="1150" b="1">
              <a:latin typeface="Times New Roman" panose="02020603050405020304" pitchFamily="18" charset="0"/>
              <a:cs typeface="Times New Roman" panose="02020603050405020304" pitchFamily="18" charset="0"/>
            </a:rPr>
            <a:t>1. Data Inspection and Preprocessing</a:t>
          </a:r>
          <a:endParaRPr lang="en-US" sz="1150">
            <a:latin typeface="Times New Roman" panose="02020603050405020304" pitchFamily="18" charset="0"/>
            <a:cs typeface="Times New Roman" panose="02020603050405020304" pitchFamily="18" charset="0"/>
          </a:endParaRPr>
        </a:p>
      </dgm:t>
    </dgm:pt>
    <dgm:pt modelId="{41F08FF4-88EF-4878-82DC-2846E69BC7A1}" type="parTrans" cxnId="{2AD14562-41E2-480B-B45A-08AB14943336}">
      <dgm:prSet/>
      <dgm:spPr/>
      <dgm:t>
        <a:bodyPr/>
        <a:lstStyle/>
        <a:p>
          <a:endParaRPr lang="en-US" sz="1400">
            <a:latin typeface="Times New Roman" panose="02020603050405020304" pitchFamily="18" charset="0"/>
            <a:cs typeface="Times New Roman" panose="02020603050405020304" pitchFamily="18" charset="0"/>
          </a:endParaRPr>
        </a:p>
      </dgm:t>
    </dgm:pt>
    <dgm:pt modelId="{F7FCC50E-CC54-4CFB-A8E7-9C37292AB1DC}" type="sibTrans" cxnId="{2AD14562-41E2-480B-B45A-08AB14943336}">
      <dgm:prSet custT="1"/>
      <dgm:spPr/>
      <dgm:t>
        <a:bodyPr/>
        <a:lstStyle/>
        <a:p>
          <a:endParaRPr lang="en-US" sz="1150">
            <a:latin typeface="Times New Roman" panose="02020603050405020304" pitchFamily="18" charset="0"/>
            <a:cs typeface="Times New Roman" panose="02020603050405020304" pitchFamily="18" charset="0"/>
          </a:endParaRPr>
        </a:p>
      </dgm:t>
    </dgm:pt>
    <dgm:pt modelId="{3BA73735-AF0A-4E39-A510-5C99DA3ECB8A}">
      <dgm:prSet custT="1"/>
      <dgm:spPr/>
      <dgm:t>
        <a:bodyPr/>
        <a:lstStyle/>
        <a:p>
          <a:r>
            <a:rPr lang="en-US" sz="1150" b="1" dirty="0">
              <a:latin typeface="Times New Roman" panose="02020603050405020304" pitchFamily="18" charset="0"/>
              <a:cs typeface="Times New Roman" panose="02020603050405020304" pitchFamily="18" charset="0"/>
            </a:rPr>
            <a:t>Data Structure</a:t>
          </a:r>
          <a:r>
            <a:rPr lang="en-US" sz="1150" dirty="0">
              <a:latin typeface="Times New Roman" panose="02020603050405020304" pitchFamily="18" charset="0"/>
              <a:cs typeface="Times New Roman" panose="02020603050405020304" pitchFamily="18" charset="0"/>
            </a:rPr>
            <a:t>: We begin by inspecting the data's structure, including its shape, data types, and any missing values. This is important to ensure the integrity of the dataset before proceeding with further analysis.</a:t>
          </a:r>
        </a:p>
      </dgm:t>
    </dgm:pt>
    <dgm:pt modelId="{2BC74E0A-8D7F-49E6-AC47-866631F30215}" type="parTrans" cxnId="{3F5F42AC-DBE1-4088-8413-9850806B6383}">
      <dgm:prSet/>
      <dgm:spPr/>
      <dgm:t>
        <a:bodyPr/>
        <a:lstStyle/>
        <a:p>
          <a:endParaRPr lang="en-US" sz="1400">
            <a:latin typeface="Times New Roman" panose="02020603050405020304" pitchFamily="18" charset="0"/>
            <a:cs typeface="Times New Roman" panose="02020603050405020304" pitchFamily="18" charset="0"/>
          </a:endParaRPr>
        </a:p>
      </dgm:t>
    </dgm:pt>
    <dgm:pt modelId="{FAE4A9BE-5387-4C43-B746-86B8471F0A78}" type="sibTrans" cxnId="{3F5F42AC-DBE1-4088-8413-9850806B6383}">
      <dgm:prSet custT="1"/>
      <dgm:spPr/>
      <dgm:t>
        <a:bodyPr/>
        <a:lstStyle/>
        <a:p>
          <a:endParaRPr lang="en-US" sz="1150">
            <a:latin typeface="Times New Roman" panose="02020603050405020304" pitchFamily="18" charset="0"/>
            <a:cs typeface="Times New Roman" panose="02020603050405020304" pitchFamily="18" charset="0"/>
          </a:endParaRPr>
        </a:p>
      </dgm:t>
    </dgm:pt>
    <dgm:pt modelId="{83C75A59-51BE-43B2-AEC4-1310109A2F95}">
      <dgm:prSet custT="1"/>
      <dgm:spPr/>
      <dgm:t>
        <a:bodyPr/>
        <a:lstStyle/>
        <a:p>
          <a:r>
            <a:rPr lang="en-US" sz="1150" b="1">
              <a:latin typeface="Times New Roman" panose="02020603050405020304" pitchFamily="18" charset="0"/>
              <a:cs typeface="Times New Roman" panose="02020603050405020304" pitchFamily="18" charset="0"/>
            </a:rPr>
            <a:t>Missing Data</a:t>
          </a:r>
          <a:r>
            <a:rPr lang="en-US" sz="1150">
              <a:latin typeface="Times New Roman" panose="02020603050405020304" pitchFamily="18" charset="0"/>
              <a:cs typeface="Times New Roman" panose="02020603050405020304" pitchFamily="18" charset="0"/>
            </a:rPr>
            <a:t>: We identify and handle any missing or null values. In this case, we checked for missing values in both the </a:t>
          </a:r>
          <a:r>
            <a:rPr lang="en-US" sz="1150" b="1">
              <a:latin typeface="Times New Roman" panose="02020603050405020304" pitchFamily="18" charset="0"/>
              <a:cs typeface="Times New Roman" panose="02020603050405020304" pitchFamily="18" charset="0"/>
            </a:rPr>
            <a:t>train_data</a:t>
          </a:r>
          <a:r>
            <a:rPr lang="en-US" sz="1150">
              <a:latin typeface="Times New Roman" panose="02020603050405020304" pitchFamily="18" charset="0"/>
              <a:cs typeface="Times New Roman" panose="02020603050405020304" pitchFamily="18" charset="0"/>
            </a:rPr>
            <a:t> and </a:t>
          </a:r>
          <a:r>
            <a:rPr lang="en-US" sz="1150" b="1">
              <a:latin typeface="Times New Roman" panose="02020603050405020304" pitchFamily="18" charset="0"/>
              <a:cs typeface="Times New Roman" panose="02020603050405020304" pitchFamily="18" charset="0"/>
            </a:rPr>
            <a:t>test_data</a:t>
          </a:r>
          <a:r>
            <a:rPr lang="en-US" sz="1150">
              <a:latin typeface="Times New Roman" panose="02020603050405020304" pitchFamily="18" charset="0"/>
              <a:cs typeface="Times New Roman" panose="02020603050405020304" pitchFamily="18" charset="0"/>
            </a:rPr>
            <a:t> to ensure completeness.</a:t>
          </a:r>
        </a:p>
      </dgm:t>
    </dgm:pt>
    <dgm:pt modelId="{77D2D030-9778-4A6C-B40E-176667459737}" type="parTrans" cxnId="{7A6DA1F2-8AC2-4560-9ABF-8DF94A94A9EA}">
      <dgm:prSet/>
      <dgm:spPr/>
      <dgm:t>
        <a:bodyPr/>
        <a:lstStyle/>
        <a:p>
          <a:endParaRPr lang="en-US" sz="1400">
            <a:latin typeface="Times New Roman" panose="02020603050405020304" pitchFamily="18" charset="0"/>
            <a:cs typeface="Times New Roman" panose="02020603050405020304" pitchFamily="18" charset="0"/>
          </a:endParaRPr>
        </a:p>
      </dgm:t>
    </dgm:pt>
    <dgm:pt modelId="{3B8E7185-2416-404F-AB45-D3560CB43E7A}" type="sibTrans" cxnId="{7A6DA1F2-8AC2-4560-9ABF-8DF94A94A9EA}">
      <dgm:prSet custT="1"/>
      <dgm:spPr/>
      <dgm:t>
        <a:bodyPr/>
        <a:lstStyle/>
        <a:p>
          <a:endParaRPr lang="en-US" sz="1150">
            <a:latin typeface="Times New Roman" panose="02020603050405020304" pitchFamily="18" charset="0"/>
            <a:cs typeface="Times New Roman" panose="02020603050405020304" pitchFamily="18" charset="0"/>
          </a:endParaRPr>
        </a:p>
      </dgm:t>
    </dgm:pt>
    <dgm:pt modelId="{4BA36E9C-FC29-4CEF-9873-C11E8DF4A5BF}">
      <dgm:prSet custT="1"/>
      <dgm:spPr/>
      <dgm:t>
        <a:bodyPr/>
        <a:lstStyle/>
        <a:p>
          <a:r>
            <a:rPr lang="en-US" sz="1150" b="1">
              <a:latin typeface="Times New Roman" panose="02020603050405020304" pitchFamily="18" charset="0"/>
              <a:cs typeface="Times New Roman" panose="02020603050405020304" pitchFamily="18" charset="0"/>
            </a:rPr>
            <a:t>2. Univariate Analysis (Distribution of Variables)</a:t>
          </a:r>
          <a:endParaRPr lang="en-US" sz="1150">
            <a:latin typeface="Times New Roman" panose="02020603050405020304" pitchFamily="18" charset="0"/>
            <a:cs typeface="Times New Roman" panose="02020603050405020304" pitchFamily="18" charset="0"/>
          </a:endParaRPr>
        </a:p>
      </dgm:t>
    </dgm:pt>
    <dgm:pt modelId="{B46D04B4-EEEA-469C-A3A6-A0FE5AF707DF}" type="parTrans" cxnId="{F0A22311-E7C2-44D1-8AA8-E5D9BF112D6A}">
      <dgm:prSet/>
      <dgm:spPr/>
      <dgm:t>
        <a:bodyPr/>
        <a:lstStyle/>
        <a:p>
          <a:endParaRPr lang="en-US" sz="1400">
            <a:latin typeface="Times New Roman" panose="02020603050405020304" pitchFamily="18" charset="0"/>
            <a:cs typeface="Times New Roman" panose="02020603050405020304" pitchFamily="18" charset="0"/>
          </a:endParaRPr>
        </a:p>
      </dgm:t>
    </dgm:pt>
    <dgm:pt modelId="{181250C7-CFB7-44D8-AA97-AAF9E709BA3A}" type="sibTrans" cxnId="{F0A22311-E7C2-44D1-8AA8-E5D9BF112D6A}">
      <dgm:prSet custT="1"/>
      <dgm:spPr/>
      <dgm:t>
        <a:bodyPr/>
        <a:lstStyle/>
        <a:p>
          <a:endParaRPr lang="en-US" sz="1150">
            <a:latin typeface="Times New Roman" panose="02020603050405020304" pitchFamily="18" charset="0"/>
            <a:cs typeface="Times New Roman" panose="02020603050405020304" pitchFamily="18" charset="0"/>
          </a:endParaRPr>
        </a:p>
      </dgm:t>
    </dgm:pt>
    <dgm:pt modelId="{65ECF6C7-440A-497B-9302-BA25DC2622DC}">
      <dgm:prSet custT="1"/>
      <dgm:spPr/>
      <dgm:t>
        <a:bodyPr/>
        <a:lstStyle/>
        <a:p>
          <a:r>
            <a:rPr lang="en-US" sz="1150">
              <a:latin typeface="Times New Roman" panose="02020603050405020304" pitchFamily="18" charset="0"/>
              <a:cs typeface="Times New Roman" panose="02020603050405020304" pitchFamily="18" charset="0"/>
            </a:rPr>
            <a:t>We analyze the distribution of individual variables to understand their characteristics:</a:t>
          </a:r>
        </a:p>
      </dgm:t>
    </dgm:pt>
    <dgm:pt modelId="{061F7B12-1043-4C7B-8AEC-8FCB49E1A761}" type="parTrans" cxnId="{39EB822D-2E21-458F-BC90-D47318FF6582}">
      <dgm:prSet/>
      <dgm:spPr/>
      <dgm:t>
        <a:bodyPr/>
        <a:lstStyle/>
        <a:p>
          <a:endParaRPr lang="en-US" sz="1400">
            <a:latin typeface="Times New Roman" panose="02020603050405020304" pitchFamily="18" charset="0"/>
            <a:cs typeface="Times New Roman" panose="02020603050405020304" pitchFamily="18" charset="0"/>
          </a:endParaRPr>
        </a:p>
      </dgm:t>
    </dgm:pt>
    <dgm:pt modelId="{A34010C5-67F5-4C9A-9D2D-079EA7DC107C}" type="sibTrans" cxnId="{39EB822D-2E21-458F-BC90-D47318FF6582}">
      <dgm:prSet custT="1"/>
      <dgm:spPr/>
      <dgm:t>
        <a:bodyPr/>
        <a:lstStyle/>
        <a:p>
          <a:endParaRPr lang="en-US" sz="1150">
            <a:latin typeface="Times New Roman" panose="02020603050405020304" pitchFamily="18" charset="0"/>
            <a:cs typeface="Times New Roman" panose="02020603050405020304" pitchFamily="18" charset="0"/>
          </a:endParaRPr>
        </a:p>
      </dgm:t>
    </dgm:pt>
    <dgm:pt modelId="{C6CBD12F-19DD-4246-AB3D-1E47F38F67F9}">
      <dgm:prSet custT="1"/>
      <dgm:spPr/>
      <dgm:t>
        <a:bodyPr/>
        <a:lstStyle/>
        <a:p>
          <a:r>
            <a:rPr lang="en-US" sz="1150" b="1">
              <a:latin typeface="Times New Roman" panose="02020603050405020304" pitchFamily="18" charset="0"/>
              <a:cs typeface="Times New Roman" panose="02020603050405020304" pitchFamily="18" charset="0"/>
            </a:rPr>
            <a:t>Age Distribution</a:t>
          </a:r>
          <a:r>
            <a:rPr lang="en-US" sz="1150">
              <a:latin typeface="Times New Roman" panose="02020603050405020304" pitchFamily="18" charset="0"/>
              <a:cs typeface="Times New Roman" panose="02020603050405020304" pitchFamily="18" charset="0"/>
            </a:rPr>
            <a:t>: We visualize the distribution of customer ages using a histogram, allowing us to see if the data is normally distributed or skewed.</a:t>
          </a:r>
        </a:p>
      </dgm:t>
    </dgm:pt>
    <dgm:pt modelId="{71FEAB3D-0744-4D46-9CD8-890C1A1ABF17}" type="parTrans" cxnId="{9782BFB4-4E3A-4ADD-B8AD-5EFF08AFAC4D}">
      <dgm:prSet/>
      <dgm:spPr/>
      <dgm:t>
        <a:bodyPr/>
        <a:lstStyle/>
        <a:p>
          <a:endParaRPr lang="en-US" sz="1400">
            <a:latin typeface="Times New Roman" panose="02020603050405020304" pitchFamily="18" charset="0"/>
            <a:cs typeface="Times New Roman" panose="02020603050405020304" pitchFamily="18" charset="0"/>
          </a:endParaRPr>
        </a:p>
      </dgm:t>
    </dgm:pt>
    <dgm:pt modelId="{6BFB49BF-C2AD-452C-9526-3BDE58503CA3}" type="sibTrans" cxnId="{9782BFB4-4E3A-4ADD-B8AD-5EFF08AFAC4D}">
      <dgm:prSet custT="1"/>
      <dgm:spPr/>
      <dgm:t>
        <a:bodyPr/>
        <a:lstStyle/>
        <a:p>
          <a:endParaRPr lang="en-US" sz="1150">
            <a:latin typeface="Times New Roman" panose="02020603050405020304" pitchFamily="18" charset="0"/>
            <a:cs typeface="Times New Roman" panose="02020603050405020304" pitchFamily="18" charset="0"/>
          </a:endParaRPr>
        </a:p>
      </dgm:t>
    </dgm:pt>
    <dgm:pt modelId="{47D2311D-6D94-43B7-9F74-627F2278F21C}">
      <dgm:prSet custT="1"/>
      <dgm:spPr/>
      <dgm:t>
        <a:bodyPr/>
        <a:lstStyle/>
        <a:p>
          <a:r>
            <a:rPr lang="en-US" sz="1150" b="1">
              <a:latin typeface="Times New Roman" panose="02020603050405020304" pitchFamily="18" charset="0"/>
              <a:cs typeface="Times New Roman" panose="02020603050405020304" pitchFamily="18" charset="0"/>
            </a:rPr>
            <a:t>Spending Score Distribution</a:t>
          </a:r>
          <a:r>
            <a:rPr lang="en-US" sz="1150">
              <a:latin typeface="Times New Roman" panose="02020603050405020304" pitchFamily="18" charset="0"/>
              <a:cs typeface="Times New Roman" panose="02020603050405020304" pitchFamily="18" charset="0"/>
            </a:rPr>
            <a:t>: Similarly, we analyze the distribution of spending scores to understand the variance in customer spending behavior.</a:t>
          </a:r>
        </a:p>
      </dgm:t>
    </dgm:pt>
    <dgm:pt modelId="{5632B8A6-F2C6-4027-8BF2-03F6717B382B}" type="parTrans" cxnId="{EF1A2BD2-FE72-4E37-AE06-8F71DB3B0095}">
      <dgm:prSet/>
      <dgm:spPr/>
      <dgm:t>
        <a:bodyPr/>
        <a:lstStyle/>
        <a:p>
          <a:endParaRPr lang="en-US" sz="1400">
            <a:latin typeface="Times New Roman" panose="02020603050405020304" pitchFamily="18" charset="0"/>
            <a:cs typeface="Times New Roman" panose="02020603050405020304" pitchFamily="18" charset="0"/>
          </a:endParaRPr>
        </a:p>
      </dgm:t>
    </dgm:pt>
    <dgm:pt modelId="{92160988-928B-4399-AB1E-D057E0BF25C5}" type="sibTrans" cxnId="{EF1A2BD2-FE72-4E37-AE06-8F71DB3B0095}">
      <dgm:prSet custT="1"/>
      <dgm:spPr/>
      <dgm:t>
        <a:bodyPr/>
        <a:lstStyle/>
        <a:p>
          <a:endParaRPr lang="en-US" sz="1150">
            <a:latin typeface="Times New Roman" panose="02020603050405020304" pitchFamily="18" charset="0"/>
            <a:cs typeface="Times New Roman" panose="02020603050405020304" pitchFamily="18" charset="0"/>
          </a:endParaRPr>
        </a:p>
      </dgm:t>
    </dgm:pt>
    <dgm:pt modelId="{AAE26C6A-989C-4C97-A554-63435B85630D}">
      <dgm:prSet custT="1"/>
      <dgm:spPr/>
      <dgm:t>
        <a:bodyPr/>
        <a:lstStyle/>
        <a:p>
          <a:r>
            <a:rPr lang="en-US" sz="1150" b="1" dirty="0">
              <a:latin typeface="Times New Roman" panose="02020603050405020304" pitchFamily="18" charset="0"/>
              <a:cs typeface="Times New Roman" panose="02020603050405020304" pitchFamily="18" charset="0"/>
            </a:rPr>
            <a:t>Gender Distribution</a:t>
          </a:r>
          <a:r>
            <a:rPr lang="en-US" sz="1150" dirty="0">
              <a:latin typeface="Times New Roman" panose="02020603050405020304" pitchFamily="18" charset="0"/>
              <a:cs typeface="Times New Roman" panose="02020603050405020304" pitchFamily="18" charset="0"/>
            </a:rPr>
            <a:t>: A </a:t>
          </a:r>
          <a:r>
            <a:rPr lang="en-US" sz="1150" b="1" dirty="0" err="1">
              <a:latin typeface="Times New Roman" panose="02020603050405020304" pitchFamily="18" charset="0"/>
              <a:cs typeface="Times New Roman" panose="02020603050405020304" pitchFamily="18" charset="0"/>
            </a:rPr>
            <a:t>countplot</a:t>
          </a:r>
          <a:r>
            <a:rPr lang="en-US" sz="1150" dirty="0">
              <a:latin typeface="Times New Roman" panose="02020603050405020304" pitchFamily="18" charset="0"/>
              <a:cs typeface="Times New Roman" panose="02020603050405020304" pitchFamily="18" charset="0"/>
            </a:rPr>
            <a:t> of the gender feature helps us assess the balance of male and female customers in the dataset.</a:t>
          </a:r>
        </a:p>
      </dgm:t>
    </dgm:pt>
    <dgm:pt modelId="{CF5870C4-3E54-47F1-8274-EB781E9D27D5}" type="parTrans" cxnId="{29C296D8-1624-4296-B819-72A4E62D361D}">
      <dgm:prSet/>
      <dgm:spPr/>
      <dgm:t>
        <a:bodyPr/>
        <a:lstStyle/>
        <a:p>
          <a:endParaRPr lang="en-US" sz="1400">
            <a:latin typeface="Times New Roman" panose="02020603050405020304" pitchFamily="18" charset="0"/>
            <a:cs typeface="Times New Roman" panose="02020603050405020304" pitchFamily="18" charset="0"/>
          </a:endParaRPr>
        </a:p>
      </dgm:t>
    </dgm:pt>
    <dgm:pt modelId="{624BB5CD-88F1-4CA1-B58C-9A34612F1454}" type="sibTrans" cxnId="{29C296D8-1624-4296-B819-72A4E62D361D}">
      <dgm:prSet/>
      <dgm:spPr/>
      <dgm:t>
        <a:bodyPr/>
        <a:lstStyle/>
        <a:p>
          <a:endParaRPr lang="en-US" sz="1150">
            <a:latin typeface="Times New Roman" panose="02020603050405020304" pitchFamily="18" charset="0"/>
            <a:cs typeface="Times New Roman" panose="02020603050405020304" pitchFamily="18" charset="0"/>
          </a:endParaRPr>
        </a:p>
      </dgm:t>
    </dgm:pt>
    <dgm:pt modelId="{C8B5AA11-6076-4F3A-BBE0-5639A484C6D3}">
      <dgm:prSet custT="1"/>
      <dgm:spPr/>
      <dgm:t>
        <a:bodyPr/>
        <a:lstStyle/>
        <a:p>
          <a:pPr>
            <a:buFont typeface="Arial" panose="020B0604020202020204" pitchFamily="34" charset="0"/>
            <a:buChar char="•"/>
          </a:pPr>
          <a:r>
            <a:rPr lang="en-US" sz="1150" b="1" dirty="0">
              <a:latin typeface="Times New Roman" panose="02020603050405020304" pitchFamily="18" charset="0"/>
              <a:cs typeface="Times New Roman" panose="02020603050405020304" pitchFamily="18" charset="0"/>
            </a:rPr>
            <a:t>Bivariate Analysis (Relationships Between Variables)</a:t>
          </a:r>
        </a:p>
        <a:p>
          <a:pPr>
            <a:buFont typeface="Arial" panose="020B0604020202020204" pitchFamily="34" charset="0"/>
            <a:buChar char="•"/>
          </a:pPr>
          <a:r>
            <a:rPr lang="en-US" sz="1150" dirty="0">
              <a:latin typeface="Times New Roman" panose="02020603050405020304" pitchFamily="18" charset="0"/>
              <a:cs typeface="Times New Roman" panose="02020603050405020304" pitchFamily="18" charset="0"/>
            </a:rPr>
            <a:t>We then explore the relationships between pairs of features to gain insights into how they interact:</a:t>
          </a:r>
        </a:p>
        <a:p>
          <a:pPr>
            <a:buFont typeface="Arial" panose="020B0604020202020204" pitchFamily="34" charset="0"/>
            <a:buChar char="•"/>
          </a:pPr>
          <a:r>
            <a:rPr lang="en-US" sz="1150" b="1" dirty="0">
              <a:latin typeface="Times New Roman" panose="02020603050405020304" pitchFamily="18" charset="0"/>
              <a:cs typeface="Times New Roman" panose="02020603050405020304" pitchFamily="18" charset="0"/>
            </a:rPr>
            <a:t>Age vs. Spending Score</a:t>
          </a:r>
          <a:r>
            <a:rPr lang="en-US" sz="1150" dirty="0">
              <a:latin typeface="Times New Roman" panose="02020603050405020304" pitchFamily="18" charset="0"/>
              <a:cs typeface="Times New Roman" panose="02020603050405020304" pitchFamily="18" charset="0"/>
            </a:rPr>
            <a:t>: A </a:t>
          </a:r>
          <a:r>
            <a:rPr lang="en-US" sz="1150" b="1" dirty="0" err="1">
              <a:latin typeface="Times New Roman" panose="02020603050405020304" pitchFamily="18" charset="0"/>
              <a:cs typeface="Times New Roman" panose="02020603050405020304" pitchFamily="18" charset="0"/>
            </a:rPr>
            <a:t>pairplot</a:t>
          </a:r>
          <a:r>
            <a:rPr lang="en-US" sz="1150" dirty="0">
              <a:latin typeface="Times New Roman" panose="02020603050405020304" pitchFamily="18" charset="0"/>
              <a:cs typeface="Times New Roman" panose="02020603050405020304" pitchFamily="18" charset="0"/>
            </a:rPr>
            <a:t> is used to visualize the relationship between </a:t>
          </a:r>
          <a:r>
            <a:rPr lang="en-US" sz="1150" b="1" dirty="0">
              <a:latin typeface="Times New Roman" panose="02020603050405020304" pitchFamily="18" charset="0"/>
              <a:cs typeface="Times New Roman" panose="02020603050405020304" pitchFamily="18" charset="0"/>
            </a:rPr>
            <a:t>Age</a:t>
          </a:r>
          <a:r>
            <a:rPr lang="en-US" sz="1150" dirty="0">
              <a:latin typeface="Times New Roman" panose="02020603050405020304" pitchFamily="18" charset="0"/>
              <a:cs typeface="Times New Roman" panose="02020603050405020304" pitchFamily="18" charset="0"/>
            </a:rPr>
            <a:t> and </a:t>
          </a:r>
          <a:r>
            <a:rPr lang="en-US" sz="1150" b="1" dirty="0">
              <a:latin typeface="Times New Roman" panose="02020603050405020304" pitchFamily="18" charset="0"/>
              <a:cs typeface="Times New Roman" panose="02020603050405020304" pitchFamily="18" charset="0"/>
            </a:rPr>
            <a:t>Spending Score</a:t>
          </a:r>
          <a:r>
            <a:rPr lang="en-US" sz="1150" dirty="0">
              <a:latin typeface="Times New Roman" panose="02020603050405020304" pitchFamily="18" charset="0"/>
              <a:cs typeface="Times New Roman" panose="02020603050405020304" pitchFamily="18" charset="0"/>
            </a:rPr>
            <a:t>. This helps identify any potential clusters or trends between these two variables.</a:t>
          </a:r>
        </a:p>
      </dgm:t>
    </dgm:pt>
    <dgm:pt modelId="{2492EDE2-D223-42E3-AA94-BFD95D89C330}" type="parTrans" cxnId="{DD181C33-0B97-43FB-92F1-CA6DA80E758A}">
      <dgm:prSet/>
      <dgm:spPr/>
      <dgm:t>
        <a:bodyPr/>
        <a:lstStyle/>
        <a:p>
          <a:endParaRPr lang="en-US"/>
        </a:p>
      </dgm:t>
    </dgm:pt>
    <dgm:pt modelId="{A6F7B1DA-97AE-4F65-8D51-D710C23FF59F}" type="sibTrans" cxnId="{DD181C33-0B97-43FB-92F1-CA6DA80E758A}">
      <dgm:prSet/>
      <dgm:spPr/>
      <dgm:t>
        <a:bodyPr/>
        <a:lstStyle/>
        <a:p>
          <a:endParaRPr lang="en-US" sz="1150">
            <a:latin typeface="Times New Roman" panose="02020603050405020304" pitchFamily="18" charset="0"/>
            <a:cs typeface="Times New Roman" panose="02020603050405020304" pitchFamily="18" charset="0"/>
          </a:endParaRPr>
        </a:p>
      </dgm:t>
    </dgm:pt>
    <dgm:pt modelId="{F73CD3AC-BEC8-4829-9797-4CE035721366}">
      <dgm:prSet custT="1"/>
      <dgm:spPr/>
      <dgm:t>
        <a:bodyPr/>
        <a:lstStyle/>
        <a:p>
          <a:pPr>
            <a:buFont typeface="Arial" panose="020B0604020202020204" pitchFamily="34" charset="0"/>
            <a:buChar char="•"/>
          </a:pPr>
          <a:r>
            <a:rPr lang="en-US" sz="1150" b="1" dirty="0">
              <a:latin typeface="Times New Roman" panose="02020603050405020304" pitchFamily="18" charset="0"/>
              <a:cs typeface="Times New Roman" panose="02020603050405020304" pitchFamily="18" charset="0"/>
            </a:rPr>
            <a:t>Data Transformation</a:t>
          </a:r>
        </a:p>
        <a:p>
          <a:pPr>
            <a:buFont typeface="Arial" panose="020B0604020202020204" pitchFamily="34" charset="0"/>
            <a:buChar char="•"/>
          </a:pPr>
          <a:r>
            <a:rPr lang="en-US" sz="1150" b="1" dirty="0">
              <a:latin typeface="Times New Roman" panose="02020603050405020304" pitchFamily="18" charset="0"/>
              <a:cs typeface="Times New Roman" panose="02020603050405020304" pitchFamily="18" charset="0"/>
            </a:rPr>
            <a:t>Label Encoding</a:t>
          </a:r>
          <a:r>
            <a:rPr lang="en-US" sz="1150" dirty="0">
              <a:latin typeface="Times New Roman" panose="02020603050405020304" pitchFamily="18" charset="0"/>
              <a:cs typeface="Times New Roman" panose="02020603050405020304" pitchFamily="18" charset="0"/>
            </a:rPr>
            <a:t>: For categorical variables like </a:t>
          </a:r>
          <a:r>
            <a:rPr lang="en-US" sz="1150" b="1" dirty="0">
              <a:latin typeface="Times New Roman" panose="02020603050405020304" pitchFamily="18" charset="0"/>
              <a:cs typeface="Times New Roman" panose="02020603050405020304" pitchFamily="18" charset="0"/>
            </a:rPr>
            <a:t>Gender</a:t>
          </a:r>
          <a:r>
            <a:rPr lang="en-US" sz="1150" dirty="0">
              <a:latin typeface="Times New Roman" panose="02020603050405020304" pitchFamily="18" charset="0"/>
              <a:cs typeface="Times New Roman" panose="02020603050405020304" pitchFamily="18" charset="0"/>
            </a:rPr>
            <a:t>, we use </a:t>
          </a:r>
          <a:r>
            <a:rPr lang="en-US" sz="1150" b="1" dirty="0">
              <a:latin typeface="Times New Roman" panose="02020603050405020304" pitchFamily="18" charset="0"/>
              <a:cs typeface="Times New Roman" panose="02020603050405020304" pitchFamily="18" charset="0"/>
            </a:rPr>
            <a:t>Label Encoding</a:t>
          </a:r>
          <a:r>
            <a:rPr lang="en-US" sz="1150" dirty="0">
              <a:latin typeface="Times New Roman" panose="02020603050405020304" pitchFamily="18" charset="0"/>
              <a:cs typeface="Times New Roman" panose="02020603050405020304" pitchFamily="18" charset="0"/>
            </a:rPr>
            <a:t> to convert text labels into numeric form, making them suitable for machine learning algorithms.</a:t>
          </a:r>
        </a:p>
        <a:p>
          <a:pPr>
            <a:buFont typeface="Arial" panose="020B0604020202020204" pitchFamily="34" charset="0"/>
            <a:buChar char="•"/>
          </a:pPr>
          <a:r>
            <a:rPr lang="en-US" sz="1150" b="1" dirty="0">
              <a:latin typeface="Times New Roman" panose="02020603050405020304" pitchFamily="18" charset="0"/>
              <a:cs typeface="Times New Roman" panose="02020603050405020304" pitchFamily="18" charset="0"/>
            </a:rPr>
            <a:t>Feature Scaling</a:t>
          </a:r>
          <a:r>
            <a:rPr lang="en-US" sz="1150" dirty="0">
              <a:latin typeface="Times New Roman" panose="02020603050405020304" pitchFamily="18" charset="0"/>
              <a:cs typeface="Times New Roman" panose="02020603050405020304" pitchFamily="18" charset="0"/>
            </a:rPr>
            <a:t>: We standardize the continuous features (</a:t>
          </a:r>
          <a:r>
            <a:rPr lang="en-US" sz="1150" b="1" dirty="0">
              <a:latin typeface="Times New Roman" panose="02020603050405020304" pitchFamily="18" charset="0"/>
              <a:cs typeface="Times New Roman" panose="02020603050405020304" pitchFamily="18" charset="0"/>
            </a:rPr>
            <a:t>Age</a:t>
          </a:r>
          <a:r>
            <a:rPr lang="en-US" sz="1150" dirty="0">
              <a:latin typeface="Times New Roman" panose="02020603050405020304" pitchFamily="18" charset="0"/>
              <a:cs typeface="Times New Roman" panose="02020603050405020304" pitchFamily="18" charset="0"/>
            </a:rPr>
            <a:t> and </a:t>
          </a:r>
          <a:r>
            <a:rPr lang="en-US" sz="1150" b="1" dirty="0">
              <a:latin typeface="Times New Roman" panose="02020603050405020304" pitchFamily="18" charset="0"/>
              <a:cs typeface="Times New Roman" panose="02020603050405020304" pitchFamily="18" charset="0"/>
            </a:rPr>
            <a:t>Spending Score</a:t>
          </a:r>
          <a:r>
            <a:rPr lang="en-US" sz="1150" dirty="0">
              <a:latin typeface="Times New Roman" panose="02020603050405020304" pitchFamily="18" charset="0"/>
              <a:cs typeface="Times New Roman" panose="02020603050405020304" pitchFamily="18" charset="0"/>
            </a:rPr>
            <a:t>) to ensure that they are on the same scale, which is important for clustering algorithms like </a:t>
          </a:r>
          <a:r>
            <a:rPr lang="en-US" sz="1150" dirty="0" err="1">
              <a:latin typeface="Times New Roman" panose="02020603050405020304" pitchFamily="18" charset="0"/>
              <a:cs typeface="Times New Roman" panose="02020603050405020304" pitchFamily="18" charset="0"/>
            </a:rPr>
            <a:t>KMeans</a:t>
          </a:r>
          <a:r>
            <a:rPr lang="en-US" sz="1150" dirty="0">
              <a:latin typeface="Times New Roman" panose="02020603050405020304" pitchFamily="18" charset="0"/>
              <a:cs typeface="Times New Roman" panose="02020603050405020304" pitchFamily="18" charset="0"/>
            </a:rPr>
            <a:t>.</a:t>
          </a:r>
        </a:p>
      </dgm:t>
    </dgm:pt>
    <dgm:pt modelId="{58759332-0A87-4E4A-99A2-05BAB57C620E}" type="parTrans" cxnId="{08B923BA-BDDA-4A76-AA88-6123D9DD0A88}">
      <dgm:prSet/>
      <dgm:spPr/>
      <dgm:t>
        <a:bodyPr/>
        <a:lstStyle/>
        <a:p>
          <a:endParaRPr lang="en-US"/>
        </a:p>
      </dgm:t>
    </dgm:pt>
    <dgm:pt modelId="{BBAA44C3-521E-45F7-8989-396904941199}" type="sibTrans" cxnId="{08B923BA-BDDA-4A76-AA88-6123D9DD0A88}">
      <dgm:prSet/>
      <dgm:spPr/>
      <dgm:t>
        <a:bodyPr/>
        <a:lstStyle/>
        <a:p>
          <a:endParaRPr lang="en-US"/>
        </a:p>
      </dgm:t>
    </dgm:pt>
    <dgm:pt modelId="{59812493-0B45-4169-ABCE-FAE4AF340E9B}" type="pres">
      <dgm:prSet presAssocID="{4A6AEE14-1AED-4DBF-A700-402F3EB1FA2D}" presName="Name0" presStyleCnt="0">
        <dgm:presLayoutVars>
          <dgm:dir/>
          <dgm:resizeHandles/>
        </dgm:presLayoutVars>
      </dgm:prSet>
      <dgm:spPr/>
    </dgm:pt>
    <dgm:pt modelId="{59C47B6B-F2C1-4176-98AA-7809E03FDB5A}" type="pres">
      <dgm:prSet presAssocID="{5C4155CA-590C-4E8F-AAB8-90D9AEC93CF6}" presName="compNode" presStyleCnt="0"/>
      <dgm:spPr/>
    </dgm:pt>
    <dgm:pt modelId="{6916EEBE-F9C1-43ED-BE40-1E81746CF6D8}" type="pres">
      <dgm:prSet presAssocID="{5C4155CA-590C-4E8F-AAB8-90D9AEC93CF6}" presName="dummyConnPt" presStyleCnt="0"/>
      <dgm:spPr/>
    </dgm:pt>
    <dgm:pt modelId="{DFB1B294-3959-48EB-8AB9-B7B762A16839}" type="pres">
      <dgm:prSet presAssocID="{5C4155CA-590C-4E8F-AAB8-90D9AEC93CF6}" presName="node" presStyleLbl="node1" presStyleIdx="0" presStyleCnt="11" custScaleX="138235">
        <dgm:presLayoutVars>
          <dgm:bulletEnabled val="1"/>
        </dgm:presLayoutVars>
      </dgm:prSet>
      <dgm:spPr/>
    </dgm:pt>
    <dgm:pt modelId="{9ACE324E-D8BD-4322-BB9A-58361221E9D6}" type="pres">
      <dgm:prSet presAssocID="{B3085ABC-05F4-4A9E-BA5E-EE49D4CE4738}" presName="sibTrans" presStyleLbl="bgSibTrans2D1" presStyleIdx="0" presStyleCnt="10"/>
      <dgm:spPr/>
    </dgm:pt>
    <dgm:pt modelId="{EE2D2046-C9F1-4FA6-BCAC-88266F7956E0}" type="pres">
      <dgm:prSet presAssocID="{73889381-155A-41E9-AEA5-660C935985EF}" presName="compNode" presStyleCnt="0"/>
      <dgm:spPr/>
    </dgm:pt>
    <dgm:pt modelId="{29FC1480-D4AB-40A1-A6E6-C34A0ACEE6BD}" type="pres">
      <dgm:prSet presAssocID="{73889381-155A-41E9-AEA5-660C935985EF}" presName="dummyConnPt" presStyleCnt="0"/>
      <dgm:spPr/>
    </dgm:pt>
    <dgm:pt modelId="{19906C85-8D90-4187-8C47-E9CEE49E33B6}" type="pres">
      <dgm:prSet presAssocID="{73889381-155A-41E9-AEA5-660C935985EF}" presName="node" presStyleLbl="node1" presStyleIdx="1" presStyleCnt="11" custScaleX="138235">
        <dgm:presLayoutVars>
          <dgm:bulletEnabled val="1"/>
        </dgm:presLayoutVars>
      </dgm:prSet>
      <dgm:spPr/>
    </dgm:pt>
    <dgm:pt modelId="{89524FF8-B173-4316-945E-FFC071F41764}" type="pres">
      <dgm:prSet presAssocID="{F7FCC50E-CC54-4CFB-A8E7-9C37292AB1DC}" presName="sibTrans" presStyleLbl="bgSibTrans2D1" presStyleIdx="1" presStyleCnt="10"/>
      <dgm:spPr/>
    </dgm:pt>
    <dgm:pt modelId="{1A035338-59BF-40F0-B089-A4897DE11228}" type="pres">
      <dgm:prSet presAssocID="{3BA73735-AF0A-4E39-A510-5C99DA3ECB8A}" presName="compNode" presStyleCnt="0"/>
      <dgm:spPr/>
    </dgm:pt>
    <dgm:pt modelId="{DDDDDE95-E864-42B6-A3C8-97DF54E8C735}" type="pres">
      <dgm:prSet presAssocID="{3BA73735-AF0A-4E39-A510-5C99DA3ECB8A}" presName="dummyConnPt" presStyleCnt="0"/>
      <dgm:spPr/>
    </dgm:pt>
    <dgm:pt modelId="{BBD34E6E-362F-4079-9FFC-2B09FD5F9B40}" type="pres">
      <dgm:prSet presAssocID="{3BA73735-AF0A-4E39-A510-5C99DA3ECB8A}" presName="node" presStyleLbl="node1" presStyleIdx="2" presStyleCnt="11" custScaleX="130963">
        <dgm:presLayoutVars>
          <dgm:bulletEnabled val="1"/>
        </dgm:presLayoutVars>
      </dgm:prSet>
      <dgm:spPr/>
    </dgm:pt>
    <dgm:pt modelId="{91A4679B-D521-46E8-A0AB-F3877766385D}" type="pres">
      <dgm:prSet presAssocID="{FAE4A9BE-5387-4C43-B746-86B8471F0A78}" presName="sibTrans" presStyleLbl="bgSibTrans2D1" presStyleIdx="2" presStyleCnt="10"/>
      <dgm:spPr/>
    </dgm:pt>
    <dgm:pt modelId="{2B9B46F9-E3F1-4C79-B7B2-4AAFBC7AB0F1}" type="pres">
      <dgm:prSet presAssocID="{83C75A59-51BE-43B2-AEC4-1310109A2F95}" presName="compNode" presStyleCnt="0"/>
      <dgm:spPr/>
    </dgm:pt>
    <dgm:pt modelId="{5AF9E19A-76B8-4F29-9AB4-F0AFFE91B00B}" type="pres">
      <dgm:prSet presAssocID="{83C75A59-51BE-43B2-AEC4-1310109A2F95}" presName="dummyConnPt" presStyleCnt="0"/>
      <dgm:spPr/>
    </dgm:pt>
    <dgm:pt modelId="{CA5700A2-34EC-425E-B122-DC5BB3683ADA}" type="pres">
      <dgm:prSet presAssocID="{83C75A59-51BE-43B2-AEC4-1310109A2F95}" presName="node" presStyleLbl="node1" presStyleIdx="3" presStyleCnt="11" custScaleX="130963">
        <dgm:presLayoutVars>
          <dgm:bulletEnabled val="1"/>
        </dgm:presLayoutVars>
      </dgm:prSet>
      <dgm:spPr/>
    </dgm:pt>
    <dgm:pt modelId="{55EC8677-CB7E-450D-BF44-6CA075F19E41}" type="pres">
      <dgm:prSet presAssocID="{3B8E7185-2416-404F-AB45-D3560CB43E7A}" presName="sibTrans" presStyleLbl="bgSibTrans2D1" presStyleIdx="3" presStyleCnt="10"/>
      <dgm:spPr/>
    </dgm:pt>
    <dgm:pt modelId="{BC6DB7FA-D0AA-40F6-8974-792D41D12EB2}" type="pres">
      <dgm:prSet presAssocID="{4BA36E9C-FC29-4CEF-9873-C11E8DF4A5BF}" presName="compNode" presStyleCnt="0"/>
      <dgm:spPr/>
    </dgm:pt>
    <dgm:pt modelId="{0EFF47AF-A9AC-4B48-844D-FE2E88D6705C}" type="pres">
      <dgm:prSet presAssocID="{4BA36E9C-FC29-4CEF-9873-C11E8DF4A5BF}" presName="dummyConnPt" presStyleCnt="0"/>
      <dgm:spPr/>
    </dgm:pt>
    <dgm:pt modelId="{0E2ACEB2-F26A-4DBD-BA35-A88BEA7396B8}" type="pres">
      <dgm:prSet presAssocID="{4BA36E9C-FC29-4CEF-9873-C11E8DF4A5BF}" presName="node" presStyleLbl="node1" presStyleIdx="4" presStyleCnt="11">
        <dgm:presLayoutVars>
          <dgm:bulletEnabled val="1"/>
        </dgm:presLayoutVars>
      </dgm:prSet>
      <dgm:spPr/>
    </dgm:pt>
    <dgm:pt modelId="{5872B455-85F6-4387-B035-57A2AB5C2B6D}" type="pres">
      <dgm:prSet presAssocID="{181250C7-CFB7-44D8-AA97-AAF9E709BA3A}" presName="sibTrans" presStyleLbl="bgSibTrans2D1" presStyleIdx="4" presStyleCnt="10"/>
      <dgm:spPr/>
    </dgm:pt>
    <dgm:pt modelId="{E2D16044-FA8B-4971-9C71-88A3BDB6D47E}" type="pres">
      <dgm:prSet presAssocID="{65ECF6C7-440A-497B-9302-BA25DC2622DC}" presName="compNode" presStyleCnt="0"/>
      <dgm:spPr/>
    </dgm:pt>
    <dgm:pt modelId="{3AC672CB-D97E-46AE-BF16-444655C95BDB}" type="pres">
      <dgm:prSet presAssocID="{65ECF6C7-440A-497B-9302-BA25DC2622DC}" presName="dummyConnPt" presStyleCnt="0"/>
      <dgm:spPr/>
    </dgm:pt>
    <dgm:pt modelId="{D91660E4-C06D-4094-A324-8D96B448034B}" type="pres">
      <dgm:prSet presAssocID="{65ECF6C7-440A-497B-9302-BA25DC2622DC}" presName="node" presStyleLbl="node1" presStyleIdx="5" presStyleCnt="11">
        <dgm:presLayoutVars>
          <dgm:bulletEnabled val="1"/>
        </dgm:presLayoutVars>
      </dgm:prSet>
      <dgm:spPr/>
    </dgm:pt>
    <dgm:pt modelId="{B5A1973F-EE98-4974-98BA-3A2B2C90EB19}" type="pres">
      <dgm:prSet presAssocID="{A34010C5-67F5-4C9A-9D2D-079EA7DC107C}" presName="sibTrans" presStyleLbl="bgSibTrans2D1" presStyleIdx="5" presStyleCnt="10"/>
      <dgm:spPr/>
    </dgm:pt>
    <dgm:pt modelId="{87D510ED-EC13-49F0-B855-BABDFA60F452}" type="pres">
      <dgm:prSet presAssocID="{C6CBD12F-19DD-4246-AB3D-1E47F38F67F9}" presName="compNode" presStyleCnt="0"/>
      <dgm:spPr/>
    </dgm:pt>
    <dgm:pt modelId="{590AD6F3-CD99-4438-842E-1EF9800DBAFB}" type="pres">
      <dgm:prSet presAssocID="{C6CBD12F-19DD-4246-AB3D-1E47F38F67F9}" presName="dummyConnPt" presStyleCnt="0"/>
      <dgm:spPr/>
    </dgm:pt>
    <dgm:pt modelId="{59E29DB2-26E3-42E0-ADB2-CFC06719883F}" type="pres">
      <dgm:prSet presAssocID="{C6CBD12F-19DD-4246-AB3D-1E47F38F67F9}" presName="node" presStyleLbl="node1" presStyleIdx="6" presStyleCnt="11">
        <dgm:presLayoutVars>
          <dgm:bulletEnabled val="1"/>
        </dgm:presLayoutVars>
      </dgm:prSet>
      <dgm:spPr/>
    </dgm:pt>
    <dgm:pt modelId="{665C763C-0255-415E-9B5D-5AD113384F90}" type="pres">
      <dgm:prSet presAssocID="{6BFB49BF-C2AD-452C-9526-3BDE58503CA3}" presName="sibTrans" presStyleLbl="bgSibTrans2D1" presStyleIdx="6" presStyleCnt="10"/>
      <dgm:spPr/>
    </dgm:pt>
    <dgm:pt modelId="{FCEA0E76-0E0D-45FE-A06A-5D0B3118A546}" type="pres">
      <dgm:prSet presAssocID="{47D2311D-6D94-43B7-9F74-627F2278F21C}" presName="compNode" presStyleCnt="0"/>
      <dgm:spPr/>
    </dgm:pt>
    <dgm:pt modelId="{C91CB82B-F007-466D-A034-4D34762053DC}" type="pres">
      <dgm:prSet presAssocID="{47D2311D-6D94-43B7-9F74-627F2278F21C}" presName="dummyConnPt" presStyleCnt="0"/>
      <dgm:spPr/>
    </dgm:pt>
    <dgm:pt modelId="{6637C635-3219-4274-99D1-6B0B8CF7E632}" type="pres">
      <dgm:prSet presAssocID="{47D2311D-6D94-43B7-9F74-627F2278F21C}" presName="node" presStyleLbl="node1" presStyleIdx="7" presStyleCnt="11">
        <dgm:presLayoutVars>
          <dgm:bulletEnabled val="1"/>
        </dgm:presLayoutVars>
      </dgm:prSet>
      <dgm:spPr/>
    </dgm:pt>
    <dgm:pt modelId="{FFA9DAFA-BE67-4C4F-B6AF-CFC4AB855CF3}" type="pres">
      <dgm:prSet presAssocID="{92160988-928B-4399-AB1E-D057E0BF25C5}" presName="sibTrans" presStyleLbl="bgSibTrans2D1" presStyleIdx="7" presStyleCnt="10"/>
      <dgm:spPr/>
    </dgm:pt>
    <dgm:pt modelId="{EBF0E17E-2BAC-477C-9067-67892332B8CE}" type="pres">
      <dgm:prSet presAssocID="{AAE26C6A-989C-4C97-A554-63435B85630D}" presName="compNode" presStyleCnt="0"/>
      <dgm:spPr/>
    </dgm:pt>
    <dgm:pt modelId="{0B589419-C67D-4CA0-98A0-F9C072DAD302}" type="pres">
      <dgm:prSet presAssocID="{AAE26C6A-989C-4C97-A554-63435B85630D}" presName="dummyConnPt" presStyleCnt="0"/>
      <dgm:spPr/>
    </dgm:pt>
    <dgm:pt modelId="{E6B9749A-D33D-4E57-9305-9CA6DBC5FE87}" type="pres">
      <dgm:prSet presAssocID="{AAE26C6A-989C-4C97-A554-63435B85630D}" presName="node" presStyleLbl="node1" presStyleIdx="8" presStyleCnt="11" custScaleX="148815">
        <dgm:presLayoutVars>
          <dgm:bulletEnabled val="1"/>
        </dgm:presLayoutVars>
      </dgm:prSet>
      <dgm:spPr/>
    </dgm:pt>
    <dgm:pt modelId="{FA524A22-96ED-40D4-871C-E24D836C07D1}" type="pres">
      <dgm:prSet presAssocID="{624BB5CD-88F1-4CA1-B58C-9A34612F1454}" presName="sibTrans" presStyleLbl="bgSibTrans2D1" presStyleIdx="8" presStyleCnt="10"/>
      <dgm:spPr/>
    </dgm:pt>
    <dgm:pt modelId="{54480654-DB5D-4712-BFC2-35563ED4CBBE}" type="pres">
      <dgm:prSet presAssocID="{C8B5AA11-6076-4F3A-BBE0-5639A484C6D3}" presName="compNode" presStyleCnt="0"/>
      <dgm:spPr/>
    </dgm:pt>
    <dgm:pt modelId="{2C758E02-4383-4A7B-ACA1-15111F10A60F}" type="pres">
      <dgm:prSet presAssocID="{C8B5AA11-6076-4F3A-BBE0-5639A484C6D3}" presName="dummyConnPt" presStyleCnt="0"/>
      <dgm:spPr/>
    </dgm:pt>
    <dgm:pt modelId="{908C3137-E78E-4856-9C0A-92FFB917F5C6}" type="pres">
      <dgm:prSet presAssocID="{C8B5AA11-6076-4F3A-BBE0-5639A484C6D3}" presName="node" presStyleLbl="node1" presStyleIdx="9" presStyleCnt="11" custScaleX="160115" custScaleY="124882">
        <dgm:presLayoutVars>
          <dgm:bulletEnabled val="1"/>
        </dgm:presLayoutVars>
      </dgm:prSet>
      <dgm:spPr/>
    </dgm:pt>
    <dgm:pt modelId="{CFF9CF32-958D-4C28-BB78-A54B0546EA6E}" type="pres">
      <dgm:prSet presAssocID="{A6F7B1DA-97AE-4F65-8D51-D710C23FF59F}" presName="sibTrans" presStyleLbl="bgSibTrans2D1" presStyleIdx="9" presStyleCnt="10"/>
      <dgm:spPr/>
    </dgm:pt>
    <dgm:pt modelId="{FB50414F-DC2F-4575-9990-7948DD96D06D}" type="pres">
      <dgm:prSet presAssocID="{F73CD3AC-BEC8-4829-9797-4CE035721366}" presName="compNode" presStyleCnt="0"/>
      <dgm:spPr/>
    </dgm:pt>
    <dgm:pt modelId="{5F5DDD7D-5900-4231-BBAE-E21403E20A9B}" type="pres">
      <dgm:prSet presAssocID="{F73CD3AC-BEC8-4829-9797-4CE035721366}" presName="dummyConnPt" presStyleCnt="0"/>
      <dgm:spPr/>
    </dgm:pt>
    <dgm:pt modelId="{6C69F960-7F6D-4BB4-BFD6-2A39A7E244BE}" type="pres">
      <dgm:prSet presAssocID="{F73CD3AC-BEC8-4829-9797-4CE035721366}" presName="node" presStyleLbl="node1" presStyleIdx="10" presStyleCnt="11" custScaleX="169003" custScaleY="144230">
        <dgm:presLayoutVars>
          <dgm:bulletEnabled val="1"/>
        </dgm:presLayoutVars>
      </dgm:prSet>
      <dgm:spPr/>
    </dgm:pt>
  </dgm:ptLst>
  <dgm:cxnLst>
    <dgm:cxn modelId="{933C0F0A-591A-4DBC-97A0-C36D0922D1B4}" type="presOf" srcId="{4A6AEE14-1AED-4DBF-A700-402F3EB1FA2D}" destId="{59812493-0B45-4169-ABCE-FAE4AF340E9B}" srcOrd="0" destOrd="0" presId="urn:microsoft.com/office/officeart/2005/8/layout/bProcess4"/>
    <dgm:cxn modelId="{B4A2260B-57CD-4D09-979E-0EF91D29E767}" type="presOf" srcId="{C8B5AA11-6076-4F3A-BBE0-5639A484C6D3}" destId="{908C3137-E78E-4856-9C0A-92FFB917F5C6}" srcOrd="0" destOrd="0" presId="urn:microsoft.com/office/officeart/2005/8/layout/bProcess4"/>
    <dgm:cxn modelId="{8EB6990C-E6CE-4A89-929F-20E48A8767D9}" type="presOf" srcId="{3B8E7185-2416-404F-AB45-D3560CB43E7A}" destId="{55EC8677-CB7E-450D-BF44-6CA075F19E41}" srcOrd="0" destOrd="0" presId="urn:microsoft.com/office/officeart/2005/8/layout/bProcess4"/>
    <dgm:cxn modelId="{8D63630D-5C53-4802-B0E1-7EC7047B4BB8}" type="presOf" srcId="{AAE26C6A-989C-4C97-A554-63435B85630D}" destId="{E6B9749A-D33D-4E57-9305-9CA6DBC5FE87}" srcOrd="0" destOrd="0" presId="urn:microsoft.com/office/officeart/2005/8/layout/bProcess4"/>
    <dgm:cxn modelId="{A3CA0710-6391-4F3A-A6D6-4CA5627993F2}" type="presOf" srcId="{A34010C5-67F5-4C9A-9D2D-079EA7DC107C}" destId="{B5A1973F-EE98-4974-98BA-3A2B2C90EB19}" srcOrd="0" destOrd="0" presId="urn:microsoft.com/office/officeart/2005/8/layout/bProcess4"/>
    <dgm:cxn modelId="{F0A22311-E7C2-44D1-8AA8-E5D9BF112D6A}" srcId="{4A6AEE14-1AED-4DBF-A700-402F3EB1FA2D}" destId="{4BA36E9C-FC29-4CEF-9873-C11E8DF4A5BF}" srcOrd="4" destOrd="0" parTransId="{B46D04B4-EEEA-469C-A3A6-A0FE5AF707DF}" sibTransId="{181250C7-CFB7-44D8-AA97-AAF9E709BA3A}"/>
    <dgm:cxn modelId="{0C4CD01A-3999-44D6-9345-72154403A24F}" type="presOf" srcId="{47D2311D-6D94-43B7-9F74-627F2278F21C}" destId="{6637C635-3219-4274-99D1-6B0B8CF7E632}" srcOrd="0" destOrd="0" presId="urn:microsoft.com/office/officeart/2005/8/layout/bProcess4"/>
    <dgm:cxn modelId="{38D19B1C-BC27-43BE-9939-BDAE5A794AEA}" type="presOf" srcId="{A6F7B1DA-97AE-4F65-8D51-D710C23FF59F}" destId="{CFF9CF32-958D-4C28-BB78-A54B0546EA6E}" srcOrd="0" destOrd="0" presId="urn:microsoft.com/office/officeart/2005/8/layout/bProcess4"/>
    <dgm:cxn modelId="{D4C26C20-E26E-4C61-BE75-C8263C31DF42}" type="presOf" srcId="{C6CBD12F-19DD-4246-AB3D-1E47F38F67F9}" destId="{59E29DB2-26E3-42E0-ADB2-CFC06719883F}" srcOrd="0" destOrd="0" presId="urn:microsoft.com/office/officeart/2005/8/layout/bProcess4"/>
    <dgm:cxn modelId="{39EB822D-2E21-458F-BC90-D47318FF6582}" srcId="{4A6AEE14-1AED-4DBF-A700-402F3EB1FA2D}" destId="{65ECF6C7-440A-497B-9302-BA25DC2622DC}" srcOrd="5" destOrd="0" parTransId="{061F7B12-1043-4C7B-8AEC-8FCB49E1A761}" sibTransId="{A34010C5-67F5-4C9A-9D2D-079EA7DC107C}"/>
    <dgm:cxn modelId="{8D994D2F-83AA-4214-AF32-DAA9A36C4939}" type="presOf" srcId="{83C75A59-51BE-43B2-AEC4-1310109A2F95}" destId="{CA5700A2-34EC-425E-B122-DC5BB3683ADA}" srcOrd="0" destOrd="0" presId="urn:microsoft.com/office/officeart/2005/8/layout/bProcess4"/>
    <dgm:cxn modelId="{DD181C33-0B97-43FB-92F1-CA6DA80E758A}" srcId="{4A6AEE14-1AED-4DBF-A700-402F3EB1FA2D}" destId="{C8B5AA11-6076-4F3A-BBE0-5639A484C6D3}" srcOrd="9" destOrd="0" parTransId="{2492EDE2-D223-42E3-AA94-BFD95D89C330}" sibTransId="{A6F7B1DA-97AE-4F65-8D51-D710C23FF59F}"/>
    <dgm:cxn modelId="{9324B837-3BE9-4235-88AB-A632340C66A4}" type="presOf" srcId="{624BB5CD-88F1-4CA1-B58C-9A34612F1454}" destId="{FA524A22-96ED-40D4-871C-E24D836C07D1}" srcOrd="0" destOrd="0" presId="urn:microsoft.com/office/officeart/2005/8/layout/bProcess4"/>
    <dgm:cxn modelId="{6293FA3B-425F-499B-8B7E-300B23C63778}" type="presOf" srcId="{4BA36E9C-FC29-4CEF-9873-C11E8DF4A5BF}" destId="{0E2ACEB2-F26A-4DBD-BA35-A88BEA7396B8}" srcOrd="0" destOrd="0" presId="urn:microsoft.com/office/officeart/2005/8/layout/bProcess4"/>
    <dgm:cxn modelId="{2AD14562-41E2-480B-B45A-08AB14943336}" srcId="{4A6AEE14-1AED-4DBF-A700-402F3EB1FA2D}" destId="{73889381-155A-41E9-AEA5-660C935985EF}" srcOrd="1" destOrd="0" parTransId="{41F08FF4-88EF-4878-82DC-2846E69BC7A1}" sibTransId="{F7FCC50E-CC54-4CFB-A8E7-9C37292AB1DC}"/>
    <dgm:cxn modelId="{AC164A46-2194-4D9E-98D5-F7DACFE1502B}" type="presOf" srcId="{FAE4A9BE-5387-4C43-B746-86B8471F0A78}" destId="{91A4679B-D521-46E8-A0AB-F3877766385D}" srcOrd="0" destOrd="0" presId="urn:microsoft.com/office/officeart/2005/8/layout/bProcess4"/>
    <dgm:cxn modelId="{FFE4A648-EE4D-4B67-9951-D5DFBD12BB05}" type="presOf" srcId="{65ECF6C7-440A-497B-9302-BA25DC2622DC}" destId="{D91660E4-C06D-4094-A324-8D96B448034B}" srcOrd="0" destOrd="0" presId="urn:microsoft.com/office/officeart/2005/8/layout/bProcess4"/>
    <dgm:cxn modelId="{4B192F77-DA95-487D-A854-3A79B9B85B84}" type="presOf" srcId="{6BFB49BF-C2AD-452C-9526-3BDE58503CA3}" destId="{665C763C-0255-415E-9B5D-5AD113384F90}" srcOrd="0" destOrd="0" presId="urn:microsoft.com/office/officeart/2005/8/layout/bProcess4"/>
    <dgm:cxn modelId="{ACD01C88-9227-4EEF-A029-026EBB612163}" type="presOf" srcId="{92160988-928B-4399-AB1E-D057E0BF25C5}" destId="{FFA9DAFA-BE67-4C4F-B6AF-CFC4AB855CF3}" srcOrd="0" destOrd="0" presId="urn:microsoft.com/office/officeart/2005/8/layout/bProcess4"/>
    <dgm:cxn modelId="{BF6BFCA1-31D0-4EA2-B2D4-23AC93E83789}" type="presOf" srcId="{181250C7-CFB7-44D8-AA97-AAF9E709BA3A}" destId="{5872B455-85F6-4387-B035-57A2AB5C2B6D}" srcOrd="0" destOrd="0" presId="urn:microsoft.com/office/officeart/2005/8/layout/bProcess4"/>
    <dgm:cxn modelId="{89BCC6A4-B116-46F6-A14B-88A491A0DD07}" type="presOf" srcId="{B3085ABC-05F4-4A9E-BA5E-EE49D4CE4738}" destId="{9ACE324E-D8BD-4322-BB9A-58361221E9D6}" srcOrd="0" destOrd="0" presId="urn:microsoft.com/office/officeart/2005/8/layout/bProcess4"/>
    <dgm:cxn modelId="{3F5F42AC-DBE1-4088-8413-9850806B6383}" srcId="{4A6AEE14-1AED-4DBF-A700-402F3EB1FA2D}" destId="{3BA73735-AF0A-4E39-A510-5C99DA3ECB8A}" srcOrd="2" destOrd="0" parTransId="{2BC74E0A-8D7F-49E6-AC47-866631F30215}" sibTransId="{FAE4A9BE-5387-4C43-B746-86B8471F0A78}"/>
    <dgm:cxn modelId="{0A4F81B4-C4E1-464E-8DFC-77CEBAB5D9DB}" type="presOf" srcId="{F7FCC50E-CC54-4CFB-A8E7-9C37292AB1DC}" destId="{89524FF8-B173-4316-945E-FFC071F41764}" srcOrd="0" destOrd="0" presId="urn:microsoft.com/office/officeart/2005/8/layout/bProcess4"/>
    <dgm:cxn modelId="{9782BFB4-4E3A-4ADD-B8AD-5EFF08AFAC4D}" srcId="{4A6AEE14-1AED-4DBF-A700-402F3EB1FA2D}" destId="{C6CBD12F-19DD-4246-AB3D-1E47F38F67F9}" srcOrd="6" destOrd="0" parTransId="{71FEAB3D-0744-4D46-9CD8-890C1A1ABF17}" sibTransId="{6BFB49BF-C2AD-452C-9526-3BDE58503CA3}"/>
    <dgm:cxn modelId="{08B923BA-BDDA-4A76-AA88-6123D9DD0A88}" srcId="{4A6AEE14-1AED-4DBF-A700-402F3EB1FA2D}" destId="{F73CD3AC-BEC8-4829-9797-4CE035721366}" srcOrd="10" destOrd="0" parTransId="{58759332-0A87-4E4A-99A2-05BAB57C620E}" sibTransId="{BBAA44C3-521E-45F7-8989-396904941199}"/>
    <dgm:cxn modelId="{EF1A2BD2-FE72-4E37-AE06-8F71DB3B0095}" srcId="{4A6AEE14-1AED-4DBF-A700-402F3EB1FA2D}" destId="{47D2311D-6D94-43B7-9F74-627F2278F21C}" srcOrd="7" destOrd="0" parTransId="{5632B8A6-F2C6-4027-8BF2-03F6717B382B}" sibTransId="{92160988-928B-4399-AB1E-D057E0BF25C5}"/>
    <dgm:cxn modelId="{5C4FBED2-D887-452A-82A0-EFABE6EB1792}" type="presOf" srcId="{3BA73735-AF0A-4E39-A510-5C99DA3ECB8A}" destId="{BBD34E6E-362F-4079-9FFC-2B09FD5F9B40}" srcOrd="0" destOrd="0" presId="urn:microsoft.com/office/officeart/2005/8/layout/bProcess4"/>
    <dgm:cxn modelId="{29C296D8-1624-4296-B819-72A4E62D361D}" srcId="{4A6AEE14-1AED-4DBF-A700-402F3EB1FA2D}" destId="{AAE26C6A-989C-4C97-A554-63435B85630D}" srcOrd="8" destOrd="0" parTransId="{CF5870C4-3E54-47F1-8274-EB781E9D27D5}" sibTransId="{624BB5CD-88F1-4CA1-B58C-9A34612F1454}"/>
    <dgm:cxn modelId="{D750D7EE-14F4-48CB-8F10-DBA1438B52CA}" type="presOf" srcId="{73889381-155A-41E9-AEA5-660C935985EF}" destId="{19906C85-8D90-4187-8C47-E9CEE49E33B6}" srcOrd="0" destOrd="0" presId="urn:microsoft.com/office/officeart/2005/8/layout/bProcess4"/>
    <dgm:cxn modelId="{54B74AEF-0D61-4C76-B8E0-DF8A5225432C}" type="presOf" srcId="{F73CD3AC-BEC8-4829-9797-4CE035721366}" destId="{6C69F960-7F6D-4BB4-BFD6-2A39A7E244BE}" srcOrd="0" destOrd="0" presId="urn:microsoft.com/office/officeart/2005/8/layout/bProcess4"/>
    <dgm:cxn modelId="{7A6DA1F2-8AC2-4560-9ABF-8DF94A94A9EA}" srcId="{4A6AEE14-1AED-4DBF-A700-402F3EB1FA2D}" destId="{83C75A59-51BE-43B2-AEC4-1310109A2F95}" srcOrd="3" destOrd="0" parTransId="{77D2D030-9778-4A6C-B40E-176667459737}" sibTransId="{3B8E7185-2416-404F-AB45-D3560CB43E7A}"/>
    <dgm:cxn modelId="{67289FF7-9D93-47A2-9CB7-7873B0714D5A}" srcId="{4A6AEE14-1AED-4DBF-A700-402F3EB1FA2D}" destId="{5C4155CA-590C-4E8F-AAB8-90D9AEC93CF6}" srcOrd="0" destOrd="0" parTransId="{B9EB9C5C-6C88-4BA7-A79D-F268E7600A30}" sibTransId="{B3085ABC-05F4-4A9E-BA5E-EE49D4CE4738}"/>
    <dgm:cxn modelId="{F08495FA-7194-4C94-B90A-61B7237D9AF9}" type="presOf" srcId="{5C4155CA-590C-4E8F-AAB8-90D9AEC93CF6}" destId="{DFB1B294-3959-48EB-8AB9-B7B762A16839}" srcOrd="0" destOrd="0" presId="urn:microsoft.com/office/officeart/2005/8/layout/bProcess4"/>
    <dgm:cxn modelId="{56258ABE-FECC-4D71-B699-ED4C07D7398A}" type="presParOf" srcId="{59812493-0B45-4169-ABCE-FAE4AF340E9B}" destId="{59C47B6B-F2C1-4176-98AA-7809E03FDB5A}" srcOrd="0" destOrd="0" presId="urn:microsoft.com/office/officeart/2005/8/layout/bProcess4"/>
    <dgm:cxn modelId="{259CFBA4-4682-430D-A7B8-AB0612DC0A95}" type="presParOf" srcId="{59C47B6B-F2C1-4176-98AA-7809E03FDB5A}" destId="{6916EEBE-F9C1-43ED-BE40-1E81746CF6D8}" srcOrd="0" destOrd="0" presId="urn:microsoft.com/office/officeart/2005/8/layout/bProcess4"/>
    <dgm:cxn modelId="{040AACFC-1852-4A5E-B5E6-F30A289EFFDB}" type="presParOf" srcId="{59C47B6B-F2C1-4176-98AA-7809E03FDB5A}" destId="{DFB1B294-3959-48EB-8AB9-B7B762A16839}" srcOrd="1" destOrd="0" presId="urn:microsoft.com/office/officeart/2005/8/layout/bProcess4"/>
    <dgm:cxn modelId="{32E306D5-1632-42E5-9112-FF46C2C82D52}" type="presParOf" srcId="{59812493-0B45-4169-ABCE-FAE4AF340E9B}" destId="{9ACE324E-D8BD-4322-BB9A-58361221E9D6}" srcOrd="1" destOrd="0" presId="urn:microsoft.com/office/officeart/2005/8/layout/bProcess4"/>
    <dgm:cxn modelId="{ED17542E-E967-488D-8250-C44A9DB43EC3}" type="presParOf" srcId="{59812493-0B45-4169-ABCE-FAE4AF340E9B}" destId="{EE2D2046-C9F1-4FA6-BCAC-88266F7956E0}" srcOrd="2" destOrd="0" presId="urn:microsoft.com/office/officeart/2005/8/layout/bProcess4"/>
    <dgm:cxn modelId="{CF01F53A-63C6-4B1C-BD8E-E0CF7636A7D2}" type="presParOf" srcId="{EE2D2046-C9F1-4FA6-BCAC-88266F7956E0}" destId="{29FC1480-D4AB-40A1-A6E6-C34A0ACEE6BD}" srcOrd="0" destOrd="0" presId="urn:microsoft.com/office/officeart/2005/8/layout/bProcess4"/>
    <dgm:cxn modelId="{CE807721-324B-4666-8698-C741594F67E0}" type="presParOf" srcId="{EE2D2046-C9F1-4FA6-BCAC-88266F7956E0}" destId="{19906C85-8D90-4187-8C47-E9CEE49E33B6}" srcOrd="1" destOrd="0" presId="urn:microsoft.com/office/officeart/2005/8/layout/bProcess4"/>
    <dgm:cxn modelId="{E2E08050-4DA1-480B-B397-88B19AAB285D}" type="presParOf" srcId="{59812493-0B45-4169-ABCE-FAE4AF340E9B}" destId="{89524FF8-B173-4316-945E-FFC071F41764}" srcOrd="3" destOrd="0" presId="urn:microsoft.com/office/officeart/2005/8/layout/bProcess4"/>
    <dgm:cxn modelId="{2F045726-CC92-4D51-AA2F-DAA6F25C4F3C}" type="presParOf" srcId="{59812493-0B45-4169-ABCE-FAE4AF340E9B}" destId="{1A035338-59BF-40F0-B089-A4897DE11228}" srcOrd="4" destOrd="0" presId="urn:microsoft.com/office/officeart/2005/8/layout/bProcess4"/>
    <dgm:cxn modelId="{E6F93EA0-D54B-4885-8296-6BC65C42A94B}" type="presParOf" srcId="{1A035338-59BF-40F0-B089-A4897DE11228}" destId="{DDDDDE95-E864-42B6-A3C8-97DF54E8C735}" srcOrd="0" destOrd="0" presId="urn:microsoft.com/office/officeart/2005/8/layout/bProcess4"/>
    <dgm:cxn modelId="{2CA2E2B2-D8E2-4DFD-B185-FA1BC303B236}" type="presParOf" srcId="{1A035338-59BF-40F0-B089-A4897DE11228}" destId="{BBD34E6E-362F-4079-9FFC-2B09FD5F9B40}" srcOrd="1" destOrd="0" presId="urn:microsoft.com/office/officeart/2005/8/layout/bProcess4"/>
    <dgm:cxn modelId="{192FA2EF-202A-40C5-B86C-6C4E9260C053}" type="presParOf" srcId="{59812493-0B45-4169-ABCE-FAE4AF340E9B}" destId="{91A4679B-D521-46E8-A0AB-F3877766385D}" srcOrd="5" destOrd="0" presId="urn:microsoft.com/office/officeart/2005/8/layout/bProcess4"/>
    <dgm:cxn modelId="{67A76579-BEBD-418F-8C1F-DEA982EF1CD8}" type="presParOf" srcId="{59812493-0B45-4169-ABCE-FAE4AF340E9B}" destId="{2B9B46F9-E3F1-4C79-B7B2-4AAFBC7AB0F1}" srcOrd="6" destOrd="0" presId="urn:microsoft.com/office/officeart/2005/8/layout/bProcess4"/>
    <dgm:cxn modelId="{8487E7CC-B11D-475A-AC49-7677C8B0B754}" type="presParOf" srcId="{2B9B46F9-E3F1-4C79-B7B2-4AAFBC7AB0F1}" destId="{5AF9E19A-76B8-4F29-9AB4-F0AFFE91B00B}" srcOrd="0" destOrd="0" presId="urn:microsoft.com/office/officeart/2005/8/layout/bProcess4"/>
    <dgm:cxn modelId="{40A0A914-06D3-46E4-90E5-6346CBF48FDC}" type="presParOf" srcId="{2B9B46F9-E3F1-4C79-B7B2-4AAFBC7AB0F1}" destId="{CA5700A2-34EC-425E-B122-DC5BB3683ADA}" srcOrd="1" destOrd="0" presId="urn:microsoft.com/office/officeart/2005/8/layout/bProcess4"/>
    <dgm:cxn modelId="{B64442E6-A2D8-4B3E-B66D-E94201CE7BFA}" type="presParOf" srcId="{59812493-0B45-4169-ABCE-FAE4AF340E9B}" destId="{55EC8677-CB7E-450D-BF44-6CA075F19E41}" srcOrd="7" destOrd="0" presId="urn:microsoft.com/office/officeart/2005/8/layout/bProcess4"/>
    <dgm:cxn modelId="{57C8A314-5499-4BA9-B637-1A85B986CD2C}" type="presParOf" srcId="{59812493-0B45-4169-ABCE-FAE4AF340E9B}" destId="{BC6DB7FA-D0AA-40F6-8974-792D41D12EB2}" srcOrd="8" destOrd="0" presId="urn:microsoft.com/office/officeart/2005/8/layout/bProcess4"/>
    <dgm:cxn modelId="{9AF4C5B6-58A3-4DF2-B4A7-FCDADE0A7BDA}" type="presParOf" srcId="{BC6DB7FA-D0AA-40F6-8974-792D41D12EB2}" destId="{0EFF47AF-A9AC-4B48-844D-FE2E88D6705C}" srcOrd="0" destOrd="0" presId="urn:microsoft.com/office/officeart/2005/8/layout/bProcess4"/>
    <dgm:cxn modelId="{F3674217-9027-4E95-A4B3-7F9AFD06813A}" type="presParOf" srcId="{BC6DB7FA-D0AA-40F6-8974-792D41D12EB2}" destId="{0E2ACEB2-F26A-4DBD-BA35-A88BEA7396B8}" srcOrd="1" destOrd="0" presId="urn:microsoft.com/office/officeart/2005/8/layout/bProcess4"/>
    <dgm:cxn modelId="{9A279E73-6932-4C02-A789-054999BDCFC4}" type="presParOf" srcId="{59812493-0B45-4169-ABCE-FAE4AF340E9B}" destId="{5872B455-85F6-4387-B035-57A2AB5C2B6D}" srcOrd="9" destOrd="0" presId="urn:microsoft.com/office/officeart/2005/8/layout/bProcess4"/>
    <dgm:cxn modelId="{492D89C8-7470-4EC1-AEA1-9ACF210F001C}" type="presParOf" srcId="{59812493-0B45-4169-ABCE-FAE4AF340E9B}" destId="{E2D16044-FA8B-4971-9C71-88A3BDB6D47E}" srcOrd="10" destOrd="0" presId="urn:microsoft.com/office/officeart/2005/8/layout/bProcess4"/>
    <dgm:cxn modelId="{87FF44AC-A04F-4E7D-A60D-C7F48DCA7F11}" type="presParOf" srcId="{E2D16044-FA8B-4971-9C71-88A3BDB6D47E}" destId="{3AC672CB-D97E-46AE-BF16-444655C95BDB}" srcOrd="0" destOrd="0" presId="urn:microsoft.com/office/officeart/2005/8/layout/bProcess4"/>
    <dgm:cxn modelId="{BDDC17FC-A494-4B49-85FC-F063DD8B001B}" type="presParOf" srcId="{E2D16044-FA8B-4971-9C71-88A3BDB6D47E}" destId="{D91660E4-C06D-4094-A324-8D96B448034B}" srcOrd="1" destOrd="0" presId="urn:microsoft.com/office/officeart/2005/8/layout/bProcess4"/>
    <dgm:cxn modelId="{FBB512AB-5273-4011-92C6-6977E1FE6705}" type="presParOf" srcId="{59812493-0B45-4169-ABCE-FAE4AF340E9B}" destId="{B5A1973F-EE98-4974-98BA-3A2B2C90EB19}" srcOrd="11" destOrd="0" presId="urn:microsoft.com/office/officeart/2005/8/layout/bProcess4"/>
    <dgm:cxn modelId="{F5171149-14B4-4C37-9A8C-176A644EE962}" type="presParOf" srcId="{59812493-0B45-4169-ABCE-FAE4AF340E9B}" destId="{87D510ED-EC13-49F0-B855-BABDFA60F452}" srcOrd="12" destOrd="0" presId="urn:microsoft.com/office/officeart/2005/8/layout/bProcess4"/>
    <dgm:cxn modelId="{44C810A9-CDB8-459D-9699-B254C3AFFC16}" type="presParOf" srcId="{87D510ED-EC13-49F0-B855-BABDFA60F452}" destId="{590AD6F3-CD99-4438-842E-1EF9800DBAFB}" srcOrd="0" destOrd="0" presId="urn:microsoft.com/office/officeart/2005/8/layout/bProcess4"/>
    <dgm:cxn modelId="{275D65CD-E731-4158-B73C-D02499CD415D}" type="presParOf" srcId="{87D510ED-EC13-49F0-B855-BABDFA60F452}" destId="{59E29DB2-26E3-42E0-ADB2-CFC06719883F}" srcOrd="1" destOrd="0" presId="urn:microsoft.com/office/officeart/2005/8/layout/bProcess4"/>
    <dgm:cxn modelId="{BDE78E79-EC0F-4066-A3E4-2EDC924D5D65}" type="presParOf" srcId="{59812493-0B45-4169-ABCE-FAE4AF340E9B}" destId="{665C763C-0255-415E-9B5D-5AD113384F90}" srcOrd="13" destOrd="0" presId="urn:microsoft.com/office/officeart/2005/8/layout/bProcess4"/>
    <dgm:cxn modelId="{637D3D9F-3087-4F0B-8436-DAD6029ED2CC}" type="presParOf" srcId="{59812493-0B45-4169-ABCE-FAE4AF340E9B}" destId="{FCEA0E76-0E0D-45FE-A06A-5D0B3118A546}" srcOrd="14" destOrd="0" presId="urn:microsoft.com/office/officeart/2005/8/layout/bProcess4"/>
    <dgm:cxn modelId="{B321BE75-EA69-48AE-B190-FD1FFB56C172}" type="presParOf" srcId="{FCEA0E76-0E0D-45FE-A06A-5D0B3118A546}" destId="{C91CB82B-F007-466D-A034-4D34762053DC}" srcOrd="0" destOrd="0" presId="urn:microsoft.com/office/officeart/2005/8/layout/bProcess4"/>
    <dgm:cxn modelId="{723BF9B9-C149-4C6C-9A3D-B9AB1118B7E5}" type="presParOf" srcId="{FCEA0E76-0E0D-45FE-A06A-5D0B3118A546}" destId="{6637C635-3219-4274-99D1-6B0B8CF7E632}" srcOrd="1" destOrd="0" presId="urn:microsoft.com/office/officeart/2005/8/layout/bProcess4"/>
    <dgm:cxn modelId="{15980247-E58C-4992-89AA-E58B04167426}" type="presParOf" srcId="{59812493-0B45-4169-ABCE-FAE4AF340E9B}" destId="{FFA9DAFA-BE67-4C4F-B6AF-CFC4AB855CF3}" srcOrd="15" destOrd="0" presId="urn:microsoft.com/office/officeart/2005/8/layout/bProcess4"/>
    <dgm:cxn modelId="{02B09780-5F65-4115-BD79-12226E1600F0}" type="presParOf" srcId="{59812493-0B45-4169-ABCE-FAE4AF340E9B}" destId="{EBF0E17E-2BAC-477C-9067-67892332B8CE}" srcOrd="16" destOrd="0" presId="urn:microsoft.com/office/officeart/2005/8/layout/bProcess4"/>
    <dgm:cxn modelId="{AC1F4F53-69ED-4DEF-8712-F0C1ED42C447}" type="presParOf" srcId="{EBF0E17E-2BAC-477C-9067-67892332B8CE}" destId="{0B589419-C67D-4CA0-98A0-F9C072DAD302}" srcOrd="0" destOrd="0" presId="urn:microsoft.com/office/officeart/2005/8/layout/bProcess4"/>
    <dgm:cxn modelId="{6308796F-3EE0-4804-825B-6E5602523E0B}" type="presParOf" srcId="{EBF0E17E-2BAC-477C-9067-67892332B8CE}" destId="{E6B9749A-D33D-4E57-9305-9CA6DBC5FE87}" srcOrd="1" destOrd="0" presId="urn:microsoft.com/office/officeart/2005/8/layout/bProcess4"/>
    <dgm:cxn modelId="{DAF14B97-104D-44BC-8476-BC7AD4CDDA76}" type="presParOf" srcId="{59812493-0B45-4169-ABCE-FAE4AF340E9B}" destId="{FA524A22-96ED-40D4-871C-E24D836C07D1}" srcOrd="17" destOrd="0" presId="urn:microsoft.com/office/officeart/2005/8/layout/bProcess4"/>
    <dgm:cxn modelId="{7A6626BC-6654-450E-86AD-DD383889402A}" type="presParOf" srcId="{59812493-0B45-4169-ABCE-FAE4AF340E9B}" destId="{54480654-DB5D-4712-BFC2-35563ED4CBBE}" srcOrd="18" destOrd="0" presId="urn:microsoft.com/office/officeart/2005/8/layout/bProcess4"/>
    <dgm:cxn modelId="{3336BD82-EA4C-45F2-896C-4FA875C08FAA}" type="presParOf" srcId="{54480654-DB5D-4712-BFC2-35563ED4CBBE}" destId="{2C758E02-4383-4A7B-ACA1-15111F10A60F}" srcOrd="0" destOrd="0" presId="urn:microsoft.com/office/officeart/2005/8/layout/bProcess4"/>
    <dgm:cxn modelId="{DA7A6F47-BC91-404F-AE23-421C96E93E62}" type="presParOf" srcId="{54480654-DB5D-4712-BFC2-35563ED4CBBE}" destId="{908C3137-E78E-4856-9C0A-92FFB917F5C6}" srcOrd="1" destOrd="0" presId="urn:microsoft.com/office/officeart/2005/8/layout/bProcess4"/>
    <dgm:cxn modelId="{99D635F6-6D44-48A5-A707-7F1F6566EB25}" type="presParOf" srcId="{59812493-0B45-4169-ABCE-FAE4AF340E9B}" destId="{CFF9CF32-958D-4C28-BB78-A54B0546EA6E}" srcOrd="19" destOrd="0" presId="urn:microsoft.com/office/officeart/2005/8/layout/bProcess4"/>
    <dgm:cxn modelId="{82A979A4-4ADF-477B-BDB6-1ECF77CF2799}" type="presParOf" srcId="{59812493-0B45-4169-ABCE-FAE4AF340E9B}" destId="{FB50414F-DC2F-4575-9990-7948DD96D06D}" srcOrd="20" destOrd="0" presId="urn:microsoft.com/office/officeart/2005/8/layout/bProcess4"/>
    <dgm:cxn modelId="{DAC03B7A-A895-4EA8-8F9B-95B358988D69}" type="presParOf" srcId="{FB50414F-DC2F-4575-9990-7948DD96D06D}" destId="{5F5DDD7D-5900-4231-BBAE-E21403E20A9B}" srcOrd="0" destOrd="0" presId="urn:microsoft.com/office/officeart/2005/8/layout/bProcess4"/>
    <dgm:cxn modelId="{906E15E0-FC4B-4766-B0D6-164FB70774A8}" type="presParOf" srcId="{FB50414F-DC2F-4575-9990-7948DD96D06D}" destId="{6C69F960-7F6D-4BB4-BFD6-2A39A7E244BE}"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EFC9DF-E8C4-43E3-967C-0E5F54C20C54}">
      <dsp:nvSpPr>
        <dsp:cNvPr id="0" name=""/>
        <dsp:cNvSpPr/>
      </dsp:nvSpPr>
      <dsp:spPr>
        <a:xfrm>
          <a:off x="122932" y="15428"/>
          <a:ext cx="11175668" cy="1625255"/>
        </a:xfrm>
        <a:prstGeom prst="rightArrow">
          <a:avLst>
            <a:gd name="adj1" fmla="val 50000"/>
            <a:gd name="adj2" fmla="val 5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258009" numCol="1" spcCol="1270" anchor="ctr" anchorCtr="0">
          <a:noAutofit/>
        </a:bodyPr>
        <a:lstStyle/>
        <a:p>
          <a:pPr marL="0" lvl="0" indent="0" algn="l" defTabSz="622300">
            <a:lnSpc>
              <a:spcPct val="90000"/>
            </a:lnSpc>
            <a:spcBef>
              <a:spcPct val="0"/>
            </a:spcBef>
            <a:spcAft>
              <a:spcPct val="35000"/>
            </a:spcAft>
            <a:buNone/>
          </a:pPr>
          <a:r>
            <a:rPr lang="en-US" sz="1400" b="0" kern="1200">
              <a:latin typeface="Times New Roman" panose="02020603050405020304" pitchFamily="18" charset="0"/>
              <a:cs typeface="Times New Roman" panose="02020603050405020304" pitchFamily="18" charset="0"/>
            </a:rPr>
            <a:t>The goal of this analysis is to conduct an Exploratory Data Analysis (EDA) on the given customer dataset. The primary objectives are:</a:t>
          </a:r>
        </a:p>
      </dsp:txBody>
      <dsp:txXfrm>
        <a:off x="122932" y="421742"/>
        <a:ext cx="10769354" cy="812627"/>
      </dsp:txXfrm>
    </dsp:sp>
    <dsp:sp modelId="{15F4EA7B-CA41-4F44-926B-5C7DB0EBC253}">
      <dsp:nvSpPr>
        <dsp:cNvPr id="0" name=""/>
        <dsp:cNvSpPr/>
      </dsp:nvSpPr>
      <dsp:spPr>
        <a:xfrm>
          <a:off x="2188195" y="557389"/>
          <a:ext cx="9110404" cy="1625255"/>
        </a:xfrm>
        <a:prstGeom prst="rightArrow">
          <a:avLst>
            <a:gd name="adj1" fmla="val 50000"/>
            <a:gd name="adj2" fmla="val 5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258009" numCol="1" spcCol="1270" anchor="ctr" anchorCtr="0">
          <a:noAutofit/>
        </a:bodyPr>
        <a:lstStyle/>
        <a:p>
          <a:pPr marL="0" lvl="0" indent="0" algn="l" defTabSz="622300">
            <a:lnSpc>
              <a:spcPct val="90000"/>
            </a:lnSpc>
            <a:spcBef>
              <a:spcPct val="0"/>
            </a:spcBef>
            <a:spcAft>
              <a:spcPct val="35000"/>
            </a:spcAft>
            <a:buFont typeface="+mj-lt"/>
            <a:buNone/>
          </a:pPr>
          <a:r>
            <a:rPr lang="en-US" sz="1400" b="0" kern="1200">
              <a:latin typeface="Times New Roman" panose="02020603050405020304" pitchFamily="18" charset="0"/>
              <a:cs typeface="Times New Roman" panose="02020603050405020304" pitchFamily="18" charset="0"/>
            </a:rPr>
            <a:t>Data Cleaning and Preprocessing: Identify and handle any missing or inconsistent values in the dataset.</a:t>
          </a:r>
        </a:p>
      </dsp:txBody>
      <dsp:txXfrm>
        <a:off x="2188195" y="963703"/>
        <a:ext cx="8704090" cy="812627"/>
      </dsp:txXfrm>
    </dsp:sp>
    <dsp:sp modelId="{F3D022DF-DEB7-4723-88FD-E99258F58191}">
      <dsp:nvSpPr>
        <dsp:cNvPr id="0" name=""/>
        <dsp:cNvSpPr/>
      </dsp:nvSpPr>
      <dsp:spPr>
        <a:xfrm>
          <a:off x="4253459" y="1099349"/>
          <a:ext cx="7045141" cy="1625255"/>
        </a:xfrm>
        <a:prstGeom prst="rightArrow">
          <a:avLst>
            <a:gd name="adj1" fmla="val 50000"/>
            <a:gd name="adj2" fmla="val 5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258009" numCol="1" spcCol="1270" anchor="ctr" anchorCtr="0">
          <a:noAutofit/>
        </a:bodyPr>
        <a:lstStyle/>
        <a:p>
          <a:pPr marL="0" lvl="0" indent="0" algn="l" defTabSz="622300">
            <a:lnSpc>
              <a:spcPct val="90000"/>
            </a:lnSpc>
            <a:spcBef>
              <a:spcPct val="0"/>
            </a:spcBef>
            <a:spcAft>
              <a:spcPct val="35000"/>
            </a:spcAft>
            <a:buFont typeface="+mj-lt"/>
            <a:buNone/>
          </a:pPr>
          <a:r>
            <a:rPr lang="en-US" sz="1400" b="0" kern="1200">
              <a:latin typeface="Times New Roman" panose="02020603050405020304" pitchFamily="18" charset="0"/>
              <a:cs typeface="Times New Roman" panose="02020603050405020304" pitchFamily="18" charset="0"/>
            </a:rPr>
            <a:t>Exploratory Data Analysis (EDA):</a:t>
          </a:r>
        </a:p>
      </dsp:txBody>
      <dsp:txXfrm>
        <a:off x="4253459" y="1505663"/>
        <a:ext cx="6638827" cy="812627"/>
      </dsp:txXfrm>
    </dsp:sp>
    <dsp:sp modelId="{2E8CFC2F-8336-446A-A30C-EB520D004C7D}">
      <dsp:nvSpPr>
        <dsp:cNvPr id="0" name=""/>
        <dsp:cNvSpPr/>
      </dsp:nvSpPr>
      <dsp:spPr>
        <a:xfrm>
          <a:off x="4253459" y="2350558"/>
          <a:ext cx="2065487" cy="2984229"/>
        </a:xfrm>
        <a:prstGeom prst="rect">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en-US" sz="1400" b="0" kern="1200">
              <a:latin typeface="Times New Roman" panose="02020603050405020304" pitchFamily="18" charset="0"/>
              <a:cs typeface="Times New Roman" panose="02020603050405020304" pitchFamily="18" charset="0"/>
            </a:rPr>
            <a:t>Investigate the relationships between key variables such as Age and Spending Score.</a:t>
          </a:r>
        </a:p>
        <a:p>
          <a:pPr marL="0" lvl="0" indent="0" algn="l" defTabSz="622300">
            <a:lnSpc>
              <a:spcPct val="90000"/>
            </a:lnSpc>
            <a:spcBef>
              <a:spcPct val="0"/>
            </a:spcBef>
            <a:spcAft>
              <a:spcPct val="35000"/>
            </a:spcAft>
            <a:buFont typeface="+mj-lt"/>
            <a:buNone/>
          </a:pPr>
          <a:r>
            <a:rPr lang="en-US" sz="1400" b="0" kern="1200">
              <a:latin typeface="Times New Roman" panose="02020603050405020304" pitchFamily="18" charset="0"/>
              <a:cs typeface="Times New Roman" panose="02020603050405020304" pitchFamily="18" charset="0"/>
            </a:rPr>
            <a:t>Analyze the distribution of various features (e.g., Age, Spending Score, and Gender).</a:t>
          </a:r>
        </a:p>
        <a:p>
          <a:pPr marL="0" lvl="0" indent="0" algn="l" defTabSz="622300">
            <a:lnSpc>
              <a:spcPct val="90000"/>
            </a:lnSpc>
            <a:spcBef>
              <a:spcPct val="0"/>
            </a:spcBef>
            <a:spcAft>
              <a:spcPct val="35000"/>
            </a:spcAft>
            <a:buFont typeface="+mj-lt"/>
            <a:buNone/>
          </a:pPr>
          <a:r>
            <a:rPr lang="en-US" sz="1400" b="0" kern="1200">
              <a:latin typeface="Times New Roman" panose="02020603050405020304" pitchFamily="18" charset="0"/>
              <a:cs typeface="Times New Roman" panose="02020603050405020304" pitchFamily="18" charset="0"/>
            </a:rPr>
            <a:t>Visualize these relationships and distributions through various charts and plots to uncover patterns and insights.</a:t>
          </a:r>
        </a:p>
      </dsp:txBody>
      <dsp:txXfrm>
        <a:off x="4253459" y="2350558"/>
        <a:ext cx="2065487" cy="2984229"/>
      </dsp:txXfrm>
    </dsp:sp>
    <dsp:sp modelId="{0775C919-27B0-4A0C-A2A2-4148F5BD248F}">
      <dsp:nvSpPr>
        <dsp:cNvPr id="0" name=""/>
        <dsp:cNvSpPr/>
      </dsp:nvSpPr>
      <dsp:spPr>
        <a:xfrm>
          <a:off x="6319840" y="1641310"/>
          <a:ext cx="4978760" cy="1625255"/>
        </a:xfrm>
        <a:prstGeom prst="rightArrow">
          <a:avLst>
            <a:gd name="adj1" fmla="val 50000"/>
            <a:gd name="adj2" fmla="val 5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258009" numCol="1" spcCol="1270" anchor="ctr" anchorCtr="0">
          <a:noAutofit/>
        </a:bodyPr>
        <a:lstStyle/>
        <a:p>
          <a:pPr marL="0" lvl="0" indent="0" algn="l" defTabSz="622300">
            <a:lnSpc>
              <a:spcPct val="90000"/>
            </a:lnSpc>
            <a:spcBef>
              <a:spcPct val="0"/>
            </a:spcBef>
            <a:spcAft>
              <a:spcPct val="35000"/>
            </a:spcAft>
            <a:buFont typeface="+mj-lt"/>
            <a:buNone/>
          </a:pPr>
          <a:r>
            <a:rPr lang="en-US" sz="1400" b="0" kern="1200">
              <a:latin typeface="Times New Roman" panose="02020603050405020304" pitchFamily="18" charset="0"/>
              <a:cs typeface="Times New Roman" panose="02020603050405020304" pitchFamily="18" charset="0"/>
            </a:rPr>
            <a:t>Customer Segmentation: Using the KMeans clustering algorithm, segment customers into distinct groups based on their Age and Spending Score.</a:t>
          </a:r>
        </a:p>
      </dsp:txBody>
      <dsp:txXfrm>
        <a:off x="6319840" y="2047624"/>
        <a:ext cx="4572446" cy="812627"/>
      </dsp:txXfrm>
    </dsp:sp>
    <dsp:sp modelId="{6FA65707-14BE-4A82-81D9-36BF0A1644E4}">
      <dsp:nvSpPr>
        <dsp:cNvPr id="0" name=""/>
        <dsp:cNvSpPr/>
      </dsp:nvSpPr>
      <dsp:spPr>
        <a:xfrm>
          <a:off x="6319840" y="2892519"/>
          <a:ext cx="2065487" cy="2984229"/>
        </a:xfrm>
        <a:prstGeom prst="rect">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en-US" sz="1400" b="0" kern="1200">
              <a:latin typeface="Times New Roman" panose="02020603050405020304" pitchFamily="18" charset="0"/>
              <a:cs typeface="Times New Roman" panose="02020603050405020304" pitchFamily="18" charset="0"/>
            </a:rPr>
            <a:t>Visualize the resulting clusters to identify customer segments.</a:t>
          </a:r>
        </a:p>
        <a:p>
          <a:pPr marL="0" lvl="0" indent="0" algn="l" defTabSz="622300">
            <a:lnSpc>
              <a:spcPct val="90000"/>
            </a:lnSpc>
            <a:spcBef>
              <a:spcPct val="0"/>
            </a:spcBef>
            <a:spcAft>
              <a:spcPct val="35000"/>
            </a:spcAft>
            <a:buFont typeface="+mj-lt"/>
            <a:buNone/>
          </a:pPr>
          <a:r>
            <a:rPr lang="en-US" sz="1400" b="0" kern="1200">
              <a:latin typeface="Times New Roman" panose="02020603050405020304" pitchFamily="18" charset="0"/>
              <a:cs typeface="Times New Roman" panose="02020603050405020304" pitchFamily="18" charset="0"/>
            </a:rPr>
            <a:t>Provide summary statistics for each cluster to describe the average characteristics of the customer groups.</a:t>
          </a:r>
        </a:p>
      </dsp:txBody>
      <dsp:txXfrm>
        <a:off x="6319840" y="2892519"/>
        <a:ext cx="2065487" cy="2984229"/>
      </dsp:txXfrm>
    </dsp:sp>
    <dsp:sp modelId="{6324591B-0B5C-45D8-9351-A1D9CF72B03E}">
      <dsp:nvSpPr>
        <dsp:cNvPr id="0" name=""/>
        <dsp:cNvSpPr/>
      </dsp:nvSpPr>
      <dsp:spPr>
        <a:xfrm>
          <a:off x="8385103" y="2183271"/>
          <a:ext cx="2913496" cy="1625255"/>
        </a:xfrm>
        <a:prstGeom prst="rightArrow">
          <a:avLst>
            <a:gd name="adj1" fmla="val 50000"/>
            <a:gd name="adj2" fmla="val 5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258009" numCol="1" spcCol="1270" anchor="ctr" anchorCtr="0">
          <a:noAutofit/>
        </a:bodyPr>
        <a:lstStyle/>
        <a:p>
          <a:pPr marL="0" lvl="0" indent="0" algn="l" defTabSz="622300">
            <a:lnSpc>
              <a:spcPct val="90000"/>
            </a:lnSpc>
            <a:spcBef>
              <a:spcPct val="0"/>
            </a:spcBef>
            <a:spcAft>
              <a:spcPct val="35000"/>
            </a:spcAft>
            <a:buFont typeface="+mj-lt"/>
            <a:buNone/>
          </a:pPr>
          <a:r>
            <a:rPr lang="en-US" sz="1400" b="0" kern="1200">
              <a:latin typeface="Times New Roman" panose="02020603050405020304" pitchFamily="18" charset="0"/>
              <a:cs typeface="Times New Roman" panose="02020603050405020304" pitchFamily="18" charset="0"/>
            </a:rPr>
            <a:t>Tables and Summaries:</a:t>
          </a:r>
        </a:p>
      </dsp:txBody>
      <dsp:txXfrm>
        <a:off x="8385103" y="2589585"/>
        <a:ext cx="2507182" cy="812627"/>
      </dsp:txXfrm>
    </dsp:sp>
    <dsp:sp modelId="{4FB59BEF-7049-4A99-8A21-27EC7F2947DC}">
      <dsp:nvSpPr>
        <dsp:cNvPr id="0" name=""/>
        <dsp:cNvSpPr/>
      </dsp:nvSpPr>
      <dsp:spPr>
        <a:xfrm>
          <a:off x="8385103" y="3434479"/>
          <a:ext cx="2065487" cy="2984229"/>
        </a:xfrm>
        <a:prstGeom prst="rect">
          <a:avLst/>
        </a:prstGeom>
        <a:solidFill>
          <a:schemeClr val="lt1">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en-US" sz="1400" b="0" kern="1200">
              <a:latin typeface="Times New Roman" panose="02020603050405020304" pitchFamily="18" charset="0"/>
              <a:cs typeface="Times New Roman" panose="02020603050405020304" pitchFamily="18" charset="0"/>
            </a:rPr>
            <a:t>Provide tables summarizing key metrics and insights, including the characteristics of each identified cluster.</a:t>
          </a:r>
        </a:p>
      </dsp:txBody>
      <dsp:txXfrm>
        <a:off x="8385103" y="3434479"/>
        <a:ext cx="2065487" cy="298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73B8F-75E8-4D7C-A495-FF7EC8F5A356}">
      <dsp:nvSpPr>
        <dsp:cNvPr id="0" name=""/>
        <dsp:cNvSpPr/>
      </dsp:nvSpPr>
      <dsp:spPr>
        <a:xfrm>
          <a:off x="287771" y="536584"/>
          <a:ext cx="1374849" cy="137484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F8A58B-885D-48FC-A368-3BA815BBF778}">
      <dsp:nvSpPr>
        <dsp:cNvPr id="0" name=""/>
        <dsp:cNvSpPr/>
      </dsp:nvSpPr>
      <dsp:spPr>
        <a:xfrm>
          <a:off x="576490" y="825303"/>
          <a:ext cx="797412" cy="7974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F000B4-9F45-42A5-AD79-3CFBF58FEA81}">
      <dsp:nvSpPr>
        <dsp:cNvPr id="0" name=""/>
        <dsp:cNvSpPr/>
      </dsp:nvSpPr>
      <dsp:spPr>
        <a:xfrm>
          <a:off x="1957232" y="536584"/>
          <a:ext cx="3240717" cy="1374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latin typeface="Times New Roman" panose="02020603050405020304" pitchFamily="18" charset="0"/>
              <a:cs typeface="Times New Roman" panose="02020603050405020304" pitchFamily="18" charset="0"/>
            </a:rPr>
            <a:t>Customer segmentation is a crucial step in understanding the diversity within a customer base. By grouping customers with similar characteristics, businesses can tailor marketing strategies, improve customer service, and optimize product offerings to meet the specific needs of each group. In this analysis, we aim to explore and segment customers based on their </a:t>
          </a:r>
          <a:r>
            <a:rPr lang="en-US" sz="1300" b="1" kern="1200">
              <a:latin typeface="Times New Roman" panose="02020603050405020304" pitchFamily="18" charset="0"/>
              <a:cs typeface="Times New Roman" panose="02020603050405020304" pitchFamily="18" charset="0"/>
            </a:rPr>
            <a:t>Age</a:t>
          </a:r>
          <a:r>
            <a:rPr lang="en-US" sz="1300" kern="1200">
              <a:latin typeface="Times New Roman" panose="02020603050405020304" pitchFamily="18" charset="0"/>
              <a:cs typeface="Times New Roman" panose="02020603050405020304" pitchFamily="18" charset="0"/>
            </a:rPr>
            <a:t> and </a:t>
          </a:r>
          <a:r>
            <a:rPr lang="en-US" sz="1300" b="1" kern="1200">
              <a:latin typeface="Times New Roman" panose="02020603050405020304" pitchFamily="18" charset="0"/>
              <a:cs typeface="Times New Roman" panose="02020603050405020304" pitchFamily="18" charset="0"/>
            </a:rPr>
            <a:t>Spending Score</a:t>
          </a:r>
          <a:r>
            <a:rPr lang="en-US" sz="1300" kern="1200">
              <a:latin typeface="Times New Roman" panose="02020603050405020304" pitchFamily="18" charset="0"/>
              <a:cs typeface="Times New Roman" panose="02020603050405020304" pitchFamily="18" charset="0"/>
            </a:rPr>
            <a:t> using a </a:t>
          </a:r>
          <a:r>
            <a:rPr lang="en-US" sz="1300" b="1" kern="1200">
              <a:latin typeface="Times New Roman" panose="02020603050405020304" pitchFamily="18" charset="0"/>
              <a:cs typeface="Times New Roman" panose="02020603050405020304" pitchFamily="18" charset="0"/>
            </a:rPr>
            <a:t>KMeans clustering</a:t>
          </a:r>
          <a:r>
            <a:rPr lang="en-US" sz="1300" kern="1200">
              <a:latin typeface="Times New Roman" panose="02020603050405020304" pitchFamily="18" charset="0"/>
              <a:cs typeface="Times New Roman" panose="02020603050405020304" pitchFamily="18" charset="0"/>
            </a:rPr>
            <a:t> approach.</a:t>
          </a:r>
        </a:p>
      </dsp:txBody>
      <dsp:txXfrm>
        <a:off x="1957232" y="536584"/>
        <a:ext cx="3240717" cy="1374849"/>
      </dsp:txXfrm>
    </dsp:sp>
    <dsp:sp modelId="{650074B8-C447-47E0-9487-8896A28A784F}">
      <dsp:nvSpPr>
        <dsp:cNvPr id="0" name=""/>
        <dsp:cNvSpPr/>
      </dsp:nvSpPr>
      <dsp:spPr>
        <a:xfrm>
          <a:off x="5762620" y="536584"/>
          <a:ext cx="1374849" cy="137484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FC1E9E-657D-4288-8D1C-2709038C8042}">
      <dsp:nvSpPr>
        <dsp:cNvPr id="0" name=""/>
        <dsp:cNvSpPr/>
      </dsp:nvSpPr>
      <dsp:spPr>
        <a:xfrm>
          <a:off x="6051338" y="825303"/>
          <a:ext cx="797412" cy="7974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B7CC7E-4112-4B35-99BF-449174F28F7A}">
      <dsp:nvSpPr>
        <dsp:cNvPr id="0" name=""/>
        <dsp:cNvSpPr/>
      </dsp:nvSpPr>
      <dsp:spPr>
        <a:xfrm>
          <a:off x="7432080" y="536584"/>
          <a:ext cx="3240717" cy="1374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latin typeface="Times New Roman" panose="02020603050405020304" pitchFamily="18" charset="0"/>
              <a:cs typeface="Times New Roman" panose="02020603050405020304" pitchFamily="18" charset="0"/>
            </a:rPr>
            <a:t>The dataset consists of key customer attributes, including </a:t>
          </a:r>
          <a:r>
            <a:rPr lang="en-US" sz="1300" b="1" kern="1200">
              <a:latin typeface="Times New Roman" panose="02020603050405020304" pitchFamily="18" charset="0"/>
              <a:cs typeface="Times New Roman" panose="02020603050405020304" pitchFamily="18" charset="0"/>
            </a:rPr>
            <a:t>Age</a:t>
          </a:r>
          <a:r>
            <a:rPr lang="en-US" sz="1300" kern="1200">
              <a:latin typeface="Times New Roman" panose="02020603050405020304" pitchFamily="18" charset="0"/>
              <a:cs typeface="Times New Roman" panose="02020603050405020304" pitchFamily="18" charset="0"/>
            </a:rPr>
            <a:t>, </a:t>
          </a:r>
          <a:r>
            <a:rPr lang="en-US" sz="1300" b="1" kern="1200">
              <a:latin typeface="Times New Roman" panose="02020603050405020304" pitchFamily="18" charset="0"/>
              <a:cs typeface="Times New Roman" panose="02020603050405020304" pitchFamily="18" charset="0"/>
            </a:rPr>
            <a:t>Spending Score</a:t>
          </a:r>
          <a:r>
            <a:rPr lang="en-US" sz="1300" kern="1200">
              <a:latin typeface="Times New Roman" panose="02020603050405020304" pitchFamily="18" charset="0"/>
              <a:cs typeface="Times New Roman" panose="02020603050405020304" pitchFamily="18" charset="0"/>
            </a:rPr>
            <a:t>, and </a:t>
          </a:r>
          <a:r>
            <a:rPr lang="en-US" sz="1300" b="1" kern="1200">
              <a:latin typeface="Times New Roman" panose="02020603050405020304" pitchFamily="18" charset="0"/>
              <a:cs typeface="Times New Roman" panose="02020603050405020304" pitchFamily="18" charset="0"/>
            </a:rPr>
            <a:t>Gender</a:t>
          </a:r>
          <a:r>
            <a:rPr lang="en-US" sz="1300" kern="1200">
              <a:latin typeface="Times New Roman" panose="02020603050405020304" pitchFamily="18" charset="0"/>
              <a:cs typeface="Times New Roman" panose="02020603050405020304" pitchFamily="18" charset="0"/>
            </a:rPr>
            <a:t>, which provide insights into both demographic information and purchasing behavior. Through </a:t>
          </a:r>
          <a:r>
            <a:rPr lang="en-US" sz="1300" b="1" kern="1200">
              <a:latin typeface="Times New Roman" panose="02020603050405020304" pitchFamily="18" charset="0"/>
              <a:cs typeface="Times New Roman" panose="02020603050405020304" pitchFamily="18" charset="0"/>
            </a:rPr>
            <a:t>Exploratory Data Analysis (EDA)</a:t>
          </a:r>
          <a:r>
            <a:rPr lang="en-US" sz="1300" kern="1200">
              <a:latin typeface="Times New Roman" panose="02020603050405020304" pitchFamily="18" charset="0"/>
              <a:cs typeface="Times New Roman" panose="02020603050405020304" pitchFamily="18" charset="0"/>
            </a:rPr>
            <a:t>, we will first examine the distribution of these features and investigate the relationships between them. Visualizations, such as histograms, scatter plots, and pair plots, will be used to identify patterns and trends.</a:t>
          </a:r>
        </a:p>
      </dsp:txBody>
      <dsp:txXfrm>
        <a:off x="7432080" y="536584"/>
        <a:ext cx="3240717" cy="1374849"/>
      </dsp:txXfrm>
    </dsp:sp>
    <dsp:sp modelId="{84E1FBB2-D816-4EE0-AA7C-23655A0AD229}">
      <dsp:nvSpPr>
        <dsp:cNvPr id="0" name=""/>
        <dsp:cNvSpPr/>
      </dsp:nvSpPr>
      <dsp:spPr>
        <a:xfrm>
          <a:off x="287771" y="2694432"/>
          <a:ext cx="1374849" cy="137484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8B1BA5-48CD-4642-97AD-E6D145056B1E}">
      <dsp:nvSpPr>
        <dsp:cNvPr id="0" name=""/>
        <dsp:cNvSpPr/>
      </dsp:nvSpPr>
      <dsp:spPr>
        <a:xfrm>
          <a:off x="576490" y="2983150"/>
          <a:ext cx="797412" cy="7974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F381C2-DFE8-4EC7-B418-FC35A2747A55}">
      <dsp:nvSpPr>
        <dsp:cNvPr id="0" name=""/>
        <dsp:cNvSpPr/>
      </dsp:nvSpPr>
      <dsp:spPr>
        <a:xfrm>
          <a:off x="1957232" y="2694432"/>
          <a:ext cx="3240717" cy="1374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The primary focus of this analysis is on </a:t>
          </a:r>
          <a:r>
            <a:rPr lang="en-US" sz="1300" b="1" kern="1200" dirty="0" err="1">
              <a:latin typeface="Times New Roman" panose="02020603050405020304" pitchFamily="18" charset="0"/>
              <a:cs typeface="Times New Roman" panose="02020603050405020304" pitchFamily="18" charset="0"/>
            </a:rPr>
            <a:t>KMeans</a:t>
          </a:r>
          <a:r>
            <a:rPr lang="en-US" sz="1300" b="1" kern="1200" dirty="0">
              <a:latin typeface="Times New Roman" panose="02020603050405020304" pitchFamily="18" charset="0"/>
              <a:cs typeface="Times New Roman" panose="02020603050405020304" pitchFamily="18" charset="0"/>
            </a:rPr>
            <a:t> clustering</a:t>
          </a:r>
          <a:r>
            <a:rPr lang="en-US" sz="1300" kern="1200" dirty="0">
              <a:latin typeface="Times New Roman" panose="02020603050405020304" pitchFamily="18" charset="0"/>
              <a:cs typeface="Times New Roman" panose="02020603050405020304" pitchFamily="18" charset="0"/>
            </a:rPr>
            <a:t>, which will be employed to segment the customers into distinct groups based on the similarities between their </a:t>
          </a:r>
          <a:r>
            <a:rPr lang="en-US" sz="1300" b="1" kern="1200" dirty="0">
              <a:latin typeface="Times New Roman" panose="02020603050405020304" pitchFamily="18" charset="0"/>
              <a:cs typeface="Times New Roman" panose="02020603050405020304" pitchFamily="18" charset="0"/>
            </a:rPr>
            <a:t>Age</a:t>
          </a:r>
          <a:r>
            <a:rPr lang="en-US" sz="1300" kern="1200" dirty="0">
              <a:latin typeface="Times New Roman" panose="02020603050405020304" pitchFamily="18" charset="0"/>
              <a:cs typeface="Times New Roman" panose="02020603050405020304" pitchFamily="18" charset="0"/>
            </a:rPr>
            <a:t> and </a:t>
          </a:r>
          <a:r>
            <a:rPr lang="en-US" sz="1300" b="1" kern="1200" dirty="0">
              <a:latin typeface="Times New Roman" panose="02020603050405020304" pitchFamily="18" charset="0"/>
              <a:cs typeface="Times New Roman" panose="02020603050405020304" pitchFamily="18" charset="0"/>
            </a:rPr>
            <a:t>Spending Score</a:t>
          </a:r>
          <a:r>
            <a:rPr lang="en-US" sz="1300" kern="1200" dirty="0">
              <a:latin typeface="Times New Roman" panose="02020603050405020304" pitchFamily="18" charset="0"/>
              <a:cs typeface="Times New Roman" panose="02020603050405020304" pitchFamily="18" charset="0"/>
            </a:rPr>
            <a:t>. The optimal number of clusters will be determined using the </a:t>
          </a:r>
          <a:r>
            <a:rPr lang="en-US" sz="1300" b="1" kern="1200" dirty="0">
              <a:latin typeface="Times New Roman" panose="02020603050405020304" pitchFamily="18" charset="0"/>
              <a:cs typeface="Times New Roman" panose="02020603050405020304" pitchFamily="18" charset="0"/>
            </a:rPr>
            <a:t>Elbow Method</a:t>
          </a:r>
          <a:r>
            <a:rPr lang="en-US" sz="1300" kern="1200" dirty="0">
              <a:latin typeface="Times New Roman" panose="02020603050405020304" pitchFamily="18" charset="0"/>
              <a:cs typeface="Times New Roman" panose="02020603050405020304" pitchFamily="18" charset="0"/>
            </a:rPr>
            <a:t>. The clusters will then be analyzed and visualized to provide a clear understanding of customer behavior and segment characteristics.</a:t>
          </a:r>
        </a:p>
      </dsp:txBody>
      <dsp:txXfrm>
        <a:off x="1957232" y="2694432"/>
        <a:ext cx="3240717" cy="1374849"/>
      </dsp:txXfrm>
    </dsp:sp>
    <dsp:sp modelId="{6E82E617-2881-47A4-9BE5-9F717BCFB99D}">
      <dsp:nvSpPr>
        <dsp:cNvPr id="0" name=""/>
        <dsp:cNvSpPr/>
      </dsp:nvSpPr>
      <dsp:spPr>
        <a:xfrm>
          <a:off x="5762620" y="2694432"/>
          <a:ext cx="1374849" cy="137484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8AE3AE-D786-4234-9D25-135883593374}">
      <dsp:nvSpPr>
        <dsp:cNvPr id="0" name=""/>
        <dsp:cNvSpPr/>
      </dsp:nvSpPr>
      <dsp:spPr>
        <a:xfrm>
          <a:off x="6051338" y="2983150"/>
          <a:ext cx="797412" cy="7974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8D6EAA-86A5-4D45-B950-ADE038B49C7A}">
      <dsp:nvSpPr>
        <dsp:cNvPr id="0" name=""/>
        <dsp:cNvSpPr/>
      </dsp:nvSpPr>
      <dsp:spPr>
        <a:xfrm>
          <a:off x="7432080" y="2694432"/>
          <a:ext cx="3240717" cy="1374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latin typeface="Times New Roman" panose="02020603050405020304" pitchFamily="18" charset="0"/>
              <a:cs typeface="Times New Roman" panose="02020603050405020304" pitchFamily="18" charset="0"/>
            </a:rPr>
            <a:t>This analysis will provide valuable insights into customer segments, helping businesses design targeted marketing campaigns and optimize customer engagement strategies. The results, including cluster summaries and visualizations, will be presented in a clear and concise manner to facilitate decision-making.</a:t>
          </a:r>
        </a:p>
      </dsp:txBody>
      <dsp:txXfrm>
        <a:off x="7432080" y="2694432"/>
        <a:ext cx="3240717" cy="13748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E324E-D8BD-4322-BB9A-58361221E9D6}">
      <dsp:nvSpPr>
        <dsp:cNvPr id="0" name=""/>
        <dsp:cNvSpPr/>
      </dsp:nvSpPr>
      <dsp:spPr>
        <a:xfrm rot="5400000">
          <a:off x="968941" y="1000379"/>
          <a:ext cx="1565289" cy="188603"/>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FB1B294-3959-48EB-8AB9-B7B762A16839}">
      <dsp:nvSpPr>
        <dsp:cNvPr id="0" name=""/>
        <dsp:cNvSpPr/>
      </dsp:nvSpPr>
      <dsp:spPr>
        <a:xfrm>
          <a:off x="928637" y="1768"/>
          <a:ext cx="2896846" cy="1257357"/>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11175">
            <a:lnSpc>
              <a:spcPct val="90000"/>
            </a:lnSpc>
            <a:spcBef>
              <a:spcPct val="0"/>
            </a:spcBef>
            <a:spcAft>
              <a:spcPct val="35000"/>
            </a:spcAft>
            <a:buNone/>
          </a:pPr>
          <a:r>
            <a:rPr lang="en-US" sz="1150" kern="1200" dirty="0">
              <a:latin typeface="Times New Roman" panose="02020603050405020304" pitchFamily="18" charset="0"/>
              <a:cs typeface="Times New Roman" panose="02020603050405020304" pitchFamily="18" charset="0"/>
            </a:rPr>
            <a:t>The purpose of </a:t>
          </a:r>
          <a:r>
            <a:rPr lang="en-US" sz="1150" b="1" kern="1200" dirty="0">
              <a:latin typeface="Times New Roman" panose="02020603050405020304" pitchFamily="18" charset="0"/>
              <a:cs typeface="Times New Roman" panose="02020603050405020304" pitchFamily="18" charset="0"/>
            </a:rPr>
            <a:t>Exploratory Data Analysis (EDA)</a:t>
          </a:r>
          <a:r>
            <a:rPr lang="en-US" sz="1150" kern="1200" dirty="0">
              <a:latin typeface="Times New Roman" panose="02020603050405020304" pitchFamily="18" charset="0"/>
              <a:cs typeface="Times New Roman" panose="02020603050405020304" pitchFamily="18" charset="0"/>
            </a:rPr>
            <a:t> is to uncover underlying patterns, trends, and relationships in the dataset. In this analysis, we focus on the relationships between key customer attributes such as </a:t>
          </a:r>
          <a:r>
            <a:rPr lang="en-US" sz="1150" b="1" kern="1200" dirty="0">
              <a:latin typeface="Times New Roman" panose="02020603050405020304" pitchFamily="18" charset="0"/>
              <a:cs typeface="Times New Roman" panose="02020603050405020304" pitchFamily="18" charset="0"/>
            </a:rPr>
            <a:t>Age</a:t>
          </a:r>
          <a:r>
            <a:rPr lang="en-US" sz="1150" kern="1200" dirty="0">
              <a:latin typeface="Times New Roman" panose="02020603050405020304" pitchFamily="18" charset="0"/>
              <a:cs typeface="Times New Roman" panose="02020603050405020304" pitchFamily="18" charset="0"/>
            </a:rPr>
            <a:t>, </a:t>
          </a:r>
          <a:r>
            <a:rPr lang="en-US" sz="1150" b="1" kern="1200" dirty="0">
              <a:latin typeface="Times New Roman" panose="02020603050405020304" pitchFamily="18" charset="0"/>
              <a:cs typeface="Times New Roman" panose="02020603050405020304" pitchFamily="18" charset="0"/>
            </a:rPr>
            <a:t>Spending Score</a:t>
          </a:r>
          <a:r>
            <a:rPr lang="en-US" sz="1150" kern="1200" dirty="0">
              <a:latin typeface="Times New Roman" panose="02020603050405020304" pitchFamily="18" charset="0"/>
              <a:cs typeface="Times New Roman" panose="02020603050405020304" pitchFamily="18" charset="0"/>
            </a:rPr>
            <a:t>, and </a:t>
          </a:r>
          <a:r>
            <a:rPr lang="en-US" sz="1150" b="1" kern="1200" dirty="0">
              <a:latin typeface="Times New Roman" panose="02020603050405020304" pitchFamily="18" charset="0"/>
              <a:cs typeface="Times New Roman" panose="02020603050405020304" pitchFamily="18" charset="0"/>
            </a:rPr>
            <a:t>Gender</a:t>
          </a:r>
          <a:r>
            <a:rPr lang="en-US" sz="1150" kern="1200" dirty="0">
              <a:latin typeface="Times New Roman" panose="02020603050405020304" pitchFamily="18" charset="0"/>
              <a:cs typeface="Times New Roman" panose="02020603050405020304" pitchFamily="18" charset="0"/>
            </a:rPr>
            <a:t>. The following steps outline the EDA process:</a:t>
          </a:r>
        </a:p>
      </dsp:txBody>
      <dsp:txXfrm>
        <a:off x="965464" y="38595"/>
        <a:ext cx="2823192" cy="1183703"/>
      </dsp:txXfrm>
    </dsp:sp>
    <dsp:sp modelId="{89524FF8-B173-4316-945E-FFC071F41764}">
      <dsp:nvSpPr>
        <dsp:cNvPr id="0" name=""/>
        <dsp:cNvSpPr/>
      </dsp:nvSpPr>
      <dsp:spPr>
        <a:xfrm rot="5400000">
          <a:off x="968941" y="2572076"/>
          <a:ext cx="1565289" cy="188603"/>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906C85-8D90-4187-8C47-E9CEE49E33B6}">
      <dsp:nvSpPr>
        <dsp:cNvPr id="0" name=""/>
        <dsp:cNvSpPr/>
      </dsp:nvSpPr>
      <dsp:spPr>
        <a:xfrm>
          <a:off x="928637" y="1573464"/>
          <a:ext cx="2896846" cy="1257357"/>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11175">
            <a:lnSpc>
              <a:spcPct val="90000"/>
            </a:lnSpc>
            <a:spcBef>
              <a:spcPct val="0"/>
            </a:spcBef>
            <a:spcAft>
              <a:spcPct val="35000"/>
            </a:spcAft>
            <a:buNone/>
          </a:pPr>
          <a:r>
            <a:rPr lang="en-US" sz="1150" b="1" kern="1200">
              <a:latin typeface="Times New Roman" panose="02020603050405020304" pitchFamily="18" charset="0"/>
              <a:cs typeface="Times New Roman" panose="02020603050405020304" pitchFamily="18" charset="0"/>
            </a:rPr>
            <a:t>1. Data Inspection and Preprocessing</a:t>
          </a:r>
          <a:endParaRPr lang="en-US" sz="1150" kern="1200">
            <a:latin typeface="Times New Roman" panose="02020603050405020304" pitchFamily="18" charset="0"/>
            <a:cs typeface="Times New Roman" panose="02020603050405020304" pitchFamily="18" charset="0"/>
          </a:endParaRPr>
        </a:p>
      </dsp:txBody>
      <dsp:txXfrm>
        <a:off x="965464" y="1610291"/>
        <a:ext cx="2823192" cy="1183703"/>
      </dsp:txXfrm>
    </dsp:sp>
    <dsp:sp modelId="{91A4679B-D521-46E8-A0AB-F3877766385D}">
      <dsp:nvSpPr>
        <dsp:cNvPr id="0" name=""/>
        <dsp:cNvSpPr/>
      </dsp:nvSpPr>
      <dsp:spPr>
        <a:xfrm rot="5400000">
          <a:off x="968941" y="4143773"/>
          <a:ext cx="1565289" cy="188603"/>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D34E6E-362F-4079-9FFC-2B09FD5F9B40}">
      <dsp:nvSpPr>
        <dsp:cNvPr id="0" name=""/>
        <dsp:cNvSpPr/>
      </dsp:nvSpPr>
      <dsp:spPr>
        <a:xfrm>
          <a:off x="1004833" y="3145161"/>
          <a:ext cx="2744455" cy="1257357"/>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11175">
            <a:lnSpc>
              <a:spcPct val="90000"/>
            </a:lnSpc>
            <a:spcBef>
              <a:spcPct val="0"/>
            </a:spcBef>
            <a:spcAft>
              <a:spcPct val="35000"/>
            </a:spcAft>
            <a:buNone/>
          </a:pPr>
          <a:r>
            <a:rPr lang="en-US" sz="1150" b="1" kern="1200" dirty="0">
              <a:latin typeface="Times New Roman" panose="02020603050405020304" pitchFamily="18" charset="0"/>
              <a:cs typeface="Times New Roman" panose="02020603050405020304" pitchFamily="18" charset="0"/>
            </a:rPr>
            <a:t>Data Structure</a:t>
          </a:r>
          <a:r>
            <a:rPr lang="en-US" sz="1150" kern="1200" dirty="0">
              <a:latin typeface="Times New Roman" panose="02020603050405020304" pitchFamily="18" charset="0"/>
              <a:cs typeface="Times New Roman" panose="02020603050405020304" pitchFamily="18" charset="0"/>
            </a:rPr>
            <a:t>: We begin by inspecting the data's structure, including its shape, data types, and any missing values. This is important to ensure the integrity of the dataset before proceeding with further analysis.</a:t>
          </a:r>
        </a:p>
      </dsp:txBody>
      <dsp:txXfrm>
        <a:off x="1041660" y="3181988"/>
        <a:ext cx="2670801" cy="1183703"/>
      </dsp:txXfrm>
    </dsp:sp>
    <dsp:sp modelId="{55EC8677-CB7E-450D-BF44-6CA075F19E41}">
      <dsp:nvSpPr>
        <dsp:cNvPr id="0" name=""/>
        <dsp:cNvSpPr/>
      </dsp:nvSpPr>
      <dsp:spPr>
        <a:xfrm>
          <a:off x="1755781" y="4929621"/>
          <a:ext cx="3180368" cy="188603"/>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5700A2-34EC-425E-B122-DC5BB3683ADA}">
      <dsp:nvSpPr>
        <dsp:cNvPr id="0" name=""/>
        <dsp:cNvSpPr/>
      </dsp:nvSpPr>
      <dsp:spPr>
        <a:xfrm>
          <a:off x="1004833" y="4716858"/>
          <a:ext cx="2744455" cy="1257357"/>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11175">
            <a:lnSpc>
              <a:spcPct val="90000"/>
            </a:lnSpc>
            <a:spcBef>
              <a:spcPct val="0"/>
            </a:spcBef>
            <a:spcAft>
              <a:spcPct val="35000"/>
            </a:spcAft>
            <a:buNone/>
          </a:pPr>
          <a:r>
            <a:rPr lang="en-US" sz="1150" b="1" kern="1200">
              <a:latin typeface="Times New Roman" panose="02020603050405020304" pitchFamily="18" charset="0"/>
              <a:cs typeface="Times New Roman" panose="02020603050405020304" pitchFamily="18" charset="0"/>
            </a:rPr>
            <a:t>Missing Data</a:t>
          </a:r>
          <a:r>
            <a:rPr lang="en-US" sz="1150" kern="1200">
              <a:latin typeface="Times New Roman" panose="02020603050405020304" pitchFamily="18" charset="0"/>
              <a:cs typeface="Times New Roman" panose="02020603050405020304" pitchFamily="18" charset="0"/>
            </a:rPr>
            <a:t>: We identify and handle any missing or null values. In this case, we checked for missing values in both the </a:t>
          </a:r>
          <a:r>
            <a:rPr lang="en-US" sz="1150" b="1" kern="1200">
              <a:latin typeface="Times New Roman" panose="02020603050405020304" pitchFamily="18" charset="0"/>
              <a:cs typeface="Times New Roman" panose="02020603050405020304" pitchFamily="18" charset="0"/>
            </a:rPr>
            <a:t>train_data</a:t>
          </a:r>
          <a:r>
            <a:rPr lang="en-US" sz="1150" kern="1200">
              <a:latin typeface="Times New Roman" panose="02020603050405020304" pitchFamily="18" charset="0"/>
              <a:cs typeface="Times New Roman" panose="02020603050405020304" pitchFamily="18" charset="0"/>
            </a:rPr>
            <a:t> and </a:t>
          </a:r>
          <a:r>
            <a:rPr lang="en-US" sz="1150" b="1" kern="1200">
              <a:latin typeface="Times New Roman" panose="02020603050405020304" pitchFamily="18" charset="0"/>
              <a:cs typeface="Times New Roman" panose="02020603050405020304" pitchFamily="18" charset="0"/>
            </a:rPr>
            <a:t>test_data</a:t>
          </a:r>
          <a:r>
            <a:rPr lang="en-US" sz="1150" kern="1200">
              <a:latin typeface="Times New Roman" panose="02020603050405020304" pitchFamily="18" charset="0"/>
              <a:cs typeface="Times New Roman" panose="02020603050405020304" pitchFamily="18" charset="0"/>
            </a:rPr>
            <a:t> to ensure completeness.</a:t>
          </a:r>
        </a:p>
      </dsp:txBody>
      <dsp:txXfrm>
        <a:off x="1041660" y="4753685"/>
        <a:ext cx="2670801" cy="1183703"/>
      </dsp:txXfrm>
    </dsp:sp>
    <dsp:sp modelId="{5872B455-85F6-4387-B035-57A2AB5C2B6D}">
      <dsp:nvSpPr>
        <dsp:cNvPr id="0" name=""/>
        <dsp:cNvSpPr/>
      </dsp:nvSpPr>
      <dsp:spPr>
        <a:xfrm rot="16200000">
          <a:off x="4156709" y="4143773"/>
          <a:ext cx="1565289" cy="188603"/>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2ACEB2-F26A-4DBD-BA35-A88BEA7396B8}">
      <dsp:nvSpPr>
        <dsp:cNvPr id="0" name=""/>
        <dsp:cNvSpPr/>
      </dsp:nvSpPr>
      <dsp:spPr>
        <a:xfrm>
          <a:off x="4517031" y="4716858"/>
          <a:ext cx="2095595" cy="1257357"/>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11175">
            <a:lnSpc>
              <a:spcPct val="90000"/>
            </a:lnSpc>
            <a:spcBef>
              <a:spcPct val="0"/>
            </a:spcBef>
            <a:spcAft>
              <a:spcPct val="35000"/>
            </a:spcAft>
            <a:buNone/>
          </a:pPr>
          <a:r>
            <a:rPr lang="en-US" sz="1150" b="1" kern="1200">
              <a:latin typeface="Times New Roman" panose="02020603050405020304" pitchFamily="18" charset="0"/>
              <a:cs typeface="Times New Roman" panose="02020603050405020304" pitchFamily="18" charset="0"/>
            </a:rPr>
            <a:t>2. Univariate Analysis (Distribution of Variables)</a:t>
          </a:r>
          <a:endParaRPr lang="en-US" sz="1150" kern="1200">
            <a:latin typeface="Times New Roman" panose="02020603050405020304" pitchFamily="18" charset="0"/>
            <a:cs typeface="Times New Roman" panose="02020603050405020304" pitchFamily="18" charset="0"/>
          </a:endParaRPr>
        </a:p>
      </dsp:txBody>
      <dsp:txXfrm>
        <a:off x="4553858" y="4753685"/>
        <a:ext cx="2021941" cy="1183703"/>
      </dsp:txXfrm>
    </dsp:sp>
    <dsp:sp modelId="{B5A1973F-EE98-4974-98BA-3A2B2C90EB19}">
      <dsp:nvSpPr>
        <dsp:cNvPr id="0" name=""/>
        <dsp:cNvSpPr/>
      </dsp:nvSpPr>
      <dsp:spPr>
        <a:xfrm rot="16200000">
          <a:off x="4156709" y="2572076"/>
          <a:ext cx="1565289" cy="188603"/>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1660E4-C06D-4094-A324-8D96B448034B}">
      <dsp:nvSpPr>
        <dsp:cNvPr id="0" name=""/>
        <dsp:cNvSpPr/>
      </dsp:nvSpPr>
      <dsp:spPr>
        <a:xfrm>
          <a:off x="4517031" y="3145161"/>
          <a:ext cx="2095595" cy="1257357"/>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11175">
            <a:lnSpc>
              <a:spcPct val="90000"/>
            </a:lnSpc>
            <a:spcBef>
              <a:spcPct val="0"/>
            </a:spcBef>
            <a:spcAft>
              <a:spcPct val="35000"/>
            </a:spcAft>
            <a:buNone/>
          </a:pPr>
          <a:r>
            <a:rPr lang="en-US" sz="1150" kern="1200">
              <a:latin typeface="Times New Roman" panose="02020603050405020304" pitchFamily="18" charset="0"/>
              <a:cs typeface="Times New Roman" panose="02020603050405020304" pitchFamily="18" charset="0"/>
            </a:rPr>
            <a:t>We analyze the distribution of individual variables to understand their characteristics:</a:t>
          </a:r>
        </a:p>
      </dsp:txBody>
      <dsp:txXfrm>
        <a:off x="4553858" y="3181988"/>
        <a:ext cx="2021941" cy="1183703"/>
      </dsp:txXfrm>
    </dsp:sp>
    <dsp:sp modelId="{665C763C-0255-415E-9B5D-5AD113384F90}">
      <dsp:nvSpPr>
        <dsp:cNvPr id="0" name=""/>
        <dsp:cNvSpPr/>
      </dsp:nvSpPr>
      <dsp:spPr>
        <a:xfrm rot="16200000">
          <a:off x="4156709" y="1000379"/>
          <a:ext cx="1565289" cy="188603"/>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E29DB2-26E3-42E0-ADB2-CFC06719883F}">
      <dsp:nvSpPr>
        <dsp:cNvPr id="0" name=""/>
        <dsp:cNvSpPr/>
      </dsp:nvSpPr>
      <dsp:spPr>
        <a:xfrm>
          <a:off x="4517031" y="1573464"/>
          <a:ext cx="2095595" cy="1257357"/>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11175">
            <a:lnSpc>
              <a:spcPct val="90000"/>
            </a:lnSpc>
            <a:spcBef>
              <a:spcPct val="0"/>
            </a:spcBef>
            <a:spcAft>
              <a:spcPct val="35000"/>
            </a:spcAft>
            <a:buNone/>
          </a:pPr>
          <a:r>
            <a:rPr lang="en-US" sz="1150" b="1" kern="1200">
              <a:latin typeface="Times New Roman" panose="02020603050405020304" pitchFamily="18" charset="0"/>
              <a:cs typeface="Times New Roman" panose="02020603050405020304" pitchFamily="18" charset="0"/>
            </a:rPr>
            <a:t>Age Distribution</a:t>
          </a:r>
          <a:r>
            <a:rPr lang="en-US" sz="1150" kern="1200">
              <a:latin typeface="Times New Roman" panose="02020603050405020304" pitchFamily="18" charset="0"/>
              <a:cs typeface="Times New Roman" panose="02020603050405020304" pitchFamily="18" charset="0"/>
            </a:rPr>
            <a:t>: We visualize the distribution of customer ages using a histogram, allowing us to see if the data is normally distributed or skewed.</a:t>
          </a:r>
        </a:p>
      </dsp:txBody>
      <dsp:txXfrm>
        <a:off x="4553858" y="1610291"/>
        <a:ext cx="2021941" cy="1183703"/>
      </dsp:txXfrm>
    </dsp:sp>
    <dsp:sp modelId="{FFA9DAFA-BE67-4C4F-B6AF-CFC4AB855CF3}">
      <dsp:nvSpPr>
        <dsp:cNvPr id="0" name=""/>
        <dsp:cNvSpPr/>
      </dsp:nvSpPr>
      <dsp:spPr>
        <a:xfrm>
          <a:off x="4942557" y="214531"/>
          <a:ext cx="3502183" cy="188603"/>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637C635-3219-4274-99D1-6B0B8CF7E632}">
      <dsp:nvSpPr>
        <dsp:cNvPr id="0" name=""/>
        <dsp:cNvSpPr/>
      </dsp:nvSpPr>
      <dsp:spPr>
        <a:xfrm>
          <a:off x="4517031" y="1768"/>
          <a:ext cx="2095595" cy="1257357"/>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11175">
            <a:lnSpc>
              <a:spcPct val="90000"/>
            </a:lnSpc>
            <a:spcBef>
              <a:spcPct val="0"/>
            </a:spcBef>
            <a:spcAft>
              <a:spcPct val="35000"/>
            </a:spcAft>
            <a:buNone/>
          </a:pPr>
          <a:r>
            <a:rPr lang="en-US" sz="1150" b="1" kern="1200">
              <a:latin typeface="Times New Roman" panose="02020603050405020304" pitchFamily="18" charset="0"/>
              <a:cs typeface="Times New Roman" panose="02020603050405020304" pitchFamily="18" charset="0"/>
            </a:rPr>
            <a:t>Spending Score Distribution</a:t>
          </a:r>
          <a:r>
            <a:rPr lang="en-US" sz="1150" kern="1200">
              <a:latin typeface="Times New Roman" panose="02020603050405020304" pitchFamily="18" charset="0"/>
              <a:cs typeface="Times New Roman" panose="02020603050405020304" pitchFamily="18" charset="0"/>
            </a:rPr>
            <a:t>: Similarly, we analyze the distribution of spending scores to understand the variance in customer spending behavior.</a:t>
          </a:r>
        </a:p>
      </dsp:txBody>
      <dsp:txXfrm>
        <a:off x="4553858" y="38595"/>
        <a:ext cx="2021941" cy="1183703"/>
      </dsp:txXfrm>
    </dsp:sp>
    <dsp:sp modelId="{FA524A22-96ED-40D4-871C-E24D836C07D1}">
      <dsp:nvSpPr>
        <dsp:cNvPr id="0" name=""/>
        <dsp:cNvSpPr/>
      </dsp:nvSpPr>
      <dsp:spPr>
        <a:xfrm rot="5400000">
          <a:off x="7589048" y="1078195"/>
          <a:ext cx="1720920" cy="188603"/>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B9749A-D33D-4E57-9305-9CA6DBC5FE87}">
      <dsp:nvSpPr>
        <dsp:cNvPr id="0" name=""/>
        <dsp:cNvSpPr/>
      </dsp:nvSpPr>
      <dsp:spPr>
        <a:xfrm>
          <a:off x="7515702" y="1768"/>
          <a:ext cx="3118560" cy="1257357"/>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11175">
            <a:lnSpc>
              <a:spcPct val="90000"/>
            </a:lnSpc>
            <a:spcBef>
              <a:spcPct val="0"/>
            </a:spcBef>
            <a:spcAft>
              <a:spcPct val="35000"/>
            </a:spcAft>
            <a:buNone/>
          </a:pPr>
          <a:r>
            <a:rPr lang="en-US" sz="1150" b="1" kern="1200" dirty="0">
              <a:latin typeface="Times New Roman" panose="02020603050405020304" pitchFamily="18" charset="0"/>
              <a:cs typeface="Times New Roman" panose="02020603050405020304" pitchFamily="18" charset="0"/>
            </a:rPr>
            <a:t>Gender Distribution</a:t>
          </a:r>
          <a:r>
            <a:rPr lang="en-US" sz="1150" kern="1200" dirty="0">
              <a:latin typeface="Times New Roman" panose="02020603050405020304" pitchFamily="18" charset="0"/>
              <a:cs typeface="Times New Roman" panose="02020603050405020304" pitchFamily="18" charset="0"/>
            </a:rPr>
            <a:t>: A </a:t>
          </a:r>
          <a:r>
            <a:rPr lang="en-US" sz="1150" b="1" kern="1200" dirty="0" err="1">
              <a:latin typeface="Times New Roman" panose="02020603050405020304" pitchFamily="18" charset="0"/>
              <a:cs typeface="Times New Roman" panose="02020603050405020304" pitchFamily="18" charset="0"/>
            </a:rPr>
            <a:t>countplot</a:t>
          </a:r>
          <a:r>
            <a:rPr lang="en-US" sz="1150" kern="1200" dirty="0">
              <a:latin typeface="Times New Roman" panose="02020603050405020304" pitchFamily="18" charset="0"/>
              <a:cs typeface="Times New Roman" panose="02020603050405020304" pitchFamily="18" charset="0"/>
            </a:rPr>
            <a:t> of the gender feature helps us assess the balance of male and female customers in the dataset.</a:t>
          </a:r>
        </a:p>
      </dsp:txBody>
      <dsp:txXfrm>
        <a:off x="7552529" y="38595"/>
        <a:ext cx="3044906" cy="1183703"/>
      </dsp:txXfrm>
    </dsp:sp>
    <dsp:sp modelId="{CFF9CF32-958D-4C28-BB78-A54B0546EA6E}">
      <dsp:nvSpPr>
        <dsp:cNvPr id="0" name=""/>
        <dsp:cNvSpPr/>
      </dsp:nvSpPr>
      <dsp:spPr>
        <a:xfrm rot="5400000">
          <a:off x="7450724" y="2945440"/>
          <a:ext cx="1997567" cy="188603"/>
        </a:xfrm>
        <a:prstGeom prst="rect">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8C3137-E78E-4856-9C0A-92FFB917F5C6}">
      <dsp:nvSpPr>
        <dsp:cNvPr id="0" name=""/>
        <dsp:cNvSpPr/>
      </dsp:nvSpPr>
      <dsp:spPr>
        <a:xfrm>
          <a:off x="7397301" y="1573464"/>
          <a:ext cx="3355363" cy="1570213"/>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11175">
            <a:lnSpc>
              <a:spcPct val="90000"/>
            </a:lnSpc>
            <a:spcBef>
              <a:spcPct val="0"/>
            </a:spcBef>
            <a:spcAft>
              <a:spcPct val="35000"/>
            </a:spcAft>
            <a:buFont typeface="Arial" panose="020B0604020202020204" pitchFamily="34" charset="0"/>
            <a:buNone/>
          </a:pPr>
          <a:r>
            <a:rPr lang="en-US" sz="1150" b="1" kern="1200" dirty="0">
              <a:latin typeface="Times New Roman" panose="02020603050405020304" pitchFamily="18" charset="0"/>
              <a:cs typeface="Times New Roman" panose="02020603050405020304" pitchFamily="18" charset="0"/>
            </a:rPr>
            <a:t>Bivariate Analysis (Relationships Between Variables)</a:t>
          </a:r>
        </a:p>
        <a:p>
          <a:pPr marL="0" lvl="0" indent="0" algn="ctr" defTabSz="511175">
            <a:lnSpc>
              <a:spcPct val="90000"/>
            </a:lnSpc>
            <a:spcBef>
              <a:spcPct val="0"/>
            </a:spcBef>
            <a:spcAft>
              <a:spcPct val="35000"/>
            </a:spcAft>
            <a:buFont typeface="Arial" panose="020B0604020202020204" pitchFamily="34" charset="0"/>
            <a:buNone/>
          </a:pPr>
          <a:r>
            <a:rPr lang="en-US" sz="1150" kern="1200" dirty="0">
              <a:latin typeface="Times New Roman" panose="02020603050405020304" pitchFamily="18" charset="0"/>
              <a:cs typeface="Times New Roman" panose="02020603050405020304" pitchFamily="18" charset="0"/>
            </a:rPr>
            <a:t>We then explore the relationships between pairs of features to gain insights into how they interact:</a:t>
          </a:r>
        </a:p>
        <a:p>
          <a:pPr marL="0" lvl="0" indent="0" algn="ctr" defTabSz="511175">
            <a:lnSpc>
              <a:spcPct val="90000"/>
            </a:lnSpc>
            <a:spcBef>
              <a:spcPct val="0"/>
            </a:spcBef>
            <a:spcAft>
              <a:spcPct val="35000"/>
            </a:spcAft>
            <a:buFont typeface="Arial" panose="020B0604020202020204" pitchFamily="34" charset="0"/>
            <a:buNone/>
          </a:pPr>
          <a:r>
            <a:rPr lang="en-US" sz="1150" b="1" kern="1200" dirty="0">
              <a:latin typeface="Times New Roman" panose="02020603050405020304" pitchFamily="18" charset="0"/>
              <a:cs typeface="Times New Roman" panose="02020603050405020304" pitchFamily="18" charset="0"/>
            </a:rPr>
            <a:t>Age vs. Spending Score</a:t>
          </a:r>
          <a:r>
            <a:rPr lang="en-US" sz="1150" kern="1200" dirty="0">
              <a:latin typeface="Times New Roman" panose="02020603050405020304" pitchFamily="18" charset="0"/>
              <a:cs typeface="Times New Roman" panose="02020603050405020304" pitchFamily="18" charset="0"/>
            </a:rPr>
            <a:t>: A </a:t>
          </a:r>
          <a:r>
            <a:rPr lang="en-US" sz="1150" b="1" kern="1200" dirty="0" err="1">
              <a:latin typeface="Times New Roman" panose="02020603050405020304" pitchFamily="18" charset="0"/>
              <a:cs typeface="Times New Roman" panose="02020603050405020304" pitchFamily="18" charset="0"/>
            </a:rPr>
            <a:t>pairplot</a:t>
          </a:r>
          <a:r>
            <a:rPr lang="en-US" sz="1150" kern="1200" dirty="0">
              <a:latin typeface="Times New Roman" panose="02020603050405020304" pitchFamily="18" charset="0"/>
              <a:cs typeface="Times New Roman" panose="02020603050405020304" pitchFamily="18" charset="0"/>
            </a:rPr>
            <a:t> is used to visualize the relationship between </a:t>
          </a:r>
          <a:r>
            <a:rPr lang="en-US" sz="1150" b="1" kern="1200" dirty="0">
              <a:latin typeface="Times New Roman" panose="02020603050405020304" pitchFamily="18" charset="0"/>
              <a:cs typeface="Times New Roman" panose="02020603050405020304" pitchFamily="18" charset="0"/>
            </a:rPr>
            <a:t>Age</a:t>
          </a:r>
          <a:r>
            <a:rPr lang="en-US" sz="1150" kern="1200" dirty="0">
              <a:latin typeface="Times New Roman" panose="02020603050405020304" pitchFamily="18" charset="0"/>
              <a:cs typeface="Times New Roman" panose="02020603050405020304" pitchFamily="18" charset="0"/>
            </a:rPr>
            <a:t> and </a:t>
          </a:r>
          <a:r>
            <a:rPr lang="en-US" sz="1150" b="1" kern="1200" dirty="0">
              <a:latin typeface="Times New Roman" panose="02020603050405020304" pitchFamily="18" charset="0"/>
              <a:cs typeface="Times New Roman" panose="02020603050405020304" pitchFamily="18" charset="0"/>
            </a:rPr>
            <a:t>Spending Score</a:t>
          </a:r>
          <a:r>
            <a:rPr lang="en-US" sz="1150" kern="1200" dirty="0">
              <a:latin typeface="Times New Roman" panose="02020603050405020304" pitchFamily="18" charset="0"/>
              <a:cs typeface="Times New Roman" panose="02020603050405020304" pitchFamily="18" charset="0"/>
            </a:rPr>
            <a:t>. This helps identify any potential clusters or trends between these two variables.</a:t>
          </a:r>
        </a:p>
      </dsp:txBody>
      <dsp:txXfrm>
        <a:off x="7443291" y="1619454"/>
        <a:ext cx="3263383" cy="1478233"/>
      </dsp:txXfrm>
    </dsp:sp>
    <dsp:sp modelId="{6C69F960-7F6D-4BB4-BFD6-2A39A7E244BE}">
      <dsp:nvSpPr>
        <dsp:cNvPr id="0" name=""/>
        <dsp:cNvSpPr/>
      </dsp:nvSpPr>
      <dsp:spPr>
        <a:xfrm>
          <a:off x="7304173" y="3458017"/>
          <a:ext cx="3541619" cy="1813486"/>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11175">
            <a:lnSpc>
              <a:spcPct val="90000"/>
            </a:lnSpc>
            <a:spcBef>
              <a:spcPct val="0"/>
            </a:spcBef>
            <a:spcAft>
              <a:spcPct val="35000"/>
            </a:spcAft>
            <a:buFont typeface="Arial" panose="020B0604020202020204" pitchFamily="34" charset="0"/>
            <a:buNone/>
          </a:pPr>
          <a:r>
            <a:rPr lang="en-US" sz="1150" b="1" kern="1200" dirty="0">
              <a:latin typeface="Times New Roman" panose="02020603050405020304" pitchFamily="18" charset="0"/>
              <a:cs typeface="Times New Roman" panose="02020603050405020304" pitchFamily="18" charset="0"/>
            </a:rPr>
            <a:t>Data Transformation</a:t>
          </a:r>
        </a:p>
        <a:p>
          <a:pPr marL="0" lvl="0" indent="0" algn="ctr" defTabSz="511175">
            <a:lnSpc>
              <a:spcPct val="90000"/>
            </a:lnSpc>
            <a:spcBef>
              <a:spcPct val="0"/>
            </a:spcBef>
            <a:spcAft>
              <a:spcPct val="35000"/>
            </a:spcAft>
            <a:buFont typeface="Arial" panose="020B0604020202020204" pitchFamily="34" charset="0"/>
            <a:buNone/>
          </a:pPr>
          <a:r>
            <a:rPr lang="en-US" sz="1150" b="1" kern="1200" dirty="0">
              <a:latin typeface="Times New Roman" panose="02020603050405020304" pitchFamily="18" charset="0"/>
              <a:cs typeface="Times New Roman" panose="02020603050405020304" pitchFamily="18" charset="0"/>
            </a:rPr>
            <a:t>Label Encoding</a:t>
          </a:r>
          <a:r>
            <a:rPr lang="en-US" sz="1150" kern="1200" dirty="0">
              <a:latin typeface="Times New Roman" panose="02020603050405020304" pitchFamily="18" charset="0"/>
              <a:cs typeface="Times New Roman" panose="02020603050405020304" pitchFamily="18" charset="0"/>
            </a:rPr>
            <a:t>: For categorical variables like </a:t>
          </a:r>
          <a:r>
            <a:rPr lang="en-US" sz="1150" b="1" kern="1200" dirty="0">
              <a:latin typeface="Times New Roman" panose="02020603050405020304" pitchFamily="18" charset="0"/>
              <a:cs typeface="Times New Roman" panose="02020603050405020304" pitchFamily="18" charset="0"/>
            </a:rPr>
            <a:t>Gender</a:t>
          </a:r>
          <a:r>
            <a:rPr lang="en-US" sz="1150" kern="1200" dirty="0">
              <a:latin typeface="Times New Roman" panose="02020603050405020304" pitchFamily="18" charset="0"/>
              <a:cs typeface="Times New Roman" panose="02020603050405020304" pitchFamily="18" charset="0"/>
            </a:rPr>
            <a:t>, we use </a:t>
          </a:r>
          <a:r>
            <a:rPr lang="en-US" sz="1150" b="1" kern="1200" dirty="0">
              <a:latin typeface="Times New Roman" panose="02020603050405020304" pitchFamily="18" charset="0"/>
              <a:cs typeface="Times New Roman" panose="02020603050405020304" pitchFamily="18" charset="0"/>
            </a:rPr>
            <a:t>Label Encoding</a:t>
          </a:r>
          <a:r>
            <a:rPr lang="en-US" sz="1150" kern="1200" dirty="0">
              <a:latin typeface="Times New Roman" panose="02020603050405020304" pitchFamily="18" charset="0"/>
              <a:cs typeface="Times New Roman" panose="02020603050405020304" pitchFamily="18" charset="0"/>
            </a:rPr>
            <a:t> to convert text labels into numeric form, making them suitable for machine learning algorithms.</a:t>
          </a:r>
        </a:p>
        <a:p>
          <a:pPr marL="0" lvl="0" indent="0" algn="ctr" defTabSz="511175">
            <a:lnSpc>
              <a:spcPct val="90000"/>
            </a:lnSpc>
            <a:spcBef>
              <a:spcPct val="0"/>
            </a:spcBef>
            <a:spcAft>
              <a:spcPct val="35000"/>
            </a:spcAft>
            <a:buFont typeface="Arial" panose="020B0604020202020204" pitchFamily="34" charset="0"/>
            <a:buNone/>
          </a:pPr>
          <a:r>
            <a:rPr lang="en-US" sz="1150" b="1" kern="1200" dirty="0">
              <a:latin typeface="Times New Roman" panose="02020603050405020304" pitchFamily="18" charset="0"/>
              <a:cs typeface="Times New Roman" panose="02020603050405020304" pitchFamily="18" charset="0"/>
            </a:rPr>
            <a:t>Feature Scaling</a:t>
          </a:r>
          <a:r>
            <a:rPr lang="en-US" sz="1150" kern="1200" dirty="0">
              <a:latin typeface="Times New Roman" panose="02020603050405020304" pitchFamily="18" charset="0"/>
              <a:cs typeface="Times New Roman" panose="02020603050405020304" pitchFamily="18" charset="0"/>
            </a:rPr>
            <a:t>: We standardize the continuous features (</a:t>
          </a:r>
          <a:r>
            <a:rPr lang="en-US" sz="1150" b="1" kern="1200" dirty="0">
              <a:latin typeface="Times New Roman" panose="02020603050405020304" pitchFamily="18" charset="0"/>
              <a:cs typeface="Times New Roman" panose="02020603050405020304" pitchFamily="18" charset="0"/>
            </a:rPr>
            <a:t>Age</a:t>
          </a:r>
          <a:r>
            <a:rPr lang="en-US" sz="1150" kern="1200" dirty="0">
              <a:latin typeface="Times New Roman" panose="02020603050405020304" pitchFamily="18" charset="0"/>
              <a:cs typeface="Times New Roman" panose="02020603050405020304" pitchFamily="18" charset="0"/>
            </a:rPr>
            <a:t> and </a:t>
          </a:r>
          <a:r>
            <a:rPr lang="en-US" sz="1150" b="1" kern="1200" dirty="0">
              <a:latin typeface="Times New Roman" panose="02020603050405020304" pitchFamily="18" charset="0"/>
              <a:cs typeface="Times New Roman" panose="02020603050405020304" pitchFamily="18" charset="0"/>
            </a:rPr>
            <a:t>Spending Score</a:t>
          </a:r>
          <a:r>
            <a:rPr lang="en-US" sz="1150" kern="1200" dirty="0">
              <a:latin typeface="Times New Roman" panose="02020603050405020304" pitchFamily="18" charset="0"/>
              <a:cs typeface="Times New Roman" panose="02020603050405020304" pitchFamily="18" charset="0"/>
            </a:rPr>
            <a:t>) to ensure that they are on the same scale, which is important for clustering algorithms like </a:t>
          </a:r>
          <a:r>
            <a:rPr lang="en-US" sz="1150" kern="1200" dirty="0" err="1">
              <a:latin typeface="Times New Roman" panose="02020603050405020304" pitchFamily="18" charset="0"/>
              <a:cs typeface="Times New Roman" panose="02020603050405020304" pitchFamily="18" charset="0"/>
            </a:rPr>
            <a:t>KMeans</a:t>
          </a:r>
          <a:r>
            <a:rPr lang="en-US" sz="1150" kern="1200" dirty="0">
              <a:latin typeface="Times New Roman" panose="02020603050405020304" pitchFamily="18" charset="0"/>
              <a:cs typeface="Times New Roman" panose="02020603050405020304" pitchFamily="18" charset="0"/>
            </a:rPr>
            <a:t>.</a:t>
          </a:r>
        </a:p>
      </dsp:txBody>
      <dsp:txXfrm>
        <a:off x="7357288" y="3511132"/>
        <a:ext cx="3435389" cy="1707256"/>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368D-CC39-35AC-587A-4ACE0F993A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230552-E4AE-0832-3B2D-481A5D6202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C7262E-E116-DDA3-4800-B1538875CC0D}"/>
              </a:ext>
            </a:extLst>
          </p:cNvPr>
          <p:cNvSpPr>
            <a:spLocks noGrp="1"/>
          </p:cNvSpPr>
          <p:nvPr>
            <p:ph type="dt" sz="half" idx="10"/>
          </p:nvPr>
        </p:nvSpPr>
        <p:spPr/>
        <p:txBody>
          <a:bodyPr/>
          <a:lstStyle/>
          <a:p>
            <a:fld id="{2A7B2239-56D9-4876-9D95-7186A0D52210}" type="datetimeFigureOut">
              <a:rPr lang="en-US" smtClean="0"/>
              <a:t>4/8/2025</a:t>
            </a:fld>
            <a:endParaRPr lang="en-US"/>
          </a:p>
        </p:txBody>
      </p:sp>
      <p:sp>
        <p:nvSpPr>
          <p:cNvPr id="5" name="Footer Placeholder 4">
            <a:extLst>
              <a:ext uri="{FF2B5EF4-FFF2-40B4-BE49-F238E27FC236}">
                <a16:creationId xmlns:a16="http://schemas.microsoft.com/office/drawing/2014/main" id="{0BE75913-23D5-00C5-8331-EE35B3F6A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E21FF-4B55-2AEE-1843-7B4666582952}"/>
              </a:ext>
            </a:extLst>
          </p:cNvPr>
          <p:cNvSpPr>
            <a:spLocks noGrp="1"/>
          </p:cNvSpPr>
          <p:nvPr>
            <p:ph type="sldNum" sz="quarter" idx="12"/>
          </p:nvPr>
        </p:nvSpPr>
        <p:spPr/>
        <p:txBody>
          <a:bodyPr/>
          <a:lstStyle/>
          <a:p>
            <a:fld id="{500E3521-AC36-4442-AA60-96712F6F4C1F}" type="slidenum">
              <a:rPr lang="en-US" smtClean="0"/>
              <a:t>‹#›</a:t>
            </a:fld>
            <a:endParaRPr lang="en-US"/>
          </a:p>
        </p:txBody>
      </p:sp>
    </p:spTree>
    <p:extLst>
      <p:ext uri="{BB962C8B-B14F-4D97-AF65-F5344CB8AC3E}">
        <p14:creationId xmlns:p14="http://schemas.microsoft.com/office/powerpoint/2010/main" val="31240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8111-913B-5DDC-7ED4-C8DE849583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342625-A9CC-D72C-88A3-8B6BDDACA6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A3DDC-38CB-35C8-B211-D33F0626ED63}"/>
              </a:ext>
            </a:extLst>
          </p:cNvPr>
          <p:cNvSpPr>
            <a:spLocks noGrp="1"/>
          </p:cNvSpPr>
          <p:nvPr>
            <p:ph type="dt" sz="half" idx="10"/>
          </p:nvPr>
        </p:nvSpPr>
        <p:spPr/>
        <p:txBody>
          <a:bodyPr/>
          <a:lstStyle/>
          <a:p>
            <a:fld id="{2A7B2239-56D9-4876-9D95-7186A0D52210}" type="datetimeFigureOut">
              <a:rPr lang="en-US" smtClean="0"/>
              <a:t>4/8/2025</a:t>
            </a:fld>
            <a:endParaRPr lang="en-US"/>
          </a:p>
        </p:txBody>
      </p:sp>
      <p:sp>
        <p:nvSpPr>
          <p:cNvPr id="5" name="Footer Placeholder 4">
            <a:extLst>
              <a:ext uri="{FF2B5EF4-FFF2-40B4-BE49-F238E27FC236}">
                <a16:creationId xmlns:a16="http://schemas.microsoft.com/office/drawing/2014/main" id="{F640C0D0-85DD-DF61-CFBD-503313826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B1812-6255-B877-DA69-632961F77678}"/>
              </a:ext>
            </a:extLst>
          </p:cNvPr>
          <p:cNvSpPr>
            <a:spLocks noGrp="1"/>
          </p:cNvSpPr>
          <p:nvPr>
            <p:ph type="sldNum" sz="quarter" idx="12"/>
          </p:nvPr>
        </p:nvSpPr>
        <p:spPr/>
        <p:txBody>
          <a:bodyPr/>
          <a:lstStyle/>
          <a:p>
            <a:fld id="{500E3521-AC36-4442-AA60-96712F6F4C1F}" type="slidenum">
              <a:rPr lang="en-US" smtClean="0"/>
              <a:t>‹#›</a:t>
            </a:fld>
            <a:endParaRPr lang="en-US"/>
          </a:p>
        </p:txBody>
      </p:sp>
    </p:spTree>
    <p:extLst>
      <p:ext uri="{BB962C8B-B14F-4D97-AF65-F5344CB8AC3E}">
        <p14:creationId xmlns:p14="http://schemas.microsoft.com/office/powerpoint/2010/main" val="5235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625FB6-32A4-6EF0-FB86-0323CB2511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FC78B5-154A-D8F8-AEB2-F815AE50E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B3BBF-45AA-45E3-3A43-AED78DFA6571}"/>
              </a:ext>
            </a:extLst>
          </p:cNvPr>
          <p:cNvSpPr>
            <a:spLocks noGrp="1"/>
          </p:cNvSpPr>
          <p:nvPr>
            <p:ph type="dt" sz="half" idx="10"/>
          </p:nvPr>
        </p:nvSpPr>
        <p:spPr/>
        <p:txBody>
          <a:bodyPr/>
          <a:lstStyle/>
          <a:p>
            <a:fld id="{2A7B2239-56D9-4876-9D95-7186A0D52210}" type="datetimeFigureOut">
              <a:rPr lang="en-US" smtClean="0"/>
              <a:t>4/8/2025</a:t>
            </a:fld>
            <a:endParaRPr lang="en-US"/>
          </a:p>
        </p:txBody>
      </p:sp>
      <p:sp>
        <p:nvSpPr>
          <p:cNvPr id="5" name="Footer Placeholder 4">
            <a:extLst>
              <a:ext uri="{FF2B5EF4-FFF2-40B4-BE49-F238E27FC236}">
                <a16:creationId xmlns:a16="http://schemas.microsoft.com/office/drawing/2014/main" id="{3448D269-3F98-8305-68F1-0D4078D85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0209E-6A9B-D8AB-76E7-A01FD81CD8C4}"/>
              </a:ext>
            </a:extLst>
          </p:cNvPr>
          <p:cNvSpPr>
            <a:spLocks noGrp="1"/>
          </p:cNvSpPr>
          <p:nvPr>
            <p:ph type="sldNum" sz="quarter" idx="12"/>
          </p:nvPr>
        </p:nvSpPr>
        <p:spPr/>
        <p:txBody>
          <a:bodyPr/>
          <a:lstStyle/>
          <a:p>
            <a:fld id="{500E3521-AC36-4442-AA60-96712F6F4C1F}" type="slidenum">
              <a:rPr lang="en-US" smtClean="0"/>
              <a:t>‹#›</a:t>
            </a:fld>
            <a:endParaRPr lang="en-US"/>
          </a:p>
        </p:txBody>
      </p:sp>
    </p:spTree>
    <p:extLst>
      <p:ext uri="{BB962C8B-B14F-4D97-AF65-F5344CB8AC3E}">
        <p14:creationId xmlns:p14="http://schemas.microsoft.com/office/powerpoint/2010/main" val="216238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2ABE-05A6-3B88-9682-6E7AD8AA1A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70AE20-0395-4035-74BC-101A942CC5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589C1E-7ADF-E8E3-F0A0-F5435C097C3F}"/>
              </a:ext>
            </a:extLst>
          </p:cNvPr>
          <p:cNvSpPr>
            <a:spLocks noGrp="1"/>
          </p:cNvSpPr>
          <p:nvPr>
            <p:ph type="dt" sz="half" idx="10"/>
          </p:nvPr>
        </p:nvSpPr>
        <p:spPr/>
        <p:txBody>
          <a:bodyPr/>
          <a:lstStyle/>
          <a:p>
            <a:fld id="{2A7B2239-56D9-4876-9D95-7186A0D52210}" type="datetimeFigureOut">
              <a:rPr lang="en-US" smtClean="0"/>
              <a:t>4/8/2025</a:t>
            </a:fld>
            <a:endParaRPr lang="en-US"/>
          </a:p>
        </p:txBody>
      </p:sp>
      <p:sp>
        <p:nvSpPr>
          <p:cNvPr id="5" name="Footer Placeholder 4">
            <a:extLst>
              <a:ext uri="{FF2B5EF4-FFF2-40B4-BE49-F238E27FC236}">
                <a16:creationId xmlns:a16="http://schemas.microsoft.com/office/drawing/2014/main" id="{62442BB0-7556-C0F7-8856-C1A763965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23133-7B19-7FB1-4645-DFF5568504CF}"/>
              </a:ext>
            </a:extLst>
          </p:cNvPr>
          <p:cNvSpPr>
            <a:spLocks noGrp="1"/>
          </p:cNvSpPr>
          <p:nvPr>
            <p:ph type="sldNum" sz="quarter" idx="12"/>
          </p:nvPr>
        </p:nvSpPr>
        <p:spPr/>
        <p:txBody>
          <a:bodyPr/>
          <a:lstStyle/>
          <a:p>
            <a:fld id="{500E3521-AC36-4442-AA60-96712F6F4C1F}" type="slidenum">
              <a:rPr lang="en-US" smtClean="0"/>
              <a:t>‹#›</a:t>
            </a:fld>
            <a:endParaRPr lang="en-US"/>
          </a:p>
        </p:txBody>
      </p:sp>
    </p:spTree>
    <p:extLst>
      <p:ext uri="{BB962C8B-B14F-4D97-AF65-F5344CB8AC3E}">
        <p14:creationId xmlns:p14="http://schemas.microsoft.com/office/powerpoint/2010/main" val="283535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AA8F-E292-D482-6C5A-1FAB3C436A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3FC320-A5AB-8C32-433A-3FEDA8BEF2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37F332-AD8E-6D1C-F6ED-D783105EAE47}"/>
              </a:ext>
            </a:extLst>
          </p:cNvPr>
          <p:cNvSpPr>
            <a:spLocks noGrp="1"/>
          </p:cNvSpPr>
          <p:nvPr>
            <p:ph type="dt" sz="half" idx="10"/>
          </p:nvPr>
        </p:nvSpPr>
        <p:spPr/>
        <p:txBody>
          <a:bodyPr/>
          <a:lstStyle/>
          <a:p>
            <a:fld id="{2A7B2239-56D9-4876-9D95-7186A0D52210}" type="datetimeFigureOut">
              <a:rPr lang="en-US" smtClean="0"/>
              <a:t>4/8/2025</a:t>
            </a:fld>
            <a:endParaRPr lang="en-US"/>
          </a:p>
        </p:txBody>
      </p:sp>
      <p:sp>
        <p:nvSpPr>
          <p:cNvPr id="5" name="Footer Placeholder 4">
            <a:extLst>
              <a:ext uri="{FF2B5EF4-FFF2-40B4-BE49-F238E27FC236}">
                <a16:creationId xmlns:a16="http://schemas.microsoft.com/office/drawing/2014/main" id="{1EAB2C34-ECBA-C3EB-803F-A601BBF69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A6566-D1AE-EEFB-C59D-B390CC0A5E24}"/>
              </a:ext>
            </a:extLst>
          </p:cNvPr>
          <p:cNvSpPr>
            <a:spLocks noGrp="1"/>
          </p:cNvSpPr>
          <p:nvPr>
            <p:ph type="sldNum" sz="quarter" idx="12"/>
          </p:nvPr>
        </p:nvSpPr>
        <p:spPr/>
        <p:txBody>
          <a:bodyPr/>
          <a:lstStyle/>
          <a:p>
            <a:fld id="{500E3521-AC36-4442-AA60-96712F6F4C1F}" type="slidenum">
              <a:rPr lang="en-US" smtClean="0"/>
              <a:t>‹#›</a:t>
            </a:fld>
            <a:endParaRPr lang="en-US"/>
          </a:p>
        </p:txBody>
      </p:sp>
    </p:spTree>
    <p:extLst>
      <p:ext uri="{BB962C8B-B14F-4D97-AF65-F5344CB8AC3E}">
        <p14:creationId xmlns:p14="http://schemas.microsoft.com/office/powerpoint/2010/main" val="310419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298F-D056-AB48-2A2F-EE33A79A0B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B3657F-DD54-71DE-FB37-E0B4F08DE8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70CC70-D7F9-923B-480F-F6362B425B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15BD14-A949-A91D-1C0D-29CDC24E8858}"/>
              </a:ext>
            </a:extLst>
          </p:cNvPr>
          <p:cNvSpPr>
            <a:spLocks noGrp="1"/>
          </p:cNvSpPr>
          <p:nvPr>
            <p:ph type="dt" sz="half" idx="10"/>
          </p:nvPr>
        </p:nvSpPr>
        <p:spPr/>
        <p:txBody>
          <a:bodyPr/>
          <a:lstStyle/>
          <a:p>
            <a:fld id="{2A7B2239-56D9-4876-9D95-7186A0D52210}" type="datetimeFigureOut">
              <a:rPr lang="en-US" smtClean="0"/>
              <a:t>4/8/2025</a:t>
            </a:fld>
            <a:endParaRPr lang="en-US"/>
          </a:p>
        </p:txBody>
      </p:sp>
      <p:sp>
        <p:nvSpPr>
          <p:cNvPr id="6" name="Footer Placeholder 5">
            <a:extLst>
              <a:ext uri="{FF2B5EF4-FFF2-40B4-BE49-F238E27FC236}">
                <a16:creationId xmlns:a16="http://schemas.microsoft.com/office/drawing/2014/main" id="{9996C9CF-D93C-B685-33D5-B825367FD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393E4C-3BD6-4EAD-EDEB-8DFFB443B330}"/>
              </a:ext>
            </a:extLst>
          </p:cNvPr>
          <p:cNvSpPr>
            <a:spLocks noGrp="1"/>
          </p:cNvSpPr>
          <p:nvPr>
            <p:ph type="sldNum" sz="quarter" idx="12"/>
          </p:nvPr>
        </p:nvSpPr>
        <p:spPr/>
        <p:txBody>
          <a:bodyPr/>
          <a:lstStyle/>
          <a:p>
            <a:fld id="{500E3521-AC36-4442-AA60-96712F6F4C1F}" type="slidenum">
              <a:rPr lang="en-US" smtClean="0"/>
              <a:t>‹#›</a:t>
            </a:fld>
            <a:endParaRPr lang="en-US"/>
          </a:p>
        </p:txBody>
      </p:sp>
    </p:spTree>
    <p:extLst>
      <p:ext uri="{BB962C8B-B14F-4D97-AF65-F5344CB8AC3E}">
        <p14:creationId xmlns:p14="http://schemas.microsoft.com/office/powerpoint/2010/main" val="175690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035A-3B3B-D931-2C59-E2E0BA1071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81D310-8633-7216-970C-759202CBA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EABDD9-5654-E544-CB6D-DA7004997C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7A0F62-8A14-5404-7EB1-4EBFA446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688E04-2807-D407-6722-FCE6C09BBE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356DAA-CEE6-210E-BB9E-5C4EB0F0601F}"/>
              </a:ext>
            </a:extLst>
          </p:cNvPr>
          <p:cNvSpPr>
            <a:spLocks noGrp="1"/>
          </p:cNvSpPr>
          <p:nvPr>
            <p:ph type="dt" sz="half" idx="10"/>
          </p:nvPr>
        </p:nvSpPr>
        <p:spPr/>
        <p:txBody>
          <a:bodyPr/>
          <a:lstStyle/>
          <a:p>
            <a:fld id="{2A7B2239-56D9-4876-9D95-7186A0D52210}" type="datetimeFigureOut">
              <a:rPr lang="en-US" smtClean="0"/>
              <a:t>4/8/2025</a:t>
            </a:fld>
            <a:endParaRPr lang="en-US"/>
          </a:p>
        </p:txBody>
      </p:sp>
      <p:sp>
        <p:nvSpPr>
          <p:cNvPr id="8" name="Footer Placeholder 7">
            <a:extLst>
              <a:ext uri="{FF2B5EF4-FFF2-40B4-BE49-F238E27FC236}">
                <a16:creationId xmlns:a16="http://schemas.microsoft.com/office/drawing/2014/main" id="{78501E1A-D69D-18BF-1323-0E0694AEE0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C7609B-F7C8-EB5A-8660-F08BC83FFF32}"/>
              </a:ext>
            </a:extLst>
          </p:cNvPr>
          <p:cNvSpPr>
            <a:spLocks noGrp="1"/>
          </p:cNvSpPr>
          <p:nvPr>
            <p:ph type="sldNum" sz="quarter" idx="12"/>
          </p:nvPr>
        </p:nvSpPr>
        <p:spPr/>
        <p:txBody>
          <a:bodyPr/>
          <a:lstStyle/>
          <a:p>
            <a:fld id="{500E3521-AC36-4442-AA60-96712F6F4C1F}" type="slidenum">
              <a:rPr lang="en-US" smtClean="0"/>
              <a:t>‹#›</a:t>
            </a:fld>
            <a:endParaRPr lang="en-US"/>
          </a:p>
        </p:txBody>
      </p:sp>
    </p:spTree>
    <p:extLst>
      <p:ext uri="{BB962C8B-B14F-4D97-AF65-F5344CB8AC3E}">
        <p14:creationId xmlns:p14="http://schemas.microsoft.com/office/powerpoint/2010/main" val="1226795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0B1D4-9AD7-528D-6411-7AD63E89B1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A87DB9-C172-7A5D-81B7-500265957520}"/>
              </a:ext>
            </a:extLst>
          </p:cNvPr>
          <p:cNvSpPr>
            <a:spLocks noGrp="1"/>
          </p:cNvSpPr>
          <p:nvPr>
            <p:ph type="dt" sz="half" idx="10"/>
          </p:nvPr>
        </p:nvSpPr>
        <p:spPr/>
        <p:txBody>
          <a:bodyPr/>
          <a:lstStyle/>
          <a:p>
            <a:fld id="{2A7B2239-56D9-4876-9D95-7186A0D52210}" type="datetimeFigureOut">
              <a:rPr lang="en-US" smtClean="0"/>
              <a:t>4/8/2025</a:t>
            </a:fld>
            <a:endParaRPr lang="en-US"/>
          </a:p>
        </p:txBody>
      </p:sp>
      <p:sp>
        <p:nvSpPr>
          <p:cNvPr id="4" name="Footer Placeholder 3">
            <a:extLst>
              <a:ext uri="{FF2B5EF4-FFF2-40B4-BE49-F238E27FC236}">
                <a16:creationId xmlns:a16="http://schemas.microsoft.com/office/drawing/2014/main" id="{64239B98-D065-2014-2949-529FF17161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349E8C-14DA-70AC-E6A4-FE42D67CA891}"/>
              </a:ext>
            </a:extLst>
          </p:cNvPr>
          <p:cNvSpPr>
            <a:spLocks noGrp="1"/>
          </p:cNvSpPr>
          <p:nvPr>
            <p:ph type="sldNum" sz="quarter" idx="12"/>
          </p:nvPr>
        </p:nvSpPr>
        <p:spPr/>
        <p:txBody>
          <a:bodyPr/>
          <a:lstStyle/>
          <a:p>
            <a:fld id="{500E3521-AC36-4442-AA60-96712F6F4C1F}" type="slidenum">
              <a:rPr lang="en-US" smtClean="0"/>
              <a:t>‹#›</a:t>
            </a:fld>
            <a:endParaRPr lang="en-US"/>
          </a:p>
        </p:txBody>
      </p:sp>
    </p:spTree>
    <p:extLst>
      <p:ext uri="{BB962C8B-B14F-4D97-AF65-F5344CB8AC3E}">
        <p14:creationId xmlns:p14="http://schemas.microsoft.com/office/powerpoint/2010/main" val="409252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D66E1-6B07-2798-A183-DD5D78CD7EC7}"/>
              </a:ext>
            </a:extLst>
          </p:cNvPr>
          <p:cNvSpPr>
            <a:spLocks noGrp="1"/>
          </p:cNvSpPr>
          <p:nvPr>
            <p:ph type="dt" sz="half" idx="10"/>
          </p:nvPr>
        </p:nvSpPr>
        <p:spPr/>
        <p:txBody>
          <a:bodyPr/>
          <a:lstStyle/>
          <a:p>
            <a:fld id="{2A7B2239-56D9-4876-9D95-7186A0D52210}" type="datetimeFigureOut">
              <a:rPr lang="en-US" smtClean="0"/>
              <a:t>4/8/2025</a:t>
            </a:fld>
            <a:endParaRPr lang="en-US"/>
          </a:p>
        </p:txBody>
      </p:sp>
      <p:sp>
        <p:nvSpPr>
          <p:cNvPr id="3" name="Footer Placeholder 2">
            <a:extLst>
              <a:ext uri="{FF2B5EF4-FFF2-40B4-BE49-F238E27FC236}">
                <a16:creationId xmlns:a16="http://schemas.microsoft.com/office/drawing/2014/main" id="{CBABFE44-5DCD-775D-A775-3181BF8B74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D56D96-B06B-5166-457C-59EC9D794B37}"/>
              </a:ext>
            </a:extLst>
          </p:cNvPr>
          <p:cNvSpPr>
            <a:spLocks noGrp="1"/>
          </p:cNvSpPr>
          <p:nvPr>
            <p:ph type="sldNum" sz="quarter" idx="12"/>
          </p:nvPr>
        </p:nvSpPr>
        <p:spPr/>
        <p:txBody>
          <a:bodyPr/>
          <a:lstStyle/>
          <a:p>
            <a:fld id="{500E3521-AC36-4442-AA60-96712F6F4C1F}" type="slidenum">
              <a:rPr lang="en-US" smtClean="0"/>
              <a:t>‹#›</a:t>
            </a:fld>
            <a:endParaRPr lang="en-US"/>
          </a:p>
        </p:txBody>
      </p:sp>
    </p:spTree>
    <p:extLst>
      <p:ext uri="{BB962C8B-B14F-4D97-AF65-F5344CB8AC3E}">
        <p14:creationId xmlns:p14="http://schemas.microsoft.com/office/powerpoint/2010/main" val="74987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F9A9-87FE-4778-4624-57B7A31F6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EE0A07-5384-D3B1-659F-CFEF242D87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7FDE25-90A9-BE79-10FB-C1370327A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61949-7915-76D0-D2CD-B7EA7416C9DC}"/>
              </a:ext>
            </a:extLst>
          </p:cNvPr>
          <p:cNvSpPr>
            <a:spLocks noGrp="1"/>
          </p:cNvSpPr>
          <p:nvPr>
            <p:ph type="dt" sz="half" idx="10"/>
          </p:nvPr>
        </p:nvSpPr>
        <p:spPr/>
        <p:txBody>
          <a:bodyPr/>
          <a:lstStyle/>
          <a:p>
            <a:fld id="{2A7B2239-56D9-4876-9D95-7186A0D52210}" type="datetimeFigureOut">
              <a:rPr lang="en-US" smtClean="0"/>
              <a:t>4/8/2025</a:t>
            </a:fld>
            <a:endParaRPr lang="en-US"/>
          </a:p>
        </p:txBody>
      </p:sp>
      <p:sp>
        <p:nvSpPr>
          <p:cNvPr id="6" name="Footer Placeholder 5">
            <a:extLst>
              <a:ext uri="{FF2B5EF4-FFF2-40B4-BE49-F238E27FC236}">
                <a16:creationId xmlns:a16="http://schemas.microsoft.com/office/drawing/2014/main" id="{8E9DD9CC-C70E-0842-E7BA-B7AE460553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4D63E8-D7B4-FB29-7DB8-F863BEB0530B}"/>
              </a:ext>
            </a:extLst>
          </p:cNvPr>
          <p:cNvSpPr>
            <a:spLocks noGrp="1"/>
          </p:cNvSpPr>
          <p:nvPr>
            <p:ph type="sldNum" sz="quarter" idx="12"/>
          </p:nvPr>
        </p:nvSpPr>
        <p:spPr/>
        <p:txBody>
          <a:bodyPr/>
          <a:lstStyle/>
          <a:p>
            <a:fld id="{500E3521-AC36-4442-AA60-96712F6F4C1F}" type="slidenum">
              <a:rPr lang="en-US" smtClean="0"/>
              <a:t>‹#›</a:t>
            </a:fld>
            <a:endParaRPr lang="en-US"/>
          </a:p>
        </p:txBody>
      </p:sp>
    </p:spTree>
    <p:extLst>
      <p:ext uri="{BB962C8B-B14F-4D97-AF65-F5344CB8AC3E}">
        <p14:creationId xmlns:p14="http://schemas.microsoft.com/office/powerpoint/2010/main" val="2197044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781E-2C0E-2FDA-B2EC-8253A9B81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DEB312-609E-D638-F345-7AA5BD074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EBB2DB-DA2D-8542-696D-D463FB07A7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E0650-0DD6-41B6-F0AA-4F297518A737}"/>
              </a:ext>
            </a:extLst>
          </p:cNvPr>
          <p:cNvSpPr>
            <a:spLocks noGrp="1"/>
          </p:cNvSpPr>
          <p:nvPr>
            <p:ph type="dt" sz="half" idx="10"/>
          </p:nvPr>
        </p:nvSpPr>
        <p:spPr/>
        <p:txBody>
          <a:bodyPr/>
          <a:lstStyle/>
          <a:p>
            <a:fld id="{2A7B2239-56D9-4876-9D95-7186A0D52210}" type="datetimeFigureOut">
              <a:rPr lang="en-US" smtClean="0"/>
              <a:t>4/8/2025</a:t>
            </a:fld>
            <a:endParaRPr lang="en-US"/>
          </a:p>
        </p:txBody>
      </p:sp>
      <p:sp>
        <p:nvSpPr>
          <p:cNvPr id="6" name="Footer Placeholder 5">
            <a:extLst>
              <a:ext uri="{FF2B5EF4-FFF2-40B4-BE49-F238E27FC236}">
                <a16:creationId xmlns:a16="http://schemas.microsoft.com/office/drawing/2014/main" id="{1C63321E-B0B7-FA4B-1031-6B877884B0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2F1BBC-4489-F45A-5EF9-B8BB1A94BCA9}"/>
              </a:ext>
            </a:extLst>
          </p:cNvPr>
          <p:cNvSpPr>
            <a:spLocks noGrp="1"/>
          </p:cNvSpPr>
          <p:nvPr>
            <p:ph type="sldNum" sz="quarter" idx="12"/>
          </p:nvPr>
        </p:nvSpPr>
        <p:spPr/>
        <p:txBody>
          <a:bodyPr/>
          <a:lstStyle/>
          <a:p>
            <a:fld id="{500E3521-AC36-4442-AA60-96712F6F4C1F}" type="slidenum">
              <a:rPr lang="en-US" smtClean="0"/>
              <a:t>‹#›</a:t>
            </a:fld>
            <a:endParaRPr lang="en-US"/>
          </a:p>
        </p:txBody>
      </p:sp>
    </p:spTree>
    <p:extLst>
      <p:ext uri="{BB962C8B-B14F-4D97-AF65-F5344CB8AC3E}">
        <p14:creationId xmlns:p14="http://schemas.microsoft.com/office/powerpoint/2010/main" val="285567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30F41C-9574-1E3C-E91F-8561CDC160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D9B0C4-F61B-91B0-1CB2-5F19D7485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BE50C-E683-CC3E-1484-1A5DC5F183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7B2239-56D9-4876-9D95-7186A0D52210}" type="datetimeFigureOut">
              <a:rPr lang="en-US" smtClean="0"/>
              <a:t>4/8/2025</a:t>
            </a:fld>
            <a:endParaRPr lang="en-US"/>
          </a:p>
        </p:txBody>
      </p:sp>
      <p:sp>
        <p:nvSpPr>
          <p:cNvPr id="5" name="Footer Placeholder 4">
            <a:extLst>
              <a:ext uri="{FF2B5EF4-FFF2-40B4-BE49-F238E27FC236}">
                <a16:creationId xmlns:a16="http://schemas.microsoft.com/office/drawing/2014/main" id="{0F8E50F5-B34D-E28F-A1CA-1BC284ADF1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B53DA55-97AC-6D62-D1C8-53D128C9D9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0E3521-AC36-4442-AA60-96712F6F4C1F}" type="slidenum">
              <a:rPr lang="en-US" smtClean="0"/>
              <a:t>‹#›</a:t>
            </a:fld>
            <a:endParaRPr lang="en-US"/>
          </a:p>
        </p:txBody>
      </p:sp>
    </p:spTree>
    <p:extLst>
      <p:ext uri="{BB962C8B-B14F-4D97-AF65-F5344CB8AC3E}">
        <p14:creationId xmlns:p14="http://schemas.microsoft.com/office/powerpoint/2010/main" val="2550887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8A343A75-8C43-8C55-27C3-2E39E48D425A}"/>
              </a:ext>
            </a:extLst>
          </p:cNvPr>
          <p:cNvSpPr txBox="1">
            <a:spLocks/>
          </p:cNvSpPr>
          <p:nvPr/>
        </p:nvSpPr>
        <p:spPr>
          <a:xfrm>
            <a:off x="7798759" y="781976"/>
            <a:ext cx="4390192" cy="9017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solidFill>
                <a:srgbClr val="C00000"/>
              </a:solidFill>
            </a:endParaRPr>
          </a:p>
        </p:txBody>
      </p:sp>
      <p:sp>
        <p:nvSpPr>
          <p:cNvPr id="3" name="Minus Sign 2">
            <a:extLst>
              <a:ext uri="{FF2B5EF4-FFF2-40B4-BE49-F238E27FC236}">
                <a16:creationId xmlns:a16="http://schemas.microsoft.com/office/drawing/2014/main" id="{827E7A2F-2ED1-3594-5E89-8541FE807E7F}"/>
              </a:ext>
            </a:extLst>
          </p:cNvPr>
          <p:cNvSpPr/>
          <p:nvPr/>
        </p:nvSpPr>
        <p:spPr>
          <a:xfrm>
            <a:off x="-592667" y="4334933"/>
            <a:ext cx="6688667" cy="215146"/>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ubtitle 2">
            <a:extLst>
              <a:ext uri="{FF2B5EF4-FFF2-40B4-BE49-F238E27FC236}">
                <a16:creationId xmlns:a16="http://schemas.microsoft.com/office/drawing/2014/main" id="{054DF3A8-30B5-DBE2-800A-E808821978D2}"/>
              </a:ext>
            </a:extLst>
          </p:cNvPr>
          <p:cNvSpPr txBox="1">
            <a:spLocks/>
          </p:cNvSpPr>
          <p:nvPr/>
        </p:nvSpPr>
        <p:spPr>
          <a:xfrm>
            <a:off x="8347348" y="5323052"/>
            <a:ext cx="4114801" cy="92429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763E6FE-8EC0-C361-4CA7-0C79A8AE5AA5}"/>
              </a:ext>
            </a:extLst>
          </p:cNvPr>
          <p:cNvSpPr txBox="1"/>
          <p:nvPr/>
        </p:nvSpPr>
        <p:spPr>
          <a:xfrm>
            <a:off x="152400" y="4550079"/>
            <a:ext cx="6087533" cy="523220"/>
          </a:xfrm>
          <a:prstGeom prst="rect">
            <a:avLst/>
          </a:prstGeom>
          <a:noFill/>
        </p:spPr>
        <p:txBody>
          <a:bodyPr wrap="square">
            <a:spAutoFit/>
          </a:bodyPr>
          <a:lstStyle/>
          <a:p>
            <a:pPr algn="l"/>
            <a:r>
              <a:rPr lang="en-US" sz="2800" b="1" dirty="0">
                <a:solidFill>
                  <a:srgbClr val="C00000"/>
                </a:solidFill>
                <a:latin typeface="Times New Roman" panose="02020603050405020304" pitchFamily="18" charset="0"/>
                <a:cs typeface="Times New Roman" panose="02020603050405020304" pitchFamily="18" charset="0"/>
              </a:rPr>
              <a:t>Assignment: Customer Segmentation</a:t>
            </a:r>
            <a:endParaRPr lang="en-US" sz="2800" dirty="0">
              <a:solidFill>
                <a:srgbClr val="C00000"/>
              </a:solidFill>
            </a:endParaRPr>
          </a:p>
        </p:txBody>
      </p:sp>
      <p:sp>
        <p:nvSpPr>
          <p:cNvPr id="8" name="TextBox 7">
            <a:extLst>
              <a:ext uri="{FF2B5EF4-FFF2-40B4-BE49-F238E27FC236}">
                <a16:creationId xmlns:a16="http://schemas.microsoft.com/office/drawing/2014/main" id="{6805027F-AE18-A990-3F94-314EAFE58162}"/>
              </a:ext>
            </a:extLst>
          </p:cNvPr>
          <p:cNvSpPr txBox="1"/>
          <p:nvPr/>
        </p:nvSpPr>
        <p:spPr>
          <a:xfrm>
            <a:off x="6578600" y="5056126"/>
            <a:ext cx="5740400" cy="1754326"/>
          </a:xfrm>
          <a:prstGeom prst="rect">
            <a:avLst/>
          </a:prstGeom>
          <a:noFill/>
        </p:spPr>
        <p:txBody>
          <a:bodyPr wrap="square">
            <a:spAutoFit/>
          </a:bodyPr>
          <a:lstStyle/>
          <a:p>
            <a:pPr algn="l"/>
            <a:r>
              <a:rPr lang="en-US" sz="1800" b="1" dirty="0">
                <a:latin typeface="Times New Roman" panose="02020603050405020304" pitchFamily="18" charset="0"/>
                <a:cs typeface="Times New Roman" panose="02020603050405020304" pitchFamily="18" charset="0"/>
              </a:rPr>
              <a:t>By:</a:t>
            </a:r>
          </a:p>
          <a:p>
            <a:pPr algn="l"/>
            <a:r>
              <a:rPr lang="en-US" sz="1800" dirty="0">
                <a:latin typeface="Times New Roman" panose="02020603050405020304" pitchFamily="18" charset="0"/>
                <a:cs typeface="Times New Roman" panose="02020603050405020304" pitchFamily="18" charset="0"/>
              </a:rPr>
              <a:t>Yasika Sawant</a:t>
            </a:r>
          </a:p>
          <a:p>
            <a:pPr algn="l"/>
            <a:r>
              <a:rPr lang="en-US" sz="1800" dirty="0">
                <a:latin typeface="Times New Roman" panose="02020603050405020304" pitchFamily="18" charset="0"/>
                <a:cs typeface="Times New Roman" panose="02020603050405020304" pitchFamily="18" charset="0"/>
              </a:rPr>
              <a:t>MS in Applied Business Analytics Student </a:t>
            </a:r>
          </a:p>
          <a:p>
            <a:pPr algn="l"/>
            <a:r>
              <a:rPr lang="en-US" sz="1800" b="1" dirty="0">
                <a:latin typeface="Times New Roman" panose="02020603050405020304" pitchFamily="18" charset="0"/>
                <a:cs typeface="Times New Roman" panose="02020603050405020304" pitchFamily="18" charset="0"/>
              </a:rPr>
              <a:t>Faculty: </a:t>
            </a:r>
            <a:r>
              <a:rPr lang="en-US" sz="1800" dirty="0">
                <a:latin typeface="Times New Roman" panose="02020603050405020304" pitchFamily="18" charset="0"/>
                <a:cs typeface="Times New Roman" panose="02020603050405020304" pitchFamily="18" charset="0"/>
              </a:rPr>
              <a:t>Prof. Laureano Paredes &amp; Prof. Anubhavi Gupta</a:t>
            </a:r>
          </a:p>
          <a:p>
            <a:pPr algn="l"/>
            <a:endParaRPr lang="en-US" sz="1800" dirty="0">
              <a:latin typeface="Times New Roman" panose="02020603050405020304" pitchFamily="18" charset="0"/>
              <a:cs typeface="Times New Roman" panose="02020603050405020304" pitchFamily="18" charset="0"/>
            </a:endParaRPr>
          </a:p>
          <a:p>
            <a:pPr algn="r"/>
            <a:endParaRPr lang="en-US" sz="1800" dirty="0">
              <a:latin typeface="Times New Roman" panose="02020603050405020304" pitchFamily="18" charset="0"/>
              <a:cs typeface="Times New Roman" panose="02020603050405020304" pitchFamily="18" charset="0"/>
            </a:endParaRPr>
          </a:p>
        </p:txBody>
      </p:sp>
      <p:pic>
        <p:nvPicPr>
          <p:cNvPr id="10" name="Picture 9" descr="A person holding a megaphone and a target">
            <a:extLst>
              <a:ext uri="{FF2B5EF4-FFF2-40B4-BE49-F238E27FC236}">
                <a16:creationId xmlns:a16="http://schemas.microsoft.com/office/drawing/2014/main" id="{5A2160DE-0C8E-5274-F5F7-58AD0827CF14}"/>
              </a:ext>
            </a:extLst>
          </p:cNvPr>
          <p:cNvPicPr>
            <a:picLocks noChangeAspect="1"/>
          </p:cNvPicPr>
          <p:nvPr/>
        </p:nvPicPr>
        <p:blipFill>
          <a:blip r:embed="rId2">
            <a:extLst>
              <a:ext uri="{28A0092B-C50C-407E-A947-70E740481C1C}">
                <a14:useLocalDpi xmlns:a14="http://schemas.microsoft.com/office/drawing/2010/main" val="0"/>
              </a:ext>
            </a:extLst>
          </a:blip>
          <a:srcRect b="19276"/>
          <a:stretch/>
        </p:blipFill>
        <p:spPr>
          <a:xfrm>
            <a:off x="0" y="0"/>
            <a:ext cx="12192000" cy="4100770"/>
          </a:xfrm>
          <a:prstGeom prst="rect">
            <a:avLst/>
          </a:prstGeom>
        </p:spPr>
      </p:pic>
      <p:pic>
        <p:nvPicPr>
          <p:cNvPr id="11" name="Picture 10" descr="A close up of a logo&#10;&#10;Description automatically generated">
            <a:extLst>
              <a:ext uri="{FF2B5EF4-FFF2-40B4-BE49-F238E27FC236}">
                <a16:creationId xmlns:a16="http://schemas.microsoft.com/office/drawing/2014/main" id="{65CC69DB-FBB3-4F32-F2CE-19CCBF1AD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5596" y="6296952"/>
            <a:ext cx="1807987" cy="459657"/>
          </a:xfrm>
          <a:prstGeom prst="rect">
            <a:avLst/>
          </a:prstGeom>
        </p:spPr>
      </p:pic>
    </p:spTree>
    <p:extLst>
      <p:ext uri="{BB962C8B-B14F-4D97-AF65-F5344CB8AC3E}">
        <p14:creationId xmlns:p14="http://schemas.microsoft.com/office/powerpoint/2010/main" val="367852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8D9B693E-DB1A-4866-B1C4-88E17B4B160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0184117-62D5-F5D4-7EE5-FA6D60F3DD32}"/>
              </a:ext>
            </a:extLst>
          </p:cNvPr>
          <p:cNvSpPr txBox="1"/>
          <p:nvPr/>
        </p:nvSpPr>
        <p:spPr>
          <a:xfrm>
            <a:off x="186267" y="83184"/>
            <a:ext cx="6637866" cy="341632"/>
          </a:xfrm>
          <a:prstGeom prst="rect">
            <a:avLst/>
          </a:prstGeom>
          <a:noFill/>
        </p:spPr>
        <p:txBody>
          <a:bodyPr wrap="square">
            <a:spAutoFit/>
          </a:bodyPr>
          <a:lstStyle/>
          <a:p>
            <a:pPr>
              <a:lnSpc>
                <a:spcPct val="90000"/>
              </a:lnSpc>
              <a:spcBef>
                <a:spcPct val="0"/>
              </a:spcBef>
              <a:spcAft>
                <a:spcPts val="600"/>
              </a:spcAft>
            </a:pPr>
            <a:r>
              <a:rPr lang="en-US" sz="1800" b="1" kern="1200" dirty="0">
                <a:solidFill>
                  <a:srgbClr val="C00000"/>
                </a:solidFill>
                <a:latin typeface="Times New Roman" panose="02020603050405020304" pitchFamily="18" charset="0"/>
                <a:ea typeface="+mj-ea"/>
                <a:cs typeface="Times New Roman" panose="02020603050405020304" pitchFamily="18" charset="0"/>
              </a:rPr>
              <a:t>K-means Clustering Visualization:</a:t>
            </a:r>
          </a:p>
        </p:txBody>
      </p:sp>
      <p:pic>
        <p:nvPicPr>
          <p:cNvPr id="2" name="Picture 1" descr="A screenshot of a computer code&#10;&#10;AI-generated content may be incorrect.">
            <a:extLst>
              <a:ext uri="{FF2B5EF4-FFF2-40B4-BE49-F238E27FC236}">
                <a16:creationId xmlns:a16="http://schemas.microsoft.com/office/drawing/2014/main" id="{EB17BD5C-F5D5-6331-F21E-D37E68603649}"/>
              </a:ext>
            </a:extLst>
          </p:cNvPr>
          <p:cNvPicPr>
            <a:picLocks noChangeAspect="1"/>
          </p:cNvPicPr>
          <p:nvPr/>
        </p:nvPicPr>
        <p:blipFill>
          <a:blip r:embed="rId2"/>
          <a:stretch>
            <a:fillRect/>
          </a:stretch>
        </p:blipFill>
        <p:spPr>
          <a:xfrm>
            <a:off x="186266" y="514139"/>
            <a:ext cx="5867400" cy="1500928"/>
          </a:xfrm>
          <a:prstGeom prst="rect">
            <a:avLst/>
          </a:prstGeom>
        </p:spPr>
      </p:pic>
      <p:pic>
        <p:nvPicPr>
          <p:cNvPr id="3" name="Picture 2">
            <a:extLst>
              <a:ext uri="{FF2B5EF4-FFF2-40B4-BE49-F238E27FC236}">
                <a16:creationId xmlns:a16="http://schemas.microsoft.com/office/drawing/2014/main" id="{E294672A-11D4-3D5B-C5B5-9A0D71E2C75B}"/>
              </a:ext>
            </a:extLst>
          </p:cNvPr>
          <p:cNvPicPr>
            <a:picLocks noChangeAspect="1"/>
          </p:cNvPicPr>
          <p:nvPr/>
        </p:nvPicPr>
        <p:blipFill>
          <a:blip r:embed="rId3"/>
          <a:stretch>
            <a:fillRect/>
          </a:stretch>
        </p:blipFill>
        <p:spPr>
          <a:xfrm>
            <a:off x="6138336" y="518478"/>
            <a:ext cx="5943600" cy="978535"/>
          </a:xfrm>
          <a:prstGeom prst="rect">
            <a:avLst/>
          </a:prstGeom>
        </p:spPr>
      </p:pic>
      <p:pic>
        <p:nvPicPr>
          <p:cNvPr id="6" name="Picture 5" descr="A screenshot of a computer screen&#10;&#10;AI-generated content may be incorrect.">
            <a:extLst>
              <a:ext uri="{FF2B5EF4-FFF2-40B4-BE49-F238E27FC236}">
                <a16:creationId xmlns:a16="http://schemas.microsoft.com/office/drawing/2014/main" id="{F292D1BE-F904-C1F8-90F0-1F4E8E88E4DC}"/>
              </a:ext>
            </a:extLst>
          </p:cNvPr>
          <p:cNvPicPr>
            <a:picLocks noChangeAspect="1"/>
          </p:cNvPicPr>
          <p:nvPr/>
        </p:nvPicPr>
        <p:blipFill>
          <a:blip r:embed="rId4"/>
          <a:stretch>
            <a:fillRect/>
          </a:stretch>
        </p:blipFill>
        <p:spPr>
          <a:xfrm>
            <a:off x="186267" y="2015066"/>
            <a:ext cx="11557000" cy="4759749"/>
          </a:xfrm>
          <a:prstGeom prst="rect">
            <a:avLst/>
          </a:prstGeom>
        </p:spPr>
      </p:pic>
      <p:pic>
        <p:nvPicPr>
          <p:cNvPr id="7" name="Picture 6" descr="A red and blue shield with white text&#10;&#10;Description automatically generated">
            <a:extLst>
              <a:ext uri="{FF2B5EF4-FFF2-40B4-BE49-F238E27FC236}">
                <a16:creationId xmlns:a16="http://schemas.microsoft.com/office/drawing/2014/main" id="{595352F9-BA92-72C4-E55A-B4802CD7A0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92467" y="0"/>
            <a:ext cx="499531" cy="499531"/>
          </a:xfrm>
          <a:prstGeom prst="rect">
            <a:avLst/>
          </a:prstGeom>
        </p:spPr>
      </p:pic>
    </p:spTree>
    <p:extLst>
      <p:ext uri="{BB962C8B-B14F-4D97-AF65-F5344CB8AC3E}">
        <p14:creationId xmlns:p14="http://schemas.microsoft.com/office/powerpoint/2010/main" val="2694339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6C347A-70B9-AE91-9D78-390A1259FCD4}"/>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7E11932-7F98-DB84-516F-B03BF9C2C784}"/>
              </a:ext>
            </a:extLst>
          </p:cNvPr>
          <p:cNvSpPr txBox="1"/>
          <p:nvPr/>
        </p:nvSpPr>
        <p:spPr>
          <a:xfrm>
            <a:off x="699713" y="248038"/>
            <a:ext cx="8128856"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solidFill>
                  <a:srgbClr val="FFFFFF"/>
                </a:solidFill>
                <a:latin typeface="Times New Roman" panose="02020603050405020304" pitchFamily="18" charset="0"/>
                <a:ea typeface="+mj-ea"/>
                <a:cs typeface="Times New Roman" panose="02020603050405020304" pitchFamily="18" charset="0"/>
              </a:rPr>
              <a:t>K-means Clustering Table Summarization:</a:t>
            </a:r>
          </a:p>
        </p:txBody>
      </p:sp>
      <p:pic>
        <p:nvPicPr>
          <p:cNvPr id="4" name="Picture 3" descr="A screenshot of a computer&#10;&#10;AI-generated content may be incorrect.">
            <a:extLst>
              <a:ext uri="{FF2B5EF4-FFF2-40B4-BE49-F238E27FC236}">
                <a16:creationId xmlns:a16="http://schemas.microsoft.com/office/drawing/2014/main" id="{C42350DD-F402-6F64-CB36-62755116CA1D}"/>
              </a:ext>
            </a:extLst>
          </p:cNvPr>
          <p:cNvPicPr>
            <a:picLocks noChangeAspect="1"/>
          </p:cNvPicPr>
          <p:nvPr/>
        </p:nvPicPr>
        <p:blipFill>
          <a:blip r:embed="rId2"/>
          <a:stretch>
            <a:fillRect/>
          </a:stretch>
        </p:blipFill>
        <p:spPr>
          <a:xfrm>
            <a:off x="846667" y="1607076"/>
            <a:ext cx="10422466" cy="5123923"/>
          </a:xfrm>
          <a:prstGeom prst="rect">
            <a:avLst/>
          </a:prstGeom>
        </p:spPr>
      </p:pic>
    </p:spTree>
    <p:extLst>
      <p:ext uri="{BB962C8B-B14F-4D97-AF65-F5344CB8AC3E}">
        <p14:creationId xmlns:p14="http://schemas.microsoft.com/office/powerpoint/2010/main" val="995626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155602-4517-1234-9917-6AA381FAA4C9}"/>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8CD16B5-C8CD-DD1D-6C88-B345316785A6}"/>
              </a:ext>
            </a:extLst>
          </p:cNvPr>
          <p:cNvSpPr txBox="1"/>
          <p:nvPr/>
        </p:nvSpPr>
        <p:spPr>
          <a:xfrm>
            <a:off x="321732" y="278535"/>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rgbClr val="FFFFFF"/>
                </a:solidFill>
                <a:latin typeface="Times New Roman" panose="02020603050405020304" pitchFamily="18" charset="0"/>
                <a:ea typeface="+mj-ea"/>
                <a:cs typeface="Times New Roman" panose="02020603050405020304" pitchFamily="18" charset="0"/>
              </a:rPr>
              <a:t>Conclusion:</a:t>
            </a:r>
          </a:p>
        </p:txBody>
      </p:sp>
      <p:sp>
        <p:nvSpPr>
          <p:cNvPr id="41" name="TextBox 40">
            <a:extLst>
              <a:ext uri="{FF2B5EF4-FFF2-40B4-BE49-F238E27FC236}">
                <a16:creationId xmlns:a16="http://schemas.microsoft.com/office/drawing/2014/main" id="{2CBAC847-8479-C6C7-213E-1796F5214C61}"/>
              </a:ext>
            </a:extLst>
          </p:cNvPr>
          <p:cNvSpPr txBox="1"/>
          <p:nvPr/>
        </p:nvSpPr>
        <p:spPr>
          <a:xfrm>
            <a:off x="169333" y="1718733"/>
            <a:ext cx="11921067" cy="4978400"/>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 this analysis, we explored and segmented customers based on their </a:t>
            </a:r>
            <a:r>
              <a:rPr lang="en-US" sz="1200" b="1" dirty="0">
                <a:latin typeface="Times New Roman" panose="02020603050405020304" pitchFamily="18" charset="0"/>
                <a:cs typeface="Times New Roman" panose="02020603050405020304" pitchFamily="18" charset="0"/>
              </a:rPr>
              <a:t>Age</a:t>
            </a:r>
            <a:r>
              <a:rPr lang="en-US" sz="1200" dirty="0">
                <a:latin typeface="Times New Roman" panose="02020603050405020304" pitchFamily="18" charset="0"/>
                <a:cs typeface="Times New Roman" panose="02020603050405020304" pitchFamily="18" charset="0"/>
              </a:rPr>
              <a:t> and </a:t>
            </a:r>
            <a:r>
              <a:rPr lang="en-US" sz="1200" b="1" dirty="0">
                <a:latin typeface="Times New Roman" panose="02020603050405020304" pitchFamily="18" charset="0"/>
                <a:cs typeface="Times New Roman" panose="02020603050405020304" pitchFamily="18" charset="0"/>
              </a:rPr>
              <a:t>Spending Score</a:t>
            </a:r>
            <a:r>
              <a:rPr lang="en-US" sz="1200" dirty="0">
                <a:latin typeface="Times New Roman" panose="02020603050405020304" pitchFamily="18" charset="0"/>
                <a:cs typeface="Times New Roman" panose="02020603050405020304" pitchFamily="18" charset="0"/>
              </a:rPr>
              <a:t> using </a:t>
            </a:r>
            <a:r>
              <a:rPr lang="en-US" sz="1200" b="1" dirty="0" err="1">
                <a:latin typeface="Times New Roman" panose="02020603050405020304" pitchFamily="18" charset="0"/>
                <a:cs typeface="Times New Roman" panose="02020603050405020304" pitchFamily="18" charset="0"/>
              </a:rPr>
              <a:t>KMeans</a:t>
            </a:r>
            <a:r>
              <a:rPr lang="en-US" sz="1200" b="1" dirty="0">
                <a:latin typeface="Times New Roman" panose="02020603050405020304" pitchFamily="18" charset="0"/>
                <a:cs typeface="Times New Roman" panose="02020603050405020304" pitchFamily="18" charset="0"/>
              </a:rPr>
              <a:t> clustering</a:t>
            </a:r>
            <a:r>
              <a:rPr lang="en-US" sz="1200" dirty="0">
                <a:latin typeface="Times New Roman" panose="02020603050405020304" pitchFamily="18" charset="0"/>
                <a:cs typeface="Times New Roman" panose="02020603050405020304" pitchFamily="18" charset="0"/>
              </a:rPr>
              <a:t>. The primary objectives were to uncover patterns and relationships in the data, visualize customer behavior, and group similar customers into distinct segments.</a:t>
            </a:r>
          </a:p>
          <a:p>
            <a:pPr indent="-228600">
              <a:lnSpc>
                <a:spcPct val="90000"/>
              </a:lnSpc>
              <a:spcAft>
                <a:spcPts val="600"/>
              </a:spcAf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Data Insights</a:t>
            </a:r>
            <a:r>
              <a:rPr lang="en-US" sz="1200" dirty="0">
                <a:latin typeface="Times New Roman" panose="02020603050405020304" pitchFamily="18" charset="0"/>
                <a:cs typeface="Times New Roman" panose="02020603050405020304" pitchFamily="18" charset="0"/>
              </a:rPr>
              <a:t>:</a:t>
            </a:r>
          </a:p>
          <a:p>
            <a:pPr marL="742950" lvl="1" indent="-228600">
              <a:lnSpc>
                <a:spcPct val="90000"/>
              </a:lnSpc>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found that the </a:t>
            </a:r>
            <a:r>
              <a:rPr lang="en-US" sz="1200" b="1" dirty="0">
                <a:latin typeface="Times New Roman" panose="02020603050405020304" pitchFamily="18" charset="0"/>
                <a:cs typeface="Times New Roman" panose="02020603050405020304" pitchFamily="18" charset="0"/>
              </a:rPr>
              <a:t>Age</a:t>
            </a:r>
            <a:r>
              <a:rPr lang="en-US" sz="1200" dirty="0">
                <a:latin typeface="Times New Roman" panose="02020603050405020304" pitchFamily="18" charset="0"/>
                <a:cs typeface="Times New Roman" panose="02020603050405020304" pitchFamily="18" charset="0"/>
              </a:rPr>
              <a:t> and </a:t>
            </a:r>
            <a:r>
              <a:rPr lang="en-US" sz="1200" b="1" dirty="0">
                <a:latin typeface="Times New Roman" panose="02020603050405020304" pitchFamily="18" charset="0"/>
                <a:cs typeface="Times New Roman" panose="02020603050405020304" pitchFamily="18" charset="0"/>
              </a:rPr>
              <a:t>Spending Score</a:t>
            </a:r>
            <a:r>
              <a:rPr lang="en-US" sz="1200" dirty="0">
                <a:latin typeface="Times New Roman" panose="02020603050405020304" pitchFamily="18" charset="0"/>
                <a:cs typeface="Times New Roman" panose="02020603050405020304" pitchFamily="18" charset="0"/>
              </a:rPr>
              <a:t> distributions exhibited certain patterns, with age showing a relatively diverse range and spending scores demonstrating variation among customers.</a:t>
            </a:r>
          </a:p>
          <a:p>
            <a:pPr marL="742950" lvl="1" indent="-228600">
              <a:lnSpc>
                <a:spcPct val="90000"/>
              </a:lnSpc>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a:t>
            </a:r>
            <a:r>
              <a:rPr lang="en-US" sz="1200" b="1" dirty="0">
                <a:latin typeface="Times New Roman" panose="02020603050405020304" pitchFamily="18" charset="0"/>
                <a:cs typeface="Times New Roman" panose="02020603050405020304" pitchFamily="18" charset="0"/>
              </a:rPr>
              <a:t>Gender distribution</a:t>
            </a:r>
            <a:r>
              <a:rPr lang="en-US" sz="1200" dirty="0">
                <a:latin typeface="Times New Roman" panose="02020603050405020304" pitchFamily="18" charset="0"/>
                <a:cs typeface="Times New Roman" panose="02020603050405020304" pitchFamily="18" charset="0"/>
              </a:rPr>
              <a:t> was balanced, with no significant skew toward either gender, ensuring a fair representation of both groups in the dataset.</a:t>
            </a:r>
          </a:p>
          <a:p>
            <a:pPr indent="-228600">
              <a:lnSpc>
                <a:spcPct val="90000"/>
              </a:lnSpc>
              <a:spcAft>
                <a:spcPts val="600"/>
              </a:spcAf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Clustering</a:t>
            </a:r>
            <a:r>
              <a:rPr lang="en-US" sz="1200" dirty="0">
                <a:latin typeface="Times New Roman" panose="02020603050405020304" pitchFamily="18" charset="0"/>
                <a:cs typeface="Times New Roman" panose="02020603050405020304" pitchFamily="18" charset="0"/>
              </a:rPr>
              <a:t>:</a:t>
            </a:r>
          </a:p>
          <a:p>
            <a:pPr marL="742950" lvl="1" indent="-228600">
              <a:lnSpc>
                <a:spcPct val="90000"/>
              </a:lnSpc>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By applying the </a:t>
            </a:r>
            <a:r>
              <a:rPr lang="en-US" sz="1200" b="1" dirty="0" err="1">
                <a:latin typeface="Times New Roman" panose="02020603050405020304" pitchFamily="18" charset="0"/>
                <a:cs typeface="Times New Roman" panose="02020603050405020304" pitchFamily="18" charset="0"/>
              </a:rPr>
              <a:t>KMeans</a:t>
            </a:r>
            <a:r>
              <a:rPr lang="en-US" sz="1200" b="1" dirty="0">
                <a:latin typeface="Times New Roman" panose="02020603050405020304" pitchFamily="18" charset="0"/>
                <a:cs typeface="Times New Roman" panose="02020603050405020304" pitchFamily="18" charset="0"/>
              </a:rPr>
              <a:t> clustering algorithm</a:t>
            </a:r>
            <a:r>
              <a:rPr lang="en-US" sz="1200" dirty="0">
                <a:latin typeface="Times New Roman" panose="02020603050405020304" pitchFamily="18" charset="0"/>
                <a:cs typeface="Times New Roman" panose="02020603050405020304" pitchFamily="18" charset="0"/>
              </a:rPr>
              <a:t>, we identified </a:t>
            </a:r>
            <a:r>
              <a:rPr lang="en-US" sz="1200" b="1" dirty="0">
                <a:latin typeface="Times New Roman" panose="02020603050405020304" pitchFamily="18" charset="0"/>
                <a:cs typeface="Times New Roman" panose="02020603050405020304" pitchFamily="18" charset="0"/>
              </a:rPr>
              <a:t>four distinct customer segments</a:t>
            </a:r>
            <a:r>
              <a:rPr lang="en-US" sz="1200" dirty="0">
                <a:latin typeface="Times New Roman" panose="02020603050405020304" pitchFamily="18" charset="0"/>
                <a:cs typeface="Times New Roman" panose="02020603050405020304" pitchFamily="18" charset="0"/>
              </a:rPr>
              <a:t> based on their </a:t>
            </a:r>
            <a:r>
              <a:rPr lang="en-US" sz="1200" b="1" dirty="0">
                <a:latin typeface="Times New Roman" panose="02020603050405020304" pitchFamily="18" charset="0"/>
                <a:cs typeface="Times New Roman" panose="02020603050405020304" pitchFamily="18" charset="0"/>
              </a:rPr>
              <a:t>Age</a:t>
            </a:r>
            <a:r>
              <a:rPr lang="en-US" sz="1200" dirty="0">
                <a:latin typeface="Times New Roman" panose="02020603050405020304" pitchFamily="18" charset="0"/>
                <a:cs typeface="Times New Roman" panose="02020603050405020304" pitchFamily="18" charset="0"/>
              </a:rPr>
              <a:t> and </a:t>
            </a:r>
            <a:r>
              <a:rPr lang="en-US" sz="1200" b="1" dirty="0">
                <a:latin typeface="Times New Roman" panose="02020603050405020304" pitchFamily="18" charset="0"/>
                <a:cs typeface="Times New Roman" panose="02020603050405020304" pitchFamily="18" charset="0"/>
              </a:rPr>
              <a:t>Spending Score</a:t>
            </a:r>
            <a:r>
              <a:rPr lang="en-US" sz="1200" dirty="0">
                <a:latin typeface="Times New Roman" panose="02020603050405020304" pitchFamily="18" charset="0"/>
                <a:cs typeface="Times New Roman" panose="02020603050405020304" pitchFamily="18" charset="0"/>
              </a:rPr>
              <a:t>. The </a:t>
            </a:r>
            <a:r>
              <a:rPr lang="en-US" sz="1200" b="1" dirty="0">
                <a:latin typeface="Times New Roman" panose="02020603050405020304" pitchFamily="18" charset="0"/>
                <a:cs typeface="Times New Roman" panose="02020603050405020304" pitchFamily="18" charset="0"/>
              </a:rPr>
              <a:t>Elbow Method</a:t>
            </a:r>
            <a:r>
              <a:rPr lang="en-US" sz="1200" dirty="0">
                <a:latin typeface="Times New Roman" panose="02020603050405020304" pitchFamily="18" charset="0"/>
                <a:cs typeface="Times New Roman" panose="02020603050405020304" pitchFamily="18" charset="0"/>
              </a:rPr>
              <a:t> was used to determine that 4 clusters provided the most meaningful segmentation.</a:t>
            </a:r>
          </a:p>
          <a:p>
            <a:pPr marL="742950" lvl="1" indent="-228600">
              <a:lnSpc>
                <a:spcPct val="90000"/>
              </a:lnSpc>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Each cluster revealed unique characteristics, with differences in both </a:t>
            </a:r>
            <a:r>
              <a:rPr lang="en-US" sz="1200" b="1" dirty="0">
                <a:latin typeface="Times New Roman" panose="02020603050405020304" pitchFamily="18" charset="0"/>
                <a:cs typeface="Times New Roman" panose="02020603050405020304" pitchFamily="18" charset="0"/>
              </a:rPr>
              <a:t>Age</a:t>
            </a:r>
            <a:r>
              <a:rPr lang="en-US" sz="1200" dirty="0">
                <a:latin typeface="Times New Roman" panose="02020603050405020304" pitchFamily="18" charset="0"/>
                <a:cs typeface="Times New Roman" panose="02020603050405020304" pitchFamily="18" charset="0"/>
              </a:rPr>
              <a:t> and </a:t>
            </a:r>
            <a:r>
              <a:rPr lang="en-US" sz="1200" b="1" dirty="0">
                <a:latin typeface="Times New Roman" panose="02020603050405020304" pitchFamily="18" charset="0"/>
                <a:cs typeface="Times New Roman" panose="02020603050405020304" pitchFamily="18" charset="0"/>
              </a:rPr>
              <a:t>Spending Score</a:t>
            </a:r>
            <a:r>
              <a:rPr lang="en-US" sz="1200" dirty="0">
                <a:latin typeface="Times New Roman" panose="02020603050405020304" pitchFamily="18" charset="0"/>
                <a:cs typeface="Times New Roman" panose="02020603050405020304" pitchFamily="18" charset="0"/>
              </a:rPr>
              <a:t>. These clusters represent distinct customer groups, which can be used to tailor marketing and business strategies.</a:t>
            </a:r>
          </a:p>
          <a:p>
            <a:pPr indent="-228600">
              <a:lnSpc>
                <a:spcPct val="90000"/>
              </a:lnSpc>
              <a:spcAft>
                <a:spcPts val="600"/>
              </a:spcAf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Customer Segmentation</a:t>
            </a:r>
            <a:r>
              <a:rPr lang="en-US" sz="1200" dirty="0">
                <a:latin typeface="Times New Roman" panose="02020603050405020304" pitchFamily="18" charset="0"/>
                <a:cs typeface="Times New Roman" panose="02020603050405020304" pitchFamily="18" charset="0"/>
              </a:rPr>
              <a:t>:</a:t>
            </a:r>
          </a:p>
          <a:p>
            <a:pPr marL="742950" lvl="1" indent="-228600">
              <a:lnSpc>
                <a:spcPct val="90000"/>
              </a:lnSpc>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segmentation allows businesses to understand customer behavior better, enabling targeted marketing efforts and personalized customer engagement strategies. For example, segments with high spending scores could be targeted for premium products, while younger segments could be approached with budget-friendly options.</a:t>
            </a:r>
          </a:p>
          <a:p>
            <a:pPr indent="-228600">
              <a:lnSpc>
                <a:spcPct val="90000"/>
              </a:lnSpc>
              <a:spcAft>
                <a:spcPts val="600"/>
              </a:spcAf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Visualizations</a:t>
            </a:r>
            <a:r>
              <a:rPr lang="en-US" sz="1200" dirty="0">
                <a:latin typeface="Times New Roman" panose="02020603050405020304" pitchFamily="18" charset="0"/>
                <a:cs typeface="Times New Roman" panose="02020603050405020304" pitchFamily="18" charset="0"/>
              </a:rPr>
              <a:t>:</a:t>
            </a:r>
          </a:p>
          <a:p>
            <a:pPr marL="742950" lvl="1" indent="-228600">
              <a:lnSpc>
                <a:spcPct val="90000"/>
              </a:lnSpc>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visualizations, including scatter plots and histograms, helped us easily identify trends and relationships in the data. The </a:t>
            </a:r>
            <a:r>
              <a:rPr lang="en-US" sz="1200" b="1" dirty="0">
                <a:latin typeface="Times New Roman" panose="02020603050405020304" pitchFamily="18" charset="0"/>
                <a:cs typeface="Times New Roman" panose="02020603050405020304" pitchFamily="18" charset="0"/>
              </a:rPr>
              <a:t>cluster visualization</a:t>
            </a:r>
            <a:r>
              <a:rPr lang="en-US" sz="1200" dirty="0">
                <a:latin typeface="Times New Roman" panose="02020603050405020304" pitchFamily="18" charset="0"/>
                <a:cs typeface="Times New Roman" panose="02020603050405020304" pitchFamily="18" charset="0"/>
              </a:rPr>
              <a:t> provided clear insights into how customers are grouped based on their attributes.</a:t>
            </a:r>
          </a:p>
          <a:p>
            <a:pPr indent="-228600">
              <a:lnSpc>
                <a:spcPct val="90000"/>
              </a:lnSpc>
              <a:spcAft>
                <a:spcPts val="600"/>
              </a:spcAf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Summary and Next Steps</a:t>
            </a:r>
            <a:r>
              <a:rPr lang="en-US" sz="1200" dirty="0">
                <a:latin typeface="Times New Roman" panose="02020603050405020304" pitchFamily="18" charset="0"/>
                <a:cs typeface="Times New Roman" panose="02020603050405020304" pitchFamily="18" charset="0"/>
              </a:rPr>
              <a:t>:</a:t>
            </a:r>
          </a:p>
          <a:p>
            <a:pPr marL="742950" lvl="1" indent="-228600">
              <a:lnSpc>
                <a:spcPct val="90000"/>
              </a:lnSpc>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customer segments derived from this analysis provide a solid foundation for further segmentation and deeper exploration. Future work could include incorporating additional features (e.g., Family size, Profession ) to refine the segmentation and gain even more actionable insights.</a:t>
            </a:r>
          </a:p>
          <a:p>
            <a:pPr marL="742950" lvl="1" indent="-228600">
              <a:lnSpc>
                <a:spcPct val="90000"/>
              </a:lnSpc>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results of this analysis can be used to inform decisions in marketing, customer service, and product development.</a:t>
            </a:r>
          </a:p>
          <a:p>
            <a:pPr indent="-228600">
              <a:lnSpc>
                <a:spcPct val="90000"/>
              </a:lnSpc>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 conclusion, this analysis has successfully segmented customers into meaningful groups, providing a deeper understanding of their characteristics and behaviors. These insights are valuable for businesses seeking to improve their customer engagement strategies and optimize resource allocation.</a:t>
            </a:r>
          </a:p>
        </p:txBody>
      </p:sp>
      <p:pic>
        <p:nvPicPr>
          <p:cNvPr id="2" name="Picture 1" descr="A red and blue shield with white text&#10;&#10;Description automatically generated">
            <a:extLst>
              <a:ext uri="{FF2B5EF4-FFF2-40B4-BE49-F238E27FC236}">
                <a16:creationId xmlns:a16="http://schemas.microsoft.com/office/drawing/2014/main" id="{EA445891-4517-A6E7-9B69-5A6F9E271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2467" y="0"/>
            <a:ext cx="499531" cy="499531"/>
          </a:xfrm>
          <a:prstGeom prst="rect">
            <a:avLst/>
          </a:prstGeom>
        </p:spPr>
      </p:pic>
    </p:spTree>
    <p:extLst>
      <p:ext uri="{BB962C8B-B14F-4D97-AF65-F5344CB8AC3E}">
        <p14:creationId xmlns:p14="http://schemas.microsoft.com/office/powerpoint/2010/main" val="51840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8910BF-119A-68CD-0334-BDDB505227A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BBD2B2D-A1F2-CA7E-5055-63B7D60C4950}"/>
              </a:ext>
            </a:extLst>
          </p:cNvPr>
          <p:cNvSpPr txBox="1"/>
          <p:nvPr/>
        </p:nvSpPr>
        <p:spPr>
          <a:xfrm>
            <a:off x="699713" y="248038"/>
            <a:ext cx="8128856"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dirty="0">
                <a:solidFill>
                  <a:srgbClr val="FFFFFF"/>
                </a:solidFill>
                <a:latin typeface="Times New Roman" panose="02020603050405020304" pitchFamily="18" charset="0"/>
                <a:ea typeface="+mj-ea"/>
                <a:cs typeface="Times New Roman" panose="02020603050405020304" pitchFamily="18" charset="0"/>
              </a:rPr>
              <a:t>Conclusion:</a:t>
            </a:r>
          </a:p>
        </p:txBody>
      </p:sp>
      <p:sp useBgFill="1">
        <p:nvSpPr>
          <p:cNvPr id="2" name="Rectangle 1">
            <a:extLst>
              <a:ext uri="{FF2B5EF4-FFF2-40B4-BE49-F238E27FC236}">
                <a16:creationId xmlns:a16="http://schemas.microsoft.com/office/drawing/2014/main" id="{A8AD9BB5-3A9D-571E-DA3B-48F5A24D2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Freeform: Shape 2">
            <a:extLst>
              <a:ext uri="{FF2B5EF4-FFF2-40B4-BE49-F238E27FC236}">
                <a16:creationId xmlns:a16="http://schemas.microsoft.com/office/drawing/2014/main" id="{90DF8874-C083-2C1F-BF1A-6FF0AD3A3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 name="Freeform: Shape 5">
            <a:extLst>
              <a:ext uri="{FF2B5EF4-FFF2-40B4-BE49-F238E27FC236}">
                <a16:creationId xmlns:a16="http://schemas.microsoft.com/office/drawing/2014/main" id="{D86933C9-A90E-4B58-412A-FD1856769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614542B-668A-FBE5-EAE5-B212C9D902CC}"/>
              </a:ext>
            </a:extLst>
          </p:cNvPr>
          <p:cNvSpPr txBox="1"/>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kern="1200">
                <a:solidFill>
                  <a:schemeClr val="tx1"/>
                </a:solidFill>
                <a:latin typeface="+mj-lt"/>
                <a:ea typeface="+mj-ea"/>
                <a:cs typeface="+mj-cs"/>
              </a:rPr>
              <a:t>Thank you</a:t>
            </a:r>
          </a:p>
        </p:txBody>
      </p:sp>
      <p:sp>
        <p:nvSpPr>
          <p:cNvPr id="8" name="Rectangle 7">
            <a:extLst>
              <a:ext uri="{FF2B5EF4-FFF2-40B4-BE49-F238E27FC236}">
                <a16:creationId xmlns:a16="http://schemas.microsoft.com/office/drawing/2014/main" id="{FE644D88-644D-0294-429D-E33DFEE4C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red and blue shield with white text&#10;&#10;Description automatically generated">
            <a:extLst>
              <a:ext uri="{FF2B5EF4-FFF2-40B4-BE49-F238E27FC236}">
                <a16:creationId xmlns:a16="http://schemas.microsoft.com/office/drawing/2014/main" id="{88C989C4-9693-9478-78B2-1466F307A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2467" y="0"/>
            <a:ext cx="499531" cy="499531"/>
          </a:xfrm>
          <a:prstGeom prst="rect">
            <a:avLst/>
          </a:prstGeom>
        </p:spPr>
      </p:pic>
    </p:spTree>
    <p:extLst>
      <p:ext uri="{BB962C8B-B14F-4D97-AF65-F5344CB8AC3E}">
        <p14:creationId xmlns:p14="http://schemas.microsoft.com/office/powerpoint/2010/main" val="99831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 name="TextBox 4">
            <a:extLst>
              <a:ext uri="{FF2B5EF4-FFF2-40B4-BE49-F238E27FC236}">
                <a16:creationId xmlns:a16="http://schemas.microsoft.com/office/drawing/2014/main" id="{6B7398D2-1578-ADFD-5806-CC8300903560}"/>
              </a:ext>
            </a:extLst>
          </p:cNvPr>
          <p:cNvGraphicFramePr/>
          <p:nvPr>
            <p:extLst>
              <p:ext uri="{D42A27DB-BD31-4B8C-83A1-F6EECF244321}">
                <p14:modId xmlns:p14="http://schemas.microsoft.com/office/powerpoint/2010/main" val="295007880"/>
              </p:ext>
            </p:extLst>
          </p:nvPr>
        </p:nvGraphicFramePr>
        <p:xfrm>
          <a:off x="203200" y="330730"/>
          <a:ext cx="11421533" cy="6434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9E3B3DE-44AA-4458-CCA4-5E3CA2004B1F}"/>
              </a:ext>
            </a:extLst>
          </p:cNvPr>
          <p:cNvSpPr txBox="1"/>
          <p:nvPr/>
        </p:nvSpPr>
        <p:spPr>
          <a:xfrm>
            <a:off x="279400" y="177800"/>
            <a:ext cx="433493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Objective :</a:t>
            </a:r>
          </a:p>
        </p:txBody>
      </p:sp>
      <p:pic>
        <p:nvPicPr>
          <p:cNvPr id="4" name="Picture 3" descr="A red and blue shield with white text&#10;&#10;Description automatically generated">
            <a:extLst>
              <a:ext uri="{FF2B5EF4-FFF2-40B4-BE49-F238E27FC236}">
                <a16:creationId xmlns:a16="http://schemas.microsoft.com/office/drawing/2014/main" id="{E5DA5358-F033-E150-D561-F9D4DD5F75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92467" y="0"/>
            <a:ext cx="499531" cy="499531"/>
          </a:xfrm>
          <a:prstGeom prst="rect">
            <a:avLst/>
          </a:prstGeom>
        </p:spPr>
      </p:pic>
    </p:spTree>
    <p:extLst>
      <p:ext uri="{BB962C8B-B14F-4D97-AF65-F5344CB8AC3E}">
        <p14:creationId xmlns:p14="http://schemas.microsoft.com/office/powerpoint/2010/main" val="381423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A7975A-F02F-DFA8-62FD-F8789BD29195}"/>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D2571A-3E84-00DE-3888-C0898E5644A6}"/>
              </a:ext>
            </a:extLst>
          </p:cNvPr>
          <p:cNvSpPr txBox="1"/>
          <p:nvPr/>
        </p:nvSpPr>
        <p:spPr>
          <a:xfrm>
            <a:off x="838200" y="459863"/>
            <a:ext cx="10515600" cy="100459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rgbClr val="FFFFFF"/>
                </a:solidFill>
                <a:latin typeface="Times New Roman" panose="02020603050405020304" pitchFamily="18" charset="0"/>
                <a:ea typeface="+mj-ea"/>
                <a:cs typeface="Times New Roman" panose="02020603050405020304" pitchFamily="18" charset="0"/>
              </a:rPr>
              <a:t>Introduction:</a:t>
            </a:r>
          </a:p>
        </p:txBody>
      </p:sp>
      <p:sp>
        <p:nvSpPr>
          <p:cNvPr id="20" name="Rectangle: Rounded Corners 19">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extBox 4">
            <a:extLst>
              <a:ext uri="{FF2B5EF4-FFF2-40B4-BE49-F238E27FC236}">
                <a16:creationId xmlns:a16="http://schemas.microsoft.com/office/drawing/2014/main" id="{659C3ACF-F2E1-0147-FBA9-28D6C46BEC6C}"/>
              </a:ext>
            </a:extLst>
          </p:cNvPr>
          <p:cNvGraphicFramePr/>
          <p:nvPr>
            <p:extLst>
              <p:ext uri="{D42A27DB-BD31-4B8C-83A1-F6EECF244321}">
                <p14:modId xmlns:p14="http://schemas.microsoft.com/office/powerpoint/2010/main" val="1442673403"/>
              </p:ext>
            </p:extLst>
          </p:nvPr>
        </p:nvGraphicFramePr>
        <p:xfrm>
          <a:off x="579497" y="1667932"/>
          <a:ext cx="10960570" cy="4605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A red and blue shield with white text&#10;&#10;Description automatically generated">
            <a:extLst>
              <a:ext uri="{FF2B5EF4-FFF2-40B4-BE49-F238E27FC236}">
                <a16:creationId xmlns:a16="http://schemas.microsoft.com/office/drawing/2014/main" id="{A9AE74C0-B5D7-2A58-F005-C643EF3648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92467" y="0"/>
            <a:ext cx="499531" cy="499531"/>
          </a:xfrm>
          <a:prstGeom prst="rect">
            <a:avLst/>
          </a:prstGeom>
        </p:spPr>
      </p:pic>
    </p:spTree>
    <p:extLst>
      <p:ext uri="{BB962C8B-B14F-4D97-AF65-F5344CB8AC3E}">
        <p14:creationId xmlns:p14="http://schemas.microsoft.com/office/powerpoint/2010/main" val="21694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B55F2F-F1F7-65EE-D0F0-D812B642E19C}"/>
              </a:ext>
            </a:extLst>
          </p:cNvPr>
          <p:cNvSpPr txBox="1"/>
          <p:nvPr/>
        </p:nvSpPr>
        <p:spPr>
          <a:xfrm>
            <a:off x="186267" y="83184"/>
            <a:ext cx="7416800" cy="341632"/>
          </a:xfrm>
          <a:prstGeom prst="rect">
            <a:avLst/>
          </a:prstGeom>
          <a:noFill/>
        </p:spPr>
        <p:txBody>
          <a:bodyPr wrap="square">
            <a:spAutoFit/>
          </a:bodyPr>
          <a:lstStyle/>
          <a:p>
            <a:pPr algn="ctr">
              <a:lnSpc>
                <a:spcPct val="90000"/>
              </a:lnSpc>
              <a:spcBef>
                <a:spcPct val="0"/>
              </a:spcBef>
              <a:spcAft>
                <a:spcPts val="600"/>
              </a:spcAft>
            </a:pPr>
            <a:r>
              <a:rPr lang="en-US" sz="1800" b="1" kern="1200" dirty="0">
                <a:solidFill>
                  <a:srgbClr val="C00000"/>
                </a:solidFill>
                <a:latin typeface="Times New Roman" panose="02020603050405020304" pitchFamily="18" charset="0"/>
                <a:ea typeface="+mj-ea"/>
                <a:cs typeface="Times New Roman" panose="02020603050405020304" pitchFamily="18" charset="0"/>
              </a:rPr>
              <a:t>Exploratory Data Analysis (EDA)  and Relation between Variables :</a:t>
            </a:r>
          </a:p>
        </p:txBody>
      </p:sp>
      <p:graphicFrame>
        <p:nvGraphicFramePr>
          <p:cNvPr id="10" name="TextBox 5">
            <a:extLst>
              <a:ext uri="{FF2B5EF4-FFF2-40B4-BE49-F238E27FC236}">
                <a16:creationId xmlns:a16="http://schemas.microsoft.com/office/drawing/2014/main" id="{8293BD9E-2CC8-3C40-CE1A-BA9D4779674C}"/>
              </a:ext>
            </a:extLst>
          </p:cNvPr>
          <p:cNvGraphicFramePr/>
          <p:nvPr>
            <p:extLst>
              <p:ext uri="{D42A27DB-BD31-4B8C-83A1-F6EECF244321}">
                <p14:modId xmlns:p14="http://schemas.microsoft.com/office/powerpoint/2010/main" val="2732140626"/>
              </p:ext>
            </p:extLst>
          </p:nvPr>
        </p:nvGraphicFramePr>
        <p:xfrm>
          <a:off x="282101" y="526417"/>
          <a:ext cx="11774431" cy="5975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red and blue shield with white text&#10;&#10;Description automatically generated">
            <a:extLst>
              <a:ext uri="{FF2B5EF4-FFF2-40B4-BE49-F238E27FC236}">
                <a16:creationId xmlns:a16="http://schemas.microsoft.com/office/drawing/2014/main" id="{BD9497A0-05F7-06D8-8655-DC8F77CE48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92467" y="0"/>
            <a:ext cx="499531" cy="499531"/>
          </a:xfrm>
          <a:prstGeom prst="rect">
            <a:avLst/>
          </a:prstGeom>
        </p:spPr>
      </p:pic>
    </p:spTree>
    <p:extLst>
      <p:ext uri="{BB962C8B-B14F-4D97-AF65-F5344CB8AC3E}">
        <p14:creationId xmlns:p14="http://schemas.microsoft.com/office/powerpoint/2010/main" val="423677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4FFA3909-CC5A-ED8F-91D0-30BD73B6A07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512FCE0-2FE7-FF0D-E758-25C51FD031AC}"/>
              </a:ext>
            </a:extLst>
          </p:cNvPr>
          <p:cNvSpPr txBox="1"/>
          <p:nvPr/>
        </p:nvSpPr>
        <p:spPr>
          <a:xfrm>
            <a:off x="186267" y="83184"/>
            <a:ext cx="6637866" cy="341632"/>
          </a:xfrm>
          <a:prstGeom prst="rect">
            <a:avLst/>
          </a:prstGeom>
          <a:noFill/>
        </p:spPr>
        <p:txBody>
          <a:bodyPr wrap="square">
            <a:spAutoFit/>
          </a:bodyPr>
          <a:lstStyle/>
          <a:p>
            <a:pPr algn="ctr">
              <a:lnSpc>
                <a:spcPct val="90000"/>
              </a:lnSpc>
              <a:spcBef>
                <a:spcPct val="0"/>
              </a:spcBef>
              <a:spcAft>
                <a:spcPts val="600"/>
              </a:spcAft>
            </a:pPr>
            <a:r>
              <a:rPr lang="en-US" sz="1800" b="1" kern="1200" dirty="0">
                <a:latin typeface="Times New Roman" panose="02020603050405020304" pitchFamily="18" charset="0"/>
                <a:ea typeface="+mj-ea"/>
                <a:cs typeface="Times New Roman" panose="02020603050405020304" pitchFamily="18" charset="0"/>
              </a:rPr>
              <a:t>Exploratory Data Analysis (EDA) and Relation between Variables</a:t>
            </a:r>
          </a:p>
        </p:txBody>
      </p:sp>
      <p:pic>
        <p:nvPicPr>
          <p:cNvPr id="2" name="Picture 1" descr="A screenshot of a computer&#10;&#10;AI-generated content may be incorrect.">
            <a:extLst>
              <a:ext uri="{FF2B5EF4-FFF2-40B4-BE49-F238E27FC236}">
                <a16:creationId xmlns:a16="http://schemas.microsoft.com/office/drawing/2014/main" id="{35E927EE-2253-74C0-6CDE-E2C31C012AF9}"/>
              </a:ext>
            </a:extLst>
          </p:cNvPr>
          <p:cNvPicPr>
            <a:picLocks noChangeAspect="1"/>
          </p:cNvPicPr>
          <p:nvPr/>
        </p:nvPicPr>
        <p:blipFill>
          <a:blip r:embed="rId2"/>
          <a:stretch>
            <a:fillRect/>
          </a:stretch>
        </p:blipFill>
        <p:spPr>
          <a:xfrm>
            <a:off x="260773" y="574040"/>
            <a:ext cx="5943600" cy="6200775"/>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4F871420-8365-8A27-6B3F-98000D448870}"/>
              </a:ext>
            </a:extLst>
          </p:cNvPr>
          <p:cNvPicPr>
            <a:picLocks noChangeAspect="1"/>
          </p:cNvPicPr>
          <p:nvPr/>
        </p:nvPicPr>
        <p:blipFill>
          <a:blip r:embed="rId3"/>
          <a:srcRect r="20228"/>
          <a:stretch/>
        </p:blipFill>
        <p:spPr>
          <a:xfrm>
            <a:off x="6204373" y="574040"/>
            <a:ext cx="5588000" cy="3150688"/>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79A91D43-C429-0CCA-292D-F18AC0709B3D}"/>
              </a:ext>
            </a:extLst>
          </p:cNvPr>
          <p:cNvPicPr>
            <a:picLocks noChangeAspect="1"/>
          </p:cNvPicPr>
          <p:nvPr/>
        </p:nvPicPr>
        <p:blipFill rotWithShape="1">
          <a:blip r:embed="rId4"/>
          <a:srcRect r="12943" b="21628"/>
          <a:stretch/>
        </p:blipFill>
        <p:spPr bwMode="auto">
          <a:xfrm>
            <a:off x="6204373" y="3753854"/>
            <a:ext cx="5588000" cy="3020961"/>
          </a:xfrm>
          <a:prstGeom prst="rect">
            <a:avLst/>
          </a:prstGeom>
          <a:ln>
            <a:noFill/>
          </a:ln>
          <a:extLst>
            <a:ext uri="{53640926-AAD7-44D8-BBD7-CCE9431645EC}">
              <a14:shadowObscured xmlns:a14="http://schemas.microsoft.com/office/drawing/2010/main"/>
            </a:ext>
          </a:extLst>
        </p:spPr>
      </p:pic>
      <p:sp>
        <p:nvSpPr>
          <p:cNvPr id="6" name="Speech Bubble: Rectangle 5">
            <a:extLst>
              <a:ext uri="{FF2B5EF4-FFF2-40B4-BE49-F238E27FC236}">
                <a16:creationId xmlns:a16="http://schemas.microsoft.com/office/drawing/2014/main" id="{753A2275-7EF8-6FDD-8F7F-E37DB4E4A60F}"/>
              </a:ext>
            </a:extLst>
          </p:cNvPr>
          <p:cNvSpPr/>
          <p:nvPr/>
        </p:nvSpPr>
        <p:spPr>
          <a:xfrm>
            <a:off x="3979333" y="4885267"/>
            <a:ext cx="1617134" cy="736600"/>
          </a:xfrm>
          <a:prstGeom prst="wedgeRectCallout">
            <a:avLst/>
          </a:prstGeom>
          <a:solidFill>
            <a:srgbClr val="FFC000">
              <a:alpha val="22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Libraries and Datasets loaded</a:t>
            </a:r>
          </a:p>
        </p:txBody>
      </p:sp>
      <p:pic>
        <p:nvPicPr>
          <p:cNvPr id="7" name="Picture 6" descr="A red and blue shield with white text&#10;&#10;Description automatically generated">
            <a:extLst>
              <a:ext uri="{FF2B5EF4-FFF2-40B4-BE49-F238E27FC236}">
                <a16:creationId xmlns:a16="http://schemas.microsoft.com/office/drawing/2014/main" id="{5FED3BBF-503C-1950-CCB7-3C287E2B2B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92467" y="0"/>
            <a:ext cx="499531" cy="499531"/>
          </a:xfrm>
          <a:prstGeom prst="rect">
            <a:avLst/>
          </a:prstGeom>
        </p:spPr>
      </p:pic>
    </p:spTree>
    <p:extLst>
      <p:ext uri="{BB962C8B-B14F-4D97-AF65-F5344CB8AC3E}">
        <p14:creationId xmlns:p14="http://schemas.microsoft.com/office/powerpoint/2010/main" val="271290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44E6B190-8AB8-981B-0B22-AD594B9CAD9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29DDFCC-E00B-6E0E-8B84-C06C371A13AF}"/>
              </a:ext>
            </a:extLst>
          </p:cNvPr>
          <p:cNvSpPr txBox="1"/>
          <p:nvPr/>
        </p:nvSpPr>
        <p:spPr>
          <a:xfrm>
            <a:off x="186267" y="83184"/>
            <a:ext cx="6637866" cy="341632"/>
          </a:xfrm>
          <a:prstGeom prst="rect">
            <a:avLst/>
          </a:prstGeom>
          <a:noFill/>
        </p:spPr>
        <p:txBody>
          <a:bodyPr wrap="square">
            <a:spAutoFit/>
          </a:bodyPr>
          <a:lstStyle/>
          <a:p>
            <a:pPr algn="ctr">
              <a:lnSpc>
                <a:spcPct val="90000"/>
              </a:lnSpc>
              <a:spcBef>
                <a:spcPct val="0"/>
              </a:spcBef>
              <a:spcAft>
                <a:spcPts val="600"/>
              </a:spcAft>
            </a:pPr>
            <a:r>
              <a:rPr lang="en-US" sz="1800" b="1" kern="1200" dirty="0">
                <a:latin typeface="Times New Roman" panose="02020603050405020304" pitchFamily="18" charset="0"/>
                <a:ea typeface="+mj-ea"/>
                <a:cs typeface="Times New Roman" panose="02020603050405020304" pitchFamily="18" charset="0"/>
              </a:rPr>
              <a:t>Exploratory Data Analysis (EDA) and Relation between Variables</a:t>
            </a:r>
          </a:p>
        </p:txBody>
      </p:sp>
      <p:pic>
        <p:nvPicPr>
          <p:cNvPr id="7" name="Picture 6" descr="A screenshot of a computer&#10;&#10;AI-generated content may be incorrect.">
            <a:extLst>
              <a:ext uri="{FF2B5EF4-FFF2-40B4-BE49-F238E27FC236}">
                <a16:creationId xmlns:a16="http://schemas.microsoft.com/office/drawing/2014/main" id="{1980A4AB-074B-1DB4-BBEE-DB1C27CE1D79}"/>
              </a:ext>
            </a:extLst>
          </p:cNvPr>
          <p:cNvPicPr>
            <a:picLocks noChangeAspect="1"/>
          </p:cNvPicPr>
          <p:nvPr/>
        </p:nvPicPr>
        <p:blipFill>
          <a:blip r:embed="rId2"/>
          <a:stretch>
            <a:fillRect/>
          </a:stretch>
        </p:blipFill>
        <p:spPr>
          <a:xfrm>
            <a:off x="0" y="644630"/>
            <a:ext cx="6036734" cy="2341245"/>
          </a:xfrm>
          <a:prstGeom prst="rect">
            <a:avLst/>
          </a:prstGeom>
        </p:spPr>
      </p:pic>
      <p:pic>
        <p:nvPicPr>
          <p:cNvPr id="8" name="Picture 7" descr="A screenshot of a graph&#10;&#10;AI-generated content may be incorrect.">
            <a:extLst>
              <a:ext uri="{FF2B5EF4-FFF2-40B4-BE49-F238E27FC236}">
                <a16:creationId xmlns:a16="http://schemas.microsoft.com/office/drawing/2014/main" id="{47EF71C9-9468-FDEA-2E57-C522EC264A29}"/>
              </a:ext>
            </a:extLst>
          </p:cNvPr>
          <p:cNvPicPr>
            <a:picLocks noChangeAspect="1"/>
          </p:cNvPicPr>
          <p:nvPr/>
        </p:nvPicPr>
        <p:blipFill>
          <a:blip r:embed="rId3"/>
          <a:stretch>
            <a:fillRect/>
          </a:stretch>
        </p:blipFill>
        <p:spPr>
          <a:xfrm>
            <a:off x="6155267" y="644630"/>
            <a:ext cx="5943600" cy="6239510"/>
          </a:xfrm>
          <a:prstGeom prst="rect">
            <a:avLst/>
          </a:prstGeom>
        </p:spPr>
      </p:pic>
      <p:sp>
        <p:nvSpPr>
          <p:cNvPr id="9" name="Speech Bubble: Rectangle 8">
            <a:extLst>
              <a:ext uri="{FF2B5EF4-FFF2-40B4-BE49-F238E27FC236}">
                <a16:creationId xmlns:a16="http://schemas.microsoft.com/office/drawing/2014/main" id="{54CAF5BF-20CC-3162-08A8-14215A540116}"/>
              </a:ext>
            </a:extLst>
          </p:cNvPr>
          <p:cNvSpPr/>
          <p:nvPr/>
        </p:nvSpPr>
        <p:spPr>
          <a:xfrm>
            <a:off x="3505200" y="1381230"/>
            <a:ext cx="1701800" cy="576897"/>
          </a:xfrm>
          <a:prstGeom prst="wedgeRectCallout">
            <a:avLst/>
          </a:prstGeom>
          <a:solidFill>
            <a:srgbClr val="FFC000">
              <a:alpha val="22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Checked Missing Values</a:t>
            </a:r>
          </a:p>
        </p:txBody>
      </p:sp>
      <p:pic>
        <p:nvPicPr>
          <p:cNvPr id="10" name="Picture 9" descr="A graph with green lines and numbers&#10;&#10;AI-generated content may be incorrect.">
            <a:extLst>
              <a:ext uri="{FF2B5EF4-FFF2-40B4-BE49-F238E27FC236}">
                <a16:creationId xmlns:a16="http://schemas.microsoft.com/office/drawing/2014/main" id="{BDCB441C-7649-CE31-3B4A-C932D09714C0}"/>
              </a:ext>
            </a:extLst>
          </p:cNvPr>
          <p:cNvPicPr>
            <a:picLocks noChangeAspect="1"/>
          </p:cNvPicPr>
          <p:nvPr/>
        </p:nvPicPr>
        <p:blipFill>
          <a:blip r:embed="rId4"/>
          <a:stretch>
            <a:fillRect/>
          </a:stretch>
        </p:blipFill>
        <p:spPr>
          <a:xfrm>
            <a:off x="0" y="3014918"/>
            <a:ext cx="6096000" cy="3843082"/>
          </a:xfrm>
          <a:prstGeom prst="rect">
            <a:avLst/>
          </a:prstGeom>
        </p:spPr>
      </p:pic>
      <p:pic>
        <p:nvPicPr>
          <p:cNvPr id="11" name="Picture 10" descr="A red and blue shield with white text&#10;&#10;Description automatically generated">
            <a:extLst>
              <a:ext uri="{FF2B5EF4-FFF2-40B4-BE49-F238E27FC236}">
                <a16:creationId xmlns:a16="http://schemas.microsoft.com/office/drawing/2014/main" id="{EBEED124-0404-A262-172C-5EEB0BD5D1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92467" y="0"/>
            <a:ext cx="499531" cy="499531"/>
          </a:xfrm>
          <a:prstGeom prst="rect">
            <a:avLst/>
          </a:prstGeom>
        </p:spPr>
      </p:pic>
    </p:spTree>
    <p:extLst>
      <p:ext uri="{BB962C8B-B14F-4D97-AF65-F5344CB8AC3E}">
        <p14:creationId xmlns:p14="http://schemas.microsoft.com/office/powerpoint/2010/main" val="1943180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683D1F4D-4EB4-850C-40E6-E9D37B2F483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44939F6-834A-685F-EFDF-C494F693689E}"/>
              </a:ext>
            </a:extLst>
          </p:cNvPr>
          <p:cNvSpPr txBox="1"/>
          <p:nvPr/>
        </p:nvSpPr>
        <p:spPr>
          <a:xfrm>
            <a:off x="186267" y="83184"/>
            <a:ext cx="6637866" cy="341632"/>
          </a:xfrm>
          <a:prstGeom prst="rect">
            <a:avLst/>
          </a:prstGeom>
          <a:noFill/>
        </p:spPr>
        <p:txBody>
          <a:bodyPr wrap="square">
            <a:spAutoFit/>
          </a:bodyPr>
          <a:lstStyle/>
          <a:p>
            <a:pPr algn="ctr">
              <a:lnSpc>
                <a:spcPct val="90000"/>
              </a:lnSpc>
              <a:spcBef>
                <a:spcPct val="0"/>
              </a:spcBef>
              <a:spcAft>
                <a:spcPts val="600"/>
              </a:spcAft>
            </a:pPr>
            <a:r>
              <a:rPr lang="en-US" sz="1800" b="1" kern="1200" dirty="0">
                <a:latin typeface="Times New Roman" panose="02020603050405020304" pitchFamily="18" charset="0"/>
                <a:ea typeface="+mj-ea"/>
                <a:cs typeface="Times New Roman" panose="02020603050405020304" pitchFamily="18" charset="0"/>
              </a:rPr>
              <a:t>Exploratory Data Analysis (EDA) and Relation between Variables</a:t>
            </a:r>
          </a:p>
        </p:txBody>
      </p:sp>
      <p:pic>
        <p:nvPicPr>
          <p:cNvPr id="2" name="Picture 1" descr="A screen shot of a computer&#10;&#10;AI-generated content may be incorrect.">
            <a:extLst>
              <a:ext uri="{FF2B5EF4-FFF2-40B4-BE49-F238E27FC236}">
                <a16:creationId xmlns:a16="http://schemas.microsoft.com/office/drawing/2014/main" id="{B97180C3-9BBF-A04B-E1C4-40490C6BF925}"/>
              </a:ext>
            </a:extLst>
          </p:cNvPr>
          <p:cNvPicPr>
            <a:picLocks noChangeAspect="1"/>
          </p:cNvPicPr>
          <p:nvPr/>
        </p:nvPicPr>
        <p:blipFill>
          <a:blip r:embed="rId2"/>
          <a:stretch>
            <a:fillRect/>
          </a:stretch>
        </p:blipFill>
        <p:spPr>
          <a:xfrm>
            <a:off x="152400" y="568324"/>
            <a:ext cx="5943600" cy="1120140"/>
          </a:xfrm>
          <a:prstGeom prst="rect">
            <a:avLst/>
          </a:prstGeom>
        </p:spPr>
      </p:pic>
      <p:pic>
        <p:nvPicPr>
          <p:cNvPr id="4" name="Picture 3" descr="A graph showing a number of people in different colors&#10;&#10;AI-generated content may be incorrect.">
            <a:extLst>
              <a:ext uri="{FF2B5EF4-FFF2-40B4-BE49-F238E27FC236}">
                <a16:creationId xmlns:a16="http://schemas.microsoft.com/office/drawing/2014/main" id="{B34DC99B-A1D4-B4D5-7E69-6D32BE0C0F5B}"/>
              </a:ext>
            </a:extLst>
          </p:cNvPr>
          <p:cNvPicPr>
            <a:picLocks noChangeAspect="1"/>
          </p:cNvPicPr>
          <p:nvPr/>
        </p:nvPicPr>
        <p:blipFill>
          <a:blip r:embed="rId3"/>
          <a:stretch>
            <a:fillRect/>
          </a:stretch>
        </p:blipFill>
        <p:spPr>
          <a:xfrm>
            <a:off x="152400" y="1831972"/>
            <a:ext cx="5943600" cy="4942844"/>
          </a:xfrm>
          <a:prstGeom prst="rect">
            <a:avLst/>
          </a:prstGeom>
        </p:spPr>
      </p:pic>
      <p:pic>
        <p:nvPicPr>
          <p:cNvPr id="6" name="Picture 5">
            <a:extLst>
              <a:ext uri="{FF2B5EF4-FFF2-40B4-BE49-F238E27FC236}">
                <a16:creationId xmlns:a16="http://schemas.microsoft.com/office/drawing/2014/main" id="{5A8F5B26-7325-78BC-AD40-16B2703D82C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09782" y="568324"/>
            <a:ext cx="5729817" cy="6206492"/>
          </a:xfrm>
          <a:prstGeom prst="rect">
            <a:avLst/>
          </a:prstGeom>
          <a:noFill/>
          <a:ln>
            <a:noFill/>
          </a:ln>
        </p:spPr>
      </p:pic>
      <p:pic>
        <p:nvPicPr>
          <p:cNvPr id="11" name="Picture 10" descr="A red and blue shield with white text&#10;&#10;Description automatically generated">
            <a:extLst>
              <a:ext uri="{FF2B5EF4-FFF2-40B4-BE49-F238E27FC236}">
                <a16:creationId xmlns:a16="http://schemas.microsoft.com/office/drawing/2014/main" id="{D0E567F8-9597-1DDD-4461-E381658287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92467" y="0"/>
            <a:ext cx="499531" cy="499531"/>
          </a:xfrm>
          <a:prstGeom prst="rect">
            <a:avLst/>
          </a:prstGeom>
        </p:spPr>
      </p:pic>
    </p:spTree>
    <p:extLst>
      <p:ext uri="{BB962C8B-B14F-4D97-AF65-F5344CB8AC3E}">
        <p14:creationId xmlns:p14="http://schemas.microsoft.com/office/powerpoint/2010/main" val="14085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E6D04F3E-E19A-7D35-8FB0-01E780D2A46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39F0413-4294-6E42-6566-D487E6D93456}"/>
              </a:ext>
            </a:extLst>
          </p:cNvPr>
          <p:cNvSpPr txBox="1"/>
          <p:nvPr/>
        </p:nvSpPr>
        <p:spPr>
          <a:xfrm>
            <a:off x="186267" y="83184"/>
            <a:ext cx="6637866" cy="341632"/>
          </a:xfrm>
          <a:prstGeom prst="rect">
            <a:avLst/>
          </a:prstGeom>
          <a:noFill/>
        </p:spPr>
        <p:txBody>
          <a:bodyPr wrap="square">
            <a:spAutoFit/>
          </a:bodyPr>
          <a:lstStyle/>
          <a:p>
            <a:pPr>
              <a:lnSpc>
                <a:spcPct val="90000"/>
              </a:lnSpc>
              <a:spcBef>
                <a:spcPct val="0"/>
              </a:spcBef>
              <a:spcAft>
                <a:spcPts val="600"/>
              </a:spcAft>
            </a:pPr>
            <a:r>
              <a:rPr lang="en-US" sz="1800" b="1" kern="1200" dirty="0">
                <a:solidFill>
                  <a:srgbClr val="C00000"/>
                </a:solidFill>
                <a:latin typeface="Times New Roman" panose="02020603050405020304" pitchFamily="18" charset="0"/>
                <a:ea typeface="+mj-ea"/>
                <a:cs typeface="Times New Roman" panose="02020603050405020304" pitchFamily="18" charset="0"/>
              </a:rPr>
              <a:t>Data Transformation for K-means Clustering:</a:t>
            </a:r>
          </a:p>
        </p:txBody>
      </p:sp>
      <p:pic>
        <p:nvPicPr>
          <p:cNvPr id="2" name="Picture 1" descr="A screenshot of a computer&#10;&#10;AI-generated content may be incorrect.">
            <a:extLst>
              <a:ext uri="{FF2B5EF4-FFF2-40B4-BE49-F238E27FC236}">
                <a16:creationId xmlns:a16="http://schemas.microsoft.com/office/drawing/2014/main" id="{32EB6176-BD64-417A-7150-D2270FAAFD37}"/>
              </a:ext>
            </a:extLst>
          </p:cNvPr>
          <p:cNvPicPr>
            <a:picLocks noChangeAspect="1"/>
          </p:cNvPicPr>
          <p:nvPr/>
        </p:nvPicPr>
        <p:blipFill>
          <a:blip r:embed="rId2"/>
          <a:stretch>
            <a:fillRect/>
          </a:stretch>
        </p:blipFill>
        <p:spPr>
          <a:xfrm>
            <a:off x="186267" y="518160"/>
            <a:ext cx="5311140" cy="5984240"/>
          </a:xfrm>
          <a:prstGeom prst="rect">
            <a:avLst/>
          </a:prstGeom>
        </p:spPr>
      </p:pic>
      <p:pic>
        <p:nvPicPr>
          <p:cNvPr id="3" name="Picture 2" descr="A screenshot of a computer program&#10;&#10;AI-generated content may be incorrect.">
            <a:extLst>
              <a:ext uri="{FF2B5EF4-FFF2-40B4-BE49-F238E27FC236}">
                <a16:creationId xmlns:a16="http://schemas.microsoft.com/office/drawing/2014/main" id="{CC257A12-67D1-207B-FD09-D95D939FE38E}"/>
              </a:ext>
            </a:extLst>
          </p:cNvPr>
          <p:cNvPicPr>
            <a:picLocks noChangeAspect="1"/>
          </p:cNvPicPr>
          <p:nvPr/>
        </p:nvPicPr>
        <p:blipFill>
          <a:blip r:embed="rId3"/>
          <a:stretch>
            <a:fillRect/>
          </a:stretch>
        </p:blipFill>
        <p:spPr>
          <a:xfrm>
            <a:off x="5713306" y="759882"/>
            <a:ext cx="5455920" cy="5742518"/>
          </a:xfrm>
          <a:prstGeom prst="rect">
            <a:avLst/>
          </a:prstGeom>
        </p:spPr>
      </p:pic>
      <p:sp>
        <p:nvSpPr>
          <p:cNvPr id="6" name="Speech Bubble: Rectangle 5">
            <a:extLst>
              <a:ext uri="{FF2B5EF4-FFF2-40B4-BE49-F238E27FC236}">
                <a16:creationId xmlns:a16="http://schemas.microsoft.com/office/drawing/2014/main" id="{50F01DC6-1415-61B5-F9D8-737914689ED4}"/>
              </a:ext>
            </a:extLst>
          </p:cNvPr>
          <p:cNvSpPr/>
          <p:nvPr/>
        </p:nvSpPr>
        <p:spPr>
          <a:xfrm>
            <a:off x="3308773" y="1786467"/>
            <a:ext cx="1617134" cy="736600"/>
          </a:xfrm>
          <a:prstGeom prst="wedgeRectCallout">
            <a:avLst/>
          </a:prstGeom>
          <a:solidFill>
            <a:srgbClr val="FFC000">
              <a:alpha val="22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Labels Encoded and standardized scale </a:t>
            </a:r>
          </a:p>
        </p:txBody>
      </p:sp>
      <p:pic>
        <p:nvPicPr>
          <p:cNvPr id="7" name="Picture 6" descr="A red and blue shield with white text&#10;&#10;Description automatically generated">
            <a:extLst>
              <a:ext uri="{FF2B5EF4-FFF2-40B4-BE49-F238E27FC236}">
                <a16:creationId xmlns:a16="http://schemas.microsoft.com/office/drawing/2014/main" id="{F163EE4C-8DE5-9467-85F5-70BE86E21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2467" y="0"/>
            <a:ext cx="499531" cy="499531"/>
          </a:xfrm>
          <a:prstGeom prst="rect">
            <a:avLst/>
          </a:prstGeom>
        </p:spPr>
      </p:pic>
    </p:spTree>
    <p:extLst>
      <p:ext uri="{BB962C8B-B14F-4D97-AF65-F5344CB8AC3E}">
        <p14:creationId xmlns:p14="http://schemas.microsoft.com/office/powerpoint/2010/main" val="106387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AA177ACC-06AD-2F05-3137-5EB2EFCCD70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5D98DCD-F166-8F2A-64EE-3961CCA95EE1}"/>
              </a:ext>
            </a:extLst>
          </p:cNvPr>
          <p:cNvSpPr txBox="1"/>
          <p:nvPr/>
        </p:nvSpPr>
        <p:spPr>
          <a:xfrm>
            <a:off x="186267" y="83184"/>
            <a:ext cx="6637866" cy="341632"/>
          </a:xfrm>
          <a:prstGeom prst="rect">
            <a:avLst/>
          </a:prstGeom>
          <a:noFill/>
        </p:spPr>
        <p:txBody>
          <a:bodyPr wrap="square">
            <a:spAutoFit/>
          </a:bodyPr>
          <a:lstStyle/>
          <a:p>
            <a:pPr>
              <a:lnSpc>
                <a:spcPct val="90000"/>
              </a:lnSpc>
              <a:spcBef>
                <a:spcPct val="0"/>
              </a:spcBef>
              <a:spcAft>
                <a:spcPts val="600"/>
              </a:spcAft>
            </a:pPr>
            <a:r>
              <a:rPr lang="en-US" sz="1800" b="1" kern="1200" dirty="0">
                <a:solidFill>
                  <a:srgbClr val="C00000"/>
                </a:solidFill>
                <a:latin typeface="Times New Roman" panose="02020603050405020304" pitchFamily="18" charset="0"/>
                <a:ea typeface="+mj-ea"/>
                <a:cs typeface="Times New Roman" panose="02020603050405020304" pitchFamily="18" charset="0"/>
              </a:rPr>
              <a:t>K-means Clustering:</a:t>
            </a:r>
          </a:p>
        </p:txBody>
      </p:sp>
      <p:pic>
        <p:nvPicPr>
          <p:cNvPr id="4" name="Picture 3" descr="A graph with a line and numbers&#10;&#10;AI-generated content may be incorrect.">
            <a:extLst>
              <a:ext uri="{FF2B5EF4-FFF2-40B4-BE49-F238E27FC236}">
                <a16:creationId xmlns:a16="http://schemas.microsoft.com/office/drawing/2014/main" id="{C9B0CCC5-0235-D605-9227-88EDB46833E4}"/>
              </a:ext>
            </a:extLst>
          </p:cNvPr>
          <p:cNvPicPr>
            <a:picLocks noChangeAspect="1"/>
          </p:cNvPicPr>
          <p:nvPr/>
        </p:nvPicPr>
        <p:blipFill>
          <a:blip r:embed="rId2"/>
          <a:stretch>
            <a:fillRect/>
          </a:stretch>
        </p:blipFill>
        <p:spPr>
          <a:xfrm>
            <a:off x="338666" y="583988"/>
            <a:ext cx="11243733" cy="6190828"/>
          </a:xfrm>
          <a:prstGeom prst="rect">
            <a:avLst/>
          </a:prstGeom>
        </p:spPr>
      </p:pic>
      <p:pic>
        <p:nvPicPr>
          <p:cNvPr id="7" name="Picture 6" descr="A red and blue shield with white text&#10;&#10;Description automatically generated">
            <a:extLst>
              <a:ext uri="{FF2B5EF4-FFF2-40B4-BE49-F238E27FC236}">
                <a16:creationId xmlns:a16="http://schemas.microsoft.com/office/drawing/2014/main" id="{6E6B7AA2-2A79-4B1B-7F21-38451155E4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2467" y="0"/>
            <a:ext cx="499531" cy="499531"/>
          </a:xfrm>
          <a:prstGeom prst="rect">
            <a:avLst/>
          </a:prstGeom>
        </p:spPr>
      </p:pic>
    </p:spTree>
    <p:extLst>
      <p:ext uri="{BB962C8B-B14F-4D97-AF65-F5344CB8AC3E}">
        <p14:creationId xmlns:p14="http://schemas.microsoft.com/office/powerpoint/2010/main" val="4263028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TotalTime>
  <Words>1243</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Yasika Mahesh Sawant</dc:creator>
  <cp:lastModifiedBy>Yasika Mahesh Sawant</cp:lastModifiedBy>
  <cp:revision>62</cp:revision>
  <dcterms:created xsi:type="dcterms:W3CDTF">2025-04-08T14:00:09Z</dcterms:created>
  <dcterms:modified xsi:type="dcterms:W3CDTF">2025-04-08T15:06:59Z</dcterms:modified>
</cp:coreProperties>
</file>