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sv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 Id="rId1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88EFE-5FF8-4CE5-832F-EF2F44F61908}" type="doc">
      <dgm:prSet loTypeId="urn:microsoft.com/office/officeart/2008/layout/LinedList" loCatId="list" qsTypeId="urn:microsoft.com/office/officeart/2005/8/quickstyle/simple1" qsCatId="simple" csTypeId="urn:microsoft.com/office/officeart/2005/8/colors/colorful1" csCatId="colorful" phldr="1"/>
      <dgm:spPr/>
    </dgm:pt>
    <dgm:pt modelId="{496BD155-BF6D-434F-BD92-773E0522ED19}">
      <dgm:prSet phldrT="[Text]"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p>
      </dgm:t>
    </dgm:pt>
    <dgm:pt modelId="{278EE161-18B2-4C9A-8927-501D57CFE22B}" type="parTrans" cxnId="{CB3FC49B-2232-4EFB-884D-74932968DC92}">
      <dgm:prSet/>
      <dgm:spPr/>
      <dgm:t>
        <a:bodyPr/>
        <a:lstStyle/>
        <a:p>
          <a:endParaRPr lang="en-US"/>
        </a:p>
      </dgm:t>
    </dgm:pt>
    <dgm:pt modelId="{95A9B417-3B2F-4886-ABF5-325C16DC2CBA}" type="sibTrans" cxnId="{CB3FC49B-2232-4EFB-884D-74932968DC92}">
      <dgm:prSet/>
      <dgm:spPr/>
      <dgm:t>
        <a:bodyPr/>
        <a:lstStyle/>
        <a:p>
          <a:endParaRPr lang="en-US"/>
        </a:p>
      </dgm:t>
    </dgm:pt>
    <dgm:pt modelId="{401BAA0C-1687-4E6F-BCED-17C35988FD9F}">
      <dgm:prSet phldrT="[Text]"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Literature Review</a:t>
          </a:r>
        </a:p>
      </dgm:t>
    </dgm:pt>
    <dgm:pt modelId="{545984E9-C89D-4644-93E7-6F638B17140E}" type="parTrans" cxnId="{C5EF8DB4-2318-4496-8C77-43068427CA7A}">
      <dgm:prSet/>
      <dgm:spPr/>
      <dgm:t>
        <a:bodyPr/>
        <a:lstStyle/>
        <a:p>
          <a:endParaRPr lang="en-US"/>
        </a:p>
      </dgm:t>
    </dgm:pt>
    <dgm:pt modelId="{45013789-293A-4D68-BB53-123C55C6EDDA}" type="sibTrans" cxnId="{C5EF8DB4-2318-4496-8C77-43068427CA7A}">
      <dgm:prSet/>
      <dgm:spPr/>
      <dgm:t>
        <a:bodyPr/>
        <a:lstStyle/>
        <a:p>
          <a:endParaRPr lang="en-US"/>
        </a:p>
      </dgm:t>
    </dgm:pt>
    <dgm:pt modelId="{382C21F3-E4D4-478F-AF3D-A7B87B37CD19}">
      <dgm:prSet phldrT="[Text]"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Dataset &amp; Methodology</a:t>
          </a:r>
        </a:p>
      </dgm:t>
    </dgm:pt>
    <dgm:pt modelId="{E1A056A6-8220-4481-9F99-7166D54FAE83}" type="parTrans" cxnId="{12383A7F-98AE-45DA-83E1-5DE856D9C430}">
      <dgm:prSet/>
      <dgm:spPr/>
      <dgm:t>
        <a:bodyPr/>
        <a:lstStyle/>
        <a:p>
          <a:endParaRPr lang="en-US"/>
        </a:p>
      </dgm:t>
    </dgm:pt>
    <dgm:pt modelId="{09AAAAB6-861A-4494-9133-198256B8D87D}" type="sibTrans" cxnId="{12383A7F-98AE-45DA-83E1-5DE856D9C430}">
      <dgm:prSet/>
      <dgm:spPr/>
      <dgm:t>
        <a:bodyPr/>
        <a:lstStyle/>
        <a:p>
          <a:endParaRPr lang="en-US"/>
        </a:p>
      </dgm:t>
    </dgm:pt>
    <dgm:pt modelId="{07E5D29D-6B8F-4F62-9053-64C21E9CEB2A}">
      <dgm:prSet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Data Description</a:t>
          </a:r>
        </a:p>
      </dgm:t>
    </dgm:pt>
    <dgm:pt modelId="{3D053A5B-F507-42EF-A2C8-75131AE4C4CD}" type="parTrans" cxnId="{5BDEA409-0C1B-48F2-B2A5-99A06CF93DEF}">
      <dgm:prSet/>
      <dgm:spPr/>
      <dgm:t>
        <a:bodyPr/>
        <a:lstStyle/>
        <a:p>
          <a:endParaRPr lang="en-US"/>
        </a:p>
      </dgm:t>
    </dgm:pt>
    <dgm:pt modelId="{05F882BD-3A14-4FC7-B338-064D9F5EDA9E}" type="sibTrans" cxnId="{5BDEA409-0C1B-48F2-B2A5-99A06CF93DEF}">
      <dgm:prSet/>
      <dgm:spPr/>
      <dgm:t>
        <a:bodyPr/>
        <a:lstStyle/>
        <a:p>
          <a:endParaRPr lang="en-US"/>
        </a:p>
      </dgm:t>
    </dgm:pt>
    <dgm:pt modelId="{76D0CED9-3A76-4FDD-B8E5-E63F27CA1FB0}">
      <dgm:prSet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Result</a:t>
          </a:r>
        </a:p>
      </dgm:t>
    </dgm:pt>
    <dgm:pt modelId="{954C026E-6437-4DB3-8BDB-64695A1DBF83}" type="parTrans" cxnId="{AE13B37D-A4F2-4443-9630-E07D00A7D9EC}">
      <dgm:prSet/>
      <dgm:spPr/>
      <dgm:t>
        <a:bodyPr/>
        <a:lstStyle/>
        <a:p>
          <a:endParaRPr lang="en-US"/>
        </a:p>
      </dgm:t>
    </dgm:pt>
    <dgm:pt modelId="{C4076FEE-BA6C-442F-8F39-284B63ECD1EA}" type="sibTrans" cxnId="{AE13B37D-A4F2-4443-9630-E07D00A7D9EC}">
      <dgm:prSet/>
      <dgm:spPr/>
      <dgm:t>
        <a:bodyPr/>
        <a:lstStyle/>
        <a:p>
          <a:endParaRPr lang="en-US"/>
        </a:p>
      </dgm:t>
    </dgm:pt>
    <dgm:pt modelId="{3FB04A0D-E070-4804-8B15-C31A48539320}">
      <dgm:prSet custT="1"/>
      <dgm:spPr/>
      <dgm:t>
        <a:bodyPr/>
        <a:lstStyle/>
        <a:p>
          <a:endParaRPr lang="en-US" sz="1100" b="1" dirty="0">
            <a:solidFill>
              <a:schemeClr val="bg1"/>
            </a:solidFill>
            <a:latin typeface="Times New Roman" panose="02020603050405020304" pitchFamily="18" charset="0"/>
            <a:cs typeface="Times New Roman" panose="02020603050405020304" pitchFamily="18" charset="0"/>
          </a:endParaRPr>
        </a:p>
        <a:p>
          <a:r>
            <a:rPr lang="en-US" sz="2400" b="1" dirty="0">
              <a:solidFill>
                <a:schemeClr val="bg1"/>
              </a:solidFill>
              <a:latin typeface="Times New Roman" panose="02020603050405020304" pitchFamily="18" charset="0"/>
              <a:cs typeface="Times New Roman" panose="02020603050405020304" pitchFamily="18" charset="0"/>
            </a:rPr>
            <a:t>Analysis</a:t>
          </a:r>
        </a:p>
        <a:p>
          <a:endParaRPr lang="en-US" sz="1100" b="1" dirty="0">
            <a:solidFill>
              <a:schemeClr val="bg1"/>
            </a:solidFill>
            <a:latin typeface="Times New Roman" panose="02020603050405020304" pitchFamily="18" charset="0"/>
            <a:cs typeface="Times New Roman" panose="02020603050405020304" pitchFamily="18" charset="0"/>
          </a:endParaRPr>
        </a:p>
      </dgm:t>
    </dgm:pt>
    <dgm:pt modelId="{7E9C714E-BC11-4F2C-BF0B-591766786CAD}" type="parTrans" cxnId="{88786311-32C0-457A-B03B-C531BF4D9991}">
      <dgm:prSet/>
      <dgm:spPr/>
      <dgm:t>
        <a:bodyPr/>
        <a:lstStyle/>
        <a:p>
          <a:endParaRPr lang="en-US"/>
        </a:p>
      </dgm:t>
    </dgm:pt>
    <dgm:pt modelId="{BCE5A16C-153E-4C43-9CE6-5D3E6AE91B4F}" type="sibTrans" cxnId="{88786311-32C0-457A-B03B-C531BF4D9991}">
      <dgm:prSet/>
      <dgm:spPr/>
      <dgm:t>
        <a:bodyPr/>
        <a:lstStyle/>
        <a:p>
          <a:endParaRPr lang="en-US"/>
        </a:p>
      </dgm:t>
    </dgm:pt>
    <dgm:pt modelId="{EA1F805A-B127-4D65-AA24-6AB0E1E60677}">
      <dgm:prSet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Conclusion</a:t>
          </a:r>
        </a:p>
      </dgm:t>
    </dgm:pt>
    <dgm:pt modelId="{96C06ABE-C2EA-42AD-A5E7-A0B5FE17137F}" type="parTrans" cxnId="{628FC25F-93A8-4809-9CB0-9E1C301CEEC9}">
      <dgm:prSet/>
      <dgm:spPr/>
      <dgm:t>
        <a:bodyPr/>
        <a:lstStyle/>
        <a:p>
          <a:endParaRPr lang="en-US"/>
        </a:p>
      </dgm:t>
    </dgm:pt>
    <dgm:pt modelId="{769D31AB-8C52-4217-818B-3914ADECBE59}" type="sibTrans" cxnId="{628FC25F-93A8-4809-9CB0-9E1C301CEEC9}">
      <dgm:prSet/>
      <dgm:spPr/>
      <dgm:t>
        <a:bodyPr/>
        <a:lstStyle/>
        <a:p>
          <a:endParaRPr lang="en-US"/>
        </a:p>
      </dgm:t>
    </dgm:pt>
    <dgm:pt modelId="{056AB91B-F875-437C-9C70-BB98C1E27C59}">
      <dgm:prSet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SAS Code</a:t>
          </a:r>
        </a:p>
      </dgm:t>
    </dgm:pt>
    <dgm:pt modelId="{7DCEB6EA-4217-4C7A-B4ED-2CA2618E8458}" type="parTrans" cxnId="{EF9426DC-AD7B-41F4-9AAD-9E795A088D57}">
      <dgm:prSet/>
      <dgm:spPr/>
      <dgm:t>
        <a:bodyPr/>
        <a:lstStyle/>
        <a:p>
          <a:endParaRPr lang="en-US"/>
        </a:p>
      </dgm:t>
    </dgm:pt>
    <dgm:pt modelId="{C7FBD793-BBAE-47AC-8A71-6409A9142307}" type="sibTrans" cxnId="{EF9426DC-AD7B-41F4-9AAD-9E795A088D57}">
      <dgm:prSet/>
      <dgm:spPr/>
      <dgm:t>
        <a:bodyPr/>
        <a:lstStyle/>
        <a:p>
          <a:endParaRPr lang="en-US"/>
        </a:p>
      </dgm:t>
    </dgm:pt>
    <dgm:pt modelId="{5EE1935C-C69E-4EAC-B085-4FBBD6030795}" type="pres">
      <dgm:prSet presAssocID="{E3B88EFE-5FF8-4CE5-832F-EF2F44F61908}" presName="vert0" presStyleCnt="0">
        <dgm:presLayoutVars>
          <dgm:dir/>
          <dgm:animOne val="branch"/>
          <dgm:animLvl val="lvl"/>
        </dgm:presLayoutVars>
      </dgm:prSet>
      <dgm:spPr/>
    </dgm:pt>
    <dgm:pt modelId="{F7C7EF9C-6E55-431B-877C-8CD4259F0741}" type="pres">
      <dgm:prSet presAssocID="{496BD155-BF6D-434F-BD92-773E0522ED19}" presName="thickLine" presStyleLbl="alignNode1" presStyleIdx="0" presStyleCnt="8"/>
      <dgm:spPr/>
    </dgm:pt>
    <dgm:pt modelId="{EDAB0138-394A-407E-93EA-8E3EBA4A6543}" type="pres">
      <dgm:prSet presAssocID="{496BD155-BF6D-434F-BD92-773E0522ED19}" presName="horz1" presStyleCnt="0"/>
      <dgm:spPr/>
    </dgm:pt>
    <dgm:pt modelId="{452A1FB6-8243-4949-BAB0-3A59A9C878CC}" type="pres">
      <dgm:prSet presAssocID="{496BD155-BF6D-434F-BD92-773E0522ED19}" presName="tx1" presStyleLbl="revTx" presStyleIdx="0" presStyleCnt="8"/>
      <dgm:spPr/>
    </dgm:pt>
    <dgm:pt modelId="{7EFBC883-A16E-41EE-BBFC-2BEBA623051E}" type="pres">
      <dgm:prSet presAssocID="{496BD155-BF6D-434F-BD92-773E0522ED19}" presName="vert1" presStyleCnt="0"/>
      <dgm:spPr/>
    </dgm:pt>
    <dgm:pt modelId="{2CDCAF13-BB03-4078-BD5A-C2EBE111178B}" type="pres">
      <dgm:prSet presAssocID="{401BAA0C-1687-4E6F-BCED-17C35988FD9F}" presName="thickLine" presStyleLbl="alignNode1" presStyleIdx="1" presStyleCnt="8"/>
      <dgm:spPr/>
    </dgm:pt>
    <dgm:pt modelId="{D717FFD4-B288-4B6D-B093-B32311EAE5B1}" type="pres">
      <dgm:prSet presAssocID="{401BAA0C-1687-4E6F-BCED-17C35988FD9F}" presName="horz1" presStyleCnt="0"/>
      <dgm:spPr/>
    </dgm:pt>
    <dgm:pt modelId="{A77DCD60-FAA1-4194-8AB7-85D8E27610D9}" type="pres">
      <dgm:prSet presAssocID="{401BAA0C-1687-4E6F-BCED-17C35988FD9F}" presName="tx1" presStyleLbl="revTx" presStyleIdx="1" presStyleCnt="8"/>
      <dgm:spPr/>
    </dgm:pt>
    <dgm:pt modelId="{66D2CCBF-6B9A-4846-BF86-09B79AE8FC08}" type="pres">
      <dgm:prSet presAssocID="{401BAA0C-1687-4E6F-BCED-17C35988FD9F}" presName="vert1" presStyleCnt="0"/>
      <dgm:spPr/>
    </dgm:pt>
    <dgm:pt modelId="{15187495-87B2-4087-8F4B-4B7A6BF04E86}" type="pres">
      <dgm:prSet presAssocID="{382C21F3-E4D4-478F-AF3D-A7B87B37CD19}" presName="thickLine" presStyleLbl="alignNode1" presStyleIdx="2" presStyleCnt="8"/>
      <dgm:spPr/>
    </dgm:pt>
    <dgm:pt modelId="{638799C2-5EBC-493D-88C3-DBA6D1D49337}" type="pres">
      <dgm:prSet presAssocID="{382C21F3-E4D4-478F-AF3D-A7B87B37CD19}" presName="horz1" presStyleCnt="0"/>
      <dgm:spPr/>
    </dgm:pt>
    <dgm:pt modelId="{6E59FBBB-488F-40B4-B359-60EC56FE01CA}" type="pres">
      <dgm:prSet presAssocID="{382C21F3-E4D4-478F-AF3D-A7B87B37CD19}" presName="tx1" presStyleLbl="revTx" presStyleIdx="2" presStyleCnt="8"/>
      <dgm:spPr/>
    </dgm:pt>
    <dgm:pt modelId="{64040CA0-6817-4C74-BAB1-0C492F00B302}" type="pres">
      <dgm:prSet presAssocID="{382C21F3-E4D4-478F-AF3D-A7B87B37CD19}" presName="vert1" presStyleCnt="0"/>
      <dgm:spPr/>
    </dgm:pt>
    <dgm:pt modelId="{FB9567D0-FC72-487A-93A2-3CAEE771F021}" type="pres">
      <dgm:prSet presAssocID="{07E5D29D-6B8F-4F62-9053-64C21E9CEB2A}" presName="thickLine" presStyleLbl="alignNode1" presStyleIdx="3" presStyleCnt="8"/>
      <dgm:spPr/>
    </dgm:pt>
    <dgm:pt modelId="{CC0B6683-50F5-4CDB-A978-F46019A177BA}" type="pres">
      <dgm:prSet presAssocID="{07E5D29D-6B8F-4F62-9053-64C21E9CEB2A}" presName="horz1" presStyleCnt="0"/>
      <dgm:spPr/>
    </dgm:pt>
    <dgm:pt modelId="{E8C48D79-E13A-491D-ACD4-C51BC939CF6F}" type="pres">
      <dgm:prSet presAssocID="{07E5D29D-6B8F-4F62-9053-64C21E9CEB2A}" presName="tx1" presStyleLbl="revTx" presStyleIdx="3" presStyleCnt="8"/>
      <dgm:spPr/>
    </dgm:pt>
    <dgm:pt modelId="{5F7F558B-A776-4E24-9F83-274F580644DF}" type="pres">
      <dgm:prSet presAssocID="{07E5D29D-6B8F-4F62-9053-64C21E9CEB2A}" presName="vert1" presStyleCnt="0"/>
      <dgm:spPr/>
    </dgm:pt>
    <dgm:pt modelId="{B936FBED-45D1-43FD-94C1-2306604455CC}" type="pres">
      <dgm:prSet presAssocID="{3FB04A0D-E070-4804-8B15-C31A48539320}" presName="thickLine" presStyleLbl="alignNode1" presStyleIdx="4" presStyleCnt="8"/>
      <dgm:spPr/>
    </dgm:pt>
    <dgm:pt modelId="{63B20A30-8993-476B-9C3C-6D4C09433BFA}" type="pres">
      <dgm:prSet presAssocID="{3FB04A0D-E070-4804-8B15-C31A48539320}" presName="horz1" presStyleCnt="0"/>
      <dgm:spPr/>
    </dgm:pt>
    <dgm:pt modelId="{786EF79F-1699-4CB5-A584-E399A40B5B0E}" type="pres">
      <dgm:prSet presAssocID="{3FB04A0D-E070-4804-8B15-C31A48539320}" presName="tx1" presStyleLbl="revTx" presStyleIdx="4" presStyleCnt="8"/>
      <dgm:spPr/>
    </dgm:pt>
    <dgm:pt modelId="{785CAA24-4EC7-4F26-A408-16AB01001FBD}" type="pres">
      <dgm:prSet presAssocID="{3FB04A0D-E070-4804-8B15-C31A48539320}" presName="vert1" presStyleCnt="0"/>
      <dgm:spPr/>
    </dgm:pt>
    <dgm:pt modelId="{401370AD-7D77-4627-B9EC-B83F265D4ABC}" type="pres">
      <dgm:prSet presAssocID="{76D0CED9-3A76-4FDD-B8E5-E63F27CA1FB0}" presName="thickLine" presStyleLbl="alignNode1" presStyleIdx="5" presStyleCnt="8"/>
      <dgm:spPr/>
    </dgm:pt>
    <dgm:pt modelId="{9E6B350C-6F60-43BC-A93D-37AC08BE9A84}" type="pres">
      <dgm:prSet presAssocID="{76D0CED9-3A76-4FDD-B8E5-E63F27CA1FB0}" presName="horz1" presStyleCnt="0"/>
      <dgm:spPr/>
    </dgm:pt>
    <dgm:pt modelId="{6922EB87-02EA-4C6A-BFF3-55764CDDE63B}" type="pres">
      <dgm:prSet presAssocID="{76D0CED9-3A76-4FDD-B8E5-E63F27CA1FB0}" presName="tx1" presStyleLbl="revTx" presStyleIdx="5" presStyleCnt="8"/>
      <dgm:spPr/>
    </dgm:pt>
    <dgm:pt modelId="{1A712882-B04A-4A8C-99F7-DFC029E200C1}" type="pres">
      <dgm:prSet presAssocID="{76D0CED9-3A76-4FDD-B8E5-E63F27CA1FB0}" presName="vert1" presStyleCnt="0"/>
      <dgm:spPr/>
    </dgm:pt>
    <dgm:pt modelId="{E1A54EF6-E2D8-4D43-93D1-245108801E25}" type="pres">
      <dgm:prSet presAssocID="{EA1F805A-B127-4D65-AA24-6AB0E1E60677}" presName="thickLine" presStyleLbl="alignNode1" presStyleIdx="6" presStyleCnt="8"/>
      <dgm:spPr/>
    </dgm:pt>
    <dgm:pt modelId="{33A5A7AF-9F67-4774-AD2B-D60A52C165B1}" type="pres">
      <dgm:prSet presAssocID="{EA1F805A-B127-4D65-AA24-6AB0E1E60677}" presName="horz1" presStyleCnt="0"/>
      <dgm:spPr/>
    </dgm:pt>
    <dgm:pt modelId="{2586DF05-2D53-48FE-8E9D-A3C356BBBA76}" type="pres">
      <dgm:prSet presAssocID="{EA1F805A-B127-4D65-AA24-6AB0E1E60677}" presName="tx1" presStyleLbl="revTx" presStyleIdx="6" presStyleCnt="8"/>
      <dgm:spPr/>
    </dgm:pt>
    <dgm:pt modelId="{643EFDC5-F8EE-4F5E-A016-BDCD4EA008F5}" type="pres">
      <dgm:prSet presAssocID="{EA1F805A-B127-4D65-AA24-6AB0E1E60677}" presName="vert1" presStyleCnt="0"/>
      <dgm:spPr/>
    </dgm:pt>
    <dgm:pt modelId="{43093E11-CE10-4A9C-BA4C-7C01F5A51726}" type="pres">
      <dgm:prSet presAssocID="{056AB91B-F875-437C-9C70-BB98C1E27C59}" presName="thickLine" presStyleLbl="alignNode1" presStyleIdx="7" presStyleCnt="8"/>
      <dgm:spPr/>
    </dgm:pt>
    <dgm:pt modelId="{3D73AB4E-5C3F-4A63-A83D-CEBBAB0124D9}" type="pres">
      <dgm:prSet presAssocID="{056AB91B-F875-437C-9C70-BB98C1E27C59}" presName="horz1" presStyleCnt="0"/>
      <dgm:spPr/>
    </dgm:pt>
    <dgm:pt modelId="{2D2DAF90-11B1-430D-9040-02964A9C1E12}" type="pres">
      <dgm:prSet presAssocID="{056AB91B-F875-437C-9C70-BB98C1E27C59}" presName="tx1" presStyleLbl="revTx" presStyleIdx="7" presStyleCnt="8"/>
      <dgm:spPr/>
    </dgm:pt>
    <dgm:pt modelId="{48ED3AF3-D8C3-438D-9663-BDEE788828BF}" type="pres">
      <dgm:prSet presAssocID="{056AB91B-F875-437C-9C70-BB98C1E27C59}" presName="vert1" presStyleCnt="0"/>
      <dgm:spPr/>
    </dgm:pt>
  </dgm:ptLst>
  <dgm:cxnLst>
    <dgm:cxn modelId="{5BDEA409-0C1B-48F2-B2A5-99A06CF93DEF}" srcId="{E3B88EFE-5FF8-4CE5-832F-EF2F44F61908}" destId="{07E5D29D-6B8F-4F62-9053-64C21E9CEB2A}" srcOrd="3" destOrd="0" parTransId="{3D053A5B-F507-42EF-A2C8-75131AE4C4CD}" sibTransId="{05F882BD-3A14-4FC7-B338-064D9F5EDA9E}"/>
    <dgm:cxn modelId="{88786311-32C0-457A-B03B-C531BF4D9991}" srcId="{E3B88EFE-5FF8-4CE5-832F-EF2F44F61908}" destId="{3FB04A0D-E070-4804-8B15-C31A48539320}" srcOrd="4" destOrd="0" parTransId="{7E9C714E-BC11-4F2C-BF0B-591766786CAD}" sibTransId="{BCE5A16C-153E-4C43-9CE6-5D3E6AE91B4F}"/>
    <dgm:cxn modelId="{4B932B1E-8662-4ED3-9BD9-709478BEEB47}" type="presOf" srcId="{3FB04A0D-E070-4804-8B15-C31A48539320}" destId="{786EF79F-1699-4CB5-A584-E399A40B5B0E}" srcOrd="0" destOrd="0" presId="urn:microsoft.com/office/officeart/2008/layout/LinedList"/>
    <dgm:cxn modelId="{30FD4E2A-1197-4650-A4C3-9CA23428EA45}" type="presOf" srcId="{EA1F805A-B127-4D65-AA24-6AB0E1E60677}" destId="{2586DF05-2D53-48FE-8E9D-A3C356BBBA76}" srcOrd="0" destOrd="0" presId="urn:microsoft.com/office/officeart/2008/layout/LinedList"/>
    <dgm:cxn modelId="{6CB28F3C-6E7F-44BF-9B29-EF07AE28EC51}" type="presOf" srcId="{76D0CED9-3A76-4FDD-B8E5-E63F27CA1FB0}" destId="{6922EB87-02EA-4C6A-BFF3-55764CDDE63B}" srcOrd="0" destOrd="0" presId="urn:microsoft.com/office/officeart/2008/layout/LinedList"/>
    <dgm:cxn modelId="{628FC25F-93A8-4809-9CB0-9E1C301CEEC9}" srcId="{E3B88EFE-5FF8-4CE5-832F-EF2F44F61908}" destId="{EA1F805A-B127-4D65-AA24-6AB0E1E60677}" srcOrd="6" destOrd="0" parTransId="{96C06ABE-C2EA-42AD-A5E7-A0B5FE17137F}" sibTransId="{769D31AB-8C52-4217-818B-3914ADECBE59}"/>
    <dgm:cxn modelId="{D5B1E164-5514-458A-9602-5E622824D8E7}" type="presOf" srcId="{382C21F3-E4D4-478F-AF3D-A7B87B37CD19}" destId="{6E59FBBB-488F-40B4-B359-60EC56FE01CA}" srcOrd="0" destOrd="0" presId="urn:microsoft.com/office/officeart/2008/layout/LinedList"/>
    <dgm:cxn modelId="{2FD34251-AF38-4EAD-8560-73D05395E447}" type="presOf" srcId="{E3B88EFE-5FF8-4CE5-832F-EF2F44F61908}" destId="{5EE1935C-C69E-4EAC-B085-4FBBD6030795}" srcOrd="0" destOrd="0" presId="urn:microsoft.com/office/officeart/2008/layout/LinedList"/>
    <dgm:cxn modelId="{D12D4C52-772E-431C-A074-9FB6F5F50449}" type="presOf" srcId="{07E5D29D-6B8F-4F62-9053-64C21E9CEB2A}" destId="{E8C48D79-E13A-491D-ACD4-C51BC939CF6F}" srcOrd="0" destOrd="0" presId="urn:microsoft.com/office/officeart/2008/layout/LinedList"/>
    <dgm:cxn modelId="{AE13B37D-A4F2-4443-9630-E07D00A7D9EC}" srcId="{E3B88EFE-5FF8-4CE5-832F-EF2F44F61908}" destId="{76D0CED9-3A76-4FDD-B8E5-E63F27CA1FB0}" srcOrd="5" destOrd="0" parTransId="{954C026E-6437-4DB3-8BDB-64695A1DBF83}" sibTransId="{C4076FEE-BA6C-442F-8F39-284B63ECD1EA}"/>
    <dgm:cxn modelId="{12383A7F-98AE-45DA-83E1-5DE856D9C430}" srcId="{E3B88EFE-5FF8-4CE5-832F-EF2F44F61908}" destId="{382C21F3-E4D4-478F-AF3D-A7B87B37CD19}" srcOrd="2" destOrd="0" parTransId="{E1A056A6-8220-4481-9F99-7166D54FAE83}" sibTransId="{09AAAAB6-861A-4494-9133-198256B8D87D}"/>
    <dgm:cxn modelId="{CB3FC49B-2232-4EFB-884D-74932968DC92}" srcId="{E3B88EFE-5FF8-4CE5-832F-EF2F44F61908}" destId="{496BD155-BF6D-434F-BD92-773E0522ED19}" srcOrd="0" destOrd="0" parTransId="{278EE161-18B2-4C9A-8927-501D57CFE22B}" sibTransId="{95A9B417-3B2F-4886-ABF5-325C16DC2CBA}"/>
    <dgm:cxn modelId="{ACDFEC9B-938A-45B6-A1EC-3815CD730F55}" type="presOf" srcId="{401BAA0C-1687-4E6F-BCED-17C35988FD9F}" destId="{A77DCD60-FAA1-4194-8AB7-85D8E27610D9}" srcOrd="0" destOrd="0" presId="urn:microsoft.com/office/officeart/2008/layout/LinedList"/>
    <dgm:cxn modelId="{C5EF8DB4-2318-4496-8C77-43068427CA7A}" srcId="{E3B88EFE-5FF8-4CE5-832F-EF2F44F61908}" destId="{401BAA0C-1687-4E6F-BCED-17C35988FD9F}" srcOrd="1" destOrd="0" parTransId="{545984E9-C89D-4644-93E7-6F638B17140E}" sibTransId="{45013789-293A-4D68-BB53-123C55C6EDDA}"/>
    <dgm:cxn modelId="{EF9426DC-AD7B-41F4-9AAD-9E795A088D57}" srcId="{E3B88EFE-5FF8-4CE5-832F-EF2F44F61908}" destId="{056AB91B-F875-437C-9C70-BB98C1E27C59}" srcOrd="7" destOrd="0" parTransId="{7DCEB6EA-4217-4C7A-B4ED-2CA2618E8458}" sibTransId="{C7FBD793-BBAE-47AC-8A71-6409A9142307}"/>
    <dgm:cxn modelId="{4D8F39F4-8A11-4C21-8DBB-ED04905F2F09}" type="presOf" srcId="{056AB91B-F875-437C-9C70-BB98C1E27C59}" destId="{2D2DAF90-11B1-430D-9040-02964A9C1E12}" srcOrd="0" destOrd="0" presId="urn:microsoft.com/office/officeart/2008/layout/LinedList"/>
    <dgm:cxn modelId="{C91E55FC-D59B-4A33-A63C-DA0E93D6728D}" type="presOf" srcId="{496BD155-BF6D-434F-BD92-773E0522ED19}" destId="{452A1FB6-8243-4949-BAB0-3A59A9C878CC}" srcOrd="0" destOrd="0" presId="urn:microsoft.com/office/officeart/2008/layout/LinedList"/>
    <dgm:cxn modelId="{7D61465F-1A82-4047-93A0-55B3F7869A76}" type="presParOf" srcId="{5EE1935C-C69E-4EAC-B085-4FBBD6030795}" destId="{F7C7EF9C-6E55-431B-877C-8CD4259F0741}" srcOrd="0" destOrd="0" presId="urn:microsoft.com/office/officeart/2008/layout/LinedList"/>
    <dgm:cxn modelId="{7F600C8E-0F44-4B4C-A9DC-1AF5CA393158}" type="presParOf" srcId="{5EE1935C-C69E-4EAC-B085-4FBBD6030795}" destId="{EDAB0138-394A-407E-93EA-8E3EBA4A6543}" srcOrd="1" destOrd="0" presId="urn:microsoft.com/office/officeart/2008/layout/LinedList"/>
    <dgm:cxn modelId="{6ED179AE-64DA-43A6-B1FB-83135D5A7624}" type="presParOf" srcId="{EDAB0138-394A-407E-93EA-8E3EBA4A6543}" destId="{452A1FB6-8243-4949-BAB0-3A59A9C878CC}" srcOrd="0" destOrd="0" presId="urn:microsoft.com/office/officeart/2008/layout/LinedList"/>
    <dgm:cxn modelId="{7A461FF4-060D-4034-87E7-B75457BAC099}" type="presParOf" srcId="{EDAB0138-394A-407E-93EA-8E3EBA4A6543}" destId="{7EFBC883-A16E-41EE-BBFC-2BEBA623051E}" srcOrd="1" destOrd="0" presId="urn:microsoft.com/office/officeart/2008/layout/LinedList"/>
    <dgm:cxn modelId="{30BACF76-D362-4697-B8DD-514E3A457534}" type="presParOf" srcId="{5EE1935C-C69E-4EAC-B085-4FBBD6030795}" destId="{2CDCAF13-BB03-4078-BD5A-C2EBE111178B}" srcOrd="2" destOrd="0" presId="urn:microsoft.com/office/officeart/2008/layout/LinedList"/>
    <dgm:cxn modelId="{21EFE4A2-72C5-4F7D-8473-8900919F203C}" type="presParOf" srcId="{5EE1935C-C69E-4EAC-B085-4FBBD6030795}" destId="{D717FFD4-B288-4B6D-B093-B32311EAE5B1}" srcOrd="3" destOrd="0" presId="urn:microsoft.com/office/officeart/2008/layout/LinedList"/>
    <dgm:cxn modelId="{1C39000B-E89C-4F17-8E38-3A8E0CBE2673}" type="presParOf" srcId="{D717FFD4-B288-4B6D-B093-B32311EAE5B1}" destId="{A77DCD60-FAA1-4194-8AB7-85D8E27610D9}" srcOrd="0" destOrd="0" presId="urn:microsoft.com/office/officeart/2008/layout/LinedList"/>
    <dgm:cxn modelId="{10BFB952-B44F-4EDC-8D50-A26497A3E8FE}" type="presParOf" srcId="{D717FFD4-B288-4B6D-B093-B32311EAE5B1}" destId="{66D2CCBF-6B9A-4846-BF86-09B79AE8FC08}" srcOrd="1" destOrd="0" presId="urn:microsoft.com/office/officeart/2008/layout/LinedList"/>
    <dgm:cxn modelId="{43225F31-139D-49CA-B849-24FD672AAB9C}" type="presParOf" srcId="{5EE1935C-C69E-4EAC-B085-4FBBD6030795}" destId="{15187495-87B2-4087-8F4B-4B7A6BF04E86}" srcOrd="4" destOrd="0" presId="urn:microsoft.com/office/officeart/2008/layout/LinedList"/>
    <dgm:cxn modelId="{E6BC485B-6863-4127-9F5D-3AAD86C2488D}" type="presParOf" srcId="{5EE1935C-C69E-4EAC-B085-4FBBD6030795}" destId="{638799C2-5EBC-493D-88C3-DBA6D1D49337}" srcOrd="5" destOrd="0" presId="urn:microsoft.com/office/officeart/2008/layout/LinedList"/>
    <dgm:cxn modelId="{26F08398-5D75-4E8C-8072-4F45F45009C9}" type="presParOf" srcId="{638799C2-5EBC-493D-88C3-DBA6D1D49337}" destId="{6E59FBBB-488F-40B4-B359-60EC56FE01CA}" srcOrd="0" destOrd="0" presId="urn:microsoft.com/office/officeart/2008/layout/LinedList"/>
    <dgm:cxn modelId="{9CC323AC-6C8F-4B94-887F-BF68F4ED2CDE}" type="presParOf" srcId="{638799C2-5EBC-493D-88C3-DBA6D1D49337}" destId="{64040CA0-6817-4C74-BAB1-0C492F00B302}" srcOrd="1" destOrd="0" presId="urn:microsoft.com/office/officeart/2008/layout/LinedList"/>
    <dgm:cxn modelId="{81DF7B46-717B-46EF-804D-055ED6879797}" type="presParOf" srcId="{5EE1935C-C69E-4EAC-B085-4FBBD6030795}" destId="{FB9567D0-FC72-487A-93A2-3CAEE771F021}" srcOrd="6" destOrd="0" presId="urn:microsoft.com/office/officeart/2008/layout/LinedList"/>
    <dgm:cxn modelId="{B2983BAC-989F-44BB-92C1-C4BA794607DB}" type="presParOf" srcId="{5EE1935C-C69E-4EAC-B085-4FBBD6030795}" destId="{CC0B6683-50F5-4CDB-A978-F46019A177BA}" srcOrd="7" destOrd="0" presId="urn:microsoft.com/office/officeart/2008/layout/LinedList"/>
    <dgm:cxn modelId="{9633CFE9-FB5E-45BC-BA16-CD480C6F5EDF}" type="presParOf" srcId="{CC0B6683-50F5-4CDB-A978-F46019A177BA}" destId="{E8C48D79-E13A-491D-ACD4-C51BC939CF6F}" srcOrd="0" destOrd="0" presId="urn:microsoft.com/office/officeart/2008/layout/LinedList"/>
    <dgm:cxn modelId="{709502D6-F82A-4431-B8DE-F8C4CBE897B5}" type="presParOf" srcId="{CC0B6683-50F5-4CDB-A978-F46019A177BA}" destId="{5F7F558B-A776-4E24-9F83-274F580644DF}" srcOrd="1" destOrd="0" presId="urn:microsoft.com/office/officeart/2008/layout/LinedList"/>
    <dgm:cxn modelId="{F3C9F9FD-7BC3-44E7-A4FA-ACF81D6C101C}" type="presParOf" srcId="{5EE1935C-C69E-4EAC-B085-4FBBD6030795}" destId="{B936FBED-45D1-43FD-94C1-2306604455CC}" srcOrd="8" destOrd="0" presId="urn:microsoft.com/office/officeart/2008/layout/LinedList"/>
    <dgm:cxn modelId="{3033BC6C-B4E1-4E04-A4BA-6AE7322C4062}" type="presParOf" srcId="{5EE1935C-C69E-4EAC-B085-4FBBD6030795}" destId="{63B20A30-8993-476B-9C3C-6D4C09433BFA}" srcOrd="9" destOrd="0" presId="urn:microsoft.com/office/officeart/2008/layout/LinedList"/>
    <dgm:cxn modelId="{1841BA7C-0889-4C02-9DDB-680D159F75AA}" type="presParOf" srcId="{63B20A30-8993-476B-9C3C-6D4C09433BFA}" destId="{786EF79F-1699-4CB5-A584-E399A40B5B0E}" srcOrd="0" destOrd="0" presId="urn:microsoft.com/office/officeart/2008/layout/LinedList"/>
    <dgm:cxn modelId="{C06F9F38-42B7-42E0-9CDF-A2A1F81ACE75}" type="presParOf" srcId="{63B20A30-8993-476B-9C3C-6D4C09433BFA}" destId="{785CAA24-4EC7-4F26-A408-16AB01001FBD}" srcOrd="1" destOrd="0" presId="urn:microsoft.com/office/officeart/2008/layout/LinedList"/>
    <dgm:cxn modelId="{45CEA124-9625-4BB4-BDB7-9DC7D54C03ED}" type="presParOf" srcId="{5EE1935C-C69E-4EAC-B085-4FBBD6030795}" destId="{401370AD-7D77-4627-B9EC-B83F265D4ABC}" srcOrd="10" destOrd="0" presId="urn:microsoft.com/office/officeart/2008/layout/LinedList"/>
    <dgm:cxn modelId="{532D9E93-E6BC-47F2-ACFC-874A3525DE8B}" type="presParOf" srcId="{5EE1935C-C69E-4EAC-B085-4FBBD6030795}" destId="{9E6B350C-6F60-43BC-A93D-37AC08BE9A84}" srcOrd="11" destOrd="0" presId="urn:microsoft.com/office/officeart/2008/layout/LinedList"/>
    <dgm:cxn modelId="{736EF9BE-8FB5-4047-8E7E-77F36CED7D9B}" type="presParOf" srcId="{9E6B350C-6F60-43BC-A93D-37AC08BE9A84}" destId="{6922EB87-02EA-4C6A-BFF3-55764CDDE63B}" srcOrd="0" destOrd="0" presId="urn:microsoft.com/office/officeart/2008/layout/LinedList"/>
    <dgm:cxn modelId="{E4142CD2-8FA8-4712-AECF-7DFEC8049D85}" type="presParOf" srcId="{9E6B350C-6F60-43BC-A93D-37AC08BE9A84}" destId="{1A712882-B04A-4A8C-99F7-DFC029E200C1}" srcOrd="1" destOrd="0" presId="urn:microsoft.com/office/officeart/2008/layout/LinedList"/>
    <dgm:cxn modelId="{7EE779DE-CD2B-4C2C-ADB6-CCB7C35B5170}" type="presParOf" srcId="{5EE1935C-C69E-4EAC-B085-4FBBD6030795}" destId="{E1A54EF6-E2D8-4D43-93D1-245108801E25}" srcOrd="12" destOrd="0" presId="urn:microsoft.com/office/officeart/2008/layout/LinedList"/>
    <dgm:cxn modelId="{293AF75F-200E-4E4E-9EC0-A3D394F686D8}" type="presParOf" srcId="{5EE1935C-C69E-4EAC-B085-4FBBD6030795}" destId="{33A5A7AF-9F67-4774-AD2B-D60A52C165B1}" srcOrd="13" destOrd="0" presId="urn:microsoft.com/office/officeart/2008/layout/LinedList"/>
    <dgm:cxn modelId="{A7F33660-7692-419F-9DC3-FE85AB982108}" type="presParOf" srcId="{33A5A7AF-9F67-4774-AD2B-D60A52C165B1}" destId="{2586DF05-2D53-48FE-8E9D-A3C356BBBA76}" srcOrd="0" destOrd="0" presId="urn:microsoft.com/office/officeart/2008/layout/LinedList"/>
    <dgm:cxn modelId="{6A164A05-620A-44DD-80B1-F018E943967F}" type="presParOf" srcId="{33A5A7AF-9F67-4774-AD2B-D60A52C165B1}" destId="{643EFDC5-F8EE-4F5E-A016-BDCD4EA008F5}" srcOrd="1" destOrd="0" presId="urn:microsoft.com/office/officeart/2008/layout/LinedList"/>
    <dgm:cxn modelId="{05475B08-4B9B-4986-9003-58A77BDC75C1}" type="presParOf" srcId="{5EE1935C-C69E-4EAC-B085-4FBBD6030795}" destId="{43093E11-CE10-4A9C-BA4C-7C01F5A51726}" srcOrd="14" destOrd="0" presId="urn:microsoft.com/office/officeart/2008/layout/LinedList"/>
    <dgm:cxn modelId="{23CDDB0D-BC12-464E-B6FD-2EA851E75ACA}" type="presParOf" srcId="{5EE1935C-C69E-4EAC-B085-4FBBD6030795}" destId="{3D73AB4E-5C3F-4A63-A83D-CEBBAB0124D9}" srcOrd="15" destOrd="0" presId="urn:microsoft.com/office/officeart/2008/layout/LinedList"/>
    <dgm:cxn modelId="{FC8E9A22-E022-4DF5-8129-F41EECA668A8}" type="presParOf" srcId="{3D73AB4E-5C3F-4A63-A83D-CEBBAB0124D9}" destId="{2D2DAF90-11B1-430D-9040-02964A9C1E12}" srcOrd="0" destOrd="0" presId="urn:microsoft.com/office/officeart/2008/layout/LinedList"/>
    <dgm:cxn modelId="{5C9D03F5-2441-4791-81AB-6E7C176F72A6}" type="presParOf" srcId="{3D73AB4E-5C3F-4A63-A83D-CEBBAB0124D9}" destId="{48ED3AF3-D8C3-438D-9663-BDEE788828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1F1A1C-E76C-47D7-992E-2ED2EAA6EFAA}" type="doc">
      <dgm:prSet loTypeId="urn:microsoft.com/office/officeart/2016/7/layout/ChevronBlockProcess" loCatId="process" qsTypeId="urn:microsoft.com/office/officeart/2005/8/quickstyle/simple1" qsCatId="simple" csTypeId="urn:microsoft.com/office/officeart/2005/8/colors/colorful2" csCatId="colorful" phldr="1"/>
      <dgm:spPr/>
      <dgm:t>
        <a:bodyPr/>
        <a:lstStyle/>
        <a:p>
          <a:endParaRPr lang="en-US"/>
        </a:p>
      </dgm:t>
    </dgm:pt>
    <dgm:pt modelId="{F04FE4F6-CD5E-4852-9D05-8E4B537F3FB0}">
      <dgm:prSet phldrT="[Text]" custT="1"/>
      <dgm:spPr/>
      <dgm:t>
        <a:bodyPr/>
        <a:lstStyle/>
        <a:p>
          <a:pPr algn="l">
            <a:buNone/>
          </a:pPr>
          <a:r>
            <a:rPr lang="en-US" sz="18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Dataset Overview</a:t>
          </a:r>
          <a:endParaRPr lang="en-US" sz="1800" dirty="0">
            <a:solidFill>
              <a:schemeClr val="bg1"/>
            </a:solidFill>
            <a:latin typeface="Times New Roman" panose="02020603050405020304" pitchFamily="18" charset="0"/>
            <a:cs typeface="Times New Roman" panose="02020603050405020304" pitchFamily="18" charset="0"/>
          </a:endParaRPr>
        </a:p>
      </dgm:t>
    </dgm:pt>
    <dgm:pt modelId="{D82BEC47-BB83-4C32-A0CC-8C320F32C009}" type="parTrans" cxnId="{A4227040-D74F-42A0-99BD-4B1156D1E479}">
      <dgm:prSet/>
      <dgm:spPr/>
      <dgm:t>
        <a:bodyPr/>
        <a:lstStyle/>
        <a:p>
          <a:endParaRPr lang="en-US"/>
        </a:p>
      </dgm:t>
    </dgm:pt>
    <dgm:pt modelId="{88B3F383-3670-4645-BA1F-0EECCC3E2F6D}" type="sibTrans" cxnId="{A4227040-D74F-42A0-99BD-4B1156D1E479}">
      <dgm:prSet/>
      <dgm:spPr/>
      <dgm:t>
        <a:bodyPr/>
        <a:lstStyle/>
        <a:p>
          <a:endParaRPr lang="en-US"/>
        </a:p>
      </dgm:t>
    </dgm:pt>
    <dgm:pt modelId="{6F3C1B17-DF17-4929-9829-1B5D9D949C25}">
      <dgm:prSet phldrT="[Text]" custT="1"/>
      <dgm:spPr/>
      <dgm:t>
        <a:bodyPr/>
        <a:lstStyle/>
        <a:p>
          <a:pPr algn="l">
            <a:buSzPts val="1000"/>
            <a:buFont typeface="Symbol" panose="05050102010706020507" pitchFamily="18" charset="2"/>
            <a:buChar char=""/>
          </a:pPr>
          <a:r>
            <a:rPr lang="en-US" sz="14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Number of Observations: </a:t>
          </a:r>
          <a:r>
            <a:rPr lang="en-US" sz="1400" b="0" dirty="0">
              <a:solidFill>
                <a:schemeClr val="bg1"/>
              </a:solidFill>
              <a:effectLst/>
              <a:latin typeface="Times New Roman" panose="02020603050405020304" pitchFamily="18" charset="0"/>
              <a:cs typeface="Times New Roman" panose="02020603050405020304" pitchFamily="18" charset="0"/>
            </a:rPr>
            <a:t>212691</a:t>
          </a:r>
        </a:p>
        <a:p>
          <a:pPr algn="l">
            <a:buSzPts val="1000"/>
            <a:buFont typeface="Symbol" panose="05050102010706020507" pitchFamily="18" charset="2"/>
            <a:buChar char=""/>
          </a:pPr>
          <a:r>
            <a:rPr lang="en-US" sz="14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Total Columns:</a:t>
          </a:r>
          <a:r>
            <a:rPr lang="en-US" sz="14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17</a:t>
          </a:r>
          <a:endParaRPr lang="en-US" sz="1400" dirty="0">
            <a:solidFill>
              <a:schemeClr val="bg1"/>
            </a:solidFill>
            <a:latin typeface="Times New Roman" panose="02020603050405020304" pitchFamily="18" charset="0"/>
            <a:cs typeface="Times New Roman" panose="02020603050405020304" pitchFamily="18" charset="0"/>
          </a:endParaRPr>
        </a:p>
      </dgm:t>
    </dgm:pt>
    <dgm:pt modelId="{E3849F3C-6F22-457C-8059-EE3F7EFF596C}" type="parTrans" cxnId="{446CA39C-C4CF-45E0-A040-F8E040858EAC}">
      <dgm:prSet/>
      <dgm:spPr/>
      <dgm:t>
        <a:bodyPr/>
        <a:lstStyle/>
        <a:p>
          <a:endParaRPr lang="en-US"/>
        </a:p>
      </dgm:t>
    </dgm:pt>
    <dgm:pt modelId="{803C09BE-9607-4AC2-91B8-BE8B5799188C}" type="sibTrans" cxnId="{446CA39C-C4CF-45E0-A040-F8E040858EAC}">
      <dgm:prSet/>
      <dgm:spPr/>
      <dgm:t>
        <a:bodyPr/>
        <a:lstStyle/>
        <a:p>
          <a:endParaRPr lang="en-US"/>
        </a:p>
      </dgm:t>
    </dgm:pt>
    <dgm:pt modelId="{86706121-48B6-4097-9A83-067302DE4AE8}">
      <dgm:prSet phldrT="[Text]" custT="1"/>
      <dgm:spPr/>
      <dgm:t>
        <a:bodyPr/>
        <a:lstStyle/>
        <a:p>
          <a:pPr algn="l">
            <a:buNone/>
          </a:pPr>
          <a:r>
            <a:rPr lang="en-US" sz="12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Identifiers &amp; Demographics</a:t>
          </a:r>
          <a:endParaRPr lang="en-US" sz="1200" dirty="0">
            <a:solidFill>
              <a:schemeClr val="bg1"/>
            </a:solidFill>
            <a:latin typeface="Times New Roman" panose="02020603050405020304" pitchFamily="18" charset="0"/>
            <a:cs typeface="Times New Roman" panose="02020603050405020304" pitchFamily="18" charset="0"/>
          </a:endParaRPr>
        </a:p>
      </dgm:t>
    </dgm:pt>
    <dgm:pt modelId="{0BAA67F4-3936-4C36-BF2B-0C3140CE71A2}" type="parTrans" cxnId="{3BFC5709-40B4-4E81-9A29-E8CAA9014610}">
      <dgm:prSet/>
      <dgm:spPr/>
      <dgm:t>
        <a:bodyPr/>
        <a:lstStyle/>
        <a:p>
          <a:endParaRPr lang="en-US"/>
        </a:p>
      </dgm:t>
    </dgm:pt>
    <dgm:pt modelId="{32E673BA-8BA1-4FC2-9EAC-76627BFF982E}" type="sibTrans" cxnId="{3BFC5709-40B4-4E81-9A29-E8CAA9014610}">
      <dgm:prSet/>
      <dgm:spPr/>
      <dgm:t>
        <a:bodyPr/>
        <a:lstStyle/>
        <a:p>
          <a:endParaRPr lang="en-US"/>
        </a:p>
      </dgm:t>
    </dgm:pt>
    <dgm:pt modelId="{22FD00FE-7DF2-41D9-B6D7-9E1BFC23677A}">
      <dgm:prSet phldrT="[Text]" custT="1"/>
      <dgm:spPr/>
      <dgm:t>
        <a:bodyPr/>
        <a:lstStyle/>
        <a:p>
          <a:pPr algn="l">
            <a:buNone/>
          </a:pPr>
          <a:r>
            <a:rPr lang="en-US" sz="1800" b="1" dirty="0">
              <a:solidFill>
                <a:schemeClr val="bg1"/>
              </a:solidFill>
              <a:latin typeface="Times New Roman" panose="02020603050405020304" pitchFamily="18" charset="0"/>
              <a:cs typeface="Times New Roman" panose="02020603050405020304" pitchFamily="18" charset="0"/>
            </a:rPr>
            <a:t>Methodology Summary</a:t>
          </a:r>
          <a:endParaRPr lang="en-US" sz="1800" dirty="0">
            <a:solidFill>
              <a:schemeClr val="bg1"/>
            </a:solidFill>
            <a:latin typeface="Times New Roman" panose="02020603050405020304" pitchFamily="18" charset="0"/>
            <a:cs typeface="Times New Roman" panose="02020603050405020304" pitchFamily="18" charset="0"/>
          </a:endParaRPr>
        </a:p>
      </dgm:t>
    </dgm:pt>
    <dgm:pt modelId="{4D89D404-9C21-4B7B-861D-67A54AFD0E0B}" type="parTrans" cxnId="{345951ED-557B-405B-B936-0E38E39C0B85}">
      <dgm:prSet/>
      <dgm:spPr/>
      <dgm:t>
        <a:bodyPr/>
        <a:lstStyle/>
        <a:p>
          <a:endParaRPr lang="en-US"/>
        </a:p>
      </dgm:t>
    </dgm:pt>
    <dgm:pt modelId="{98629D19-F005-4569-85D8-5443FE59C222}" type="sibTrans" cxnId="{345951ED-557B-405B-B936-0E38E39C0B85}">
      <dgm:prSet/>
      <dgm:spPr/>
      <dgm:t>
        <a:bodyPr/>
        <a:lstStyle/>
        <a:p>
          <a:endParaRPr lang="en-US"/>
        </a:p>
      </dgm:t>
    </dgm:pt>
    <dgm:pt modelId="{B3D2DEE0-29EE-4995-B3EB-013A7CF04D9B}">
      <dgm:prSet phldrT="[Text]" custT="1"/>
      <dgm:spPr/>
      <dgm:t>
        <a:bodyPr/>
        <a:lstStyle/>
        <a:p>
          <a:pPr algn="l">
            <a:buNone/>
          </a:pPr>
          <a:r>
            <a:rPr lang="en-US" sz="1200" b="1" dirty="0">
              <a:solidFill>
                <a:schemeClr val="bg1"/>
              </a:solidFill>
              <a:latin typeface="Times New Roman" panose="02020603050405020304" pitchFamily="18" charset="0"/>
              <a:cs typeface="Times New Roman" panose="02020603050405020304" pitchFamily="18" charset="0"/>
            </a:rPr>
            <a:t>1. Tools Used: SAS(PROC IMPORT,DATA STEP, PROC LOGISTICS, PROC HPFOREST)</a:t>
          </a:r>
          <a:endParaRPr lang="en-US" sz="1200" dirty="0">
            <a:solidFill>
              <a:schemeClr val="bg1"/>
            </a:solidFill>
            <a:latin typeface="Times New Roman" panose="02020603050405020304" pitchFamily="18" charset="0"/>
            <a:cs typeface="Times New Roman" panose="02020603050405020304" pitchFamily="18" charset="0"/>
          </a:endParaRPr>
        </a:p>
      </dgm:t>
    </dgm:pt>
    <dgm:pt modelId="{B46B1C69-8F37-4C68-904D-2F2FD4862C38}" type="parTrans" cxnId="{E9B98B80-8579-45E0-9124-25915DC531FD}">
      <dgm:prSet/>
      <dgm:spPr/>
      <dgm:t>
        <a:bodyPr/>
        <a:lstStyle/>
        <a:p>
          <a:endParaRPr lang="en-US"/>
        </a:p>
      </dgm:t>
    </dgm:pt>
    <dgm:pt modelId="{9A8D7281-B3A8-4A0E-8A5F-A30905E24F07}" type="sibTrans" cxnId="{E9B98B80-8579-45E0-9124-25915DC531FD}">
      <dgm:prSet/>
      <dgm:spPr/>
      <dgm:t>
        <a:bodyPr/>
        <a:lstStyle/>
        <a:p>
          <a:endParaRPr lang="en-US"/>
        </a:p>
      </dgm:t>
    </dgm:pt>
    <dgm:pt modelId="{788C6971-7EAC-46BC-A9CB-E25C9714048D}">
      <dgm:prSet custT="1"/>
      <dgm:spPr/>
      <dgm:t>
        <a:bodyPr/>
        <a:lstStyle/>
        <a:p>
          <a:pPr algn="l"/>
          <a:r>
            <a:rPr lang="en-US" sz="14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Type:</a:t>
          </a:r>
          <a:r>
            <a:rPr lang="en-US" sz="14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Multivariate Healthcare Dataset</a:t>
          </a:r>
        </a:p>
      </dgm:t>
    </dgm:pt>
    <dgm:pt modelId="{357C3EFA-9A9B-42DD-B218-A62BEBA7AE67}" type="parTrans" cxnId="{C5EA6843-451A-4867-99D8-E9542EB2ED6B}">
      <dgm:prSet/>
      <dgm:spPr/>
      <dgm:t>
        <a:bodyPr/>
        <a:lstStyle/>
        <a:p>
          <a:endParaRPr lang="en-US"/>
        </a:p>
      </dgm:t>
    </dgm:pt>
    <dgm:pt modelId="{B3A38B02-BCFE-4D24-B45D-2396F210F2AC}" type="sibTrans" cxnId="{C5EA6843-451A-4867-99D8-E9542EB2ED6B}">
      <dgm:prSet/>
      <dgm:spPr/>
      <dgm:t>
        <a:bodyPr/>
        <a:lstStyle/>
        <a:p>
          <a:endParaRPr lang="en-US"/>
        </a:p>
      </dgm:t>
    </dgm:pt>
    <dgm:pt modelId="{CC1F6601-8BCC-44B1-8D97-D41193633201}">
      <dgm:prSet custT="1"/>
      <dgm:spPr/>
      <dgm:t>
        <a:bodyPr/>
        <a:lstStyle/>
        <a:p>
          <a:pPr algn="l"/>
          <a:r>
            <a:rPr lang="en-US" sz="14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Goal:</a:t>
          </a:r>
          <a:r>
            <a:rPr lang="en-US" sz="14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Predict </a:t>
          </a:r>
          <a:r>
            <a:rPr lang="en-US" sz="1400" b="1"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Thyroid_Cancer_Risk</a:t>
          </a:r>
          <a:r>
            <a:rPr lang="en-US" sz="14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(High vs. Low/Medium)</a:t>
          </a:r>
        </a:p>
      </dgm:t>
    </dgm:pt>
    <dgm:pt modelId="{4B34990D-2378-45F7-9C70-822DEDA724EC}" type="parTrans" cxnId="{2C631846-6B2D-402A-B6A8-E228FC52552E}">
      <dgm:prSet/>
      <dgm:spPr/>
      <dgm:t>
        <a:bodyPr/>
        <a:lstStyle/>
        <a:p>
          <a:endParaRPr lang="en-US"/>
        </a:p>
      </dgm:t>
    </dgm:pt>
    <dgm:pt modelId="{EF68A1BA-A467-45AB-A410-C54522ABC030}" type="sibTrans" cxnId="{2C631846-6B2D-402A-B6A8-E228FC52552E}">
      <dgm:prSet/>
      <dgm:spPr/>
      <dgm:t>
        <a:bodyPr/>
        <a:lstStyle/>
        <a:p>
          <a:endParaRPr lang="en-US"/>
        </a:p>
      </dgm:t>
    </dgm:pt>
    <dgm:pt modelId="{75E7EE77-0E2F-4408-92F9-EF647BFFAC68}">
      <dgm:prSet custT="1"/>
      <dgm:spPr/>
      <dgm:t>
        <a:bodyPr/>
        <a:lstStyle/>
        <a:p>
          <a:pPr algn="l"/>
          <a:r>
            <a:rPr lang="en-US" sz="12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Patient_ID</a:t>
          </a:r>
          <a:r>
            <a:rPr lang="en-US" sz="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Unique identifier (not used in modeling)</a:t>
          </a:r>
        </a:p>
      </dgm:t>
    </dgm:pt>
    <dgm:pt modelId="{931C474A-1B6B-48C5-8D7D-6BBEDDAC0941}" type="parTrans" cxnId="{C8D06161-EC88-4D9B-AD1C-C40958CF21DA}">
      <dgm:prSet/>
      <dgm:spPr/>
      <dgm:t>
        <a:bodyPr/>
        <a:lstStyle/>
        <a:p>
          <a:endParaRPr lang="en-US"/>
        </a:p>
      </dgm:t>
    </dgm:pt>
    <dgm:pt modelId="{2C862535-D72C-4800-B02C-B083A27B1ABD}" type="sibTrans" cxnId="{C8D06161-EC88-4D9B-AD1C-C40958CF21DA}">
      <dgm:prSet/>
      <dgm:spPr/>
      <dgm:t>
        <a:bodyPr/>
        <a:lstStyle/>
        <a:p>
          <a:endParaRPr lang="en-US"/>
        </a:p>
      </dgm:t>
    </dgm:pt>
    <dgm:pt modelId="{B8E22261-9D5D-4574-A310-219C65EF086B}">
      <dgm:prSet custT="1"/>
      <dgm:spPr/>
      <dgm:t>
        <a:bodyPr/>
        <a:lstStyle/>
        <a:p>
          <a:pPr algn="l"/>
          <a:r>
            <a:rPr lang="en-US" sz="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Age: Continuous numeric</a:t>
          </a:r>
        </a:p>
      </dgm:t>
    </dgm:pt>
    <dgm:pt modelId="{C81ECF0E-E99A-4E63-B311-48ED5A1A9C34}" type="parTrans" cxnId="{1296EC3A-A121-4D90-A01B-B5A4C8AB3A69}">
      <dgm:prSet/>
      <dgm:spPr/>
      <dgm:t>
        <a:bodyPr/>
        <a:lstStyle/>
        <a:p>
          <a:endParaRPr lang="en-US"/>
        </a:p>
      </dgm:t>
    </dgm:pt>
    <dgm:pt modelId="{9A01A774-6B79-4E85-A275-0DCEB95F9E54}" type="sibTrans" cxnId="{1296EC3A-A121-4D90-A01B-B5A4C8AB3A69}">
      <dgm:prSet/>
      <dgm:spPr/>
      <dgm:t>
        <a:bodyPr/>
        <a:lstStyle/>
        <a:p>
          <a:endParaRPr lang="en-US"/>
        </a:p>
      </dgm:t>
    </dgm:pt>
    <dgm:pt modelId="{CE989A02-1293-40E9-A715-7408D22FD1CC}">
      <dgm:prSet custT="1"/>
      <dgm:spPr/>
      <dgm:t>
        <a:bodyPr/>
        <a:lstStyle/>
        <a:p>
          <a:pPr algn="l"/>
          <a:r>
            <a:rPr lang="en-US" sz="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Gender, Country, Ethnicity: Categorical</a:t>
          </a:r>
        </a:p>
      </dgm:t>
    </dgm:pt>
    <dgm:pt modelId="{577F1732-6348-4E55-955F-1092F2717ED0}" type="parTrans" cxnId="{E6033DCA-0B1F-4517-BB4A-133AFA286E70}">
      <dgm:prSet/>
      <dgm:spPr/>
      <dgm:t>
        <a:bodyPr/>
        <a:lstStyle/>
        <a:p>
          <a:endParaRPr lang="en-US"/>
        </a:p>
      </dgm:t>
    </dgm:pt>
    <dgm:pt modelId="{99FB3641-CAA7-4DDE-9EEC-2583CAE49268}" type="sibTrans" cxnId="{E6033DCA-0B1F-4517-BB4A-133AFA286E70}">
      <dgm:prSet/>
      <dgm:spPr/>
      <dgm:t>
        <a:bodyPr/>
        <a:lstStyle/>
        <a:p>
          <a:endParaRPr lang="en-US"/>
        </a:p>
      </dgm:t>
    </dgm:pt>
    <dgm:pt modelId="{68D0265F-7D84-4798-9644-FB62A54077D3}">
      <dgm:prSet custT="1"/>
      <dgm:spPr/>
      <dgm:t>
        <a:bodyPr/>
        <a:lstStyle/>
        <a:p>
          <a:pPr algn="l">
            <a:buNone/>
          </a:pPr>
          <a:r>
            <a:rPr lang="en-US" sz="12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Medical History &amp; Lifestyle (Categorical — mostly Yes/No)</a:t>
          </a:r>
          <a:endParaRPr lang="en-US" sz="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dgm:t>
    </dgm:pt>
    <dgm:pt modelId="{5B28D232-941E-46DE-B718-CD558AA7BAC2}" type="parTrans" cxnId="{4982D4F7-51D2-4E0F-AC21-2C2992B33A00}">
      <dgm:prSet/>
      <dgm:spPr/>
      <dgm:t>
        <a:bodyPr/>
        <a:lstStyle/>
        <a:p>
          <a:endParaRPr lang="en-US"/>
        </a:p>
      </dgm:t>
    </dgm:pt>
    <dgm:pt modelId="{FA310787-F9BC-4094-A94A-E81FF75C7673}" type="sibTrans" cxnId="{4982D4F7-51D2-4E0F-AC21-2C2992B33A00}">
      <dgm:prSet/>
      <dgm:spPr/>
      <dgm:t>
        <a:bodyPr/>
        <a:lstStyle/>
        <a:p>
          <a:endParaRPr lang="en-US"/>
        </a:p>
      </dgm:t>
    </dgm:pt>
    <dgm:pt modelId="{9755F545-B4B9-46C1-85D3-D2A047FD21EE}">
      <dgm:prSet custT="1"/>
      <dgm:spPr/>
      <dgm:t>
        <a:bodyPr/>
        <a:lstStyle/>
        <a:p>
          <a:pPr algn="l"/>
          <a:r>
            <a:rPr lang="en-US" sz="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Family_History</a:t>
          </a:r>
        </a:p>
      </dgm:t>
    </dgm:pt>
    <dgm:pt modelId="{3CFDF05D-8184-4640-8538-65C16D58BC5F}" type="parTrans" cxnId="{E5FDEF6B-850D-4827-8DBA-C421CE9E824A}">
      <dgm:prSet/>
      <dgm:spPr/>
      <dgm:t>
        <a:bodyPr/>
        <a:lstStyle/>
        <a:p>
          <a:endParaRPr lang="en-US"/>
        </a:p>
      </dgm:t>
    </dgm:pt>
    <dgm:pt modelId="{74AA1188-2BCA-405E-95AD-78377CB0950F}" type="sibTrans" cxnId="{E5FDEF6B-850D-4827-8DBA-C421CE9E824A}">
      <dgm:prSet/>
      <dgm:spPr/>
      <dgm:t>
        <a:bodyPr/>
        <a:lstStyle/>
        <a:p>
          <a:endParaRPr lang="en-US"/>
        </a:p>
      </dgm:t>
    </dgm:pt>
    <dgm:pt modelId="{AE1A8ABB-7FB7-4F1E-B184-219453E53EF6}">
      <dgm:prSet custT="1"/>
      <dgm:spPr/>
      <dgm:t>
        <a:bodyPr/>
        <a:lstStyle/>
        <a:p>
          <a:pPr algn="l"/>
          <a:r>
            <a:rPr lang="en-US" sz="12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Radiation_Exposure</a:t>
          </a:r>
          <a:endParaRPr lang="en-US" sz="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dgm:t>
    </dgm:pt>
    <dgm:pt modelId="{C3EE4415-8E94-46A9-9FD4-DE4276BE27B6}" type="parTrans" cxnId="{4AA8020A-87CC-4E84-B8CA-B17A938CCFA5}">
      <dgm:prSet/>
      <dgm:spPr/>
      <dgm:t>
        <a:bodyPr/>
        <a:lstStyle/>
        <a:p>
          <a:endParaRPr lang="en-US"/>
        </a:p>
      </dgm:t>
    </dgm:pt>
    <dgm:pt modelId="{5C6A9D4A-D8E3-4A0B-A6FC-C2CA01EB4253}" type="sibTrans" cxnId="{4AA8020A-87CC-4E84-B8CA-B17A938CCFA5}">
      <dgm:prSet/>
      <dgm:spPr/>
      <dgm:t>
        <a:bodyPr/>
        <a:lstStyle/>
        <a:p>
          <a:endParaRPr lang="en-US"/>
        </a:p>
      </dgm:t>
    </dgm:pt>
    <dgm:pt modelId="{17429F20-AE7F-4FC2-9468-A6E260F7732D}">
      <dgm:prSet custT="1"/>
      <dgm:spPr/>
      <dgm:t>
        <a:bodyPr/>
        <a:lstStyle/>
        <a:p>
          <a:pPr algn="l"/>
          <a:r>
            <a:rPr lang="en-US" sz="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Iodine_Deficiency</a:t>
          </a:r>
        </a:p>
      </dgm:t>
    </dgm:pt>
    <dgm:pt modelId="{A39631C0-0F67-4702-9600-112FE44B639F}" type="parTrans" cxnId="{EDE82846-F4C9-4F66-8A07-459476772BE1}">
      <dgm:prSet/>
      <dgm:spPr/>
      <dgm:t>
        <a:bodyPr/>
        <a:lstStyle/>
        <a:p>
          <a:endParaRPr lang="en-US"/>
        </a:p>
      </dgm:t>
    </dgm:pt>
    <dgm:pt modelId="{7B32E939-E334-4A7C-9666-0E9739DA7989}" type="sibTrans" cxnId="{EDE82846-F4C9-4F66-8A07-459476772BE1}">
      <dgm:prSet/>
      <dgm:spPr/>
      <dgm:t>
        <a:bodyPr/>
        <a:lstStyle/>
        <a:p>
          <a:endParaRPr lang="en-US"/>
        </a:p>
      </dgm:t>
    </dgm:pt>
    <dgm:pt modelId="{513B511B-59CC-44D6-A85F-6709503B592F}">
      <dgm:prSet custT="1"/>
      <dgm:spPr/>
      <dgm:t>
        <a:bodyPr/>
        <a:lstStyle/>
        <a:p>
          <a:pPr algn="l"/>
          <a:r>
            <a:rPr lang="en-US" sz="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Smoking</a:t>
          </a:r>
        </a:p>
      </dgm:t>
    </dgm:pt>
    <dgm:pt modelId="{A2CE94DC-402C-4C89-97C4-D9318ABB95ED}" type="parTrans" cxnId="{08A9C033-2E6B-44B9-946B-73DBF40BDA83}">
      <dgm:prSet/>
      <dgm:spPr/>
      <dgm:t>
        <a:bodyPr/>
        <a:lstStyle/>
        <a:p>
          <a:endParaRPr lang="en-US"/>
        </a:p>
      </dgm:t>
    </dgm:pt>
    <dgm:pt modelId="{8BC8197C-A9B2-4E43-B377-802EEC15E53F}" type="sibTrans" cxnId="{08A9C033-2E6B-44B9-946B-73DBF40BDA83}">
      <dgm:prSet/>
      <dgm:spPr/>
      <dgm:t>
        <a:bodyPr/>
        <a:lstStyle/>
        <a:p>
          <a:endParaRPr lang="en-US"/>
        </a:p>
      </dgm:t>
    </dgm:pt>
    <dgm:pt modelId="{7415BB63-91DB-4997-9E3C-6AC851E108D5}">
      <dgm:prSet custT="1"/>
      <dgm:spPr/>
      <dgm:t>
        <a:bodyPr/>
        <a:lstStyle/>
        <a:p>
          <a:pPr algn="l"/>
          <a:r>
            <a:rPr lang="en-US" sz="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Obesity</a:t>
          </a:r>
        </a:p>
      </dgm:t>
    </dgm:pt>
    <dgm:pt modelId="{46FAFC02-7FBF-4D1F-B095-50A841CC56E0}" type="parTrans" cxnId="{EBDDC133-3E1D-4714-ADF7-463A71A60165}">
      <dgm:prSet/>
      <dgm:spPr/>
      <dgm:t>
        <a:bodyPr/>
        <a:lstStyle/>
        <a:p>
          <a:endParaRPr lang="en-US"/>
        </a:p>
      </dgm:t>
    </dgm:pt>
    <dgm:pt modelId="{DDFB98C4-07C1-4760-BA51-B405B1A4827D}" type="sibTrans" cxnId="{EBDDC133-3E1D-4714-ADF7-463A71A60165}">
      <dgm:prSet/>
      <dgm:spPr/>
      <dgm:t>
        <a:bodyPr/>
        <a:lstStyle/>
        <a:p>
          <a:endParaRPr lang="en-US"/>
        </a:p>
      </dgm:t>
    </dgm:pt>
    <dgm:pt modelId="{CF55A89B-00CB-4AAD-A34C-D03E99D6B594}">
      <dgm:prSet custT="1"/>
      <dgm:spPr/>
      <dgm:t>
        <a:bodyPr/>
        <a:lstStyle/>
        <a:p>
          <a:pPr algn="l"/>
          <a:r>
            <a:rPr lang="en-US" sz="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Diabetes</a:t>
          </a:r>
        </a:p>
      </dgm:t>
    </dgm:pt>
    <dgm:pt modelId="{6E134DE6-30C7-407F-AC5A-3AEB8B9CE762}" type="parTrans" cxnId="{8BB6CB28-C5C0-4BB7-877D-CCE40A976954}">
      <dgm:prSet/>
      <dgm:spPr/>
      <dgm:t>
        <a:bodyPr/>
        <a:lstStyle/>
        <a:p>
          <a:endParaRPr lang="en-US"/>
        </a:p>
      </dgm:t>
    </dgm:pt>
    <dgm:pt modelId="{64146F31-4A44-4DC3-9561-C803A4283945}" type="sibTrans" cxnId="{8BB6CB28-C5C0-4BB7-877D-CCE40A976954}">
      <dgm:prSet/>
      <dgm:spPr/>
      <dgm:t>
        <a:bodyPr/>
        <a:lstStyle/>
        <a:p>
          <a:endParaRPr lang="en-US"/>
        </a:p>
      </dgm:t>
    </dgm:pt>
    <dgm:pt modelId="{2FD9C153-0BD5-4262-B0B1-5A76EEFECF06}">
      <dgm:prSet custT="1"/>
      <dgm:spPr/>
      <dgm:t>
        <a:bodyPr/>
        <a:lstStyle/>
        <a:p>
          <a:pPr algn="l"/>
          <a:r>
            <a:rPr lang="en-US" sz="12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Lab &amp; Clinical Measures (Numeric)</a:t>
          </a:r>
          <a:endParaRPr lang="en-US" sz="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dgm:t>
    </dgm:pt>
    <dgm:pt modelId="{3820BDCF-7553-4156-B28C-138D9C4C8B94}" type="parTrans" cxnId="{DE629D17-2DD7-4CDA-B62E-573D07C23E68}">
      <dgm:prSet/>
      <dgm:spPr/>
      <dgm:t>
        <a:bodyPr/>
        <a:lstStyle/>
        <a:p>
          <a:endParaRPr lang="en-US"/>
        </a:p>
      </dgm:t>
    </dgm:pt>
    <dgm:pt modelId="{F1D16240-67A9-45DE-A41B-F96203EB4D86}" type="sibTrans" cxnId="{DE629D17-2DD7-4CDA-B62E-573D07C23E68}">
      <dgm:prSet/>
      <dgm:spPr/>
      <dgm:t>
        <a:bodyPr/>
        <a:lstStyle/>
        <a:p>
          <a:endParaRPr lang="en-US"/>
        </a:p>
      </dgm:t>
    </dgm:pt>
    <dgm:pt modelId="{007B325E-552C-46F9-86F6-1E6FAAB3FA97}">
      <dgm:prSet custT="1"/>
      <dgm:spPr/>
      <dgm:t>
        <a:bodyPr/>
        <a:lstStyle/>
        <a:p>
          <a:pPr algn="l"/>
          <a:r>
            <a:rPr lang="en-US" sz="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TSH_Level (Thyroid Stimulating Hormone)</a:t>
          </a:r>
        </a:p>
      </dgm:t>
    </dgm:pt>
    <dgm:pt modelId="{2575CC17-30E7-4145-9A9F-6C62D27E98EB}" type="parTrans" cxnId="{8B9AC2FD-814C-4113-A370-6827A2DD56AF}">
      <dgm:prSet/>
      <dgm:spPr/>
      <dgm:t>
        <a:bodyPr/>
        <a:lstStyle/>
        <a:p>
          <a:endParaRPr lang="en-US"/>
        </a:p>
      </dgm:t>
    </dgm:pt>
    <dgm:pt modelId="{C871E4FC-0C4B-47C0-8972-7B280A776679}" type="sibTrans" cxnId="{8B9AC2FD-814C-4113-A370-6827A2DD56AF}">
      <dgm:prSet/>
      <dgm:spPr/>
      <dgm:t>
        <a:bodyPr/>
        <a:lstStyle/>
        <a:p>
          <a:endParaRPr lang="en-US"/>
        </a:p>
      </dgm:t>
    </dgm:pt>
    <dgm:pt modelId="{FD29291E-AFE8-49F2-ABC4-5EFCD3D24EF8}">
      <dgm:prSet custT="1"/>
      <dgm:spPr/>
      <dgm:t>
        <a:bodyPr/>
        <a:lstStyle/>
        <a:p>
          <a:pPr algn="l"/>
          <a:r>
            <a:rPr lang="en-US" sz="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T3_Level, T4_Level: Thyroid hormones</a:t>
          </a:r>
        </a:p>
      </dgm:t>
    </dgm:pt>
    <dgm:pt modelId="{B1291852-860D-4EC1-B3CF-71964932D6C5}" type="parTrans" cxnId="{FE435043-EAB8-4504-A833-6E6602FCFC03}">
      <dgm:prSet/>
      <dgm:spPr/>
      <dgm:t>
        <a:bodyPr/>
        <a:lstStyle/>
        <a:p>
          <a:endParaRPr lang="en-US"/>
        </a:p>
      </dgm:t>
    </dgm:pt>
    <dgm:pt modelId="{8198CC72-7BB2-4504-A69C-39324BF65E1C}" type="sibTrans" cxnId="{FE435043-EAB8-4504-A833-6E6602FCFC03}">
      <dgm:prSet/>
      <dgm:spPr/>
      <dgm:t>
        <a:bodyPr/>
        <a:lstStyle/>
        <a:p>
          <a:endParaRPr lang="en-US"/>
        </a:p>
      </dgm:t>
    </dgm:pt>
    <dgm:pt modelId="{4083B4D4-B45F-480B-9683-A4C85C323A8C}">
      <dgm:prSet custT="1"/>
      <dgm:spPr/>
      <dgm:t>
        <a:bodyPr/>
        <a:lstStyle/>
        <a:p>
          <a:pPr algn="l"/>
          <a:r>
            <a:rPr lang="en-US" sz="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Nodule_Size: Tumor or gland nodule dimension</a:t>
          </a:r>
        </a:p>
      </dgm:t>
    </dgm:pt>
    <dgm:pt modelId="{6BDADCD2-B990-4CC7-9D5F-A512D3513230}" type="parTrans" cxnId="{30BC2631-EEDF-4C6C-81C5-55E97C58D254}">
      <dgm:prSet/>
      <dgm:spPr/>
      <dgm:t>
        <a:bodyPr/>
        <a:lstStyle/>
        <a:p>
          <a:endParaRPr lang="en-US"/>
        </a:p>
      </dgm:t>
    </dgm:pt>
    <dgm:pt modelId="{63B5CBB5-9EB4-48A1-A5A6-DDB9691CBC26}" type="sibTrans" cxnId="{30BC2631-EEDF-4C6C-81C5-55E97C58D254}">
      <dgm:prSet/>
      <dgm:spPr/>
      <dgm:t>
        <a:bodyPr/>
        <a:lstStyle/>
        <a:p>
          <a:endParaRPr lang="en-US"/>
        </a:p>
      </dgm:t>
    </dgm:pt>
    <dgm:pt modelId="{A3586700-826E-45D5-B19E-2990A8358257}">
      <dgm:prSet custT="1"/>
      <dgm:spPr/>
      <dgm:t>
        <a:bodyPr/>
        <a:lstStyle/>
        <a:p>
          <a:pPr algn="l"/>
          <a:r>
            <a:rPr lang="en-US" sz="12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Target &amp; Diagnosis</a:t>
          </a:r>
          <a:endParaRPr lang="en-US" sz="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dgm:t>
    </dgm:pt>
    <dgm:pt modelId="{E9BB6AB9-D702-4E9B-A216-5FAD4E1BF01B}" type="parTrans" cxnId="{69338314-A30D-4656-800D-D92F3CE56F39}">
      <dgm:prSet/>
      <dgm:spPr/>
      <dgm:t>
        <a:bodyPr/>
        <a:lstStyle/>
        <a:p>
          <a:endParaRPr lang="en-US"/>
        </a:p>
      </dgm:t>
    </dgm:pt>
    <dgm:pt modelId="{0BE73F93-D959-47FA-8BFD-813362B0FE9B}" type="sibTrans" cxnId="{69338314-A30D-4656-800D-D92F3CE56F39}">
      <dgm:prSet/>
      <dgm:spPr/>
      <dgm:t>
        <a:bodyPr/>
        <a:lstStyle/>
        <a:p>
          <a:endParaRPr lang="en-US"/>
        </a:p>
      </dgm:t>
    </dgm:pt>
    <dgm:pt modelId="{FACA50E4-EF86-4759-A971-819C6BEF04E6}">
      <dgm:prSet custT="1"/>
      <dgm:spPr/>
      <dgm:t>
        <a:bodyPr/>
        <a:lstStyle/>
        <a:p>
          <a:pPr algn="l"/>
          <a:r>
            <a:rPr lang="en-US" sz="12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Thyroid_Cancer_Risk</a:t>
          </a:r>
          <a:r>
            <a:rPr lang="en-US" sz="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Target variable — High vs. Low/Medium</a:t>
          </a:r>
        </a:p>
      </dgm:t>
    </dgm:pt>
    <dgm:pt modelId="{AAF1C531-9D1E-4BBD-8C42-76F12B1C0572}" type="parTrans" cxnId="{7F5BF327-0A6E-4A39-B3E9-EF299DAC4FC3}">
      <dgm:prSet/>
      <dgm:spPr/>
      <dgm:t>
        <a:bodyPr/>
        <a:lstStyle/>
        <a:p>
          <a:endParaRPr lang="en-US"/>
        </a:p>
      </dgm:t>
    </dgm:pt>
    <dgm:pt modelId="{96FF8536-F44F-4527-B96C-6C60C7FEB32B}" type="sibTrans" cxnId="{7F5BF327-0A6E-4A39-B3E9-EF299DAC4FC3}">
      <dgm:prSet/>
      <dgm:spPr/>
      <dgm:t>
        <a:bodyPr/>
        <a:lstStyle/>
        <a:p>
          <a:endParaRPr lang="en-US"/>
        </a:p>
      </dgm:t>
    </dgm:pt>
    <dgm:pt modelId="{4A89F816-F662-476E-9549-0D08D6C4E3BD}">
      <dgm:prSet custT="1"/>
      <dgm:spPr/>
      <dgm:t>
        <a:bodyPr/>
        <a:lstStyle/>
        <a:p>
          <a:pPr algn="l"/>
          <a:r>
            <a:rPr lang="en-US" sz="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Diagnosis: Actual medical outcome (can be used for validation or comparison)</a:t>
          </a:r>
          <a:endParaRPr lang="en-US" sz="1200" dirty="0">
            <a:solidFill>
              <a:schemeClr val="bg1"/>
            </a:solidFill>
            <a:latin typeface="Times New Roman" panose="02020603050405020304" pitchFamily="18" charset="0"/>
            <a:cs typeface="Times New Roman" panose="02020603050405020304" pitchFamily="18" charset="0"/>
          </a:endParaRPr>
        </a:p>
      </dgm:t>
    </dgm:pt>
    <dgm:pt modelId="{D2ACC15B-F0A3-4D39-BDC2-10D4B46A2516}" type="parTrans" cxnId="{AEEA8E82-03E4-4234-8972-7BE587A38EF0}">
      <dgm:prSet/>
      <dgm:spPr/>
      <dgm:t>
        <a:bodyPr/>
        <a:lstStyle/>
        <a:p>
          <a:endParaRPr lang="en-US"/>
        </a:p>
      </dgm:t>
    </dgm:pt>
    <dgm:pt modelId="{C7A39A35-A469-4E39-91FD-BD3E3FE58C3B}" type="sibTrans" cxnId="{AEEA8E82-03E4-4234-8972-7BE587A38EF0}">
      <dgm:prSet/>
      <dgm:spPr/>
      <dgm:t>
        <a:bodyPr/>
        <a:lstStyle/>
        <a:p>
          <a:endParaRPr lang="en-US"/>
        </a:p>
      </dgm:t>
    </dgm:pt>
    <dgm:pt modelId="{D0875119-0026-4270-958F-0E365302BD3E}">
      <dgm:prSet custT="1"/>
      <dgm:spPr/>
      <dgm:t>
        <a:bodyPr/>
        <a:lstStyle/>
        <a:p>
          <a:pPr algn="l">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2. Data Preprocessing</a:t>
          </a:r>
          <a:endParaRPr lang="en-US" sz="1200" dirty="0">
            <a:solidFill>
              <a:schemeClr val="bg1"/>
            </a:solidFill>
            <a:latin typeface="Times New Roman" panose="02020603050405020304" pitchFamily="18" charset="0"/>
            <a:cs typeface="Times New Roman" panose="02020603050405020304" pitchFamily="18" charset="0"/>
          </a:endParaRPr>
        </a:p>
      </dgm:t>
    </dgm:pt>
    <dgm:pt modelId="{AB86B79B-E903-4424-AFA3-8A3DE267AD8F}" type="parTrans" cxnId="{05818241-AB5F-40C3-95BA-D37698285402}">
      <dgm:prSet/>
      <dgm:spPr/>
      <dgm:t>
        <a:bodyPr/>
        <a:lstStyle/>
        <a:p>
          <a:endParaRPr lang="en-US"/>
        </a:p>
      </dgm:t>
    </dgm:pt>
    <dgm:pt modelId="{EF01220B-653F-49D6-9AFB-07A5258A81B1}" type="sibTrans" cxnId="{05818241-AB5F-40C3-95BA-D37698285402}">
      <dgm:prSet/>
      <dgm:spPr/>
      <dgm:t>
        <a:bodyPr/>
        <a:lstStyle/>
        <a:p>
          <a:endParaRPr lang="en-US"/>
        </a:p>
      </dgm:t>
    </dgm:pt>
    <dgm:pt modelId="{8F4BDAC6-24F0-469F-B975-42E666B34E94}">
      <dgm:prSet custT="1"/>
      <dgm:spPr/>
      <dgm:t>
        <a:bodyPr/>
        <a:lstStyle/>
        <a:p>
          <a:pPr algn="l">
            <a:buSzPts val="1000"/>
            <a:buFont typeface="Courier New" panose="02070309020205020404" pitchFamily="49" charset="0"/>
            <a:buChar char="o"/>
          </a:pPr>
          <a:r>
            <a:rPr lang="en-US" sz="1200" dirty="0">
              <a:solidFill>
                <a:schemeClr val="bg1"/>
              </a:solidFill>
              <a:latin typeface="Times New Roman" panose="02020603050405020304" pitchFamily="18" charset="0"/>
              <a:cs typeface="Times New Roman" panose="02020603050405020304" pitchFamily="18" charset="0"/>
            </a:rPr>
            <a:t>Categorical variables encoded into binary (e.g., Male = 1, Yes = 1)</a:t>
          </a:r>
        </a:p>
      </dgm:t>
    </dgm:pt>
    <dgm:pt modelId="{A752EDC6-BD44-4574-B956-5292B3439C0E}" type="parTrans" cxnId="{B3783558-ED10-41B3-8668-01918E819686}">
      <dgm:prSet/>
      <dgm:spPr/>
      <dgm:t>
        <a:bodyPr/>
        <a:lstStyle/>
        <a:p>
          <a:endParaRPr lang="en-US"/>
        </a:p>
      </dgm:t>
    </dgm:pt>
    <dgm:pt modelId="{746C0144-2CED-4B13-8D24-36DC2FBEB4EE}" type="sibTrans" cxnId="{B3783558-ED10-41B3-8668-01918E819686}">
      <dgm:prSet/>
      <dgm:spPr/>
      <dgm:t>
        <a:bodyPr/>
        <a:lstStyle/>
        <a:p>
          <a:endParaRPr lang="en-US"/>
        </a:p>
      </dgm:t>
    </dgm:pt>
    <dgm:pt modelId="{4AB820F5-3887-4310-9F3B-A690DC8004CC}">
      <dgm:prSet custT="1"/>
      <dgm:spPr/>
      <dgm:t>
        <a:bodyPr/>
        <a:lstStyle/>
        <a:p>
          <a:pPr algn="l">
            <a:buSzPts val="1000"/>
            <a:buFont typeface="Courier New" panose="02070309020205020404" pitchFamily="49" charset="0"/>
            <a:buChar char="o"/>
          </a:pPr>
          <a:r>
            <a:rPr lang="en-US" sz="1200" dirty="0">
              <a:solidFill>
                <a:schemeClr val="bg1"/>
              </a:solidFill>
              <a:latin typeface="Times New Roman" panose="02020603050405020304" pitchFamily="18" charset="0"/>
              <a:cs typeface="Times New Roman" panose="02020603050405020304" pitchFamily="18" charset="0"/>
            </a:rPr>
            <a:t>Created a binary target variable: Risk = 1 if High, else 0</a:t>
          </a:r>
        </a:p>
      </dgm:t>
    </dgm:pt>
    <dgm:pt modelId="{94926F6B-3691-4460-BBFD-9064E5A10EBD}" type="parTrans" cxnId="{D58AFD7E-D0B4-4D67-8D87-D214C7BC6FF2}">
      <dgm:prSet/>
      <dgm:spPr/>
      <dgm:t>
        <a:bodyPr/>
        <a:lstStyle/>
        <a:p>
          <a:endParaRPr lang="en-US"/>
        </a:p>
      </dgm:t>
    </dgm:pt>
    <dgm:pt modelId="{55689CA2-D75F-4EB3-B304-9521E7655A6A}" type="sibTrans" cxnId="{D58AFD7E-D0B4-4D67-8D87-D214C7BC6FF2}">
      <dgm:prSet/>
      <dgm:spPr/>
      <dgm:t>
        <a:bodyPr/>
        <a:lstStyle/>
        <a:p>
          <a:endParaRPr lang="en-US"/>
        </a:p>
      </dgm:t>
    </dgm:pt>
    <dgm:pt modelId="{BD8BBEE4-81F6-4011-A8E6-14EED31A1BD5}">
      <dgm:prSet custT="1"/>
      <dgm:spPr/>
      <dgm:t>
        <a:bodyPr/>
        <a:lstStyle/>
        <a:p>
          <a:pPr algn="l">
            <a:buFont typeface="+mj-lt"/>
            <a:buNone/>
          </a:pPr>
          <a:r>
            <a:rPr lang="en-US" sz="1200" b="1" dirty="0">
              <a:solidFill>
                <a:schemeClr val="bg1"/>
              </a:solidFill>
              <a:latin typeface="Times New Roman" panose="02020603050405020304" pitchFamily="18" charset="0"/>
              <a:cs typeface="Times New Roman" panose="02020603050405020304" pitchFamily="18" charset="0"/>
            </a:rPr>
            <a:t>3. Exploratory Data Analysis</a:t>
          </a:r>
          <a:endParaRPr lang="en-US" sz="1200" dirty="0">
            <a:solidFill>
              <a:schemeClr val="bg1"/>
            </a:solidFill>
            <a:latin typeface="Times New Roman" panose="02020603050405020304" pitchFamily="18" charset="0"/>
            <a:cs typeface="Times New Roman" panose="02020603050405020304" pitchFamily="18" charset="0"/>
          </a:endParaRPr>
        </a:p>
      </dgm:t>
    </dgm:pt>
    <dgm:pt modelId="{D5371C07-F168-4B45-8A15-D6E22B238B69}" type="parTrans" cxnId="{D9A5DF86-9DC5-4E4C-ADAA-5C8243D4D253}">
      <dgm:prSet/>
      <dgm:spPr/>
      <dgm:t>
        <a:bodyPr/>
        <a:lstStyle/>
        <a:p>
          <a:endParaRPr lang="en-US"/>
        </a:p>
      </dgm:t>
    </dgm:pt>
    <dgm:pt modelId="{8C9F27E2-9D0B-40EA-9DE5-B38F5440497F}" type="sibTrans" cxnId="{D9A5DF86-9DC5-4E4C-ADAA-5C8243D4D253}">
      <dgm:prSet/>
      <dgm:spPr/>
      <dgm:t>
        <a:bodyPr/>
        <a:lstStyle/>
        <a:p>
          <a:endParaRPr lang="en-US"/>
        </a:p>
      </dgm:t>
    </dgm:pt>
    <dgm:pt modelId="{3E482B0A-615C-4DCB-8F1F-10A0EB85ACE4}">
      <dgm:prSet custT="1"/>
      <dgm:spPr/>
      <dgm:t>
        <a:bodyPr/>
        <a:lstStyle/>
        <a:p>
          <a:pPr algn="l">
            <a:buSzPts val="1000"/>
            <a:buFont typeface="Courier New" panose="02070309020205020404" pitchFamily="49" charset="0"/>
            <a:buChar char="o"/>
          </a:pPr>
          <a:r>
            <a:rPr lang="en-US" sz="1200" dirty="0">
              <a:solidFill>
                <a:schemeClr val="bg1"/>
              </a:solidFill>
              <a:latin typeface="Times New Roman" panose="02020603050405020304" pitchFamily="18" charset="0"/>
              <a:cs typeface="Times New Roman" panose="02020603050405020304" pitchFamily="18" charset="0"/>
            </a:rPr>
            <a:t>Descriptive stats for continuous features using PROC MEANS</a:t>
          </a:r>
        </a:p>
      </dgm:t>
    </dgm:pt>
    <dgm:pt modelId="{C0171BA2-93B7-49A6-97D0-F2D7F61953F1}" type="parTrans" cxnId="{54479C84-1E80-4BA3-8DB1-3F1023AEE88D}">
      <dgm:prSet/>
      <dgm:spPr/>
      <dgm:t>
        <a:bodyPr/>
        <a:lstStyle/>
        <a:p>
          <a:endParaRPr lang="en-US"/>
        </a:p>
      </dgm:t>
    </dgm:pt>
    <dgm:pt modelId="{1B3EE5E8-52B7-4B30-A8EB-5A0A683EED12}" type="sibTrans" cxnId="{54479C84-1E80-4BA3-8DB1-3F1023AEE88D}">
      <dgm:prSet/>
      <dgm:spPr/>
      <dgm:t>
        <a:bodyPr/>
        <a:lstStyle/>
        <a:p>
          <a:endParaRPr lang="en-US"/>
        </a:p>
      </dgm:t>
    </dgm:pt>
    <dgm:pt modelId="{0FE0331D-63DB-4DB0-A75B-BC10F5EDA2D6}">
      <dgm:prSet custT="1"/>
      <dgm:spPr/>
      <dgm:t>
        <a:bodyPr/>
        <a:lstStyle/>
        <a:p>
          <a:pPr algn="l">
            <a:buSzPts val="1000"/>
            <a:buFont typeface="Courier New" panose="02070309020205020404" pitchFamily="49" charset="0"/>
            <a:buChar char="o"/>
          </a:pPr>
          <a:r>
            <a:rPr lang="en-US" sz="1200" dirty="0">
              <a:solidFill>
                <a:schemeClr val="bg1"/>
              </a:solidFill>
              <a:latin typeface="Times New Roman" panose="02020603050405020304" pitchFamily="18" charset="0"/>
              <a:cs typeface="Times New Roman" panose="02020603050405020304" pitchFamily="18" charset="0"/>
            </a:rPr>
            <a:t>Frequency distributions using PROC FREQ</a:t>
          </a:r>
        </a:p>
      </dgm:t>
    </dgm:pt>
    <dgm:pt modelId="{4169CE24-1DD3-4798-B287-EF5CB7FF0967}" type="parTrans" cxnId="{FC37A7A9-49E8-4CCA-B164-37D069DB3BCB}">
      <dgm:prSet/>
      <dgm:spPr/>
      <dgm:t>
        <a:bodyPr/>
        <a:lstStyle/>
        <a:p>
          <a:endParaRPr lang="en-US"/>
        </a:p>
      </dgm:t>
    </dgm:pt>
    <dgm:pt modelId="{69319F22-E191-429A-ABA7-D51F0F6A8F94}" type="sibTrans" cxnId="{FC37A7A9-49E8-4CCA-B164-37D069DB3BCB}">
      <dgm:prSet/>
      <dgm:spPr/>
      <dgm:t>
        <a:bodyPr/>
        <a:lstStyle/>
        <a:p>
          <a:endParaRPr lang="en-US"/>
        </a:p>
      </dgm:t>
    </dgm:pt>
    <dgm:pt modelId="{ADA899FD-CA79-4189-90F1-A0770C1A317B}">
      <dgm:prSet custT="1"/>
      <dgm:spPr/>
      <dgm:t>
        <a:bodyPr/>
        <a:lstStyle/>
        <a:p>
          <a:pPr algn="l">
            <a:buSzPts val="1000"/>
            <a:buFont typeface="Courier New" panose="02070309020205020404" pitchFamily="49" charset="0"/>
            <a:buChar char="o"/>
          </a:pPr>
          <a:r>
            <a:rPr lang="en-US" sz="1200" dirty="0">
              <a:solidFill>
                <a:schemeClr val="bg1"/>
              </a:solidFill>
              <a:latin typeface="Times New Roman" panose="02020603050405020304" pitchFamily="18" charset="0"/>
              <a:cs typeface="Times New Roman" panose="02020603050405020304" pitchFamily="18" charset="0"/>
            </a:rPr>
            <a:t>Cross-tabulations by Age Group, Gender, Country, etc.</a:t>
          </a:r>
        </a:p>
      </dgm:t>
    </dgm:pt>
    <dgm:pt modelId="{BE7A74FD-DE09-4DB2-8021-565B4A32E22F}" type="parTrans" cxnId="{A8F2EF95-7EEB-4504-8B02-D05872790528}">
      <dgm:prSet/>
      <dgm:spPr/>
      <dgm:t>
        <a:bodyPr/>
        <a:lstStyle/>
        <a:p>
          <a:endParaRPr lang="en-US"/>
        </a:p>
      </dgm:t>
    </dgm:pt>
    <dgm:pt modelId="{544D6101-127E-489F-86AD-E660872C3940}" type="sibTrans" cxnId="{A8F2EF95-7EEB-4504-8B02-D05872790528}">
      <dgm:prSet/>
      <dgm:spPr/>
      <dgm:t>
        <a:bodyPr/>
        <a:lstStyle/>
        <a:p>
          <a:endParaRPr lang="en-US"/>
        </a:p>
      </dgm:t>
    </dgm:pt>
    <dgm:pt modelId="{79AE63DA-6003-4E3D-B27C-2BA1F0BE42C6}">
      <dgm:prSet custT="1"/>
      <dgm:spPr/>
      <dgm:t>
        <a:bodyPr/>
        <a:lstStyle/>
        <a:p>
          <a:pPr algn="l">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4. Modeling Approaches</a:t>
          </a:r>
          <a:endParaRPr lang="en-US" sz="1200" dirty="0">
            <a:solidFill>
              <a:schemeClr val="bg1"/>
            </a:solidFill>
            <a:latin typeface="Times New Roman" panose="02020603050405020304" pitchFamily="18" charset="0"/>
            <a:cs typeface="Times New Roman" panose="02020603050405020304" pitchFamily="18" charset="0"/>
          </a:endParaRPr>
        </a:p>
      </dgm:t>
    </dgm:pt>
    <dgm:pt modelId="{531FD52B-CC57-4FAA-B4C4-CFA42F409BB2}" type="parTrans" cxnId="{C5A648B0-144F-47A2-9AC2-E35BF757458D}">
      <dgm:prSet/>
      <dgm:spPr/>
      <dgm:t>
        <a:bodyPr/>
        <a:lstStyle/>
        <a:p>
          <a:endParaRPr lang="en-US"/>
        </a:p>
      </dgm:t>
    </dgm:pt>
    <dgm:pt modelId="{E45CD763-EFFC-4F78-81C5-1F5456D3FDA4}" type="sibTrans" cxnId="{C5A648B0-144F-47A2-9AC2-E35BF757458D}">
      <dgm:prSet/>
      <dgm:spPr/>
      <dgm:t>
        <a:bodyPr/>
        <a:lstStyle/>
        <a:p>
          <a:endParaRPr lang="en-US"/>
        </a:p>
      </dgm:t>
    </dgm:pt>
    <dgm:pt modelId="{6383E03F-7046-4F87-B9DB-9EE5223C707D}">
      <dgm:prSet custT="1"/>
      <dgm:spPr/>
      <dgm:t>
        <a:bodyPr/>
        <a:lstStyle/>
        <a:p>
          <a:pPr algn="l">
            <a:buSzPts val="1000"/>
            <a:buFont typeface="Courier New" panose="02070309020205020404" pitchFamily="49" charset="0"/>
            <a:buChar char="o"/>
          </a:pPr>
          <a:r>
            <a:rPr lang="en-US" sz="1200" b="1">
              <a:solidFill>
                <a:schemeClr val="bg1"/>
              </a:solidFill>
              <a:latin typeface="Times New Roman" panose="02020603050405020304" pitchFamily="18" charset="0"/>
              <a:cs typeface="Times New Roman" panose="02020603050405020304" pitchFamily="18" charset="0"/>
            </a:rPr>
            <a:t>OLS Regression</a:t>
          </a:r>
          <a:r>
            <a:rPr lang="en-US" sz="1200">
              <a:solidFill>
                <a:schemeClr val="bg1"/>
              </a:solidFill>
              <a:latin typeface="Times New Roman" panose="02020603050405020304" pitchFamily="18" charset="0"/>
              <a:cs typeface="Times New Roman" panose="02020603050405020304" pitchFamily="18" charset="0"/>
            </a:rPr>
            <a:t>: For understanding variable relationships</a:t>
          </a:r>
        </a:p>
      </dgm:t>
    </dgm:pt>
    <dgm:pt modelId="{297B9E0C-5CBD-4229-AAB0-E6584A71FE5C}" type="parTrans" cxnId="{1C3C4C8F-AD58-42BE-9E4B-313CD1DF2EED}">
      <dgm:prSet/>
      <dgm:spPr/>
      <dgm:t>
        <a:bodyPr/>
        <a:lstStyle/>
        <a:p>
          <a:endParaRPr lang="en-US"/>
        </a:p>
      </dgm:t>
    </dgm:pt>
    <dgm:pt modelId="{2D87EF12-E081-4AD1-A4DC-FECE91F8AC69}" type="sibTrans" cxnId="{1C3C4C8F-AD58-42BE-9E4B-313CD1DF2EED}">
      <dgm:prSet/>
      <dgm:spPr/>
      <dgm:t>
        <a:bodyPr/>
        <a:lstStyle/>
        <a:p>
          <a:endParaRPr lang="en-US"/>
        </a:p>
      </dgm:t>
    </dgm:pt>
    <dgm:pt modelId="{C40B026B-3171-4C71-911C-116501CB9935}">
      <dgm:prSet custT="1"/>
      <dgm:spPr/>
      <dgm:t>
        <a:bodyPr/>
        <a:lstStyle/>
        <a:p>
          <a:pPr algn="l">
            <a:buSzPts val="1000"/>
            <a:buFont typeface="Courier New" panose="02070309020205020404" pitchFamily="49" charset="0"/>
            <a:buChar char="o"/>
          </a:pPr>
          <a:r>
            <a:rPr lang="en-US" sz="1200" b="1" dirty="0">
              <a:solidFill>
                <a:schemeClr val="bg1"/>
              </a:solidFill>
              <a:latin typeface="Times New Roman" panose="02020603050405020304" pitchFamily="18" charset="0"/>
              <a:cs typeface="Times New Roman" panose="02020603050405020304" pitchFamily="18" charset="0"/>
            </a:rPr>
            <a:t>Logistic Regression</a:t>
          </a:r>
          <a:r>
            <a:rPr lang="en-US" sz="1200" dirty="0">
              <a:solidFill>
                <a:schemeClr val="bg1"/>
              </a:solidFill>
              <a:latin typeface="Times New Roman" panose="02020603050405020304" pitchFamily="18" charset="0"/>
              <a:cs typeface="Times New Roman" panose="02020603050405020304" pitchFamily="18" charset="0"/>
            </a:rPr>
            <a:t>: With stepwise selection to identify key risk factors</a:t>
          </a:r>
        </a:p>
      </dgm:t>
    </dgm:pt>
    <dgm:pt modelId="{043C54EC-1299-4215-87F9-5679F35C5B00}" type="parTrans" cxnId="{C6B70A07-2A16-4E31-99B6-9B353FB28763}">
      <dgm:prSet/>
      <dgm:spPr/>
      <dgm:t>
        <a:bodyPr/>
        <a:lstStyle/>
        <a:p>
          <a:endParaRPr lang="en-US"/>
        </a:p>
      </dgm:t>
    </dgm:pt>
    <dgm:pt modelId="{7AE2287E-9595-4AA9-868F-B87DA0C0E0F8}" type="sibTrans" cxnId="{C6B70A07-2A16-4E31-99B6-9B353FB28763}">
      <dgm:prSet/>
      <dgm:spPr/>
      <dgm:t>
        <a:bodyPr/>
        <a:lstStyle/>
        <a:p>
          <a:endParaRPr lang="en-US"/>
        </a:p>
      </dgm:t>
    </dgm:pt>
    <dgm:pt modelId="{647663C4-BA53-41F3-81A7-161EC18DEAE1}">
      <dgm:prSet custT="1"/>
      <dgm:spPr/>
      <dgm:t>
        <a:bodyPr/>
        <a:lstStyle/>
        <a:p>
          <a:pPr algn="l">
            <a:buSzPts val="1000"/>
            <a:buFont typeface="Courier New" panose="02070309020205020404" pitchFamily="49" charset="0"/>
            <a:buChar char="o"/>
          </a:pPr>
          <a:r>
            <a:rPr lang="en-US" sz="1200" b="1" dirty="0">
              <a:solidFill>
                <a:schemeClr val="bg1"/>
              </a:solidFill>
              <a:latin typeface="Times New Roman" panose="02020603050405020304" pitchFamily="18" charset="0"/>
              <a:cs typeface="Times New Roman" panose="02020603050405020304" pitchFamily="18" charset="0"/>
            </a:rPr>
            <a:t>Random Forest (PROC HPFOREST)</a:t>
          </a:r>
          <a:r>
            <a:rPr lang="en-US" sz="1200" dirty="0">
              <a:solidFill>
                <a:schemeClr val="bg1"/>
              </a:solidFill>
              <a:latin typeface="Times New Roman" panose="02020603050405020304" pitchFamily="18" charset="0"/>
              <a:cs typeface="Times New Roman" panose="02020603050405020304" pitchFamily="18" charset="0"/>
            </a:rPr>
            <a:t>: For improved prediction using ensemble learning</a:t>
          </a:r>
        </a:p>
      </dgm:t>
    </dgm:pt>
    <dgm:pt modelId="{08EDE285-347A-4F47-AD51-0369970D3C8B}" type="parTrans" cxnId="{5775DEB7-3E78-4F79-84BD-C788B87F38FA}">
      <dgm:prSet/>
      <dgm:spPr/>
      <dgm:t>
        <a:bodyPr/>
        <a:lstStyle/>
        <a:p>
          <a:endParaRPr lang="en-US"/>
        </a:p>
      </dgm:t>
    </dgm:pt>
    <dgm:pt modelId="{32DDA839-F5EC-4990-A7E7-D9137BCA14B8}" type="sibTrans" cxnId="{5775DEB7-3E78-4F79-84BD-C788B87F38FA}">
      <dgm:prSet/>
      <dgm:spPr/>
      <dgm:t>
        <a:bodyPr/>
        <a:lstStyle/>
        <a:p>
          <a:endParaRPr lang="en-US"/>
        </a:p>
      </dgm:t>
    </dgm:pt>
    <dgm:pt modelId="{C8C3434A-81F5-4113-BA34-958206A0A327}">
      <dgm:prSet custT="1"/>
      <dgm:spPr/>
      <dgm:t>
        <a:bodyPr/>
        <a:lstStyle/>
        <a:p>
          <a:pPr algn="l">
            <a:buFont typeface="+mj-lt"/>
            <a:buAutoNum type="arabicPeriod"/>
          </a:pPr>
          <a:r>
            <a:rPr lang="en-US" sz="1200" b="1" dirty="0">
              <a:solidFill>
                <a:schemeClr val="bg1"/>
              </a:solidFill>
              <a:latin typeface="Times New Roman" panose="02020603050405020304" pitchFamily="18" charset="0"/>
              <a:cs typeface="Times New Roman" panose="02020603050405020304" pitchFamily="18" charset="0"/>
            </a:rPr>
            <a:t>5. Model Evaluation</a:t>
          </a:r>
          <a:endParaRPr lang="en-US" sz="1200" dirty="0">
            <a:solidFill>
              <a:schemeClr val="bg1"/>
            </a:solidFill>
            <a:latin typeface="Times New Roman" panose="02020603050405020304" pitchFamily="18" charset="0"/>
            <a:cs typeface="Times New Roman" panose="02020603050405020304" pitchFamily="18" charset="0"/>
          </a:endParaRPr>
        </a:p>
      </dgm:t>
    </dgm:pt>
    <dgm:pt modelId="{528563EB-6742-41B4-8E87-AFFC968153E7}" type="parTrans" cxnId="{EAD629F6-F6A8-468F-B95D-E5FC80A6B14A}">
      <dgm:prSet/>
      <dgm:spPr/>
      <dgm:t>
        <a:bodyPr/>
        <a:lstStyle/>
        <a:p>
          <a:endParaRPr lang="en-US"/>
        </a:p>
      </dgm:t>
    </dgm:pt>
    <dgm:pt modelId="{D5C3DF63-819E-472C-94E5-4DCEDC933A04}" type="sibTrans" cxnId="{EAD629F6-F6A8-468F-B95D-E5FC80A6B14A}">
      <dgm:prSet/>
      <dgm:spPr/>
      <dgm:t>
        <a:bodyPr/>
        <a:lstStyle/>
        <a:p>
          <a:endParaRPr lang="en-US"/>
        </a:p>
      </dgm:t>
    </dgm:pt>
    <dgm:pt modelId="{9CF09E5A-29AE-46B2-936A-C62FD1C6549B}">
      <dgm:prSet custT="1"/>
      <dgm:spPr/>
      <dgm:t>
        <a:bodyPr/>
        <a:lstStyle/>
        <a:p>
          <a:pPr algn="l">
            <a:buSzPts val="1000"/>
            <a:buFont typeface="Courier New" panose="02070309020205020404" pitchFamily="49" charset="0"/>
            <a:buChar char="o"/>
          </a:pPr>
          <a:r>
            <a:rPr lang="en-US" sz="1200" dirty="0">
              <a:solidFill>
                <a:schemeClr val="bg1"/>
              </a:solidFill>
              <a:latin typeface="Times New Roman" panose="02020603050405020304" pitchFamily="18" charset="0"/>
              <a:cs typeface="Times New Roman" panose="02020603050405020304" pitchFamily="18" charset="0"/>
            </a:rPr>
            <a:t>ROC curve analysis to evaluate classification performance</a:t>
          </a:r>
        </a:p>
      </dgm:t>
    </dgm:pt>
    <dgm:pt modelId="{374B90A4-0756-4138-9441-2F96B65D0B40}" type="parTrans" cxnId="{A9E5961D-05CB-40F3-954A-D0199BA8C37F}">
      <dgm:prSet/>
      <dgm:spPr/>
      <dgm:t>
        <a:bodyPr/>
        <a:lstStyle/>
        <a:p>
          <a:endParaRPr lang="en-US"/>
        </a:p>
      </dgm:t>
    </dgm:pt>
    <dgm:pt modelId="{6486DA3C-AE39-45F1-8813-1EC18ED066B3}" type="sibTrans" cxnId="{A9E5961D-05CB-40F3-954A-D0199BA8C37F}">
      <dgm:prSet/>
      <dgm:spPr/>
      <dgm:t>
        <a:bodyPr/>
        <a:lstStyle/>
        <a:p>
          <a:endParaRPr lang="en-US"/>
        </a:p>
      </dgm:t>
    </dgm:pt>
    <dgm:pt modelId="{97371B8F-42D7-49F3-B3BE-5BDAFA0B9777}">
      <dgm:prSet custT="1"/>
      <dgm:spPr/>
      <dgm:t>
        <a:bodyPr/>
        <a:lstStyle/>
        <a:p>
          <a:pPr algn="l">
            <a:buSzPts val="1000"/>
            <a:buFont typeface="Courier New" panose="02070309020205020404" pitchFamily="49" charset="0"/>
            <a:buChar char="o"/>
          </a:pPr>
          <a:r>
            <a:rPr lang="en-US" sz="1200" dirty="0">
              <a:solidFill>
                <a:schemeClr val="bg1"/>
              </a:solidFill>
              <a:latin typeface="Times New Roman" panose="02020603050405020304" pitchFamily="18" charset="0"/>
              <a:cs typeface="Times New Roman" panose="02020603050405020304" pitchFamily="18" charset="0"/>
            </a:rPr>
            <a:t>Predicted vs. Actual risk visualization</a:t>
          </a:r>
        </a:p>
      </dgm:t>
    </dgm:pt>
    <dgm:pt modelId="{B84DFB65-F4F7-495D-9E55-C7510ABA93BD}" type="parTrans" cxnId="{DAA0B80A-C413-4B86-8057-D1CC03D01185}">
      <dgm:prSet/>
      <dgm:spPr/>
      <dgm:t>
        <a:bodyPr/>
        <a:lstStyle/>
        <a:p>
          <a:endParaRPr lang="en-US"/>
        </a:p>
      </dgm:t>
    </dgm:pt>
    <dgm:pt modelId="{0D263AB4-ECE1-4D30-B275-6D09BAB801D4}" type="sibTrans" cxnId="{DAA0B80A-C413-4B86-8057-D1CC03D01185}">
      <dgm:prSet/>
      <dgm:spPr/>
      <dgm:t>
        <a:bodyPr/>
        <a:lstStyle/>
        <a:p>
          <a:endParaRPr lang="en-US"/>
        </a:p>
      </dgm:t>
    </dgm:pt>
    <dgm:pt modelId="{24CE9FB5-09FA-44AC-93EE-2CD8249A31EA}">
      <dgm:prSet phldrT="[Text]" custT="1"/>
      <dgm:spPr/>
      <dgm:t>
        <a:bodyPr/>
        <a:lstStyle/>
        <a:p>
          <a:pPr algn="l">
            <a:buNone/>
          </a:pPr>
          <a:r>
            <a:rPr lang="en-US" sz="1800" b="1"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Variables</a:t>
          </a:r>
          <a:endParaRPr lang="en-US" sz="1800" dirty="0">
            <a:solidFill>
              <a:schemeClr val="bg1"/>
            </a:solidFill>
            <a:latin typeface="Times New Roman" panose="02020603050405020304" pitchFamily="18" charset="0"/>
            <a:cs typeface="Times New Roman" panose="02020603050405020304" pitchFamily="18" charset="0"/>
          </a:endParaRPr>
        </a:p>
      </dgm:t>
    </dgm:pt>
    <dgm:pt modelId="{15A3117D-13FD-48D5-A5AA-4E55D8B552FB}" type="sibTrans" cxnId="{0D1B88A0-E50D-45F1-8F8C-1E396E569479}">
      <dgm:prSet/>
      <dgm:spPr/>
      <dgm:t>
        <a:bodyPr/>
        <a:lstStyle/>
        <a:p>
          <a:endParaRPr lang="en-US"/>
        </a:p>
      </dgm:t>
    </dgm:pt>
    <dgm:pt modelId="{5A7B1712-52AB-4F89-8063-1BBD7DA557F6}" type="parTrans" cxnId="{0D1B88A0-E50D-45F1-8F8C-1E396E569479}">
      <dgm:prSet/>
      <dgm:spPr/>
      <dgm:t>
        <a:bodyPr/>
        <a:lstStyle/>
        <a:p>
          <a:endParaRPr lang="en-US"/>
        </a:p>
      </dgm:t>
    </dgm:pt>
    <dgm:pt modelId="{40520F65-F1E5-4764-84DA-F0876161FF51}" type="pres">
      <dgm:prSet presAssocID="{501F1A1C-E76C-47D7-992E-2ED2EAA6EFAA}" presName="Name0" presStyleCnt="0">
        <dgm:presLayoutVars>
          <dgm:dir/>
          <dgm:animLvl val="lvl"/>
          <dgm:resizeHandles val="exact"/>
        </dgm:presLayoutVars>
      </dgm:prSet>
      <dgm:spPr/>
    </dgm:pt>
    <dgm:pt modelId="{0F81C977-7CD5-488B-9C15-6DE8AA1754EE}" type="pres">
      <dgm:prSet presAssocID="{F04FE4F6-CD5E-4852-9D05-8E4B537F3FB0}" presName="composite" presStyleCnt="0"/>
      <dgm:spPr/>
    </dgm:pt>
    <dgm:pt modelId="{EE3D3BB9-C2D1-4E99-900C-82E4778190A5}" type="pres">
      <dgm:prSet presAssocID="{F04FE4F6-CD5E-4852-9D05-8E4B537F3FB0}" presName="parTx" presStyleLbl="alignNode1" presStyleIdx="0" presStyleCnt="3">
        <dgm:presLayoutVars>
          <dgm:chMax val="0"/>
          <dgm:chPref val="0"/>
        </dgm:presLayoutVars>
      </dgm:prSet>
      <dgm:spPr/>
    </dgm:pt>
    <dgm:pt modelId="{5EE4143B-891D-406B-BCA4-6A5728DAD9B1}" type="pres">
      <dgm:prSet presAssocID="{F04FE4F6-CD5E-4852-9D05-8E4B537F3FB0}" presName="desTx" presStyleLbl="alignAccFollowNode1" presStyleIdx="0" presStyleCnt="3">
        <dgm:presLayoutVars/>
      </dgm:prSet>
      <dgm:spPr/>
    </dgm:pt>
    <dgm:pt modelId="{AEF567FB-E739-41D4-8F8B-C1359D328239}" type="pres">
      <dgm:prSet presAssocID="{88B3F383-3670-4645-BA1F-0EECCC3E2F6D}" presName="space" presStyleCnt="0"/>
      <dgm:spPr/>
    </dgm:pt>
    <dgm:pt modelId="{76E445A1-176D-421D-8C8C-F040ABD8C51A}" type="pres">
      <dgm:prSet presAssocID="{24CE9FB5-09FA-44AC-93EE-2CD8249A31EA}" presName="composite" presStyleCnt="0"/>
      <dgm:spPr/>
    </dgm:pt>
    <dgm:pt modelId="{450B6BAF-FF44-4917-9236-4B78ABDDECB7}" type="pres">
      <dgm:prSet presAssocID="{24CE9FB5-09FA-44AC-93EE-2CD8249A31EA}" presName="parTx" presStyleLbl="alignNode1" presStyleIdx="1" presStyleCnt="3">
        <dgm:presLayoutVars>
          <dgm:chMax val="0"/>
          <dgm:chPref val="0"/>
        </dgm:presLayoutVars>
      </dgm:prSet>
      <dgm:spPr/>
    </dgm:pt>
    <dgm:pt modelId="{D89527AE-0D69-4F22-8154-0D0DE9F6272D}" type="pres">
      <dgm:prSet presAssocID="{24CE9FB5-09FA-44AC-93EE-2CD8249A31EA}" presName="desTx" presStyleLbl="alignAccFollowNode1" presStyleIdx="1" presStyleCnt="3">
        <dgm:presLayoutVars/>
      </dgm:prSet>
      <dgm:spPr/>
    </dgm:pt>
    <dgm:pt modelId="{A9331267-F066-4F77-97A9-25FE922070D7}" type="pres">
      <dgm:prSet presAssocID="{15A3117D-13FD-48D5-A5AA-4E55D8B552FB}" presName="space" presStyleCnt="0"/>
      <dgm:spPr/>
    </dgm:pt>
    <dgm:pt modelId="{354135C0-83DD-41AA-8B65-254199BC616D}" type="pres">
      <dgm:prSet presAssocID="{22FD00FE-7DF2-41D9-B6D7-9E1BFC23677A}" presName="composite" presStyleCnt="0"/>
      <dgm:spPr/>
    </dgm:pt>
    <dgm:pt modelId="{099EC75B-F147-48A5-BEC2-7E92D0774952}" type="pres">
      <dgm:prSet presAssocID="{22FD00FE-7DF2-41D9-B6D7-9E1BFC23677A}" presName="parTx" presStyleLbl="alignNode1" presStyleIdx="2" presStyleCnt="3">
        <dgm:presLayoutVars>
          <dgm:chMax val="0"/>
          <dgm:chPref val="0"/>
        </dgm:presLayoutVars>
      </dgm:prSet>
      <dgm:spPr/>
    </dgm:pt>
    <dgm:pt modelId="{37D778C4-3A03-4A76-8B54-007EC537D1DD}" type="pres">
      <dgm:prSet presAssocID="{22FD00FE-7DF2-41D9-B6D7-9E1BFC23677A}" presName="desTx" presStyleLbl="alignAccFollowNode1" presStyleIdx="2" presStyleCnt="3">
        <dgm:presLayoutVars/>
      </dgm:prSet>
      <dgm:spPr/>
    </dgm:pt>
  </dgm:ptLst>
  <dgm:cxnLst>
    <dgm:cxn modelId="{E7C86B01-721B-43FC-8B22-E2737CCA09E1}" type="presOf" srcId="{6383E03F-7046-4F87-B9DB-9EE5223C707D}" destId="{37D778C4-3A03-4A76-8B54-007EC537D1DD}" srcOrd="0" destOrd="9" presId="urn:microsoft.com/office/officeart/2016/7/layout/ChevronBlockProcess"/>
    <dgm:cxn modelId="{CD54F904-975E-4342-9E96-D067EE90487E}" type="presOf" srcId="{BD8BBEE4-81F6-4011-A8E6-14EED31A1BD5}" destId="{37D778C4-3A03-4A76-8B54-007EC537D1DD}" srcOrd="0" destOrd="4" presId="urn:microsoft.com/office/officeart/2016/7/layout/ChevronBlockProcess"/>
    <dgm:cxn modelId="{F42A4005-5519-4674-9D36-ABB88852B0A5}" type="presOf" srcId="{0FE0331D-63DB-4DB0-A75B-BC10F5EDA2D6}" destId="{37D778C4-3A03-4A76-8B54-007EC537D1DD}" srcOrd="0" destOrd="6" presId="urn:microsoft.com/office/officeart/2016/7/layout/ChevronBlockProcess"/>
    <dgm:cxn modelId="{C6B70A07-2A16-4E31-99B6-9B353FB28763}" srcId="{79AE63DA-6003-4E3D-B27C-2BA1F0BE42C6}" destId="{C40B026B-3171-4C71-911C-116501CB9935}" srcOrd="1" destOrd="0" parTransId="{043C54EC-1299-4215-87F9-5679F35C5B00}" sibTransId="{7AE2287E-9595-4AA9-868F-B87DA0C0E0F8}"/>
    <dgm:cxn modelId="{6732C708-4087-480D-9F3D-B8E2D7A4ECAD}" type="presOf" srcId="{97371B8F-42D7-49F3-B3BE-5BDAFA0B9777}" destId="{37D778C4-3A03-4A76-8B54-007EC537D1DD}" srcOrd="0" destOrd="14" presId="urn:microsoft.com/office/officeart/2016/7/layout/ChevronBlockProcess"/>
    <dgm:cxn modelId="{AC62F108-EB15-4D3F-937A-57DF2ABDFCEA}" type="presOf" srcId="{788C6971-7EAC-46BC-A9CB-E25C9714048D}" destId="{5EE4143B-891D-406B-BCA4-6A5728DAD9B1}" srcOrd="0" destOrd="1" presId="urn:microsoft.com/office/officeart/2016/7/layout/ChevronBlockProcess"/>
    <dgm:cxn modelId="{3BFC5709-40B4-4E81-9A29-E8CAA9014610}" srcId="{24CE9FB5-09FA-44AC-93EE-2CD8249A31EA}" destId="{86706121-48B6-4097-9A83-067302DE4AE8}" srcOrd="0" destOrd="0" parTransId="{0BAA67F4-3936-4C36-BF2B-0C3140CE71A2}" sibTransId="{32E673BA-8BA1-4FC2-9EAC-76627BFF982E}"/>
    <dgm:cxn modelId="{4AA8020A-87CC-4E84-B8CA-B17A938CCFA5}" srcId="{68D0265F-7D84-4798-9644-FB62A54077D3}" destId="{AE1A8ABB-7FB7-4F1E-B184-219453E53EF6}" srcOrd="1" destOrd="0" parTransId="{C3EE4415-8E94-46A9-9FD4-DE4276BE27B6}" sibTransId="{5C6A9D4A-D8E3-4A0B-A6FC-C2CA01EB4253}"/>
    <dgm:cxn modelId="{DAA0B80A-C413-4B86-8057-D1CC03D01185}" srcId="{C8C3434A-81F5-4113-BA34-958206A0A327}" destId="{97371B8F-42D7-49F3-B3BE-5BDAFA0B9777}" srcOrd="1" destOrd="0" parTransId="{B84DFB65-F4F7-495D-9E55-C7510ABA93BD}" sibTransId="{0D263AB4-ECE1-4D30-B275-6D09BAB801D4}"/>
    <dgm:cxn modelId="{89EF3614-68EB-4AD9-832C-E739E7F4935F}" type="presOf" srcId="{D0875119-0026-4270-958F-0E365302BD3E}" destId="{37D778C4-3A03-4A76-8B54-007EC537D1DD}" srcOrd="0" destOrd="1" presId="urn:microsoft.com/office/officeart/2016/7/layout/ChevronBlockProcess"/>
    <dgm:cxn modelId="{69338314-A30D-4656-800D-D92F3CE56F39}" srcId="{86706121-48B6-4097-9A83-067302DE4AE8}" destId="{A3586700-826E-45D5-B19E-2990A8358257}" srcOrd="5" destOrd="0" parTransId="{E9BB6AB9-D702-4E9B-A216-5FAD4E1BF01B}" sibTransId="{0BE73F93-D959-47FA-8BFD-813362B0FE9B}"/>
    <dgm:cxn modelId="{DE629D17-2DD7-4CDA-B62E-573D07C23E68}" srcId="{86706121-48B6-4097-9A83-067302DE4AE8}" destId="{2FD9C153-0BD5-4262-B0B1-5A76EEFECF06}" srcOrd="4" destOrd="0" parTransId="{3820BDCF-7553-4156-B28C-138D9C4C8B94}" sibTransId="{F1D16240-67A9-45DE-A41B-F96203EB4D86}"/>
    <dgm:cxn modelId="{A9E5961D-05CB-40F3-954A-D0199BA8C37F}" srcId="{C8C3434A-81F5-4113-BA34-958206A0A327}" destId="{9CF09E5A-29AE-46B2-936A-C62FD1C6549B}" srcOrd="0" destOrd="0" parTransId="{374B90A4-0756-4138-9441-2F96B65D0B40}" sibTransId="{6486DA3C-AE39-45F1-8813-1EC18ED066B3}"/>
    <dgm:cxn modelId="{427FAD1E-00F3-4887-BA01-7D89A83CC973}" type="presOf" srcId="{4AB820F5-3887-4310-9F3B-A690DC8004CC}" destId="{37D778C4-3A03-4A76-8B54-007EC537D1DD}" srcOrd="0" destOrd="3" presId="urn:microsoft.com/office/officeart/2016/7/layout/ChevronBlockProcess"/>
    <dgm:cxn modelId="{596AAE1E-C87D-4FC2-9F73-AF314E3078E1}" type="presOf" srcId="{B3D2DEE0-29EE-4995-B3EB-013A7CF04D9B}" destId="{37D778C4-3A03-4A76-8B54-007EC537D1DD}" srcOrd="0" destOrd="0" presId="urn:microsoft.com/office/officeart/2016/7/layout/ChevronBlockProcess"/>
    <dgm:cxn modelId="{7F5BF327-0A6E-4A39-B3E9-EF299DAC4FC3}" srcId="{A3586700-826E-45D5-B19E-2990A8358257}" destId="{FACA50E4-EF86-4759-A971-819C6BEF04E6}" srcOrd="0" destOrd="0" parTransId="{AAF1C531-9D1E-4BBD-8C42-76F12B1C0572}" sibTransId="{96FF8536-F44F-4527-B96C-6C60C7FEB32B}"/>
    <dgm:cxn modelId="{8BB6CB28-C5C0-4BB7-877D-CCE40A976954}" srcId="{68D0265F-7D84-4798-9644-FB62A54077D3}" destId="{CF55A89B-00CB-4AAD-A34C-D03E99D6B594}" srcOrd="5" destOrd="0" parTransId="{6E134DE6-30C7-407F-AC5A-3AEB8B9CE762}" sibTransId="{64146F31-4A44-4DC3-9561-C803A4283945}"/>
    <dgm:cxn modelId="{30BC2631-EEDF-4C6C-81C5-55E97C58D254}" srcId="{2FD9C153-0BD5-4262-B0B1-5A76EEFECF06}" destId="{4083B4D4-B45F-480B-9683-A4C85C323A8C}" srcOrd="2" destOrd="0" parTransId="{6BDADCD2-B990-4CC7-9D5F-A512D3513230}" sibTransId="{63B5CBB5-9EB4-48A1-A5A6-DDB9691CBC26}"/>
    <dgm:cxn modelId="{08A9C033-2E6B-44B9-946B-73DBF40BDA83}" srcId="{68D0265F-7D84-4798-9644-FB62A54077D3}" destId="{513B511B-59CC-44D6-A85F-6709503B592F}" srcOrd="3" destOrd="0" parTransId="{A2CE94DC-402C-4C89-97C4-D9318ABB95ED}" sibTransId="{8BC8197C-A9B2-4E43-B377-802EEC15E53F}"/>
    <dgm:cxn modelId="{EBDDC133-3E1D-4714-ADF7-463A71A60165}" srcId="{68D0265F-7D84-4798-9644-FB62A54077D3}" destId="{7415BB63-91DB-4997-9E3C-6AC851E108D5}" srcOrd="4" destOrd="0" parTransId="{46FAFC02-7FBF-4D1F-B095-50A841CC56E0}" sibTransId="{DDFB98C4-07C1-4760-BA51-B405B1A4827D}"/>
    <dgm:cxn modelId="{88031F35-96A6-4F71-837C-57A75D7E6FC8}" type="presOf" srcId="{9755F545-B4B9-46C1-85D3-D2A047FD21EE}" destId="{D89527AE-0D69-4F22-8154-0D0DE9F6272D}" srcOrd="0" destOrd="5" presId="urn:microsoft.com/office/officeart/2016/7/layout/ChevronBlockProcess"/>
    <dgm:cxn modelId="{2AC0A636-0555-4ABE-BEAD-86D75F1F70E2}" type="presOf" srcId="{17429F20-AE7F-4FC2-9468-A6E260F7732D}" destId="{D89527AE-0D69-4F22-8154-0D0DE9F6272D}" srcOrd="0" destOrd="7" presId="urn:microsoft.com/office/officeart/2016/7/layout/ChevronBlockProcess"/>
    <dgm:cxn modelId="{1BBF6237-8C51-4505-A242-C6D25F0B0F19}" type="presOf" srcId="{007B325E-552C-46F9-86F6-1E6FAAB3FA97}" destId="{D89527AE-0D69-4F22-8154-0D0DE9F6272D}" srcOrd="0" destOrd="12" presId="urn:microsoft.com/office/officeart/2016/7/layout/ChevronBlockProcess"/>
    <dgm:cxn modelId="{1296EC3A-A121-4D90-A01B-B5A4C8AB3A69}" srcId="{86706121-48B6-4097-9A83-067302DE4AE8}" destId="{B8E22261-9D5D-4574-A310-219C65EF086B}" srcOrd="1" destOrd="0" parTransId="{C81ECF0E-E99A-4E63-B311-48ED5A1A9C34}" sibTransId="{9A01A774-6B79-4E85-A275-0DCEB95F9E54}"/>
    <dgm:cxn modelId="{A4227040-D74F-42A0-99BD-4B1156D1E479}" srcId="{501F1A1C-E76C-47D7-992E-2ED2EAA6EFAA}" destId="{F04FE4F6-CD5E-4852-9D05-8E4B537F3FB0}" srcOrd="0" destOrd="0" parTransId="{D82BEC47-BB83-4C32-A0CC-8C320F32C009}" sibTransId="{88B3F383-3670-4645-BA1F-0EECCC3E2F6D}"/>
    <dgm:cxn modelId="{73C80760-1869-420D-8BFB-1693ACAB3473}" type="presOf" srcId="{CF55A89B-00CB-4AAD-A34C-D03E99D6B594}" destId="{D89527AE-0D69-4F22-8154-0D0DE9F6272D}" srcOrd="0" destOrd="10" presId="urn:microsoft.com/office/officeart/2016/7/layout/ChevronBlockProcess"/>
    <dgm:cxn modelId="{C8D06161-EC88-4D9B-AD1C-C40958CF21DA}" srcId="{86706121-48B6-4097-9A83-067302DE4AE8}" destId="{75E7EE77-0E2F-4408-92F9-EF647BFFAC68}" srcOrd="0" destOrd="0" parTransId="{931C474A-1B6B-48C5-8D7D-6BBEDDAC0941}" sibTransId="{2C862535-D72C-4800-B02C-B083A27B1ABD}"/>
    <dgm:cxn modelId="{D3485761-7B71-4998-9B8C-83156B4A5120}" type="presOf" srcId="{CC1F6601-8BCC-44B1-8D97-D41193633201}" destId="{5EE4143B-891D-406B-BCA4-6A5728DAD9B1}" srcOrd="0" destOrd="2" presId="urn:microsoft.com/office/officeart/2016/7/layout/ChevronBlockProcess"/>
    <dgm:cxn modelId="{05818241-AB5F-40C3-95BA-D37698285402}" srcId="{22FD00FE-7DF2-41D9-B6D7-9E1BFC23677A}" destId="{D0875119-0026-4270-958F-0E365302BD3E}" srcOrd="1" destOrd="0" parTransId="{AB86B79B-E903-4424-AFA3-8A3DE267AD8F}" sibTransId="{EF01220B-653F-49D6-9AFB-07A5258A81B1}"/>
    <dgm:cxn modelId="{C5EA6843-451A-4867-99D8-E9542EB2ED6B}" srcId="{F04FE4F6-CD5E-4852-9D05-8E4B537F3FB0}" destId="{788C6971-7EAC-46BC-A9CB-E25C9714048D}" srcOrd="1" destOrd="0" parTransId="{357C3EFA-9A9B-42DD-B218-A62BEBA7AE67}" sibTransId="{B3A38B02-BCFE-4D24-B45D-2396F210F2AC}"/>
    <dgm:cxn modelId="{FE435043-EAB8-4504-A833-6E6602FCFC03}" srcId="{2FD9C153-0BD5-4262-B0B1-5A76EEFECF06}" destId="{FD29291E-AFE8-49F2-ABC4-5EFCD3D24EF8}" srcOrd="1" destOrd="0" parTransId="{B1291852-860D-4EC1-B3CF-71964932D6C5}" sibTransId="{8198CC72-7BB2-4504-A69C-39324BF65E1C}"/>
    <dgm:cxn modelId="{5B1B6345-C16B-4A4B-8EFA-E0BEDB2134D7}" type="presOf" srcId="{AE1A8ABB-7FB7-4F1E-B184-219453E53EF6}" destId="{D89527AE-0D69-4F22-8154-0D0DE9F6272D}" srcOrd="0" destOrd="6" presId="urn:microsoft.com/office/officeart/2016/7/layout/ChevronBlockProcess"/>
    <dgm:cxn modelId="{2C631846-6B2D-402A-B6A8-E228FC52552E}" srcId="{F04FE4F6-CD5E-4852-9D05-8E4B537F3FB0}" destId="{CC1F6601-8BCC-44B1-8D97-D41193633201}" srcOrd="2" destOrd="0" parTransId="{4B34990D-2378-45F7-9C70-822DEDA724EC}" sibTransId="{EF68A1BA-A467-45AB-A410-C54522ABC030}"/>
    <dgm:cxn modelId="{EDE82846-F4C9-4F66-8A07-459476772BE1}" srcId="{68D0265F-7D84-4798-9644-FB62A54077D3}" destId="{17429F20-AE7F-4FC2-9468-A6E260F7732D}" srcOrd="2" destOrd="0" parTransId="{A39631C0-0F67-4702-9600-112FE44B639F}" sibTransId="{7B32E939-E334-4A7C-9666-0E9739DA7989}"/>
    <dgm:cxn modelId="{074DDC66-8788-4AC5-86A1-256DECE10E33}" type="presOf" srcId="{7415BB63-91DB-4997-9E3C-6AC851E108D5}" destId="{D89527AE-0D69-4F22-8154-0D0DE9F6272D}" srcOrd="0" destOrd="9" presId="urn:microsoft.com/office/officeart/2016/7/layout/ChevronBlockProcess"/>
    <dgm:cxn modelId="{B06E3D68-8397-4FF4-AC83-56FF97096A83}" type="presOf" srcId="{CE989A02-1293-40E9-A715-7408D22FD1CC}" destId="{D89527AE-0D69-4F22-8154-0D0DE9F6272D}" srcOrd="0" destOrd="3" presId="urn:microsoft.com/office/officeart/2016/7/layout/ChevronBlockProcess"/>
    <dgm:cxn modelId="{E5FDEF6B-850D-4827-8DBA-C421CE9E824A}" srcId="{68D0265F-7D84-4798-9644-FB62A54077D3}" destId="{9755F545-B4B9-46C1-85D3-D2A047FD21EE}" srcOrd="0" destOrd="0" parTransId="{3CFDF05D-8184-4640-8538-65C16D58BC5F}" sibTransId="{74AA1188-2BCA-405E-95AD-78377CB0950F}"/>
    <dgm:cxn modelId="{1D5C566C-35BF-4E07-A43D-2CEA42C3CF79}" type="presOf" srcId="{79AE63DA-6003-4E3D-B27C-2BA1F0BE42C6}" destId="{37D778C4-3A03-4A76-8B54-007EC537D1DD}" srcOrd="0" destOrd="8" presId="urn:microsoft.com/office/officeart/2016/7/layout/ChevronBlockProcess"/>
    <dgm:cxn modelId="{09BDA04E-4876-4FAC-A302-16FF5BFF8D96}" type="presOf" srcId="{22FD00FE-7DF2-41D9-B6D7-9E1BFC23677A}" destId="{099EC75B-F147-48A5-BEC2-7E92D0774952}" srcOrd="0" destOrd="0" presId="urn:microsoft.com/office/officeart/2016/7/layout/ChevronBlockProcess"/>
    <dgm:cxn modelId="{69F4FF53-FF06-4167-AB46-1D3D6315EC0B}" type="presOf" srcId="{C40B026B-3171-4C71-911C-116501CB9935}" destId="{37D778C4-3A03-4A76-8B54-007EC537D1DD}" srcOrd="0" destOrd="10" presId="urn:microsoft.com/office/officeart/2016/7/layout/ChevronBlockProcess"/>
    <dgm:cxn modelId="{F5979E74-EB7A-4774-900A-517E0C42E16D}" type="presOf" srcId="{68D0265F-7D84-4798-9644-FB62A54077D3}" destId="{D89527AE-0D69-4F22-8154-0D0DE9F6272D}" srcOrd="0" destOrd="4" presId="urn:microsoft.com/office/officeart/2016/7/layout/ChevronBlockProcess"/>
    <dgm:cxn modelId="{72084976-45BF-41C5-9AB5-C1AAF594E339}" type="presOf" srcId="{4A89F816-F662-476E-9549-0D08D6C4E3BD}" destId="{D89527AE-0D69-4F22-8154-0D0DE9F6272D}" srcOrd="0" destOrd="17" presId="urn:microsoft.com/office/officeart/2016/7/layout/ChevronBlockProcess"/>
    <dgm:cxn modelId="{B3783558-ED10-41B3-8668-01918E819686}" srcId="{D0875119-0026-4270-958F-0E365302BD3E}" destId="{8F4BDAC6-24F0-469F-B975-42E666B34E94}" srcOrd="0" destOrd="0" parTransId="{A752EDC6-BD44-4574-B956-5292B3439C0E}" sibTransId="{746C0144-2CED-4B13-8D24-36DC2FBEB4EE}"/>
    <dgm:cxn modelId="{6AA13F78-E2B3-414B-975A-7A4F6918C137}" type="presOf" srcId="{FD29291E-AFE8-49F2-ABC4-5EFCD3D24EF8}" destId="{D89527AE-0D69-4F22-8154-0D0DE9F6272D}" srcOrd="0" destOrd="13" presId="urn:microsoft.com/office/officeart/2016/7/layout/ChevronBlockProcess"/>
    <dgm:cxn modelId="{76D61E5A-40A8-4E08-8976-EDDD743956F2}" type="presOf" srcId="{FACA50E4-EF86-4759-A971-819C6BEF04E6}" destId="{D89527AE-0D69-4F22-8154-0D0DE9F6272D}" srcOrd="0" destOrd="16" presId="urn:microsoft.com/office/officeart/2016/7/layout/ChevronBlockProcess"/>
    <dgm:cxn modelId="{67AE707C-BF66-4EA7-BE19-AA8866EA2752}" type="presOf" srcId="{4083B4D4-B45F-480B-9683-A4C85C323A8C}" destId="{D89527AE-0D69-4F22-8154-0D0DE9F6272D}" srcOrd="0" destOrd="14" presId="urn:microsoft.com/office/officeart/2016/7/layout/ChevronBlockProcess"/>
    <dgm:cxn modelId="{D58AFD7E-D0B4-4D67-8D87-D214C7BC6FF2}" srcId="{D0875119-0026-4270-958F-0E365302BD3E}" destId="{4AB820F5-3887-4310-9F3B-A690DC8004CC}" srcOrd="1" destOrd="0" parTransId="{94926F6B-3691-4460-BBFD-9064E5A10EBD}" sibTransId="{55689CA2-D75F-4EB3-B304-9521E7655A6A}"/>
    <dgm:cxn modelId="{E9B98B80-8579-45E0-9124-25915DC531FD}" srcId="{22FD00FE-7DF2-41D9-B6D7-9E1BFC23677A}" destId="{B3D2DEE0-29EE-4995-B3EB-013A7CF04D9B}" srcOrd="0" destOrd="0" parTransId="{B46B1C69-8F37-4C68-904D-2F2FD4862C38}" sibTransId="{9A8D7281-B3A8-4A0E-8A5F-A30905E24F07}"/>
    <dgm:cxn modelId="{AEEA8E82-03E4-4234-8972-7BE587A38EF0}" srcId="{86706121-48B6-4097-9A83-067302DE4AE8}" destId="{4A89F816-F662-476E-9549-0D08D6C4E3BD}" srcOrd="6" destOrd="0" parTransId="{D2ACC15B-F0A3-4D39-BDC2-10D4B46A2516}" sibTransId="{C7A39A35-A469-4E39-91FD-BD3E3FE58C3B}"/>
    <dgm:cxn modelId="{54479C84-1E80-4BA3-8DB1-3F1023AEE88D}" srcId="{BD8BBEE4-81F6-4011-A8E6-14EED31A1BD5}" destId="{3E482B0A-615C-4DCB-8F1F-10A0EB85ACE4}" srcOrd="0" destOrd="0" parTransId="{C0171BA2-93B7-49A6-97D0-F2D7F61953F1}" sibTransId="{1B3EE5E8-52B7-4B30-A8EB-5A0A683EED12}"/>
    <dgm:cxn modelId="{D9A5DF86-9DC5-4E4C-ADAA-5C8243D4D253}" srcId="{22FD00FE-7DF2-41D9-B6D7-9E1BFC23677A}" destId="{BD8BBEE4-81F6-4011-A8E6-14EED31A1BD5}" srcOrd="2" destOrd="0" parTransId="{D5371C07-F168-4B45-8A15-D6E22B238B69}" sibTransId="{8C9F27E2-9D0B-40EA-9DE5-B38F5440497F}"/>
    <dgm:cxn modelId="{ED87F186-9686-4CE7-AF7B-279CD04D63FF}" type="presOf" srcId="{24CE9FB5-09FA-44AC-93EE-2CD8249A31EA}" destId="{450B6BAF-FF44-4917-9236-4B78ABDDECB7}" srcOrd="0" destOrd="0" presId="urn:microsoft.com/office/officeart/2016/7/layout/ChevronBlockProcess"/>
    <dgm:cxn modelId="{1C3C4C8F-AD58-42BE-9E4B-313CD1DF2EED}" srcId="{79AE63DA-6003-4E3D-B27C-2BA1F0BE42C6}" destId="{6383E03F-7046-4F87-B9DB-9EE5223C707D}" srcOrd="0" destOrd="0" parTransId="{297B9E0C-5CBD-4229-AAB0-E6584A71FE5C}" sibTransId="{2D87EF12-E081-4AD1-A4DC-FECE91F8AC69}"/>
    <dgm:cxn modelId="{A8F2EF95-7EEB-4504-8B02-D05872790528}" srcId="{BD8BBEE4-81F6-4011-A8E6-14EED31A1BD5}" destId="{ADA899FD-CA79-4189-90F1-A0770C1A317B}" srcOrd="2" destOrd="0" parTransId="{BE7A74FD-DE09-4DB2-8021-565B4A32E22F}" sibTransId="{544D6101-127E-489F-86AD-E660872C3940}"/>
    <dgm:cxn modelId="{071E5E98-F7D4-4947-B8FB-2ABE41D7340C}" type="presOf" srcId="{A3586700-826E-45D5-B19E-2990A8358257}" destId="{D89527AE-0D69-4F22-8154-0D0DE9F6272D}" srcOrd="0" destOrd="15" presId="urn:microsoft.com/office/officeart/2016/7/layout/ChevronBlockProcess"/>
    <dgm:cxn modelId="{446CA39C-C4CF-45E0-A040-F8E040858EAC}" srcId="{F04FE4F6-CD5E-4852-9D05-8E4B537F3FB0}" destId="{6F3C1B17-DF17-4929-9829-1B5D9D949C25}" srcOrd="0" destOrd="0" parTransId="{E3849F3C-6F22-457C-8059-EE3F7EFF596C}" sibTransId="{803C09BE-9607-4AC2-91B8-BE8B5799188C}"/>
    <dgm:cxn modelId="{3089079D-B798-43C6-9229-15E960AB8317}" type="presOf" srcId="{ADA899FD-CA79-4189-90F1-A0770C1A317B}" destId="{37D778C4-3A03-4A76-8B54-007EC537D1DD}" srcOrd="0" destOrd="7" presId="urn:microsoft.com/office/officeart/2016/7/layout/ChevronBlockProcess"/>
    <dgm:cxn modelId="{0D1B88A0-E50D-45F1-8F8C-1E396E569479}" srcId="{501F1A1C-E76C-47D7-992E-2ED2EAA6EFAA}" destId="{24CE9FB5-09FA-44AC-93EE-2CD8249A31EA}" srcOrd="1" destOrd="0" parTransId="{5A7B1712-52AB-4F89-8063-1BBD7DA557F6}" sibTransId="{15A3117D-13FD-48D5-A5AA-4E55D8B552FB}"/>
    <dgm:cxn modelId="{FC37A7A9-49E8-4CCA-B164-37D069DB3BCB}" srcId="{BD8BBEE4-81F6-4011-A8E6-14EED31A1BD5}" destId="{0FE0331D-63DB-4DB0-A75B-BC10F5EDA2D6}" srcOrd="1" destOrd="0" parTransId="{4169CE24-1DD3-4798-B287-EF5CB7FF0967}" sibTransId="{69319F22-E191-429A-ABA7-D51F0F6A8F94}"/>
    <dgm:cxn modelId="{2DAE48AD-5058-4294-B96F-E94C9024681F}" type="presOf" srcId="{513B511B-59CC-44D6-A85F-6709503B592F}" destId="{D89527AE-0D69-4F22-8154-0D0DE9F6272D}" srcOrd="0" destOrd="8" presId="urn:microsoft.com/office/officeart/2016/7/layout/ChevronBlockProcess"/>
    <dgm:cxn modelId="{C5A648B0-144F-47A2-9AC2-E35BF757458D}" srcId="{22FD00FE-7DF2-41D9-B6D7-9E1BFC23677A}" destId="{79AE63DA-6003-4E3D-B27C-2BA1F0BE42C6}" srcOrd="3" destOrd="0" parTransId="{531FD52B-CC57-4FAA-B4C4-CFA42F409BB2}" sibTransId="{E45CD763-EFFC-4F78-81C5-1F5456D3FDA4}"/>
    <dgm:cxn modelId="{D2D88DB4-B5C3-4236-8A41-1FF413321F44}" type="presOf" srcId="{647663C4-BA53-41F3-81A7-161EC18DEAE1}" destId="{37D778C4-3A03-4A76-8B54-007EC537D1DD}" srcOrd="0" destOrd="11" presId="urn:microsoft.com/office/officeart/2016/7/layout/ChevronBlockProcess"/>
    <dgm:cxn modelId="{5775DEB7-3E78-4F79-84BD-C788B87F38FA}" srcId="{79AE63DA-6003-4E3D-B27C-2BA1F0BE42C6}" destId="{647663C4-BA53-41F3-81A7-161EC18DEAE1}" srcOrd="2" destOrd="0" parTransId="{08EDE285-347A-4F47-AD51-0369970D3C8B}" sibTransId="{32DDA839-F5EC-4990-A7E7-D9137BCA14B8}"/>
    <dgm:cxn modelId="{017345B9-85EB-4ABE-8470-8E513DE7F87A}" type="presOf" srcId="{2FD9C153-0BD5-4262-B0B1-5A76EEFECF06}" destId="{D89527AE-0D69-4F22-8154-0D0DE9F6272D}" srcOrd="0" destOrd="11" presId="urn:microsoft.com/office/officeart/2016/7/layout/ChevronBlockProcess"/>
    <dgm:cxn modelId="{E6033DCA-0B1F-4517-BB4A-133AFA286E70}" srcId="{86706121-48B6-4097-9A83-067302DE4AE8}" destId="{CE989A02-1293-40E9-A715-7408D22FD1CC}" srcOrd="2" destOrd="0" parTransId="{577F1732-6348-4E55-955F-1092F2717ED0}" sibTransId="{99FB3641-CAA7-4DDE-9EEC-2583CAE49268}"/>
    <dgm:cxn modelId="{71040DCF-79BE-4E51-9D81-2A9EB3155677}" type="presOf" srcId="{86706121-48B6-4097-9A83-067302DE4AE8}" destId="{D89527AE-0D69-4F22-8154-0D0DE9F6272D}" srcOrd="0" destOrd="0" presId="urn:microsoft.com/office/officeart/2016/7/layout/ChevronBlockProcess"/>
    <dgm:cxn modelId="{76D32ED4-F501-4446-B540-2CB1BE0D85F1}" type="presOf" srcId="{B8E22261-9D5D-4574-A310-219C65EF086B}" destId="{D89527AE-0D69-4F22-8154-0D0DE9F6272D}" srcOrd="0" destOrd="2" presId="urn:microsoft.com/office/officeart/2016/7/layout/ChevronBlockProcess"/>
    <dgm:cxn modelId="{A793DEDD-07B3-4A7F-9E7B-59F438214279}" type="presOf" srcId="{F04FE4F6-CD5E-4852-9D05-8E4B537F3FB0}" destId="{EE3D3BB9-C2D1-4E99-900C-82E4778190A5}" srcOrd="0" destOrd="0" presId="urn:microsoft.com/office/officeart/2016/7/layout/ChevronBlockProcess"/>
    <dgm:cxn modelId="{269A76E1-E9FC-40C7-9541-2D2D0F3F7F3E}" type="presOf" srcId="{3E482B0A-615C-4DCB-8F1F-10A0EB85ACE4}" destId="{37D778C4-3A03-4A76-8B54-007EC537D1DD}" srcOrd="0" destOrd="5" presId="urn:microsoft.com/office/officeart/2016/7/layout/ChevronBlockProcess"/>
    <dgm:cxn modelId="{A230B8E2-11EE-43B5-8D18-A3D493423CB1}" type="presOf" srcId="{8F4BDAC6-24F0-469F-B975-42E666B34E94}" destId="{37D778C4-3A03-4A76-8B54-007EC537D1DD}" srcOrd="0" destOrd="2" presId="urn:microsoft.com/office/officeart/2016/7/layout/ChevronBlockProcess"/>
    <dgm:cxn modelId="{71C4E3E6-11CE-4789-B7A3-D1671786D14D}" type="presOf" srcId="{6F3C1B17-DF17-4929-9829-1B5D9D949C25}" destId="{5EE4143B-891D-406B-BCA4-6A5728DAD9B1}" srcOrd="0" destOrd="0" presId="urn:microsoft.com/office/officeart/2016/7/layout/ChevronBlockProcess"/>
    <dgm:cxn modelId="{345951ED-557B-405B-B936-0E38E39C0B85}" srcId="{501F1A1C-E76C-47D7-992E-2ED2EAA6EFAA}" destId="{22FD00FE-7DF2-41D9-B6D7-9E1BFC23677A}" srcOrd="2" destOrd="0" parTransId="{4D89D404-9C21-4B7B-861D-67A54AFD0E0B}" sibTransId="{98629D19-F005-4569-85D8-5443FE59C222}"/>
    <dgm:cxn modelId="{059F6EEF-F4DF-4EF1-8640-55DFEDC27C3D}" type="presOf" srcId="{75E7EE77-0E2F-4408-92F9-EF647BFFAC68}" destId="{D89527AE-0D69-4F22-8154-0D0DE9F6272D}" srcOrd="0" destOrd="1" presId="urn:microsoft.com/office/officeart/2016/7/layout/ChevronBlockProcess"/>
    <dgm:cxn modelId="{79FCB4F3-47AB-49F2-B7E7-420D53ACC780}" type="presOf" srcId="{C8C3434A-81F5-4113-BA34-958206A0A327}" destId="{37D778C4-3A03-4A76-8B54-007EC537D1DD}" srcOrd="0" destOrd="12" presId="urn:microsoft.com/office/officeart/2016/7/layout/ChevronBlockProcess"/>
    <dgm:cxn modelId="{F826B0F5-544E-4E9C-9C32-97394F87EC07}" type="presOf" srcId="{501F1A1C-E76C-47D7-992E-2ED2EAA6EFAA}" destId="{40520F65-F1E5-4764-84DA-F0876161FF51}" srcOrd="0" destOrd="0" presId="urn:microsoft.com/office/officeart/2016/7/layout/ChevronBlockProcess"/>
    <dgm:cxn modelId="{3EEC07F6-9C35-483A-A58A-7DFEEE060003}" type="presOf" srcId="{9CF09E5A-29AE-46B2-936A-C62FD1C6549B}" destId="{37D778C4-3A03-4A76-8B54-007EC537D1DD}" srcOrd="0" destOrd="13" presId="urn:microsoft.com/office/officeart/2016/7/layout/ChevronBlockProcess"/>
    <dgm:cxn modelId="{EAD629F6-F6A8-468F-B95D-E5FC80A6B14A}" srcId="{22FD00FE-7DF2-41D9-B6D7-9E1BFC23677A}" destId="{C8C3434A-81F5-4113-BA34-958206A0A327}" srcOrd="4" destOrd="0" parTransId="{528563EB-6742-41B4-8E87-AFFC968153E7}" sibTransId="{D5C3DF63-819E-472C-94E5-4DCEDC933A04}"/>
    <dgm:cxn modelId="{4982D4F7-51D2-4E0F-AC21-2C2992B33A00}" srcId="{86706121-48B6-4097-9A83-067302DE4AE8}" destId="{68D0265F-7D84-4798-9644-FB62A54077D3}" srcOrd="3" destOrd="0" parTransId="{5B28D232-941E-46DE-B718-CD558AA7BAC2}" sibTransId="{FA310787-F9BC-4094-A94A-E81FF75C7673}"/>
    <dgm:cxn modelId="{8B9AC2FD-814C-4113-A370-6827A2DD56AF}" srcId="{2FD9C153-0BD5-4262-B0B1-5A76EEFECF06}" destId="{007B325E-552C-46F9-86F6-1E6FAAB3FA97}" srcOrd="0" destOrd="0" parTransId="{2575CC17-30E7-4145-9A9F-6C62D27E98EB}" sibTransId="{C871E4FC-0C4B-47C0-8972-7B280A776679}"/>
    <dgm:cxn modelId="{5B53F5C8-3DFE-4C21-A0B9-C6A14DDC70C4}" type="presParOf" srcId="{40520F65-F1E5-4764-84DA-F0876161FF51}" destId="{0F81C977-7CD5-488B-9C15-6DE8AA1754EE}" srcOrd="0" destOrd="0" presId="urn:microsoft.com/office/officeart/2016/7/layout/ChevronBlockProcess"/>
    <dgm:cxn modelId="{483CBE18-AE17-450D-A7CA-BEDC17B64417}" type="presParOf" srcId="{0F81C977-7CD5-488B-9C15-6DE8AA1754EE}" destId="{EE3D3BB9-C2D1-4E99-900C-82E4778190A5}" srcOrd="0" destOrd="0" presId="urn:microsoft.com/office/officeart/2016/7/layout/ChevronBlockProcess"/>
    <dgm:cxn modelId="{67549D38-B7C5-459F-81A7-485F9E02A503}" type="presParOf" srcId="{0F81C977-7CD5-488B-9C15-6DE8AA1754EE}" destId="{5EE4143B-891D-406B-BCA4-6A5728DAD9B1}" srcOrd="1" destOrd="0" presId="urn:microsoft.com/office/officeart/2016/7/layout/ChevronBlockProcess"/>
    <dgm:cxn modelId="{BFE3EAD7-0A33-4121-8ACE-B60E5CEBBDB3}" type="presParOf" srcId="{40520F65-F1E5-4764-84DA-F0876161FF51}" destId="{AEF567FB-E739-41D4-8F8B-C1359D328239}" srcOrd="1" destOrd="0" presId="urn:microsoft.com/office/officeart/2016/7/layout/ChevronBlockProcess"/>
    <dgm:cxn modelId="{C745B764-19E9-478E-A527-615AB1B15A07}" type="presParOf" srcId="{40520F65-F1E5-4764-84DA-F0876161FF51}" destId="{76E445A1-176D-421D-8C8C-F040ABD8C51A}" srcOrd="2" destOrd="0" presId="urn:microsoft.com/office/officeart/2016/7/layout/ChevronBlockProcess"/>
    <dgm:cxn modelId="{54E1CB60-AEB1-4391-B5FA-969303261A37}" type="presParOf" srcId="{76E445A1-176D-421D-8C8C-F040ABD8C51A}" destId="{450B6BAF-FF44-4917-9236-4B78ABDDECB7}" srcOrd="0" destOrd="0" presId="urn:microsoft.com/office/officeart/2016/7/layout/ChevronBlockProcess"/>
    <dgm:cxn modelId="{5D52E829-8BCF-45A1-A12F-AA2F35E1DC5E}" type="presParOf" srcId="{76E445A1-176D-421D-8C8C-F040ABD8C51A}" destId="{D89527AE-0D69-4F22-8154-0D0DE9F6272D}" srcOrd="1" destOrd="0" presId="urn:microsoft.com/office/officeart/2016/7/layout/ChevronBlockProcess"/>
    <dgm:cxn modelId="{61D7BE8A-1A4C-41B1-8FE3-1E577C8F5B4D}" type="presParOf" srcId="{40520F65-F1E5-4764-84DA-F0876161FF51}" destId="{A9331267-F066-4F77-97A9-25FE922070D7}" srcOrd="3" destOrd="0" presId="urn:microsoft.com/office/officeart/2016/7/layout/ChevronBlockProcess"/>
    <dgm:cxn modelId="{BC1CB42F-F13B-4F5B-AF08-B120D03086B6}" type="presParOf" srcId="{40520F65-F1E5-4764-84DA-F0876161FF51}" destId="{354135C0-83DD-41AA-8B65-254199BC616D}" srcOrd="4" destOrd="0" presId="urn:microsoft.com/office/officeart/2016/7/layout/ChevronBlockProcess"/>
    <dgm:cxn modelId="{BCCD92CE-0143-4DA9-8B32-EDB3C600DC18}" type="presParOf" srcId="{354135C0-83DD-41AA-8B65-254199BC616D}" destId="{099EC75B-F147-48A5-BEC2-7E92D0774952}" srcOrd="0" destOrd="0" presId="urn:microsoft.com/office/officeart/2016/7/layout/ChevronBlockProcess"/>
    <dgm:cxn modelId="{022DD917-7AB1-4BC4-8CC5-00F24C4320B4}" type="presParOf" srcId="{354135C0-83DD-41AA-8B65-254199BC616D}" destId="{37D778C4-3A03-4A76-8B54-007EC537D1DD}"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5470A-F041-40D3-B5F5-AB0829246D2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0F72811-2913-43D7-A88C-E65247570299}">
      <dgm:prSet/>
      <dgm:spPr/>
      <dgm:t>
        <a:bodyPr/>
        <a:lstStyle/>
        <a:p>
          <a:pPr>
            <a:defRPr cap="all"/>
          </a:pPr>
          <a:r>
            <a:rPr lang="en-US" dirty="0"/>
            <a:t>This project aimed to predict thyroid cancer risk by analyzing a large and diverse dataset of over 212,000 patient records using advanced statistical and machine learning techniques. The approach combined </a:t>
          </a:r>
          <a:r>
            <a:rPr lang="en-US" b="1" dirty="0"/>
            <a:t>descriptive analytics</a:t>
          </a:r>
          <a:r>
            <a:rPr lang="en-US" dirty="0"/>
            <a:t>, </a:t>
          </a:r>
          <a:r>
            <a:rPr lang="en-US" b="1" dirty="0"/>
            <a:t>regression modeling</a:t>
          </a:r>
          <a:r>
            <a:rPr lang="en-US" dirty="0"/>
            <a:t>, and a </a:t>
          </a:r>
          <a:r>
            <a:rPr lang="en-US" b="1" dirty="0"/>
            <a:t>high-performance random forest (HPFOREST)</a:t>
          </a:r>
          <a:r>
            <a:rPr lang="en-US" dirty="0"/>
            <a:t> algorithm in SAS to derive clinical insights and build a robust predictive model.</a:t>
          </a:r>
        </a:p>
      </dgm:t>
    </dgm:pt>
    <dgm:pt modelId="{6B967905-AF74-4D83-BC70-F41C46A7F05F}" type="parTrans" cxnId="{4BCC6F16-532A-465D-A0A7-978DE86D787D}">
      <dgm:prSet/>
      <dgm:spPr/>
      <dgm:t>
        <a:bodyPr/>
        <a:lstStyle/>
        <a:p>
          <a:endParaRPr lang="en-US"/>
        </a:p>
      </dgm:t>
    </dgm:pt>
    <dgm:pt modelId="{41177CBE-BAC1-486A-B111-99866A33ABCE}" type="sibTrans" cxnId="{4BCC6F16-532A-465D-A0A7-978DE86D787D}">
      <dgm:prSet/>
      <dgm:spPr/>
      <dgm:t>
        <a:bodyPr/>
        <a:lstStyle/>
        <a:p>
          <a:endParaRPr lang="en-US"/>
        </a:p>
      </dgm:t>
    </dgm:pt>
    <dgm:pt modelId="{17011FFA-4B98-4D68-B976-A840936FF068}">
      <dgm:prSet/>
      <dgm:spPr/>
      <dgm:t>
        <a:bodyPr/>
        <a:lstStyle/>
        <a:p>
          <a:pPr>
            <a:defRPr cap="all"/>
          </a:pPr>
          <a:r>
            <a:rPr lang="en-US" b="1"/>
            <a:t>Key Findings:</a:t>
          </a:r>
          <a:endParaRPr lang="en-US"/>
        </a:p>
      </dgm:t>
    </dgm:pt>
    <dgm:pt modelId="{570F0F69-30C2-4F05-8B9A-83FCB4C0F177}" type="parTrans" cxnId="{6CC16E04-A890-4754-8763-8819C9DA67F8}">
      <dgm:prSet/>
      <dgm:spPr/>
      <dgm:t>
        <a:bodyPr/>
        <a:lstStyle/>
        <a:p>
          <a:endParaRPr lang="en-US"/>
        </a:p>
      </dgm:t>
    </dgm:pt>
    <dgm:pt modelId="{0DD863A3-9DF9-4CD5-9F56-9021DF520F99}" type="sibTrans" cxnId="{6CC16E04-A890-4754-8763-8819C9DA67F8}">
      <dgm:prSet/>
      <dgm:spPr/>
      <dgm:t>
        <a:bodyPr/>
        <a:lstStyle/>
        <a:p>
          <a:endParaRPr lang="en-US"/>
        </a:p>
      </dgm:t>
    </dgm:pt>
    <dgm:pt modelId="{F694C9F8-4BDA-42F8-8331-21D1CF658ABC}">
      <dgm:prSet/>
      <dgm:spPr/>
      <dgm:t>
        <a:bodyPr/>
        <a:lstStyle/>
        <a:p>
          <a:pPr>
            <a:defRPr cap="all"/>
          </a:pPr>
          <a:r>
            <a:rPr lang="en-US" b="1" dirty="0"/>
            <a:t>Descriptive Analysis</a:t>
          </a:r>
          <a:r>
            <a:rPr lang="en-US" dirty="0"/>
            <a:t> revealed that patients with a family history of thyroid disease, those exposed to radiation, and those with abnormal hormone levels (TSH, T3, T4) had higher likelihoods of being in the high-risk group. Females and patients aged 40–60+ also showed elevated risk.</a:t>
          </a:r>
        </a:p>
      </dgm:t>
    </dgm:pt>
    <dgm:pt modelId="{BA62DCC6-1494-4C70-8934-2BFA170B1E5E}" type="parTrans" cxnId="{587B8FC5-DD67-46CE-B42B-391BDA5040F0}">
      <dgm:prSet/>
      <dgm:spPr/>
      <dgm:t>
        <a:bodyPr/>
        <a:lstStyle/>
        <a:p>
          <a:endParaRPr lang="en-US"/>
        </a:p>
      </dgm:t>
    </dgm:pt>
    <dgm:pt modelId="{3715008B-BC11-43B3-83F6-CA34A8AFFA1A}" type="sibTrans" cxnId="{587B8FC5-DD67-46CE-B42B-391BDA5040F0}">
      <dgm:prSet/>
      <dgm:spPr/>
      <dgm:t>
        <a:bodyPr/>
        <a:lstStyle/>
        <a:p>
          <a:endParaRPr lang="en-US"/>
        </a:p>
      </dgm:t>
    </dgm:pt>
    <dgm:pt modelId="{B342FE02-0677-4DED-9ECB-33FBDBD1192E}">
      <dgm:prSet/>
      <dgm:spPr/>
      <dgm:t>
        <a:bodyPr/>
        <a:lstStyle/>
        <a:p>
          <a:pPr>
            <a:defRPr cap="all"/>
          </a:pPr>
          <a:r>
            <a:rPr lang="en-US" b="1" dirty="0"/>
            <a:t>Logistic Regression</a:t>
          </a:r>
          <a:r>
            <a:rPr lang="en-US" dirty="0"/>
            <a:t> identified</a:t>
          </a:r>
          <a:r>
            <a:rPr lang="en-US" b="1" dirty="0"/>
            <a:t>, Radiation Exposure</a:t>
          </a:r>
          <a:r>
            <a:rPr lang="en-US" dirty="0"/>
            <a:t>, </a:t>
          </a:r>
          <a:r>
            <a:rPr lang="en-US" b="1" dirty="0"/>
            <a:t>Iodine deficiency and Family History</a:t>
          </a:r>
          <a:r>
            <a:rPr lang="en-US" dirty="0"/>
            <a:t> as statistically significant predictors of cancer risk. Interaction effects (e.g., </a:t>
          </a:r>
          <a:r>
            <a:rPr lang="en-US" b="1" dirty="0"/>
            <a:t>Obesity × Smoking</a:t>
          </a:r>
          <a:r>
            <a:rPr lang="en-US" dirty="0"/>
            <a:t>) amplified risk in specific subgroups.</a:t>
          </a:r>
        </a:p>
      </dgm:t>
    </dgm:pt>
    <dgm:pt modelId="{799F72DF-0895-4C88-9776-5411B0BA773E}" type="parTrans" cxnId="{A7F5E7FC-9D61-4761-AC04-32F18399913E}">
      <dgm:prSet/>
      <dgm:spPr/>
      <dgm:t>
        <a:bodyPr/>
        <a:lstStyle/>
        <a:p>
          <a:endParaRPr lang="en-US"/>
        </a:p>
      </dgm:t>
    </dgm:pt>
    <dgm:pt modelId="{C0926A50-6220-4A5C-BE7D-C4E6F3B3176D}" type="sibTrans" cxnId="{A7F5E7FC-9D61-4761-AC04-32F18399913E}">
      <dgm:prSet/>
      <dgm:spPr/>
      <dgm:t>
        <a:bodyPr/>
        <a:lstStyle/>
        <a:p>
          <a:endParaRPr lang="en-US"/>
        </a:p>
      </dgm:t>
    </dgm:pt>
    <dgm:pt modelId="{A58D8014-0420-44C9-85E2-0C02638F13CD}">
      <dgm:prSet/>
      <dgm:spPr/>
      <dgm:t>
        <a:bodyPr/>
        <a:lstStyle/>
        <a:p>
          <a:pPr>
            <a:defRPr cap="all"/>
          </a:pPr>
          <a:r>
            <a:rPr lang="en-US" b="1"/>
            <a:t>Model Evaluation</a:t>
          </a:r>
          <a:r>
            <a:rPr lang="en-US"/>
            <a:t> confirmed strong classification performance. The </a:t>
          </a:r>
          <a:r>
            <a:rPr lang="en-US" b="1"/>
            <a:t>ROC curve</a:t>
          </a:r>
          <a:r>
            <a:rPr lang="en-US"/>
            <a:t> showed clear separation between risk groups, and predicted probability plots aligned well with observed outcomes.</a:t>
          </a:r>
        </a:p>
      </dgm:t>
    </dgm:pt>
    <dgm:pt modelId="{27ED24AE-CE16-4CF0-B771-4792E04ACC64}" type="parTrans" cxnId="{A6EBD8E8-3F3F-46F9-8F36-A1E9EE352CFE}">
      <dgm:prSet/>
      <dgm:spPr/>
      <dgm:t>
        <a:bodyPr/>
        <a:lstStyle/>
        <a:p>
          <a:endParaRPr lang="en-US"/>
        </a:p>
      </dgm:t>
    </dgm:pt>
    <dgm:pt modelId="{D0A631FA-B181-41A0-847F-10C4139CE913}" type="sibTrans" cxnId="{A6EBD8E8-3F3F-46F9-8F36-A1E9EE352CFE}">
      <dgm:prSet/>
      <dgm:spPr/>
      <dgm:t>
        <a:bodyPr/>
        <a:lstStyle/>
        <a:p>
          <a:endParaRPr lang="en-US"/>
        </a:p>
      </dgm:t>
    </dgm:pt>
    <dgm:pt modelId="{CDFB03F0-4C3B-458A-9D1C-A6E4C458B4DC}">
      <dgm:prSet/>
      <dgm:spPr/>
      <dgm:t>
        <a:bodyPr/>
        <a:lstStyle/>
        <a:p>
          <a:pPr>
            <a:defRPr cap="all"/>
          </a:pPr>
          <a:r>
            <a:rPr lang="en-US" dirty="0"/>
            <a:t>The </a:t>
          </a:r>
          <a:r>
            <a:rPr lang="en-US" b="1" dirty="0"/>
            <a:t>HPFOREST (Random Forest)</a:t>
          </a:r>
          <a:r>
            <a:rPr lang="en-US" dirty="0"/>
            <a:t> model achieved a </a:t>
          </a:r>
          <a:r>
            <a:rPr lang="en-US" b="1" dirty="0"/>
            <a:t>15% misclassification rate</a:t>
          </a:r>
          <a:r>
            <a:rPr lang="en-US" dirty="0"/>
            <a:t>, low </a:t>
          </a:r>
          <a:r>
            <a:rPr lang="en-US" b="1"/>
            <a:t>log loss</a:t>
          </a:r>
          <a:r>
            <a:rPr lang="en-US"/>
            <a:t>, </a:t>
          </a:r>
          <a:r>
            <a:rPr lang="en-US" dirty="0"/>
            <a:t>and stable </a:t>
          </a:r>
          <a:r>
            <a:rPr lang="en-US" b="1" dirty="0"/>
            <a:t>out-of-bag (OOB)</a:t>
          </a:r>
          <a:r>
            <a:rPr lang="en-US" dirty="0"/>
            <a:t> metrics, demonstrating strong generalization without overfitting. Performance stabilized after ~30 trees.</a:t>
          </a:r>
        </a:p>
      </dgm:t>
    </dgm:pt>
    <dgm:pt modelId="{0C6A6EC9-37E4-47FC-9255-1E64BEDA5DB5}" type="parTrans" cxnId="{ADA664A7-500E-43F8-8827-90749F287FB0}">
      <dgm:prSet/>
      <dgm:spPr/>
      <dgm:t>
        <a:bodyPr/>
        <a:lstStyle/>
        <a:p>
          <a:endParaRPr lang="en-US"/>
        </a:p>
      </dgm:t>
    </dgm:pt>
    <dgm:pt modelId="{24E04278-38A3-411D-B361-BDB376568518}" type="sibTrans" cxnId="{ADA664A7-500E-43F8-8827-90749F287FB0}">
      <dgm:prSet/>
      <dgm:spPr/>
      <dgm:t>
        <a:bodyPr/>
        <a:lstStyle/>
        <a:p>
          <a:endParaRPr lang="en-US"/>
        </a:p>
      </dgm:t>
    </dgm:pt>
    <dgm:pt modelId="{A48F2F6A-D3E8-43C3-89A8-D5D6CE821E22}">
      <dgm:prSet/>
      <dgm:spPr/>
      <dgm:t>
        <a:bodyPr/>
        <a:lstStyle/>
        <a:p>
          <a:pPr>
            <a:defRPr cap="all"/>
          </a:pPr>
          <a:r>
            <a:rPr lang="en-US" b="1" dirty="0"/>
            <a:t>Feature Importance</a:t>
          </a:r>
          <a:r>
            <a:rPr lang="en-US" dirty="0"/>
            <a:t> analysis highlighted </a:t>
          </a:r>
          <a:r>
            <a:rPr lang="en-US" b="1" dirty="0"/>
            <a:t>Family History</a:t>
          </a:r>
          <a:r>
            <a:rPr lang="en-US" dirty="0"/>
            <a:t> and </a:t>
          </a:r>
          <a:r>
            <a:rPr lang="en-US" b="1" dirty="0"/>
            <a:t>Iodine Deficiency</a:t>
          </a:r>
          <a:r>
            <a:rPr lang="en-US" dirty="0"/>
            <a:t> as the top predictors, aligning with established clinical knowledge. The model proved effective even with minimal tuning due to its ensemble nature.</a:t>
          </a:r>
        </a:p>
      </dgm:t>
    </dgm:pt>
    <dgm:pt modelId="{C0A6532C-76C4-4571-949B-0F388E7AB333}" type="parTrans" cxnId="{F08E2260-0498-4C00-9ACC-6D51CD7191E8}">
      <dgm:prSet/>
      <dgm:spPr/>
      <dgm:t>
        <a:bodyPr/>
        <a:lstStyle/>
        <a:p>
          <a:endParaRPr lang="en-US"/>
        </a:p>
      </dgm:t>
    </dgm:pt>
    <dgm:pt modelId="{F26B71D1-FF4F-4F87-87A6-87A709340B25}" type="sibTrans" cxnId="{F08E2260-0498-4C00-9ACC-6D51CD7191E8}">
      <dgm:prSet/>
      <dgm:spPr/>
      <dgm:t>
        <a:bodyPr/>
        <a:lstStyle/>
        <a:p>
          <a:endParaRPr lang="en-US"/>
        </a:p>
      </dgm:t>
    </dgm:pt>
    <dgm:pt modelId="{98032992-D560-486A-9E85-187C0821A497}" type="pres">
      <dgm:prSet presAssocID="{DFE5470A-F041-40D3-B5F5-AB0829246D25}" presName="root" presStyleCnt="0">
        <dgm:presLayoutVars>
          <dgm:dir/>
          <dgm:resizeHandles val="exact"/>
        </dgm:presLayoutVars>
      </dgm:prSet>
      <dgm:spPr/>
    </dgm:pt>
    <dgm:pt modelId="{FB51D423-12A5-42C6-94E0-C39DEB7EF813}" type="pres">
      <dgm:prSet presAssocID="{90F72811-2913-43D7-A88C-E65247570299}" presName="compNode" presStyleCnt="0"/>
      <dgm:spPr/>
    </dgm:pt>
    <dgm:pt modelId="{332A227C-5333-4F7A-8784-3C7412AB3ECA}" type="pres">
      <dgm:prSet presAssocID="{90F72811-2913-43D7-A88C-E65247570299}" presName="iconBgRect" presStyleLbl="bgShp" presStyleIdx="0" presStyleCnt="7"/>
      <dgm:spPr>
        <a:prstGeom prst="round2DiagRect">
          <a:avLst>
            <a:gd name="adj1" fmla="val 29727"/>
            <a:gd name="adj2" fmla="val 0"/>
          </a:avLst>
        </a:prstGeom>
      </dgm:spPr>
    </dgm:pt>
    <dgm:pt modelId="{DDC8230B-6B2D-425E-B504-C89A34B70786}" type="pres">
      <dgm:prSet presAssocID="{90F72811-2913-43D7-A88C-E6524757029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5FB2A722-D095-4C20-B497-0478B895EE7D}" type="pres">
      <dgm:prSet presAssocID="{90F72811-2913-43D7-A88C-E65247570299}" presName="spaceRect" presStyleCnt="0"/>
      <dgm:spPr/>
    </dgm:pt>
    <dgm:pt modelId="{85B94556-A3F6-44C8-B598-7526E5C730A6}" type="pres">
      <dgm:prSet presAssocID="{90F72811-2913-43D7-A88C-E65247570299}" presName="textRect" presStyleLbl="revTx" presStyleIdx="0" presStyleCnt="7">
        <dgm:presLayoutVars>
          <dgm:chMax val="1"/>
          <dgm:chPref val="1"/>
        </dgm:presLayoutVars>
      </dgm:prSet>
      <dgm:spPr/>
    </dgm:pt>
    <dgm:pt modelId="{F1F6BBF0-0430-40D5-A777-FB34CCC5C816}" type="pres">
      <dgm:prSet presAssocID="{41177CBE-BAC1-486A-B111-99866A33ABCE}" presName="sibTrans" presStyleCnt="0"/>
      <dgm:spPr/>
    </dgm:pt>
    <dgm:pt modelId="{E111E866-203E-449E-801D-67F5346A888E}" type="pres">
      <dgm:prSet presAssocID="{17011FFA-4B98-4D68-B976-A840936FF068}" presName="compNode" presStyleCnt="0"/>
      <dgm:spPr/>
    </dgm:pt>
    <dgm:pt modelId="{33B11BB5-983D-4330-8EB7-539CE9C9EC53}" type="pres">
      <dgm:prSet presAssocID="{17011FFA-4B98-4D68-B976-A840936FF068}" presName="iconBgRect" presStyleLbl="bgShp" presStyleIdx="1" presStyleCnt="7"/>
      <dgm:spPr>
        <a:prstGeom prst="round2DiagRect">
          <a:avLst>
            <a:gd name="adj1" fmla="val 29727"/>
            <a:gd name="adj2" fmla="val 0"/>
          </a:avLst>
        </a:prstGeom>
      </dgm:spPr>
    </dgm:pt>
    <dgm:pt modelId="{B6C9D342-721A-4F10-8050-D7FA5A3EED45}" type="pres">
      <dgm:prSet presAssocID="{17011FFA-4B98-4D68-B976-A840936FF06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6A8CC566-7C62-4F54-9D8C-D47297007142}" type="pres">
      <dgm:prSet presAssocID="{17011FFA-4B98-4D68-B976-A840936FF068}" presName="spaceRect" presStyleCnt="0"/>
      <dgm:spPr/>
    </dgm:pt>
    <dgm:pt modelId="{0ABAC5EE-67E5-424C-978F-41A2B0E77C4D}" type="pres">
      <dgm:prSet presAssocID="{17011FFA-4B98-4D68-B976-A840936FF068}" presName="textRect" presStyleLbl="revTx" presStyleIdx="1" presStyleCnt="7">
        <dgm:presLayoutVars>
          <dgm:chMax val="1"/>
          <dgm:chPref val="1"/>
        </dgm:presLayoutVars>
      </dgm:prSet>
      <dgm:spPr/>
    </dgm:pt>
    <dgm:pt modelId="{765E5F88-46E1-4B55-896C-1EF925181987}" type="pres">
      <dgm:prSet presAssocID="{0DD863A3-9DF9-4CD5-9F56-9021DF520F99}" presName="sibTrans" presStyleCnt="0"/>
      <dgm:spPr/>
    </dgm:pt>
    <dgm:pt modelId="{228FBE33-D648-4448-B984-F019C841DBEE}" type="pres">
      <dgm:prSet presAssocID="{F694C9F8-4BDA-42F8-8331-21D1CF658ABC}" presName="compNode" presStyleCnt="0"/>
      <dgm:spPr/>
    </dgm:pt>
    <dgm:pt modelId="{73078A0B-E5F4-4A65-825E-134199C03FA3}" type="pres">
      <dgm:prSet presAssocID="{F694C9F8-4BDA-42F8-8331-21D1CF658ABC}" presName="iconBgRect" presStyleLbl="bgShp" presStyleIdx="2" presStyleCnt="7"/>
      <dgm:spPr>
        <a:prstGeom prst="round2DiagRect">
          <a:avLst>
            <a:gd name="adj1" fmla="val 29727"/>
            <a:gd name="adj2" fmla="val 0"/>
          </a:avLst>
        </a:prstGeom>
      </dgm:spPr>
    </dgm:pt>
    <dgm:pt modelId="{EE15AC14-F58A-4A94-9774-EE9307A0A07A}" type="pres">
      <dgm:prSet presAssocID="{F694C9F8-4BDA-42F8-8331-21D1CF658AB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4A437F1D-2B43-4837-BB5B-9F63D1519178}" type="pres">
      <dgm:prSet presAssocID="{F694C9F8-4BDA-42F8-8331-21D1CF658ABC}" presName="spaceRect" presStyleCnt="0"/>
      <dgm:spPr/>
    </dgm:pt>
    <dgm:pt modelId="{7C4A6725-5DE1-41C1-AD53-B859AB442C71}" type="pres">
      <dgm:prSet presAssocID="{F694C9F8-4BDA-42F8-8331-21D1CF658ABC}" presName="textRect" presStyleLbl="revTx" presStyleIdx="2" presStyleCnt="7">
        <dgm:presLayoutVars>
          <dgm:chMax val="1"/>
          <dgm:chPref val="1"/>
        </dgm:presLayoutVars>
      </dgm:prSet>
      <dgm:spPr/>
    </dgm:pt>
    <dgm:pt modelId="{BDC1DDB5-517A-4072-A970-BEEBE094D9F2}" type="pres">
      <dgm:prSet presAssocID="{3715008B-BC11-43B3-83F6-CA34A8AFFA1A}" presName="sibTrans" presStyleCnt="0"/>
      <dgm:spPr/>
    </dgm:pt>
    <dgm:pt modelId="{07E68E96-C8A0-451B-97C0-59FC0BBE0E5B}" type="pres">
      <dgm:prSet presAssocID="{B342FE02-0677-4DED-9ECB-33FBDBD1192E}" presName="compNode" presStyleCnt="0"/>
      <dgm:spPr/>
    </dgm:pt>
    <dgm:pt modelId="{8F230239-9F0C-435F-8313-90C25670B16B}" type="pres">
      <dgm:prSet presAssocID="{B342FE02-0677-4DED-9ECB-33FBDBD1192E}" presName="iconBgRect" presStyleLbl="bgShp" presStyleIdx="3" presStyleCnt="7"/>
      <dgm:spPr>
        <a:prstGeom prst="round2DiagRect">
          <a:avLst>
            <a:gd name="adj1" fmla="val 29727"/>
            <a:gd name="adj2" fmla="val 0"/>
          </a:avLst>
        </a:prstGeom>
      </dgm:spPr>
    </dgm:pt>
    <dgm:pt modelId="{FA13D531-9B97-4750-96CA-C2FCF9C0C7E2}" type="pres">
      <dgm:prSet presAssocID="{B342FE02-0677-4DED-9ECB-33FBDBD1192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dioactive"/>
        </a:ext>
      </dgm:extLst>
    </dgm:pt>
    <dgm:pt modelId="{1ACCFC7D-0C9B-496E-B85C-2CCBE6E1EA07}" type="pres">
      <dgm:prSet presAssocID="{B342FE02-0677-4DED-9ECB-33FBDBD1192E}" presName="spaceRect" presStyleCnt="0"/>
      <dgm:spPr/>
    </dgm:pt>
    <dgm:pt modelId="{C4A4E5BA-765C-4C03-B001-238D545E73CA}" type="pres">
      <dgm:prSet presAssocID="{B342FE02-0677-4DED-9ECB-33FBDBD1192E}" presName="textRect" presStyleLbl="revTx" presStyleIdx="3" presStyleCnt="7">
        <dgm:presLayoutVars>
          <dgm:chMax val="1"/>
          <dgm:chPref val="1"/>
        </dgm:presLayoutVars>
      </dgm:prSet>
      <dgm:spPr/>
    </dgm:pt>
    <dgm:pt modelId="{53B58634-3589-4F4F-B846-268E8173DA6A}" type="pres">
      <dgm:prSet presAssocID="{C0926A50-6220-4A5C-BE7D-C4E6F3B3176D}" presName="sibTrans" presStyleCnt="0"/>
      <dgm:spPr/>
    </dgm:pt>
    <dgm:pt modelId="{9C6AA2C8-9742-4AEF-98D5-36CF334AD8BE}" type="pres">
      <dgm:prSet presAssocID="{A58D8014-0420-44C9-85E2-0C02638F13CD}" presName="compNode" presStyleCnt="0"/>
      <dgm:spPr/>
    </dgm:pt>
    <dgm:pt modelId="{71F07911-129E-4776-AF1E-64033706B6C3}" type="pres">
      <dgm:prSet presAssocID="{A58D8014-0420-44C9-85E2-0C02638F13CD}" presName="iconBgRect" presStyleLbl="bgShp" presStyleIdx="4" presStyleCnt="7"/>
      <dgm:spPr>
        <a:prstGeom prst="round2DiagRect">
          <a:avLst>
            <a:gd name="adj1" fmla="val 29727"/>
            <a:gd name="adj2" fmla="val 0"/>
          </a:avLst>
        </a:prstGeom>
      </dgm:spPr>
    </dgm:pt>
    <dgm:pt modelId="{69CF40BE-2D05-4986-8E9E-0D28A98B9C59}" type="pres">
      <dgm:prSet presAssocID="{A58D8014-0420-44C9-85E2-0C02638F13C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061B6E31-E867-4575-AFBA-42A8FB918330}" type="pres">
      <dgm:prSet presAssocID="{A58D8014-0420-44C9-85E2-0C02638F13CD}" presName="spaceRect" presStyleCnt="0"/>
      <dgm:spPr/>
    </dgm:pt>
    <dgm:pt modelId="{F4E2AACF-C427-4ADE-B322-2021128A85D2}" type="pres">
      <dgm:prSet presAssocID="{A58D8014-0420-44C9-85E2-0C02638F13CD}" presName="textRect" presStyleLbl="revTx" presStyleIdx="4" presStyleCnt="7">
        <dgm:presLayoutVars>
          <dgm:chMax val="1"/>
          <dgm:chPref val="1"/>
        </dgm:presLayoutVars>
      </dgm:prSet>
      <dgm:spPr/>
    </dgm:pt>
    <dgm:pt modelId="{A09A8E7D-9F5A-4471-BF75-906EC4543FEB}" type="pres">
      <dgm:prSet presAssocID="{D0A631FA-B181-41A0-847F-10C4139CE913}" presName="sibTrans" presStyleCnt="0"/>
      <dgm:spPr/>
    </dgm:pt>
    <dgm:pt modelId="{741FE717-13A7-499A-B667-7DEEAF2BBC90}" type="pres">
      <dgm:prSet presAssocID="{CDFB03F0-4C3B-458A-9D1C-A6E4C458B4DC}" presName="compNode" presStyleCnt="0"/>
      <dgm:spPr/>
    </dgm:pt>
    <dgm:pt modelId="{C86C0382-41FE-41F5-9950-3F86F8228975}" type="pres">
      <dgm:prSet presAssocID="{CDFB03F0-4C3B-458A-9D1C-A6E4C458B4DC}" presName="iconBgRect" presStyleLbl="bgShp" presStyleIdx="5" presStyleCnt="7"/>
      <dgm:spPr>
        <a:prstGeom prst="round2DiagRect">
          <a:avLst>
            <a:gd name="adj1" fmla="val 29727"/>
            <a:gd name="adj2" fmla="val 0"/>
          </a:avLst>
        </a:prstGeom>
      </dgm:spPr>
    </dgm:pt>
    <dgm:pt modelId="{1762F9B9-6167-4393-804E-BD37384629C8}" type="pres">
      <dgm:prSet presAssocID="{CDFB03F0-4C3B-458A-9D1C-A6E4C458B4D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rest scene"/>
        </a:ext>
      </dgm:extLst>
    </dgm:pt>
    <dgm:pt modelId="{C76030D3-21A0-44E3-9BB5-DA689F484E3F}" type="pres">
      <dgm:prSet presAssocID="{CDFB03F0-4C3B-458A-9D1C-A6E4C458B4DC}" presName="spaceRect" presStyleCnt="0"/>
      <dgm:spPr/>
    </dgm:pt>
    <dgm:pt modelId="{983C0848-8B7C-4E0D-8131-D73D193D1ABD}" type="pres">
      <dgm:prSet presAssocID="{CDFB03F0-4C3B-458A-9D1C-A6E4C458B4DC}" presName="textRect" presStyleLbl="revTx" presStyleIdx="5" presStyleCnt="7">
        <dgm:presLayoutVars>
          <dgm:chMax val="1"/>
          <dgm:chPref val="1"/>
        </dgm:presLayoutVars>
      </dgm:prSet>
      <dgm:spPr/>
    </dgm:pt>
    <dgm:pt modelId="{74BFC353-C675-4668-ACE7-BF52720243F5}" type="pres">
      <dgm:prSet presAssocID="{24E04278-38A3-411D-B361-BDB376568518}" presName="sibTrans" presStyleCnt="0"/>
      <dgm:spPr/>
    </dgm:pt>
    <dgm:pt modelId="{5F9C1C29-42AD-450A-81F8-4795FB7E9911}" type="pres">
      <dgm:prSet presAssocID="{A48F2F6A-D3E8-43C3-89A8-D5D6CE821E22}" presName="compNode" presStyleCnt="0"/>
      <dgm:spPr/>
    </dgm:pt>
    <dgm:pt modelId="{50D157D4-F908-46E1-B3F7-AF71ABABC2C6}" type="pres">
      <dgm:prSet presAssocID="{A48F2F6A-D3E8-43C3-89A8-D5D6CE821E22}" presName="iconBgRect" presStyleLbl="bgShp" presStyleIdx="6" presStyleCnt="7"/>
      <dgm:spPr>
        <a:prstGeom prst="round2DiagRect">
          <a:avLst>
            <a:gd name="adj1" fmla="val 29727"/>
            <a:gd name="adj2" fmla="val 0"/>
          </a:avLst>
        </a:prstGeom>
      </dgm:spPr>
    </dgm:pt>
    <dgm:pt modelId="{CED350C7-0F83-47C3-B209-A5C2BCB1A54D}" type="pres">
      <dgm:prSet presAssocID="{A48F2F6A-D3E8-43C3-89A8-D5D6CE821E2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rain in head"/>
        </a:ext>
      </dgm:extLst>
    </dgm:pt>
    <dgm:pt modelId="{05A8AAC1-2FCD-4F1A-8512-A952E66B30DF}" type="pres">
      <dgm:prSet presAssocID="{A48F2F6A-D3E8-43C3-89A8-D5D6CE821E22}" presName="spaceRect" presStyleCnt="0"/>
      <dgm:spPr/>
    </dgm:pt>
    <dgm:pt modelId="{1E17AD17-CDB6-4D4C-B26A-1D3B4A314377}" type="pres">
      <dgm:prSet presAssocID="{A48F2F6A-D3E8-43C3-89A8-D5D6CE821E22}" presName="textRect" presStyleLbl="revTx" presStyleIdx="6" presStyleCnt="7">
        <dgm:presLayoutVars>
          <dgm:chMax val="1"/>
          <dgm:chPref val="1"/>
        </dgm:presLayoutVars>
      </dgm:prSet>
      <dgm:spPr/>
    </dgm:pt>
  </dgm:ptLst>
  <dgm:cxnLst>
    <dgm:cxn modelId="{6CC16E04-A890-4754-8763-8819C9DA67F8}" srcId="{DFE5470A-F041-40D3-B5F5-AB0829246D25}" destId="{17011FFA-4B98-4D68-B976-A840936FF068}" srcOrd="1" destOrd="0" parTransId="{570F0F69-30C2-4F05-8B9A-83FCB4C0F177}" sibTransId="{0DD863A3-9DF9-4CD5-9F56-9021DF520F99}"/>
    <dgm:cxn modelId="{4BCC6F16-532A-465D-A0A7-978DE86D787D}" srcId="{DFE5470A-F041-40D3-B5F5-AB0829246D25}" destId="{90F72811-2913-43D7-A88C-E65247570299}" srcOrd="0" destOrd="0" parTransId="{6B967905-AF74-4D83-BC70-F41C46A7F05F}" sibTransId="{41177CBE-BAC1-486A-B111-99866A33ABCE}"/>
    <dgm:cxn modelId="{0A72FE16-9D67-42A5-935D-85504F9B2D0A}" type="presOf" srcId="{A48F2F6A-D3E8-43C3-89A8-D5D6CE821E22}" destId="{1E17AD17-CDB6-4D4C-B26A-1D3B4A314377}" srcOrd="0" destOrd="0" presId="urn:microsoft.com/office/officeart/2018/5/layout/IconLeafLabelList"/>
    <dgm:cxn modelId="{87F3C83E-A266-49D0-BDAF-EBF47883F64C}" type="presOf" srcId="{B342FE02-0677-4DED-9ECB-33FBDBD1192E}" destId="{C4A4E5BA-765C-4C03-B001-238D545E73CA}" srcOrd="0" destOrd="0" presId="urn:microsoft.com/office/officeart/2018/5/layout/IconLeafLabelList"/>
    <dgm:cxn modelId="{F08E2260-0498-4C00-9ACC-6D51CD7191E8}" srcId="{DFE5470A-F041-40D3-B5F5-AB0829246D25}" destId="{A48F2F6A-D3E8-43C3-89A8-D5D6CE821E22}" srcOrd="6" destOrd="0" parTransId="{C0A6532C-76C4-4571-949B-0F388E7AB333}" sibTransId="{F26B71D1-FF4F-4F87-87A6-87A709340B25}"/>
    <dgm:cxn modelId="{26936065-BACC-4AD5-8D23-4C17A0C4A78E}" type="presOf" srcId="{F694C9F8-4BDA-42F8-8331-21D1CF658ABC}" destId="{7C4A6725-5DE1-41C1-AD53-B859AB442C71}" srcOrd="0" destOrd="0" presId="urn:microsoft.com/office/officeart/2018/5/layout/IconLeafLabelList"/>
    <dgm:cxn modelId="{AED3858E-5119-4555-A192-30A5EF175570}" type="presOf" srcId="{CDFB03F0-4C3B-458A-9D1C-A6E4C458B4DC}" destId="{983C0848-8B7C-4E0D-8131-D73D193D1ABD}" srcOrd="0" destOrd="0" presId="urn:microsoft.com/office/officeart/2018/5/layout/IconLeafLabelList"/>
    <dgm:cxn modelId="{96E82295-4ED5-430F-952F-C1BFCB09587D}" type="presOf" srcId="{A58D8014-0420-44C9-85E2-0C02638F13CD}" destId="{F4E2AACF-C427-4ADE-B322-2021128A85D2}" srcOrd="0" destOrd="0" presId="urn:microsoft.com/office/officeart/2018/5/layout/IconLeafLabelList"/>
    <dgm:cxn modelId="{ADA664A7-500E-43F8-8827-90749F287FB0}" srcId="{DFE5470A-F041-40D3-B5F5-AB0829246D25}" destId="{CDFB03F0-4C3B-458A-9D1C-A6E4C458B4DC}" srcOrd="5" destOrd="0" parTransId="{0C6A6EC9-37E4-47FC-9255-1E64BEDA5DB5}" sibTransId="{24E04278-38A3-411D-B361-BDB376568518}"/>
    <dgm:cxn modelId="{587B8FC5-DD67-46CE-B42B-391BDA5040F0}" srcId="{DFE5470A-F041-40D3-B5F5-AB0829246D25}" destId="{F694C9F8-4BDA-42F8-8331-21D1CF658ABC}" srcOrd="2" destOrd="0" parTransId="{BA62DCC6-1494-4C70-8934-2BFA170B1E5E}" sibTransId="{3715008B-BC11-43B3-83F6-CA34A8AFFA1A}"/>
    <dgm:cxn modelId="{51E085CD-DE51-43D9-9B5B-F3F841E7826D}" type="presOf" srcId="{90F72811-2913-43D7-A88C-E65247570299}" destId="{85B94556-A3F6-44C8-B598-7526E5C730A6}" srcOrd="0" destOrd="0" presId="urn:microsoft.com/office/officeart/2018/5/layout/IconLeafLabelList"/>
    <dgm:cxn modelId="{E1B23BE1-31B9-46D4-8CA1-6A651A22E91A}" type="presOf" srcId="{17011FFA-4B98-4D68-B976-A840936FF068}" destId="{0ABAC5EE-67E5-424C-978F-41A2B0E77C4D}" srcOrd="0" destOrd="0" presId="urn:microsoft.com/office/officeart/2018/5/layout/IconLeafLabelList"/>
    <dgm:cxn modelId="{A6EBD8E8-3F3F-46F9-8F36-A1E9EE352CFE}" srcId="{DFE5470A-F041-40D3-B5F5-AB0829246D25}" destId="{A58D8014-0420-44C9-85E2-0C02638F13CD}" srcOrd="4" destOrd="0" parTransId="{27ED24AE-CE16-4CF0-B771-4792E04ACC64}" sibTransId="{D0A631FA-B181-41A0-847F-10C4139CE913}"/>
    <dgm:cxn modelId="{EB3BE0FA-8CE5-4BFF-B637-FF00E495B5FC}" type="presOf" srcId="{DFE5470A-F041-40D3-B5F5-AB0829246D25}" destId="{98032992-D560-486A-9E85-187C0821A497}" srcOrd="0" destOrd="0" presId="urn:microsoft.com/office/officeart/2018/5/layout/IconLeafLabelList"/>
    <dgm:cxn modelId="{A7F5E7FC-9D61-4761-AC04-32F18399913E}" srcId="{DFE5470A-F041-40D3-B5F5-AB0829246D25}" destId="{B342FE02-0677-4DED-9ECB-33FBDBD1192E}" srcOrd="3" destOrd="0" parTransId="{799F72DF-0895-4C88-9776-5411B0BA773E}" sibTransId="{C0926A50-6220-4A5C-BE7D-C4E6F3B3176D}"/>
    <dgm:cxn modelId="{C1E8AC7A-5D3F-4470-B82E-5487E733B968}" type="presParOf" srcId="{98032992-D560-486A-9E85-187C0821A497}" destId="{FB51D423-12A5-42C6-94E0-C39DEB7EF813}" srcOrd="0" destOrd="0" presId="urn:microsoft.com/office/officeart/2018/5/layout/IconLeafLabelList"/>
    <dgm:cxn modelId="{A0BCD3B7-8811-4582-8E37-B3D13AB52C52}" type="presParOf" srcId="{FB51D423-12A5-42C6-94E0-C39DEB7EF813}" destId="{332A227C-5333-4F7A-8784-3C7412AB3ECA}" srcOrd="0" destOrd="0" presId="urn:microsoft.com/office/officeart/2018/5/layout/IconLeafLabelList"/>
    <dgm:cxn modelId="{032E4884-3A24-4093-AA58-D609A75F661F}" type="presParOf" srcId="{FB51D423-12A5-42C6-94E0-C39DEB7EF813}" destId="{DDC8230B-6B2D-425E-B504-C89A34B70786}" srcOrd="1" destOrd="0" presId="urn:microsoft.com/office/officeart/2018/5/layout/IconLeafLabelList"/>
    <dgm:cxn modelId="{72068304-F4C6-4930-B3D3-22AA6C4173F5}" type="presParOf" srcId="{FB51D423-12A5-42C6-94E0-C39DEB7EF813}" destId="{5FB2A722-D095-4C20-B497-0478B895EE7D}" srcOrd="2" destOrd="0" presId="urn:microsoft.com/office/officeart/2018/5/layout/IconLeafLabelList"/>
    <dgm:cxn modelId="{94738789-02DC-41D0-BBAC-FE21C9BE0782}" type="presParOf" srcId="{FB51D423-12A5-42C6-94E0-C39DEB7EF813}" destId="{85B94556-A3F6-44C8-B598-7526E5C730A6}" srcOrd="3" destOrd="0" presId="urn:microsoft.com/office/officeart/2018/5/layout/IconLeafLabelList"/>
    <dgm:cxn modelId="{15FB6A2D-58A3-48F9-BE68-22B053E53730}" type="presParOf" srcId="{98032992-D560-486A-9E85-187C0821A497}" destId="{F1F6BBF0-0430-40D5-A777-FB34CCC5C816}" srcOrd="1" destOrd="0" presId="urn:microsoft.com/office/officeart/2018/5/layout/IconLeafLabelList"/>
    <dgm:cxn modelId="{0893A0FC-4955-4B2B-81AC-EC8156C7F7B1}" type="presParOf" srcId="{98032992-D560-486A-9E85-187C0821A497}" destId="{E111E866-203E-449E-801D-67F5346A888E}" srcOrd="2" destOrd="0" presId="urn:microsoft.com/office/officeart/2018/5/layout/IconLeafLabelList"/>
    <dgm:cxn modelId="{87997938-1EAB-4AD2-A660-5CFFAA8744C6}" type="presParOf" srcId="{E111E866-203E-449E-801D-67F5346A888E}" destId="{33B11BB5-983D-4330-8EB7-539CE9C9EC53}" srcOrd="0" destOrd="0" presId="urn:microsoft.com/office/officeart/2018/5/layout/IconLeafLabelList"/>
    <dgm:cxn modelId="{A9CEF41D-8A21-42DA-8C31-FBC187404DFE}" type="presParOf" srcId="{E111E866-203E-449E-801D-67F5346A888E}" destId="{B6C9D342-721A-4F10-8050-D7FA5A3EED45}" srcOrd="1" destOrd="0" presId="urn:microsoft.com/office/officeart/2018/5/layout/IconLeafLabelList"/>
    <dgm:cxn modelId="{D8997F4C-4187-4048-AF53-A5D0CF8EDBCB}" type="presParOf" srcId="{E111E866-203E-449E-801D-67F5346A888E}" destId="{6A8CC566-7C62-4F54-9D8C-D47297007142}" srcOrd="2" destOrd="0" presId="urn:microsoft.com/office/officeart/2018/5/layout/IconLeafLabelList"/>
    <dgm:cxn modelId="{2F5A4347-8E65-4BC2-9DD1-A100EC9DD985}" type="presParOf" srcId="{E111E866-203E-449E-801D-67F5346A888E}" destId="{0ABAC5EE-67E5-424C-978F-41A2B0E77C4D}" srcOrd="3" destOrd="0" presId="urn:microsoft.com/office/officeart/2018/5/layout/IconLeafLabelList"/>
    <dgm:cxn modelId="{94974804-2EDF-4C44-A8EE-DDD3E26CCCA5}" type="presParOf" srcId="{98032992-D560-486A-9E85-187C0821A497}" destId="{765E5F88-46E1-4B55-896C-1EF925181987}" srcOrd="3" destOrd="0" presId="urn:microsoft.com/office/officeart/2018/5/layout/IconLeafLabelList"/>
    <dgm:cxn modelId="{AE870FB4-B273-4218-A4F9-9C56761686E8}" type="presParOf" srcId="{98032992-D560-486A-9E85-187C0821A497}" destId="{228FBE33-D648-4448-B984-F019C841DBEE}" srcOrd="4" destOrd="0" presId="urn:microsoft.com/office/officeart/2018/5/layout/IconLeafLabelList"/>
    <dgm:cxn modelId="{9AC1E954-3EA5-4B22-B7C0-D519910E1017}" type="presParOf" srcId="{228FBE33-D648-4448-B984-F019C841DBEE}" destId="{73078A0B-E5F4-4A65-825E-134199C03FA3}" srcOrd="0" destOrd="0" presId="urn:microsoft.com/office/officeart/2018/5/layout/IconLeafLabelList"/>
    <dgm:cxn modelId="{7CD93A57-1605-43E4-96D3-FEB5EA343602}" type="presParOf" srcId="{228FBE33-D648-4448-B984-F019C841DBEE}" destId="{EE15AC14-F58A-4A94-9774-EE9307A0A07A}" srcOrd="1" destOrd="0" presId="urn:microsoft.com/office/officeart/2018/5/layout/IconLeafLabelList"/>
    <dgm:cxn modelId="{291493C1-8C08-410E-B441-3C047B8485F1}" type="presParOf" srcId="{228FBE33-D648-4448-B984-F019C841DBEE}" destId="{4A437F1D-2B43-4837-BB5B-9F63D1519178}" srcOrd="2" destOrd="0" presId="urn:microsoft.com/office/officeart/2018/5/layout/IconLeafLabelList"/>
    <dgm:cxn modelId="{0688D469-21DD-4D61-AC9E-0A0DE8B5DFA5}" type="presParOf" srcId="{228FBE33-D648-4448-B984-F019C841DBEE}" destId="{7C4A6725-5DE1-41C1-AD53-B859AB442C71}" srcOrd="3" destOrd="0" presId="urn:microsoft.com/office/officeart/2018/5/layout/IconLeafLabelList"/>
    <dgm:cxn modelId="{CE739E99-5E09-4D6A-AA61-9CA8DB860FA3}" type="presParOf" srcId="{98032992-D560-486A-9E85-187C0821A497}" destId="{BDC1DDB5-517A-4072-A970-BEEBE094D9F2}" srcOrd="5" destOrd="0" presId="urn:microsoft.com/office/officeart/2018/5/layout/IconLeafLabelList"/>
    <dgm:cxn modelId="{443025FD-3CC6-4065-B972-ECA2189B970A}" type="presParOf" srcId="{98032992-D560-486A-9E85-187C0821A497}" destId="{07E68E96-C8A0-451B-97C0-59FC0BBE0E5B}" srcOrd="6" destOrd="0" presId="urn:microsoft.com/office/officeart/2018/5/layout/IconLeafLabelList"/>
    <dgm:cxn modelId="{93DFB799-4EA3-4690-AFC3-86DD78F05B40}" type="presParOf" srcId="{07E68E96-C8A0-451B-97C0-59FC0BBE0E5B}" destId="{8F230239-9F0C-435F-8313-90C25670B16B}" srcOrd="0" destOrd="0" presId="urn:microsoft.com/office/officeart/2018/5/layout/IconLeafLabelList"/>
    <dgm:cxn modelId="{A15AFFFB-FB37-4FEC-AFDB-D2A87D4B2647}" type="presParOf" srcId="{07E68E96-C8A0-451B-97C0-59FC0BBE0E5B}" destId="{FA13D531-9B97-4750-96CA-C2FCF9C0C7E2}" srcOrd="1" destOrd="0" presId="urn:microsoft.com/office/officeart/2018/5/layout/IconLeafLabelList"/>
    <dgm:cxn modelId="{556437C4-0447-4AE7-9D98-EBC3A1FFA8D2}" type="presParOf" srcId="{07E68E96-C8A0-451B-97C0-59FC0BBE0E5B}" destId="{1ACCFC7D-0C9B-496E-B85C-2CCBE6E1EA07}" srcOrd="2" destOrd="0" presId="urn:microsoft.com/office/officeart/2018/5/layout/IconLeafLabelList"/>
    <dgm:cxn modelId="{65B6AC26-AC86-4EFF-9680-66D80211744A}" type="presParOf" srcId="{07E68E96-C8A0-451B-97C0-59FC0BBE0E5B}" destId="{C4A4E5BA-765C-4C03-B001-238D545E73CA}" srcOrd="3" destOrd="0" presId="urn:microsoft.com/office/officeart/2018/5/layout/IconLeafLabelList"/>
    <dgm:cxn modelId="{BE7F4BA0-491C-4BEE-B3CC-E7B031A86C6B}" type="presParOf" srcId="{98032992-D560-486A-9E85-187C0821A497}" destId="{53B58634-3589-4F4F-B846-268E8173DA6A}" srcOrd="7" destOrd="0" presId="urn:microsoft.com/office/officeart/2018/5/layout/IconLeafLabelList"/>
    <dgm:cxn modelId="{3BFFBF3B-5F02-4F98-BE7A-63913B6273C3}" type="presParOf" srcId="{98032992-D560-486A-9E85-187C0821A497}" destId="{9C6AA2C8-9742-4AEF-98D5-36CF334AD8BE}" srcOrd="8" destOrd="0" presId="urn:microsoft.com/office/officeart/2018/5/layout/IconLeafLabelList"/>
    <dgm:cxn modelId="{9B238415-E4CD-440E-8B23-7C3F8907BD5D}" type="presParOf" srcId="{9C6AA2C8-9742-4AEF-98D5-36CF334AD8BE}" destId="{71F07911-129E-4776-AF1E-64033706B6C3}" srcOrd="0" destOrd="0" presId="urn:microsoft.com/office/officeart/2018/5/layout/IconLeafLabelList"/>
    <dgm:cxn modelId="{69C61A95-21F3-465C-BFE0-3793ED28B9ED}" type="presParOf" srcId="{9C6AA2C8-9742-4AEF-98D5-36CF334AD8BE}" destId="{69CF40BE-2D05-4986-8E9E-0D28A98B9C59}" srcOrd="1" destOrd="0" presId="urn:microsoft.com/office/officeart/2018/5/layout/IconLeafLabelList"/>
    <dgm:cxn modelId="{89008CCE-26BB-4ABA-BCBA-A7903284293B}" type="presParOf" srcId="{9C6AA2C8-9742-4AEF-98D5-36CF334AD8BE}" destId="{061B6E31-E867-4575-AFBA-42A8FB918330}" srcOrd="2" destOrd="0" presId="urn:microsoft.com/office/officeart/2018/5/layout/IconLeafLabelList"/>
    <dgm:cxn modelId="{CA66E3DA-05FF-4FC6-B4BA-76F25AA11B42}" type="presParOf" srcId="{9C6AA2C8-9742-4AEF-98D5-36CF334AD8BE}" destId="{F4E2AACF-C427-4ADE-B322-2021128A85D2}" srcOrd="3" destOrd="0" presId="urn:microsoft.com/office/officeart/2018/5/layout/IconLeafLabelList"/>
    <dgm:cxn modelId="{2674F5B9-A58E-406C-A7C2-113B23623251}" type="presParOf" srcId="{98032992-D560-486A-9E85-187C0821A497}" destId="{A09A8E7D-9F5A-4471-BF75-906EC4543FEB}" srcOrd="9" destOrd="0" presId="urn:microsoft.com/office/officeart/2018/5/layout/IconLeafLabelList"/>
    <dgm:cxn modelId="{9953555F-82A8-4C57-A1E3-88D5305F7A5C}" type="presParOf" srcId="{98032992-D560-486A-9E85-187C0821A497}" destId="{741FE717-13A7-499A-B667-7DEEAF2BBC90}" srcOrd="10" destOrd="0" presId="urn:microsoft.com/office/officeart/2018/5/layout/IconLeafLabelList"/>
    <dgm:cxn modelId="{627AB618-0AA6-4A63-A792-5D3C490259B8}" type="presParOf" srcId="{741FE717-13A7-499A-B667-7DEEAF2BBC90}" destId="{C86C0382-41FE-41F5-9950-3F86F8228975}" srcOrd="0" destOrd="0" presId="urn:microsoft.com/office/officeart/2018/5/layout/IconLeafLabelList"/>
    <dgm:cxn modelId="{FDBC6D21-A23C-4D73-A5D7-534E364DF79B}" type="presParOf" srcId="{741FE717-13A7-499A-B667-7DEEAF2BBC90}" destId="{1762F9B9-6167-4393-804E-BD37384629C8}" srcOrd="1" destOrd="0" presId="urn:microsoft.com/office/officeart/2018/5/layout/IconLeafLabelList"/>
    <dgm:cxn modelId="{7F0C85E6-4C06-4792-942D-04D6594BCFC2}" type="presParOf" srcId="{741FE717-13A7-499A-B667-7DEEAF2BBC90}" destId="{C76030D3-21A0-44E3-9BB5-DA689F484E3F}" srcOrd="2" destOrd="0" presId="urn:microsoft.com/office/officeart/2018/5/layout/IconLeafLabelList"/>
    <dgm:cxn modelId="{A8A343A9-D9C9-459D-B967-C922712893ED}" type="presParOf" srcId="{741FE717-13A7-499A-B667-7DEEAF2BBC90}" destId="{983C0848-8B7C-4E0D-8131-D73D193D1ABD}" srcOrd="3" destOrd="0" presId="urn:microsoft.com/office/officeart/2018/5/layout/IconLeafLabelList"/>
    <dgm:cxn modelId="{6036EE1C-E116-4306-9147-C0206F91ECA6}" type="presParOf" srcId="{98032992-D560-486A-9E85-187C0821A497}" destId="{74BFC353-C675-4668-ACE7-BF52720243F5}" srcOrd="11" destOrd="0" presId="urn:microsoft.com/office/officeart/2018/5/layout/IconLeafLabelList"/>
    <dgm:cxn modelId="{B39BCF41-E5E8-4F79-A6BC-2B81D1D21A11}" type="presParOf" srcId="{98032992-D560-486A-9E85-187C0821A497}" destId="{5F9C1C29-42AD-450A-81F8-4795FB7E9911}" srcOrd="12" destOrd="0" presId="urn:microsoft.com/office/officeart/2018/5/layout/IconLeafLabelList"/>
    <dgm:cxn modelId="{2981E2AA-8482-432D-9A7A-BB808C351174}" type="presParOf" srcId="{5F9C1C29-42AD-450A-81F8-4795FB7E9911}" destId="{50D157D4-F908-46E1-B3F7-AF71ABABC2C6}" srcOrd="0" destOrd="0" presId="urn:microsoft.com/office/officeart/2018/5/layout/IconLeafLabelList"/>
    <dgm:cxn modelId="{771E42CC-C7AF-40FB-A3B5-7884CB51B4CA}" type="presParOf" srcId="{5F9C1C29-42AD-450A-81F8-4795FB7E9911}" destId="{CED350C7-0F83-47C3-B209-A5C2BCB1A54D}" srcOrd="1" destOrd="0" presId="urn:microsoft.com/office/officeart/2018/5/layout/IconLeafLabelList"/>
    <dgm:cxn modelId="{05967801-4B81-41C9-AD56-27868914A8D1}" type="presParOf" srcId="{5F9C1C29-42AD-450A-81F8-4795FB7E9911}" destId="{05A8AAC1-2FCD-4F1A-8512-A952E66B30DF}" srcOrd="2" destOrd="0" presId="urn:microsoft.com/office/officeart/2018/5/layout/IconLeafLabelList"/>
    <dgm:cxn modelId="{A6D8090E-9FF5-4D9B-839A-66AE61CA8E05}" type="presParOf" srcId="{5F9C1C29-42AD-450A-81F8-4795FB7E9911}" destId="{1E17AD17-CDB6-4D4C-B26A-1D3B4A314377}" srcOrd="3" destOrd="0" presId="urn:microsoft.com/office/officeart/2018/5/layout/IconLeaf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7EF9C-6E55-431B-877C-8CD4259F0741}">
      <dsp:nvSpPr>
        <dsp:cNvPr id="0" name=""/>
        <dsp:cNvSpPr/>
      </dsp:nvSpPr>
      <dsp:spPr>
        <a:xfrm>
          <a:off x="0" y="0"/>
          <a:ext cx="377112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A1FB6-8243-4949-BAB0-3A59A9C878CC}">
      <dsp:nvSpPr>
        <dsp:cNvPr id="0" name=""/>
        <dsp:cNvSpPr/>
      </dsp:nvSpPr>
      <dsp:spPr>
        <a:xfrm>
          <a:off x="0" y="0"/>
          <a:ext cx="3771121" cy="6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Introduction</a:t>
          </a:r>
        </a:p>
      </dsp:txBody>
      <dsp:txXfrm>
        <a:off x="0" y="0"/>
        <a:ext cx="3771121" cy="676563"/>
      </dsp:txXfrm>
    </dsp:sp>
    <dsp:sp modelId="{2CDCAF13-BB03-4078-BD5A-C2EBE111178B}">
      <dsp:nvSpPr>
        <dsp:cNvPr id="0" name=""/>
        <dsp:cNvSpPr/>
      </dsp:nvSpPr>
      <dsp:spPr>
        <a:xfrm>
          <a:off x="0" y="676563"/>
          <a:ext cx="3771121"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7DCD60-FAA1-4194-8AB7-85D8E27610D9}">
      <dsp:nvSpPr>
        <dsp:cNvPr id="0" name=""/>
        <dsp:cNvSpPr/>
      </dsp:nvSpPr>
      <dsp:spPr>
        <a:xfrm>
          <a:off x="0" y="676563"/>
          <a:ext cx="3771121" cy="6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Literature Review</a:t>
          </a:r>
        </a:p>
      </dsp:txBody>
      <dsp:txXfrm>
        <a:off x="0" y="676563"/>
        <a:ext cx="3771121" cy="676563"/>
      </dsp:txXfrm>
    </dsp:sp>
    <dsp:sp modelId="{15187495-87B2-4087-8F4B-4B7A6BF04E86}">
      <dsp:nvSpPr>
        <dsp:cNvPr id="0" name=""/>
        <dsp:cNvSpPr/>
      </dsp:nvSpPr>
      <dsp:spPr>
        <a:xfrm>
          <a:off x="0" y="1353126"/>
          <a:ext cx="3771121"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59FBBB-488F-40B4-B359-60EC56FE01CA}">
      <dsp:nvSpPr>
        <dsp:cNvPr id="0" name=""/>
        <dsp:cNvSpPr/>
      </dsp:nvSpPr>
      <dsp:spPr>
        <a:xfrm>
          <a:off x="0" y="1353126"/>
          <a:ext cx="3771121" cy="6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Dataset &amp; Methodology</a:t>
          </a:r>
        </a:p>
      </dsp:txBody>
      <dsp:txXfrm>
        <a:off x="0" y="1353126"/>
        <a:ext cx="3771121" cy="676563"/>
      </dsp:txXfrm>
    </dsp:sp>
    <dsp:sp modelId="{FB9567D0-FC72-487A-93A2-3CAEE771F021}">
      <dsp:nvSpPr>
        <dsp:cNvPr id="0" name=""/>
        <dsp:cNvSpPr/>
      </dsp:nvSpPr>
      <dsp:spPr>
        <a:xfrm>
          <a:off x="0" y="2029689"/>
          <a:ext cx="377112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C48D79-E13A-491D-ACD4-C51BC939CF6F}">
      <dsp:nvSpPr>
        <dsp:cNvPr id="0" name=""/>
        <dsp:cNvSpPr/>
      </dsp:nvSpPr>
      <dsp:spPr>
        <a:xfrm>
          <a:off x="0" y="2029689"/>
          <a:ext cx="3771121" cy="6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Data Description</a:t>
          </a:r>
        </a:p>
      </dsp:txBody>
      <dsp:txXfrm>
        <a:off x="0" y="2029689"/>
        <a:ext cx="3771121" cy="676563"/>
      </dsp:txXfrm>
    </dsp:sp>
    <dsp:sp modelId="{B936FBED-45D1-43FD-94C1-2306604455CC}">
      <dsp:nvSpPr>
        <dsp:cNvPr id="0" name=""/>
        <dsp:cNvSpPr/>
      </dsp:nvSpPr>
      <dsp:spPr>
        <a:xfrm>
          <a:off x="0" y="2706252"/>
          <a:ext cx="3771121" cy="0"/>
        </a:xfrm>
        <a:prstGeom prst="line">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6EF79F-1699-4CB5-A584-E399A40B5B0E}">
      <dsp:nvSpPr>
        <dsp:cNvPr id="0" name=""/>
        <dsp:cNvSpPr/>
      </dsp:nvSpPr>
      <dsp:spPr>
        <a:xfrm>
          <a:off x="0" y="2706252"/>
          <a:ext cx="3771121" cy="6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endParaRPr lang="en-US" sz="1100" b="1" kern="1200" dirty="0">
            <a:solidFill>
              <a:schemeClr val="bg1"/>
            </a:solidFill>
            <a:latin typeface="Times New Roman" panose="02020603050405020304" pitchFamily="18" charset="0"/>
            <a:cs typeface="Times New Roman" panose="02020603050405020304" pitchFamily="18" charset="0"/>
          </a:endParaRPr>
        </a:p>
        <a:p>
          <a:pPr marL="0" lvl="0" indent="0" algn="l" defTabSz="48895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Analysis</a:t>
          </a:r>
        </a:p>
        <a:p>
          <a:pPr marL="0" lvl="0" indent="0" algn="l" defTabSz="488950">
            <a:lnSpc>
              <a:spcPct val="90000"/>
            </a:lnSpc>
            <a:spcBef>
              <a:spcPct val="0"/>
            </a:spcBef>
            <a:spcAft>
              <a:spcPct val="35000"/>
            </a:spcAft>
            <a:buNone/>
          </a:pPr>
          <a:endParaRPr lang="en-US" sz="1100" b="1" kern="1200" dirty="0">
            <a:solidFill>
              <a:schemeClr val="bg1"/>
            </a:solidFill>
            <a:latin typeface="Times New Roman" panose="02020603050405020304" pitchFamily="18" charset="0"/>
            <a:cs typeface="Times New Roman" panose="02020603050405020304" pitchFamily="18" charset="0"/>
          </a:endParaRPr>
        </a:p>
      </dsp:txBody>
      <dsp:txXfrm>
        <a:off x="0" y="2706252"/>
        <a:ext cx="3771121" cy="676563"/>
      </dsp:txXfrm>
    </dsp:sp>
    <dsp:sp modelId="{401370AD-7D77-4627-B9EC-B83F265D4ABC}">
      <dsp:nvSpPr>
        <dsp:cNvPr id="0" name=""/>
        <dsp:cNvSpPr/>
      </dsp:nvSpPr>
      <dsp:spPr>
        <a:xfrm>
          <a:off x="0" y="3382815"/>
          <a:ext cx="377112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2EB87-02EA-4C6A-BFF3-55764CDDE63B}">
      <dsp:nvSpPr>
        <dsp:cNvPr id="0" name=""/>
        <dsp:cNvSpPr/>
      </dsp:nvSpPr>
      <dsp:spPr>
        <a:xfrm>
          <a:off x="0" y="3382815"/>
          <a:ext cx="3771121" cy="6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Result</a:t>
          </a:r>
        </a:p>
      </dsp:txBody>
      <dsp:txXfrm>
        <a:off x="0" y="3382815"/>
        <a:ext cx="3771121" cy="676563"/>
      </dsp:txXfrm>
    </dsp:sp>
    <dsp:sp modelId="{E1A54EF6-E2D8-4D43-93D1-245108801E25}">
      <dsp:nvSpPr>
        <dsp:cNvPr id="0" name=""/>
        <dsp:cNvSpPr/>
      </dsp:nvSpPr>
      <dsp:spPr>
        <a:xfrm>
          <a:off x="0" y="4059378"/>
          <a:ext cx="3771121"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86DF05-2D53-48FE-8E9D-A3C356BBBA76}">
      <dsp:nvSpPr>
        <dsp:cNvPr id="0" name=""/>
        <dsp:cNvSpPr/>
      </dsp:nvSpPr>
      <dsp:spPr>
        <a:xfrm>
          <a:off x="0" y="4059378"/>
          <a:ext cx="3771121" cy="6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Conclusion</a:t>
          </a:r>
        </a:p>
      </dsp:txBody>
      <dsp:txXfrm>
        <a:off x="0" y="4059378"/>
        <a:ext cx="3771121" cy="676563"/>
      </dsp:txXfrm>
    </dsp:sp>
    <dsp:sp modelId="{43093E11-CE10-4A9C-BA4C-7C01F5A51726}">
      <dsp:nvSpPr>
        <dsp:cNvPr id="0" name=""/>
        <dsp:cNvSpPr/>
      </dsp:nvSpPr>
      <dsp:spPr>
        <a:xfrm>
          <a:off x="0" y="4735941"/>
          <a:ext cx="3771121"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DAF90-11B1-430D-9040-02964A9C1E12}">
      <dsp:nvSpPr>
        <dsp:cNvPr id="0" name=""/>
        <dsp:cNvSpPr/>
      </dsp:nvSpPr>
      <dsp:spPr>
        <a:xfrm>
          <a:off x="0" y="4735941"/>
          <a:ext cx="3771121" cy="6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SAS Code</a:t>
          </a:r>
        </a:p>
      </dsp:txBody>
      <dsp:txXfrm>
        <a:off x="0" y="4735941"/>
        <a:ext cx="3771121" cy="676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D3BB9-C2D1-4E99-900C-82E4778190A5}">
      <dsp:nvSpPr>
        <dsp:cNvPr id="0" name=""/>
        <dsp:cNvSpPr/>
      </dsp:nvSpPr>
      <dsp:spPr>
        <a:xfrm>
          <a:off x="4219" y="576"/>
          <a:ext cx="3928810" cy="1178643"/>
        </a:xfrm>
        <a:prstGeom prst="chevron">
          <a:avLst>
            <a:gd name="adj" fmla="val 30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530" tIns="145530" rIns="145530" bIns="14553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Dataset Overview</a:t>
          </a:r>
          <a:endParaRPr lang="en-US" sz="1800" kern="1200" dirty="0">
            <a:solidFill>
              <a:schemeClr val="bg1"/>
            </a:solidFill>
            <a:latin typeface="Times New Roman" panose="02020603050405020304" pitchFamily="18" charset="0"/>
            <a:cs typeface="Times New Roman" panose="02020603050405020304" pitchFamily="18" charset="0"/>
          </a:endParaRPr>
        </a:p>
      </dsp:txBody>
      <dsp:txXfrm>
        <a:off x="357812" y="576"/>
        <a:ext cx="3221624" cy="1178643"/>
      </dsp:txXfrm>
    </dsp:sp>
    <dsp:sp modelId="{5EE4143B-891D-406B-BCA4-6A5728DAD9B1}">
      <dsp:nvSpPr>
        <dsp:cNvPr id="0" name=""/>
        <dsp:cNvSpPr/>
      </dsp:nvSpPr>
      <dsp:spPr>
        <a:xfrm>
          <a:off x="4219" y="1179219"/>
          <a:ext cx="3575217" cy="494160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2522" tIns="282522" rIns="282522" bIns="565043" numCol="1" spcCol="1270" anchor="t" anchorCtr="0">
          <a:noAutofit/>
        </a:bodyPr>
        <a:lstStyle/>
        <a:p>
          <a:pPr marL="0" lvl="0" indent="0" algn="l" defTabSz="622300">
            <a:lnSpc>
              <a:spcPct val="90000"/>
            </a:lnSpc>
            <a:spcBef>
              <a:spcPct val="0"/>
            </a:spcBef>
            <a:spcAft>
              <a:spcPct val="35000"/>
            </a:spcAft>
            <a:buSzPts val="1000"/>
            <a:buFont typeface="Symbol" panose="05050102010706020507" pitchFamily="18" charset="2"/>
            <a:buNone/>
          </a:pPr>
          <a:r>
            <a:rPr lang="en-US" sz="1400" b="1"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Number of Observations: </a:t>
          </a:r>
          <a:r>
            <a:rPr lang="en-US" sz="1400" b="0" kern="1200" dirty="0">
              <a:solidFill>
                <a:schemeClr val="bg1"/>
              </a:solidFill>
              <a:effectLst/>
              <a:latin typeface="Times New Roman" panose="02020603050405020304" pitchFamily="18" charset="0"/>
              <a:cs typeface="Times New Roman" panose="02020603050405020304" pitchFamily="18" charset="0"/>
            </a:rPr>
            <a:t>212691</a:t>
          </a:r>
        </a:p>
        <a:p>
          <a:pPr marL="0" lvl="0" indent="0" algn="l" defTabSz="622300">
            <a:lnSpc>
              <a:spcPct val="90000"/>
            </a:lnSpc>
            <a:spcBef>
              <a:spcPct val="0"/>
            </a:spcBef>
            <a:spcAft>
              <a:spcPct val="35000"/>
            </a:spcAft>
            <a:buSzPts val="1000"/>
            <a:buFont typeface="Symbol" panose="05050102010706020507" pitchFamily="18" charset="2"/>
            <a:buNone/>
          </a:pPr>
          <a:r>
            <a:rPr lang="en-US" sz="1400" b="1"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Total Columns:</a:t>
          </a:r>
          <a:r>
            <a:rPr lang="en-US" sz="14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17</a:t>
          </a:r>
          <a:endParaRPr lang="en-US" sz="1400" kern="1200" dirty="0">
            <a:solidFill>
              <a:schemeClr val="bg1"/>
            </a:solidFill>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400" b="1"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Type:</a:t>
          </a:r>
          <a:r>
            <a:rPr lang="en-US" sz="14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Multivariate Healthcare Dataset</a:t>
          </a:r>
        </a:p>
        <a:p>
          <a:pPr marL="0" lvl="0" indent="0" algn="l" defTabSz="622300">
            <a:lnSpc>
              <a:spcPct val="90000"/>
            </a:lnSpc>
            <a:spcBef>
              <a:spcPct val="0"/>
            </a:spcBef>
            <a:spcAft>
              <a:spcPct val="35000"/>
            </a:spcAft>
            <a:buNone/>
          </a:pPr>
          <a:r>
            <a:rPr lang="en-US" sz="1400" b="1"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Goal:</a:t>
          </a:r>
          <a:r>
            <a:rPr lang="en-US" sz="14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Predict </a:t>
          </a:r>
          <a:r>
            <a:rPr lang="en-US" sz="1400" b="1" kern="12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Thyroid_Cancer_Risk</a:t>
          </a:r>
          <a:r>
            <a:rPr lang="en-US" sz="14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(High vs. Low/Medium)</a:t>
          </a:r>
        </a:p>
      </dsp:txBody>
      <dsp:txXfrm>
        <a:off x="4219" y="1179219"/>
        <a:ext cx="3575217" cy="4941604"/>
      </dsp:txXfrm>
    </dsp:sp>
    <dsp:sp modelId="{450B6BAF-FF44-4917-9236-4B78ABDDECB7}">
      <dsp:nvSpPr>
        <dsp:cNvPr id="0" name=""/>
        <dsp:cNvSpPr/>
      </dsp:nvSpPr>
      <dsp:spPr>
        <a:xfrm>
          <a:off x="3874639" y="576"/>
          <a:ext cx="3928810" cy="1178643"/>
        </a:xfrm>
        <a:prstGeom prst="chevron">
          <a:avLst>
            <a:gd name="adj" fmla="val 30000"/>
          </a:avLst>
        </a:prstGeom>
        <a:solidFill>
          <a:schemeClr val="accent2">
            <a:hueOff val="-734515"/>
            <a:satOff val="-16247"/>
            <a:lumOff val="-3235"/>
            <a:alphaOff val="0"/>
          </a:schemeClr>
        </a:solidFill>
        <a:ln w="15875" cap="flat" cmpd="sng" algn="ctr">
          <a:solidFill>
            <a:schemeClr val="accent2">
              <a:hueOff val="-734515"/>
              <a:satOff val="-16247"/>
              <a:lumOff val="-32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530" tIns="145530" rIns="145530" bIns="14553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Variables</a:t>
          </a:r>
          <a:endParaRPr lang="en-US" sz="1800" kern="1200" dirty="0">
            <a:solidFill>
              <a:schemeClr val="bg1"/>
            </a:solidFill>
            <a:latin typeface="Times New Roman" panose="02020603050405020304" pitchFamily="18" charset="0"/>
            <a:cs typeface="Times New Roman" panose="02020603050405020304" pitchFamily="18" charset="0"/>
          </a:endParaRPr>
        </a:p>
      </dsp:txBody>
      <dsp:txXfrm>
        <a:off x="4228232" y="576"/>
        <a:ext cx="3221624" cy="1178643"/>
      </dsp:txXfrm>
    </dsp:sp>
    <dsp:sp modelId="{D89527AE-0D69-4F22-8154-0D0DE9F6272D}">
      <dsp:nvSpPr>
        <dsp:cNvPr id="0" name=""/>
        <dsp:cNvSpPr/>
      </dsp:nvSpPr>
      <dsp:spPr>
        <a:xfrm>
          <a:off x="3874639" y="1179219"/>
          <a:ext cx="3575217" cy="4941604"/>
        </a:xfrm>
        <a:prstGeom prst="rect">
          <a:avLst/>
        </a:prstGeom>
        <a:solidFill>
          <a:schemeClr val="accent2">
            <a:tint val="40000"/>
            <a:alpha val="90000"/>
            <a:hueOff val="-597868"/>
            <a:satOff val="-21282"/>
            <a:lumOff val="-1353"/>
            <a:alphaOff val="0"/>
          </a:schemeClr>
        </a:solidFill>
        <a:ln w="15875" cap="flat" cmpd="sng" algn="ctr">
          <a:solidFill>
            <a:schemeClr val="accent2">
              <a:tint val="40000"/>
              <a:alpha val="90000"/>
              <a:hueOff val="-597868"/>
              <a:satOff val="-21282"/>
              <a:lumOff val="-1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2522" tIns="282522" rIns="282522" bIns="565043" numCol="1" spcCol="1270" anchor="t" anchorCtr="0">
          <a:noAutofit/>
        </a:bodyPr>
        <a:lstStyle/>
        <a:p>
          <a:pPr marL="0" lvl="0" indent="0" algn="l" defTabSz="533400">
            <a:lnSpc>
              <a:spcPct val="90000"/>
            </a:lnSpc>
            <a:spcBef>
              <a:spcPct val="0"/>
            </a:spcBef>
            <a:spcAft>
              <a:spcPct val="35000"/>
            </a:spcAft>
            <a:buNone/>
          </a:pPr>
          <a:r>
            <a:rPr lang="en-US" sz="1200" b="1"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Identifiers &amp; Demographics</a:t>
          </a:r>
          <a:endParaRPr lang="en-US" sz="1200" kern="1200" dirty="0">
            <a:solidFill>
              <a:schemeClr val="bg1"/>
            </a:solidFill>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sz="1200" kern="12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Patient_ID</a:t>
          </a:r>
          <a:r>
            <a:rPr lang="en-US" sz="12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Unique identifier (not used in modeling)</a:t>
          </a:r>
        </a:p>
        <a:p>
          <a:pPr marL="114300" lvl="1" indent="-114300" algn="l" defTabSz="533400">
            <a:lnSpc>
              <a:spcPct val="90000"/>
            </a:lnSpc>
            <a:spcBef>
              <a:spcPct val="0"/>
            </a:spcBef>
            <a:spcAft>
              <a:spcPct val="15000"/>
            </a:spcAft>
            <a:buChar char="•"/>
          </a:pPr>
          <a:r>
            <a:rPr lang="en-US" sz="12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Age: Continuous numeric</a:t>
          </a:r>
        </a:p>
        <a:p>
          <a:pPr marL="114300" lvl="1" indent="-114300" algn="l" defTabSz="533400">
            <a:lnSpc>
              <a:spcPct val="90000"/>
            </a:lnSpc>
            <a:spcBef>
              <a:spcPct val="0"/>
            </a:spcBef>
            <a:spcAft>
              <a:spcPct val="15000"/>
            </a:spcAft>
            <a:buChar char="•"/>
          </a:pPr>
          <a:r>
            <a:rPr lang="en-US" sz="1200" kern="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Gender, Country, Ethnicity: Categorical</a:t>
          </a:r>
        </a:p>
        <a:p>
          <a:pPr marL="114300" lvl="1" indent="-114300" algn="l" defTabSz="533400">
            <a:lnSpc>
              <a:spcPct val="90000"/>
            </a:lnSpc>
            <a:spcBef>
              <a:spcPct val="0"/>
            </a:spcBef>
            <a:spcAft>
              <a:spcPct val="15000"/>
            </a:spcAft>
            <a:buNone/>
          </a:pPr>
          <a:r>
            <a:rPr lang="en-US" sz="1200" b="1"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Medical History &amp; Lifestyle (Categorical — mostly Yes/No)</a:t>
          </a:r>
          <a:endParaRPr lang="en-US" sz="12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228600" lvl="2" indent="-114300" algn="l" defTabSz="533400">
            <a:lnSpc>
              <a:spcPct val="90000"/>
            </a:lnSpc>
            <a:spcBef>
              <a:spcPct val="0"/>
            </a:spcBef>
            <a:spcAft>
              <a:spcPct val="15000"/>
            </a:spcAft>
            <a:buChar char="•"/>
          </a:pPr>
          <a:r>
            <a:rPr lang="en-US" sz="1200" kern="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Family_History</a:t>
          </a:r>
        </a:p>
        <a:p>
          <a:pPr marL="228600" lvl="2" indent="-114300" algn="l" defTabSz="533400">
            <a:lnSpc>
              <a:spcPct val="90000"/>
            </a:lnSpc>
            <a:spcBef>
              <a:spcPct val="0"/>
            </a:spcBef>
            <a:spcAft>
              <a:spcPct val="15000"/>
            </a:spcAft>
            <a:buChar char="•"/>
          </a:pPr>
          <a:r>
            <a:rPr lang="en-US" sz="1200" kern="12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Radiation_Exposure</a:t>
          </a:r>
          <a:endParaRPr lang="en-US" sz="12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228600" lvl="2" indent="-114300" algn="l" defTabSz="533400">
            <a:lnSpc>
              <a:spcPct val="90000"/>
            </a:lnSpc>
            <a:spcBef>
              <a:spcPct val="0"/>
            </a:spcBef>
            <a:spcAft>
              <a:spcPct val="15000"/>
            </a:spcAft>
            <a:buChar char="•"/>
          </a:pPr>
          <a:r>
            <a:rPr lang="en-US" sz="1200" kern="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Iodine_Deficiency</a:t>
          </a:r>
        </a:p>
        <a:p>
          <a:pPr marL="228600" lvl="2" indent="-114300" algn="l" defTabSz="533400">
            <a:lnSpc>
              <a:spcPct val="90000"/>
            </a:lnSpc>
            <a:spcBef>
              <a:spcPct val="0"/>
            </a:spcBef>
            <a:spcAft>
              <a:spcPct val="15000"/>
            </a:spcAft>
            <a:buChar char="•"/>
          </a:pPr>
          <a:r>
            <a:rPr lang="en-US" sz="12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Smoking</a:t>
          </a:r>
        </a:p>
        <a:p>
          <a:pPr marL="228600" lvl="2" indent="-114300" algn="l" defTabSz="533400">
            <a:lnSpc>
              <a:spcPct val="90000"/>
            </a:lnSpc>
            <a:spcBef>
              <a:spcPct val="0"/>
            </a:spcBef>
            <a:spcAft>
              <a:spcPct val="15000"/>
            </a:spcAft>
            <a:buChar char="•"/>
          </a:pPr>
          <a:r>
            <a:rPr lang="en-US" sz="1200" kern="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Obesity</a:t>
          </a:r>
        </a:p>
        <a:p>
          <a:pPr marL="228600" lvl="2" indent="-114300" algn="l" defTabSz="533400">
            <a:lnSpc>
              <a:spcPct val="90000"/>
            </a:lnSpc>
            <a:spcBef>
              <a:spcPct val="0"/>
            </a:spcBef>
            <a:spcAft>
              <a:spcPct val="15000"/>
            </a:spcAft>
            <a:buChar char="•"/>
          </a:pPr>
          <a:r>
            <a:rPr lang="en-US" sz="1200" kern="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Diabetes</a:t>
          </a:r>
        </a:p>
        <a:p>
          <a:pPr marL="114300" lvl="1" indent="-114300" algn="l" defTabSz="533400">
            <a:lnSpc>
              <a:spcPct val="90000"/>
            </a:lnSpc>
            <a:spcBef>
              <a:spcPct val="0"/>
            </a:spcBef>
            <a:spcAft>
              <a:spcPct val="15000"/>
            </a:spcAft>
            <a:buChar char="•"/>
          </a:pPr>
          <a:r>
            <a:rPr lang="en-US" sz="1200" b="1"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Lab &amp; Clinical Measures (Numeric)</a:t>
          </a:r>
          <a:endParaRPr lang="en-US" sz="12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228600" lvl="2" indent="-114300" algn="l" defTabSz="533400">
            <a:lnSpc>
              <a:spcPct val="90000"/>
            </a:lnSpc>
            <a:spcBef>
              <a:spcPct val="0"/>
            </a:spcBef>
            <a:spcAft>
              <a:spcPct val="15000"/>
            </a:spcAft>
            <a:buChar char="•"/>
          </a:pPr>
          <a:r>
            <a:rPr lang="en-US" sz="1200" kern="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TSH_Level (Thyroid Stimulating Hormone)</a:t>
          </a:r>
        </a:p>
        <a:p>
          <a:pPr marL="228600" lvl="2" indent="-114300" algn="l" defTabSz="533400">
            <a:lnSpc>
              <a:spcPct val="90000"/>
            </a:lnSpc>
            <a:spcBef>
              <a:spcPct val="0"/>
            </a:spcBef>
            <a:spcAft>
              <a:spcPct val="15000"/>
            </a:spcAft>
            <a:buChar char="•"/>
          </a:pPr>
          <a:r>
            <a:rPr lang="en-US" sz="1200" kern="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T3_Level, T4_Level: Thyroid hormones</a:t>
          </a:r>
        </a:p>
        <a:p>
          <a:pPr marL="228600" lvl="2" indent="-114300" algn="l" defTabSz="533400">
            <a:lnSpc>
              <a:spcPct val="90000"/>
            </a:lnSpc>
            <a:spcBef>
              <a:spcPct val="0"/>
            </a:spcBef>
            <a:spcAft>
              <a:spcPct val="15000"/>
            </a:spcAft>
            <a:buChar char="•"/>
          </a:pPr>
          <a:r>
            <a:rPr lang="en-US" sz="1200" kern="12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Nodule_Size: Tumor or gland nodule dimension</a:t>
          </a:r>
        </a:p>
        <a:p>
          <a:pPr marL="114300" lvl="1" indent="-114300" algn="l" defTabSz="533400">
            <a:lnSpc>
              <a:spcPct val="90000"/>
            </a:lnSpc>
            <a:spcBef>
              <a:spcPct val="0"/>
            </a:spcBef>
            <a:spcAft>
              <a:spcPct val="15000"/>
            </a:spcAft>
            <a:buChar char="•"/>
          </a:pPr>
          <a:r>
            <a:rPr lang="en-US" sz="1200" b="1"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Target &amp; Diagnosis</a:t>
          </a:r>
          <a:endParaRPr lang="en-US" sz="12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228600" lvl="2" indent="-114300" algn="l" defTabSz="533400">
            <a:lnSpc>
              <a:spcPct val="90000"/>
            </a:lnSpc>
            <a:spcBef>
              <a:spcPct val="0"/>
            </a:spcBef>
            <a:spcAft>
              <a:spcPct val="15000"/>
            </a:spcAft>
            <a:buChar char="•"/>
          </a:pPr>
          <a:r>
            <a:rPr lang="en-US" sz="1200" kern="1200" dirty="0" err="1">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Thyroid_Cancer_Risk</a:t>
          </a:r>
          <a:r>
            <a:rPr lang="en-US" sz="12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Target variable — High vs. Low/Medium</a:t>
          </a:r>
        </a:p>
        <a:p>
          <a:pPr marL="114300" lvl="1" indent="-114300" algn="l" defTabSz="533400">
            <a:lnSpc>
              <a:spcPct val="90000"/>
            </a:lnSpc>
            <a:spcBef>
              <a:spcPct val="0"/>
            </a:spcBef>
            <a:spcAft>
              <a:spcPct val="15000"/>
            </a:spcAft>
            <a:buChar char="•"/>
          </a:pPr>
          <a:r>
            <a:rPr lang="en-US" sz="1200" kern="12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Diagnosis: Actual medical outcome (can be used for validation or comparison)</a:t>
          </a:r>
          <a:endParaRPr lang="en-US" sz="1200" kern="1200" dirty="0">
            <a:solidFill>
              <a:schemeClr val="bg1"/>
            </a:solidFill>
            <a:latin typeface="Times New Roman" panose="02020603050405020304" pitchFamily="18" charset="0"/>
            <a:cs typeface="Times New Roman" panose="02020603050405020304" pitchFamily="18" charset="0"/>
          </a:endParaRPr>
        </a:p>
      </dsp:txBody>
      <dsp:txXfrm>
        <a:off x="3874639" y="1179219"/>
        <a:ext cx="3575217" cy="4941604"/>
      </dsp:txXfrm>
    </dsp:sp>
    <dsp:sp modelId="{099EC75B-F147-48A5-BEC2-7E92D0774952}">
      <dsp:nvSpPr>
        <dsp:cNvPr id="0" name=""/>
        <dsp:cNvSpPr/>
      </dsp:nvSpPr>
      <dsp:spPr>
        <a:xfrm>
          <a:off x="7745060" y="576"/>
          <a:ext cx="3928810" cy="1178643"/>
        </a:xfrm>
        <a:prstGeom prst="chevron">
          <a:avLst>
            <a:gd name="adj" fmla="val 30000"/>
          </a:avLst>
        </a:prstGeom>
        <a:solidFill>
          <a:schemeClr val="accent2">
            <a:hueOff val="-1469031"/>
            <a:satOff val="-32495"/>
            <a:lumOff val="-6470"/>
            <a:alphaOff val="0"/>
          </a:schemeClr>
        </a:solidFill>
        <a:ln w="15875" cap="flat" cmpd="sng" algn="ctr">
          <a:solidFill>
            <a:schemeClr val="accent2">
              <a:hueOff val="-1469031"/>
              <a:satOff val="-32495"/>
              <a:lumOff val="-647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530" tIns="145530" rIns="145530" bIns="14553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bg1"/>
              </a:solidFill>
              <a:latin typeface="Times New Roman" panose="02020603050405020304" pitchFamily="18" charset="0"/>
              <a:cs typeface="Times New Roman" panose="02020603050405020304" pitchFamily="18" charset="0"/>
            </a:rPr>
            <a:t>Methodology Summary</a:t>
          </a:r>
          <a:endParaRPr lang="en-US" sz="1800" kern="1200" dirty="0">
            <a:solidFill>
              <a:schemeClr val="bg1"/>
            </a:solidFill>
            <a:latin typeface="Times New Roman" panose="02020603050405020304" pitchFamily="18" charset="0"/>
            <a:cs typeface="Times New Roman" panose="02020603050405020304" pitchFamily="18" charset="0"/>
          </a:endParaRPr>
        </a:p>
      </dsp:txBody>
      <dsp:txXfrm>
        <a:off x="8098653" y="576"/>
        <a:ext cx="3221624" cy="1178643"/>
      </dsp:txXfrm>
    </dsp:sp>
    <dsp:sp modelId="{37D778C4-3A03-4A76-8B54-007EC537D1DD}">
      <dsp:nvSpPr>
        <dsp:cNvPr id="0" name=""/>
        <dsp:cNvSpPr/>
      </dsp:nvSpPr>
      <dsp:spPr>
        <a:xfrm>
          <a:off x="7745060" y="1179219"/>
          <a:ext cx="3575217" cy="4941604"/>
        </a:xfrm>
        <a:prstGeom prst="rect">
          <a:avLst/>
        </a:prstGeom>
        <a:solidFill>
          <a:schemeClr val="accent2">
            <a:tint val="40000"/>
            <a:alpha val="90000"/>
            <a:hueOff val="-1195736"/>
            <a:satOff val="-42564"/>
            <a:lumOff val="-2706"/>
            <a:alphaOff val="0"/>
          </a:schemeClr>
        </a:solidFill>
        <a:ln w="15875" cap="flat" cmpd="sng" algn="ctr">
          <a:solidFill>
            <a:schemeClr val="accent2">
              <a:tint val="40000"/>
              <a:alpha val="90000"/>
              <a:hueOff val="-1195736"/>
              <a:satOff val="-42564"/>
              <a:lumOff val="-2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2522" tIns="282522" rIns="282522" bIns="565043" numCol="1" spcCol="1270" anchor="t" anchorCtr="0">
          <a:noAutofit/>
        </a:bodyPr>
        <a:lstStyle/>
        <a:p>
          <a:pPr marL="0" lvl="0" indent="0" algn="l" defTabSz="533400">
            <a:lnSpc>
              <a:spcPct val="90000"/>
            </a:lnSpc>
            <a:spcBef>
              <a:spcPct val="0"/>
            </a:spcBef>
            <a:spcAft>
              <a:spcPct val="35000"/>
            </a:spcAft>
            <a:buNone/>
          </a:pPr>
          <a:r>
            <a:rPr lang="en-US" sz="1200" b="1" kern="1200" dirty="0">
              <a:solidFill>
                <a:schemeClr val="bg1"/>
              </a:solidFill>
              <a:latin typeface="Times New Roman" panose="02020603050405020304" pitchFamily="18" charset="0"/>
              <a:cs typeface="Times New Roman" panose="02020603050405020304" pitchFamily="18" charset="0"/>
            </a:rPr>
            <a:t>1. Tools Used: SAS(PROC IMPORT,DATA STEP, PROC LOGISTICS, PROC HPFOREST)</a:t>
          </a:r>
          <a:endParaRPr lang="en-US" sz="1200" kern="1200" dirty="0">
            <a:solidFill>
              <a:schemeClr val="bg1"/>
            </a:solidFill>
            <a:latin typeface="Times New Roman" panose="02020603050405020304" pitchFamily="18" charset="0"/>
            <a:cs typeface="Times New Roman" panose="02020603050405020304" pitchFamily="18" charset="0"/>
          </a:endParaRPr>
        </a:p>
        <a:p>
          <a:pPr marL="0" lvl="0" indent="0" algn="l" defTabSz="533400">
            <a:lnSpc>
              <a:spcPct val="90000"/>
            </a:lnSpc>
            <a:spcBef>
              <a:spcPct val="0"/>
            </a:spcBef>
            <a:spcAft>
              <a:spcPct val="35000"/>
            </a:spcAft>
            <a:buFont typeface="+mj-lt"/>
            <a:buNone/>
          </a:pPr>
          <a:r>
            <a:rPr lang="en-US" sz="1200" b="1" kern="1200" dirty="0">
              <a:solidFill>
                <a:schemeClr val="bg1"/>
              </a:solidFill>
              <a:latin typeface="Times New Roman" panose="02020603050405020304" pitchFamily="18" charset="0"/>
              <a:cs typeface="Times New Roman" panose="02020603050405020304" pitchFamily="18" charset="0"/>
            </a:rPr>
            <a:t>2. Data Preprocessing</a:t>
          </a:r>
          <a:endParaRPr lang="en-US" sz="1200" kern="1200" dirty="0">
            <a:solidFill>
              <a:schemeClr val="bg1"/>
            </a:solidFill>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kern="1200" dirty="0">
              <a:solidFill>
                <a:schemeClr val="bg1"/>
              </a:solidFill>
              <a:latin typeface="Times New Roman" panose="02020603050405020304" pitchFamily="18" charset="0"/>
              <a:cs typeface="Times New Roman" panose="02020603050405020304" pitchFamily="18" charset="0"/>
            </a:rPr>
            <a:t>Categorical variables encoded into binary (e.g., Male = 1, Yes = 1)</a:t>
          </a: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kern="1200" dirty="0">
              <a:solidFill>
                <a:schemeClr val="bg1"/>
              </a:solidFill>
              <a:latin typeface="Times New Roman" panose="02020603050405020304" pitchFamily="18" charset="0"/>
              <a:cs typeface="Times New Roman" panose="02020603050405020304" pitchFamily="18" charset="0"/>
            </a:rPr>
            <a:t>Created a binary target variable: Risk = 1 if High, else 0</a:t>
          </a:r>
        </a:p>
        <a:p>
          <a:pPr marL="0" lvl="0" indent="0" algn="l" defTabSz="533400">
            <a:lnSpc>
              <a:spcPct val="90000"/>
            </a:lnSpc>
            <a:spcBef>
              <a:spcPct val="0"/>
            </a:spcBef>
            <a:spcAft>
              <a:spcPct val="35000"/>
            </a:spcAft>
            <a:buFont typeface="+mj-lt"/>
            <a:buNone/>
          </a:pPr>
          <a:r>
            <a:rPr lang="en-US" sz="1200" b="1" kern="1200" dirty="0">
              <a:solidFill>
                <a:schemeClr val="bg1"/>
              </a:solidFill>
              <a:latin typeface="Times New Roman" panose="02020603050405020304" pitchFamily="18" charset="0"/>
              <a:cs typeface="Times New Roman" panose="02020603050405020304" pitchFamily="18" charset="0"/>
            </a:rPr>
            <a:t>3. Exploratory Data Analysis</a:t>
          </a:r>
          <a:endParaRPr lang="en-US" sz="1200" kern="1200" dirty="0">
            <a:solidFill>
              <a:schemeClr val="bg1"/>
            </a:solidFill>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kern="1200" dirty="0">
              <a:solidFill>
                <a:schemeClr val="bg1"/>
              </a:solidFill>
              <a:latin typeface="Times New Roman" panose="02020603050405020304" pitchFamily="18" charset="0"/>
              <a:cs typeface="Times New Roman" panose="02020603050405020304" pitchFamily="18" charset="0"/>
            </a:rPr>
            <a:t>Descriptive stats for continuous features using PROC MEANS</a:t>
          </a: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kern="1200" dirty="0">
              <a:solidFill>
                <a:schemeClr val="bg1"/>
              </a:solidFill>
              <a:latin typeface="Times New Roman" panose="02020603050405020304" pitchFamily="18" charset="0"/>
              <a:cs typeface="Times New Roman" panose="02020603050405020304" pitchFamily="18" charset="0"/>
            </a:rPr>
            <a:t>Frequency distributions using PROC FREQ</a:t>
          </a: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kern="1200" dirty="0">
              <a:solidFill>
                <a:schemeClr val="bg1"/>
              </a:solidFill>
              <a:latin typeface="Times New Roman" panose="02020603050405020304" pitchFamily="18" charset="0"/>
              <a:cs typeface="Times New Roman" panose="02020603050405020304" pitchFamily="18" charset="0"/>
            </a:rPr>
            <a:t>Cross-tabulations by Age Group, Gender, Country, etc.</a:t>
          </a:r>
        </a:p>
        <a:p>
          <a:pPr marL="0" lvl="0" indent="0" algn="l" defTabSz="533400">
            <a:lnSpc>
              <a:spcPct val="90000"/>
            </a:lnSpc>
            <a:spcBef>
              <a:spcPct val="0"/>
            </a:spcBef>
            <a:spcAft>
              <a:spcPct val="35000"/>
            </a:spcAft>
            <a:buFont typeface="+mj-lt"/>
            <a:buNone/>
          </a:pPr>
          <a:r>
            <a:rPr lang="en-US" sz="1200" b="1" kern="1200" dirty="0">
              <a:solidFill>
                <a:schemeClr val="bg1"/>
              </a:solidFill>
              <a:latin typeface="Times New Roman" panose="02020603050405020304" pitchFamily="18" charset="0"/>
              <a:cs typeface="Times New Roman" panose="02020603050405020304" pitchFamily="18" charset="0"/>
            </a:rPr>
            <a:t>4. Modeling Approaches</a:t>
          </a:r>
          <a:endParaRPr lang="en-US" sz="1200" kern="1200" dirty="0">
            <a:solidFill>
              <a:schemeClr val="bg1"/>
            </a:solidFill>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b="1" kern="1200">
              <a:solidFill>
                <a:schemeClr val="bg1"/>
              </a:solidFill>
              <a:latin typeface="Times New Roman" panose="02020603050405020304" pitchFamily="18" charset="0"/>
              <a:cs typeface="Times New Roman" panose="02020603050405020304" pitchFamily="18" charset="0"/>
            </a:rPr>
            <a:t>OLS Regression</a:t>
          </a:r>
          <a:r>
            <a:rPr lang="en-US" sz="1200" kern="1200">
              <a:solidFill>
                <a:schemeClr val="bg1"/>
              </a:solidFill>
              <a:latin typeface="Times New Roman" panose="02020603050405020304" pitchFamily="18" charset="0"/>
              <a:cs typeface="Times New Roman" panose="02020603050405020304" pitchFamily="18" charset="0"/>
            </a:rPr>
            <a:t>: For understanding variable relationships</a:t>
          </a: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b="1" kern="1200" dirty="0">
              <a:solidFill>
                <a:schemeClr val="bg1"/>
              </a:solidFill>
              <a:latin typeface="Times New Roman" panose="02020603050405020304" pitchFamily="18" charset="0"/>
              <a:cs typeface="Times New Roman" panose="02020603050405020304" pitchFamily="18" charset="0"/>
            </a:rPr>
            <a:t>Logistic Regression</a:t>
          </a:r>
          <a:r>
            <a:rPr lang="en-US" sz="1200" kern="1200" dirty="0">
              <a:solidFill>
                <a:schemeClr val="bg1"/>
              </a:solidFill>
              <a:latin typeface="Times New Roman" panose="02020603050405020304" pitchFamily="18" charset="0"/>
              <a:cs typeface="Times New Roman" panose="02020603050405020304" pitchFamily="18" charset="0"/>
            </a:rPr>
            <a:t>: With stepwise selection to identify key risk factors</a:t>
          </a: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b="1" kern="1200" dirty="0">
              <a:solidFill>
                <a:schemeClr val="bg1"/>
              </a:solidFill>
              <a:latin typeface="Times New Roman" panose="02020603050405020304" pitchFamily="18" charset="0"/>
              <a:cs typeface="Times New Roman" panose="02020603050405020304" pitchFamily="18" charset="0"/>
            </a:rPr>
            <a:t>Random Forest (PROC HPFOREST)</a:t>
          </a:r>
          <a:r>
            <a:rPr lang="en-US" sz="1200" kern="1200" dirty="0">
              <a:solidFill>
                <a:schemeClr val="bg1"/>
              </a:solidFill>
              <a:latin typeface="Times New Roman" panose="02020603050405020304" pitchFamily="18" charset="0"/>
              <a:cs typeface="Times New Roman" panose="02020603050405020304" pitchFamily="18" charset="0"/>
            </a:rPr>
            <a:t>: For improved prediction using ensemble learning</a:t>
          </a:r>
        </a:p>
        <a:p>
          <a:pPr marL="0" lvl="0" indent="0" algn="l" defTabSz="533400">
            <a:lnSpc>
              <a:spcPct val="90000"/>
            </a:lnSpc>
            <a:spcBef>
              <a:spcPct val="0"/>
            </a:spcBef>
            <a:spcAft>
              <a:spcPct val="35000"/>
            </a:spcAft>
            <a:buFont typeface="+mj-lt"/>
            <a:buNone/>
          </a:pPr>
          <a:r>
            <a:rPr lang="en-US" sz="1200" b="1" kern="1200" dirty="0">
              <a:solidFill>
                <a:schemeClr val="bg1"/>
              </a:solidFill>
              <a:latin typeface="Times New Roman" panose="02020603050405020304" pitchFamily="18" charset="0"/>
              <a:cs typeface="Times New Roman" panose="02020603050405020304" pitchFamily="18" charset="0"/>
            </a:rPr>
            <a:t>5. Model Evaluation</a:t>
          </a:r>
          <a:endParaRPr lang="en-US" sz="1200" kern="1200" dirty="0">
            <a:solidFill>
              <a:schemeClr val="bg1"/>
            </a:solidFill>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kern="1200" dirty="0">
              <a:solidFill>
                <a:schemeClr val="bg1"/>
              </a:solidFill>
              <a:latin typeface="Times New Roman" panose="02020603050405020304" pitchFamily="18" charset="0"/>
              <a:cs typeface="Times New Roman" panose="02020603050405020304" pitchFamily="18" charset="0"/>
            </a:rPr>
            <a:t>ROC curve analysis to evaluate classification performance</a:t>
          </a:r>
        </a:p>
        <a:p>
          <a:pPr marL="114300" lvl="1" indent="-114300" algn="l" defTabSz="533400">
            <a:lnSpc>
              <a:spcPct val="90000"/>
            </a:lnSpc>
            <a:spcBef>
              <a:spcPct val="0"/>
            </a:spcBef>
            <a:spcAft>
              <a:spcPct val="15000"/>
            </a:spcAft>
            <a:buSzPts val="1000"/>
            <a:buFont typeface="Courier New" panose="02070309020205020404" pitchFamily="49" charset="0"/>
            <a:buChar char="o"/>
          </a:pPr>
          <a:r>
            <a:rPr lang="en-US" sz="1200" kern="1200" dirty="0">
              <a:solidFill>
                <a:schemeClr val="bg1"/>
              </a:solidFill>
              <a:latin typeface="Times New Roman" panose="02020603050405020304" pitchFamily="18" charset="0"/>
              <a:cs typeface="Times New Roman" panose="02020603050405020304" pitchFamily="18" charset="0"/>
            </a:rPr>
            <a:t>Predicted vs. Actual risk visualization</a:t>
          </a:r>
        </a:p>
      </dsp:txBody>
      <dsp:txXfrm>
        <a:off x="7745060" y="1179219"/>
        <a:ext cx="3575217" cy="49416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A227C-5333-4F7A-8784-3C7412AB3ECA}">
      <dsp:nvSpPr>
        <dsp:cNvPr id="0" name=""/>
        <dsp:cNvSpPr/>
      </dsp:nvSpPr>
      <dsp:spPr>
        <a:xfrm>
          <a:off x="280759" y="1457415"/>
          <a:ext cx="866390" cy="86639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8230B-6B2D-425E-B504-C89A34B70786}">
      <dsp:nvSpPr>
        <dsp:cNvPr id="0" name=""/>
        <dsp:cNvSpPr/>
      </dsp:nvSpPr>
      <dsp:spPr>
        <a:xfrm>
          <a:off x="465400" y="1642056"/>
          <a:ext cx="497109" cy="497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B94556-A3F6-44C8-B598-7526E5C730A6}">
      <dsp:nvSpPr>
        <dsp:cNvPr id="0" name=""/>
        <dsp:cNvSpPr/>
      </dsp:nvSpPr>
      <dsp:spPr>
        <a:xfrm>
          <a:off x="3798" y="2593665"/>
          <a:ext cx="1420312" cy="184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This project aimed to predict thyroid cancer risk by analyzing a large and diverse dataset of over 212,000 patient records using advanced statistical and machine learning techniques. The approach combined </a:t>
          </a:r>
          <a:r>
            <a:rPr lang="en-US" sz="1100" b="1" kern="1200" dirty="0"/>
            <a:t>descriptive analytics</a:t>
          </a:r>
          <a:r>
            <a:rPr lang="en-US" sz="1100" kern="1200" dirty="0"/>
            <a:t>, </a:t>
          </a:r>
          <a:r>
            <a:rPr lang="en-US" sz="1100" b="1" kern="1200" dirty="0"/>
            <a:t>regression modeling</a:t>
          </a:r>
          <a:r>
            <a:rPr lang="en-US" sz="1100" kern="1200" dirty="0"/>
            <a:t>, and a </a:t>
          </a:r>
          <a:r>
            <a:rPr lang="en-US" sz="1100" b="1" kern="1200" dirty="0"/>
            <a:t>high-performance random forest (HPFOREST)</a:t>
          </a:r>
          <a:r>
            <a:rPr lang="en-US" sz="1100" kern="1200" dirty="0"/>
            <a:t> algorithm in SAS to derive clinical insights and build a robust predictive model.</a:t>
          </a:r>
        </a:p>
      </dsp:txBody>
      <dsp:txXfrm>
        <a:off x="3798" y="2593665"/>
        <a:ext cx="1420312" cy="1846406"/>
      </dsp:txXfrm>
    </dsp:sp>
    <dsp:sp modelId="{33B11BB5-983D-4330-8EB7-539CE9C9EC53}">
      <dsp:nvSpPr>
        <dsp:cNvPr id="0" name=""/>
        <dsp:cNvSpPr/>
      </dsp:nvSpPr>
      <dsp:spPr>
        <a:xfrm>
          <a:off x="1949626" y="1457415"/>
          <a:ext cx="866390" cy="86639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C9D342-721A-4F10-8050-D7FA5A3EED45}">
      <dsp:nvSpPr>
        <dsp:cNvPr id="0" name=""/>
        <dsp:cNvSpPr/>
      </dsp:nvSpPr>
      <dsp:spPr>
        <a:xfrm>
          <a:off x="2134267" y="1642056"/>
          <a:ext cx="497109" cy="497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BAC5EE-67E5-424C-978F-41A2B0E77C4D}">
      <dsp:nvSpPr>
        <dsp:cNvPr id="0" name=""/>
        <dsp:cNvSpPr/>
      </dsp:nvSpPr>
      <dsp:spPr>
        <a:xfrm>
          <a:off x="1672665" y="2593665"/>
          <a:ext cx="1420312" cy="184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Key Findings:</a:t>
          </a:r>
          <a:endParaRPr lang="en-US" sz="1100" kern="1200"/>
        </a:p>
      </dsp:txBody>
      <dsp:txXfrm>
        <a:off x="1672665" y="2593665"/>
        <a:ext cx="1420312" cy="1846406"/>
      </dsp:txXfrm>
    </dsp:sp>
    <dsp:sp modelId="{73078A0B-E5F4-4A65-825E-134199C03FA3}">
      <dsp:nvSpPr>
        <dsp:cNvPr id="0" name=""/>
        <dsp:cNvSpPr/>
      </dsp:nvSpPr>
      <dsp:spPr>
        <a:xfrm>
          <a:off x="3618494" y="1457415"/>
          <a:ext cx="866390" cy="86639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15AC14-F58A-4A94-9774-EE9307A0A07A}">
      <dsp:nvSpPr>
        <dsp:cNvPr id="0" name=""/>
        <dsp:cNvSpPr/>
      </dsp:nvSpPr>
      <dsp:spPr>
        <a:xfrm>
          <a:off x="3803134" y="1642056"/>
          <a:ext cx="497109" cy="497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4A6725-5DE1-41C1-AD53-B859AB442C71}">
      <dsp:nvSpPr>
        <dsp:cNvPr id="0" name=""/>
        <dsp:cNvSpPr/>
      </dsp:nvSpPr>
      <dsp:spPr>
        <a:xfrm>
          <a:off x="3341533" y="2593665"/>
          <a:ext cx="1420312" cy="184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Descriptive Analysis</a:t>
          </a:r>
          <a:r>
            <a:rPr lang="en-US" sz="1100" kern="1200" dirty="0"/>
            <a:t> revealed that patients with a family history of thyroid disease, those exposed to radiation, and those with abnormal hormone levels (TSH, T3, T4) had higher likelihoods of being in the high-risk group. Females and patients aged 40–60+ also showed elevated risk.</a:t>
          </a:r>
        </a:p>
      </dsp:txBody>
      <dsp:txXfrm>
        <a:off x="3341533" y="2593665"/>
        <a:ext cx="1420312" cy="1846406"/>
      </dsp:txXfrm>
    </dsp:sp>
    <dsp:sp modelId="{8F230239-9F0C-435F-8313-90C25670B16B}">
      <dsp:nvSpPr>
        <dsp:cNvPr id="0" name=""/>
        <dsp:cNvSpPr/>
      </dsp:nvSpPr>
      <dsp:spPr>
        <a:xfrm>
          <a:off x="5287361" y="1457415"/>
          <a:ext cx="866390" cy="86639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3D531-9B97-4750-96CA-C2FCF9C0C7E2}">
      <dsp:nvSpPr>
        <dsp:cNvPr id="0" name=""/>
        <dsp:cNvSpPr/>
      </dsp:nvSpPr>
      <dsp:spPr>
        <a:xfrm>
          <a:off x="5472001" y="1642056"/>
          <a:ext cx="497109" cy="497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A4E5BA-765C-4C03-B001-238D545E73CA}">
      <dsp:nvSpPr>
        <dsp:cNvPr id="0" name=""/>
        <dsp:cNvSpPr/>
      </dsp:nvSpPr>
      <dsp:spPr>
        <a:xfrm>
          <a:off x="5010400" y="2593665"/>
          <a:ext cx="1420312" cy="184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Logistic Regression</a:t>
          </a:r>
          <a:r>
            <a:rPr lang="en-US" sz="1100" kern="1200" dirty="0"/>
            <a:t> identified</a:t>
          </a:r>
          <a:r>
            <a:rPr lang="en-US" sz="1100" b="1" kern="1200" dirty="0"/>
            <a:t>, Radiation Exposure</a:t>
          </a:r>
          <a:r>
            <a:rPr lang="en-US" sz="1100" kern="1200" dirty="0"/>
            <a:t>, </a:t>
          </a:r>
          <a:r>
            <a:rPr lang="en-US" sz="1100" b="1" kern="1200" dirty="0"/>
            <a:t>Iodine deficiency and Family History</a:t>
          </a:r>
          <a:r>
            <a:rPr lang="en-US" sz="1100" kern="1200" dirty="0"/>
            <a:t> as statistically significant predictors of cancer risk. Interaction effects (e.g., </a:t>
          </a:r>
          <a:r>
            <a:rPr lang="en-US" sz="1100" b="1" kern="1200" dirty="0"/>
            <a:t>Obesity × Smoking</a:t>
          </a:r>
          <a:r>
            <a:rPr lang="en-US" sz="1100" kern="1200" dirty="0"/>
            <a:t>) amplified risk in specific subgroups.</a:t>
          </a:r>
        </a:p>
      </dsp:txBody>
      <dsp:txXfrm>
        <a:off x="5010400" y="2593665"/>
        <a:ext cx="1420312" cy="1846406"/>
      </dsp:txXfrm>
    </dsp:sp>
    <dsp:sp modelId="{71F07911-129E-4776-AF1E-64033706B6C3}">
      <dsp:nvSpPr>
        <dsp:cNvPr id="0" name=""/>
        <dsp:cNvSpPr/>
      </dsp:nvSpPr>
      <dsp:spPr>
        <a:xfrm>
          <a:off x="6956228" y="1457415"/>
          <a:ext cx="866390" cy="86639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F40BE-2D05-4986-8E9E-0D28A98B9C59}">
      <dsp:nvSpPr>
        <dsp:cNvPr id="0" name=""/>
        <dsp:cNvSpPr/>
      </dsp:nvSpPr>
      <dsp:spPr>
        <a:xfrm>
          <a:off x="7140869" y="1642056"/>
          <a:ext cx="497109" cy="4971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E2AACF-C427-4ADE-B322-2021128A85D2}">
      <dsp:nvSpPr>
        <dsp:cNvPr id="0" name=""/>
        <dsp:cNvSpPr/>
      </dsp:nvSpPr>
      <dsp:spPr>
        <a:xfrm>
          <a:off x="6679267" y="2593665"/>
          <a:ext cx="1420312" cy="184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Model Evaluation</a:t>
          </a:r>
          <a:r>
            <a:rPr lang="en-US" sz="1100" kern="1200"/>
            <a:t> confirmed strong classification performance. The </a:t>
          </a:r>
          <a:r>
            <a:rPr lang="en-US" sz="1100" b="1" kern="1200"/>
            <a:t>ROC curve</a:t>
          </a:r>
          <a:r>
            <a:rPr lang="en-US" sz="1100" kern="1200"/>
            <a:t> showed clear separation between risk groups, and predicted probability plots aligned well with observed outcomes.</a:t>
          </a:r>
        </a:p>
      </dsp:txBody>
      <dsp:txXfrm>
        <a:off x="6679267" y="2593665"/>
        <a:ext cx="1420312" cy="1846406"/>
      </dsp:txXfrm>
    </dsp:sp>
    <dsp:sp modelId="{C86C0382-41FE-41F5-9950-3F86F8228975}">
      <dsp:nvSpPr>
        <dsp:cNvPr id="0" name=""/>
        <dsp:cNvSpPr/>
      </dsp:nvSpPr>
      <dsp:spPr>
        <a:xfrm>
          <a:off x="8625095" y="1457415"/>
          <a:ext cx="866390" cy="86639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2F9B9-6167-4393-804E-BD37384629C8}">
      <dsp:nvSpPr>
        <dsp:cNvPr id="0" name=""/>
        <dsp:cNvSpPr/>
      </dsp:nvSpPr>
      <dsp:spPr>
        <a:xfrm>
          <a:off x="8809736" y="1642056"/>
          <a:ext cx="497109" cy="4971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3C0848-8B7C-4E0D-8131-D73D193D1ABD}">
      <dsp:nvSpPr>
        <dsp:cNvPr id="0" name=""/>
        <dsp:cNvSpPr/>
      </dsp:nvSpPr>
      <dsp:spPr>
        <a:xfrm>
          <a:off x="8348134" y="2593665"/>
          <a:ext cx="1420312" cy="184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The </a:t>
          </a:r>
          <a:r>
            <a:rPr lang="en-US" sz="1100" b="1" kern="1200" dirty="0"/>
            <a:t>HPFOREST (Random Forest)</a:t>
          </a:r>
          <a:r>
            <a:rPr lang="en-US" sz="1100" kern="1200" dirty="0"/>
            <a:t> model achieved a </a:t>
          </a:r>
          <a:r>
            <a:rPr lang="en-US" sz="1100" b="1" kern="1200" dirty="0"/>
            <a:t>15% misclassification rate</a:t>
          </a:r>
          <a:r>
            <a:rPr lang="en-US" sz="1100" kern="1200" dirty="0"/>
            <a:t>, low </a:t>
          </a:r>
          <a:r>
            <a:rPr lang="en-US" sz="1100" b="1" kern="1200"/>
            <a:t>log loss</a:t>
          </a:r>
          <a:r>
            <a:rPr lang="en-US" sz="1100" kern="1200"/>
            <a:t>, </a:t>
          </a:r>
          <a:r>
            <a:rPr lang="en-US" sz="1100" kern="1200" dirty="0"/>
            <a:t>and stable </a:t>
          </a:r>
          <a:r>
            <a:rPr lang="en-US" sz="1100" b="1" kern="1200" dirty="0"/>
            <a:t>out-of-bag (OOB)</a:t>
          </a:r>
          <a:r>
            <a:rPr lang="en-US" sz="1100" kern="1200" dirty="0"/>
            <a:t> metrics, demonstrating strong generalization without overfitting. Performance stabilized after ~30 trees.</a:t>
          </a:r>
        </a:p>
      </dsp:txBody>
      <dsp:txXfrm>
        <a:off x="8348134" y="2593665"/>
        <a:ext cx="1420312" cy="1846406"/>
      </dsp:txXfrm>
    </dsp:sp>
    <dsp:sp modelId="{50D157D4-F908-46E1-B3F7-AF71ABABC2C6}">
      <dsp:nvSpPr>
        <dsp:cNvPr id="0" name=""/>
        <dsp:cNvSpPr/>
      </dsp:nvSpPr>
      <dsp:spPr>
        <a:xfrm>
          <a:off x="10293962" y="1457415"/>
          <a:ext cx="866390" cy="86639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350C7-0F83-47C3-B209-A5C2BCB1A54D}">
      <dsp:nvSpPr>
        <dsp:cNvPr id="0" name=""/>
        <dsp:cNvSpPr/>
      </dsp:nvSpPr>
      <dsp:spPr>
        <a:xfrm>
          <a:off x="10478603" y="1642056"/>
          <a:ext cx="497109" cy="4971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17AD17-CDB6-4D4C-B26A-1D3B4A314377}">
      <dsp:nvSpPr>
        <dsp:cNvPr id="0" name=""/>
        <dsp:cNvSpPr/>
      </dsp:nvSpPr>
      <dsp:spPr>
        <a:xfrm>
          <a:off x="10017001" y="2593665"/>
          <a:ext cx="1420312" cy="184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Feature Importance</a:t>
          </a:r>
          <a:r>
            <a:rPr lang="en-US" sz="1100" kern="1200" dirty="0"/>
            <a:t> analysis highlighted </a:t>
          </a:r>
          <a:r>
            <a:rPr lang="en-US" sz="1100" b="1" kern="1200" dirty="0"/>
            <a:t>Family History</a:t>
          </a:r>
          <a:r>
            <a:rPr lang="en-US" sz="1100" kern="1200" dirty="0"/>
            <a:t> and </a:t>
          </a:r>
          <a:r>
            <a:rPr lang="en-US" sz="1100" b="1" kern="1200" dirty="0"/>
            <a:t>Iodine Deficiency</a:t>
          </a:r>
          <a:r>
            <a:rPr lang="en-US" sz="1100" kern="1200" dirty="0"/>
            <a:t> as the top predictors, aligning with established clinical knowledge. The model proved effective even with minimal tuning due to its ensemble nature.</a:t>
          </a:r>
        </a:p>
      </dsp:txBody>
      <dsp:txXfrm>
        <a:off x="10017001" y="2593665"/>
        <a:ext cx="1420312" cy="18464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444479B-705B-4489-957E-7E8A228BDFA0}" type="datetime1">
              <a:rPr lang="en-US" smtClean="0"/>
              <a:t>5/11/2025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207970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38F49-B3E2-4BF0-BEC7-C30D34ABBB8D}" type="datetime1">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285999524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38F49-B3E2-4BF0-BEC7-C30D34ABBB8D}" type="datetime1">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13123256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38F49-B3E2-4BF0-BEC7-C30D34ABBB8D}" type="datetime1">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876100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38F49-B3E2-4BF0-BEC7-C30D34ABBB8D}" type="datetime1">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103932088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A38F49-B3E2-4BF0-BEC7-C30D34ABBB8D}" type="datetime1">
              <a:rPr lang="en-US" smtClean="0"/>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18624148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A38F49-B3E2-4BF0-BEC7-C30D34ABBB8D}" type="datetime1">
              <a:rPr lang="en-US" smtClean="0"/>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11065740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220430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24869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F774-3FA6-43B8-9241-99959C8FD463}" type="datetime1">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278296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74810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135972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5/11/2025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309314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307890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5/11/2025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62317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1252279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171BA-CC09-47C8-A6DF-F5C5CB59CEEC}" type="datetime1">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dirty="0"/>
          </a:p>
        </p:txBody>
      </p:sp>
    </p:spTree>
    <p:extLst>
      <p:ext uri="{BB962C8B-B14F-4D97-AF65-F5344CB8AC3E}">
        <p14:creationId xmlns:p14="http://schemas.microsoft.com/office/powerpoint/2010/main" val="219807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60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A38F49-B3E2-4BF0-BEC7-C30D34ABBB8D}" type="datetime1">
              <a:rPr lang="en-US" smtClean="0"/>
              <a:t>5/11/2025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C12960-6E85-460F-B6E3-5B82CB31AF3D}" type="slidenum">
              <a:rPr lang="en-US" smtClean="0"/>
              <a:t>‹#›</a:t>
            </a:fld>
            <a:endParaRPr lang="en-US" dirty="0"/>
          </a:p>
        </p:txBody>
      </p:sp>
    </p:spTree>
    <p:extLst>
      <p:ext uri="{BB962C8B-B14F-4D97-AF65-F5344CB8AC3E}">
        <p14:creationId xmlns:p14="http://schemas.microsoft.com/office/powerpoint/2010/main" val="3101742377"/>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5" name="Picture 4" descr="A diagram of a person with a thyroid cancer&#10;&#10;Description automatically generated">
            <a:extLst>
              <a:ext uri="{FF2B5EF4-FFF2-40B4-BE49-F238E27FC236}">
                <a16:creationId xmlns:a16="http://schemas.microsoft.com/office/drawing/2014/main" id="{F5BC81D5-10BC-B2F4-08F5-F18C635FD386}"/>
              </a:ext>
            </a:extLst>
          </p:cNvPr>
          <p:cNvPicPr>
            <a:picLocks noChangeAspect="1"/>
          </p:cNvPicPr>
          <p:nvPr/>
        </p:nvPicPr>
        <p:blipFill>
          <a:blip r:embed="rId2">
            <a:extLst>
              <a:ext uri="{28A0092B-C50C-407E-A947-70E740481C1C}">
                <a14:useLocalDpi xmlns:a14="http://schemas.microsoft.com/office/drawing/2010/main" val="0"/>
              </a:ext>
            </a:extLst>
          </a:blip>
          <a:srcRect t="22534" b="8998"/>
          <a:stretch/>
        </p:blipFill>
        <p:spPr>
          <a:xfrm>
            <a:off x="0" y="10"/>
            <a:ext cx="12191999" cy="4651558"/>
          </a:xfrm>
          <a:prstGeom prst="rect">
            <a:avLst/>
          </a:prstGeom>
          <a:solidFill>
            <a:schemeClr val="accent1"/>
          </a:solidFill>
        </p:spPr>
      </p:pic>
      <p:sp>
        <p:nvSpPr>
          <p:cNvPr id="11" name="TextBox 10">
            <a:extLst>
              <a:ext uri="{FF2B5EF4-FFF2-40B4-BE49-F238E27FC236}">
                <a16:creationId xmlns:a16="http://schemas.microsoft.com/office/drawing/2014/main" id="{992506F5-0D4A-46DF-5282-8388A683ACB8}"/>
              </a:ext>
            </a:extLst>
          </p:cNvPr>
          <p:cNvSpPr txBox="1"/>
          <p:nvPr/>
        </p:nvSpPr>
        <p:spPr>
          <a:xfrm>
            <a:off x="75502" y="4890782"/>
            <a:ext cx="7130642" cy="830997"/>
          </a:xfrm>
          <a:prstGeom prst="rect">
            <a:avLst/>
          </a:prstGeom>
          <a:noFill/>
        </p:spPr>
        <p:txBody>
          <a:bodyPr wrap="square" rtlCol="0">
            <a:spAutoFit/>
          </a:bodyPr>
          <a:lstStyle/>
          <a:p>
            <a:r>
              <a:rPr lang="en-US" sz="2400" b="1" i="1" dirty="0">
                <a:solidFill>
                  <a:srgbClr val="C00000"/>
                </a:solidFill>
                <a:latin typeface="Times New Roman" panose="02020603050405020304" pitchFamily="18" charset="0"/>
                <a:cs typeface="Times New Roman" panose="02020603050405020304" pitchFamily="18" charset="0"/>
              </a:rPr>
              <a:t>Predictive Modeling and Risk Analysis of Thyroid Cancer Using SAS</a:t>
            </a:r>
          </a:p>
        </p:txBody>
      </p:sp>
      <p:sp>
        <p:nvSpPr>
          <p:cNvPr id="13" name="TextBox 12">
            <a:extLst>
              <a:ext uri="{FF2B5EF4-FFF2-40B4-BE49-F238E27FC236}">
                <a16:creationId xmlns:a16="http://schemas.microsoft.com/office/drawing/2014/main" id="{25312FF3-D3DF-ADDD-2B7A-B2A7EFD74675}"/>
              </a:ext>
            </a:extLst>
          </p:cNvPr>
          <p:cNvSpPr txBox="1"/>
          <p:nvPr/>
        </p:nvSpPr>
        <p:spPr>
          <a:xfrm>
            <a:off x="7547297" y="5016172"/>
            <a:ext cx="4720205" cy="1754326"/>
          </a:xfrm>
          <a:prstGeom prst="rect">
            <a:avLst/>
          </a:prstGeom>
          <a:noFill/>
        </p:spPr>
        <p:txBody>
          <a:bodyPr wrap="square" rtlCol="0">
            <a:spAutoFit/>
          </a:bodyPr>
          <a:lstStyle/>
          <a:p>
            <a:pPr algn="l"/>
            <a:r>
              <a:rPr lang="en-US" b="1" dirty="0">
                <a:solidFill>
                  <a:srgbClr val="C00000"/>
                </a:solidFill>
                <a:latin typeface="Times New Roman" panose="02020603050405020304" pitchFamily="18" charset="0"/>
                <a:ea typeface="+mj-ea"/>
                <a:cs typeface="Times New Roman" panose="02020603050405020304" pitchFamily="18" charset="0"/>
              </a:rPr>
              <a:t>Present by</a:t>
            </a:r>
            <a:r>
              <a:rPr lang="en-US" dirty="0">
                <a:solidFill>
                  <a:srgbClr val="C00000"/>
                </a:solidFill>
                <a:latin typeface="Times New Roman" panose="02020603050405020304" pitchFamily="18" charset="0"/>
                <a:ea typeface="+mj-ea"/>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Yasika Sawant</a:t>
            </a:r>
            <a:r>
              <a:rPr lang="en-US" dirty="0">
                <a:solidFill>
                  <a:srgbClr val="C00000"/>
                </a:solidFill>
                <a:latin typeface="Times New Roman" panose="02020603050405020304" pitchFamily="18" charset="0"/>
                <a:ea typeface="+mj-ea"/>
                <a:cs typeface="Times New Roman" panose="02020603050405020304" pitchFamily="18" charset="0"/>
              </a:rPr>
              <a:t> </a:t>
            </a:r>
          </a:p>
          <a:p>
            <a:pPr algn="l"/>
            <a:r>
              <a:rPr lang="en-US" sz="1800" b="1" dirty="0">
                <a:solidFill>
                  <a:srgbClr val="C00000"/>
                </a:solidFill>
                <a:latin typeface="Times New Roman" panose="02020603050405020304" pitchFamily="18" charset="0"/>
                <a:ea typeface="+mj-ea"/>
                <a:cs typeface="Times New Roman" panose="02020603050405020304" pitchFamily="18" charset="0"/>
              </a:rPr>
              <a:t>Course:</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solidFill>
                  <a:srgbClr val="C00000"/>
                </a:solidFill>
                <a:latin typeface="Times New Roman" panose="02020603050405020304" pitchFamily="18" charset="0"/>
                <a:ea typeface="+mj-ea"/>
                <a:cs typeface="Times New Roman" panose="02020603050405020304" pitchFamily="18" charset="0"/>
              </a:rPr>
              <a:t>ECON 5475 Applied Econometrics and Analyst</a:t>
            </a:r>
          </a:p>
          <a:p>
            <a:r>
              <a:rPr lang="en-US" b="1" dirty="0">
                <a:solidFill>
                  <a:srgbClr val="C00000"/>
                </a:solidFill>
                <a:latin typeface="Times New Roman" panose="02020603050405020304" pitchFamily="18" charset="0"/>
                <a:cs typeface="Times New Roman" panose="02020603050405020304" pitchFamily="18" charset="0"/>
              </a:rPr>
              <a:t>Instructor: </a:t>
            </a:r>
            <a:r>
              <a:rPr lang="en-US" dirty="0">
                <a:solidFill>
                  <a:srgbClr val="C00000"/>
                </a:solidFill>
                <a:latin typeface="Times New Roman" panose="02020603050405020304" pitchFamily="18" charset="0"/>
                <a:cs typeface="Times New Roman" panose="02020603050405020304" pitchFamily="18" charset="0"/>
              </a:rPr>
              <a:t>Dr. William J. Smith</a:t>
            </a:r>
          </a:p>
          <a:p>
            <a:r>
              <a:rPr lang="en-US" b="1" dirty="0">
                <a:solidFill>
                  <a:srgbClr val="C00000"/>
                </a:solidFill>
                <a:latin typeface="Times New Roman" panose="02020603050405020304" pitchFamily="18" charset="0"/>
                <a:cs typeface="Times New Roman" panose="02020603050405020304" pitchFamily="18" charset="0"/>
              </a:rPr>
              <a:t>Date: </a:t>
            </a:r>
            <a:r>
              <a:rPr lang="en-US" dirty="0">
                <a:solidFill>
                  <a:srgbClr val="C00000"/>
                </a:solidFill>
                <a:latin typeface="Times New Roman" panose="02020603050405020304" pitchFamily="18" charset="0"/>
                <a:cs typeface="Times New Roman" panose="02020603050405020304" pitchFamily="18" charset="0"/>
              </a:rPr>
              <a:t>05/13/2025</a:t>
            </a:r>
            <a:endParaRPr lang="en-US" sz="1800" dirty="0">
              <a:solidFill>
                <a:srgbClr val="C00000"/>
              </a:solidFill>
              <a:latin typeface="Times New Roman" panose="02020603050405020304" pitchFamily="18" charset="0"/>
              <a:ea typeface="+mj-ea"/>
              <a:cs typeface="Times New Roman" panose="02020603050405020304" pitchFamily="18" charset="0"/>
            </a:endParaRPr>
          </a:p>
          <a:p>
            <a:endParaRPr lang="en-US"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137844"/>
      </p:ext>
    </p:extLst>
  </p:cSld>
  <p:clrMapOvr>
    <a:masterClrMapping/>
  </p:clrMapOvr>
  <mc:AlternateContent xmlns:mc="http://schemas.openxmlformats.org/markup-compatibility/2006" xmlns:p14="http://schemas.microsoft.com/office/powerpoint/2010/main">
    <mc:Choice Requires="p14">
      <p:transition spd="slow" p14:dur="2000" advTm="71314"/>
    </mc:Choice>
    <mc:Fallback xmlns="">
      <p:transition spd="slow" advTm="7131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7709E-832E-9A10-121A-45C8C7E95BDA}"/>
            </a:ext>
          </a:extLst>
        </p:cNvPr>
        <p:cNvGrpSpPr/>
        <p:nvPr/>
      </p:nvGrpSpPr>
      <p:grpSpPr>
        <a:xfrm>
          <a:off x="0" y="0"/>
          <a:ext cx="0" cy="0"/>
          <a:chOff x="0" y="0"/>
          <a:chExt cx="0" cy="0"/>
        </a:xfrm>
      </p:grpSpPr>
      <p:sp>
        <p:nvSpPr>
          <p:cNvPr id="21" name="TextBox 20">
            <a:extLst>
              <a:ext uri="{FF2B5EF4-FFF2-40B4-BE49-F238E27FC236}">
                <a16:creationId xmlns:a16="http://schemas.microsoft.com/office/drawing/2014/main" id="{DD7B8A91-25E5-E188-F0C4-CAA7F2A695F8}"/>
              </a:ext>
            </a:extLst>
          </p:cNvPr>
          <p:cNvSpPr txBox="1"/>
          <p:nvPr/>
        </p:nvSpPr>
        <p:spPr>
          <a:xfrm>
            <a:off x="192023" y="160866"/>
            <a:ext cx="6454310"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Visualization of Predicted Probabilities :</a:t>
            </a:r>
          </a:p>
        </p:txBody>
      </p:sp>
      <p:pic>
        <p:nvPicPr>
          <p:cNvPr id="3" name="Picture 2" descr="The SGPlot Procedure">
            <a:extLst>
              <a:ext uri="{FF2B5EF4-FFF2-40B4-BE49-F238E27FC236}">
                <a16:creationId xmlns:a16="http://schemas.microsoft.com/office/drawing/2014/main" id="{B6CB13C7-C823-AA14-4DED-C5FE5ECAA88B}"/>
              </a:ext>
            </a:extLst>
          </p:cNvPr>
          <p:cNvPicPr>
            <a:picLocks noChangeAspect="1"/>
          </p:cNvPicPr>
          <p:nvPr/>
        </p:nvPicPr>
        <p:blipFill>
          <a:blip r:embed="rId2">
            <a:extLst>
              <a:ext uri="{28A0092B-C50C-407E-A947-70E740481C1C}">
                <a14:useLocalDpi xmlns:a14="http://schemas.microsoft.com/office/drawing/2010/main" val="0"/>
              </a:ext>
            </a:extLst>
          </a:blip>
          <a:srcRect t="5848"/>
          <a:stretch/>
        </p:blipFill>
        <p:spPr bwMode="auto">
          <a:xfrm>
            <a:off x="863600" y="829734"/>
            <a:ext cx="10439400" cy="5867400"/>
          </a:xfrm>
          <a:prstGeom prst="rect">
            <a:avLst/>
          </a:prstGeom>
          <a:noFill/>
          <a:ln>
            <a:noFill/>
          </a:ln>
        </p:spPr>
      </p:pic>
      <p:sp>
        <p:nvSpPr>
          <p:cNvPr id="2" name="Rectangle: Rounded Corners 1">
            <a:extLst>
              <a:ext uri="{FF2B5EF4-FFF2-40B4-BE49-F238E27FC236}">
                <a16:creationId xmlns:a16="http://schemas.microsoft.com/office/drawing/2014/main" id="{C0ACCB4D-DE5F-0BD0-2905-92E60EA37723}"/>
              </a:ext>
            </a:extLst>
          </p:cNvPr>
          <p:cNvSpPr/>
          <p:nvPr/>
        </p:nvSpPr>
        <p:spPr>
          <a:xfrm>
            <a:off x="9067800" y="394789"/>
            <a:ext cx="3124200" cy="2032000"/>
          </a:xfrm>
          <a:prstGeom prst="roundRect">
            <a:avLst/>
          </a:prstGeom>
          <a:solidFill>
            <a:schemeClr val="accent2">
              <a:lumMod val="20000"/>
              <a:lumOff val="80000"/>
            </a:schemeClr>
          </a:solidFill>
          <a:ln w="28575"/>
        </p:spPr>
        <p:style>
          <a:lnRef idx="2">
            <a:schemeClr val="accent5"/>
          </a:lnRef>
          <a:fillRef idx="1">
            <a:schemeClr val="lt1"/>
          </a:fillRef>
          <a:effectRef idx="0">
            <a:schemeClr val="accent5"/>
          </a:effectRef>
          <a:fontRef idx="minor">
            <a:schemeClr val="dk1"/>
          </a:fontRef>
        </p:style>
        <p:txBody>
          <a:bodyPr rtlCol="0" anchor="ctr"/>
          <a:lstStyle/>
          <a:p>
            <a:pPr marL="342900" marR="0" lvl="0">
              <a:spcAft>
                <a:spcPts val="800"/>
              </a:spcAft>
              <a:buSzPts val="1000"/>
              <a:tabLst>
                <a:tab pos="457200" algn="l"/>
              </a:tabLst>
            </a:pPr>
            <a:r>
              <a:rPr lang="en-US" sz="1000" i="1" kern="100" dirty="0">
                <a:effectLst/>
                <a:latin typeface="Times New Roman" panose="02020603050405020304" pitchFamily="18" charset="0"/>
                <a:ea typeface="Aptos" panose="020B0004020202020204" pitchFamily="34" charset="0"/>
                <a:cs typeface="Times New Roman" panose="02020603050405020304" pitchFamily="18" charset="0"/>
              </a:rPr>
              <a:t>Used PROC SGPLOT to scatter plot actual vs. predicted risk</a:t>
            </a:r>
          </a:p>
          <a:p>
            <a:pPr marL="342900" marR="0" lvl="0">
              <a:spcAft>
                <a:spcPts val="800"/>
              </a:spcAft>
              <a:buSzPts val="1000"/>
              <a:tabLst>
                <a:tab pos="457200" algn="l"/>
              </a:tabLst>
            </a:pPr>
            <a:r>
              <a:rPr lang="en-US" sz="1000" i="1" kern="100" dirty="0">
                <a:effectLst/>
                <a:latin typeface="Times New Roman" panose="02020603050405020304" pitchFamily="18" charset="0"/>
                <a:ea typeface="Aptos" panose="020B0004020202020204" pitchFamily="34" charset="0"/>
                <a:cs typeface="Times New Roman" panose="02020603050405020304" pitchFamily="18" charset="0"/>
              </a:rPr>
              <a:t>The red dashed reference line at 0.5 shows the decision threshold</a:t>
            </a:r>
          </a:p>
          <a:p>
            <a:pPr marL="342900" marR="0" lvl="0">
              <a:spcAft>
                <a:spcPts val="800"/>
              </a:spcAft>
              <a:buSzPts val="1000"/>
              <a:tabLst>
                <a:tab pos="457200" algn="l"/>
              </a:tabLst>
            </a:pPr>
            <a:r>
              <a:rPr lang="en-US" sz="1000" i="1" kern="100" dirty="0">
                <a:effectLst/>
                <a:latin typeface="Times New Roman" panose="02020603050405020304" pitchFamily="18" charset="0"/>
                <a:ea typeface="Aptos" panose="020B0004020202020204" pitchFamily="34" charset="0"/>
                <a:cs typeface="Times New Roman" panose="02020603050405020304" pitchFamily="18" charset="0"/>
              </a:rPr>
              <a:t>Helps interpret how well the model classifies high-risk cases</a:t>
            </a:r>
          </a:p>
          <a:p>
            <a:pPr marL="342900" marR="0" lvl="0">
              <a:spcAft>
                <a:spcPts val="800"/>
              </a:spcAft>
              <a:buSzPts val="1000"/>
              <a:tabLst>
                <a:tab pos="457200" algn="l"/>
              </a:tabLst>
            </a:pPr>
            <a:r>
              <a:rPr lang="en-US" sz="1000" i="1" kern="100" dirty="0">
                <a:effectLst/>
                <a:latin typeface="Times New Roman" panose="02020603050405020304" pitchFamily="18" charset="0"/>
                <a:ea typeface="Aptos" panose="020B0004020202020204" pitchFamily="34" charset="0"/>
                <a:cs typeface="Times New Roman" panose="02020603050405020304" pitchFamily="18" charset="0"/>
              </a:rPr>
              <a:t>Showed how </a:t>
            </a:r>
            <a:r>
              <a:rPr lang="en-US" sz="1000" b="1" i="1" kern="100" dirty="0">
                <a:effectLst/>
                <a:latin typeface="Times New Roman" panose="02020603050405020304" pitchFamily="18" charset="0"/>
                <a:ea typeface="Aptos" panose="020B0004020202020204" pitchFamily="34" charset="0"/>
                <a:cs typeface="Times New Roman" panose="02020603050405020304" pitchFamily="18" charset="0"/>
              </a:rPr>
              <a:t>predicted probabilities of high risk</a:t>
            </a:r>
            <a:r>
              <a:rPr lang="en-US" sz="1000" i="1" kern="100" dirty="0">
                <a:effectLst/>
                <a:latin typeface="Times New Roman" panose="02020603050405020304" pitchFamily="18" charset="0"/>
                <a:ea typeface="Aptos" panose="020B0004020202020204" pitchFamily="34" charset="0"/>
                <a:cs typeface="Times New Roman" panose="02020603050405020304" pitchFamily="18" charset="0"/>
              </a:rPr>
              <a:t> varied across individuals, with a clear threshold around </a:t>
            </a:r>
            <a:r>
              <a:rPr lang="en-US" sz="1000" b="1" i="1" kern="100" dirty="0">
                <a:effectLst/>
                <a:latin typeface="Times New Roman" panose="02020603050405020304" pitchFamily="18" charset="0"/>
                <a:ea typeface="Aptos" panose="020B0004020202020204" pitchFamily="34" charset="0"/>
                <a:cs typeface="Times New Roman" panose="02020603050405020304" pitchFamily="18" charset="0"/>
              </a:rPr>
              <a:t>0.5</a:t>
            </a:r>
            <a:r>
              <a:rPr lang="en-US" sz="1000" i="1" kern="100" dirty="0">
                <a:effectLst/>
                <a:latin typeface="Times New Roman" panose="02020603050405020304" pitchFamily="18" charset="0"/>
                <a:ea typeface="Aptos" panose="020B0004020202020204" pitchFamily="34" charset="0"/>
                <a:cs typeface="Times New Roman" panose="02020603050405020304" pitchFamily="18" charset="0"/>
              </a:rPr>
              <a:t> for classifying high risk.</a:t>
            </a:r>
          </a:p>
          <a:p>
            <a:endParaRPr lang="en-US" sz="1000" b="1" i="1" dirty="0">
              <a:solidFill>
                <a:srgbClr val="C00000"/>
              </a:solidFill>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5416A7C0-36ED-94F3-CDBE-8C628A376694}"/>
              </a:ext>
            </a:extLst>
          </p:cNvPr>
          <p:cNvSpPr/>
          <p:nvPr/>
        </p:nvSpPr>
        <p:spPr>
          <a:xfrm rot="7711627">
            <a:off x="8146466" y="2226795"/>
            <a:ext cx="889000" cy="399989"/>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233479"/>
      </p:ext>
    </p:extLst>
  </p:cSld>
  <p:clrMapOvr>
    <a:masterClrMapping/>
  </p:clrMapOvr>
  <mc:AlternateContent xmlns:mc="http://schemas.openxmlformats.org/markup-compatibility/2006" xmlns:p14="http://schemas.microsoft.com/office/powerpoint/2010/main">
    <mc:Choice Requires="p14">
      <p:transition spd="slow" p14:dur="2000" advTm="40647"/>
    </mc:Choice>
    <mc:Fallback xmlns="">
      <p:transition spd="slow" advTm="4064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31A8C-A2CA-9C1D-17F5-910FEAC23E1E}"/>
            </a:ext>
          </a:extLst>
        </p:cNvPr>
        <p:cNvGrpSpPr/>
        <p:nvPr/>
      </p:nvGrpSpPr>
      <p:grpSpPr>
        <a:xfrm>
          <a:off x="0" y="0"/>
          <a:ext cx="0" cy="0"/>
          <a:chOff x="0" y="0"/>
          <a:chExt cx="0" cy="0"/>
        </a:xfrm>
      </p:grpSpPr>
      <p:sp>
        <p:nvSpPr>
          <p:cNvPr id="21" name="TextBox 20">
            <a:extLst>
              <a:ext uri="{FF2B5EF4-FFF2-40B4-BE49-F238E27FC236}">
                <a16:creationId xmlns:a16="http://schemas.microsoft.com/office/drawing/2014/main" id="{F90B4538-8C86-922D-D08D-EADE4FA7FDD5}"/>
              </a:ext>
            </a:extLst>
          </p:cNvPr>
          <p:cNvSpPr txBox="1"/>
          <p:nvPr/>
        </p:nvSpPr>
        <p:spPr>
          <a:xfrm>
            <a:off x="183556" y="0"/>
            <a:ext cx="6454310"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Group Level Analysis:</a:t>
            </a:r>
          </a:p>
        </p:txBody>
      </p:sp>
      <p:pic>
        <p:nvPicPr>
          <p:cNvPr id="4" name="Picture 3">
            <a:extLst>
              <a:ext uri="{FF2B5EF4-FFF2-40B4-BE49-F238E27FC236}">
                <a16:creationId xmlns:a16="http://schemas.microsoft.com/office/drawing/2014/main" id="{B1F61D4A-1472-EADE-21BE-8E0F52B6ABAB}"/>
              </a:ext>
            </a:extLst>
          </p:cNvPr>
          <p:cNvPicPr>
            <a:picLocks noChangeAspect="1"/>
          </p:cNvPicPr>
          <p:nvPr/>
        </p:nvPicPr>
        <p:blipFill>
          <a:blip r:embed="rId2"/>
          <a:srcRect l="8091" r="17600"/>
          <a:stretch/>
        </p:blipFill>
        <p:spPr>
          <a:xfrm>
            <a:off x="245533" y="400110"/>
            <a:ext cx="3310467" cy="6354213"/>
          </a:xfrm>
          <a:prstGeom prst="rect">
            <a:avLst/>
          </a:prstGeom>
        </p:spPr>
      </p:pic>
      <p:pic>
        <p:nvPicPr>
          <p:cNvPr id="6" name="Picture 5">
            <a:extLst>
              <a:ext uri="{FF2B5EF4-FFF2-40B4-BE49-F238E27FC236}">
                <a16:creationId xmlns:a16="http://schemas.microsoft.com/office/drawing/2014/main" id="{38B435BA-4D67-6B68-65B4-BCC56C46B139}"/>
              </a:ext>
            </a:extLst>
          </p:cNvPr>
          <p:cNvPicPr>
            <a:picLocks noChangeAspect="1"/>
          </p:cNvPicPr>
          <p:nvPr/>
        </p:nvPicPr>
        <p:blipFill>
          <a:blip r:embed="rId3"/>
          <a:stretch>
            <a:fillRect/>
          </a:stretch>
        </p:blipFill>
        <p:spPr>
          <a:xfrm>
            <a:off x="3945015" y="400110"/>
            <a:ext cx="3635055" cy="4648603"/>
          </a:xfrm>
          <a:prstGeom prst="rect">
            <a:avLst/>
          </a:prstGeom>
        </p:spPr>
      </p:pic>
      <p:pic>
        <p:nvPicPr>
          <p:cNvPr id="8" name="Picture 7">
            <a:extLst>
              <a:ext uri="{FF2B5EF4-FFF2-40B4-BE49-F238E27FC236}">
                <a16:creationId xmlns:a16="http://schemas.microsoft.com/office/drawing/2014/main" id="{51FEA084-8877-7C9E-0D81-56776BE95625}"/>
              </a:ext>
            </a:extLst>
          </p:cNvPr>
          <p:cNvPicPr>
            <a:picLocks noChangeAspect="1"/>
          </p:cNvPicPr>
          <p:nvPr/>
        </p:nvPicPr>
        <p:blipFill>
          <a:blip r:embed="rId4"/>
          <a:stretch>
            <a:fillRect/>
          </a:stretch>
        </p:blipFill>
        <p:spPr>
          <a:xfrm>
            <a:off x="7969086" y="75612"/>
            <a:ext cx="3723381" cy="6694564"/>
          </a:xfrm>
          <a:prstGeom prst="rect">
            <a:avLst/>
          </a:prstGeom>
        </p:spPr>
      </p:pic>
      <p:sp>
        <p:nvSpPr>
          <p:cNvPr id="9" name="Rectangle 8">
            <a:extLst>
              <a:ext uri="{FF2B5EF4-FFF2-40B4-BE49-F238E27FC236}">
                <a16:creationId xmlns:a16="http://schemas.microsoft.com/office/drawing/2014/main" id="{0A3BD86C-D104-9CD5-9FD6-EF201EA90A98}"/>
              </a:ext>
            </a:extLst>
          </p:cNvPr>
          <p:cNvSpPr/>
          <p:nvPr/>
        </p:nvSpPr>
        <p:spPr>
          <a:xfrm>
            <a:off x="8170333" y="601133"/>
            <a:ext cx="3344334" cy="1862667"/>
          </a:xfrm>
          <a:prstGeom prst="rect">
            <a:avLst/>
          </a:prstGeom>
          <a:solidFill>
            <a:srgbClr val="C00000">
              <a:alpha val="1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A159AF-93FA-FE9A-DD4B-48F5A0DD0DA9}"/>
              </a:ext>
            </a:extLst>
          </p:cNvPr>
          <p:cNvSpPr/>
          <p:nvPr/>
        </p:nvSpPr>
        <p:spPr>
          <a:xfrm>
            <a:off x="4512733" y="3302000"/>
            <a:ext cx="3067337" cy="592667"/>
          </a:xfrm>
          <a:prstGeom prst="rect">
            <a:avLst/>
          </a:prstGeom>
          <a:solidFill>
            <a:srgbClr val="C00000">
              <a:alpha val="1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FA49629-398D-E052-1B22-CBE4E1744950}"/>
              </a:ext>
            </a:extLst>
          </p:cNvPr>
          <p:cNvSpPr/>
          <p:nvPr/>
        </p:nvSpPr>
        <p:spPr>
          <a:xfrm>
            <a:off x="770467" y="2874139"/>
            <a:ext cx="2709334" cy="554861"/>
          </a:xfrm>
          <a:prstGeom prst="rect">
            <a:avLst/>
          </a:prstGeom>
          <a:solidFill>
            <a:srgbClr val="C00000">
              <a:alpha val="1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625701"/>
      </p:ext>
    </p:extLst>
  </p:cSld>
  <p:clrMapOvr>
    <a:masterClrMapping/>
  </p:clrMapOvr>
  <mc:AlternateContent xmlns:mc="http://schemas.openxmlformats.org/markup-compatibility/2006" xmlns:p14="http://schemas.microsoft.com/office/powerpoint/2010/main">
    <mc:Choice Requires="p14">
      <p:transition spd="slow" p14:dur="2000" advTm="76148"/>
    </mc:Choice>
    <mc:Fallback xmlns="">
      <p:transition spd="slow" advTm="7614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11BCF-785E-8368-68AD-C6653819BBD8}"/>
            </a:ext>
          </a:extLst>
        </p:cNvPr>
        <p:cNvGrpSpPr/>
        <p:nvPr/>
      </p:nvGrpSpPr>
      <p:grpSpPr>
        <a:xfrm>
          <a:off x="0" y="0"/>
          <a:ext cx="0" cy="0"/>
          <a:chOff x="0" y="0"/>
          <a:chExt cx="0" cy="0"/>
        </a:xfrm>
      </p:grpSpPr>
      <p:sp>
        <p:nvSpPr>
          <p:cNvPr id="21" name="TextBox 20">
            <a:extLst>
              <a:ext uri="{FF2B5EF4-FFF2-40B4-BE49-F238E27FC236}">
                <a16:creationId xmlns:a16="http://schemas.microsoft.com/office/drawing/2014/main" id="{B5C87FB0-0C68-279B-481A-E2E4A58F106B}"/>
              </a:ext>
            </a:extLst>
          </p:cNvPr>
          <p:cNvSpPr txBox="1"/>
          <p:nvPr/>
        </p:nvSpPr>
        <p:spPr>
          <a:xfrm>
            <a:off x="183556" y="0"/>
            <a:ext cx="6454310"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Random Forest :</a:t>
            </a:r>
          </a:p>
        </p:txBody>
      </p:sp>
      <p:pic>
        <p:nvPicPr>
          <p:cNvPr id="3" name="Picture 2">
            <a:extLst>
              <a:ext uri="{FF2B5EF4-FFF2-40B4-BE49-F238E27FC236}">
                <a16:creationId xmlns:a16="http://schemas.microsoft.com/office/drawing/2014/main" id="{D5DBA6E6-9DF8-9CF7-D5EE-AA6838372E87}"/>
              </a:ext>
            </a:extLst>
          </p:cNvPr>
          <p:cNvPicPr>
            <a:picLocks noChangeAspect="1"/>
          </p:cNvPicPr>
          <p:nvPr/>
        </p:nvPicPr>
        <p:blipFill>
          <a:blip r:embed="rId2"/>
          <a:stretch>
            <a:fillRect/>
          </a:stretch>
        </p:blipFill>
        <p:spPr>
          <a:xfrm>
            <a:off x="244169" y="510871"/>
            <a:ext cx="3989164" cy="3383796"/>
          </a:xfrm>
          <a:prstGeom prst="rect">
            <a:avLst/>
          </a:prstGeom>
        </p:spPr>
      </p:pic>
      <p:sp>
        <p:nvSpPr>
          <p:cNvPr id="5" name="Rectangle 4">
            <a:extLst>
              <a:ext uri="{FF2B5EF4-FFF2-40B4-BE49-F238E27FC236}">
                <a16:creationId xmlns:a16="http://schemas.microsoft.com/office/drawing/2014/main" id="{C525B1C4-AB2D-02C2-F51A-73B00051B0E6}"/>
              </a:ext>
            </a:extLst>
          </p:cNvPr>
          <p:cNvSpPr/>
          <p:nvPr/>
        </p:nvSpPr>
        <p:spPr>
          <a:xfrm>
            <a:off x="965201" y="2069806"/>
            <a:ext cx="2709334" cy="1824861"/>
          </a:xfrm>
          <a:prstGeom prst="rect">
            <a:avLst/>
          </a:prstGeom>
          <a:solidFill>
            <a:srgbClr val="C00000">
              <a:alpha val="1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B79CE6C-2C9F-1C81-7C50-5E8F2A6E3CCF}"/>
              </a:ext>
            </a:extLst>
          </p:cNvPr>
          <p:cNvPicPr>
            <a:picLocks noChangeAspect="1"/>
          </p:cNvPicPr>
          <p:nvPr/>
        </p:nvPicPr>
        <p:blipFill>
          <a:blip r:embed="rId3"/>
          <a:stretch>
            <a:fillRect/>
          </a:stretch>
        </p:blipFill>
        <p:spPr>
          <a:xfrm>
            <a:off x="6186865" y="458621"/>
            <a:ext cx="5531002" cy="5755912"/>
          </a:xfrm>
          <a:prstGeom prst="rect">
            <a:avLst/>
          </a:prstGeom>
        </p:spPr>
      </p:pic>
      <p:sp>
        <p:nvSpPr>
          <p:cNvPr id="13" name="Rectangle 12">
            <a:extLst>
              <a:ext uri="{FF2B5EF4-FFF2-40B4-BE49-F238E27FC236}">
                <a16:creationId xmlns:a16="http://schemas.microsoft.com/office/drawing/2014/main" id="{840C57DD-D10A-3D5C-75E0-3D85DCC79DD6}"/>
              </a:ext>
            </a:extLst>
          </p:cNvPr>
          <p:cNvSpPr/>
          <p:nvPr/>
        </p:nvSpPr>
        <p:spPr>
          <a:xfrm>
            <a:off x="6305399" y="1477139"/>
            <a:ext cx="5412468" cy="825794"/>
          </a:xfrm>
          <a:prstGeom prst="rect">
            <a:avLst/>
          </a:prstGeom>
          <a:solidFill>
            <a:srgbClr val="C00000">
              <a:alpha val="13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42B8A3C-9814-CED8-5939-97BFC5B021CB}"/>
              </a:ext>
            </a:extLst>
          </p:cNvPr>
          <p:cNvSpPr txBox="1"/>
          <p:nvPr/>
        </p:nvSpPr>
        <p:spPr>
          <a:xfrm>
            <a:off x="1041400" y="4690533"/>
            <a:ext cx="5054600" cy="1754326"/>
          </a:xfrm>
          <a:prstGeom prst="rect">
            <a:avLst/>
          </a:prstGeom>
          <a:noFill/>
        </p:spPr>
        <p:txBody>
          <a:bodyPr wrap="square" rtlCol="0">
            <a:spAutoFit/>
          </a:bodyPr>
          <a:lstStyle/>
          <a:p>
            <a:pPr>
              <a:buNone/>
            </a:pPr>
            <a:r>
              <a:rPr lang="en-US" b="1" dirty="0">
                <a:solidFill>
                  <a:schemeClr val="bg1"/>
                </a:solidFill>
                <a:latin typeface="Times New Roman" panose="02020603050405020304" pitchFamily="18" charset="0"/>
                <a:cs typeface="Times New Roman" panose="02020603050405020304" pitchFamily="18" charset="0"/>
              </a:rPr>
              <a:t>Interpretation</a:t>
            </a:r>
            <a:r>
              <a:rPr lang="en-US"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Family history</a:t>
            </a:r>
            <a:r>
              <a:rPr lang="en-US" dirty="0">
                <a:solidFill>
                  <a:schemeClr val="bg1"/>
                </a:solidFill>
                <a:latin typeface="Times New Roman" panose="02020603050405020304" pitchFamily="18" charset="0"/>
                <a:cs typeface="Times New Roman" panose="02020603050405020304" pitchFamily="18" charset="0"/>
              </a:rPr>
              <a:t> is the strongest predictor in model, followed by </a:t>
            </a:r>
            <a:r>
              <a:rPr lang="en-US" b="1" dirty="0">
                <a:solidFill>
                  <a:schemeClr val="bg1"/>
                </a:solidFill>
                <a:latin typeface="Times New Roman" panose="02020603050405020304" pitchFamily="18" charset="0"/>
                <a:cs typeface="Times New Roman" panose="02020603050405020304" pitchFamily="18" charset="0"/>
              </a:rPr>
              <a:t>iodine deficiency</a:t>
            </a:r>
            <a:r>
              <a:rPr lang="en-US"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This aligns with medical understanding that family history and iodine levels are significant risk factors.</a:t>
            </a:r>
          </a:p>
          <a:p>
            <a:endParaRPr lang="en-US" dirty="0">
              <a:solidFill>
                <a:schemeClr val="bg1"/>
              </a:solidFill>
              <a:latin typeface="Times New Roman" panose="02020603050405020304" pitchFamily="18" charset="0"/>
              <a:cs typeface="Times New Roman" panose="02020603050405020304" pitchFamily="18" charset="0"/>
            </a:endParaRPr>
          </a:p>
        </p:txBody>
      </p:sp>
      <p:sp>
        <p:nvSpPr>
          <p:cNvPr id="15" name="Arrow: Bent 14">
            <a:extLst>
              <a:ext uri="{FF2B5EF4-FFF2-40B4-BE49-F238E27FC236}">
                <a16:creationId xmlns:a16="http://schemas.microsoft.com/office/drawing/2014/main" id="{ADC9B15E-A2D8-B4C6-3F04-735DB0EE402C}"/>
              </a:ext>
            </a:extLst>
          </p:cNvPr>
          <p:cNvSpPr/>
          <p:nvPr/>
        </p:nvSpPr>
        <p:spPr>
          <a:xfrm rot="16200000" flipH="1">
            <a:off x="5053873" y="4076844"/>
            <a:ext cx="714754" cy="94826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09755547"/>
      </p:ext>
    </p:extLst>
  </p:cSld>
  <p:clrMapOvr>
    <a:masterClrMapping/>
  </p:clrMapOvr>
  <mc:AlternateContent xmlns:mc="http://schemas.openxmlformats.org/markup-compatibility/2006" xmlns:p14="http://schemas.microsoft.com/office/powerpoint/2010/main">
    <mc:Choice Requires="p14">
      <p:transition spd="slow" p14:dur="2000" advTm="60660"/>
    </mc:Choice>
    <mc:Fallback xmlns="">
      <p:transition spd="slow" advTm="6066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8550F6-F097-A687-6D44-DD4AAF086E21}"/>
            </a:ext>
          </a:extLst>
        </p:cNvPr>
        <p:cNvGrpSpPr/>
        <p:nvPr/>
      </p:nvGrpSpPr>
      <p:grpSpPr>
        <a:xfrm>
          <a:off x="0" y="0"/>
          <a:ext cx="0" cy="0"/>
          <a:chOff x="0" y="0"/>
          <a:chExt cx="0" cy="0"/>
        </a:xfrm>
      </p:grpSpPr>
      <p:pic>
        <p:nvPicPr>
          <p:cNvPr id="106"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8" name="Group 107">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09" name="Group 108">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1"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22"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3"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4"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5"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6"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7"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8"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9"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0"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1"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2"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33"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4"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5"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6"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7"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38"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9"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0"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1"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2"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3"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4"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5"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6"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47"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110" name="Group 109">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1"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2"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3"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4"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5"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6"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7"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8"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19"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0"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grpSp>
      </p:grpSp>
      <p:sp>
        <p:nvSpPr>
          <p:cNvPr id="21" name="TextBox 20">
            <a:extLst>
              <a:ext uri="{FF2B5EF4-FFF2-40B4-BE49-F238E27FC236}">
                <a16:creationId xmlns:a16="http://schemas.microsoft.com/office/drawing/2014/main" id="{900428FC-B22D-34A5-6462-6ACCDDE75F9C}"/>
              </a:ext>
            </a:extLst>
          </p:cNvPr>
          <p:cNvSpPr txBox="1"/>
          <p:nvPr/>
        </p:nvSpPr>
        <p:spPr>
          <a:xfrm>
            <a:off x="1173163" y="237028"/>
            <a:ext cx="6343120" cy="503842"/>
          </a:xfrm>
          <a:prstGeom prst="rect">
            <a:avLst/>
          </a:prstGeom>
        </p:spPr>
        <p:txBody>
          <a:bodyPr vert="horz" lIns="91440" tIns="45720" rIns="91440" bIns="45720" rtlCol="0" anchor="ctr">
            <a:normAutofit fontScale="92500" lnSpcReduction="10000"/>
          </a:bodyPr>
          <a:lstStyle/>
          <a:p>
            <a:pPr defTabSz="914400">
              <a:lnSpc>
                <a:spcPct val="90000"/>
              </a:lnSpc>
              <a:spcBef>
                <a:spcPct val="0"/>
              </a:spcBef>
              <a:spcAft>
                <a:spcPts val="600"/>
              </a:spcAft>
            </a:pPr>
            <a:r>
              <a:rPr lang="en-US" sz="3600" b="1" cap="all" dirty="0">
                <a:latin typeface="Times New Roman" panose="02020603050405020304" pitchFamily="18" charset="0"/>
                <a:ea typeface="+mj-ea"/>
                <a:cs typeface="Times New Roman" panose="02020603050405020304" pitchFamily="18" charset="0"/>
              </a:rPr>
              <a:t>Conclusion :</a:t>
            </a:r>
          </a:p>
        </p:txBody>
      </p:sp>
      <p:graphicFrame>
        <p:nvGraphicFramePr>
          <p:cNvPr id="102" name="TextBox 1">
            <a:extLst>
              <a:ext uri="{FF2B5EF4-FFF2-40B4-BE49-F238E27FC236}">
                <a16:creationId xmlns:a16="http://schemas.microsoft.com/office/drawing/2014/main" id="{16D2F5E6-516A-EB9B-CB39-CD038C48D153}"/>
              </a:ext>
            </a:extLst>
          </p:cNvPr>
          <p:cNvGraphicFramePr/>
          <p:nvPr>
            <p:extLst>
              <p:ext uri="{D42A27DB-BD31-4B8C-83A1-F6EECF244321}">
                <p14:modId xmlns:p14="http://schemas.microsoft.com/office/powerpoint/2010/main" val="2690560079"/>
              </p:ext>
            </p:extLst>
          </p:nvPr>
        </p:nvGraphicFramePr>
        <p:xfrm>
          <a:off x="622299" y="347133"/>
          <a:ext cx="11441113" cy="58974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2887540"/>
      </p:ext>
    </p:extLst>
  </p:cSld>
  <p:clrMapOvr>
    <a:masterClrMapping/>
  </p:clrMapOvr>
  <mc:AlternateContent xmlns:mc="http://schemas.openxmlformats.org/markup-compatibility/2006" xmlns:p14="http://schemas.microsoft.com/office/powerpoint/2010/main">
    <mc:Choice Requires="p14">
      <p:transition spd="slow" p14:dur="2000" advTm="102808"/>
    </mc:Choice>
    <mc:Fallback xmlns="">
      <p:transition spd="slow" advTm="10280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5C741570-9F1D-A918-D83F-F22FC6CBEC2E}"/>
            </a:ext>
          </a:extLst>
        </p:cNvPr>
        <p:cNvGrpSpPr/>
        <p:nvPr/>
      </p:nvGrpSpPr>
      <p:grpSpPr>
        <a:xfrm>
          <a:off x="0" y="0"/>
          <a:ext cx="0" cy="0"/>
          <a:chOff x="0" y="0"/>
          <a:chExt cx="0" cy="0"/>
        </a:xfrm>
      </p:grpSpPr>
      <p:pic>
        <p:nvPicPr>
          <p:cNvPr id="397" name="Picture 2">
            <a:extLst>
              <a:ext uri="{FF2B5EF4-FFF2-40B4-BE49-F238E27FC236}">
                <a16:creationId xmlns:a16="http://schemas.microsoft.com/office/drawing/2014/main" id="{E61C8FFB-D7F6-4A1A-9D7E-2AFD6F78C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99" name="Group 398">
            <a:extLst>
              <a:ext uri="{FF2B5EF4-FFF2-40B4-BE49-F238E27FC236}">
                <a16:creationId xmlns:a16="http://schemas.microsoft.com/office/drawing/2014/main" id="{B63FC8BF-EB08-477E-9DBC-241BD99A0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400" name="Rectangle 5">
              <a:extLst>
                <a:ext uri="{FF2B5EF4-FFF2-40B4-BE49-F238E27FC236}">
                  <a16:creationId xmlns:a16="http://schemas.microsoft.com/office/drawing/2014/main" id="{8B4A4BFD-A61E-4D20-8C0E-1444B51CC73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01" name="Freeform 6">
              <a:extLst>
                <a:ext uri="{FF2B5EF4-FFF2-40B4-BE49-F238E27FC236}">
                  <a16:creationId xmlns:a16="http://schemas.microsoft.com/office/drawing/2014/main" id="{7F6C34FD-95F6-48E6-89C2-F9D8DCA70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2" name="Freeform 7">
              <a:extLst>
                <a:ext uri="{FF2B5EF4-FFF2-40B4-BE49-F238E27FC236}">
                  <a16:creationId xmlns:a16="http://schemas.microsoft.com/office/drawing/2014/main" id="{2803DEA3-2685-4A46-BBBE-832AFBC505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3" name="Rectangle 8">
              <a:extLst>
                <a:ext uri="{FF2B5EF4-FFF2-40B4-BE49-F238E27FC236}">
                  <a16:creationId xmlns:a16="http://schemas.microsoft.com/office/drawing/2014/main" id="{72E7229F-85ED-4F39-BA4C-F2303DEB1F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04" name="Freeform 9">
              <a:extLst>
                <a:ext uri="{FF2B5EF4-FFF2-40B4-BE49-F238E27FC236}">
                  <a16:creationId xmlns:a16="http://schemas.microsoft.com/office/drawing/2014/main" id="{DDE59082-72C3-4961-81F1-27AE03FA72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5" name="Freeform 10">
              <a:extLst>
                <a:ext uri="{FF2B5EF4-FFF2-40B4-BE49-F238E27FC236}">
                  <a16:creationId xmlns:a16="http://schemas.microsoft.com/office/drawing/2014/main" id="{6E6345B3-D7A3-4ED8-B131-A2B0201C6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6" name="Freeform 11">
              <a:extLst>
                <a:ext uri="{FF2B5EF4-FFF2-40B4-BE49-F238E27FC236}">
                  <a16:creationId xmlns:a16="http://schemas.microsoft.com/office/drawing/2014/main" id="{119230C3-190A-4D7D-B8EE-9D271ED85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7" name="Freeform 12">
              <a:extLst>
                <a:ext uri="{FF2B5EF4-FFF2-40B4-BE49-F238E27FC236}">
                  <a16:creationId xmlns:a16="http://schemas.microsoft.com/office/drawing/2014/main" id="{013AB612-4DA5-4EF0-B438-3879A521A7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8" name="Freeform 13">
              <a:extLst>
                <a:ext uri="{FF2B5EF4-FFF2-40B4-BE49-F238E27FC236}">
                  <a16:creationId xmlns:a16="http://schemas.microsoft.com/office/drawing/2014/main" id="{D0E3A33A-F799-4D9C-A950-E5252ECA21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9" name="Freeform 14">
              <a:extLst>
                <a:ext uri="{FF2B5EF4-FFF2-40B4-BE49-F238E27FC236}">
                  <a16:creationId xmlns:a16="http://schemas.microsoft.com/office/drawing/2014/main" id="{7584990C-77E8-44D5-9ABF-1A693681AE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0" name="Freeform 15">
              <a:extLst>
                <a:ext uri="{FF2B5EF4-FFF2-40B4-BE49-F238E27FC236}">
                  <a16:creationId xmlns:a16="http://schemas.microsoft.com/office/drawing/2014/main" id="{0BD264AC-126B-4091-A113-25AE560024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1" name="Freeform 16">
              <a:extLst>
                <a:ext uri="{FF2B5EF4-FFF2-40B4-BE49-F238E27FC236}">
                  <a16:creationId xmlns:a16="http://schemas.microsoft.com/office/drawing/2014/main" id="{EE0AD60A-A7CB-492F-8A32-4ADFC2A51E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2" name="Freeform 17">
              <a:extLst>
                <a:ext uri="{FF2B5EF4-FFF2-40B4-BE49-F238E27FC236}">
                  <a16:creationId xmlns:a16="http://schemas.microsoft.com/office/drawing/2014/main" id="{472BE961-C309-4F29-92A0-78F730583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3" name="Freeform 18">
              <a:extLst>
                <a:ext uri="{FF2B5EF4-FFF2-40B4-BE49-F238E27FC236}">
                  <a16:creationId xmlns:a16="http://schemas.microsoft.com/office/drawing/2014/main" id="{BAC3F0D7-5E24-4F95-B091-C4C884E3F4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4" name="Freeform 19">
              <a:extLst>
                <a:ext uri="{FF2B5EF4-FFF2-40B4-BE49-F238E27FC236}">
                  <a16:creationId xmlns:a16="http://schemas.microsoft.com/office/drawing/2014/main" id="{D7FFB211-F2F7-4444-99AD-67B6A225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5" name="Freeform 20">
              <a:extLst>
                <a:ext uri="{FF2B5EF4-FFF2-40B4-BE49-F238E27FC236}">
                  <a16:creationId xmlns:a16="http://schemas.microsoft.com/office/drawing/2014/main" id="{E7D22BFF-69DE-4C26-959E-38007D8B8F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6" name="Freeform 21">
              <a:extLst>
                <a:ext uri="{FF2B5EF4-FFF2-40B4-BE49-F238E27FC236}">
                  <a16:creationId xmlns:a16="http://schemas.microsoft.com/office/drawing/2014/main" id="{BF131BB9-B84F-4EB4-BEE0-D3491486B3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7" name="Freeform 22">
              <a:extLst>
                <a:ext uri="{FF2B5EF4-FFF2-40B4-BE49-F238E27FC236}">
                  <a16:creationId xmlns:a16="http://schemas.microsoft.com/office/drawing/2014/main" id="{1BF1979E-49E6-425A-B362-310EA3833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8" name="Freeform 23">
              <a:extLst>
                <a:ext uri="{FF2B5EF4-FFF2-40B4-BE49-F238E27FC236}">
                  <a16:creationId xmlns:a16="http://schemas.microsoft.com/office/drawing/2014/main" id="{EE0FC7A6-C966-4F65-916C-AFBE2A44FD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9" name="Freeform 24">
              <a:extLst>
                <a:ext uri="{FF2B5EF4-FFF2-40B4-BE49-F238E27FC236}">
                  <a16:creationId xmlns:a16="http://schemas.microsoft.com/office/drawing/2014/main" id="{A7FE8DB7-4322-40FC-9892-30BBC0E0BB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0" name="Freeform 25">
              <a:extLst>
                <a:ext uri="{FF2B5EF4-FFF2-40B4-BE49-F238E27FC236}">
                  <a16:creationId xmlns:a16="http://schemas.microsoft.com/office/drawing/2014/main" id="{7F69C2A1-E8E6-4C6C-B341-2C52E8D9E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1" name="Freeform 26">
              <a:extLst>
                <a:ext uri="{FF2B5EF4-FFF2-40B4-BE49-F238E27FC236}">
                  <a16:creationId xmlns:a16="http://schemas.microsoft.com/office/drawing/2014/main" id="{0F1BFC80-2254-492D-B5E5-535761153D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2" name="Freeform 27">
              <a:extLst>
                <a:ext uri="{FF2B5EF4-FFF2-40B4-BE49-F238E27FC236}">
                  <a16:creationId xmlns:a16="http://schemas.microsoft.com/office/drawing/2014/main" id="{369B0736-D8B9-4EC4-B1C8-AA8731D16B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3" name="Freeform 28">
              <a:extLst>
                <a:ext uri="{FF2B5EF4-FFF2-40B4-BE49-F238E27FC236}">
                  <a16:creationId xmlns:a16="http://schemas.microsoft.com/office/drawing/2014/main" id="{36C2B0A7-3EE7-4890-8E4B-B59086A2B2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4" name="Freeform 29">
              <a:extLst>
                <a:ext uri="{FF2B5EF4-FFF2-40B4-BE49-F238E27FC236}">
                  <a16:creationId xmlns:a16="http://schemas.microsoft.com/office/drawing/2014/main" id="{CD3E4BAA-64B6-4059-9B0B-83114CB34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5" name="Freeform 30">
              <a:extLst>
                <a:ext uri="{FF2B5EF4-FFF2-40B4-BE49-F238E27FC236}">
                  <a16:creationId xmlns:a16="http://schemas.microsoft.com/office/drawing/2014/main" id="{2E1F2D13-EB97-48F7-BEEF-405E0C5C1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6" name="Freeform 31">
              <a:extLst>
                <a:ext uri="{FF2B5EF4-FFF2-40B4-BE49-F238E27FC236}">
                  <a16:creationId xmlns:a16="http://schemas.microsoft.com/office/drawing/2014/main" id="{A209EE56-61E9-4B41-B896-BB9D95FA14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7" name="Freeform 32">
              <a:extLst>
                <a:ext uri="{FF2B5EF4-FFF2-40B4-BE49-F238E27FC236}">
                  <a16:creationId xmlns:a16="http://schemas.microsoft.com/office/drawing/2014/main" id="{4081C9A3-54DF-4ED1-97B9-04FFD6F4C0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8" name="Rectangle 33">
              <a:extLst>
                <a:ext uri="{FF2B5EF4-FFF2-40B4-BE49-F238E27FC236}">
                  <a16:creationId xmlns:a16="http://schemas.microsoft.com/office/drawing/2014/main" id="{7C4B8CBC-248B-41F3-AB7E-301A545558F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29" name="Freeform 34">
              <a:extLst>
                <a:ext uri="{FF2B5EF4-FFF2-40B4-BE49-F238E27FC236}">
                  <a16:creationId xmlns:a16="http://schemas.microsoft.com/office/drawing/2014/main" id="{B5FB4B92-D64C-471B-80B8-97FC372DF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0" name="Freeform 35">
              <a:extLst>
                <a:ext uri="{FF2B5EF4-FFF2-40B4-BE49-F238E27FC236}">
                  <a16:creationId xmlns:a16="http://schemas.microsoft.com/office/drawing/2014/main" id="{78686756-7B93-470E-A1B0-60E46D81C6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1" name="Freeform 36">
              <a:extLst>
                <a:ext uri="{FF2B5EF4-FFF2-40B4-BE49-F238E27FC236}">
                  <a16:creationId xmlns:a16="http://schemas.microsoft.com/office/drawing/2014/main" id="{D918D4D4-1175-409D-BF95-B62D9060A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2" name="Freeform 37">
              <a:extLst>
                <a:ext uri="{FF2B5EF4-FFF2-40B4-BE49-F238E27FC236}">
                  <a16:creationId xmlns:a16="http://schemas.microsoft.com/office/drawing/2014/main" id="{29851EE5-64A7-43A8-8A7C-814C5E469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3" name="Freeform 38">
              <a:extLst>
                <a:ext uri="{FF2B5EF4-FFF2-40B4-BE49-F238E27FC236}">
                  <a16:creationId xmlns:a16="http://schemas.microsoft.com/office/drawing/2014/main" id="{4390DAD0-CE3B-44A3-AE9A-C88588382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4" name="Freeform 39">
              <a:extLst>
                <a:ext uri="{FF2B5EF4-FFF2-40B4-BE49-F238E27FC236}">
                  <a16:creationId xmlns:a16="http://schemas.microsoft.com/office/drawing/2014/main" id="{641568AB-9F6E-4180-84A3-41FF97558D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5" name="Freeform 40">
              <a:extLst>
                <a:ext uri="{FF2B5EF4-FFF2-40B4-BE49-F238E27FC236}">
                  <a16:creationId xmlns:a16="http://schemas.microsoft.com/office/drawing/2014/main" id="{465141B8-FB60-4B2E-BEDD-512F23A63B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6" name="Freeform 41">
              <a:extLst>
                <a:ext uri="{FF2B5EF4-FFF2-40B4-BE49-F238E27FC236}">
                  <a16:creationId xmlns:a16="http://schemas.microsoft.com/office/drawing/2014/main" id="{49458B2E-DE0D-4C65-982E-7BA7E9BF1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7" name="Freeform 42">
              <a:extLst>
                <a:ext uri="{FF2B5EF4-FFF2-40B4-BE49-F238E27FC236}">
                  <a16:creationId xmlns:a16="http://schemas.microsoft.com/office/drawing/2014/main" id="{9415C78B-E872-4721-BE4A-FA7DEA6EAC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8" name="Freeform 43">
              <a:extLst>
                <a:ext uri="{FF2B5EF4-FFF2-40B4-BE49-F238E27FC236}">
                  <a16:creationId xmlns:a16="http://schemas.microsoft.com/office/drawing/2014/main" id="{520A0AE2-A5C2-402A-9306-2A07B441E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9" name="Freeform 44">
              <a:extLst>
                <a:ext uri="{FF2B5EF4-FFF2-40B4-BE49-F238E27FC236}">
                  <a16:creationId xmlns:a16="http://schemas.microsoft.com/office/drawing/2014/main" id="{E6ADFEAC-7594-4FC3-8BE2-320A6621CD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0" name="Rectangle 45">
              <a:extLst>
                <a:ext uri="{FF2B5EF4-FFF2-40B4-BE49-F238E27FC236}">
                  <a16:creationId xmlns:a16="http://schemas.microsoft.com/office/drawing/2014/main" id="{810D6E3C-3FC8-4321-963C-1FD85ECBC1E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41" name="Freeform 46">
              <a:extLst>
                <a:ext uri="{FF2B5EF4-FFF2-40B4-BE49-F238E27FC236}">
                  <a16:creationId xmlns:a16="http://schemas.microsoft.com/office/drawing/2014/main" id="{F0CD2158-DC95-4CD4-8DDB-C76CCEC1D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2" name="Freeform 47">
              <a:extLst>
                <a:ext uri="{FF2B5EF4-FFF2-40B4-BE49-F238E27FC236}">
                  <a16:creationId xmlns:a16="http://schemas.microsoft.com/office/drawing/2014/main" id="{C4198508-7F88-42B8-8ADC-72374FFC9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3" name="Freeform 48">
              <a:extLst>
                <a:ext uri="{FF2B5EF4-FFF2-40B4-BE49-F238E27FC236}">
                  <a16:creationId xmlns:a16="http://schemas.microsoft.com/office/drawing/2014/main" id="{67A57D3B-9539-4ABF-AF4D-3CE3766B0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4" name="Freeform 49">
              <a:extLst>
                <a:ext uri="{FF2B5EF4-FFF2-40B4-BE49-F238E27FC236}">
                  <a16:creationId xmlns:a16="http://schemas.microsoft.com/office/drawing/2014/main" id="{DABE98C2-0378-4194-B6F7-F439CDA376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5" name="Freeform 50">
              <a:extLst>
                <a:ext uri="{FF2B5EF4-FFF2-40B4-BE49-F238E27FC236}">
                  <a16:creationId xmlns:a16="http://schemas.microsoft.com/office/drawing/2014/main" id="{9A92F229-E7B2-4C3D-96D0-64FDBCE8E9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6" name="Freeform 51">
              <a:extLst>
                <a:ext uri="{FF2B5EF4-FFF2-40B4-BE49-F238E27FC236}">
                  <a16:creationId xmlns:a16="http://schemas.microsoft.com/office/drawing/2014/main" id="{8667BBE3-48F3-4158-AD52-4DD694DED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7" name="Freeform 52">
              <a:extLst>
                <a:ext uri="{FF2B5EF4-FFF2-40B4-BE49-F238E27FC236}">
                  <a16:creationId xmlns:a16="http://schemas.microsoft.com/office/drawing/2014/main" id="{FAA0C439-D89A-4C11-8C80-1EB33DF67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8" name="Freeform 53">
              <a:extLst>
                <a:ext uri="{FF2B5EF4-FFF2-40B4-BE49-F238E27FC236}">
                  <a16:creationId xmlns:a16="http://schemas.microsoft.com/office/drawing/2014/main" id="{B0189034-43EC-4EBF-AD59-D458DC2620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9" name="Freeform 54">
              <a:extLst>
                <a:ext uri="{FF2B5EF4-FFF2-40B4-BE49-F238E27FC236}">
                  <a16:creationId xmlns:a16="http://schemas.microsoft.com/office/drawing/2014/main" id="{1196CB4F-95EF-48A8-84AC-C87B399414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0" name="Freeform 55">
              <a:extLst>
                <a:ext uri="{FF2B5EF4-FFF2-40B4-BE49-F238E27FC236}">
                  <a16:creationId xmlns:a16="http://schemas.microsoft.com/office/drawing/2014/main" id="{9B2E7C2A-8E95-4BA2-95B3-F94A61891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1" name="Freeform 56">
              <a:extLst>
                <a:ext uri="{FF2B5EF4-FFF2-40B4-BE49-F238E27FC236}">
                  <a16:creationId xmlns:a16="http://schemas.microsoft.com/office/drawing/2014/main" id="{E439DF20-C773-4299-9648-61C33CDBC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2" name="Freeform 57">
              <a:extLst>
                <a:ext uri="{FF2B5EF4-FFF2-40B4-BE49-F238E27FC236}">
                  <a16:creationId xmlns:a16="http://schemas.microsoft.com/office/drawing/2014/main" id="{6AE94AB4-284F-4574-8B8F-C02501A681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3" name="Freeform 58">
              <a:extLst>
                <a:ext uri="{FF2B5EF4-FFF2-40B4-BE49-F238E27FC236}">
                  <a16:creationId xmlns:a16="http://schemas.microsoft.com/office/drawing/2014/main" id="{15FFBF6C-ADFD-4411-9650-C5FF5D917F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1" name="TextBox 20">
            <a:extLst>
              <a:ext uri="{FF2B5EF4-FFF2-40B4-BE49-F238E27FC236}">
                <a16:creationId xmlns:a16="http://schemas.microsoft.com/office/drawing/2014/main" id="{D6F5D42F-8C14-41B1-4054-A76B367B81AE}"/>
              </a:ext>
            </a:extLst>
          </p:cNvPr>
          <p:cNvSpPr txBox="1"/>
          <p:nvPr/>
        </p:nvSpPr>
        <p:spPr>
          <a:xfrm>
            <a:off x="1617233" y="4539573"/>
            <a:ext cx="8957534" cy="1182838"/>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dirty="0">
                <a:latin typeface="Times New Roman" panose="02020603050405020304" pitchFamily="18" charset="0"/>
                <a:ea typeface="+mj-ea"/>
                <a:cs typeface="Times New Roman" panose="02020603050405020304" pitchFamily="18" charset="0"/>
              </a:rPr>
              <a:t>SAS Code:</a:t>
            </a:r>
          </a:p>
        </p:txBody>
      </p:sp>
      <p:sp>
        <p:nvSpPr>
          <p:cNvPr id="455" name="Round Diagonal Corner Rectangle 6">
            <a:extLst>
              <a:ext uri="{FF2B5EF4-FFF2-40B4-BE49-F238E27FC236}">
                <a16:creationId xmlns:a16="http://schemas.microsoft.com/office/drawing/2014/main" id="{BF64808F-7AB0-4B1E-8E79-6D969BCE8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AI-generated content may be incorrect.">
            <a:extLst>
              <a:ext uri="{FF2B5EF4-FFF2-40B4-BE49-F238E27FC236}">
                <a16:creationId xmlns:a16="http://schemas.microsoft.com/office/drawing/2014/main" id="{C2182997-0DCE-DFD5-FDF6-BDC8D5F98ACB}"/>
              </a:ext>
            </a:extLst>
          </p:cNvPr>
          <p:cNvPicPr>
            <a:picLocks noChangeAspect="1"/>
          </p:cNvPicPr>
          <p:nvPr/>
        </p:nvPicPr>
        <p:blipFill>
          <a:blip r:embed="rId4">
            <a:extLst>
              <a:ext uri="{28A0092B-C50C-407E-A947-70E740481C1C}">
                <a14:useLocalDpi xmlns:a14="http://schemas.microsoft.com/office/drawing/2010/main" val="0"/>
              </a:ext>
            </a:extLst>
          </a:blip>
          <a:srcRect t="2951" r="-4" b="580"/>
          <a:stretch/>
        </p:blipFill>
        <p:spPr>
          <a:xfrm>
            <a:off x="987014" y="951493"/>
            <a:ext cx="2452203" cy="2975493"/>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BAECA839-72D5-1FF9-CCE5-D3C9F357D199}"/>
              </a:ext>
            </a:extLst>
          </p:cNvPr>
          <p:cNvPicPr>
            <a:picLocks noChangeAspect="1"/>
          </p:cNvPicPr>
          <p:nvPr/>
        </p:nvPicPr>
        <p:blipFill>
          <a:blip r:embed="rId5">
            <a:extLst>
              <a:ext uri="{28A0092B-C50C-407E-A947-70E740481C1C}">
                <a14:useLocalDpi xmlns:a14="http://schemas.microsoft.com/office/drawing/2010/main" val="0"/>
              </a:ext>
            </a:extLst>
          </a:blip>
          <a:srcRect t="1976" r="5" b="6075"/>
          <a:stretch/>
        </p:blipFill>
        <p:spPr>
          <a:xfrm>
            <a:off x="3604615" y="951493"/>
            <a:ext cx="2434965" cy="2975493"/>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7BA68523-814F-0965-2309-07E92DBADB1E}"/>
              </a:ext>
            </a:extLst>
          </p:cNvPr>
          <p:cNvPicPr>
            <a:picLocks noChangeAspect="1"/>
          </p:cNvPicPr>
          <p:nvPr/>
        </p:nvPicPr>
        <p:blipFill>
          <a:blip r:embed="rId6">
            <a:extLst>
              <a:ext uri="{28A0092B-C50C-407E-A947-70E740481C1C}">
                <a14:useLocalDpi xmlns:a14="http://schemas.microsoft.com/office/drawing/2010/main" val="0"/>
              </a:ext>
            </a:extLst>
          </a:blip>
          <a:srcRect r="31052" b="-4"/>
          <a:stretch/>
        </p:blipFill>
        <p:spPr>
          <a:xfrm>
            <a:off x="6204978" y="951493"/>
            <a:ext cx="2434965" cy="2975493"/>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5EEAF358-712E-A410-8058-A7D61C9D7480}"/>
              </a:ext>
            </a:extLst>
          </p:cNvPr>
          <p:cNvPicPr>
            <a:picLocks noChangeAspect="1"/>
          </p:cNvPicPr>
          <p:nvPr/>
        </p:nvPicPr>
        <p:blipFill>
          <a:blip r:embed="rId7">
            <a:extLst>
              <a:ext uri="{28A0092B-C50C-407E-A947-70E740481C1C}">
                <a14:useLocalDpi xmlns:a14="http://schemas.microsoft.com/office/drawing/2010/main" val="0"/>
              </a:ext>
            </a:extLst>
          </a:blip>
          <a:srcRect r="17551" b="4"/>
          <a:stretch/>
        </p:blipFill>
        <p:spPr>
          <a:xfrm>
            <a:off x="8805340" y="951493"/>
            <a:ext cx="2434963" cy="2975493"/>
          </a:xfrm>
          <a:prstGeom prst="rect">
            <a:avLst/>
          </a:prstGeom>
        </p:spPr>
      </p:pic>
    </p:spTree>
    <p:extLst>
      <p:ext uri="{BB962C8B-B14F-4D97-AF65-F5344CB8AC3E}">
        <p14:creationId xmlns:p14="http://schemas.microsoft.com/office/powerpoint/2010/main" val="329613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70E054-A642-6FF6-1E3E-F3E76369CE1B}"/>
            </a:ext>
          </a:extLst>
        </p:cNvPr>
        <p:cNvGrpSpPr/>
        <p:nvPr/>
      </p:nvGrpSpPr>
      <p:grpSpPr>
        <a:xfrm>
          <a:off x="0" y="0"/>
          <a:ext cx="0" cy="0"/>
          <a:chOff x="0" y="0"/>
          <a:chExt cx="0" cy="0"/>
        </a:xfrm>
      </p:grpSpPr>
      <p:pic>
        <p:nvPicPr>
          <p:cNvPr id="462"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464" name="Group 463">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46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6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6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9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0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4"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5"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6"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7"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8"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9"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0"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513" name="Rectangle 512">
            <a:extLst>
              <a:ext uri="{FF2B5EF4-FFF2-40B4-BE49-F238E27FC236}">
                <a16:creationId xmlns:a16="http://schemas.microsoft.com/office/drawing/2014/main" id="{29EF3596-DF97-4605-88C4-E1D6634C1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15" name="Group 514">
            <a:extLst>
              <a:ext uri="{FF2B5EF4-FFF2-40B4-BE49-F238E27FC236}">
                <a16:creationId xmlns:a16="http://schemas.microsoft.com/office/drawing/2014/main" id="{A04CF5AE-1525-458C-805A-277612287C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516" name="Rectangle 5">
              <a:extLst>
                <a:ext uri="{FF2B5EF4-FFF2-40B4-BE49-F238E27FC236}">
                  <a16:creationId xmlns:a16="http://schemas.microsoft.com/office/drawing/2014/main" id="{75184BC4-A6A5-41B7-9463-51287F8C98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17" name="Freeform 6">
              <a:extLst>
                <a:ext uri="{FF2B5EF4-FFF2-40B4-BE49-F238E27FC236}">
                  <a16:creationId xmlns:a16="http://schemas.microsoft.com/office/drawing/2014/main" id="{847CE477-1D61-4F65-A819-156F30645C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8" name="Freeform 7">
              <a:extLst>
                <a:ext uri="{FF2B5EF4-FFF2-40B4-BE49-F238E27FC236}">
                  <a16:creationId xmlns:a16="http://schemas.microsoft.com/office/drawing/2014/main" id="{0168D70C-C0A3-4080-935A-4C7D34D1FD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9" name="Rectangle 8">
              <a:extLst>
                <a:ext uri="{FF2B5EF4-FFF2-40B4-BE49-F238E27FC236}">
                  <a16:creationId xmlns:a16="http://schemas.microsoft.com/office/drawing/2014/main" id="{4BFE52DB-6074-4322-91A0-BA19AC6534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20" name="Freeform 9">
              <a:extLst>
                <a:ext uri="{FF2B5EF4-FFF2-40B4-BE49-F238E27FC236}">
                  <a16:creationId xmlns:a16="http://schemas.microsoft.com/office/drawing/2014/main" id="{15482A31-6AFE-4781-B3EC-26CF5A34C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1" name="Freeform 10">
              <a:extLst>
                <a:ext uri="{FF2B5EF4-FFF2-40B4-BE49-F238E27FC236}">
                  <a16:creationId xmlns:a16="http://schemas.microsoft.com/office/drawing/2014/main" id="{A2F5607A-50CD-401B-AA0D-375828CC2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2" name="Freeform 11">
              <a:extLst>
                <a:ext uri="{FF2B5EF4-FFF2-40B4-BE49-F238E27FC236}">
                  <a16:creationId xmlns:a16="http://schemas.microsoft.com/office/drawing/2014/main" id="{E2065C15-E60F-4857-877B-1F8235F9A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3" name="Freeform 12">
              <a:extLst>
                <a:ext uri="{FF2B5EF4-FFF2-40B4-BE49-F238E27FC236}">
                  <a16:creationId xmlns:a16="http://schemas.microsoft.com/office/drawing/2014/main" id="{10515003-9E36-4383-852B-C467122CD4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4" name="Freeform 13">
              <a:extLst>
                <a:ext uri="{FF2B5EF4-FFF2-40B4-BE49-F238E27FC236}">
                  <a16:creationId xmlns:a16="http://schemas.microsoft.com/office/drawing/2014/main" id="{F6809E31-CFB3-4460-A5B9-9B5D20C4D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5" name="Freeform 14">
              <a:extLst>
                <a:ext uri="{FF2B5EF4-FFF2-40B4-BE49-F238E27FC236}">
                  <a16:creationId xmlns:a16="http://schemas.microsoft.com/office/drawing/2014/main" id="{A4181E6F-BF0F-40DF-B995-3E6E1D01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6" name="Freeform 15">
              <a:extLst>
                <a:ext uri="{FF2B5EF4-FFF2-40B4-BE49-F238E27FC236}">
                  <a16:creationId xmlns:a16="http://schemas.microsoft.com/office/drawing/2014/main" id="{21ECCFEF-1B38-4DA5-BE12-61FC280572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7" name="Freeform 16">
              <a:extLst>
                <a:ext uri="{FF2B5EF4-FFF2-40B4-BE49-F238E27FC236}">
                  <a16:creationId xmlns:a16="http://schemas.microsoft.com/office/drawing/2014/main" id="{EF7B7547-12E7-424A-B8A2-836C862B0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8" name="Freeform 17">
              <a:extLst>
                <a:ext uri="{FF2B5EF4-FFF2-40B4-BE49-F238E27FC236}">
                  <a16:creationId xmlns:a16="http://schemas.microsoft.com/office/drawing/2014/main" id="{ED73F691-9932-4DF3-9C00-5FB99E59B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9" name="Freeform 18">
              <a:extLst>
                <a:ext uri="{FF2B5EF4-FFF2-40B4-BE49-F238E27FC236}">
                  <a16:creationId xmlns:a16="http://schemas.microsoft.com/office/drawing/2014/main" id="{FC1D4D7C-DDA0-4901-B134-3A4F498A45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0" name="Freeform 19">
              <a:extLst>
                <a:ext uri="{FF2B5EF4-FFF2-40B4-BE49-F238E27FC236}">
                  <a16:creationId xmlns:a16="http://schemas.microsoft.com/office/drawing/2014/main" id="{1D667447-7CCB-4723-98DC-3B6243BB5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1" name="Freeform 20">
              <a:extLst>
                <a:ext uri="{FF2B5EF4-FFF2-40B4-BE49-F238E27FC236}">
                  <a16:creationId xmlns:a16="http://schemas.microsoft.com/office/drawing/2014/main" id="{3205CA6A-75CC-441A-A983-276CC7243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2" name="Freeform 21">
              <a:extLst>
                <a:ext uri="{FF2B5EF4-FFF2-40B4-BE49-F238E27FC236}">
                  <a16:creationId xmlns:a16="http://schemas.microsoft.com/office/drawing/2014/main" id="{97C5F7AB-65D8-48CC-ABE1-4E6FCC596D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3" name="Freeform 22">
              <a:extLst>
                <a:ext uri="{FF2B5EF4-FFF2-40B4-BE49-F238E27FC236}">
                  <a16:creationId xmlns:a16="http://schemas.microsoft.com/office/drawing/2014/main" id="{9D2DE9CF-1915-4458-8504-23EE23C703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4" name="Freeform 23">
              <a:extLst>
                <a:ext uri="{FF2B5EF4-FFF2-40B4-BE49-F238E27FC236}">
                  <a16:creationId xmlns:a16="http://schemas.microsoft.com/office/drawing/2014/main" id="{875539DD-1581-4269-9977-2AD4EC61A0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5" name="Freeform 24">
              <a:extLst>
                <a:ext uri="{FF2B5EF4-FFF2-40B4-BE49-F238E27FC236}">
                  <a16:creationId xmlns:a16="http://schemas.microsoft.com/office/drawing/2014/main" id="{4F35F98A-A81D-4A28-B3EF-AA4CF85525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6" name="Freeform 25">
              <a:extLst>
                <a:ext uri="{FF2B5EF4-FFF2-40B4-BE49-F238E27FC236}">
                  <a16:creationId xmlns:a16="http://schemas.microsoft.com/office/drawing/2014/main" id="{2F4C3514-1560-4004-BACC-31CAF69A9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7" name="Freeform 26">
              <a:extLst>
                <a:ext uri="{FF2B5EF4-FFF2-40B4-BE49-F238E27FC236}">
                  <a16:creationId xmlns:a16="http://schemas.microsoft.com/office/drawing/2014/main" id="{759492B1-819E-4D36-8684-DE6269CD9F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8" name="Freeform 27">
              <a:extLst>
                <a:ext uri="{FF2B5EF4-FFF2-40B4-BE49-F238E27FC236}">
                  <a16:creationId xmlns:a16="http://schemas.microsoft.com/office/drawing/2014/main" id="{6D37E5FF-AC11-4600-A1A7-5A79E8987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9" name="Freeform 28">
              <a:extLst>
                <a:ext uri="{FF2B5EF4-FFF2-40B4-BE49-F238E27FC236}">
                  <a16:creationId xmlns:a16="http://schemas.microsoft.com/office/drawing/2014/main" id="{71BEA79E-EC3A-49E3-BF83-FD38146C2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0" name="Freeform 29">
              <a:extLst>
                <a:ext uri="{FF2B5EF4-FFF2-40B4-BE49-F238E27FC236}">
                  <a16:creationId xmlns:a16="http://schemas.microsoft.com/office/drawing/2014/main" id="{628003CD-17C2-4EF6-9422-BCC831E6E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1" name="Freeform 30">
              <a:extLst>
                <a:ext uri="{FF2B5EF4-FFF2-40B4-BE49-F238E27FC236}">
                  <a16:creationId xmlns:a16="http://schemas.microsoft.com/office/drawing/2014/main" id="{1116C327-1D14-460A-A6E2-78987B1492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2" name="Freeform 31">
              <a:extLst>
                <a:ext uri="{FF2B5EF4-FFF2-40B4-BE49-F238E27FC236}">
                  <a16:creationId xmlns:a16="http://schemas.microsoft.com/office/drawing/2014/main" id="{BE5E6917-BBB5-46D6-A9EF-108A2A621F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3" name="Freeform 32">
              <a:extLst>
                <a:ext uri="{FF2B5EF4-FFF2-40B4-BE49-F238E27FC236}">
                  <a16:creationId xmlns:a16="http://schemas.microsoft.com/office/drawing/2014/main" id="{15AE5B56-D24B-45D6-B264-EFD2BCFDE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4" name="Rectangle 33">
              <a:extLst>
                <a:ext uri="{FF2B5EF4-FFF2-40B4-BE49-F238E27FC236}">
                  <a16:creationId xmlns:a16="http://schemas.microsoft.com/office/drawing/2014/main" id="{3F5649DF-34D2-42EB-AEA0-DB38895E791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45" name="Freeform 34">
              <a:extLst>
                <a:ext uri="{FF2B5EF4-FFF2-40B4-BE49-F238E27FC236}">
                  <a16:creationId xmlns:a16="http://schemas.microsoft.com/office/drawing/2014/main" id="{908BA6A2-58E6-4EF1-B21C-C129AD44AF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6" name="Freeform 35">
              <a:extLst>
                <a:ext uri="{FF2B5EF4-FFF2-40B4-BE49-F238E27FC236}">
                  <a16:creationId xmlns:a16="http://schemas.microsoft.com/office/drawing/2014/main" id="{FF764234-DCC8-409D-9589-60BA5BEBD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7" name="Freeform 36">
              <a:extLst>
                <a:ext uri="{FF2B5EF4-FFF2-40B4-BE49-F238E27FC236}">
                  <a16:creationId xmlns:a16="http://schemas.microsoft.com/office/drawing/2014/main" id="{672EDBF1-5836-45EE-ACAA-026F06E61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8" name="Freeform 37">
              <a:extLst>
                <a:ext uri="{FF2B5EF4-FFF2-40B4-BE49-F238E27FC236}">
                  <a16:creationId xmlns:a16="http://schemas.microsoft.com/office/drawing/2014/main" id="{32EDE749-EE15-49ED-A703-EB5B8296FC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9" name="Freeform 38">
              <a:extLst>
                <a:ext uri="{FF2B5EF4-FFF2-40B4-BE49-F238E27FC236}">
                  <a16:creationId xmlns:a16="http://schemas.microsoft.com/office/drawing/2014/main" id="{ECAFA4A1-3EFA-41E8-8124-5BD1A7FD33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0" name="Freeform 39">
              <a:extLst>
                <a:ext uri="{FF2B5EF4-FFF2-40B4-BE49-F238E27FC236}">
                  <a16:creationId xmlns:a16="http://schemas.microsoft.com/office/drawing/2014/main" id="{5FC977BF-3314-4C13-949F-F7005E49A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1" name="Freeform 40">
              <a:extLst>
                <a:ext uri="{FF2B5EF4-FFF2-40B4-BE49-F238E27FC236}">
                  <a16:creationId xmlns:a16="http://schemas.microsoft.com/office/drawing/2014/main" id="{FFE293AA-EA29-496D-B73C-DD63AA5CED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2" name="Freeform 41">
              <a:extLst>
                <a:ext uri="{FF2B5EF4-FFF2-40B4-BE49-F238E27FC236}">
                  <a16:creationId xmlns:a16="http://schemas.microsoft.com/office/drawing/2014/main" id="{555B5CF2-EB1C-4BAF-831C-F7563748F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3" name="Freeform 42">
              <a:extLst>
                <a:ext uri="{FF2B5EF4-FFF2-40B4-BE49-F238E27FC236}">
                  <a16:creationId xmlns:a16="http://schemas.microsoft.com/office/drawing/2014/main" id="{6C35CEC0-2B0B-4B96-A85B-170DFCE739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4" name="Freeform 43">
              <a:extLst>
                <a:ext uri="{FF2B5EF4-FFF2-40B4-BE49-F238E27FC236}">
                  <a16:creationId xmlns:a16="http://schemas.microsoft.com/office/drawing/2014/main" id="{4479BA0E-1F0F-44CC-B967-41E59E556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5" name="Freeform 44">
              <a:extLst>
                <a:ext uri="{FF2B5EF4-FFF2-40B4-BE49-F238E27FC236}">
                  <a16:creationId xmlns:a16="http://schemas.microsoft.com/office/drawing/2014/main" id="{0EA2BA01-0538-42E6-94BA-FC5ADB2DE1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6" name="Rectangle 45">
              <a:extLst>
                <a:ext uri="{FF2B5EF4-FFF2-40B4-BE49-F238E27FC236}">
                  <a16:creationId xmlns:a16="http://schemas.microsoft.com/office/drawing/2014/main" id="{03F7E47C-F027-4901-A6C8-390843EE323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57" name="Freeform 46">
              <a:extLst>
                <a:ext uri="{FF2B5EF4-FFF2-40B4-BE49-F238E27FC236}">
                  <a16:creationId xmlns:a16="http://schemas.microsoft.com/office/drawing/2014/main" id="{28E1E440-AFF9-4333-83FE-EE96FF139F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8" name="Freeform 47">
              <a:extLst>
                <a:ext uri="{FF2B5EF4-FFF2-40B4-BE49-F238E27FC236}">
                  <a16:creationId xmlns:a16="http://schemas.microsoft.com/office/drawing/2014/main" id="{303A70BD-0FF2-440D-BE34-940EEC170D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9" name="Freeform 48">
              <a:extLst>
                <a:ext uri="{FF2B5EF4-FFF2-40B4-BE49-F238E27FC236}">
                  <a16:creationId xmlns:a16="http://schemas.microsoft.com/office/drawing/2014/main" id="{E9E7E43D-CEBC-4F5A-9849-06150C6F5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0" name="Freeform 49">
              <a:extLst>
                <a:ext uri="{FF2B5EF4-FFF2-40B4-BE49-F238E27FC236}">
                  <a16:creationId xmlns:a16="http://schemas.microsoft.com/office/drawing/2014/main" id="{DB41515B-EB52-4FB6-9ED6-AFDF7598F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1" name="Freeform 50">
              <a:extLst>
                <a:ext uri="{FF2B5EF4-FFF2-40B4-BE49-F238E27FC236}">
                  <a16:creationId xmlns:a16="http://schemas.microsoft.com/office/drawing/2014/main" id="{325F3C87-07A2-4F10-AFAB-254EC057F9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2" name="Freeform 51">
              <a:extLst>
                <a:ext uri="{FF2B5EF4-FFF2-40B4-BE49-F238E27FC236}">
                  <a16:creationId xmlns:a16="http://schemas.microsoft.com/office/drawing/2014/main" id="{8A65FB10-C150-41C0-AE33-92EA10D2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3" name="Freeform 52">
              <a:extLst>
                <a:ext uri="{FF2B5EF4-FFF2-40B4-BE49-F238E27FC236}">
                  <a16:creationId xmlns:a16="http://schemas.microsoft.com/office/drawing/2014/main" id="{87206993-1AA8-4179-B1AE-7486E1FA08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4" name="Freeform 53">
              <a:extLst>
                <a:ext uri="{FF2B5EF4-FFF2-40B4-BE49-F238E27FC236}">
                  <a16:creationId xmlns:a16="http://schemas.microsoft.com/office/drawing/2014/main" id="{85A838BB-56EF-47B9-B613-2EC774731E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5" name="Freeform 54">
              <a:extLst>
                <a:ext uri="{FF2B5EF4-FFF2-40B4-BE49-F238E27FC236}">
                  <a16:creationId xmlns:a16="http://schemas.microsoft.com/office/drawing/2014/main" id="{E7A25950-F58D-4098-9824-C8518F323E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6" name="Freeform 55">
              <a:extLst>
                <a:ext uri="{FF2B5EF4-FFF2-40B4-BE49-F238E27FC236}">
                  <a16:creationId xmlns:a16="http://schemas.microsoft.com/office/drawing/2014/main" id="{3CD280DC-A611-4DAC-BC0C-070097BBE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7" name="Freeform 56">
              <a:extLst>
                <a:ext uri="{FF2B5EF4-FFF2-40B4-BE49-F238E27FC236}">
                  <a16:creationId xmlns:a16="http://schemas.microsoft.com/office/drawing/2014/main" id="{88921E44-6C5B-4CD9-8347-604B039BAC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8" name="Freeform 57">
              <a:extLst>
                <a:ext uri="{FF2B5EF4-FFF2-40B4-BE49-F238E27FC236}">
                  <a16:creationId xmlns:a16="http://schemas.microsoft.com/office/drawing/2014/main" id="{311649F5-0FA2-4ED1-9C27-5EFF64007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9" name="Freeform 58">
              <a:extLst>
                <a:ext uri="{FF2B5EF4-FFF2-40B4-BE49-F238E27FC236}">
                  <a16:creationId xmlns:a16="http://schemas.microsoft.com/office/drawing/2014/main" id="{F94683F6-FEDA-4D28-9E9F-557699D6A3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571" name="Picture 2">
            <a:extLst>
              <a:ext uri="{FF2B5EF4-FFF2-40B4-BE49-F238E27FC236}">
                <a16:creationId xmlns:a16="http://schemas.microsoft.com/office/drawing/2014/main" id="{EE045C80-5D28-4F64-9892-322DA1D237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1A39A54C-6A97-8F18-5A28-3F593034CA95}"/>
              </a:ext>
            </a:extLst>
          </p:cNvPr>
          <p:cNvSpPr txBox="1"/>
          <p:nvPr/>
        </p:nvSpPr>
        <p:spPr>
          <a:xfrm>
            <a:off x="2977092" y="1419552"/>
            <a:ext cx="5201086" cy="2396681"/>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b="1" cap="all" dirty="0">
                <a:solidFill>
                  <a:srgbClr val="FFFFFF"/>
                </a:solidFill>
                <a:latin typeface="Times New Roman" panose="02020603050405020304" pitchFamily="18" charset="0"/>
                <a:ea typeface="+mj-ea"/>
                <a:cs typeface="Times New Roman" panose="02020603050405020304" pitchFamily="18" charset="0"/>
              </a:rPr>
              <a:t>Thank you</a:t>
            </a:r>
          </a:p>
        </p:txBody>
      </p:sp>
      <p:sp useBgFill="1">
        <p:nvSpPr>
          <p:cNvPr id="573" name="Round Diagonal Corner Rectangle 6">
            <a:extLst>
              <a:ext uri="{FF2B5EF4-FFF2-40B4-BE49-F238E27FC236}">
                <a16:creationId xmlns:a16="http://schemas.microsoft.com/office/drawing/2014/main" id="{0F4BA0F2-1035-4F3D-B3FE-C551450E4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9" name="Graphic 458" descr="Handshake">
            <a:extLst>
              <a:ext uri="{FF2B5EF4-FFF2-40B4-BE49-F238E27FC236}">
                <a16:creationId xmlns:a16="http://schemas.microsoft.com/office/drawing/2014/main" id="{EF3A2C80-0A5B-101B-A9AE-EA2DB9AC51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2340" y="1835935"/>
            <a:ext cx="3178638" cy="3178638"/>
          </a:xfrm>
          <a:prstGeom prst="rect">
            <a:avLst/>
          </a:prstGeom>
        </p:spPr>
      </p:pic>
    </p:spTree>
    <p:extLst>
      <p:ext uri="{BB962C8B-B14F-4D97-AF65-F5344CB8AC3E}">
        <p14:creationId xmlns:p14="http://schemas.microsoft.com/office/powerpoint/2010/main" val="79278842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F65A5303-843D-E753-E1A9-0F8B48B7351B}"/>
              </a:ext>
            </a:extLst>
          </p:cNvPr>
          <p:cNvGraphicFramePr/>
          <p:nvPr>
            <p:extLst>
              <p:ext uri="{D42A27DB-BD31-4B8C-83A1-F6EECF244321}">
                <p14:modId xmlns:p14="http://schemas.microsoft.com/office/powerpoint/2010/main" val="1351020092"/>
              </p:ext>
            </p:extLst>
          </p:nvPr>
        </p:nvGraphicFramePr>
        <p:xfrm>
          <a:off x="7582678" y="638965"/>
          <a:ext cx="3771121" cy="5412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A person standing in front of a board with charts&#10;&#10;AI-generated content may be incorrect.">
            <a:extLst>
              <a:ext uri="{FF2B5EF4-FFF2-40B4-BE49-F238E27FC236}">
                <a16:creationId xmlns:a16="http://schemas.microsoft.com/office/drawing/2014/main" id="{671AF5AB-88C0-B52A-352E-A1CE583E1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6680200" cy="6858000"/>
          </a:xfrm>
          <a:prstGeom prst="rect">
            <a:avLst/>
          </a:prstGeom>
        </p:spPr>
      </p:pic>
      <p:sp>
        <p:nvSpPr>
          <p:cNvPr id="11" name="TextBox 10">
            <a:extLst>
              <a:ext uri="{FF2B5EF4-FFF2-40B4-BE49-F238E27FC236}">
                <a16:creationId xmlns:a16="http://schemas.microsoft.com/office/drawing/2014/main" id="{5879F9AD-E006-D867-2952-1BF1420700CA}"/>
              </a:ext>
            </a:extLst>
          </p:cNvPr>
          <p:cNvSpPr txBox="1"/>
          <p:nvPr/>
        </p:nvSpPr>
        <p:spPr>
          <a:xfrm>
            <a:off x="7436346" y="38535"/>
            <a:ext cx="3603482" cy="584775"/>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Overview: </a:t>
            </a:r>
          </a:p>
        </p:txBody>
      </p:sp>
    </p:spTree>
    <p:extLst>
      <p:ext uri="{BB962C8B-B14F-4D97-AF65-F5344CB8AC3E}">
        <p14:creationId xmlns:p14="http://schemas.microsoft.com/office/powerpoint/2010/main" val="3142503427"/>
      </p:ext>
    </p:extLst>
  </p:cSld>
  <p:clrMapOvr>
    <a:masterClrMapping/>
  </p:clrMapOvr>
  <mc:AlternateContent xmlns:mc="http://schemas.openxmlformats.org/markup-compatibility/2006" xmlns:p14="http://schemas.microsoft.com/office/powerpoint/2010/main">
    <mc:Choice Requires="p14">
      <p:transition spd="slow" p14:dur="2000" advTm="16590"/>
    </mc:Choice>
    <mc:Fallback xmlns="">
      <p:transition spd="slow" advTm="1659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8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A6A8F33-F4AA-E92B-911B-1687B5E3D857}"/>
              </a:ext>
            </a:extLst>
          </p:cNvPr>
          <p:cNvSpPr txBox="1">
            <a:spLocks/>
          </p:cNvSpPr>
          <p:nvPr/>
        </p:nvSpPr>
        <p:spPr>
          <a:xfrm>
            <a:off x="132080" y="-67735"/>
            <a:ext cx="10847494" cy="11710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pPr>
            <a:r>
              <a:rPr lang="en-US" sz="4000" b="1" dirty="0">
                <a:solidFill>
                  <a:srgbClr val="C00000"/>
                </a:solidFill>
                <a:latin typeface="Times New Roman" panose="02020603050405020304" pitchFamily="18" charset="0"/>
                <a:cs typeface="Times New Roman" panose="02020603050405020304" pitchFamily="18" charset="0"/>
              </a:rPr>
              <a:t>Introduction :</a:t>
            </a:r>
          </a:p>
        </p:txBody>
      </p:sp>
      <p:pic>
        <p:nvPicPr>
          <p:cNvPr id="12" name="Picture 11" descr="A doctor holding a medical instrument&#10;&#10;AI-generated content may be incorrect.">
            <a:extLst>
              <a:ext uri="{FF2B5EF4-FFF2-40B4-BE49-F238E27FC236}">
                <a16:creationId xmlns:a16="http://schemas.microsoft.com/office/drawing/2014/main" id="{01F606B4-8D3A-43D6-20E3-A0394A3FE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24" y="1300572"/>
            <a:ext cx="6271769" cy="3760459"/>
          </a:xfrm>
          <a:prstGeom prst="rect">
            <a:avLst/>
          </a:prstGeom>
        </p:spPr>
      </p:pic>
      <p:sp>
        <p:nvSpPr>
          <p:cNvPr id="28" name="TextBox 27">
            <a:extLst>
              <a:ext uri="{FF2B5EF4-FFF2-40B4-BE49-F238E27FC236}">
                <a16:creationId xmlns:a16="http://schemas.microsoft.com/office/drawing/2014/main" id="{A328B984-3AF8-724A-66E6-A321D7FD24C9}"/>
              </a:ext>
            </a:extLst>
          </p:cNvPr>
          <p:cNvSpPr txBox="1"/>
          <p:nvPr/>
        </p:nvSpPr>
        <p:spPr>
          <a:xfrm>
            <a:off x="6669617" y="88820"/>
            <a:ext cx="4563618" cy="3760459"/>
          </a:xfrm>
          <a:prstGeom prst="rect">
            <a:avLst/>
          </a:prstGeom>
        </p:spPr>
        <p:txBody>
          <a:bodyPr vert="horz" lIns="91440" tIns="45720" rIns="91440" bIns="45720" rtlCol="0" anchor="t">
            <a:noAutofit/>
          </a:bodyPr>
          <a:lstStyle/>
          <a:p>
            <a:pPr>
              <a:lnSpc>
                <a:spcPct val="110000"/>
              </a:lnSpc>
              <a:buSzPct val="87000"/>
            </a:pPr>
            <a:r>
              <a:rPr lang="en-US" sz="1400" b="1" dirty="0">
                <a:solidFill>
                  <a:schemeClr val="bg1"/>
                </a:solidFill>
                <a:latin typeface="Times New Roman" panose="02020603050405020304" pitchFamily="18" charset="0"/>
                <a:cs typeface="Times New Roman" panose="02020603050405020304" pitchFamily="18" charset="0"/>
              </a:rPr>
              <a:t>Thyroid cancer is one of the fastest-growing cancer types globally, and early detection is critical for effective treatment. In this project, the aimed is to analyze a healthcare dataset to identify potential risk factors associated with thyroid cancer. By exploring patient demographics, lifestyle habits, and clinical indicators, I build a model that accurately predicts high-risk individuals.</a:t>
            </a:r>
          </a:p>
          <a:p>
            <a:pPr>
              <a:lnSpc>
                <a:spcPct val="110000"/>
              </a:lnSpc>
              <a:buSzPct val="87000"/>
            </a:pPr>
            <a:br>
              <a:rPr lang="en-US" sz="1400" b="1" dirty="0">
                <a:solidFill>
                  <a:schemeClr val="bg1"/>
                </a:solidFill>
                <a:latin typeface="Times New Roman" panose="02020603050405020304" pitchFamily="18" charset="0"/>
                <a:cs typeface="Times New Roman" panose="02020603050405020304" pitchFamily="18" charset="0"/>
              </a:rPr>
            </a:br>
            <a:r>
              <a:rPr lang="en-US" sz="1400" b="1" dirty="0">
                <a:solidFill>
                  <a:schemeClr val="bg1"/>
                </a:solidFill>
                <a:latin typeface="Times New Roman" panose="02020603050405020304" pitchFamily="18" charset="0"/>
                <a:cs typeface="Times New Roman" panose="02020603050405020304" pitchFamily="18" charset="0"/>
              </a:rPr>
              <a:t>The procedures begin by importing and cleaning the dataset using SAS, transforming categorical variables into binary format and defining a clear target variable for cancer risk. Exploratory data analysis was conducted to understand distributions and relationships among variables. This included generating descriptive statistics and visualizing frequency distributions across gender, age groups, country, and ethnicity.</a:t>
            </a:r>
          </a:p>
          <a:p>
            <a:pPr>
              <a:lnSpc>
                <a:spcPct val="110000"/>
              </a:lnSpc>
              <a:buSzPct val="87000"/>
            </a:pPr>
            <a:br>
              <a:rPr lang="en-US" sz="1400" b="1" dirty="0">
                <a:solidFill>
                  <a:schemeClr val="bg1"/>
                </a:solidFill>
                <a:latin typeface="Times New Roman" panose="02020603050405020304" pitchFamily="18" charset="0"/>
                <a:cs typeface="Times New Roman" panose="02020603050405020304" pitchFamily="18" charset="0"/>
              </a:rPr>
            </a:br>
            <a:r>
              <a:rPr lang="en-US" sz="1400" b="1" dirty="0">
                <a:solidFill>
                  <a:schemeClr val="bg1"/>
                </a:solidFill>
                <a:latin typeface="Times New Roman" panose="02020603050405020304" pitchFamily="18" charset="0"/>
                <a:cs typeface="Times New Roman" panose="02020603050405020304" pitchFamily="18" charset="0"/>
              </a:rPr>
              <a:t>For predictive modeling,  the logistic regression is applied with stepwise selection to identify significant predictors of thyroid cancer risk. Additionally, a random forest model was used to improve classification accuracy. Model performance was assessed using ROC curves and probability visualizations. The insights from this project can help support early diagnosis efforts and inform healthcare strategies targeting at-risk populations.</a:t>
            </a:r>
          </a:p>
          <a:p>
            <a:pPr>
              <a:lnSpc>
                <a:spcPct val="110000"/>
              </a:lnSpc>
              <a:buSzPct val="87000"/>
              <a:buFont typeface="Arial" panose="020B0604020202020204" pitchFamily="34" charset="0"/>
              <a:buChar char="•"/>
            </a:pPr>
            <a:endParaRPr lang="en-US" sz="1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003602"/>
      </p:ext>
    </p:extLst>
  </p:cSld>
  <p:clrMapOvr>
    <a:masterClrMapping/>
  </p:clrMapOvr>
  <mc:AlternateContent xmlns:mc="http://schemas.openxmlformats.org/markup-compatibility/2006" xmlns:p14="http://schemas.microsoft.com/office/powerpoint/2010/main">
    <mc:Choice Requires="p14">
      <p:transition spd="slow" p14:dur="2000" advTm="96052"/>
    </mc:Choice>
    <mc:Fallback xmlns="">
      <p:transition spd="slow" advTm="960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DBD4C-C485-4E88-D6F2-4D8732DD899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D36D6DE-5230-B9B5-08F5-8A111A61B31C}"/>
              </a:ext>
            </a:extLst>
          </p:cNvPr>
          <p:cNvSpPr txBox="1">
            <a:spLocks/>
          </p:cNvSpPr>
          <p:nvPr/>
        </p:nvSpPr>
        <p:spPr>
          <a:xfrm>
            <a:off x="26585" y="0"/>
            <a:ext cx="4306824" cy="1477817"/>
          </a:xfrm>
          <a:prstGeom prst="rect">
            <a:avLst/>
          </a:prstGeom>
          <a:blipFill>
            <a:blip r:embed="rId2">
              <a:alphaModFix amt="0"/>
            </a:blip>
            <a:tile tx="0" ty="0" sx="100000" sy="100000" flip="none" algn="tl"/>
          </a:blip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Aft>
                <a:spcPts val="600"/>
              </a:spcAft>
            </a:pPr>
            <a:r>
              <a:rPr lang="en-US" sz="3200" b="1" dirty="0">
                <a:solidFill>
                  <a:schemeClr val="bg1"/>
                </a:solidFill>
                <a:latin typeface="Times New Roman" panose="02020603050405020304" pitchFamily="18" charset="0"/>
                <a:cs typeface="Times New Roman" panose="02020603050405020304" pitchFamily="18" charset="0"/>
              </a:rPr>
              <a:t>Literature Review :</a:t>
            </a:r>
          </a:p>
          <a:p>
            <a:pPr>
              <a:lnSpc>
                <a:spcPct val="100000"/>
              </a:lnSpc>
              <a:spcAft>
                <a:spcPts val="600"/>
              </a:spcAft>
            </a:pP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16" name="Picture 15" descr="A hand holding a magnifying glass over a stack of books&#10;&#10;AI-generated content may be incorrect.">
            <a:extLst>
              <a:ext uri="{FF2B5EF4-FFF2-40B4-BE49-F238E27FC236}">
                <a16:creationId xmlns:a16="http://schemas.microsoft.com/office/drawing/2014/main" id="{41077904-4063-12C4-F071-4EF8EDD5AD14}"/>
              </a:ext>
            </a:extLst>
          </p:cNvPr>
          <p:cNvPicPr>
            <a:picLocks noChangeAspect="1"/>
          </p:cNvPicPr>
          <p:nvPr/>
        </p:nvPicPr>
        <p:blipFill>
          <a:blip r:embed="rId3"/>
          <a:srcRect r="3123"/>
          <a:stretch/>
        </p:blipFill>
        <p:spPr>
          <a:xfrm>
            <a:off x="73150" y="2300626"/>
            <a:ext cx="4946906" cy="3689359"/>
          </a:xfrm>
          <a:prstGeom prst="rect">
            <a:avLst/>
          </a:prstGeom>
          <a:solidFill>
            <a:schemeClr val="bg1"/>
          </a:solidFill>
        </p:spPr>
      </p:pic>
      <p:sp>
        <p:nvSpPr>
          <p:cNvPr id="3" name="Rectangle 1">
            <a:extLst>
              <a:ext uri="{FF2B5EF4-FFF2-40B4-BE49-F238E27FC236}">
                <a16:creationId xmlns:a16="http://schemas.microsoft.com/office/drawing/2014/main" id="{41328F8B-0B88-8DF0-0DE1-5CB2F1413DF8}"/>
              </a:ext>
            </a:extLst>
          </p:cNvPr>
          <p:cNvSpPr txBox="1">
            <a:spLocks noChangeArrowheads="1"/>
          </p:cNvSpPr>
          <p:nvPr/>
        </p:nvSpPr>
        <p:spPr bwMode="auto">
          <a:xfrm>
            <a:off x="5020056" y="146957"/>
            <a:ext cx="6994144" cy="5559879"/>
          </a:xfrm>
          <a:prstGeom prst="rect">
            <a:avLst/>
          </a:prstGeom>
          <a:solidFill>
            <a:schemeClr val="bg1">
              <a:alpha val="0"/>
            </a:schemeClr>
          </a:solidFill>
        </p:spPr>
        <p:txBody>
          <a:bodyPr vert="horz" lIns="91440" tIns="45720" rIns="91440" bIns="45720" numCol="1" rtlCol="0" anchorCtr="0" compatLnSpc="1">
            <a:prstTxWarp prst="textNoShape">
              <a:avLst/>
            </a:prstTxWarp>
            <a:no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a:lnSpc>
                <a:spcPct val="100000"/>
              </a:lnSpc>
              <a:spcBef>
                <a:spcPts val="0"/>
              </a:spcBef>
              <a:spcAft>
                <a:spcPts val="800"/>
              </a:spcAft>
              <a:buNone/>
            </a:pPr>
            <a:r>
              <a:rPr lang="en-US" sz="1300" b="1" dirty="0">
                <a:solidFill>
                  <a:schemeClr val="bg1"/>
                </a:solidFill>
                <a:latin typeface="Times New Roman" panose="02020603050405020304" pitchFamily="18" charset="0"/>
                <a:cs typeface="Times New Roman" panose="02020603050405020304" pitchFamily="18" charset="0"/>
              </a:rPr>
              <a:t>1. </a:t>
            </a:r>
            <a:r>
              <a:rPr lang="en-US" sz="1300" b="1" dirty="0">
                <a:solidFill>
                  <a:schemeClr val="bg1"/>
                </a:solidFill>
                <a:effectLst/>
                <a:latin typeface="Times New Roman" panose="02020603050405020304" pitchFamily="18" charset="0"/>
                <a:cs typeface="Times New Roman" panose="02020603050405020304" pitchFamily="18" charset="0"/>
              </a:rPr>
              <a:t>Study by Ahn et al. (2014)</a:t>
            </a:r>
            <a:endParaRPr lang="en-US" sz="1300" dirty="0">
              <a:solidFill>
                <a:schemeClr val="bg1"/>
              </a:solidFill>
              <a:effectLst/>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1300" b="1" dirty="0">
                <a:solidFill>
                  <a:schemeClr val="bg1"/>
                </a:solidFill>
                <a:effectLst/>
                <a:latin typeface="Times New Roman" panose="02020603050405020304" pitchFamily="18" charset="0"/>
                <a:cs typeface="Times New Roman" panose="02020603050405020304" pitchFamily="18" charset="0"/>
              </a:rPr>
              <a:t>     Title:</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i="1" dirty="0">
                <a:solidFill>
                  <a:schemeClr val="bg1"/>
                </a:solidFill>
                <a:effectLst/>
                <a:latin typeface="Times New Roman" panose="02020603050405020304" pitchFamily="18" charset="0"/>
                <a:cs typeface="Times New Roman" panose="02020603050405020304" pitchFamily="18" charset="0"/>
              </a:rPr>
              <a:t>Predictive Factors for Thyroid Cancer Using Ultrasonographic and Laboratory Features</a:t>
            </a:r>
            <a:br>
              <a:rPr lang="en-US" sz="1300" dirty="0">
                <a:solidFill>
                  <a:schemeClr val="bg1"/>
                </a:solidFill>
                <a:effectLst/>
                <a:latin typeface="Times New Roman" panose="02020603050405020304" pitchFamily="18" charset="0"/>
                <a:cs typeface="Times New Roman" panose="02020603050405020304" pitchFamily="18" charset="0"/>
              </a:rPr>
            </a:b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b="1" dirty="0">
                <a:solidFill>
                  <a:schemeClr val="bg1"/>
                </a:solidFill>
                <a:latin typeface="Times New Roman" panose="02020603050405020304" pitchFamily="18" charset="0"/>
                <a:cs typeface="Times New Roman" panose="02020603050405020304" pitchFamily="18" charset="0"/>
              </a:rPr>
              <a:t>Findings:</a:t>
            </a:r>
            <a:endParaRPr lang="en-US" sz="1300" dirty="0">
              <a:solidFill>
                <a:schemeClr val="bg1"/>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sz="1300" dirty="0">
                <a:solidFill>
                  <a:schemeClr val="bg1"/>
                </a:solidFill>
                <a:latin typeface="Times New Roman" panose="02020603050405020304" pitchFamily="18" charset="0"/>
                <a:cs typeface="Times New Roman" panose="02020603050405020304" pitchFamily="18" charset="0"/>
              </a:rPr>
              <a:t>Higher TSH levels were significantly associated with an increased risk of thyroid malignancy.</a:t>
            </a:r>
          </a:p>
          <a:p>
            <a:pPr algn="just">
              <a:lnSpc>
                <a:spcPct val="100000"/>
              </a:lnSpc>
              <a:spcBef>
                <a:spcPts val="0"/>
              </a:spcBef>
            </a:pPr>
            <a:r>
              <a:rPr lang="en-US" sz="1300" dirty="0">
                <a:solidFill>
                  <a:schemeClr val="bg1"/>
                </a:solidFill>
                <a:latin typeface="Times New Roman" panose="02020603050405020304" pitchFamily="18" charset="0"/>
                <a:cs typeface="Times New Roman" panose="02020603050405020304" pitchFamily="18" charset="0"/>
              </a:rPr>
              <a:t>Larger nodule sizes and being female also showed a strong correlation with cancer risk.</a:t>
            </a:r>
          </a:p>
          <a:p>
            <a:pPr algn="just">
              <a:lnSpc>
                <a:spcPct val="100000"/>
              </a:lnSpc>
              <a:spcBef>
                <a:spcPts val="0"/>
              </a:spcBef>
            </a:pPr>
            <a:r>
              <a:rPr lang="en-US" sz="1300" dirty="0">
                <a:solidFill>
                  <a:schemeClr val="bg1"/>
                </a:solidFill>
                <a:latin typeface="Times New Roman" panose="02020603050405020304" pitchFamily="18" charset="0"/>
                <a:cs typeface="Times New Roman" panose="02020603050405020304" pitchFamily="18" charset="0"/>
              </a:rPr>
              <a:t>The study concluded that TSH level is a strong independent predictor and should be considered during diagnostic assessments.</a:t>
            </a:r>
          </a:p>
          <a:p>
            <a:pPr algn="just">
              <a:lnSpc>
                <a:spcPct val="100000"/>
              </a:lnSpc>
              <a:spcBef>
                <a:spcPts val="0"/>
              </a:spcBef>
            </a:pPr>
            <a:r>
              <a:rPr lang="en-US" sz="1300" dirty="0">
                <a:solidFill>
                  <a:schemeClr val="bg1"/>
                </a:solidFill>
                <a:latin typeface="Times New Roman" panose="02020603050405020304" pitchFamily="18" charset="0"/>
                <a:cs typeface="Times New Roman" panose="02020603050405020304" pitchFamily="18" charset="0"/>
              </a:rPr>
              <a:t>Logistic regression produced a good predictive model for differentiating between benign and malignant thyroid nodules.</a:t>
            </a:r>
          </a:p>
          <a:p>
            <a:pPr algn="just">
              <a:lnSpc>
                <a:spcPct val="100000"/>
              </a:lnSpc>
              <a:spcBef>
                <a:spcPts val="0"/>
              </a:spcBef>
            </a:pPr>
            <a:endParaRPr lang="en-US" sz="1300" dirty="0">
              <a:solidFill>
                <a:schemeClr val="bg1"/>
              </a:solidFill>
              <a:latin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800"/>
              </a:spcAft>
              <a:buNone/>
            </a:pPr>
            <a:r>
              <a:rPr lang="en-US" sz="1300" b="1" dirty="0">
                <a:solidFill>
                  <a:schemeClr val="bg1"/>
                </a:solidFill>
                <a:effectLst/>
                <a:latin typeface="Times New Roman" panose="02020603050405020304" pitchFamily="18" charset="0"/>
                <a:cs typeface="Times New Roman" panose="02020603050405020304" pitchFamily="18" charset="0"/>
              </a:rPr>
              <a:t>2. Study by Kim et al. (2017)</a:t>
            </a:r>
          </a:p>
          <a:p>
            <a:pPr marL="0" indent="0" algn="just">
              <a:lnSpc>
                <a:spcPct val="100000"/>
              </a:lnSpc>
              <a:spcBef>
                <a:spcPts val="0"/>
              </a:spcBef>
              <a:buNone/>
            </a:pPr>
            <a:r>
              <a:rPr lang="en-US" sz="1300" b="1" dirty="0">
                <a:solidFill>
                  <a:schemeClr val="bg1"/>
                </a:solidFill>
                <a:effectLst/>
                <a:latin typeface="Times New Roman" panose="02020603050405020304" pitchFamily="18" charset="0"/>
                <a:cs typeface="Times New Roman" panose="02020603050405020304" pitchFamily="18" charset="0"/>
              </a:rPr>
              <a:t>     Title:</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i="1" dirty="0">
                <a:solidFill>
                  <a:schemeClr val="bg1"/>
                </a:solidFill>
                <a:effectLst/>
                <a:latin typeface="Times New Roman" panose="02020603050405020304" pitchFamily="18" charset="0"/>
                <a:cs typeface="Times New Roman" panose="02020603050405020304" pitchFamily="18" charset="0"/>
              </a:rPr>
              <a:t>Association Between Lifestyle Risk Factors and Thyroid Cancer: A Population-Based Study</a:t>
            </a:r>
            <a:br>
              <a:rPr lang="en-US" sz="1300" dirty="0">
                <a:solidFill>
                  <a:schemeClr val="bg1"/>
                </a:solidFill>
                <a:effectLst/>
                <a:latin typeface="Times New Roman" panose="02020603050405020304" pitchFamily="18" charset="0"/>
                <a:cs typeface="Times New Roman" panose="02020603050405020304" pitchFamily="18" charset="0"/>
              </a:rPr>
            </a:b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b="1" dirty="0">
                <a:solidFill>
                  <a:schemeClr val="bg1"/>
                </a:solidFill>
                <a:latin typeface="Times New Roman" panose="02020603050405020304" pitchFamily="18" charset="0"/>
                <a:cs typeface="Times New Roman" panose="02020603050405020304" pitchFamily="18" charset="0"/>
              </a:rPr>
              <a:t>Findings:</a:t>
            </a:r>
            <a:endParaRPr lang="en-US" sz="1300" dirty="0">
              <a:solidFill>
                <a:schemeClr val="bg1"/>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sz="1300" dirty="0">
                <a:solidFill>
                  <a:schemeClr val="bg1"/>
                </a:solidFill>
                <a:latin typeface="Times New Roman" panose="02020603050405020304" pitchFamily="18" charset="0"/>
                <a:cs typeface="Times New Roman" panose="02020603050405020304" pitchFamily="18" charset="0"/>
              </a:rPr>
              <a:t>Radiation exposure, obesity, and positive family history were significantly associated with higher thyroid cancer risk.</a:t>
            </a:r>
          </a:p>
          <a:p>
            <a:pPr algn="just">
              <a:lnSpc>
                <a:spcPct val="100000"/>
              </a:lnSpc>
              <a:spcBef>
                <a:spcPts val="0"/>
              </a:spcBef>
            </a:pPr>
            <a:r>
              <a:rPr lang="en-US" sz="1300" dirty="0">
                <a:solidFill>
                  <a:schemeClr val="bg1"/>
                </a:solidFill>
                <a:latin typeface="Times New Roman" panose="02020603050405020304" pitchFamily="18" charset="0"/>
                <a:cs typeface="Times New Roman" panose="02020603050405020304" pitchFamily="18" charset="0"/>
              </a:rPr>
              <a:t>Smoking showed an inverse relationship, with smokers having a slightly lower incidence though this was interpreted cautiously due to potential confounders.</a:t>
            </a:r>
          </a:p>
          <a:p>
            <a:pPr algn="just">
              <a:lnSpc>
                <a:spcPct val="100000"/>
              </a:lnSpc>
              <a:spcBef>
                <a:spcPts val="0"/>
              </a:spcBef>
            </a:pPr>
            <a:r>
              <a:rPr lang="en-US" sz="1300" dirty="0">
                <a:solidFill>
                  <a:schemeClr val="bg1"/>
                </a:solidFill>
                <a:latin typeface="Times New Roman" panose="02020603050405020304" pitchFamily="18" charset="0"/>
                <a:cs typeface="Times New Roman" panose="02020603050405020304" pitchFamily="18" charset="0"/>
              </a:rPr>
              <a:t>The authors emphasized the importance of lifestyle and environmental factors in cancer risk and recommended public health interventions for prevention.</a:t>
            </a:r>
          </a:p>
          <a:p>
            <a:pPr algn="just">
              <a:lnSpc>
                <a:spcPct val="100000"/>
              </a:lnSpc>
              <a:spcBef>
                <a:spcPts val="0"/>
              </a:spcBef>
            </a:pPr>
            <a:endParaRPr lang="en-US" sz="1300" dirty="0">
              <a:solidFill>
                <a:schemeClr val="bg1"/>
              </a:solidFill>
              <a:latin typeface="Times New Roman" panose="02020603050405020304" pitchFamily="18" charset="0"/>
              <a:cs typeface="Times New Roman" panose="02020603050405020304" pitchFamily="18" charset="0"/>
            </a:endParaRPr>
          </a:p>
          <a:p>
            <a:pPr marL="0" indent="0" algn="just">
              <a:lnSpc>
                <a:spcPct val="100000"/>
              </a:lnSpc>
              <a:spcBef>
                <a:spcPts val="0"/>
              </a:spcBef>
              <a:buNone/>
            </a:pPr>
            <a:r>
              <a:rPr lang="en-US" sz="1300" b="1" dirty="0">
                <a:solidFill>
                  <a:schemeClr val="bg1"/>
                </a:solidFill>
                <a:effectLst/>
                <a:latin typeface="Times New Roman" panose="02020603050405020304" pitchFamily="18" charset="0"/>
                <a:cs typeface="Times New Roman" panose="02020603050405020304" pitchFamily="18" charset="0"/>
              </a:rPr>
              <a:t>3. Study by Sadeghi et al. (2020)</a:t>
            </a:r>
          </a:p>
          <a:p>
            <a:pPr algn="just">
              <a:lnSpc>
                <a:spcPct val="100000"/>
              </a:lnSpc>
              <a:spcBef>
                <a:spcPts val="0"/>
              </a:spcBef>
            </a:pPr>
            <a:endParaRPr lang="en-US" sz="1300" dirty="0">
              <a:solidFill>
                <a:schemeClr val="bg1"/>
              </a:solidFill>
              <a:effectLst/>
              <a:latin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800"/>
              </a:spcAft>
              <a:buNone/>
            </a:pPr>
            <a:r>
              <a:rPr lang="en-US" sz="1300" b="1" dirty="0">
                <a:solidFill>
                  <a:schemeClr val="bg1"/>
                </a:solidFill>
                <a:effectLst/>
                <a:latin typeface="Times New Roman" panose="02020603050405020304" pitchFamily="18" charset="0"/>
                <a:cs typeface="Times New Roman" panose="02020603050405020304" pitchFamily="18" charset="0"/>
              </a:rPr>
              <a:t>      Title:</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i="1" dirty="0">
                <a:solidFill>
                  <a:schemeClr val="bg1"/>
                </a:solidFill>
                <a:effectLst/>
                <a:latin typeface="Times New Roman" panose="02020603050405020304" pitchFamily="18" charset="0"/>
                <a:cs typeface="Times New Roman" panose="02020603050405020304" pitchFamily="18" charset="0"/>
              </a:rPr>
              <a:t>Application of Machine Learning for Predicting Thyroid Cancer Risk Using Medical Data</a:t>
            </a:r>
            <a:br>
              <a:rPr lang="en-US" sz="1300" dirty="0">
                <a:solidFill>
                  <a:schemeClr val="bg1"/>
                </a:solidFill>
                <a:effectLst/>
                <a:latin typeface="Times New Roman" panose="02020603050405020304" pitchFamily="18" charset="0"/>
                <a:cs typeface="Times New Roman" panose="02020603050405020304" pitchFamily="18" charset="0"/>
              </a:rPr>
            </a:br>
            <a:r>
              <a:rPr lang="en-US" sz="1300" dirty="0">
                <a:solidFill>
                  <a:schemeClr val="bg1"/>
                </a:solidFill>
                <a:latin typeface="Times New Roman" panose="02020603050405020304" pitchFamily="18" charset="0"/>
                <a:cs typeface="Times New Roman" panose="02020603050405020304" pitchFamily="18" charset="0"/>
              </a:rPr>
              <a:t>     </a:t>
            </a:r>
            <a:r>
              <a:rPr lang="en-US" sz="1300" dirty="0">
                <a:solidFill>
                  <a:schemeClr val="bg1"/>
                </a:solidFill>
                <a:effectLst/>
                <a:latin typeface="Times New Roman" panose="02020603050405020304" pitchFamily="18" charset="0"/>
                <a:cs typeface="Times New Roman" panose="02020603050405020304" pitchFamily="18" charset="0"/>
              </a:rPr>
              <a:t> </a:t>
            </a:r>
            <a:r>
              <a:rPr lang="en-US" sz="1300" b="1" dirty="0">
                <a:solidFill>
                  <a:schemeClr val="bg1"/>
                </a:solidFill>
                <a:latin typeface="Times New Roman" panose="02020603050405020304" pitchFamily="18" charset="0"/>
                <a:cs typeface="Times New Roman" panose="02020603050405020304" pitchFamily="18" charset="0"/>
              </a:rPr>
              <a:t>Findings:</a:t>
            </a:r>
          </a:p>
          <a:p>
            <a:pPr marL="0" marR="0" algn="just">
              <a:lnSpc>
                <a:spcPct val="100000"/>
              </a:lnSpc>
              <a:spcBef>
                <a:spcPts val="0"/>
              </a:spcBef>
              <a:spcAft>
                <a:spcPts val="800"/>
              </a:spcAft>
            </a:pPr>
            <a:r>
              <a:rPr lang="en-US" sz="1300" dirty="0">
                <a:solidFill>
                  <a:schemeClr val="bg1"/>
                </a:solidFill>
                <a:latin typeface="Times New Roman" panose="02020603050405020304" pitchFamily="18" charset="0"/>
                <a:cs typeface="Times New Roman" panose="02020603050405020304" pitchFamily="18" charset="0"/>
              </a:rPr>
              <a:t>The random forest model outperformed other models like logistic regression and support vector machines in accuracy and sensitivity.</a:t>
            </a:r>
          </a:p>
          <a:p>
            <a:pPr algn="just">
              <a:lnSpc>
                <a:spcPct val="100000"/>
              </a:lnSpc>
              <a:spcBef>
                <a:spcPts val="0"/>
              </a:spcBef>
            </a:pPr>
            <a:r>
              <a:rPr lang="en-US" sz="1300" dirty="0">
                <a:solidFill>
                  <a:schemeClr val="bg1"/>
                </a:solidFill>
                <a:latin typeface="Times New Roman" panose="02020603050405020304" pitchFamily="18" charset="0"/>
                <a:cs typeface="Times New Roman" panose="02020603050405020304" pitchFamily="18" charset="0"/>
              </a:rPr>
              <a:t>Key predictors identified included TSH levels, iodine deficiency, obesity, and smoking.</a:t>
            </a:r>
          </a:p>
          <a:p>
            <a:pPr algn="just">
              <a:lnSpc>
                <a:spcPct val="100000"/>
              </a:lnSpc>
              <a:spcBef>
                <a:spcPts val="0"/>
              </a:spcBef>
            </a:pPr>
            <a:r>
              <a:rPr lang="en-US" sz="1300" dirty="0">
                <a:solidFill>
                  <a:schemeClr val="bg1"/>
                </a:solidFill>
                <a:latin typeface="Times New Roman" panose="02020603050405020304" pitchFamily="18" charset="0"/>
                <a:cs typeface="Times New Roman" panose="02020603050405020304" pitchFamily="18" charset="0"/>
              </a:rPr>
              <a:t>The study demonstrated that machine learning models can effectively predict thyroid cancer risk when trained on well-structured healthcare data.</a:t>
            </a:r>
          </a:p>
          <a:p>
            <a:pPr algn="just">
              <a:lnSpc>
                <a:spcPct val="100000"/>
              </a:lnSpc>
              <a:spcBef>
                <a:spcPts val="0"/>
              </a:spcBef>
            </a:pPr>
            <a:r>
              <a:rPr lang="en-US" sz="1300" dirty="0">
                <a:solidFill>
                  <a:schemeClr val="bg1"/>
                </a:solidFill>
                <a:latin typeface="Times New Roman" panose="02020603050405020304" pitchFamily="18" charset="0"/>
                <a:cs typeface="Times New Roman" panose="02020603050405020304" pitchFamily="18" charset="0"/>
              </a:rPr>
              <a:t>It highlighted the usefulness of ensemble methods in capturing non-linear relationships in medical diagnostics.</a:t>
            </a:r>
          </a:p>
          <a:p>
            <a:pPr marL="0" marR="0" algn="just">
              <a:lnSpc>
                <a:spcPct val="100000"/>
              </a:lnSpc>
              <a:spcBef>
                <a:spcPts val="0"/>
              </a:spcBef>
              <a:spcAft>
                <a:spcPts val="800"/>
              </a:spcAft>
            </a:pPr>
            <a:endParaRPr lang="en-US" sz="1300" dirty="0">
              <a:solidFill>
                <a:schemeClr val="bg1"/>
              </a:solidFill>
              <a:effectLst/>
              <a:latin typeface="Times New Roman" panose="02020603050405020304" pitchFamily="18" charset="0"/>
              <a:cs typeface="Times New Roman" panose="02020603050405020304" pitchFamily="18" charset="0"/>
            </a:endParaRPr>
          </a:p>
          <a:p>
            <a:pPr marL="0" marR="0" algn="just">
              <a:lnSpc>
                <a:spcPct val="100000"/>
              </a:lnSpc>
              <a:spcBef>
                <a:spcPts val="0"/>
              </a:spcBef>
              <a:spcAft>
                <a:spcPts val="800"/>
              </a:spcAft>
            </a:pPr>
            <a:endParaRPr lang="en-US" sz="1300" dirty="0">
              <a:solidFill>
                <a:schemeClr val="bg1"/>
              </a:solidFill>
              <a:effectLst/>
              <a:latin typeface="Times New Roman" panose="02020603050405020304" pitchFamily="18" charset="0"/>
              <a:cs typeface="Times New Roman" panose="02020603050405020304" pitchFamily="18" charset="0"/>
            </a:endParaRPr>
          </a:p>
          <a:p>
            <a:pPr algn="just">
              <a:lnSpc>
                <a:spcPct val="100000"/>
              </a:lnSpc>
              <a:spcBef>
                <a:spcPts val="0"/>
              </a:spcBef>
            </a:pPr>
            <a:endParaRPr lang="en-US" sz="13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854500"/>
      </p:ext>
    </p:extLst>
  </p:cSld>
  <p:clrMapOvr>
    <a:masterClrMapping/>
  </p:clrMapOvr>
  <mc:AlternateContent xmlns:mc="http://schemas.openxmlformats.org/markup-compatibility/2006" xmlns:p14="http://schemas.microsoft.com/office/powerpoint/2010/main">
    <mc:Choice Requires="p14">
      <p:transition spd="slow" p14:dur="2000" advTm="175360"/>
    </mc:Choice>
    <mc:Fallback xmlns="">
      <p:transition spd="slow" advTm="1753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72FD8F8-53ED-5358-CE44-AAAA995C243A}"/>
              </a:ext>
            </a:extLst>
          </p:cNvPr>
          <p:cNvGraphicFramePr/>
          <p:nvPr>
            <p:extLst>
              <p:ext uri="{D42A27DB-BD31-4B8C-83A1-F6EECF244321}">
                <p14:modId xmlns:p14="http://schemas.microsoft.com/office/powerpoint/2010/main" val="2360635399"/>
              </p:ext>
            </p:extLst>
          </p:nvPr>
        </p:nvGraphicFramePr>
        <p:xfrm>
          <a:off x="237067" y="524933"/>
          <a:ext cx="11700933" cy="612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FBEA46A-9808-49C8-B901-9503583B345A}"/>
              </a:ext>
            </a:extLst>
          </p:cNvPr>
          <p:cNvSpPr txBox="1"/>
          <p:nvPr/>
        </p:nvSpPr>
        <p:spPr>
          <a:xfrm>
            <a:off x="397933" y="84667"/>
            <a:ext cx="4402667"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Dataset and Methodology :</a:t>
            </a:r>
            <a:endParaRPr lang="en-US" sz="2000" dirty="0">
              <a:solidFill>
                <a:schemeClr val="bg1"/>
              </a:solidFill>
            </a:endParaRPr>
          </a:p>
        </p:txBody>
      </p:sp>
    </p:spTree>
    <p:extLst>
      <p:ext uri="{BB962C8B-B14F-4D97-AF65-F5344CB8AC3E}">
        <p14:creationId xmlns:p14="http://schemas.microsoft.com/office/powerpoint/2010/main" val="2168645505"/>
      </p:ext>
    </p:extLst>
  </p:cSld>
  <p:clrMapOvr>
    <a:masterClrMapping/>
  </p:clrMapOvr>
  <mc:AlternateContent xmlns:mc="http://schemas.openxmlformats.org/markup-compatibility/2006" xmlns:p14="http://schemas.microsoft.com/office/powerpoint/2010/main">
    <mc:Choice Requires="p14">
      <p:transition spd="slow" p14:dur="2000" advTm="162648"/>
    </mc:Choice>
    <mc:Fallback xmlns="">
      <p:transition spd="slow" advTm="16264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95BEA-35D1-4FF7-AD13-4286ED51A0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B39B90-06F6-49BE-6A07-AB8E3E1011CE}"/>
              </a:ext>
            </a:extLst>
          </p:cNvPr>
          <p:cNvSpPr txBox="1"/>
          <p:nvPr/>
        </p:nvSpPr>
        <p:spPr>
          <a:xfrm>
            <a:off x="192023" y="956734"/>
            <a:ext cx="3073400" cy="5478423"/>
          </a:xfrm>
          <a:prstGeom prst="rect">
            <a:avLst/>
          </a:prstGeom>
          <a:noFill/>
        </p:spPr>
        <p:txBody>
          <a:bodyPr wrap="square" rtlCol="0">
            <a:spAutoFit/>
          </a:bodyPr>
          <a:lstStyle/>
          <a:p>
            <a:r>
              <a:rPr lang="en-US"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The dataset comprises healthcare records of patients with features related to demographic details, lifestyle habits, medical history, and biochemical indicators. It is used to analyze and predict the </a:t>
            </a:r>
            <a:r>
              <a:rPr lang="en-US" sz="1400"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risk of thyroid cancer</a:t>
            </a:r>
            <a:r>
              <a:rPr lang="en-US"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a:t>
            </a:r>
          </a:p>
          <a:p>
            <a:endParaRPr lang="en-US"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Variables and Their Description:</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chemeClr val="bg1"/>
              </a:solidFill>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Dependent Variable:</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Thyroid_Cancer_Risk</a:t>
            </a:r>
            <a:r>
              <a:rPr kumimoji="0" lang="en-US" altLang="en-US" sz="1400" b="0"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(converted to binary: High = 1, Low/Medium = 0)</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chemeClr val="bg1"/>
              </a:solidFill>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Independent Variables:</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Demographic: Age, Gender, Country, Ethnicity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Medical/Lifestyle: </a:t>
            </a:r>
            <a:r>
              <a:rPr kumimoji="0" lang="en-US" altLang="en-US" sz="1400" b="0" i="0" u="none" strike="noStrike" cap="none" normalizeH="0" baseline="0" dirty="0" err="1">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Family_History</a:t>
            </a:r>
            <a:r>
              <a:rPr kumimoji="0" lang="en-US" altLang="en-US" sz="1400" b="0"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Radiation_Exposure</a:t>
            </a:r>
            <a:r>
              <a:rPr kumimoji="0" lang="en-US" altLang="en-US" sz="1400" b="0"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Smoking, Obesity,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Diabetes, </a:t>
            </a:r>
            <a:r>
              <a:rPr kumimoji="0" lang="en-US" altLang="en-US" sz="1400" b="0" i="0" u="none" strike="noStrike" cap="none" normalizeH="0" baseline="0" dirty="0" err="1">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Iodine_Deficiency</a:t>
            </a:r>
            <a:endParaRPr kumimoji="0" lang="en-US" altLang="en-US" sz="1400" b="0"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Lab Measures: </a:t>
            </a:r>
            <a:r>
              <a:rPr kumimoji="0" lang="en-US" altLang="en-US" sz="1400" b="0" i="0" u="none" strike="noStrike" cap="none" normalizeH="0" baseline="0" dirty="0" err="1">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TSH_Level</a:t>
            </a:r>
            <a:r>
              <a:rPr kumimoji="0" lang="en-US" altLang="en-US" sz="1400" b="0"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 T3_Level,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T4_Level, </a:t>
            </a:r>
            <a:r>
              <a:rPr kumimoji="0" lang="en-US" altLang="en-US" sz="1400" b="0" i="0" u="none" strike="noStrike" cap="none" normalizeH="0" baseline="0" dirty="0" err="1">
                <a:ln>
                  <a:noFill/>
                </a:ln>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Nodule_Size</a:t>
            </a:r>
            <a:endPar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endParaRPr lang="en-US" sz="14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14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DA255E3-E0B7-0B27-A2E0-74B6545DE8DC}"/>
              </a:ext>
            </a:extLst>
          </p:cNvPr>
          <p:cNvGraphicFramePr>
            <a:graphicFrameLocks noGrp="1"/>
          </p:cNvGraphicFramePr>
          <p:nvPr>
            <p:extLst>
              <p:ext uri="{D42A27DB-BD31-4B8C-83A1-F6EECF244321}">
                <p14:modId xmlns:p14="http://schemas.microsoft.com/office/powerpoint/2010/main" val="3868430685"/>
              </p:ext>
            </p:extLst>
          </p:nvPr>
        </p:nvGraphicFramePr>
        <p:xfrm>
          <a:off x="3430861" y="215901"/>
          <a:ext cx="8447871" cy="6481233"/>
        </p:xfrm>
        <a:graphic>
          <a:graphicData uri="http://schemas.openxmlformats.org/drawingml/2006/table">
            <a:tbl>
              <a:tblPr firstRow="1" firstCol="1" bandRow="1">
                <a:tableStyleId>{5C22544A-7EE6-4342-B048-85BDC9FD1C3A}</a:tableStyleId>
              </a:tblPr>
              <a:tblGrid>
                <a:gridCol w="2815957">
                  <a:extLst>
                    <a:ext uri="{9D8B030D-6E8A-4147-A177-3AD203B41FA5}">
                      <a16:colId xmlns:a16="http://schemas.microsoft.com/office/drawing/2014/main" val="728182308"/>
                    </a:ext>
                  </a:extLst>
                </a:gridCol>
                <a:gridCol w="2008182">
                  <a:extLst>
                    <a:ext uri="{9D8B030D-6E8A-4147-A177-3AD203B41FA5}">
                      <a16:colId xmlns:a16="http://schemas.microsoft.com/office/drawing/2014/main" val="1799280593"/>
                    </a:ext>
                  </a:extLst>
                </a:gridCol>
                <a:gridCol w="3623732">
                  <a:extLst>
                    <a:ext uri="{9D8B030D-6E8A-4147-A177-3AD203B41FA5}">
                      <a16:colId xmlns:a16="http://schemas.microsoft.com/office/drawing/2014/main" val="2955836731"/>
                    </a:ext>
                  </a:extLst>
                </a:gridCol>
              </a:tblGrid>
              <a:tr h="240124">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Variable Name</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Type</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Description</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1057081938"/>
                  </a:ext>
                </a:extLst>
              </a:tr>
              <a:tr h="480013">
                <a:tc>
                  <a:txBody>
                    <a:bodyPr/>
                    <a:lstStyle/>
                    <a:p>
                      <a:pPr marL="914400" marR="0" algn="l">
                        <a:lnSpc>
                          <a:spcPct val="115000"/>
                        </a:lnSpc>
                        <a:spcAft>
                          <a:spcPts val="800"/>
                        </a:spcAft>
                        <a:buNone/>
                      </a:pPr>
                      <a:r>
                        <a:rPr lang="en-US" sz="1200" kern="100" dirty="0" err="1">
                          <a:solidFill>
                            <a:schemeClr val="bg1"/>
                          </a:solidFill>
                          <a:effectLst/>
                          <a:latin typeface="Times New Roman" panose="02020603050405020304" pitchFamily="18" charset="0"/>
                          <a:cs typeface="Times New Roman" panose="02020603050405020304" pitchFamily="18" charset="0"/>
                        </a:rPr>
                        <a:t>Patient_ID</a:t>
                      </a:r>
                      <a:endParaRPr lang="en-US"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Identifier</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Unique ID assigned to each patient (not used in analysis)</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616555582"/>
                  </a:ext>
                </a:extLst>
              </a:tr>
              <a:tr h="240124">
                <a:tc>
                  <a:txBody>
                    <a:bodyPr/>
                    <a:lstStyle/>
                    <a:p>
                      <a:pPr marL="914400" marR="0" algn="l">
                        <a:lnSpc>
                          <a:spcPct val="115000"/>
                        </a:lnSpc>
                        <a:spcAft>
                          <a:spcPts val="800"/>
                        </a:spcAft>
                        <a:buNone/>
                      </a:pPr>
                      <a:r>
                        <a:rPr lang="en-US" sz="1200" kern="100" dirty="0">
                          <a:solidFill>
                            <a:schemeClr val="bg1"/>
                          </a:solidFill>
                          <a:effectLst/>
                          <a:latin typeface="Times New Roman" panose="02020603050405020304" pitchFamily="18" charset="0"/>
                          <a:cs typeface="Times New Roman" panose="02020603050405020304" pitchFamily="18" charset="0"/>
                        </a:rPr>
                        <a:t>Age</a:t>
                      </a:r>
                      <a:endParaRPr lang="en-US"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Continuous</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Age of the patient</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3676927395"/>
                  </a:ext>
                </a:extLst>
              </a:tr>
              <a:tr h="480013">
                <a:tc>
                  <a:txBody>
                    <a:bodyPr/>
                    <a:lstStyle/>
                    <a:p>
                      <a:pPr marL="914400" marR="0" algn="l">
                        <a:lnSpc>
                          <a:spcPct val="115000"/>
                        </a:lnSpc>
                        <a:spcAft>
                          <a:spcPts val="800"/>
                        </a:spcAft>
                        <a:buNone/>
                      </a:pPr>
                      <a:r>
                        <a:rPr lang="en-US" sz="1200" kern="100" dirty="0">
                          <a:solidFill>
                            <a:schemeClr val="bg1"/>
                          </a:solidFill>
                          <a:effectLst/>
                          <a:latin typeface="Times New Roman" panose="02020603050405020304" pitchFamily="18" charset="0"/>
                          <a:cs typeface="Times New Roman" panose="02020603050405020304" pitchFamily="18" charset="0"/>
                        </a:rPr>
                        <a:t>Gender</a:t>
                      </a:r>
                      <a:endParaRPr lang="en-US"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dirty="0">
                          <a:solidFill>
                            <a:schemeClr val="bg1"/>
                          </a:solidFill>
                          <a:effectLst/>
                          <a:latin typeface="Times New Roman" panose="02020603050405020304" pitchFamily="18" charset="0"/>
                          <a:cs typeface="Times New Roman" panose="02020603050405020304" pitchFamily="18" charset="0"/>
                        </a:rPr>
                        <a:t>Categorical</a:t>
                      </a:r>
                      <a:endParaRPr lang="en-US"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Biological sex of the patient (Male/Female)</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2016419740"/>
                  </a:ext>
                </a:extLst>
              </a:tr>
              <a:tr h="240124">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Country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Categorical</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Country of residence</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3802977440"/>
                  </a:ext>
                </a:extLst>
              </a:tr>
              <a:tr h="240124">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Ethnicity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Categorical</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Ethnic background</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1091664998"/>
                  </a:ext>
                </a:extLst>
              </a:tr>
              <a:tr h="480013">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Family_History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Binary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dirty="0">
                          <a:solidFill>
                            <a:schemeClr val="bg1"/>
                          </a:solidFill>
                          <a:effectLst/>
                          <a:latin typeface="Times New Roman" panose="02020603050405020304" pitchFamily="18" charset="0"/>
                          <a:cs typeface="Times New Roman" panose="02020603050405020304" pitchFamily="18" charset="0"/>
                        </a:rPr>
                        <a:t>Family history of thyroid cancer (Yes/No)</a:t>
                      </a:r>
                      <a:endParaRPr lang="en-US"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1181424774"/>
                  </a:ext>
                </a:extLst>
              </a:tr>
              <a:tr h="480013">
                <a:tc>
                  <a:txBody>
                    <a:bodyPr/>
                    <a:lstStyle/>
                    <a:p>
                      <a:pPr marL="914400" marR="0" algn="l">
                        <a:lnSpc>
                          <a:spcPct val="115000"/>
                        </a:lnSpc>
                        <a:spcAft>
                          <a:spcPts val="800"/>
                        </a:spcAft>
                        <a:buNone/>
                      </a:pPr>
                      <a:r>
                        <a:rPr lang="en-US" sz="1200" kern="100" dirty="0" err="1">
                          <a:solidFill>
                            <a:schemeClr val="bg1"/>
                          </a:solidFill>
                          <a:effectLst/>
                          <a:latin typeface="Times New Roman" panose="02020603050405020304" pitchFamily="18" charset="0"/>
                          <a:cs typeface="Times New Roman" panose="02020603050405020304" pitchFamily="18" charset="0"/>
                        </a:rPr>
                        <a:t>Radiation_Exposure</a:t>
                      </a:r>
                      <a:endParaRPr lang="en-US"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Binary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Whether the patient has had exposure to radiation (Yes/No)</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3350988195"/>
                  </a:ext>
                </a:extLst>
              </a:tr>
              <a:tr h="480013">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Iodine_Deficiency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Binary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Indicates iodine deficiency (Yes/No)</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2172216504"/>
                  </a:ext>
                </a:extLst>
              </a:tr>
              <a:tr h="480013">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Smoking</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Binary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dirty="0">
                          <a:solidFill>
                            <a:schemeClr val="bg1"/>
                          </a:solidFill>
                          <a:effectLst/>
                          <a:latin typeface="Times New Roman" panose="02020603050405020304" pitchFamily="18" charset="0"/>
                          <a:cs typeface="Times New Roman" panose="02020603050405020304" pitchFamily="18" charset="0"/>
                        </a:rPr>
                        <a:t>Smoking habits of the patient (Yes/No)</a:t>
                      </a:r>
                      <a:endParaRPr lang="en-US"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1063966399"/>
                  </a:ext>
                </a:extLst>
              </a:tr>
              <a:tr h="480013">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Obesity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Binary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Obesity status of the patient (Yes/No)</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3816100666"/>
                  </a:ext>
                </a:extLst>
              </a:tr>
              <a:tr h="240124">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Diabetes</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Binary</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Diabetes condition (Yes/No)</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3235666394"/>
                  </a:ext>
                </a:extLst>
              </a:tr>
              <a:tr h="480013">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TSH_Level</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Continuous</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Thyroid Stimulating Hormone level</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4009593717"/>
                  </a:ext>
                </a:extLst>
              </a:tr>
              <a:tr h="240124">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T3_Level</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Continuous</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Triiodothyronine level</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2864238291"/>
                  </a:ext>
                </a:extLst>
              </a:tr>
              <a:tr h="240124">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T4_Level</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Continuous</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Thyroxine level</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1464431934"/>
                  </a:ext>
                </a:extLst>
              </a:tr>
              <a:tr h="240124">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Nodule_Size</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Continuous</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Size of the thyroid nodule</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3515744682"/>
                  </a:ext>
                </a:extLst>
              </a:tr>
              <a:tr h="480013">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Thyroid_Cancer_Risk</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Categorical</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Risk level classified as High, Medium, or Low</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3843326324"/>
                  </a:ext>
                </a:extLst>
              </a:tr>
              <a:tr h="240124">
                <a:tc>
                  <a:txBody>
                    <a:bodyPr/>
                    <a:lstStyle/>
                    <a:p>
                      <a:pPr marL="914400" marR="0" algn="l">
                        <a:lnSpc>
                          <a:spcPct val="115000"/>
                        </a:lnSpc>
                        <a:spcAft>
                          <a:spcPts val="800"/>
                        </a:spcAft>
                        <a:buNone/>
                      </a:pPr>
                      <a:r>
                        <a:rPr lang="en-US" sz="1200" kern="100" dirty="0">
                          <a:solidFill>
                            <a:schemeClr val="bg1"/>
                          </a:solidFill>
                          <a:effectLst/>
                          <a:latin typeface="Times New Roman" panose="02020603050405020304" pitchFamily="18" charset="0"/>
                          <a:cs typeface="Times New Roman" panose="02020603050405020304" pitchFamily="18" charset="0"/>
                        </a:rPr>
                        <a:t>Diagnosis</a:t>
                      </a:r>
                      <a:endParaRPr lang="en-US"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a:solidFill>
                            <a:schemeClr val="bg1"/>
                          </a:solidFill>
                          <a:effectLst/>
                          <a:latin typeface="Times New Roman" panose="02020603050405020304" pitchFamily="18" charset="0"/>
                          <a:cs typeface="Times New Roman" panose="02020603050405020304" pitchFamily="18" charset="0"/>
                        </a:rPr>
                        <a:t>Categorical</a:t>
                      </a:r>
                      <a:endParaRPr lang="en-US" sz="12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tc>
                  <a:txBody>
                    <a:bodyPr/>
                    <a:lstStyle/>
                    <a:p>
                      <a:pPr marL="914400" marR="0" algn="l">
                        <a:lnSpc>
                          <a:spcPct val="115000"/>
                        </a:lnSpc>
                        <a:spcAft>
                          <a:spcPts val="800"/>
                        </a:spcAft>
                        <a:buNone/>
                      </a:pPr>
                      <a:r>
                        <a:rPr lang="en-US" sz="1200" kern="100" dirty="0">
                          <a:solidFill>
                            <a:schemeClr val="bg1"/>
                          </a:solidFill>
                          <a:effectLst/>
                          <a:latin typeface="Times New Roman" panose="02020603050405020304" pitchFamily="18" charset="0"/>
                          <a:cs typeface="Times New Roman" panose="02020603050405020304" pitchFamily="18" charset="0"/>
                        </a:rPr>
                        <a:t>Clinical diagnosis or outcome</a:t>
                      </a:r>
                      <a:endParaRPr lang="en-US" sz="1200"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7102" marR="7102" marT="7102" marB="7102" anchor="ctr"/>
                </a:tc>
                <a:extLst>
                  <a:ext uri="{0D108BD9-81ED-4DB2-BD59-A6C34878D82A}">
                    <a16:rowId xmlns:a16="http://schemas.microsoft.com/office/drawing/2014/main" val="3592847797"/>
                  </a:ext>
                </a:extLst>
              </a:tr>
            </a:tbl>
          </a:graphicData>
        </a:graphic>
      </p:graphicFrame>
      <p:sp>
        <p:nvSpPr>
          <p:cNvPr id="7" name="TextBox 6">
            <a:extLst>
              <a:ext uri="{FF2B5EF4-FFF2-40B4-BE49-F238E27FC236}">
                <a16:creationId xmlns:a16="http://schemas.microsoft.com/office/drawing/2014/main" id="{1CB54006-0218-792E-D977-7C2190734918}"/>
              </a:ext>
            </a:extLst>
          </p:cNvPr>
          <p:cNvSpPr txBox="1"/>
          <p:nvPr/>
        </p:nvSpPr>
        <p:spPr>
          <a:xfrm>
            <a:off x="192023" y="160866"/>
            <a:ext cx="4402667"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Data Description:</a:t>
            </a:r>
            <a:endParaRPr lang="en-US" sz="2000" dirty="0">
              <a:solidFill>
                <a:schemeClr val="bg1"/>
              </a:solidFill>
            </a:endParaRPr>
          </a:p>
        </p:txBody>
      </p:sp>
    </p:spTree>
    <p:extLst>
      <p:ext uri="{BB962C8B-B14F-4D97-AF65-F5344CB8AC3E}">
        <p14:creationId xmlns:p14="http://schemas.microsoft.com/office/powerpoint/2010/main" val="902595065"/>
      </p:ext>
    </p:extLst>
  </p:cSld>
  <p:clrMapOvr>
    <a:masterClrMapping/>
  </p:clrMapOvr>
  <mc:AlternateContent xmlns:mc="http://schemas.openxmlformats.org/markup-compatibility/2006" xmlns:p14="http://schemas.microsoft.com/office/powerpoint/2010/main">
    <mc:Choice Requires="p14">
      <p:transition spd="slow" p14:dur="2000" advTm="55686"/>
    </mc:Choice>
    <mc:Fallback xmlns="">
      <p:transition spd="slow" advTm="5568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2E547-11AB-3969-EB31-DDED9587205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9D4AA55-0EC6-811E-068A-EC6F4A57D34E}"/>
              </a:ext>
            </a:extLst>
          </p:cNvPr>
          <p:cNvPicPr>
            <a:picLocks noChangeAspect="1"/>
          </p:cNvPicPr>
          <p:nvPr/>
        </p:nvPicPr>
        <p:blipFill>
          <a:blip r:embed="rId2"/>
          <a:stretch>
            <a:fillRect/>
          </a:stretch>
        </p:blipFill>
        <p:spPr>
          <a:xfrm>
            <a:off x="192023" y="713259"/>
            <a:ext cx="4904043" cy="1936807"/>
          </a:xfrm>
          <a:prstGeom prst="rect">
            <a:avLst/>
          </a:prstGeom>
        </p:spPr>
      </p:pic>
      <p:pic>
        <p:nvPicPr>
          <p:cNvPr id="12" name="Picture 11">
            <a:extLst>
              <a:ext uri="{FF2B5EF4-FFF2-40B4-BE49-F238E27FC236}">
                <a16:creationId xmlns:a16="http://schemas.microsoft.com/office/drawing/2014/main" id="{6E942AA9-2430-B9B5-02CA-5FA922CB89D4}"/>
              </a:ext>
            </a:extLst>
          </p:cNvPr>
          <p:cNvPicPr>
            <a:picLocks noChangeAspect="1"/>
          </p:cNvPicPr>
          <p:nvPr/>
        </p:nvPicPr>
        <p:blipFill>
          <a:blip r:embed="rId3"/>
          <a:stretch>
            <a:fillRect/>
          </a:stretch>
        </p:blipFill>
        <p:spPr>
          <a:xfrm>
            <a:off x="5147732" y="575733"/>
            <a:ext cx="3456563" cy="5502117"/>
          </a:xfrm>
          <a:prstGeom prst="rect">
            <a:avLst/>
          </a:prstGeom>
        </p:spPr>
      </p:pic>
      <p:pic>
        <p:nvPicPr>
          <p:cNvPr id="14" name="Picture 13">
            <a:extLst>
              <a:ext uri="{FF2B5EF4-FFF2-40B4-BE49-F238E27FC236}">
                <a16:creationId xmlns:a16="http://schemas.microsoft.com/office/drawing/2014/main" id="{469CBCC3-13B6-66DF-F049-F4CE59D4F8A0}"/>
              </a:ext>
            </a:extLst>
          </p:cNvPr>
          <p:cNvPicPr>
            <a:picLocks noChangeAspect="1"/>
          </p:cNvPicPr>
          <p:nvPr/>
        </p:nvPicPr>
        <p:blipFill>
          <a:blip r:embed="rId4"/>
          <a:stretch>
            <a:fillRect/>
          </a:stretch>
        </p:blipFill>
        <p:spPr>
          <a:xfrm>
            <a:off x="8825348" y="3429000"/>
            <a:ext cx="2796782" cy="2530059"/>
          </a:xfrm>
          <a:prstGeom prst="rect">
            <a:avLst/>
          </a:prstGeom>
        </p:spPr>
      </p:pic>
      <p:sp>
        <p:nvSpPr>
          <p:cNvPr id="16" name="Rectangle: Rounded Corners 15">
            <a:extLst>
              <a:ext uri="{FF2B5EF4-FFF2-40B4-BE49-F238E27FC236}">
                <a16:creationId xmlns:a16="http://schemas.microsoft.com/office/drawing/2014/main" id="{CFA80094-FEE8-0721-9997-F4C2AA824591}"/>
              </a:ext>
            </a:extLst>
          </p:cNvPr>
          <p:cNvSpPr/>
          <p:nvPr/>
        </p:nvSpPr>
        <p:spPr>
          <a:xfrm>
            <a:off x="1553633" y="3829111"/>
            <a:ext cx="2455334" cy="939800"/>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sz="1100" b="1" dirty="0">
                <a:solidFill>
                  <a:srgbClr val="C00000"/>
                </a:solidFill>
                <a:latin typeface="Times New Roman" panose="02020603050405020304" pitchFamily="18" charset="0"/>
                <a:cs typeface="Times New Roman" panose="02020603050405020304" pitchFamily="18" charset="0"/>
              </a:rPr>
              <a:t>Descriptive Analysis: </a:t>
            </a:r>
            <a:r>
              <a:rPr lang="en-US" sz="1100" i="1" dirty="0">
                <a:effectLst/>
                <a:latin typeface="Times New Roman" panose="02020603050405020304" pitchFamily="18" charset="0"/>
                <a:ea typeface="Aptos" panose="020B0004020202020204" pitchFamily="34" charset="0"/>
                <a:cs typeface="Times New Roman" panose="02020603050405020304" pitchFamily="18" charset="0"/>
              </a:rPr>
              <a:t>The average patient’s age was around </a:t>
            </a:r>
            <a:r>
              <a:rPr lang="en-US" sz="1100" b="1" i="1" dirty="0">
                <a:effectLst/>
                <a:latin typeface="Times New Roman" panose="02020603050405020304" pitchFamily="18" charset="0"/>
                <a:ea typeface="Aptos" panose="020B0004020202020204" pitchFamily="34" charset="0"/>
                <a:cs typeface="Times New Roman" panose="02020603050405020304" pitchFamily="18" charset="0"/>
              </a:rPr>
              <a:t>50+</a:t>
            </a:r>
            <a:r>
              <a:rPr lang="en-US" sz="1100" i="1" dirty="0">
                <a:effectLst/>
                <a:latin typeface="Times New Roman" panose="02020603050405020304" pitchFamily="18" charset="0"/>
                <a:ea typeface="Aptos" panose="020B0004020202020204" pitchFamily="34" charset="0"/>
                <a:cs typeface="Times New Roman" panose="02020603050405020304" pitchFamily="18" charset="0"/>
              </a:rPr>
              <a:t>, nodule sizes varied widely, and thyroid hormone levels showed noticeable variability.</a:t>
            </a:r>
            <a:endParaRPr lang="en-US" sz="1100" b="1" i="1" dirty="0">
              <a:solidFill>
                <a:srgbClr val="C00000"/>
              </a:solidFill>
              <a:latin typeface="Times New Roman" panose="02020603050405020304" pitchFamily="18" charset="0"/>
              <a:cs typeface="Times New Roman" panose="02020603050405020304" pitchFamily="18" charset="0"/>
            </a:endParaRPr>
          </a:p>
        </p:txBody>
      </p:sp>
      <p:sp>
        <p:nvSpPr>
          <p:cNvPr id="17" name="Arrow: Right 16">
            <a:extLst>
              <a:ext uri="{FF2B5EF4-FFF2-40B4-BE49-F238E27FC236}">
                <a16:creationId xmlns:a16="http://schemas.microsoft.com/office/drawing/2014/main" id="{D01895CE-ADAB-064C-38C3-57D7A294E050}"/>
              </a:ext>
            </a:extLst>
          </p:cNvPr>
          <p:cNvSpPr/>
          <p:nvPr/>
        </p:nvSpPr>
        <p:spPr>
          <a:xfrm rot="5400000">
            <a:off x="2336799" y="3022660"/>
            <a:ext cx="889000" cy="399989"/>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EE72BCC-3A5C-0408-9F46-6F551318D445}"/>
              </a:ext>
            </a:extLst>
          </p:cNvPr>
          <p:cNvSpPr/>
          <p:nvPr/>
        </p:nvSpPr>
        <p:spPr>
          <a:xfrm>
            <a:off x="9245600" y="643467"/>
            <a:ext cx="2376530" cy="1508095"/>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r>
              <a:rPr lang="en-US" sz="900" b="1" dirty="0">
                <a:solidFill>
                  <a:srgbClr val="C00000"/>
                </a:solidFill>
                <a:latin typeface="Times New Roman" panose="02020603050405020304" pitchFamily="18" charset="0"/>
                <a:cs typeface="Times New Roman" panose="02020603050405020304" pitchFamily="18" charset="0"/>
              </a:rPr>
              <a:t>Freq Procedures: </a:t>
            </a:r>
          </a:p>
          <a:p>
            <a:r>
              <a:rPr lang="en-US" sz="900" i="1" kern="100" dirty="0">
                <a:effectLst/>
                <a:latin typeface="Times New Roman" panose="02020603050405020304" pitchFamily="18" charset="0"/>
                <a:ea typeface="Aptos" panose="020B0004020202020204" pitchFamily="34" charset="0"/>
                <a:cs typeface="Times New Roman" panose="02020603050405020304" pitchFamily="18" charset="0"/>
              </a:rPr>
              <a:t>Most patients were </a:t>
            </a:r>
            <a:r>
              <a:rPr lang="en-US" sz="900" b="1" i="1" kern="100" dirty="0">
                <a:effectLst/>
                <a:latin typeface="Times New Roman" panose="02020603050405020304" pitchFamily="18" charset="0"/>
                <a:ea typeface="Aptos" panose="020B0004020202020204" pitchFamily="34" charset="0"/>
                <a:cs typeface="Times New Roman" panose="02020603050405020304" pitchFamily="18" charset="0"/>
              </a:rPr>
              <a:t>female,</a:t>
            </a:r>
            <a:r>
              <a:rPr lang="en-US" sz="900" i="1" kern="100" dirty="0">
                <a:effectLst/>
                <a:latin typeface="Times New Roman" panose="02020603050405020304" pitchFamily="18" charset="0"/>
                <a:ea typeface="Aptos" panose="020B0004020202020204" pitchFamily="34" charset="0"/>
                <a:cs typeface="Times New Roman" panose="02020603050405020304" pitchFamily="18" charset="0"/>
              </a:rPr>
              <a:t> and a significant number had a </a:t>
            </a:r>
            <a:r>
              <a:rPr lang="en-US" sz="900" b="1" i="1" kern="100" dirty="0">
                <a:effectLst/>
                <a:latin typeface="Times New Roman" panose="02020603050405020304" pitchFamily="18" charset="0"/>
                <a:ea typeface="Aptos" panose="020B0004020202020204" pitchFamily="34" charset="0"/>
                <a:cs typeface="Times New Roman" panose="02020603050405020304" pitchFamily="18" charset="0"/>
              </a:rPr>
              <a:t>family history</a:t>
            </a:r>
            <a:r>
              <a:rPr lang="en-US" sz="900" i="1" kern="100" dirty="0">
                <a:effectLst/>
                <a:latin typeface="Times New Roman" panose="02020603050405020304" pitchFamily="18" charset="0"/>
                <a:ea typeface="Aptos" panose="020B0004020202020204" pitchFamily="34" charset="0"/>
                <a:cs typeface="Times New Roman" panose="02020603050405020304" pitchFamily="18" charset="0"/>
              </a:rPr>
              <a:t> of thyroid issues.</a:t>
            </a:r>
          </a:p>
          <a:p>
            <a:endParaRPr lang="en-US" sz="900" i="1"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US" sz="900" b="1" i="1" dirty="0">
                <a:effectLst/>
                <a:latin typeface="Times New Roman" panose="02020603050405020304" pitchFamily="18" charset="0"/>
                <a:ea typeface="Aptos" panose="020B0004020202020204" pitchFamily="34" charset="0"/>
                <a:cs typeface="Times New Roman" panose="02020603050405020304" pitchFamily="18" charset="0"/>
              </a:rPr>
              <a:t>Thyroid Cancer Risk</a:t>
            </a:r>
            <a:r>
              <a:rPr lang="en-US" sz="900" i="1" dirty="0">
                <a:effectLst/>
                <a:latin typeface="Times New Roman" panose="02020603050405020304" pitchFamily="18" charset="0"/>
                <a:ea typeface="Aptos" panose="020B0004020202020204" pitchFamily="34" charset="0"/>
                <a:cs typeface="Times New Roman" panose="02020603050405020304" pitchFamily="18" charset="0"/>
              </a:rPr>
              <a:t> was classified into High, Medium, and Low. </a:t>
            </a:r>
            <a:r>
              <a:rPr lang="en-US" sz="900" b="1" i="1" dirty="0">
                <a:effectLst/>
                <a:latin typeface="Times New Roman" panose="02020603050405020304" pitchFamily="18" charset="0"/>
                <a:ea typeface="Aptos" panose="020B0004020202020204" pitchFamily="34" charset="0"/>
                <a:cs typeface="Times New Roman" panose="02020603050405020304" pitchFamily="18" charset="0"/>
              </a:rPr>
              <a:t>~15%</a:t>
            </a:r>
            <a:r>
              <a:rPr lang="en-US" sz="900" i="1" dirty="0">
                <a:effectLst/>
                <a:latin typeface="Times New Roman" panose="02020603050405020304" pitchFamily="18" charset="0"/>
                <a:ea typeface="Aptos" panose="020B0004020202020204" pitchFamily="34" charset="0"/>
                <a:cs typeface="Times New Roman" panose="02020603050405020304" pitchFamily="18" charset="0"/>
              </a:rPr>
              <a:t> were in the High-Risk group.</a:t>
            </a:r>
            <a:endParaRPr lang="en-US" sz="900" i="1"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900" b="1" dirty="0">
              <a:solidFill>
                <a:srgbClr val="C00000"/>
              </a:solidFill>
              <a:latin typeface="Times New Roman" panose="02020603050405020304" pitchFamily="18" charset="0"/>
              <a:cs typeface="Times New Roman" panose="02020603050405020304" pitchFamily="18" charset="0"/>
            </a:endParaRPr>
          </a:p>
        </p:txBody>
      </p:sp>
      <p:sp>
        <p:nvSpPr>
          <p:cNvPr id="20" name="Arrow: Left-Up 19">
            <a:extLst>
              <a:ext uri="{FF2B5EF4-FFF2-40B4-BE49-F238E27FC236}">
                <a16:creationId xmlns:a16="http://schemas.microsoft.com/office/drawing/2014/main" id="{883415D0-945F-9ADA-7187-9597182C649E}"/>
              </a:ext>
            </a:extLst>
          </p:cNvPr>
          <p:cNvSpPr/>
          <p:nvPr/>
        </p:nvSpPr>
        <p:spPr>
          <a:xfrm>
            <a:off x="9525000" y="2302933"/>
            <a:ext cx="948267" cy="694267"/>
          </a:xfrm>
          <a:prstGeom prst="leftUp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12AE20DE-665A-D1F1-0FFD-5A0BC5023EBA}"/>
              </a:ext>
            </a:extLst>
          </p:cNvPr>
          <p:cNvSpPr txBox="1"/>
          <p:nvPr/>
        </p:nvSpPr>
        <p:spPr>
          <a:xfrm>
            <a:off x="192023" y="160866"/>
            <a:ext cx="4402667"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Analysis and Results:</a:t>
            </a:r>
            <a:endParaRPr lang="en-US" sz="2000" dirty="0">
              <a:solidFill>
                <a:schemeClr val="bg1"/>
              </a:solidFill>
            </a:endParaRPr>
          </a:p>
        </p:txBody>
      </p:sp>
    </p:spTree>
    <p:extLst>
      <p:ext uri="{BB962C8B-B14F-4D97-AF65-F5344CB8AC3E}">
        <p14:creationId xmlns:p14="http://schemas.microsoft.com/office/powerpoint/2010/main" val="3125887819"/>
      </p:ext>
    </p:extLst>
  </p:cSld>
  <p:clrMapOvr>
    <a:masterClrMapping/>
  </p:clrMapOvr>
  <mc:AlternateContent xmlns:mc="http://schemas.openxmlformats.org/markup-compatibility/2006" xmlns:p14="http://schemas.microsoft.com/office/powerpoint/2010/main">
    <mc:Choice Requires="p14">
      <p:transition spd="slow" p14:dur="2000" advTm="46966"/>
    </mc:Choice>
    <mc:Fallback xmlns="">
      <p:transition spd="slow" advTm="4696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93C55-5A23-544F-5E80-41AB353107E8}"/>
            </a:ext>
          </a:extLst>
        </p:cNvPr>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1213E934-D614-A6A0-1507-DDEA9BC81297}"/>
              </a:ext>
            </a:extLst>
          </p:cNvPr>
          <p:cNvSpPr/>
          <p:nvPr/>
        </p:nvSpPr>
        <p:spPr>
          <a:xfrm>
            <a:off x="1638299" y="5047223"/>
            <a:ext cx="3263901" cy="1093288"/>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marR="0" lvl="0">
              <a:lnSpc>
                <a:spcPct val="115000"/>
              </a:lnSpc>
              <a:spcAft>
                <a:spcPts val="800"/>
              </a:spcAft>
              <a:buSzPts val="1000"/>
              <a:tabLst>
                <a:tab pos="457200" algn="l"/>
              </a:tabLst>
            </a:pPr>
            <a:r>
              <a:rPr lang="en-US" sz="900" b="1" dirty="0">
                <a:solidFill>
                  <a:srgbClr val="C00000"/>
                </a:solidFill>
                <a:latin typeface="Times New Roman" panose="02020603050405020304" pitchFamily="18" charset="0"/>
                <a:cs typeface="Times New Roman" panose="02020603050405020304" pitchFamily="18" charset="0"/>
              </a:rPr>
              <a:t>Logistic Regression (PROC LOGISTIC with STEPWISE) :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Statistically significant predictors: </a:t>
            </a:r>
            <a:r>
              <a:rPr lang="en-US" sz="1100" b="1" i="1" kern="100" dirty="0">
                <a:effectLst/>
                <a:latin typeface="Times New Roman" panose="02020603050405020304" pitchFamily="18" charset="0"/>
                <a:ea typeface="Aptos" panose="020B0004020202020204" pitchFamily="34" charset="0"/>
                <a:cs typeface="Times New Roman" panose="02020603050405020304" pitchFamily="18" charset="0"/>
              </a:rPr>
              <a:t>Iodine deficiency, Family hi*radiation,</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100" b="1" i="1" kern="100" dirty="0">
                <a:effectLst/>
                <a:latin typeface="Times New Roman" panose="02020603050405020304" pitchFamily="18" charset="0"/>
                <a:ea typeface="Aptos" panose="020B0004020202020204" pitchFamily="34" charset="0"/>
                <a:cs typeface="Times New Roman" panose="02020603050405020304" pitchFamily="18" charset="0"/>
              </a:rPr>
              <a:t>Radiation,</a:t>
            </a:r>
            <a:r>
              <a:rPr lang="en-US" sz="1100" b="1" i="1" kern="100" dirty="0">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and </a:t>
            </a:r>
            <a:r>
              <a:rPr lang="en-US" sz="1100" b="1" i="1" kern="100" dirty="0">
                <a:effectLst/>
                <a:latin typeface="Times New Roman" panose="02020603050405020304" pitchFamily="18" charset="0"/>
                <a:ea typeface="Aptos" panose="020B0004020202020204" pitchFamily="34" charset="0"/>
                <a:cs typeface="Times New Roman" panose="02020603050405020304" pitchFamily="18" charset="0"/>
              </a:rPr>
              <a:t>Family History</a:t>
            </a:r>
            <a:endParaRPr lang="en-US" sz="1100" i="1"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ctr"/>
            <a:endParaRPr lang="en-US" sz="900" b="1" dirty="0">
              <a:solidFill>
                <a:srgbClr val="C00000"/>
              </a:solidFill>
              <a:latin typeface="Times New Roman" panose="02020603050405020304" pitchFamily="18" charset="0"/>
              <a:cs typeface="Times New Roman" panose="02020603050405020304" pitchFamily="18" charset="0"/>
            </a:endParaRPr>
          </a:p>
        </p:txBody>
      </p:sp>
      <p:sp>
        <p:nvSpPr>
          <p:cNvPr id="17" name="Arrow: Right 16">
            <a:extLst>
              <a:ext uri="{FF2B5EF4-FFF2-40B4-BE49-F238E27FC236}">
                <a16:creationId xmlns:a16="http://schemas.microsoft.com/office/drawing/2014/main" id="{EBD8D181-1EFA-F291-1C23-5532E6A5EACB}"/>
              </a:ext>
            </a:extLst>
          </p:cNvPr>
          <p:cNvSpPr/>
          <p:nvPr/>
        </p:nvSpPr>
        <p:spPr>
          <a:xfrm rot="5400000">
            <a:off x="2421466" y="4402728"/>
            <a:ext cx="889000" cy="399989"/>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6B26802-0C9B-D9C6-896D-B1505968FAA5}"/>
              </a:ext>
            </a:extLst>
          </p:cNvPr>
          <p:cNvSpPr txBox="1"/>
          <p:nvPr/>
        </p:nvSpPr>
        <p:spPr>
          <a:xfrm>
            <a:off x="192023" y="160866"/>
            <a:ext cx="4402667"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Analysis and Results:</a:t>
            </a:r>
            <a:endParaRPr lang="en-US" sz="2000" dirty="0">
              <a:solidFill>
                <a:schemeClr val="bg1"/>
              </a:solidFill>
            </a:endParaRPr>
          </a:p>
        </p:txBody>
      </p:sp>
      <p:pic>
        <p:nvPicPr>
          <p:cNvPr id="3" name="Picture 2">
            <a:extLst>
              <a:ext uri="{FF2B5EF4-FFF2-40B4-BE49-F238E27FC236}">
                <a16:creationId xmlns:a16="http://schemas.microsoft.com/office/drawing/2014/main" id="{F062B62D-E3F0-17BD-ADD2-C6B2909708A2}"/>
              </a:ext>
            </a:extLst>
          </p:cNvPr>
          <p:cNvPicPr>
            <a:picLocks noChangeAspect="1"/>
          </p:cNvPicPr>
          <p:nvPr/>
        </p:nvPicPr>
        <p:blipFill>
          <a:blip r:embed="rId2"/>
          <a:stretch>
            <a:fillRect/>
          </a:stretch>
        </p:blipFill>
        <p:spPr>
          <a:xfrm>
            <a:off x="348817" y="626956"/>
            <a:ext cx="5319221" cy="3482642"/>
          </a:xfrm>
          <a:prstGeom prst="rect">
            <a:avLst/>
          </a:prstGeom>
        </p:spPr>
      </p:pic>
      <p:pic>
        <p:nvPicPr>
          <p:cNvPr id="5" name="Picture 4">
            <a:extLst>
              <a:ext uri="{FF2B5EF4-FFF2-40B4-BE49-F238E27FC236}">
                <a16:creationId xmlns:a16="http://schemas.microsoft.com/office/drawing/2014/main" id="{437D4656-CF8D-FC39-EC98-1EAE2F6DDBA5}"/>
              </a:ext>
            </a:extLst>
          </p:cNvPr>
          <p:cNvPicPr>
            <a:picLocks noChangeAspect="1"/>
          </p:cNvPicPr>
          <p:nvPr/>
        </p:nvPicPr>
        <p:blipFill>
          <a:blip r:embed="rId3"/>
          <a:stretch>
            <a:fillRect/>
          </a:stretch>
        </p:blipFill>
        <p:spPr>
          <a:xfrm>
            <a:off x="5894954" y="626956"/>
            <a:ext cx="6031044" cy="6149873"/>
          </a:xfrm>
          <a:prstGeom prst="rect">
            <a:avLst/>
          </a:prstGeom>
        </p:spPr>
      </p:pic>
      <p:sp>
        <p:nvSpPr>
          <p:cNvPr id="6" name="Rectangle 5">
            <a:extLst>
              <a:ext uri="{FF2B5EF4-FFF2-40B4-BE49-F238E27FC236}">
                <a16:creationId xmlns:a16="http://schemas.microsoft.com/office/drawing/2014/main" id="{9BE728FF-AFE9-CE26-400F-F7FA71602F8E}"/>
              </a:ext>
            </a:extLst>
          </p:cNvPr>
          <p:cNvSpPr/>
          <p:nvPr/>
        </p:nvSpPr>
        <p:spPr>
          <a:xfrm>
            <a:off x="575733" y="1634067"/>
            <a:ext cx="4402667" cy="838200"/>
          </a:xfrm>
          <a:prstGeom prst="rect">
            <a:avLst/>
          </a:prstGeom>
          <a:solidFill>
            <a:srgbClr val="C00000">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Left 8">
            <a:extLst>
              <a:ext uri="{FF2B5EF4-FFF2-40B4-BE49-F238E27FC236}">
                <a16:creationId xmlns:a16="http://schemas.microsoft.com/office/drawing/2014/main" id="{C5338409-B31C-AC17-597D-974572CBC055}"/>
              </a:ext>
            </a:extLst>
          </p:cNvPr>
          <p:cNvSpPr/>
          <p:nvPr/>
        </p:nvSpPr>
        <p:spPr>
          <a:xfrm>
            <a:off x="11387667" y="1943100"/>
            <a:ext cx="228600" cy="1100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9A6D09E5-98E4-C52E-ACF6-AA7BF24DD2F9}"/>
              </a:ext>
            </a:extLst>
          </p:cNvPr>
          <p:cNvSpPr/>
          <p:nvPr/>
        </p:nvSpPr>
        <p:spPr>
          <a:xfrm>
            <a:off x="11387667" y="2153571"/>
            <a:ext cx="228600" cy="1100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894140FF-B99C-5381-623B-875C19476213}"/>
              </a:ext>
            </a:extLst>
          </p:cNvPr>
          <p:cNvSpPr/>
          <p:nvPr/>
        </p:nvSpPr>
        <p:spPr>
          <a:xfrm>
            <a:off x="11387667" y="2362200"/>
            <a:ext cx="228600" cy="1100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 12">
            <a:extLst>
              <a:ext uri="{FF2B5EF4-FFF2-40B4-BE49-F238E27FC236}">
                <a16:creationId xmlns:a16="http://schemas.microsoft.com/office/drawing/2014/main" id="{EF731CEB-C9AE-8B04-DDF3-A6851C799F8F}"/>
              </a:ext>
            </a:extLst>
          </p:cNvPr>
          <p:cNvSpPr/>
          <p:nvPr/>
        </p:nvSpPr>
        <p:spPr>
          <a:xfrm>
            <a:off x="11383434" y="4231398"/>
            <a:ext cx="228600" cy="1100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FDABBD3-D026-4F69-4497-F2B3A1905AC4}"/>
              </a:ext>
            </a:extLst>
          </p:cNvPr>
          <p:cNvSpPr/>
          <p:nvPr/>
        </p:nvSpPr>
        <p:spPr>
          <a:xfrm>
            <a:off x="6295697" y="1930400"/>
            <a:ext cx="4973436" cy="618067"/>
          </a:xfrm>
          <a:prstGeom prst="rect">
            <a:avLst/>
          </a:prstGeom>
          <a:solidFill>
            <a:srgbClr val="C00000">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B4A3A2D-0C70-55F7-C2C8-C76D5E963DA1}"/>
              </a:ext>
            </a:extLst>
          </p:cNvPr>
          <p:cNvSpPr/>
          <p:nvPr/>
        </p:nvSpPr>
        <p:spPr>
          <a:xfrm>
            <a:off x="6295697" y="4158222"/>
            <a:ext cx="4973436" cy="252911"/>
          </a:xfrm>
          <a:prstGeom prst="rect">
            <a:avLst/>
          </a:prstGeom>
          <a:solidFill>
            <a:srgbClr val="C00000">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7964"/>
      </p:ext>
    </p:extLst>
  </p:cSld>
  <p:clrMapOvr>
    <a:masterClrMapping/>
  </p:clrMapOvr>
  <mc:AlternateContent xmlns:mc="http://schemas.openxmlformats.org/markup-compatibility/2006" xmlns:p14="http://schemas.microsoft.com/office/powerpoint/2010/main">
    <mc:Choice Requires="p14">
      <p:transition spd="slow" p14:dur="2000" advTm="47393"/>
    </mc:Choice>
    <mc:Fallback xmlns="">
      <p:transition spd="slow" advTm="4739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EC888-7E86-B16E-C16E-0208A44C33DE}"/>
            </a:ext>
          </a:extLst>
        </p:cNvPr>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91F318F4-388D-45BB-2D84-D6A17EC91D3E}"/>
              </a:ext>
            </a:extLst>
          </p:cNvPr>
          <p:cNvSpPr/>
          <p:nvPr/>
        </p:nvSpPr>
        <p:spPr>
          <a:xfrm>
            <a:off x="4866217" y="5816601"/>
            <a:ext cx="2696633" cy="939800"/>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US" sz="1100" b="1" dirty="0">
                <a:solidFill>
                  <a:srgbClr val="C00000"/>
                </a:solidFill>
                <a:latin typeface="Times New Roman" panose="02020603050405020304" pitchFamily="18" charset="0"/>
                <a:cs typeface="Times New Roman" panose="02020603050405020304" pitchFamily="18" charset="0"/>
              </a:rPr>
              <a:t>ROC Curve: </a:t>
            </a:r>
            <a:r>
              <a:rPr lang="en-US" sz="1100" i="1" kern="0" dirty="0">
                <a:effectLst/>
                <a:latin typeface="Times New Roman" panose="02020603050405020304" pitchFamily="18" charset="0"/>
                <a:ea typeface="Times New Roman" panose="02020603050405020304" pitchFamily="18" charset="0"/>
              </a:rPr>
              <a:t>The AUC(Area Under the Curve) is above 0.80, which means the model is performing well and can reliably classify high-risk individuals</a:t>
            </a:r>
            <a:endParaRPr lang="en-US" sz="1100" b="1" dirty="0">
              <a:solidFill>
                <a:srgbClr val="C0000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03BB32C-65AE-171D-3614-6CF8AF028D75}"/>
              </a:ext>
            </a:extLst>
          </p:cNvPr>
          <p:cNvSpPr txBox="1"/>
          <p:nvPr/>
        </p:nvSpPr>
        <p:spPr>
          <a:xfrm>
            <a:off x="192023" y="160866"/>
            <a:ext cx="4402667"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Model Evaluations :</a:t>
            </a:r>
            <a:endParaRPr lang="en-US" sz="2000" dirty="0">
              <a:solidFill>
                <a:schemeClr val="bg1"/>
              </a:solidFill>
            </a:endParaRPr>
          </a:p>
        </p:txBody>
      </p:sp>
      <p:pic>
        <p:nvPicPr>
          <p:cNvPr id="2" name="Picture 1" descr="A graph on a white background&#10;&#10;Description automatically generated">
            <a:extLst>
              <a:ext uri="{FF2B5EF4-FFF2-40B4-BE49-F238E27FC236}">
                <a16:creationId xmlns:a16="http://schemas.microsoft.com/office/drawing/2014/main" id="{1DE67FD0-9F0F-FC4B-3CC1-31EBCFCBF05F}"/>
              </a:ext>
            </a:extLst>
          </p:cNvPr>
          <p:cNvPicPr>
            <a:picLocks noChangeAspect="1"/>
          </p:cNvPicPr>
          <p:nvPr/>
        </p:nvPicPr>
        <p:blipFill>
          <a:blip r:embed="rId2"/>
          <a:srcRect l="8670" t="2559" r="5147" b="6266"/>
          <a:stretch/>
        </p:blipFill>
        <p:spPr>
          <a:xfrm>
            <a:off x="192023" y="697412"/>
            <a:ext cx="3524844" cy="4306388"/>
          </a:xfrm>
          <a:prstGeom prst="rect">
            <a:avLst/>
          </a:prstGeom>
        </p:spPr>
      </p:pic>
      <p:pic>
        <p:nvPicPr>
          <p:cNvPr id="4" name="Picture 3" descr="ROC Curve for ROC1">
            <a:extLst>
              <a:ext uri="{FF2B5EF4-FFF2-40B4-BE49-F238E27FC236}">
                <a16:creationId xmlns:a16="http://schemas.microsoft.com/office/drawing/2014/main" id="{4311C03F-258F-6A85-7980-1898B7F91C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1167" y="697412"/>
            <a:ext cx="3674533" cy="4306388"/>
          </a:xfrm>
          <a:prstGeom prst="rect">
            <a:avLst/>
          </a:prstGeom>
          <a:noFill/>
          <a:ln>
            <a:noFill/>
          </a:ln>
        </p:spPr>
      </p:pic>
      <p:pic>
        <p:nvPicPr>
          <p:cNvPr id="7" name="Picture 6" descr="ROC Curves for Comparisons">
            <a:extLst>
              <a:ext uri="{FF2B5EF4-FFF2-40B4-BE49-F238E27FC236}">
                <a16:creationId xmlns:a16="http://schemas.microsoft.com/office/drawing/2014/main" id="{33A043C9-2CF9-68B2-07F0-5883E330F4F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2125134"/>
            <a:ext cx="4572000" cy="4572000"/>
          </a:xfrm>
          <a:prstGeom prst="rect">
            <a:avLst/>
          </a:prstGeom>
          <a:noFill/>
          <a:ln>
            <a:noFill/>
          </a:ln>
        </p:spPr>
      </p:pic>
      <p:sp>
        <p:nvSpPr>
          <p:cNvPr id="8" name="Arrow: Curved Right 7">
            <a:extLst>
              <a:ext uri="{FF2B5EF4-FFF2-40B4-BE49-F238E27FC236}">
                <a16:creationId xmlns:a16="http://schemas.microsoft.com/office/drawing/2014/main" id="{79088B8A-4702-33AD-2B95-1B01245409CD}"/>
              </a:ext>
            </a:extLst>
          </p:cNvPr>
          <p:cNvSpPr/>
          <p:nvPr/>
        </p:nvSpPr>
        <p:spPr>
          <a:xfrm>
            <a:off x="5503333" y="5063067"/>
            <a:ext cx="1439334" cy="694267"/>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00806863"/>
      </p:ext>
    </p:extLst>
  </p:cSld>
  <p:clrMapOvr>
    <a:masterClrMapping/>
  </p:clrMapOvr>
  <mc:AlternateContent xmlns:mc="http://schemas.openxmlformats.org/markup-compatibility/2006" xmlns:p14="http://schemas.microsoft.com/office/powerpoint/2010/main">
    <mc:Choice Requires="p14">
      <p:transition spd="slow" p14:dur="2000" advTm="63408"/>
    </mc:Choice>
    <mc:Fallback xmlns="">
      <p:transition spd="slow" advTm="63408"/>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667</TotalTime>
  <Words>1598</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Symbol</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Yasika Mahesh Sawant</dc:creator>
  <cp:lastModifiedBy>Yasika Mahesh Sawant</cp:lastModifiedBy>
  <cp:revision>154</cp:revision>
  <dcterms:created xsi:type="dcterms:W3CDTF">2025-05-09T20:09:01Z</dcterms:created>
  <dcterms:modified xsi:type="dcterms:W3CDTF">2025-05-12T00:38:46Z</dcterms:modified>
</cp:coreProperties>
</file>