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9" r:id="rId4"/>
    <p:sldId id="263" r:id="rId5"/>
    <p:sldId id="269" r:id="rId6"/>
    <p:sldId id="264" r:id="rId7"/>
    <p:sldId id="270" r:id="rId8"/>
    <p:sldId id="266" r:id="rId9"/>
    <p:sldId id="268" r:id="rId10"/>
    <p:sldId id="267"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D2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July 18,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71341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July 18, 2024</a:t>
            </a:fld>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06197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July 18, 2024</a:t>
            </a:fld>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93694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July 18, 2024</a:t>
            </a:fld>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71978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July 18, 2024</a:t>
            </a:fld>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24246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July 18, 2024</a:t>
            </a:fld>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dirty="0"/>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85621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July 18, 2024</a:t>
            </a:fld>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dirty="0"/>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280999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July 18, 2024</a:t>
            </a:fld>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dirty="0"/>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000883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July 18, 2024</a:t>
            </a:fld>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dirty="0"/>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98460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July 18, 2024</a:t>
            </a:fld>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dirty="0"/>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52957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July 18, 2024</a:t>
            </a:fld>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dirty="0"/>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162736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July 18,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dirty="0"/>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88336326"/>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erson typing on a keyboard&#10;&#10;Description automatically generated">
            <a:extLst>
              <a:ext uri="{FF2B5EF4-FFF2-40B4-BE49-F238E27FC236}">
                <a16:creationId xmlns:a16="http://schemas.microsoft.com/office/drawing/2014/main" id="{B4C768FB-D844-B9EE-B123-5BA4B576DBAE}"/>
              </a:ext>
            </a:extLst>
          </p:cNvPr>
          <p:cNvPicPr>
            <a:picLocks noChangeAspect="1"/>
          </p:cNvPicPr>
          <p:nvPr/>
        </p:nvPicPr>
        <p:blipFill rotWithShape="1">
          <a:blip r:embed="rId2">
            <a:extLst>
              <a:ext uri="{28A0092B-C50C-407E-A947-70E740481C1C}">
                <a14:useLocalDpi xmlns:a14="http://schemas.microsoft.com/office/drawing/2010/main" val="0"/>
              </a:ext>
            </a:extLst>
          </a:blip>
          <a:srcRect l="8248" t="9091" r="31554"/>
          <a:stretch/>
        </p:blipFill>
        <p:spPr>
          <a:xfrm>
            <a:off x="9939" y="9936"/>
            <a:ext cx="8073212" cy="6858000"/>
          </a:xfrm>
          <a:custGeom>
            <a:avLst/>
            <a:gdLst/>
            <a:ahLst/>
            <a:cxnLst/>
            <a:rect l="l" t="t" r="r" b="b"/>
            <a:pathLst>
              <a:path w="8073212" h="6858000">
                <a:moveTo>
                  <a:pt x="0" y="0"/>
                </a:moveTo>
                <a:lnTo>
                  <a:pt x="8073212" y="0"/>
                </a:lnTo>
                <a:lnTo>
                  <a:pt x="8073212" y="6858000"/>
                </a:lnTo>
                <a:lnTo>
                  <a:pt x="0" y="6858000"/>
                </a:lnTo>
                <a:close/>
              </a:path>
            </a:pathLst>
          </a:custGeom>
        </p:spPr>
      </p:pic>
      <p:pic>
        <p:nvPicPr>
          <p:cNvPr id="4" name="Picture 3" descr="Sphere of mesh and nodes">
            <a:extLst>
              <a:ext uri="{FF2B5EF4-FFF2-40B4-BE49-F238E27FC236}">
                <a16:creationId xmlns:a16="http://schemas.microsoft.com/office/drawing/2014/main" id="{76B84E32-6096-EA3C-E24D-DF27912CF2F7}"/>
              </a:ext>
            </a:extLst>
          </p:cNvPr>
          <p:cNvPicPr>
            <a:picLocks noChangeAspect="1"/>
          </p:cNvPicPr>
          <p:nvPr/>
        </p:nvPicPr>
        <p:blipFill rotWithShape="1">
          <a:blip r:embed="rId3"/>
          <a:srcRect l="59075" b="9091"/>
          <a:stretch/>
        </p:blipFill>
        <p:spPr>
          <a:xfrm>
            <a:off x="8073214" y="1"/>
            <a:ext cx="4116389" cy="6858000"/>
          </a:xfrm>
          <a:custGeom>
            <a:avLst/>
            <a:gdLst/>
            <a:ahLst/>
            <a:cxnLst/>
            <a:rect l="l" t="t" r="r" b="b"/>
            <a:pathLst>
              <a:path w="4116389" h="6858000">
                <a:moveTo>
                  <a:pt x="0" y="0"/>
                </a:moveTo>
                <a:lnTo>
                  <a:pt x="4116389" y="0"/>
                </a:lnTo>
                <a:lnTo>
                  <a:pt x="4116389" y="6858000"/>
                </a:lnTo>
                <a:lnTo>
                  <a:pt x="0" y="6858000"/>
                </a:lnTo>
                <a:close/>
              </a:path>
            </a:pathLst>
          </a:custGeom>
        </p:spPr>
      </p:pic>
      <p:sp>
        <p:nvSpPr>
          <p:cNvPr id="30" name="Rectangle 29">
            <a:extLst>
              <a:ext uri="{FF2B5EF4-FFF2-40B4-BE49-F238E27FC236}">
                <a16:creationId xmlns:a16="http://schemas.microsoft.com/office/drawing/2014/main" id="{E49CA12F-6E27-4C54-88C4-EE6CE7C4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266BED-D7D6-679C-06D8-8F26CFA2A5FD}"/>
              </a:ext>
            </a:extLst>
          </p:cNvPr>
          <p:cNvSpPr>
            <a:spLocks noGrp="1"/>
          </p:cNvSpPr>
          <p:nvPr>
            <p:ph type="ctrTitle"/>
          </p:nvPr>
        </p:nvSpPr>
        <p:spPr>
          <a:xfrm>
            <a:off x="4774994" y="139147"/>
            <a:ext cx="7308849" cy="984885"/>
          </a:xfrm>
        </p:spPr>
        <p:txBody>
          <a:bodyPr wrap="square" anchor="ctr">
            <a:noAutofit/>
          </a:bodyPr>
          <a:lstStyle/>
          <a:p>
            <a:pPr>
              <a:lnSpc>
                <a:spcPct val="90000"/>
              </a:lnSpc>
            </a:pPr>
            <a:r>
              <a:rPr lang="en-US" sz="4400" b="1" dirty="0">
                <a:latin typeface="Times New Roman" panose="02020603050405020304" pitchFamily="18" charset="0"/>
                <a:cs typeface="Times New Roman" panose="02020603050405020304" pitchFamily="18" charset="0"/>
              </a:rPr>
              <a:t>U.S Housing Market of 2018</a:t>
            </a:r>
            <a:br>
              <a:rPr lang="en-US" sz="4400" b="1" dirty="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31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17AE-5818-A49F-E0CB-488E75A4FC16}"/>
              </a:ext>
            </a:extLst>
          </p:cNvPr>
          <p:cNvSpPr>
            <a:spLocks noGrp="1"/>
          </p:cNvSpPr>
          <p:nvPr>
            <p:ph type="title"/>
          </p:nvPr>
        </p:nvSpPr>
        <p:spPr>
          <a:xfrm>
            <a:off x="139434" y="237647"/>
            <a:ext cx="6379210" cy="696631"/>
          </a:xfrm>
        </p:spPr>
        <p:txBody>
          <a:bodyPr vert="horz" wrap="square" lIns="0" tIns="0" rIns="0" bIns="0" rtlCol="0" anchor="t" anchorCtr="0">
            <a:normAutofit fontScale="90000"/>
          </a:bodyPr>
          <a:lstStyle/>
          <a:p>
            <a:pPr algn="ctr"/>
            <a:r>
              <a:rPr lang="en-US" dirty="0"/>
              <a:t>Sales Pitch </a:t>
            </a:r>
            <a:endParaRPr lang="en-US" kern="1200" dirty="0">
              <a:solidFill>
                <a:schemeClr val="tx1"/>
              </a:solidFill>
              <a:latin typeface="+mj-lt"/>
              <a:ea typeface="+mj-ea"/>
              <a:cs typeface="+mj-cs"/>
            </a:endParaRPr>
          </a:p>
        </p:txBody>
      </p:sp>
      <p:pic>
        <p:nvPicPr>
          <p:cNvPr id="5" name="Content Placeholder 4">
            <a:extLst>
              <a:ext uri="{FF2B5EF4-FFF2-40B4-BE49-F238E27FC236}">
                <a16:creationId xmlns:a16="http://schemas.microsoft.com/office/drawing/2014/main" id="{34B7A514-751E-8236-DC79-344A40BCECC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684" r="13801" b="19490"/>
          <a:stretch/>
        </p:blipFill>
        <p:spPr>
          <a:xfrm>
            <a:off x="116223" y="934278"/>
            <a:ext cx="6324601" cy="5218105"/>
          </a:xfrm>
          <a:custGeom>
            <a:avLst/>
            <a:gdLst/>
            <a:ahLst/>
            <a:cxnLst/>
            <a:rect l="l" t="t" r="r" b="b"/>
            <a:pathLst>
              <a:path w="5773738" h="3779838">
                <a:moveTo>
                  <a:pt x="0" y="0"/>
                </a:moveTo>
                <a:lnTo>
                  <a:pt x="5773738" y="0"/>
                </a:lnTo>
                <a:lnTo>
                  <a:pt x="5773738" y="3779838"/>
                </a:lnTo>
                <a:lnTo>
                  <a:pt x="0" y="3779838"/>
                </a:lnTo>
                <a:close/>
              </a:path>
            </a:pathLst>
          </a:custGeom>
        </p:spPr>
      </p:pic>
      <p:sp>
        <p:nvSpPr>
          <p:cNvPr id="7" name="TextBox 6">
            <a:extLst>
              <a:ext uri="{FF2B5EF4-FFF2-40B4-BE49-F238E27FC236}">
                <a16:creationId xmlns:a16="http://schemas.microsoft.com/office/drawing/2014/main" id="{5C6D145F-0B44-2F02-9CE9-5E3BDD3AA975}"/>
              </a:ext>
            </a:extLst>
          </p:cNvPr>
          <p:cNvSpPr txBox="1"/>
          <p:nvPr/>
        </p:nvSpPr>
        <p:spPr>
          <a:xfrm>
            <a:off x="6557046" y="347871"/>
            <a:ext cx="5538876" cy="6082746"/>
          </a:xfrm>
          <a:prstGeom prst="rect">
            <a:avLst/>
          </a:prstGeom>
        </p:spPr>
        <p:txBody>
          <a:bodyPr vert="horz" wrap="square" lIns="0" tIns="0" rIns="0" bIns="0" rtlCol="0" anchor="t">
            <a:noAutofit/>
          </a:bodyPr>
          <a:lstStyle/>
          <a:p>
            <a:pPr marL="57150">
              <a:spcAft>
                <a:spcPts val="800"/>
              </a:spcAft>
            </a:pPr>
            <a:r>
              <a:rPr lang="en-US" sz="1300" i="0" dirty="0">
                <a:solidFill>
                  <a:schemeClr val="tx1">
                    <a:alpha val="60000"/>
                  </a:schemeClr>
                </a:solidFill>
                <a:effectLst/>
                <a:latin typeface="Times New Roman" panose="02020603050405020304" pitchFamily="18" charset="0"/>
                <a:cs typeface="Times New Roman" panose="02020603050405020304" pitchFamily="18" charset="0"/>
              </a:rPr>
              <a:t>In a world where data is king, having the right analysis tools is crucial for making informed decisions, particularly in real estate and urban development. Our tailored R script efficiently processes large datasets to give you clear insights into homeownership patterns across various states, focusing specifically on adults aged 18 to 64. This focus helps in providing with the most relevant and actionable data.</a:t>
            </a:r>
          </a:p>
          <a:p>
            <a:pPr marL="228600" indent="-171450">
              <a:spcAft>
                <a:spcPts val="800"/>
              </a:spcAft>
              <a:buFont typeface="Wingdings" panose="05000000000000000000" pitchFamily="2" charset="2"/>
              <a:buChar char="q"/>
            </a:pPr>
            <a:r>
              <a:rPr lang="en-US" sz="1300" i="0" dirty="0">
                <a:solidFill>
                  <a:schemeClr val="tx1">
                    <a:alpha val="60000"/>
                  </a:schemeClr>
                </a:solidFill>
                <a:effectLst/>
                <a:latin typeface="Times New Roman" panose="02020603050405020304" pitchFamily="18" charset="0"/>
                <a:cs typeface="Times New Roman" panose="02020603050405020304" pitchFamily="18" charset="0"/>
              </a:rPr>
              <a:t>Key Features:</a:t>
            </a:r>
          </a:p>
          <a:p>
            <a:pPr indent="-228600">
              <a:spcAft>
                <a:spcPts val="800"/>
              </a:spcAft>
              <a:buFont typeface="Arial" panose="020B0604020202020204" pitchFamily="34" charset="0"/>
              <a:buChar char="•"/>
            </a:pPr>
            <a:r>
              <a:rPr lang="en-US" sz="1300" i="0" dirty="0">
                <a:solidFill>
                  <a:schemeClr val="tx1">
                    <a:alpha val="60000"/>
                  </a:schemeClr>
                </a:solidFill>
                <a:effectLst/>
                <a:latin typeface="Times New Roman" panose="02020603050405020304" pitchFamily="18" charset="0"/>
                <a:cs typeface="Times New Roman" panose="02020603050405020304" pitchFamily="18" charset="0"/>
              </a:rPr>
              <a:t>Thorough Data Preparation: Staring with cleaning and organizing the data to ensure accuracy in our analysis.</a:t>
            </a:r>
          </a:p>
          <a:p>
            <a:pPr indent="-228600">
              <a:spcAft>
                <a:spcPts val="800"/>
              </a:spcAft>
              <a:buFont typeface="Arial" panose="020B0604020202020204" pitchFamily="34" charset="0"/>
              <a:buChar char="•"/>
            </a:pPr>
            <a:r>
              <a:rPr lang="en-US" sz="1300" i="0" dirty="0">
                <a:solidFill>
                  <a:schemeClr val="tx1">
                    <a:alpha val="60000"/>
                  </a:schemeClr>
                </a:solidFill>
                <a:effectLst/>
                <a:latin typeface="Times New Roman" panose="02020603050405020304" pitchFamily="18" charset="0"/>
                <a:cs typeface="Times New Roman" panose="02020603050405020304" pitchFamily="18" charset="0"/>
              </a:rPr>
              <a:t>Detailed Insights: Discover detailed trends in homeownership, such as who is buying homes and who is renting, looking at the average </a:t>
            </a:r>
            <a:r>
              <a:rPr lang="en-US" sz="1300" dirty="0">
                <a:solidFill>
                  <a:schemeClr val="tx1">
                    <a:alpha val="60000"/>
                  </a:schemeClr>
                </a:solidFill>
                <a:latin typeface="Times New Roman" panose="02020603050405020304" pitchFamily="18" charset="0"/>
                <a:cs typeface="Times New Roman" panose="02020603050405020304" pitchFamily="18" charset="0"/>
              </a:rPr>
              <a:t>household income across state and then the data is </a:t>
            </a:r>
            <a:r>
              <a:rPr lang="en-US" sz="1300" i="0" dirty="0">
                <a:solidFill>
                  <a:schemeClr val="tx1">
                    <a:alpha val="60000"/>
                  </a:schemeClr>
                </a:solidFill>
                <a:effectLst/>
                <a:latin typeface="Times New Roman" panose="02020603050405020304" pitchFamily="18" charset="0"/>
                <a:cs typeface="Times New Roman" panose="02020603050405020304" pitchFamily="18" charset="0"/>
              </a:rPr>
              <a:t>broken down by gender, class of workers and state. This information is invaluable for targeted marketing campaigns and policy making.</a:t>
            </a:r>
          </a:p>
          <a:p>
            <a:pPr indent="-228600">
              <a:spcAft>
                <a:spcPts val="800"/>
              </a:spcAft>
              <a:buFont typeface="Arial" panose="020B0604020202020204" pitchFamily="34" charset="0"/>
              <a:buChar char="•"/>
            </a:pPr>
            <a:r>
              <a:rPr lang="en-US" sz="1300" i="0" dirty="0">
                <a:solidFill>
                  <a:schemeClr val="tx1">
                    <a:alpha val="60000"/>
                  </a:schemeClr>
                </a:solidFill>
                <a:effectLst/>
                <a:latin typeface="Times New Roman" panose="02020603050405020304" pitchFamily="18" charset="0"/>
                <a:cs typeface="Times New Roman" panose="02020603050405020304" pitchFamily="18" charset="0"/>
              </a:rPr>
              <a:t>Clear Visuals: Our charts and graphs make complex data easy to understand at a glance. Identify key trends in homeownership with our visually appealing and informative displays.</a:t>
            </a:r>
          </a:p>
          <a:p>
            <a:pPr indent="-228600">
              <a:spcAft>
                <a:spcPts val="800"/>
              </a:spcAft>
              <a:buFont typeface="Arial" panose="020B0604020202020204" pitchFamily="34" charset="0"/>
              <a:buChar char="•"/>
            </a:pPr>
            <a:r>
              <a:rPr lang="en-US" sz="1300" i="0" dirty="0">
                <a:solidFill>
                  <a:schemeClr val="tx1">
                    <a:alpha val="60000"/>
                  </a:schemeClr>
                </a:solidFill>
                <a:effectLst/>
                <a:latin typeface="Times New Roman" panose="02020603050405020304" pitchFamily="18" charset="0"/>
                <a:cs typeface="Times New Roman" panose="02020603050405020304" pitchFamily="18" charset="0"/>
              </a:rPr>
              <a:t>Predictive Analysis: Used Linear models to predict future trends based on income, education, race, </a:t>
            </a:r>
            <a:r>
              <a:rPr lang="en-US" sz="1300" dirty="0">
                <a:solidFill>
                  <a:schemeClr val="tx1">
                    <a:alpha val="60000"/>
                  </a:schemeClr>
                </a:solidFill>
                <a:latin typeface="Times New Roman" panose="02020603050405020304" pitchFamily="18" charset="0"/>
                <a:cs typeface="Times New Roman" panose="02020603050405020304" pitchFamily="18" charset="0"/>
              </a:rPr>
              <a:t>sex and Class of workers</a:t>
            </a:r>
            <a:r>
              <a:rPr lang="en-US" sz="1300" i="0" dirty="0">
                <a:solidFill>
                  <a:schemeClr val="tx1">
                    <a:alpha val="60000"/>
                  </a:schemeClr>
                </a:solidFill>
                <a:effectLst/>
                <a:latin typeface="Times New Roman" panose="02020603050405020304" pitchFamily="18" charset="0"/>
                <a:cs typeface="Times New Roman" panose="02020603050405020304" pitchFamily="18" charset="0"/>
              </a:rPr>
              <a:t> helping plan better for the future.</a:t>
            </a:r>
          </a:p>
          <a:p>
            <a:pPr indent="-228600">
              <a:spcAft>
                <a:spcPts val="800"/>
              </a:spcAft>
              <a:buFont typeface="Arial" panose="020B0604020202020204" pitchFamily="34" charset="0"/>
              <a:buChar char="•"/>
            </a:pPr>
            <a:r>
              <a:rPr lang="en-US" sz="1300" i="0" dirty="0">
                <a:solidFill>
                  <a:schemeClr val="tx1">
                    <a:alpha val="60000"/>
                  </a:schemeClr>
                </a:solidFill>
                <a:effectLst/>
                <a:latin typeface="Times New Roman" panose="02020603050405020304" pitchFamily="18" charset="0"/>
                <a:cs typeface="Times New Roman" panose="02020603050405020304" pitchFamily="18" charset="0"/>
              </a:rPr>
              <a:t>Validated Models: Our process includes rigorous validation steps to ensure our predictions are both reliable and robust.</a:t>
            </a:r>
          </a:p>
          <a:p>
            <a:pPr marL="228600" indent="-171450">
              <a:spcAft>
                <a:spcPts val="800"/>
              </a:spcAft>
              <a:buFont typeface="Wingdings" panose="05000000000000000000" pitchFamily="2" charset="2"/>
              <a:buChar char="q"/>
            </a:pPr>
            <a:r>
              <a:rPr lang="en-US" sz="1300" i="0" dirty="0">
                <a:solidFill>
                  <a:schemeClr val="tx1">
                    <a:alpha val="60000"/>
                  </a:schemeClr>
                </a:solidFill>
                <a:effectLst/>
                <a:latin typeface="Times New Roman" panose="02020603050405020304" pitchFamily="18" charset="0"/>
                <a:cs typeface="Times New Roman" panose="02020603050405020304" pitchFamily="18" charset="0"/>
              </a:rPr>
              <a:t>Conclusion:</a:t>
            </a:r>
          </a:p>
          <a:p>
            <a:pPr>
              <a:spcAft>
                <a:spcPts val="800"/>
              </a:spcAft>
            </a:pPr>
            <a:r>
              <a:rPr lang="en-US" sz="1300" i="0" dirty="0">
                <a:solidFill>
                  <a:schemeClr val="tx1">
                    <a:alpha val="60000"/>
                  </a:schemeClr>
                </a:solidFill>
                <a:effectLst/>
                <a:latin typeface="Times New Roman" panose="02020603050405020304" pitchFamily="18" charset="0"/>
                <a:cs typeface="Times New Roman" panose="02020603050405020304" pitchFamily="18" charset="0"/>
              </a:rPr>
              <a:t>Our analysis isn’t just about numbers—it’s about turning data into strategic action. Ideal for anyone in real estate or urban planning, this tool puts comprehensive data analysis and helping  to make well-informed decisions that lead to real-world successes.</a:t>
            </a:r>
          </a:p>
          <a:p>
            <a:pPr>
              <a:spcAft>
                <a:spcPts val="800"/>
              </a:spcAft>
            </a:pPr>
            <a:r>
              <a:rPr lang="en-US" sz="1300" i="0" dirty="0">
                <a:solidFill>
                  <a:schemeClr val="tx1">
                    <a:alpha val="60000"/>
                  </a:schemeClr>
                </a:solidFill>
                <a:effectLst/>
                <a:latin typeface="Times New Roman" panose="02020603050405020304" pitchFamily="18" charset="0"/>
                <a:cs typeface="Times New Roman" panose="02020603050405020304" pitchFamily="18" charset="0"/>
              </a:rPr>
              <a:t>This shows this can benefit real estate and urban planning professionals by providing clear, actionable insights derived from complex data analysis.</a:t>
            </a:r>
          </a:p>
          <a:p>
            <a:pPr marL="285750" indent="-228600">
              <a:spcAft>
                <a:spcPts val="800"/>
              </a:spcAft>
              <a:buFont typeface="Arial" panose="020B0604020202020204" pitchFamily="34" charset="0"/>
              <a:buChar char="•"/>
            </a:pPr>
            <a:endParaRPr lang="en-US" sz="1300" dirty="0">
              <a:solidFill>
                <a:schemeClr val="tx1">
                  <a:alpha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51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2C21-A831-9DA5-BB2D-B4334DFEFF55}"/>
              </a:ext>
            </a:extLst>
          </p:cNvPr>
          <p:cNvSpPr>
            <a:spLocks noGrp="1"/>
          </p:cNvSpPr>
          <p:nvPr>
            <p:ph type="title"/>
          </p:nvPr>
        </p:nvSpPr>
        <p:spPr/>
        <p:txBody>
          <a:bodyPr/>
          <a:lstStyle/>
          <a:p>
            <a:pPr algn="ctr"/>
            <a:r>
              <a:rPr lang="en-US" sz="4800" dirty="0">
                <a:solidFill>
                  <a:srgbClr val="FFFFFF"/>
                </a:solidFill>
              </a:rPr>
              <a:t>Thank you!</a:t>
            </a:r>
            <a:endParaRPr lang="en-US" dirty="0"/>
          </a:p>
        </p:txBody>
      </p:sp>
      <p:pic>
        <p:nvPicPr>
          <p:cNvPr id="4" name="Content Placeholder 3" descr="A picture containing text, electronics, computer, vector graphics&#10;&#10;Description automatically generated">
            <a:extLst>
              <a:ext uri="{FF2B5EF4-FFF2-40B4-BE49-F238E27FC236}">
                <a16:creationId xmlns:a16="http://schemas.microsoft.com/office/drawing/2014/main" id="{67D3130F-C378-7C5A-50BA-31D39DB1B2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0" y="1664230"/>
            <a:ext cx="9398000" cy="4507970"/>
          </a:xfrm>
          <a:prstGeom prst="rect">
            <a:avLst/>
          </a:prstGeom>
        </p:spPr>
      </p:pic>
    </p:spTree>
    <p:extLst>
      <p:ext uri="{BB962C8B-B14F-4D97-AF65-F5344CB8AC3E}">
        <p14:creationId xmlns:p14="http://schemas.microsoft.com/office/powerpoint/2010/main" val="388601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6667-1E1A-C4CE-B1A5-1C67F9BF9A1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197EAED-1FDB-45E5-BCBE-07962F8B5352}"/>
              </a:ext>
            </a:extLst>
          </p:cNvPr>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Economics Updates</a:t>
            </a:r>
          </a:p>
          <a:p>
            <a:r>
              <a:rPr lang="en-US" sz="3600" dirty="0">
                <a:latin typeface="Times New Roman" panose="02020603050405020304" pitchFamily="18" charset="0"/>
                <a:cs typeface="Times New Roman" panose="02020603050405020304" pitchFamily="18" charset="0"/>
              </a:rPr>
              <a:t>U.S. Housing Markets</a:t>
            </a:r>
          </a:p>
          <a:p>
            <a:r>
              <a:rPr lang="en-US" sz="3600" dirty="0">
                <a:latin typeface="Times New Roman" panose="02020603050405020304" pitchFamily="18" charset="0"/>
                <a:cs typeface="Times New Roman" panose="02020603050405020304" pitchFamily="18" charset="0"/>
              </a:rPr>
              <a:t>Predictions</a:t>
            </a:r>
          </a:p>
          <a:p>
            <a:r>
              <a:rPr lang="en-US" sz="3600" dirty="0">
                <a:latin typeface="Times New Roman" panose="02020603050405020304" pitchFamily="18" charset="0"/>
                <a:cs typeface="Times New Roman" panose="02020603050405020304" pitchFamily="18" charset="0"/>
              </a:rPr>
              <a:t>Sales Pitch</a:t>
            </a:r>
          </a:p>
          <a:p>
            <a:endParaRPr lang="en-US" sz="3600" dirty="0">
              <a:latin typeface="Times New Roman" panose="02020603050405020304" pitchFamily="18" charset="0"/>
              <a:cs typeface="Times New Roman" panose="02020603050405020304" pitchFamily="18" charset="0"/>
            </a:endParaRPr>
          </a:p>
        </p:txBody>
      </p:sp>
      <p:pic>
        <p:nvPicPr>
          <p:cNvPr id="4" name="Picture 3" descr="A picture containing night sky&#10;&#10;Description automatically generated">
            <a:extLst>
              <a:ext uri="{FF2B5EF4-FFF2-40B4-BE49-F238E27FC236}">
                <a16:creationId xmlns:a16="http://schemas.microsoft.com/office/drawing/2014/main" id="{E5959AB3-24AC-A48F-8FBB-44A2EB4BD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749" y="3245"/>
            <a:ext cx="7075250" cy="6872140"/>
          </a:xfrm>
          <a:prstGeom prst="rect">
            <a:avLst/>
          </a:prstGeom>
        </p:spPr>
      </p:pic>
    </p:spTree>
    <p:extLst>
      <p:ext uri="{BB962C8B-B14F-4D97-AF65-F5344CB8AC3E}">
        <p14:creationId xmlns:p14="http://schemas.microsoft.com/office/powerpoint/2010/main" val="63040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par>
                                <p:cTn id="36" presetID="53" presetClass="entr" presetSubtype="16"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C039-A765-87B2-867C-E8563BC29320}"/>
              </a:ext>
            </a:extLst>
          </p:cNvPr>
          <p:cNvSpPr>
            <a:spLocks noGrp="1"/>
          </p:cNvSpPr>
          <p:nvPr>
            <p:ph type="title"/>
          </p:nvPr>
        </p:nvSpPr>
        <p:spPr/>
        <p:txBody>
          <a:bodyPr/>
          <a:lstStyle/>
          <a:p>
            <a:r>
              <a:rPr lang="en-US" dirty="0"/>
              <a:t>Economic Updates </a:t>
            </a:r>
          </a:p>
        </p:txBody>
      </p:sp>
      <p:sp>
        <p:nvSpPr>
          <p:cNvPr id="3" name="Content Placeholder 2">
            <a:extLst>
              <a:ext uri="{FF2B5EF4-FFF2-40B4-BE49-F238E27FC236}">
                <a16:creationId xmlns:a16="http://schemas.microsoft.com/office/drawing/2014/main" id="{2DD1D853-3D95-6B33-B3B5-2E2C78CF7631}"/>
              </a:ext>
            </a:extLst>
          </p:cNvPr>
          <p:cNvSpPr>
            <a:spLocks noGrp="1"/>
          </p:cNvSpPr>
          <p:nvPr>
            <p:ph idx="1"/>
          </p:nvPr>
        </p:nvSpPr>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The U.S. economy grew 3.1% in 2018, which was the fastest rate since 2005. The economy expanded 4.2% in the second quarter, but growth slowed to 3.4% in the third quarter and continued to soften at the end of the year. The government previously estimated that the economy grew 3%, but later downgraded its estimate to 2.5%.The growth was significantly lower than the last year. </a:t>
            </a:r>
            <a:r>
              <a:rPr lang="en-US" dirty="0">
                <a:solidFill>
                  <a:schemeClr val="tx1"/>
                </a:solidFill>
                <a:latin typeface="Times New Roman" panose="02020603050405020304" pitchFamily="18" charset="0"/>
                <a:cs typeface="Times New Roman" panose="02020603050405020304" pitchFamily="18" charset="0"/>
              </a:rPr>
              <a:t>A</a:t>
            </a:r>
            <a:r>
              <a:rPr lang="en-US" b="0" i="0" dirty="0">
                <a:solidFill>
                  <a:schemeClr val="tx1"/>
                </a:solidFill>
                <a:effectLst/>
                <a:latin typeface="Times New Roman" panose="02020603050405020304" pitchFamily="18" charset="0"/>
                <a:cs typeface="Times New Roman" panose="02020603050405020304" pitchFamily="18" charset="0"/>
              </a:rPr>
              <a:t>s a whole, the economy grew 2.9 percent.</a:t>
            </a:r>
          </a:p>
          <a:p>
            <a:r>
              <a:rPr lang="en-US" b="0" i="0" dirty="0">
                <a:solidFill>
                  <a:schemeClr val="tx1"/>
                </a:solidFill>
                <a:effectLst/>
                <a:latin typeface="Times New Roman" panose="02020603050405020304" pitchFamily="18" charset="0"/>
                <a:cs typeface="Times New Roman" panose="02020603050405020304" pitchFamily="18" charset="0"/>
              </a:rPr>
              <a:t>In 2018, the total value of the U.S. housing market increased $1.9 trillion, propelling its value to a whopping $33.3 trillion, according to new data from Zillow. Zillow highlights that this 6.2% increase is up $10.9 trillion from 2012, when the housing market crashed.</a:t>
            </a:r>
          </a:p>
        </p:txBody>
      </p:sp>
    </p:spTree>
    <p:extLst>
      <p:ext uri="{BB962C8B-B14F-4D97-AF65-F5344CB8AC3E}">
        <p14:creationId xmlns:p14="http://schemas.microsoft.com/office/powerpoint/2010/main" val="3808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D94B7-FC34-239C-D07F-35533EABD32B}"/>
              </a:ext>
            </a:extLst>
          </p:cNvPr>
          <p:cNvSpPr>
            <a:spLocks noGrp="1"/>
          </p:cNvSpPr>
          <p:nvPr>
            <p:ph type="title"/>
          </p:nvPr>
        </p:nvSpPr>
        <p:spPr>
          <a:xfrm>
            <a:off x="99390" y="140460"/>
            <a:ext cx="11090274" cy="514212"/>
          </a:xfrm>
        </p:spPr>
        <p:txBody>
          <a:bodyPr>
            <a:normAutofit fontScale="90000"/>
          </a:bodyPr>
          <a:lstStyle/>
          <a:p>
            <a:r>
              <a:rPr lang="en-US" dirty="0"/>
              <a:t>Insights of U.S. State Housing Market 2018</a:t>
            </a:r>
          </a:p>
        </p:txBody>
      </p:sp>
      <p:pic>
        <p:nvPicPr>
          <p:cNvPr id="5" name="Content Placeholder 4">
            <a:extLst>
              <a:ext uri="{FF2B5EF4-FFF2-40B4-BE49-F238E27FC236}">
                <a16:creationId xmlns:a16="http://schemas.microsoft.com/office/drawing/2014/main" id="{06666C5C-255B-7500-B75D-06AE2852E98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99389" y="944217"/>
            <a:ext cx="9074427" cy="5685183"/>
          </a:xfrm>
        </p:spPr>
      </p:pic>
      <p:sp>
        <p:nvSpPr>
          <p:cNvPr id="4" name="Content Placeholder 3">
            <a:extLst>
              <a:ext uri="{FF2B5EF4-FFF2-40B4-BE49-F238E27FC236}">
                <a16:creationId xmlns:a16="http://schemas.microsoft.com/office/drawing/2014/main" id="{C38BCA95-6EAD-A2DE-9FD8-766046DC95CF}"/>
              </a:ext>
            </a:extLst>
          </p:cNvPr>
          <p:cNvSpPr>
            <a:spLocks noGrp="1"/>
          </p:cNvSpPr>
          <p:nvPr>
            <p:ph sz="half" idx="2"/>
          </p:nvPr>
        </p:nvSpPr>
        <p:spPr>
          <a:xfrm>
            <a:off x="9173819" y="859550"/>
            <a:ext cx="2918792" cy="5516217"/>
          </a:xfrm>
        </p:spPr>
        <p:txBody>
          <a:bodyPr>
            <a:noAutofit/>
          </a:bodyPr>
          <a:lstStyle/>
          <a:p>
            <a:pPr>
              <a:lnSpc>
                <a:spcPct val="100000"/>
              </a:lnSpc>
            </a:pPr>
            <a:r>
              <a:rPr lang="en-US" sz="1490" dirty="0">
                <a:latin typeface="Times New Roman" panose="02020603050405020304" pitchFamily="18" charset="0"/>
                <a:cs typeface="Times New Roman" panose="02020603050405020304" pitchFamily="18" charset="0"/>
              </a:rPr>
              <a:t>Data is sorted by </a:t>
            </a:r>
            <a:r>
              <a:rPr lang="en-US" sz="1490" dirty="0">
                <a:effectLst/>
                <a:latin typeface="Times New Roman" panose="02020603050405020304" pitchFamily="18" charset="0"/>
                <a:ea typeface="Times New Roman" panose="02020603050405020304" pitchFamily="18" charset="0"/>
              </a:rPr>
              <a:t>age &gt;= 18 &amp; age &lt;= 64</a:t>
            </a:r>
            <a:r>
              <a:rPr lang="en-US" sz="149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9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US" sz="1490" dirty="0">
                <a:latin typeface="Times New Roman" panose="02020603050405020304" pitchFamily="18" charset="0"/>
                <a:cs typeface="Times New Roman" panose="02020603050405020304" pitchFamily="18" charset="0"/>
              </a:rPr>
              <a:t>The analysis is done on Homeownership (ownership) of U.S as per ACS (American Community Survey)</a:t>
            </a:r>
          </a:p>
          <a:p>
            <a:pPr>
              <a:lnSpc>
                <a:spcPct val="100000"/>
              </a:lnSpc>
            </a:pPr>
            <a:r>
              <a:rPr lang="en-US" sz="1490" dirty="0">
                <a:latin typeface="Times New Roman" panose="02020603050405020304" pitchFamily="18" charset="0"/>
                <a:cs typeface="Times New Roman" panose="02020603050405020304" pitchFamily="18" charset="0"/>
              </a:rPr>
              <a:t>The proportion of Homeownership for owned/bought is highest in Minnesota(27) and lowest in District of Columbia (11). While other states falls under 75%</a:t>
            </a:r>
          </a:p>
          <a:p>
            <a:pPr>
              <a:lnSpc>
                <a:spcPct val="100000"/>
              </a:lnSpc>
            </a:pPr>
            <a:r>
              <a:rPr lang="en-US" sz="1490" dirty="0">
                <a:latin typeface="Times New Roman" panose="02020603050405020304" pitchFamily="18" charset="0"/>
                <a:cs typeface="Times New Roman" panose="02020603050405020304" pitchFamily="18" charset="0"/>
              </a:rPr>
              <a:t>Whereas, the proportion of Homeownership for rented is highest in District of Columbia (11) and lowest in Minnesota(27). Here the other states are below 40%.</a:t>
            </a:r>
          </a:p>
          <a:p>
            <a:pPr>
              <a:lnSpc>
                <a:spcPct val="100000"/>
              </a:lnSpc>
            </a:pPr>
            <a:r>
              <a:rPr lang="en-US" sz="1490" dirty="0">
                <a:latin typeface="Times New Roman" panose="02020603050405020304" pitchFamily="18" charset="0"/>
                <a:cs typeface="Times New Roman" panose="02020603050405020304" pitchFamily="18" charset="0"/>
              </a:rPr>
              <a:t>Meanwhile, each state has approximately 10.3% or less unknown status, which collectively amounts to 5.77% unknown status across the U.S.</a:t>
            </a:r>
          </a:p>
          <a:p>
            <a:endParaRPr lang="en-US" sz="1490" dirty="0"/>
          </a:p>
        </p:txBody>
      </p:sp>
    </p:spTree>
    <p:extLst>
      <p:ext uri="{BB962C8B-B14F-4D97-AF65-F5344CB8AC3E}">
        <p14:creationId xmlns:p14="http://schemas.microsoft.com/office/powerpoint/2010/main" val="323170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0"/>
                                        <p:tgtEl>
                                          <p:spTgt spid="4">
                                            <p:txEl>
                                              <p:pRg st="0" end="0"/>
                                            </p:txEl>
                                          </p:spTgt>
                                        </p:tgtEl>
                                      </p:cBhvr>
                                    </p:animEffect>
                                    <p:anim calcmode="lin" valueType="num">
                                      <p:cBhvr>
                                        <p:cTn id="1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1000"/>
                                        <p:tgtEl>
                                          <p:spTgt spid="4">
                                            <p:txEl>
                                              <p:pRg st="1" end="1"/>
                                            </p:txEl>
                                          </p:spTgt>
                                        </p:tgtEl>
                                      </p:cBhvr>
                                    </p:animEffect>
                                    <p:anim calcmode="lin" valueType="num">
                                      <p:cBhvr>
                                        <p:cTn id="2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1000"/>
                                        <p:tgtEl>
                                          <p:spTgt spid="4">
                                            <p:txEl>
                                              <p:pRg st="2" end="2"/>
                                            </p:txEl>
                                          </p:spTgt>
                                        </p:tgtEl>
                                      </p:cBhvr>
                                    </p:animEffect>
                                    <p:anim calcmode="lin" valueType="num">
                                      <p:cBhvr>
                                        <p:cTn id="2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1000"/>
                                        <p:tgtEl>
                                          <p:spTgt spid="4">
                                            <p:txEl>
                                              <p:pRg st="3" end="3"/>
                                            </p:txEl>
                                          </p:spTgt>
                                        </p:tgtEl>
                                      </p:cBhvr>
                                    </p:animEffect>
                                    <p:anim calcmode="lin" valueType="num">
                                      <p:cBhvr>
                                        <p:cTn id="3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1000"/>
                                        <p:tgtEl>
                                          <p:spTgt spid="4">
                                            <p:txEl>
                                              <p:pRg st="4" end="4"/>
                                            </p:txEl>
                                          </p:spTgt>
                                        </p:tgtEl>
                                      </p:cBhvr>
                                    </p:animEffect>
                                    <p:anim calcmode="lin" valueType="num">
                                      <p:cBhvr>
                                        <p:cTn id="3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0834-03DA-7F54-41B8-1DB3FEFBF1B1}"/>
              </a:ext>
            </a:extLst>
          </p:cNvPr>
          <p:cNvSpPr>
            <a:spLocks noGrp="1"/>
          </p:cNvSpPr>
          <p:nvPr>
            <p:ph type="title"/>
          </p:nvPr>
        </p:nvSpPr>
        <p:spPr>
          <a:xfrm>
            <a:off x="219075" y="-92614"/>
            <a:ext cx="11091600" cy="445039"/>
          </a:xfrm>
        </p:spPr>
        <p:txBody>
          <a:bodyPr>
            <a:noAutofit/>
          </a:bodyPr>
          <a:lstStyle/>
          <a:p>
            <a:r>
              <a:rPr lang="en-US" sz="3200" dirty="0">
                <a:latin typeface="Times New Roman" panose="02020603050405020304" pitchFamily="18" charset="0"/>
                <a:cs typeface="Times New Roman" panose="02020603050405020304" pitchFamily="18" charset="0"/>
              </a:rPr>
              <a:t>Average Household Income by State :</a:t>
            </a:r>
          </a:p>
        </p:txBody>
      </p:sp>
      <p:pic>
        <p:nvPicPr>
          <p:cNvPr id="5" name="Content Placeholder 4" descr="A graph with lines on it">
            <a:extLst>
              <a:ext uri="{FF2B5EF4-FFF2-40B4-BE49-F238E27FC236}">
                <a16:creationId xmlns:a16="http://schemas.microsoft.com/office/drawing/2014/main" id="{441706E8-A3FD-E277-3EF3-76BFA7E1B3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75" y="438150"/>
            <a:ext cx="11889713" cy="5210085"/>
          </a:xfrm>
        </p:spPr>
      </p:pic>
      <p:sp>
        <p:nvSpPr>
          <p:cNvPr id="6" name="TextBox 5">
            <a:extLst>
              <a:ext uri="{FF2B5EF4-FFF2-40B4-BE49-F238E27FC236}">
                <a16:creationId xmlns:a16="http://schemas.microsoft.com/office/drawing/2014/main" id="{F17F3164-9C45-5164-3C76-92E79FFAAD5D}"/>
              </a:ext>
            </a:extLst>
          </p:cNvPr>
          <p:cNvSpPr txBox="1"/>
          <p:nvPr/>
        </p:nvSpPr>
        <p:spPr>
          <a:xfrm>
            <a:off x="83212" y="5648235"/>
            <a:ext cx="11363325"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This data demonstrates that District of Columbia (11) has the highest average household income and the second highest shows for Alaska (02) for the year 2018.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While the lowest average household income is Nevada (32).</a:t>
            </a:r>
          </a:p>
          <a:p>
            <a:pPr marL="285750" indent="-285750">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The line connecting points on the graph helps visualize trends and changes in average income across the states, while the points mark the actual data points for each state’s average income. The use of both points and lines helps clarify exact values and the overall trend.</a:t>
            </a: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00463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different colored bars">
            <a:extLst>
              <a:ext uri="{FF2B5EF4-FFF2-40B4-BE49-F238E27FC236}">
                <a16:creationId xmlns:a16="http://schemas.microsoft.com/office/drawing/2014/main" id="{E934CA54-9879-FD05-FA17-A339AD9855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77" y="67733"/>
            <a:ext cx="11994204" cy="4416718"/>
          </a:xfrm>
        </p:spPr>
      </p:pic>
      <p:sp>
        <p:nvSpPr>
          <p:cNvPr id="4" name="TextBox 3">
            <a:extLst>
              <a:ext uri="{FF2B5EF4-FFF2-40B4-BE49-F238E27FC236}">
                <a16:creationId xmlns:a16="http://schemas.microsoft.com/office/drawing/2014/main" id="{0C6A532A-CDAF-665F-9A36-A00983EF0A11}"/>
              </a:ext>
            </a:extLst>
          </p:cNvPr>
          <p:cNvSpPr txBox="1"/>
          <p:nvPr/>
        </p:nvSpPr>
        <p:spPr>
          <a:xfrm>
            <a:off x="97277" y="4484451"/>
            <a:ext cx="12094723" cy="2614562"/>
          </a:xfrm>
          <a:prstGeom prst="rect">
            <a:avLst/>
          </a:prstGeom>
          <a:noFill/>
        </p:spPr>
        <p:txBody>
          <a:bodyPr wrap="square" rtlCol="0">
            <a:spAutoFit/>
          </a:bodyPr>
          <a:lstStyle/>
          <a:p>
            <a:pPr algn="l">
              <a:buFont typeface="Arial" panose="020B0604020202020204" pitchFamily="34" charset="0"/>
              <a:buChar char="•"/>
            </a:pPr>
            <a:r>
              <a:rPr lang="en-US" sz="1490" b="1" i="0" dirty="0">
                <a:effectLst/>
                <a:latin typeface="Times New Roman" panose="02020603050405020304" pitchFamily="18" charset="0"/>
                <a:cs typeface="Times New Roman" panose="02020603050405020304" pitchFamily="18" charset="0"/>
              </a:rPr>
              <a:t>California</a:t>
            </a:r>
            <a:r>
              <a:rPr lang="en-US" sz="1490" b="0" i="0" dirty="0">
                <a:effectLst/>
                <a:latin typeface="Times New Roman" panose="02020603050405020304" pitchFamily="18" charset="0"/>
                <a:cs typeface="Times New Roman" panose="02020603050405020304" pitchFamily="18" charset="0"/>
              </a:rPr>
              <a:t> leads with over 234,000 homeowners, predominantly females, marking it as a critical market for residential developers and real estate marketers.</a:t>
            </a:r>
          </a:p>
          <a:p>
            <a:pPr algn="l">
              <a:buFont typeface="Arial" panose="020B0604020202020204" pitchFamily="34" charset="0"/>
              <a:buChar char="•"/>
            </a:pPr>
            <a:r>
              <a:rPr lang="en-US" sz="1490" b="1" i="0" dirty="0">
                <a:effectLst/>
                <a:latin typeface="Times New Roman" panose="02020603050405020304" pitchFamily="18" charset="0"/>
                <a:cs typeface="Times New Roman" panose="02020603050405020304" pitchFamily="18" charset="0"/>
              </a:rPr>
              <a:t>Texas</a:t>
            </a:r>
            <a:r>
              <a:rPr lang="en-US" sz="1490" b="0" i="0" dirty="0">
                <a:effectLst/>
                <a:latin typeface="Times New Roman" panose="02020603050405020304" pitchFamily="18" charset="0"/>
                <a:cs typeface="Times New Roman" panose="02020603050405020304" pitchFamily="18" charset="0"/>
              </a:rPr>
              <a:t> and </a:t>
            </a:r>
            <a:r>
              <a:rPr lang="en-US" sz="1490" b="1" i="0" dirty="0">
                <a:effectLst/>
                <a:latin typeface="Times New Roman" panose="02020603050405020304" pitchFamily="18" charset="0"/>
                <a:cs typeface="Times New Roman" panose="02020603050405020304" pitchFamily="18" charset="0"/>
              </a:rPr>
              <a:t>New York</a:t>
            </a:r>
            <a:r>
              <a:rPr lang="en-US" sz="1490" b="0" i="0" dirty="0">
                <a:effectLst/>
                <a:latin typeface="Times New Roman" panose="02020603050405020304" pitchFamily="18" charset="0"/>
                <a:cs typeface="Times New Roman" panose="02020603050405020304" pitchFamily="18" charset="0"/>
              </a:rPr>
              <a:t> follow with more than 161,000 and 120,000 homeowners, respectively, with a balanced gender distribution among homeowners.</a:t>
            </a:r>
          </a:p>
          <a:p>
            <a:pPr algn="l">
              <a:buFont typeface="Arial" panose="020B0604020202020204" pitchFamily="34" charset="0"/>
              <a:buChar char="•"/>
            </a:pPr>
            <a:r>
              <a:rPr lang="en-US" sz="1490" b="0" i="0" dirty="0">
                <a:effectLst/>
                <a:latin typeface="Times New Roman" panose="02020603050405020304" pitchFamily="18" charset="0"/>
                <a:cs typeface="Times New Roman" panose="02020603050405020304" pitchFamily="18" charset="0"/>
              </a:rPr>
              <a:t>In contrast, </a:t>
            </a:r>
            <a:r>
              <a:rPr lang="en-US" sz="1490" b="1" i="0" dirty="0">
                <a:effectLst/>
                <a:latin typeface="Times New Roman" panose="02020603050405020304" pitchFamily="18" charset="0"/>
                <a:cs typeface="Times New Roman" panose="02020603050405020304" pitchFamily="18" charset="0"/>
              </a:rPr>
              <a:t>Alaska</a:t>
            </a:r>
            <a:r>
              <a:rPr lang="en-US" sz="1490" b="0" i="0" dirty="0">
                <a:effectLst/>
                <a:latin typeface="Times New Roman" panose="02020603050405020304" pitchFamily="18" charset="0"/>
                <a:cs typeface="Times New Roman" panose="02020603050405020304" pitchFamily="18" charset="0"/>
              </a:rPr>
              <a:t>, </a:t>
            </a:r>
            <a:r>
              <a:rPr lang="en-US" sz="1490" b="1" i="0" dirty="0">
                <a:effectLst/>
                <a:latin typeface="Times New Roman" panose="02020603050405020304" pitchFamily="18" charset="0"/>
                <a:cs typeface="Times New Roman" panose="02020603050405020304" pitchFamily="18" charset="0"/>
              </a:rPr>
              <a:t>Vermont</a:t>
            </a:r>
            <a:r>
              <a:rPr lang="en-US" sz="1490" b="0" i="0" dirty="0">
                <a:effectLst/>
                <a:latin typeface="Times New Roman" panose="02020603050405020304" pitchFamily="18" charset="0"/>
                <a:cs typeface="Times New Roman" panose="02020603050405020304" pitchFamily="18" charset="0"/>
              </a:rPr>
              <a:t>, and </a:t>
            </a:r>
            <a:r>
              <a:rPr lang="en-US" sz="1490" b="1" i="0" dirty="0">
                <a:effectLst/>
                <a:latin typeface="Times New Roman" panose="02020603050405020304" pitchFamily="18" charset="0"/>
                <a:cs typeface="Times New Roman" panose="02020603050405020304" pitchFamily="18" charset="0"/>
              </a:rPr>
              <a:t>Wyoming</a:t>
            </a:r>
            <a:r>
              <a:rPr lang="en-US" sz="1490" b="0" i="0" dirty="0">
                <a:effectLst/>
                <a:latin typeface="Times New Roman" panose="02020603050405020304" pitchFamily="18" charset="0"/>
                <a:cs typeface="Times New Roman" panose="02020603050405020304" pitchFamily="18" charset="0"/>
              </a:rPr>
              <a:t> present much lower figures, each with fewer than 5,000 homeowners, suggesting different market dynamics and possibly di</a:t>
            </a:r>
            <a:r>
              <a:rPr lang="en-US" sz="1490" dirty="0">
                <a:latin typeface="Times New Roman" panose="02020603050405020304" pitchFamily="18" charset="0"/>
                <a:cs typeface="Times New Roman" panose="02020603050405020304" pitchFamily="18" charset="0"/>
              </a:rPr>
              <a:t>ffer</a:t>
            </a:r>
            <a:r>
              <a:rPr lang="en-US" sz="1490" b="0" i="0" dirty="0">
                <a:effectLst/>
                <a:latin typeface="Times New Roman" panose="02020603050405020304" pitchFamily="18" charset="0"/>
                <a:cs typeface="Times New Roman" panose="02020603050405020304" pitchFamily="18" charset="0"/>
              </a:rPr>
              <a:t>ent housing challenges.</a:t>
            </a:r>
          </a:p>
          <a:p>
            <a:pPr>
              <a:buFont typeface="Arial" panose="020B0604020202020204" pitchFamily="34" charset="0"/>
              <a:buChar char="•"/>
            </a:pPr>
            <a:r>
              <a:rPr lang="en-US" sz="1490" b="0" i="0" dirty="0">
                <a:effectLst/>
                <a:latin typeface="Times New Roman" panose="02020603050405020304" pitchFamily="18" charset="0"/>
                <a:cs typeface="Times New Roman" panose="02020603050405020304" pitchFamily="18" charset="0"/>
              </a:rPr>
              <a:t>The gender segmentation of homeownership in these leading states indicates potential preferences or economic factors influencing home buying behaviors among males and females. Other states collectively fall below the 130k homeownership mark, underscoring regional variations</a:t>
            </a:r>
          </a:p>
          <a:p>
            <a:pPr>
              <a:buFont typeface="Arial" panose="020B0604020202020204" pitchFamily="34" charset="0"/>
              <a:buChar char="•"/>
            </a:pPr>
            <a:r>
              <a:rPr lang="en-US" sz="1490" b="0" i="0" dirty="0">
                <a:effectLst/>
                <a:latin typeface="Times New Roman" panose="02020603050405020304" pitchFamily="18" charset="0"/>
                <a:cs typeface="Times New Roman" panose="02020603050405020304" pitchFamily="18" charset="0"/>
              </a:rPr>
              <a:t>The data illustrates the geographic areas and socioeconomic characteristics like gender as a significant demographic factor for targeted marketing and planning strategies in the real estate sector. Such insights are crucial for developing future predictions and tailoring approaches to meet specific market needs.</a:t>
            </a:r>
            <a:endParaRPr lang="en-US" sz="1490" dirty="0">
              <a:latin typeface="Times New Roman" panose="02020603050405020304" pitchFamily="18" charset="0"/>
              <a:cs typeface="Times New Roman" panose="02020603050405020304" pitchFamily="18" charset="0"/>
            </a:endParaRPr>
          </a:p>
          <a:p>
            <a:endParaRPr lang="en-US" sz="149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63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250" fill="hold"/>
                                        <p:tgtEl>
                                          <p:spTgt spid="5"/>
                                        </p:tgtEl>
                                        <p:attrNameLst>
                                          <p:attrName>ppt_w</p:attrName>
                                        </p:attrNameLst>
                                      </p:cBhvr>
                                      <p:tavLst>
                                        <p:tav tm="0">
                                          <p:val>
                                            <p:fltVal val="0"/>
                                          </p:val>
                                        </p:tav>
                                        <p:tav tm="100000">
                                          <p:val>
                                            <p:strVal val="#ppt_w"/>
                                          </p:val>
                                        </p:tav>
                                      </p:tavLst>
                                    </p:anim>
                                    <p:anim calcmode="lin" valueType="num">
                                      <p:cBhvr>
                                        <p:cTn id="8" dur="1250" fill="hold"/>
                                        <p:tgtEl>
                                          <p:spTgt spid="5"/>
                                        </p:tgtEl>
                                        <p:attrNameLst>
                                          <p:attrName>ppt_h</p:attrName>
                                        </p:attrNameLst>
                                      </p:cBhvr>
                                      <p:tavLst>
                                        <p:tav tm="0">
                                          <p:val>
                                            <p:fltVal val="0"/>
                                          </p:val>
                                        </p:tav>
                                        <p:tav tm="100000">
                                          <p:val>
                                            <p:strVal val="#ppt_h"/>
                                          </p:val>
                                        </p:tav>
                                      </p:tavLst>
                                    </p:anim>
                                    <p:animEffect transition="in" filter="fade">
                                      <p:cBhvr>
                                        <p:cTn id="9"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87E9-5A54-3442-EAFE-80BCA2F49D5F}"/>
              </a:ext>
            </a:extLst>
          </p:cNvPr>
          <p:cNvSpPr>
            <a:spLocks noGrp="1"/>
          </p:cNvSpPr>
          <p:nvPr>
            <p:ph type="title"/>
          </p:nvPr>
        </p:nvSpPr>
        <p:spPr>
          <a:xfrm>
            <a:off x="169524" y="26761"/>
            <a:ext cx="11091600" cy="566092"/>
          </a:xfrm>
        </p:spPr>
        <p:txBody>
          <a:bodyPr>
            <a:normAutofit/>
          </a:bodyPr>
          <a:lstStyle/>
          <a:p>
            <a:r>
              <a:rPr lang="en-US" sz="3600" dirty="0">
                <a:latin typeface="Times New Roman" panose="02020603050405020304" pitchFamily="18" charset="0"/>
                <a:cs typeface="Times New Roman" panose="02020603050405020304" pitchFamily="18" charset="0"/>
              </a:rPr>
              <a:t>U.S. Homeownership by State &amp; Class of Workers:</a:t>
            </a:r>
          </a:p>
        </p:txBody>
      </p:sp>
      <p:sp>
        <p:nvSpPr>
          <p:cNvPr id="7" name="Content Placeholder 6">
            <a:extLst>
              <a:ext uri="{FF2B5EF4-FFF2-40B4-BE49-F238E27FC236}">
                <a16:creationId xmlns:a16="http://schemas.microsoft.com/office/drawing/2014/main" id="{FF034828-0E73-42DB-16A2-85B98366ADC7}"/>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04B8EC03-DFFC-5F05-0BB3-A9D7AAC3773F}"/>
              </a:ext>
            </a:extLst>
          </p:cNvPr>
          <p:cNvPicPr>
            <a:picLocks noChangeAspect="1"/>
          </p:cNvPicPr>
          <p:nvPr/>
        </p:nvPicPr>
        <p:blipFill>
          <a:blip r:embed="rId2"/>
          <a:stretch>
            <a:fillRect/>
          </a:stretch>
        </p:blipFill>
        <p:spPr>
          <a:xfrm>
            <a:off x="133332" y="765176"/>
            <a:ext cx="11925335" cy="5977268"/>
          </a:xfrm>
          <a:prstGeom prst="rect">
            <a:avLst/>
          </a:prstGeom>
        </p:spPr>
      </p:pic>
    </p:spTree>
    <p:extLst>
      <p:ext uri="{BB962C8B-B14F-4D97-AF65-F5344CB8AC3E}">
        <p14:creationId xmlns:p14="http://schemas.microsoft.com/office/powerpoint/2010/main" val="244263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A812-C81F-A9BD-2F36-CF601B7C2B13}"/>
              </a:ext>
            </a:extLst>
          </p:cNvPr>
          <p:cNvSpPr>
            <a:spLocks noGrp="1"/>
          </p:cNvSpPr>
          <p:nvPr>
            <p:ph type="title"/>
          </p:nvPr>
        </p:nvSpPr>
        <p:spPr>
          <a:xfrm>
            <a:off x="220621" y="-121862"/>
            <a:ext cx="11090274" cy="243724"/>
          </a:xfrm>
        </p:spPr>
        <p:txBody>
          <a:bodyPr>
            <a:normAutofit fontScale="90000"/>
          </a:bodyPr>
          <a:lstStyle/>
          <a:p>
            <a:r>
              <a:rPr lang="en-US" dirty="0"/>
              <a:t>Predictions using Linear Model</a:t>
            </a:r>
          </a:p>
        </p:txBody>
      </p:sp>
      <p:sp>
        <p:nvSpPr>
          <p:cNvPr id="3" name="TextBox 2">
            <a:extLst>
              <a:ext uri="{FF2B5EF4-FFF2-40B4-BE49-F238E27FC236}">
                <a16:creationId xmlns:a16="http://schemas.microsoft.com/office/drawing/2014/main" id="{F7102819-B4B5-E4AD-B531-32B97D1A9F47}"/>
              </a:ext>
            </a:extLst>
          </p:cNvPr>
          <p:cNvSpPr txBox="1"/>
          <p:nvPr/>
        </p:nvSpPr>
        <p:spPr>
          <a:xfrm>
            <a:off x="120903" y="5242750"/>
            <a:ext cx="11790639"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prediction has been done on Linear Regression Model where input for the Linear regression Model is Ownership of dwelling (ownership) and predictors used here are total household income(</a:t>
            </a:r>
            <a:r>
              <a:rPr lang="en-US" sz="1400" dirty="0" err="1">
                <a:latin typeface="Times New Roman" panose="02020603050405020304" pitchFamily="18" charset="0"/>
                <a:cs typeface="Times New Roman" panose="02020603050405020304" pitchFamily="18" charset="0"/>
              </a:rPr>
              <a:t>hhincome</a:t>
            </a:r>
            <a:r>
              <a:rPr lang="en-US" sz="1400" dirty="0">
                <a:latin typeface="Times New Roman" panose="02020603050405020304" pitchFamily="18" charset="0"/>
                <a:cs typeface="Times New Roman" panose="02020603050405020304" pitchFamily="18" charset="0"/>
              </a:rPr>
              <a:t>), Education(educ), race, sex and Class of worker.</a:t>
            </a:r>
          </a:p>
          <a:p>
            <a:pPr marL="285750" indent="-285750">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This script performs several steps using R, mainly focused on data manipulation, linear regression modeling, prediction, and evaluation of a model using RMSE (Root Mean Square Error).</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After sampling the data ,the data is </a:t>
            </a:r>
            <a:r>
              <a:rPr lang="en-US" sz="1400" dirty="0" err="1">
                <a:latin typeface="Times New Roman" panose="02020603050405020304" pitchFamily="18" charset="0"/>
                <a:cs typeface="Times New Roman" panose="02020603050405020304" pitchFamily="18" charset="0"/>
              </a:rPr>
              <a:t>splitted</a:t>
            </a:r>
            <a:r>
              <a:rPr lang="en-US" sz="1400" dirty="0">
                <a:latin typeface="Times New Roman" panose="02020603050405020304" pitchFamily="18" charset="0"/>
                <a:cs typeface="Times New Roman" panose="02020603050405020304" pitchFamily="18" charset="0"/>
              </a:rPr>
              <a:t> in Training data for 80% and Validation data for 20% to avoid overfitting and to give more precise and generalize new outcome.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Then the data is predicted on the validation datasets and RMSE is calculated.</a:t>
            </a:r>
          </a:p>
          <a:p>
            <a:endParaRPr lang="en-US"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8E1F764-61B3-D729-2509-A726D4575660}"/>
              </a:ext>
            </a:extLst>
          </p:cNvPr>
          <p:cNvPicPr>
            <a:picLocks noChangeAspect="1"/>
          </p:cNvPicPr>
          <p:nvPr/>
        </p:nvPicPr>
        <p:blipFill>
          <a:blip r:embed="rId2"/>
          <a:stretch>
            <a:fillRect/>
          </a:stretch>
        </p:blipFill>
        <p:spPr>
          <a:xfrm>
            <a:off x="280457" y="634999"/>
            <a:ext cx="5815543" cy="4529635"/>
          </a:xfrm>
          <a:prstGeom prst="rect">
            <a:avLst/>
          </a:prstGeom>
        </p:spPr>
      </p:pic>
      <p:pic>
        <p:nvPicPr>
          <p:cNvPr id="9" name="Picture 8">
            <a:extLst>
              <a:ext uri="{FF2B5EF4-FFF2-40B4-BE49-F238E27FC236}">
                <a16:creationId xmlns:a16="http://schemas.microsoft.com/office/drawing/2014/main" id="{9EB41F9E-A730-4F6E-EF91-37913370A668}"/>
              </a:ext>
            </a:extLst>
          </p:cNvPr>
          <p:cNvPicPr>
            <a:picLocks noChangeAspect="1"/>
          </p:cNvPicPr>
          <p:nvPr/>
        </p:nvPicPr>
        <p:blipFill>
          <a:blip r:embed="rId3"/>
          <a:stretch>
            <a:fillRect/>
          </a:stretch>
        </p:blipFill>
        <p:spPr>
          <a:xfrm>
            <a:off x="6227915" y="634999"/>
            <a:ext cx="5578898" cy="4529635"/>
          </a:xfrm>
          <a:prstGeom prst="rect">
            <a:avLst/>
          </a:prstGeom>
        </p:spPr>
      </p:pic>
    </p:spTree>
    <p:extLst>
      <p:ext uri="{BB962C8B-B14F-4D97-AF65-F5344CB8AC3E}">
        <p14:creationId xmlns:p14="http://schemas.microsoft.com/office/powerpoint/2010/main" val="302007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7816-ED49-E9D4-C221-205B76892973}"/>
              </a:ext>
            </a:extLst>
          </p:cNvPr>
          <p:cNvSpPr>
            <a:spLocks noGrp="1"/>
          </p:cNvSpPr>
          <p:nvPr>
            <p:ph type="title"/>
          </p:nvPr>
        </p:nvSpPr>
        <p:spPr>
          <a:xfrm>
            <a:off x="171483" y="12478"/>
            <a:ext cx="11091600" cy="775462"/>
          </a:xfrm>
        </p:spPr>
        <p:txBody>
          <a:bodyPr/>
          <a:lstStyle/>
          <a:p>
            <a:r>
              <a:rPr lang="en-US" dirty="0"/>
              <a:t>K- Fold Cross Validation Method :</a:t>
            </a:r>
          </a:p>
        </p:txBody>
      </p:sp>
      <p:sp>
        <p:nvSpPr>
          <p:cNvPr id="6" name="TextBox 5">
            <a:extLst>
              <a:ext uri="{FF2B5EF4-FFF2-40B4-BE49-F238E27FC236}">
                <a16:creationId xmlns:a16="http://schemas.microsoft.com/office/drawing/2014/main" id="{434F45CA-DEDD-944D-AF55-2DAFD409228A}"/>
              </a:ext>
            </a:extLst>
          </p:cNvPr>
          <p:cNvSpPr txBox="1"/>
          <p:nvPr/>
        </p:nvSpPr>
        <p:spPr>
          <a:xfrm>
            <a:off x="6096000" y="787939"/>
            <a:ext cx="5834744" cy="5755422"/>
          </a:xfrm>
          <a:prstGeom prst="rect">
            <a:avLst/>
          </a:prstGeom>
          <a:noFill/>
        </p:spPr>
        <p:txBody>
          <a:bodyPr wrap="square" rtlCol="0">
            <a:spAutoFit/>
          </a:bodyPr>
          <a:lstStyle/>
          <a:p>
            <a:endParaRPr lang="en-US" sz="1600" dirty="0">
              <a:latin typeface="Söhne"/>
            </a:endParaRPr>
          </a:p>
          <a:p>
            <a:endParaRPr lang="en-US" sz="1600" dirty="0">
              <a:latin typeface="Söhne"/>
            </a:endParaRPr>
          </a:p>
          <a:p>
            <a:endParaRPr lang="en-US" sz="1600" dirty="0">
              <a:latin typeface="Söhne"/>
            </a:endParaRPr>
          </a:p>
          <a:p>
            <a:endParaRPr lang="en-US" sz="1600" dirty="0">
              <a:latin typeface="Söhne"/>
            </a:endParaRPr>
          </a:p>
          <a:p>
            <a:endParaRPr lang="en-US" sz="1600" dirty="0">
              <a:latin typeface="Söhne"/>
            </a:endParaRPr>
          </a:p>
          <a:p>
            <a:endParaRPr lang="en-US" sz="1600" dirty="0">
              <a:latin typeface="Söhne"/>
            </a:endParaRPr>
          </a:p>
          <a:p>
            <a:endParaRPr lang="en-US" sz="1600" dirty="0">
              <a:latin typeface="Söhne"/>
            </a:endParaRPr>
          </a:p>
          <a:p>
            <a:endParaRPr lang="en-US" sz="1600" dirty="0">
              <a:latin typeface="Söhne"/>
            </a:endParaRPr>
          </a:p>
          <a:p>
            <a:endParaRPr lang="en-US" sz="1600" dirty="0">
              <a:latin typeface="Söhne"/>
            </a:endParaRPr>
          </a:p>
          <a:p>
            <a:endParaRPr lang="en-US" sz="1600" dirty="0">
              <a:latin typeface="Söhne"/>
            </a:endParaRPr>
          </a:p>
          <a:p>
            <a:pPr marL="285750" indent="-285750">
              <a:buFont typeface="Arial" panose="020B0604020202020204" pitchFamily="34" charset="0"/>
              <a:buChar char="•"/>
            </a:pPr>
            <a:endParaRPr lang="en-US" sz="1600" dirty="0">
              <a:latin typeface="Söhne"/>
            </a:endParaRPr>
          </a:p>
          <a:p>
            <a:pPr marL="285750" indent="-285750">
              <a:buFont typeface="Arial" panose="020B0604020202020204" pitchFamily="34" charset="0"/>
              <a:buChar char="•"/>
            </a:pPr>
            <a:endParaRPr lang="en-US" sz="1600" dirty="0">
              <a:latin typeface="Söhne"/>
            </a:endParaRPr>
          </a:p>
          <a:p>
            <a:pPr marL="285750" indent="-285750">
              <a:buFont typeface="Arial" panose="020B0604020202020204" pitchFamily="34" charset="0"/>
              <a:buChar char="•"/>
            </a:pPr>
            <a:r>
              <a:rPr lang="en-US" sz="1600" dirty="0">
                <a:latin typeface="Söhne"/>
              </a:rPr>
              <a:t>The K-fold </a:t>
            </a:r>
            <a:r>
              <a:rPr lang="en-US" sz="1600" b="0" i="0" dirty="0">
                <a:effectLst/>
                <a:latin typeface="Söhne"/>
              </a:rPr>
              <a:t>cross-validation</a:t>
            </a:r>
            <a:r>
              <a:rPr lang="en-US" sz="1600" dirty="0"/>
              <a:t> method involves dividing the dataset into 10 parts, training the model on 9 parts, and validating on the 1 remaining part. </a:t>
            </a:r>
            <a:r>
              <a:rPr lang="en-US" sz="1600" b="0" i="0" dirty="0">
                <a:effectLst/>
                <a:latin typeface="Söhne"/>
              </a:rPr>
              <a:t>The key benefit of using cross-validation in this context is to minimize overfitting, ensuring that the model's performance metrics are not overly optimistic and more reflective of its expected performance.</a:t>
            </a:r>
            <a:endParaRPr lang="en-US" sz="1600" dirty="0">
              <a:latin typeface="Söhne"/>
            </a:endParaRPr>
          </a:p>
          <a:p>
            <a:pPr marL="285750" indent="-285750">
              <a:buFont typeface="Arial" panose="020B0604020202020204" pitchFamily="34" charset="0"/>
              <a:buChar char="•"/>
            </a:pPr>
            <a:r>
              <a:rPr lang="en-US" sz="1600" b="0" i="0" dirty="0">
                <a:effectLst/>
                <a:latin typeface="Söhne"/>
              </a:rPr>
              <a:t>K-fold cross-validation helps us to check if our statistical model works well by testing. It gives us a good overall idea of how accurate our predictions </a:t>
            </a:r>
            <a:r>
              <a:rPr lang="en-US" sz="1600" dirty="0">
                <a:latin typeface="Söhne"/>
              </a:rPr>
              <a:t>are and t</a:t>
            </a:r>
            <a:r>
              <a:rPr lang="en-US" sz="1600" b="0" i="0" dirty="0">
                <a:effectLst/>
                <a:latin typeface="Söhne"/>
              </a:rPr>
              <a:t>his method enhances our confidence that the model will perform effectively in real-world scenarios, offering dependable predictions on new data.</a:t>
            </a:r>
            <a:endParaRPr lang="en-US" sz="1600" dirty="0"/>
          </a:p>
        </p:txBody>
      </p:sp>
      <p:graphicFrame>
        <p:nvGraphicFramePr>
          <p:cNvPr id="3" name="Table 2">
            <a:extLst>
              <a:ext uri="{FF2B5EF4-FFF2-40B4-BE49-F238E27FC236}">
                <a16:creationId xmlns:a16="http://schemas.microsoft.com/office/drawing/2014/main" id="{0E8F871A-22BB-293A-AD36-F742661DE15A}"/>
              </a:ext>
            </a:extLst>
          </p:cNvPr>
          <p:cNvGraphicFramePr>
            <a:graphicFrameLocks noGrp="1"/>
          </p:cNvGraphicFramePr>
          <p:nvPr>
            <p:extLst>
              <p:ext uri="{D42A27DB-BD31-4B8C-83A1-F6EECF244321}">
                <p14:modId xmlns:p14="http://schemas.microsoft.com/office/powerpoint/2010/main" val="1586427866"/>
              </p:ext>
            </p:extLst>
          </p:nvPr>
        </p:nvGraphicFramePr>
        <p:xfrm>
          <a:off x="6412807" y="1205442"/>
          <a:ext cx="5665411" cy="2291080"/>
        </p:xfrm>
        <a:graphic>
          <a:graphicData uri="http://schemas.openxmlformats.org/drawingml/2006/table">
            <a:tbl>
              <a:tblPr firstRow="1" bandRow="1">
                <a:tableStyleId>{7DF18680-E054-41AD-8BC1-D1AEF772440D}</a:tableStyleId>
              </a:tblPr>
              <a:tblGrid>
                <a:gridCol w="2828472">
                  <a:extLst>
                    <a:ext uri="{9D8B030D-6E8A-4147-A177-3AD203B41FA5}">
                      <a16:colId xmlns:a16="http://schemas.microsoft.com/office/drawing/2014/main" val="1044733517"/>
                    </a:ext>
                  </a:extLst>
                </a:gridCol>
                <a:gridCol w="2836939">
                  <a:extLst>
                    <a:ext uri="{9D8B030D-6E8A-4147-A177-3AD203B41FA5}">
                      <a16:colId xmlns:a16="http://schemas.microsoft.com/office/drawing/2014/main" val="3932827685"/>
                    </a:ext>
                  </a:extLst>
                </a:gridCol>
              </a:tblGrid>
              <a:tr h="370840">
                <a:tc>
                  <a:txBody>
                    <a:bodyPr/>
                    <a:lstStyle/>
                    <a:p>
                      <a:r>
                        <a:rPr lang="en-US" dirty="0"/>
                        <a:t>Prediction done in different ways</a:t>
                      </a:r>
                    </a:p>
                  </a:txBody>
                  <a:tcPr/>
                </a:tc>
                <a:tc>
                  <a:txBody>
                    <a:bodyPr/>
                    <a:lstStyle/>
                    <a:p>
                      <a:r>
                        <a:rPr lang="en-US" dirty="0"/>
                        <a:t>Root Mean Square Error (RMSE)</a:t>
                      </a:r>
                    </a:p>
                  </a:txBody>
                  <a:tcPr/>
                </a:tc>
                <a:extLst>
                  <a:ext uri="{0D108BD9-81ED-4DB2-BD59-A6C34878D82A}">
                    <a16:rowId xmlns:a16="http://schemas.microsoft.com/office/drawing/2014/main" val="3768817733"/>
                  </a:ext>
                </a:extLst>
              </a:tr>
              <a:tr h="370840">
                <a:tc>
                  <a:txBody>
                    <a:bodyPr/>
                    <a:lstStyle/>
                    <a:p>
                      <a:r>
                        <a:rPr lang="en-US" dirty="0"/>
                        <a:t>Simple Prediction using Linear Model</a:t>
                      </a:r>
                    </a:p>
                  </a:txBody>
                  <a:tcPr/>
                </a:tc>
                <a:tc>
                  <a:txBody>
                    <a:bodyPr/>
                    <a:lstStyle/>
                    <a:p>
                      <a:r>
                        <a:rPr lang="en-US" dirty="0"/>
                        <a:t>0.4375037</a:t>
                      </a:r>
                    </a:p>
                  </a:txBody>
                  <a:tcPr/>
                </a:tc>
                <a:extLst>
                  <a:ext uri="{0D108BD9-81ED-4DB2-BD59-A6C34878D82A}">
                    <a16:rowId xmlns:a16="http://schemas.microsoft.com/office/drawing/2014/main" val="536497203"/>
                  </a:ext>
                </a:extLst>
              </a:tr>
              <a:tr h="370840">
                <a:tc>
                  <a:txBody>
                    <a:bodyPr/>
                    <a:lstStyle/>
                    <a:p>
                      <a:r>
                        <a:rPr lang="en-US" dirty="0"/>
                        <a:t>Splitting Data into Training 80% &amp; validation 20%</a:t>
                      </a:r>
                    </a:p>
                  </a:txBody>
                  <a:tcPr/>
                </a:tc>
                <a:tc>
                  <a:txBody>
                    <a:bodyPr/>
                    <a:lstStyle/>
                    <a:p>
                      <a:r>
                        <a:rPr lang="en-US" dirty="0"/>
                        <a:t>0.4378419</a:t>
                      </a:r>
                    </a:p>
                  </a:txBody>
                  <a:tcPr/>
                </a:tc>
                <a:extLst>
                  <a:ext uri="{0D108BD9-81ED-4DB2-BD59-A6C34878D82A}">
                    <a16:rowId xmlns:a16="http://schemas.microsoft.com/office/drawing/2014/main" val="1552073985"/>
                  </a:ext>
                </a:extLst>
              </a:tr>
              <a:tr h="370840">
                <a:tc>
                  <a:txBody>
                    <a:bodyPr/>
                    <a:lstStyle/>
                    <a:p>
                      <a:r>
                        <a:rPr lang="en-US" dirty="0"/>
                        <a:t>K- Fold Cross Validation</a:t>
                      </a:r>
                    </a:p>
                  </a:txBody>
                  <a:tcPr>
                    <a:solidFill>
                      <a:srgbClr val="24D228"/>
                    </a:solidFill>
                  </a:tcPr>
                </a:tc>
                <a:tc>
                  <a:txBody>
                    <a:bodyPr/>
                    <a:lstStyle/>
                    <a:p>
                      <a:r>
                        <a:rPr lang="en-US" dirty="0"/>
                        <a:t>0.434196</a:t>
                      </a:r>
                    </a:p>
                  </a:txBody>
                  <a:tcPr>
                    <a:solidFill>
                      <a:srgbClr val="24D228"/>
                    </a:solidFill>
                  </a:tcPr>
                </a:tc>
                <a:extLst>
                  <a:ext uri="{0D108BD9-81ED-4DB2-BD59-A6C34878D82A}">
                    <a16:rowId xmlns:a16="http://schemas.microsoft.com/office/drawing/2014/main" val="2450978440"/>
                  </a:ext>
                </a:extLst>
              </a:tr>
            </a:tbl>
          </a:graphicData>
        </a:graphic>
      </p:graphicFrame>
      <p:pic>
        <p:nvPicPr>
          <p:cNvPr id="5" name="Picture 4">
            <a:extLst>
              <a:ext uri="{FF2B5EF4-FFF2-40B4-BE49-F238E27FC236}">
                <a16:creationId xmlns:a16="http://schemas.microsoft.com/office/drawing/2014/main" id="{6490727A-84FA-47CA-7712-9D911CE428D6}"/>
              </a:ext>
            </a:extLst>
          </p:cNvPr>
          <p:cNvPicPr>
            <a:picLocks noChangeAspect="1"/>
          </p:cNvPicPr>
          <p:nvPr/>
        </p:nvPicPr>
        <p:blipFill>
          <a:blip r:embed="rId2"/>
          <a:stretch>
            <a:fillRect/>
          </a:stretch>
        </p:blipFill>
        <p:spPr>
          <a:xfrm>
            <a:off x="182368" y="769203"/>
            <a:ext cx="5913632" cy="5888772"/>
          </a:xfrm>
          <a:prstGeom prst="rect">
            <a:avLst/>
          </a:prstGeom>
        </p:spPr>
      </p:pic>
    </p:spTree>
    <p:extLst>
      <p:ext uri="{BB962C8B-B14F-4D97-AF65-F5344CB8AC3E}">
        <p14:creationId xmlns:p14="http://schemas.microsoft.com/office/powerpoint/2010/main" val="188382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3DFloat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
  <TotalTime>1044</TotalTime>
  <Words>1149</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Sitka Heading</vt:lpstr>
      <vt:lpstr>Söhne</vt:lpstr>
      <vt:lpstr>Source Sans Pro</vt:lpstr>
      <vt:lpstr>Times New Roman</vt:lpstr>
      <vt:lpstr>Wingdings</vt:lpstr>
      <vt:lpstr>3DFloatVTI</vt:lpstr>
      <vt:lpstr>U.S Housing Market of 2018 </vt:lpstr>
      <vt:lpstr>Overview</vt:lpstr>
      <vt:lpstr>Economic Updates </vt:lpstr>
      <vt:lpstr>Insights of U.S. State Housing Market 2018</vt:lpstr>
      <vt:lpstr>Average Household Income by State :</vt:lpstr>
      <vt:lpstr>PowerPoint Presentation</vt:lpstr>
      <vt:lpstr>U.S. Homeownership by State &amp; Class of Workers:</vt:lpstr>
      <vt:lpstr>Predictions using Linear Model</vt:lpstr>
      <vt:lpstr>K- Fold Cross Validation Method :</vt:lpstr>
      <vt:lpstr>Sales Pitch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Viraj Raut</dc:creator>
  <cp:lastModifiedBy>Yasika Mahesh Sawant</cp:lastModifiedBy>
  <cp:revision>127</cp:revision>
  <dcterms:created xsi:type="dcterms:W3CDTF">2024-04-19T19:05:54Z</dcterms:created>
  <dcterms:modified xsi:type="dcterms:W3CDTF">2024-07-18T17:40:01Z</dcterms:modified>
</cp:coreProperties>
</file>