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embeddedFontLst>
    <p:embeddedFont>
      <p:font typeface="Arial Narrow" panose="020B0606020202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lrnp9qh/Fryo0uQHYEX3/IQCZ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492"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d059e6b3f3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g2d059e6b3f3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Ryan</a:t>
            </a:r>
            <a:endParaRPr/>
          </a:p>
          <a:p>
            <a:pPr marL="0" lvl="0" indent="0" algn="l" rtl="0">
              <a:lnSpc>
                <a:spcPct val="100000"/>
              </a:lnSpc>
              <a:spcBef>
                <a:spcPts val="0"/>
              </a:spcBef>
              <a:spcAft>
                <a:spcPts val="0"/>
              </a:spcAft>
              <a:buSzPts val="1400"/>
              <a:buNone/>
            </a:pPr>
            <a:endParaRPr/>
          </a:p>
        </p:txBody>
      </p:sp>
      <p:sp>
        <p:nvSpPr>
          <p:cNvPr id="228" name="Google Shape;22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d059e6b3f3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2d059e6b3f3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2d059e6b3f3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Managerial conclusion - demonstrations would enrich shopper’s experience by giving them more knowledge in regards to product offerings. Could lead to increased satisfaction because customers would have already had the opportunity to try the product prior to purchase</a:t>
            </a:r>
            <a:endParaRPr/>
          </a:p>
        </p:txBody>
      </p:sp>
      <p:sp>
        <p:nvSpPr>
          <p:cNvPr id="104" name="Google Shape;1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a:t>78.2% of respondents are satisfied with their shopping experience at Target opposed to 70.97% with Walmart. </a:t>
            </a:r>
            <a:endParaRPr/>
          </a:p>
          <a:p>
            <a:pPr marL="0" lvl="0" indent="0" algn="l" rtl="0">
              <a:lnSpc>
                <a:spcPct val="100000"/>
              </a:lnSpc>
              <a:spcBef>
                <a:spcPts val="0"/>
              </a:spcBef>
              <a:spcAft>
                <a:spcPts val="0"/>
              </a:spcAft>
              <a:buSzPts val="1400"/>
              <a:buNone/>
            </a:pPr>
            <a:endParaRPr/>
          </a:p>
        </p:txBody>
      </p:sp>
      <p:sp>
        <p:nvSpPr>
          <p:cNvPr id="112" name="Google Shape;1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125691" y="4431694"/>
            <a:ext cx="12418244" cy="147041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FFFFFF"/>
              </a:buClr>
              <a:buSzPts val="4400"/>
              <a:buFont typeface="Arial Narrow"/>
              <a:buNone/>
              <a:defRPr b="0" i="0" cap="none">
                <a:solidFill>
                  <a:srgbClr val="FFFFFF"/>
                </a:solidFill>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2"/>
          <p:cNvSpPr txBox="1">
            <a:spLocks noGrp="1"/>
          </p:cNvSpPr>
          <p:nvPr>
            <p:ph type="body" idx="1"/>
          </p:nvPr>
        </p:nvSpPr>
        <p:spPr>
          <a:xfrm>
            <a:off x="609600" y="6267450"/>
            <a:ext cx="10972800" cy="420688"/>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440"/>
              </a:spcBef>
              <a:spcAft>
                <a:spcPts val="0"/>
              </a:spcAft>
              <a:buClr>
                <a:srgbClr val="D9192C"/>
              </a:buClr>
              <a:buSzPts val="2200"/>
              <a:buNone/>
              <a:defRPr sz="2200" cap="none">
                <a:solidFill>
                  <a:srgbClr val="D9192C"/>
                </a:solidFill>
                <a:latin typeface="Arial Narrow"/>
                <a:ea typeface="Arial Narrow"/>
                <a:cs typeface="Arial Narrow"/>
                <a:sym typeface="Arial Narrow"/>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5"/>
        <p:cNvGrpSpPr/>
        <p:nvPr/>
      </p:nvGrpSpPr>
      <p:grpSpPr>
        <a:xfrm>
          <a:off x="0" y="0"/>
          <a:ext cx="0" cy="0"/>
          <a:chOff x="0" y="0"/>
          <a:chExt cx="0" cy="0"/>
        </a:xfrm>
      </p:grpSpPr>
      <p:sp>
        <p:nvSpPr>
          <p:cNvPr id="36" name="Google Shape;36;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chemeClr val="accent1"/>
              </a:buClr>
              <a:buSzPts val="5400"/>
              <a:buFont typeface="Arial Narrow"/>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4"/>
          <p:cNvSpPr txBox="1">
            <a:spLocks noGrp="1"/>
          </p:cNvSpPr>
          <p:nvPr>
            <p:ph type="body" idx="1"/>
          </p:nvPr>
        </p:nvSpPr>
        <p:spPr>
          <a:xfrm>
            <a:off x="609600" y="1634095"/>
            <a:ext cx="10972800" cy="412568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Clr>
                <a:srgbClr val="474C55"/>
              </a:buClr>
              <a:buSzPts val="3200"/>
              <a:buNone/>
              <a:defRPr sz="3200">
                <a:solidFill>
                  <a:srgbClr val="474C55"/>
                </a:solidFill>
              </a:defRPr>
            </a:lvl1pPr>
            <a:lvl2pPr marL="914400" lvl="1" indent="-228600" algn="l">
              <a:lnSpc>
                <a:spcPct val="100000"/>
              </a:lnSpc>
              <a:spcBef>
                <a:spcPts val="360"/>
              </a:spcBef>
              <a:spcAft>
                <a:spcPts val="0"/>
              </a:spcAft>
              <a:buClr>
                <a:srgbClr val="929497"/>
              </a:buClr>
              <a:buSzPts val="1800"/>
              <a:buNone/>
              <a:defRPr sz="1800">
                <a:solidFill>
                  <a:srgbClr val="929497"/>
                </a:solidFill>
              </a:defRPr>
            </a:lvl2pPr>
            <a:lvl3pPr marL="1371600" lvl="2" indent="-228600" algn="l">
              <a:lnSpc>
                <a:spcPct val="100000"/>
              </a:lnSpc>
              <a:spcBef>
                <a:spcPts val="320"/>
              </a:spcBef>
              <a:spcAft>
                <a:spcPts val="0"/>
              </a:spcAft>
              <a:buClr>
                <a:srgbClr val="929497"/>
              </a:buClr>
              <a:buSzPts val="1600"/>
              <a:buNone/>
              <a:defRPr sz="1600">
                <a:solidFill>
                  <a:srgbClr val="929497"/>
                </a:solidFill>
              </a:defRPr>
            </a:lvl3pPr>
            <a:lvl4pPr marL="1828800" lvl="3" indent="-228600" algn="l">
              <a:lnSpc>
                <a:spcPct val="100000"/>
              </a:lnSpc>
              <a:spcBef>
                <a:spcPts val="280"/>
              </a:spcBef>
              <a:spcAft>
                <a:spcPts val="0"/>
              </a:spcAft>
              <a:buClr>
                <a:srgbClr val="929497"/>
              </a:buClr>
              <a:buSzPts val="1400"/>
              <a:buNone/>
              <a:defRPr sz="1400">
                <a:solidFill>
                  <a:srgbClr val="929497"/>
                </a:solidFill>
              </a:defRPr>
            </a:lvl4pPr>
            <a:lvl5pPr marL="2286000" lvl="4" indent="-228600" algn="l">
              <a:lnSpc>
                <a:spcPct val="100000"/>
              </a:lnSpc>
              <a:spcBef>
                <a:spcPts val="280"/>
              </a:spcBef>
              <a:spcAft>
                <a:spcPts val="0"/>
              </a:spcAft>
              <a:buClr>
                <a:srgbClr val="929497"/>
              </a:buClr>
              <a:buSzPts val="1400"/>
              <a:buNone/>
              <a:defRPr sz="1400">
                <a:solidFill>
                  <a:srgbClr val="929497"/>
                </a:solidFill>
              </a:defRPr>
            </a:lvl5pPr>
            <a:lvl6pPr marL="2743200" lvl="5" indent="-228600" algn="l">
              <a:lnSpc>
                <a:spcPct val="100000"/>
              </a:lnSpc>
              <a:spcBef>
                <a:spcPts val="280"/>
              </a:spcBef>
              <a:spcAft>
                <a:spcPts val="0"/>
              </a:spcAft>
              <a:buClr>
                <a:srgbClr val="929497"/>
              </a:buClr>
              <a:buSzPts val="1400"/>
              <a:buNone/>
              <a:defRPr sz="1400">
                <a:solidFill>
                  <a:srgbClr val="929497"/>
                </a:solidFill>
              </a:defRPr>
            </a:lvl6pPr>
            <a:lvl7pPr marL="3200400" lvl="6" indent="-228600" algn="l">
              <a:lnSpc>
                <a:spcPct val="100000"/>
              </a:lnSpc>
              <a:spcBef>
                <a:spcPts val="280"/>
              </a:spcBef>
              <a:spcAft>
                <a:spcPts val="0"/>
              </a:spcAft>
              <a:buClr>
                <a:srgbClr val="929497"/>
              </a:buClr>
              <a:buSzPts val="1400"/>
              <a:buNone/>
              <a:defRPr sz="1400">
                <a:solidFill>
                  <a:srgbClr val="929497"/>
                </a:solidFill>
              </a:defRPr>
            </a:lvl7pPr>
            <a:lvl8pPr marL="3657600" lvl="7" indent="-228600" algn="l">
              <a:lnSpc>
                <a:spcPct val="100000"/>
              </a:lnSpc>
              <a:spcBef>
                <a:spcPts val="280"/>
              </a:spcBef>
              <a:spcAft>
                <a:spcPts val="0"/>
              </a:spcAft>
              <a:buClr>
                <a:srgbClr val="929497"/>
              </a:buClr>
              <a:buSzPts val="1400"/>
              <a:buNone/>
              <a:defRPr sz="1400">
                <a:solidFill>
                  <a:srgbClr val="929497"/>
                </a:solidFill>
              </a:defRPr>
            </a:lvl8pPr>
            <a:lvl9pPr marL="4114800" lvl="8" indent="-228600" algn="l">
              <a:lnSpc>
                <a:spcPct val="100000"/>
              </a:lnSpc>
              <a:spcBef>
                <a:spcPts val="280"/>
              </a:spcBef>
              <a:spcAft>
                <a:spcPts val="0"/>
              </a:spcAft>
              <a:buClr>
                <a:srgbClr val="929497"/>
              </a:buClr>
              <a:buSzPts val="1400"/>
              <a:buNone/>
              <a:defRPr sz="1400">
                <a:solidFill>
                  <a:srgbClr val="929497"/>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8"/>
        <p:cNvGrpSpPr/>
        <p:nvPr/>
      </p:nvGrpSpPr>
      <p:grpSpPr>
        <a:xfrm>
          <a:off x="0" y="0"/>
          <a:ext cx="0" cy="0"/>
          <a:chOff x="0" y="0"/>
          <a:chExt cx="0" cy="0"/>
        </a:xfrm>
      </p:grpSpPr>
      <p:sp>
        <p:nvSpPr>
          <p:cNvPr id="39" name="Google Shape;39;p25"/>
          <p:cNvSpPr txBox="1">
            <a:spLocks noGrp="1"/>
          </p:cNvSpPr>
          <p:nvPr>
            <p:ph type="body" idx="1"/>
          </p:nvPr>
        </p:nvSpPr>
        <p:spPr>
          <a:xfrm>
            <a:off x="609600" y="1600201"/>
            <a:ext cx="10972800" cy="41087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rgbClr val="D9192C"/>
              </a:buClr>
              <a:buSzPts val="3200"/>
              <a:buFont typeface="Arial"/>
              <a:buChar char="•"/>
              <a:defRPr>
                <a:solidFill>
                  <a:srgbClr val="474C55"/>
                </a:solidFill>
              </a:defRPr>
            </a:lvl1pPr>
            <a:lvl2pPr marL="914400" marR="0" lvl="1" indent="-406400" algn="l">
              <a:lnSpc>
                <a:spcPct val="100000"/>
              </a:lnSpc>
              <a:spcBef>
                <a:spcPts val="560"/>
              </a:spcBef>
              <a:spcAft>
                <a:spcPts val="0"/>
              </a:spcAft>
              <a:buClr>
                <a:srgbClr val="D9192C"/>
              </a:buClr>
              <a:buSzPts val="2800"/>
              <a:buFont typeface="Arial"/>
              <a:buChar char="–"/>
              <a:defRPr>
                <a:solidFill>
                  <a:srgbClr val="474C55"/>
                </a:solidFill>
              </a:defRPr>
            </a:lvl2pPr>
            <a:lvl3pPr marL="1371600" marR="0" lvl="2" indent="-381000" algn="l">
              <a:lnSpc>
                <a:spcPct val="100000"/>
              </a:lnSpc>
              <a:spcBef>
                <a:spcPts val="480"/>
              </a:spcBef>
              <a:spcAft>
                <a:spcPts val="0"/>
              </a:spcAft>
              <a:buClr>
                <a:srgbClr val="D9192C"/>
              </a:buClr>
              <a:buSzPts val="2400"/>
              <a:buFont typeface="Arial"/>
              <a:buChar char="•"/>
              <a:defRPr>
                <a:solidFill>
                  <a:srgbClr val="474C55"/>
                </a:solidFill>
              </a:defRPr>
            </a:lvl3pPr>
            <a:lvl4pPr marL="1828800" marR="0" lvl="3" indent="-355600" algn="l">
              <a:lnSpc>
                <a:spcPct val="100000"/>
              </a:lnSpc>
              <a:spcBef>
                <a:spcPts val="400"/>
              </a:spcBef>
              <a:spcAft>
                <a:spcPts val="0"/>
              </a:spcAft>
              <a:buClr>
                <a:srgbClr val="D9192C"/>
              </a:buClr>
              <a:buSzPts val="2000"/>
              <a:buFont typeface="Arial"/>
              <a:buChar char="–"/>
              <a:defRPr>
                <a:solidFill>
                  <a:srgbClr val="474C55"/>
                </a:solidFill>
              </a:defRPr>
            </a:lvl4pPr>
            <a:lvl5pPr marL="2286000" marR="0" lvl="4" indent="-228600" algn="l">
              <a:lnSpc>
                <a:spcPct val="100000"/>
              </a:lnSpc>
              <a:spcBef>
                <a:spcPts val="400"/>
              </a:spcBef>
              <a:spcAft>
                <a:spcPts val="0"/>
              </a:spcAft>
              <a:buClr>
                <a:srgbClr val="D9192C"/>
              </a:buClr>
              <a:buSzPts val="2000"/>
              <a:buFont typeface="Arial"/>
              <a:buNone/>
              <a:defRPr>
                <a:solidFill>
                  <a:srgbClr val="474C55"/>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 name="Google Shape;40;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chemeClr val="accent1"/>
              </a:buClr>
              <a:buSzPts val="5400"/>
              <a:buFont typeface="Arial Narrow"/>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sp>
        <p:nvSpPr>
          <p:cNvPr id="42" name="Google Shape;42;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chemeClr val="accent1"/>
              </a:buClr>
              <a:buSzPts val="5400"/>
              <a:buFont typeface="Arial Narrow"/>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609600" y="2174875"/>
            <a:ext cx="5386917" cy="3646418"/>
          </a:xfrm>
          <a:prstGeom prst="rect">
            <a:avLst/>
          </a:prstGeom>
          <a:noFill/>
          <a:ln>
            <a:noFill/>
          </a:ln>
        </p:spPr>
        <p:txBody>
          <a:bodyPr spcFirstLastPara="1" wrap="square" lIns="91425" tIns="45700" rIns="91425" bIns="45700" anchor="t" anchorCtr="0">
            <a:noAutofit/>
          </a:bodyPr>
          <a:lstStyle>
            <a:lvl1pPr marL="457200" lvl="0" indent="-403860" algn="l">
              <a:lnSpc>
                <a:spcPct val="100000"/>
              </a:lnSpc>
              <a:spcBef>
                <a:spcPts val="480"/>
              </a:spcBef>
              <a:spcAft>
                <a:spcPts val="0"/>
              </a:spcAft>
              <a:buClr>
                <a:srgbClr val="D9192C"/>
              </a:buClr>
              <a:buSzPts val="2760"/>
              <a:buFont typeface="Arial"/>
              <a:buChar char="•"/>
              <a:defRPr sz="2400">
                <a:solidFill>
                  <a:srgbClr val="53565A"/>
                </a:solidFill>
              </a:defRPr>
            </a:lvl1pPr>
            <a:lvl2pPr marL="914400" lvl="1" indent="-374650" algn="l">
              <a:lnSpc>
                <a:spcPct val="100000"/>
              </a:lnSpc>
              <a:spcBef>
                <a:spcPts val="400"/>
              </a:spcBef>
              <a:spcAft>
                <a:spcPts val="0"/>
              </a:spcAft>
              <a:buClr>
                <a:srgbClr val="D9192C"/>
              </a:buClr>
              <a:buSzPts val="2300"/>
              <a:buFont typeface="Arial"/>
              <a:buChar char="•"/>
              <a:defRPr sz="2000">
                <a:solidFill>
                  <a:srgbClr val="53565A"/>
                </a:solidFill>
              </a:defRPr>
            </a:lvl2pPr>
            <a:lvl3pPr marL="1371600" lvl="2" indent="-360044" algn="l">
              <a:lnSpc>
                <a:spcPct val="100000"/>
              </a:lnSpc>
              <a:spcBef>
                <a:spcPts val="360"/>
              </a:spcBef>
              <a:spcAft>
                <a:spcPts val="0"/>
              </a:spcAft>
              <a:buClr>
                <a:srgbClr val="D9192C"/>
              </a:buClr>
              <a:buSzPts val="2070"/>
              <a:buFont typeface="Arial"/>
              <a:buChar char="•"/>
              <a:defRPr sz="1800">
                <a:solidFill>
                  <a:srgbClr val="53565A"/>
                </a:solidFill>
              </a:defRPr>
            </a:lvl3pPr>
            <a:lvl4pPr marL="1828800" lvl="3" indent="-345439" algn="l">
              <a:lnSpc>
                <a:spcPct val="100000"/>
              </a:lnSpc>
              <a:spcBef>
                <a:spcPts val="320"/>
              </a:spcBef>
              <a:spcAft>
                <a:spcPts val="0"/>
              </a:spcAft>
              <a:buClr>
                <a:srgbClr val="D9192C"/>
              </a:buClr>
              <a:buSzPts val="1840"/>
              <a:buFont typeface="Arial"/>
              <a:buChar char="•"/>
              <a:defRPr sz="1600">
                <a:solidFill>
                  <a:srgbClr val="53565A"/>
                </a:solidFill>
              </a:defRPr>
            </a:lvl4pPr>
            <a:lvl5pPr marL="2286000" lvl="4" indent="-345439" algn="l">
              <a:lnSpc>
                <a:spcPct val="100000"/>
              </a:lnSpc>
              <a:spcBef>
                <a:spcPts val="320"/>
              </a:spcBef>
              <a:spcAft>
                <a:spcPts val="0"/>
              </a:spcAft>
              <a:buClr>
                <a:srgbClr val="D9192C"/>
              </a:buClr>
              <a:buSzPts val="1840"/>
              <a:buFont typeface="Arial"/>
              <a:buChar char="•"/>
              <a:defRPr sz="1600">
                <a:solidFill>
                  <a:srgbClr val="53565A"/>
                </a:solidFil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26"/>
          <p:cNvSpPr txBox="1">
            <a:spLocks noGrp="1"/>
          </p:cNvSpPr>
          <p:nvPr>
            <p:ph type="body" idx="2"/>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20"/>
              </a:spcBef>
              <a:spcAft>
                <a:spcPts val="0"/>
              </a:spcAft>
              <a:buClr>
                <a:srgbClr val="D9192C"/>
              </a:buClr>
              <a:buSzPts val="2600"/>
              <a:buNone/>
              <a:defRPr sz="2600" b="0" i="0" cap="none">
                <a:solidFill>
                  <a:srgbClr val="D9192C"/>
                </a:solidFill>
                <a:latin typeface="Arial Narrow"/>
                <a:ea typeface="Arial Narrow"/>
                <a:cs typeface="Arial Narrow"/>
                <a:sym typeface="Arial Narrow"/>
              </a:defRPr>
            </a:lvl1pPr>
            <a:lvl2pPr marL="914400" lvl="1" indent="-228600" algn="l">
              <a:lnSpc>
                <a:spcPct val="100000"/>
              </a:lnSpc>
              <a:spcBef>
                <a:spcPts val="400"/>
              </a:spcBef>
              <a:spcAft>
                <a:spcPts val="0"/>
              </a:spcAft>
              <a:buClr>
                <a:srgbClr val="474C55"/>
              </a:buClr>
              <a:buSzPts val="2000"/>
              <a:buNone/>
              <a:defRPr sz="2000" b="1"/>
            </a:lvl2pPr>
            <a:lvl3pPr marL="1371600" lvl="2" indent="-228600" algn="l">
              <a:lnSpc>
                <a:spcPct val="100000"/>
              </a:lnSpc>
              <a:spcBef>
                <a:spcPts val="360"/>
              </a:spcBef>
              <a:spcAft>
                <a:spcPts val="0"/>
              </a:spcAft>
              <a:buClr>
                <a:srgbClr val="474C55"/>
              </a:buClr>
              <a:buSzPts val="1800"/>
              <a:buNone/>
              <a:defRPr sz="1800" b="1"/>
            </a:lvl3pPr>
            <a:lvl4pPr marL="1828800" lvl="3" indent="-228600" algn="l">
              <a:lnSpc>
                <a:spcPct val="100000"/>
              </a:lnSpc>
              <a:spcBef>
                <a:spcPts val="320"/>
              </a:spcBef>
              <a:spcAft>
                <a:spcPts val="0"/>
              </a:spcAft>
              <a:buClr>
                <a:srgbClr val="474C55"/>
              </a:buClr>
              <a:buSzPts val="1600"/>
              <a:buNone/>
              <a:defRPr sz="1600" b="1"/>
            </a:lvl4pPr>
            <a:lvl5pPr marL="2286000" lvl="4" indent="-228600" algn="l">
              <a:lnSpc>
                <a:spcPct val="100000"/>
              </a:lnSpc>
              <a:spcBef>
                <a:spcPts val="320"/>
              </a:spcBef>
              <a:spcAft>
                <a:spcPts val="0"/>
              </a:spcAft>
              <a:buClr>
                <a:srgbClr val="474C55"/>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26"/>
          <p:cNvSpPr txBox="1">
            <a:spLocks noGrp="1"/>
          </p:cNvSpPr>
          <p:nvPr>
            <p:ph type="body" idx="3"/>
          </p:nvPr>
        </p:nvSpPr>
        <p:spPr>
          <a:xfrm>
            <a:off x="6193368" y="2174875"/>
            <a:ext cx="5389033" cy="3646418"/>
          </a:xfrm>
          <a:prstGeom prst="rect">
            <a:avLst/>
          </a:prstGeom>
          <a:noFill/>
          <a:ln>
            <a:noFill/>
          </a:ln>
        </p:spPr>
        <p:txBody>
          <a:bodyPr spcFirstLastPara="1" wrap="square" lIns="91425" tIns="45700" rIns="91425" bIns="45700" anchor="t" anchorCtr="0">
            <a:noAutofit/>
          </a:bodyPr>
          <a:lstStyle>
            <a:lvl1pPr marL="457200" lvl="0" indent="-403860" algn="l">
              <a:lnSpc>
                <a:spcPct val="100000"/>
              </a:lnSpc>
              <a:spcBef>
                <a:spcPts val="480"/>
              </a:spcBef>
              <a:spcAft>
                <a:spcPts val="0"/>
              </a:spcAft>
              <a:buClr>
                <a:srgbClr val="D9192C"/>
              </a:buClr>
              <a:buSzPts val="2760"/>
              <a:buFont typeface="Arial"/>
              <a:buChar char="•"/>
              <a:defRPr sz="2400">
                <a:solidFill>
                  <a:srgbClr val="53565A"/>
                </a:solidFill>
              </a:defRPr>
            </a:lvl1pPr>
            <a:lvl2pPr marL="914400" lvl="1" indent="-374650" algn="l">
              <a:lnSpc>
                <a:spcPct val="100000"/>
              </a:lnSpc>
              <a:spcBef>
                <a:spcPts val="400"/>
              </a:spcBef>
              <a:spcAft>
                <a:spcPts val="0"/>
              </a:spcAft>
              <a:buClr>
                <a:srgbClr val="D9192C"/>
              </a:buClr>
              <a:buSzPts val="2300"/>
              <a:buFont typeface="Arial"/>
              <a:buChar char="•"/>
              <a:defRPr sz="2000">
                <a:solidFill>
                  <a:srgbClr val="53565A"/>
                </a:solidFill>
              </a:defRPr>
            </a:lvl2pPr>
            <a:lvl3pPr marL="1371600" lvl="2" indent="-360044" algn="l">
              <a:lnSpc>
                <a:spcPct val="100000"/>
              </a:lnSpc>
              <a:spcBef>
                <a:spcPts val="360"/>
              </a:spcBef>
              <a:spcAft>
                <a:spcPts val="0"/>
              </a:spcAft>
              <a:buClr>
                <a:srgbClr val="D9192C"/>
              </a:buClr>
              <a:buSzPts val="2070"/>
              <a:buFont typeface="Arial"/>
              <a:buChar char="•"/>
              <a:defRPr sz="1800">
                <a:solidFill>
                  <a:srgbClr val="53565A"/>
                </a:solidFill>
              </a:defRPr>
            </a:lvl3pPr>
            <a:lvl4pPr marL="1828800" lvl="3" indent="-345439" algn="l">
              <a:lnSpc>
                <a:spcPct val="100000"/>
              </a:lnSpc>
              <a:spcBef>
                <a:spcPts val="320"/>
              </a:spcBef>
              <a:spcAft>
                <a:spcPts val="0"/>
              </a:spcAft>
              <a:buClr>
                <a:srgbClr val="D9192C"/>
              </a:buClr>
              <a:buSzPts val="1840"/>
              <a:buFont typeface="Arial"/>
              <a:buChar char="•"/>
              <a:defRPr sz="1600">
                <a:solidFill>
                  <a:srgbClr val="53565A"/>
                </a:solidFill>
              </a:defRPr>
            </a:lvl4pPr>
            <a:lvl5pPr marL="2286000" lvl="4" indent="-345439" algn="l">
              <a:lnSpc>
                <a:spcPct val="100000"/>
              </a:lnSpc>
              <a:spcBef>
                <a:spcPts val="320"/>
              </a:spcBef>
              <a:spcAft>
                <a:spcPts val="0"/>
              </a:spcAft>
              <a:buClr>
                <a:srgbClr val="D9192C"/>
              </a:buClr>
              <a:buSzPts val="1840"/>
              <a:buFont typeface="Arial"/>
              <a:buChar char="•"/>
              <a:defRPr sz="1600">
                <a:solidFill>
                  <a:srgbClr val="53565A"/>
                </a:solidFil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26"/>
          <p:cNvSpPr txBox="1">
            <a:spLocks noGrp="1"/>
          </p:cNvSpPr>
          <p:nvPr>
            <p:ph type="body" idx="4"/>
          </p:nvPr>
        </p:nvSpPr>
        <p:spPr>
          <a:xfrm>
            <a:off x="609601"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20"/>
              </a:spcBef>
              <a:spcAft>
                <a:spcPts val="0"/>
              </a:spcAft>
              <a:buClr>
                <a:srgbClr val="D9192C"/>
              </a:buClr>
              <a:buSzPts val="2600"/>
              <a:buNone/>
              <a:defRPr sz="2600" b="0" i="0" cap="none">
                <a:solidFill>
                  <a:srgbClr val="D9192C"/>
                </a:solidFill>
                <a:latin typeface="Arial Narrow"/>
                <a:ea typeface="Arial Narrow"/>
                <a:cs typeface="Arial Narrow"/>
                <a:sym typeface="Arial Narrow"/>
              </a:defRPr>
            </a:lvl1pPr>
            <a:lvl2pPr marL="914400" lvl="1" indent="-228600" algn="l">
              <a:lnSpc>
                <a:spcPct val="100000"/>
              </a:lnSpc>
              <a:spcBef>
                <a:spcPts val="400"/>
              </a:spcBef>
              <a:spcAft>
                <a:spcPts val="0"/>
              </a:spcAft>
              <a:buClr>
                <a:srgbClr val="474C55"/>
              </a:buClr>
              <a:buSzPts val="2000"/>
              <a:buNone/>
              <a:defRPr sz="2000" b="1"/>
            </a:lvl2pPr>
            <a:lvl3pPr marL="1371600" lvl="2" indent="-228600" algn="l">
              <a:lnSpc>
                <a:spcPct val="100000"/>
              </a:lnSpc>
              <a:spcBef>
                <a:spcPts val="360"/>
              </a:spcBef>
              <a:spcAft>
                <a:spcPts val="0"/>
              </a:spcAft>
              <a:buClr>
                <a:srgbClr val="474C55"/>
              </a:buClr>
              <a:buSzPts val="1800"/>
              <a:buNone/>
              <a:defRPr sz="1800" b="1"/>
            </a:lvl3pPr>
            <a:lvl4pPr marL="1828800" lvl="3" indent="-228600" algn="l">
              <a:lnSpc>
                <a:spcPct val="100000"/>
              </a:lnSpc>
              <a:spcBef>
                <a:spcPts val="320"/>
              </a:spcBef>
              <a:spcAft>
                <a:spcPts val="0"/>
              </a:spcAft>
              <a:buClr>
                <a:srgbClr val="474C55"/>
              </a:buClr>
              <a:buSzPts val="1600"/>
              <a:buNone/>
              <a:defRPr sz="1600" b="1"/>
            </a:lvl4pPr>
            <a:lvl5pPr marL="2286000" lvl="4" indent="-228600" algn="l">
              <a:lnSpc>
                <a:spcPct val="100000"/>
              </a:lnSpc>
              <a:spcBef>
                <a:spcPts val="320"/>
              </a:spcBef>
              <a:spcAft>
                <a:spcPts val="0"/>
              </a:spcAft>
              <a:buClr>
                <a:srgbClr val="474C55"/>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chemeClr val="accent1"/>
              </a:buClr>
              <a:buSzPts val="5400"/>
              <a:buFont typeface="Arial Narrow"/>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9"/>
        <p:cNvGrpSpPr/>
        <p:nvPr/>
      </p:nvGrpSpPr>
      <p:grpSpPr>
        <a:xfrm>
          <a:off x="0" y="0"/>
          <a:ext cx="0" cy="0"/>
          <a:chOff x="0" y="0"/>
          <a:chExt cx="0" cy="0"/>
        </a:xfrm>
      </p:grpSpPr>
      <p:sp>
        <p:nvSpPr>
          <p:cNvPr id="50" name="Google Shape;50;p28"/>
          <p:cNvSpPr txBox="1">
            <a:spLocks noGrp="1"/>
          </p:cNvSpPr>
          <p:nvPr>
            <p:ph type="subTitle" idx="1"/>
          </p:nvPr>
        </p:nvSpPr>
        <p:spPr>
          <a:xfrm>
            <a:off x="1828800" y="3872808"/>
            <a:ext cx="85344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474C55"/>
              </a:buClr>
              <a:buSzPts val="3200"/>
              <a:buNone/>
              <a:defRPr>
                <a:solidFill>
                  <a:srgbClr val="474C55"/>
                </a:solidFill>
              </a:defRPr>
            </a:lvl1pPr>
            <a:lvl2pPr lvl="1" algn="ctr">
              <a:lnSpc>
                <a:spcPct val="100000"/>
              </a:lnSpc>
              <a:spcBef>
                <a:spcPts val="560"/>
              </a:spcBef>
              <a:spcAft>
                <a:spcPts val="0"/>
              </a:spcAft>
              <a:buClr>
                <a:srgbClr val="929497"/>
              </a:buClr>
              <a:buSzPts val="2800"/>
              <a:buNone/>
              <a:defRPr>
                <a:solidFill>
                  <a:srgbClr val="929497"/>
                </a:solidFill>
              </a:defRPr>
            </a:lvl2pPr>
            <a:lvl3pPr lvl="2" algn="ctr">
              <a:lnSpc>
                <a:spcPct val="100000"/>
              </a:lnSpc>
              <a:spcBef>
                <a:spcPts val="480"/>
              </a:spcBef>
              <a:spcAft>
                <a:spcPts val="0"/>
              </a:spcAft>
              <a:buClr>
                <a:srgbClr val="929497"/>
              </a:buClr>
              <a:buSzPts val="2400"/>
              <a:buNone/>
              <a:defRPr>
                <a:solidFill>
                  <a:srgbClr val="929497"/>
                </a:solidFill>
              </a:defRPr>
            </a:lvl3pPr>
            <a:lvl4pPr lvl="3" algn="ctr">
              <a:lnSpc>
                <a:spcPct val="100000"/>
              </a:lnSpc>
              <a:spcBef>
                <a:spcPts val="400"/>
              </a:spcBef>
              <a:spcAft>
                <a:spcPts val="0"/>
              </a:spcAft>
              <a:buClr>
                <a:srgbClr val="929497"/>
              </a:buClr>
              <a:buSzPts val="2000"/>
              <a:buNone/>
              <a:defRPr>
                <a:solidFill>
                  <a:srgbClr val="929497"/>
                </a:solidFill>
              </a:defRPr>
            </a:lvl4pPr>
            <a:lvl5pPr lvl="4" algn="ctr">
              <a:lnSpc>
                <a:spcPct val="100000"/>
              </a:lnSpc>
              <a:spcBef>
                <a:spcPts val="400"/>
              </a:spcBef>
              <a:spcAft>
                <a:spcPts val="0"/>
              </a:spcAft>
              <a:buClr>
                <a:srgbClr val="929497"/>
              </a:buClr>
              <a:buSzPts val="2000"/>
              <a:buNone/>
              <a:defRPr>
                <a:solidFill>
                  <a:srgbClr val="929497"/>
                </a:solidFill>
              </a:defRPr>
            </a:lvl5pPr>
            <a:lvl6pPr lvl="5" algn="ctr">
              <a:lnSpc>
                <a:spcPct val="100000"/>
              </a:lnSpc>
              <a:spcBef>
                <a:spcPts val="400"/>
              </a:spcBef>
              <a:spcAft>
                <a:spcPts val="0"/>
              </a:spcAft>
              <a:buClr>
                <a:srgbClr val="929497"/>
              </a:buClr>
              <a:buSzPts val="2000"/>
              <a:buNone/>
              <a:defRPr>
                <a:solidFill>
                  <a:srgbClr val="929497"/>
                </a:solidFill>
              </a:defRPr>
            </a:lvl6pPr>
            <a:lvl7pPr lvl="6" algn="ctr">
              <a:lnSpc>
                <a:spcPct val="100000"/>
              </a:lnSpc>
              <a:spcBef>
                <a:spcPts val="400"/>
              </a:spcBef>
              <a:spcAft>
                <a:spcPts val="0"/>
              </a:spcAft>
              <a:buClr>
                <a:srgbClr val="929497"/>
              </a:buClr>
              <a:buSzPts val="2000"/>
              <a:buNone/>
              <a:defRPr>
                <a:solidFill>
                  <a:srgbClr val="929497"/>
                </a:solidFill>
              </a:defRPr>
            </a:lvl7pPr>
            <a:lvl8pPr lvl="7" algn="ctr">
              <a:lnSpc>
                <a:spcPct val="100000"/>
              </a:lnSpc>
              <a:spcBef>
                <a:spcPts val="400"/>
              </a:spcBef>
              <a:spcAft>
                <a:spcPts val="0"/>
              </a:spcAft>
              <a:buClr>
                <a:srgbClr val="929497"/>
              </a:buClr>
              <a:buSzPts val="2000"/>
              <a:buNone/>
              <a:defRPr>
                <a:solidFill>
                  <a:srgbClr val="929497"/>
                </a:solidFill>
              </a:defRPr>
            </a:lvl8pPr>
            <a:lvl9pPr lvl="8" algn="ctr">
              <a:lnSpc>
                <a:spcPct val="100000"/>
              </a:lnSpc>
              <a:spcBef>
                <a:spcPts val="400"/>
              </a:spcBef>
              <a:spcAft>
                <a:spcPts val="0"/>
              </a:spcAft>
              <a:buClr>
                <a:srgbClr val="929497"/>
              </a:buClr>
              <a:buSzPts val="2000"/>
              <a:buNone/>
              <a:defRPr>
                <a:solidFill>
                  <a:srgbClr val="929497"/>
                </a:solidFill>
              </a:defRPr>
            </a:lvl9pPr>
          </a:lstStyle>
          <a:p>
            <a:endParaRPr/>
          </a:p>
        </p:txBody>
      </p:sp>
      <p:sp>
        <p:nvSpPr>
          <p:cNvPr id="51" name="Google Shape;51;p28"/>
          <p:cNvSpPr txBox="1">
            <a:spLocks noGrp="1"/>
          </p:cNvSpPr>
          <p:nvPr>
            <p:ph type="title"/>
          </p:nvPr>
        </p:nvSpPr>
        <p:spPr>
          <a:xfrm>
            <a:off x="609600" y="831613"/>
            <a:ext cx="10972800" cy="2530202"/>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D9192C"/>
              </a:buClr>
              <a:buSzPts val="6000"/>
              <a:buFont typeface="Arial Narrow"/>
              <a:buNone/>
              <a:defRPr sz="6000" b="0" i="0">
                <a:solidFill>
                  <a:srgbClr val="D9192C"/>
                </a:solidFill>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2"/>
        <p:cNvGrpSpPr/>
        <p:nvPr/>
      </p:nvGrpSpPr>
      <p:grpSpPr>
        <a:xfrm>
          <a:off x="0" y="0"/>
          <a:ext cx="0" cy="0"/>
          <a:chOff x="0" y="0"/>
          <a:chExt cx="0" cy="0"/>
        </a:xfrm>
      </p:grpSpPr>
      <p:sp>
        <p:nvSpPr>
          <p:cNvPr id="53" name="Google Shape;53;p29"/>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474C55"/>
              </a:buClr>
              <a:buSzPts val="2000"/>
              <a:buNone/>
              <a:defRPr sz="2000">
                <a:solidFill>
                  <a:srgbClr val="474C55"/>
                </a:solidFill>
              </a:defRPr>
            </a:lvl1pPr>
            <a:lvl2pPr marL="914400" lvl="1" indent="-228600" algn="l">
              <a:lnSpc>
                <a:spcPct val="100000"/>
              </a:lnSpc>
              <a:spcBef>
                <a:spcPts val="360"/>
              </a:spcBef>
              <a:spcAft>
                <a:spcPts val="0"/>
              </a:spcAft>
              <a:buClr>
                <a:srgbClr val="929497"/>
              </a:buClr>
              <a:buSzPts val="1800"/>
              <a:buNone/>
              <a:defRPr sz="1800">
                <a:solidFill>
                  <a:srgbClr val="929497"/>
                </a:solidFill>
              </a:defRPr>
            </a:lvl2pPr>
            <a:lvl3pPr marL="1371600" lvl="2" indent="-228600" algn="l">
              <a:lnSpc>
                <a:spcPct val="100000"/>
              </a:lnSpc>
              <a:spcBef>
                <a:spcPts val="320"/>
              </a:spcBef>
              <a:spcAft>
                <a:spcPts val="0"/>
              </a:spcAft>
              <a:buClr>
                <a:srgbClr val="929497"/>
              </a:buClr>
              <a:buSzPts val="1600"/>
              <a:buNone/>
              <a:defRPr sz="1600">
                <a:solidFill>
                  <a:srgbClr val="929497"/>
                </a:solidFill>
              </a:defRPr>
            </a:lvl3pPr>
            <a:lvl4pPr marL="1828800" lvl="3" indent="-228600" algn="l">
              <a:lnSpc>
                <a:spcPct val="100000"/>
              </a:lnSpc>
              <a:spcBef>
                <a:spcPts val="280"/>
              </a:spcBef>
              <a:spcAft>
                <a:spcPts val="0"/>
              </a:spcAft>
              <a:buClr>
                <a:srgbClr val="929497"/>
              </a:buClr>
              <a:buSzPts val="1400"/>
              <a:buNone/>
              <a:defRPr sz="1400">
                <a:solidFill>
                  <a:srgbClr val="929497"/>
                </a:solidFill>
              </a:defRPr>
            </a:lvl4pPr>
            <a:lvl5pPr marL="2286000" lvl="4" indent="-228600" algn="l">
              <a:lnSpc>
                <a:spcPct val="100000"/>
              </a:lnSpc>
              <a:spcBef>
                <a:spcPts val="280"/>
              </a:spcBef>
              <a:spcAft>
                <a:spcPts val="0"/>
              </a:spcAft>
              <a:buClr>
                <a:srgbClr val="929497"/>
              </a:buClr>
              <a:buSzPts val="1400"/>
              <a:buNone/>
              <a:defRPr sz="1400">
                <a:solidFill>
                  <a:srgbClr val="929497"/>
                </a:solidFill>
              </a:defRPr>
            </a:lvl5pPr>
            <a:lvl6pPr marL="2743200" lvl="5" indent="-228600" algn="l">
              <a:lnSpc>
                <a:spcPct val="100000"/>
              </a:lnSpc>
              <a:spcBef>
                <a:spcPts val="280"/>
              </a:spcBef>
              <a:spcAft>
                <a:spcPts val="0"/>
              </a:spcAft>
              <a:buClr>
                <a:srgbClr val="929497"/>
              </a:buClr>
              <a:buSzPts val="1400"/>
              <a:buNone/>
              <a:defRPr sz="1400">
                <a:solidFill>
                  <a:srgbClr val="929497"/>
                </a:solidFill>
              </a:defRPr>
            </a:lvl6pPr>
            <a:lvl7pPr marL="3200400" lvl="6" indent="-228600" algn="l">
              <a:lnSpc>
                <a:spcPct val="100000"/>
              </a:lnSpc>
              <a:spcBef>
                <a:spcPts val="280"/>
              </a:spcBef>
              <a:spcAft>
                <a:spcPts val="0"/>
              </a:spcAft>
              <a:buClr>
                <a:srgbClr val="929497"/>
              </a:buClr>
              <a:buSzPts val="1400"/>
              <a:buNone/>
              <a:defRPr sz="1400">
                <a:solidFill>
                  <a:srgbClr val="929497"/>
                </a:solidFill>
              </a:defRPr>
            </a:lvl7pPr>
            <a:lvl8pPr marL="3657600" lvl="7" indent="-228600" algn="l">
              <a:lnSpc>
                <a:spcPct val="100000"/>
              </a:lnSpc>
              <a:spcBef>
                <a:spcPts val="280"/>
              </a:spcBef>
              <a:spcAft>
                <a:spcPts val="0"/>
              </a:spcAft>
              <a:buClr>
                <a:srgbClr val="929497"/>
              </a:buClr>
              <a:buSzPts val="1400"/>
              <a:buNone/>
              <a:defRPr sz="1400">
                <a:solidFill>
                  <a:srgbClr val="929497"/>
                </a:solidFill>
              </a:defRPr>
            </a:lvl8pPr>
            <a:lvl9pPr marL="4114800" lvl="8" indent="-228600" algn="l">
              <a:lnSpc>
                <a:spcPct val="100000"/>
              </a:lnSpc>
              <a:spcBef>
                <a:spcPts val="280"/>
              </a:spcBef>
              <a:spcAft>
                <a:spcPts val="0"/>
              </a:spcAft>
              <a:buClr>
                <a:srgbClr val="929497"/>
              </a:buClr>
              <a:buSzPts val="1400"/>
              <a:buNone/>
              <a:defRPr sz="1400">
                <a:solidFill>
                  <a:srgbClr val="929497"/>
                </a:solidFill>
              </a:defRPr>
            </a:lvl9pPr>
          </a:lstStyle>
          <a:p>
            <a:endParaRPr/>
          </a:p>
        </p:txBody>
      </p:sp>
      <p:sp>
        <p:nvSpPr>
          <p:cNvPr id="54" name="Google Shape;54;p29"/>
          <p:cNvSpPr txBox="1">
            <a:spLocks noGrp="1"/>
          </p:cNvSpPr>
          <p:nvPr>
            <p:ph type="title"/>
          </p:nvPr>
        </p:nvSpPr>
        <p:spPr>
          <a:xfrm>
            <a:off x="963084" y="4425719"/>
            <a:ext cx="10972800" cy="1522069"/>
          </a:xfrm>
          <a:prstGeom prst="rect">
            <a:avLst/>
          </a:prstGeom>
          <a:noFill/>
          <a:ln>
            <a:noFill/>
          </a:ln>
        </p:spPr>
        <p:txBody>
          <a:bodyPr spcFirstLastPara="1" wrap="square" lIns="91425" tIns="45700" rIns="91425" bIns="45700" anchor="t" anchorCtr="0">
            <a:noAutofit/>
          </a:bodyPr>
          <a:lstStyle>
            <a:lvl1pPr marR="0" lvl="0" algn="l">
              <a:lnSpc>
                <a:spcPct val="100000"/>
              </a:lnSpc>
              <a:spcBef>
                <a:spcPts val="0"/>
              </a:spcBef>
              <a:spcAft>
                <a:spcPts val="0"/>
              </a:spcAft>
              <a:buClr>
                <a:schemeClr val="accent1"/>
              </a:buClr>
              <a:buSzPts val="5400"/>
              <a:buFont typeface="Arial Narrow"/>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30"/>
          <p:cNvSpPr txBox="1">
            <a:spLocks noGrp="1"/>
          </p:cNvSpPr>
          <p:nvPr>
            <p:ph type="body" idx="1"/>
          </p:nvPr>
        </p:nvSpPr>
        <p:spPr>
          <a:xfrm>
            <a:off x="609600" y="1600201"/>
            <a:ext cx="5384800" cy="4153665"/>
          </a:xfrm>
          <a:prstGeom prst="rect">
            <a:avLst/>
          </a:prstGeom>
          <a:noFill/>
          <a:ln>
            <a:noFill/>
          </a:ln>
        </p:spPr>
        <p:txBody>
          <a:bodyPr spcFirstLastPara="1" wrap="square" lIns="91425" tIns="45700" rIns="91425" bIns="45700" anchor="t" anchorCtr="0">
            <a:noAutofit/>
          </a:bodyPr>
          <a:lstStyle>
            <a:lvl1pPr marL="457200" marR="0" lvl="0" indent="-406400" algn="l">
              <a:lnSpc>
                <a:spcPct val="100000"/>
              </a:lnSpc>
              <a:spcBef>
                <a:spcPts val="560"/>
              </a:spcBef>
              <a:spcAft>
                <a:spcPts val="0"/>
              </a:spcAft>
              <a:buClr>
                <a:schemeClr val="accent4"/>
              </a:buClr>
              <a:buSzPts val="2800"/>
              <a:buFont typeface="Arial"/>
              <a:buChar char="•"/>
              <a:defRPr sz="2800">
                <a:solidFill>
                  <a:schemeClr val="accent4"/>
                </a:solidFill>
              </a:defRPr>
            </a:lvl1pPr>
            <a:lvl2pPr marL="914400" marR="0" lvl="1" indent="-381000" algn="l">
              <a:lnSpc>
                <a:spcPct val="100000"/>
              </a:lnSpc>
              <a:spcBef>
                <a:spcPts val="480"/>
              </a:spcBef>
              <a:spcAft>
                <a:spcPts val="0"/>
              </a:spcAft>
              <a:buClr>
                <a:schemeClr val="accent4"/>
              </a:buClr>
              <a:buSzPts val="2400"/>
              <a:buFont typeface="Arial"/>
              <a:buChar char="–"/>
              <a:defRPr sz="2400">
                <a:solidFill>
                  <a:schemeClr val="accent4"/>
                </a:solidFill>
              </a:defRPr>
            </a:lvl2pPr>
            <a:lvl3pPr marL="1371600" marR="0" lvl="2" indent="-355600" algn="l">
              <a:lnSpc>
                <a:spcPct val="100000"/>
              </a:lnSpc>
              <a:spcBef>
                <a:spcPts val="400"/>
              </a:spcBef>
              <a:spcAft>
                <a:spcPts val="0"/>
              </a:spcAft>
              <a:buClr>
                <a:schemeClr val="accent4"/>
              </a:buClr>
              <a:buSzPts val="2000"/>
              <a:buFont typeface="Arial"/>
              <a:buChar char="•"/>
              <a:defRPr sz="2000">
                <a:solidFill>
                  <a:schemeClr val="accent4"/>
                </a:solidFill>
              </a:defRPr>
            </a:lvl3pPr>
            <a:lvl4pPr marL="1828800" marR="0" lvl="3" indent="-342900" algn="l">
              <a:lnSpc>
                <a:spcPct val="100000"/>
              </a:lnSpc>
              <a:spcBef>
                <a:spcPts val="360"/>
              </a:spcBef>
              <a:spcAft>
                <a:spcPts val="0"/>
              </a:spcAft>
              <a:buClr>
                <a:schemeClr val="accent4"/>
              </a:buClr>
              <a:buSzPts val="1800"/>
              <a:buFont typeface="Arial"/>
              <a:buChar char="–"/>
              <a:defRPr sz="1800">
                <a:solidFill>
                  <a:schemeClr val="accent4"/>
                </a:solidFill>
              </a:defRPr>
            </a:lvl4pPr>
            <a:lvl5pPr marL="2286000" marR="0" lvl="4" indent="-342900" algn="l">
              <a:lnSpc>
                <a:spcPct val="100000"/>
              </a:lnSpc>
              <a:spcBef>
                <a:spcPts val="360"/>
              </a:spcBef>
              <a:spcAft>
                <a:spcPts val="0"/>
              </a:spcAft>
              <a:buClr>
                <a:schemeClr val="accent4"/>
              </a:buClr>
              <a:buSzPts val="1800"/>
              <a:buFont typeface="Arial"/>
              <a:buChar char="»"/>
              <a:defRPr sz="1800">
                <a:solidFill>
                  <a:schemeClr val="accent4"/>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7" name="Google Shape;57;p30"/>
          <p:cNvSpPr txBox="1">
            <a:spLocks noGrp="1"/>
          </p:cNvSpPr>
          <p:nvPr>
            <p:ph type="body" idx="2"/>
          </p:nvPr>
        </p:nvSpPr>
        <p:spPr>
          <a:xfrm>
            <a:off x="6197600" y="1600201"/>
            <a:ext cx="5384800" cy="4153665"/>
          </a:xfrm>
          <a:prstGeom prst="rect">
            <a:avLst/>
          </a:prstGeom>
          <a:noFill/>
          <a:ln>
            <a:noFill/>
          </a:ln>
        </p:spPr>
        <p:txBody>
          <a:bodyPr spcFirstLastPara="1" wrap="square" lIns="91425" tIns="45700" rIns="91425" bIns="45700" anchor="t" anchorCtr="0">
            <a:noAutofit/>
          </a:bodyPr>
          <a:lstStyle>
            <a:lvl1pPr marL="457200" marR="0" lvl="0" indent="-406400" algn="l">
              <a:lnSpc>
                <a:spcPct val="100000"/>
              </a:lnSpc>
              <a:spcBef>
                <a:spcPts val="560"/>
              </a:spcBef>
              <a:spcAft>
                <a:spcPts val="0"/>
              </a:spcAft>
              <a:buClr>
                <a:srgbClr val="53565A"/>
              </a:buClr>
              <a:buSzPts val="2800"/>
              <a:buFont typeface="Arial"/>
              <a:buChar char="•"/>
              <a:defRPr sz="2800">
                <a:solidFill>
                  <a:srgbClr val="53565A"/>
                </a:solidFill>
              </a:defRPr>
            </a:lvl1pPr>
            <a:lvl2pPr marL="914400" marR="0" lvl="1" indent="-381000" algn="l">
              <a:lnSpc>
                <a:spcPct val="100000"/>
              </a:lnSpc>
              <a:spcBef>
                <a:spcPts val="480"/>
              </a:spcBef>
              <a:spcAft>
                <a:spcPts val="0"/>
              </a:spcAft>
              <a:buClr>
                <a:srgbClr val="53565A"/>
              </a:buClr>
              <a:buSzPts val="2400"/>
              <a:buFont typeface="Arial"/>
              <a:buChar char="–"/>
              <a:defRPr sz="2400">
                <a:solidFill>
                  <a:srgbClr val="53565A"/>
                </a:solidFill>
              </a:defRPr>
            </a:lvl2pPr>
            <a:lvl3pPr marL="1371600" marR="0" lvl="2" indent="-355600" algn="l">
              <a:lnSpc>
                <a:spcPct val="100000"/>
              </a:lnSpc>
              <a:spcBef>
                <a:spcPts val="400"/>
              </a:spcBef>
              <a:spcAft>
                <a:spcPts val="0"/>
              </a:spcAft>
              <a:buClr>
                <a:srgbClr val="53565A"/>
              </a:buClr>
              <a:buSzPts val="2000"/>
              <a:buFont typeface="Arial"/>
              <a:buChar char="•"/>
              <a:defRPr sz="2000">
                <a:solidFill>
                  <a:srgbClr val="53565A"/>
                </a:solidFill>
              </a:defRPr>
            </a:lvl3pPr>
            <a:lvl4pPr marL="1828800" marR="0" lvl="3" indent="-342900" algn="l">
              <a:lnSpc>
                <a:spcPct val="100000"/>
              </a:lnSpc>
              <a:spcBef>
                <a:spcPts val="360"/>
              </a:spcBef>
              <a:spcAft>
                <a:spcPts val="0"/>
              </a:spcAft>
              <a:buClr>
                <a:srgbClr val="53565A"/>
              </a:buClr>
              <a:buSzPts val="1800"/>
              <a:buFont typeface="Arial"/>
              <a:buChar char="–"/>
              <a:defRPr sz="1800">
                <a:solidFill>
                  <a:srgbClr val="53565A"/>
                </a:solidFill>
              </a:defRPr>
            </a:lvl4pPr>
            <a:lvl5pPr marL="2286000" marR="0" lvl="4" indent="-342900" algn="l">
              <a:lnSpc>
                <a:spcPct val="100000"/>
              </a:lnSpc>
              <a:spcBef>
                <a:spcPts val="360"/>
              </a:spcBef>
              <a:spcAft>
                <a:spcPts val="0"/>
              </a:spcAft>
              <a:buClr>
                <a:srgbClr val="53565A"/>
              </a:buClr>
              <a:buSzPts val="1800"/>
              <a:buFont typeface="Arial"/>
              <a:buChar char="»"/>
              <a:defRPr sz="1800">
                <a:solidFill>
                  <a:srgbClr val="53565A"/>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8" name="Google Shape;58;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5400"/>
              <a:buFont typeface="Arial Narrow"/>
              <a:buNone/>
              <a:defRPr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DBE"/>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DBE"/>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DBE"/>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DBE"/>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DBE"/>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DBE"/>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DBE"/>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DBE"/>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DBE"/>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DBE"/>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DB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1"/>
          <p:cNvSpPr/>
          <p:nvPr/>
        </p:nvSpPr>
        <p:spPr>
          <a:xfrm>
            <a:off x="-123152" y="6022106"/>
            <a:ext cx="12416752" cy="1057564"/>
          </a:xfrm>
          <a:prstGeom prst="rect">
            <a:avLst/>
          </a:prstGeom>
          <a:solidFill>
            <a:srgbClr val="FFFFFF"/>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 name="Google Shape;16;p21"/>
          <p:cNvSpPr/>
          <p:nvPr/>
        </p:nvSpPr>
        <p:spPr>
          <a:xfrm>
            <a:off x="-110837" y="5994395"/>
            <a:ext cx="12416752" cy="45719"/>
          </a:xfrm>
          <a:prstGeom prst="rect">
            <a:avLst/>
          </a:prstGeom>
          <a:solidFill>
            <a:srgbClr val="7377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 name="Google Shape;17;p21"/>
          <p:cNvSpPr/>
          <p:nvPr/>
        </p:nvSpPr>
        <p:spPr>
          <a:xfrm>
            <a:off x="-110837" y="5898944"/>
            <a:ext cx="12416752" cy="45719"/>
          </a:xfrm>
          <a:prstGeom prst="rect">
            <a:avLst/>
          </a:prstGeom>
          <a:solidFill>
            <a:srgbClr val="D919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 name="Google Shape;18;p21"/>
          <p:cNvSpPr/>
          <p:nvPr/>
        </p:nvSpPr>
        <p:spPr>
          <a:xfrm>
            <a:off x="-123152" y="-127992"/>
            <a:ext cx="12416752" cy="5977203"/>
          </a:xfrm>
          <a:prstGeom prst="rect">
            <a:avLst/>
          </a:prstGeom>
          <a:solidFill>
            <a:srgbClr val="7377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9" name="Google Shape;19;p21"/>
          <p:cNvPicPr preferRelativeResize="0"/>
          <p:nvPr/>
        </p:nvPicPr>
        <p:blipFill rotWithShape="1">
          <a:blip r:embed="rId3">
            <a:alphaModFix/>
          </a:blip>
          <a:srcRect/>
          <a:stretch/>
        </p:blipFill>
        <p:spPr>
          <a:xfrm>
            <a:off x="4346575" y="209502"/>
            <a:ext cx="3498850" cy="37321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D9192C"/>
              </a:buClr>
              <a:buSzPts val="5400"/>
              <a:buFont typeface="Arial Narrow"/>
              <a:buNone/>
              <a:defRPr sz="5400" b="0" i="0" u="none" strike="noStrike" cap="none">
                <a:solidFill>
                  <a:srgbClr val="D9192C"/>
                </a:solidFill>
                <a:latin typeface="Arial Narrow"/>
                <a:ea typeface="Arial Narrow"/>
                <a:cs typeface="Arial Narrow"/>
                <a:sym typeface="Arial Narrow"/>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 name="Google Shape;25;p2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rgbClr val="474C55"/>
              </a:buClr>
              <a:buSzPts val="3200"/>
              <a:buFont typeface="Arial"/>
              <a:buChar char="•"/>
              <a:defRPr sz="3200" b="0" i="0" u="none" strike="noStrike" cap="none">
                <a:solidFill>
                  <a:srgbClr val="474C55"/>
                </a:solidFill>
                <a:latin typeface="Arial"/>
                <a:ea typeface="Arial"/>
                <a:cs typeface="Arial"/>
                <a:sym typeface="Arial"/>
              </a:defRPr>
            </a:lvl1pPr>
            <a:lvl2pPr marL="914400" marR="0" lvl="1" indent="-406400" algn="l" rtl="0">
              <a:lnSpc>
                <a:spcPct val="100000"/>
              </a:lnSpc>
              <a:spcBef>
                <a:spcPts val="560"/>
              </a:spcBef>
              <a:spcAft>
                <a:spcPts val="0"/>
              </a:spcAft>
              <a:buClr>
                <a:srgbClr val="474C55"/>
              </a:buClr>
              <a:buSzPts val="2800"/>
              <a:buFont typeface="Arial"/>
              <a:buChar char="–"/>
              <a:defRPr sz="2800" b="0" i="0" u="none" strike="noStrike" cap="none">
                <a:solidFill>
                  <a:srgbClr val="474C55"/>
                </a:solidFill>
                <a:latin typeface="Arial"/>
                <a:ea typeface="Arial"/>
                <a:cs typeface="Arial"/>
                <a:sym typeface="Arial"/>
              </a:defRPr>
            </a:lvl2pPr>
            <a:lvl3pPr marL="1371600" marR="0" lvl="2" indent="-381000" algn="l" rtl="0">
              <a:lnSpc>
                <a:spcPct val="100000"/>
              </a:lnSpc>
              <a:spcBef>
                <a:spcPts val="480"/>
              </a:spcBef>
              <a:spcAft>
                <a:spcPts val="0"/>
              </a:spcAft>
              <a:buClr>
                <a:srgbClr val="474C55"/>
              </a:buClr>
              <a:buSzPts val="2400"/>
              <a:buFont typeface="Arial"/>
              <a:buChar char="•"/>
              <a:defRPr sz="2400" b="0" i="0" u="none" strike="noStrike" cap="none">
                <a:solidFill>
                  <a:srgbClr val="474C55"/>
                </a:solidFill>
                <a:latin typeface="Arial"/>
                <a:ea typeface="Arial"/>
                <a:cs typeface="Arial"/>
                <a:sym typeface="Arial"/>
              </a:defRPr>
            </a:lvl3pPr>
            <a:lvl4pPr marL="1828800" marR="0" lvl="3" indent="-355600" algn="l" rtl="0">
              <a:lnSpc>
                <a:spcPct val="100000"/>
              </a:lnSpc>
              <a:spcBef>
                <a:spcPts val="400"/>
              </a:spcBef>
              <a:spcAft>
                <a:spcPts val="0"/>
              </a:spcAft>
              <a:buClr>
                <a:srgbClr val="474C55"/>
              </a:buClr>
              <a:buSzPts val="2000"/>
              <a:buFont typeface="Arial"/>
              <a:buChar char="–"/>
              <a:defRPr sz="2000" b="0" i="0" u="none" strike="noStrike" cap="none">
                <a:solidFill>
                  <a:srgbClr val="474C55"/>
                </a:solidFill>
                <a:latin typeface="Arial"/>
                <a:ea typeface="Arial"/>
                <a:cs typeface="Arial"/>
                <a:sym typeface="Arial"/>
              </a:defRPr>
            </a:lvl4pPr>
            <a:lvl5pPr marL="2286000" marR="0" lvl="4" indent="-355600" algn="l" rtl="0">
              <a:lnSpc>
                <a:spcPct val="100000"/>
              </a:lnSpc>
              <a:spcBef>
                <a:spcPts val="400"/>
              </a:spcBef>
              <a:spcAft>
                <a:spcPts val="0"/>
              </a:spcAft>
              <a:buClr>
                <a:srgbClr val="474C55"/>
              </a:buClr>
              <a:buSzPts val="2000"/>
              <a:buFont typeface="Arial"/>
              <a:buChar char="»"/>
              <a:defRPr sz="2000" b="0" i="0" u="none" strike="noStrike" cap="none">
                <a:solidFill>
                  <a:srgbClr val="474C55"/>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929497"/>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7" name="Google Shape;2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929497"/>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8" name="Google Shape;2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9294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9294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9294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9294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9294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9294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9294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9294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9294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23"/>
          <p:cNvSpPr txBox="1"/>
          <p:nvPr/>
        </p:nvSpPr>
        <p:spPr>
          <a:xfrm>
            <a:off x="360623" y="6438753"/>
            <a:ext cx="284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D9D9D9"/>
                </a:solidFill>
                <a:latin typeface="Arial"/>
                <a:ea typeface="Arial"/>
                <a:cs typeface="Arial"/>
                <a:sym typeface="Arial"/>
              </a:rPr>
              <a:t>4/23/2020</a:t>
            </a:r>
            <a:endParaRPr sz="1200" b="0" i="0" u="none" strike="noStrike" cap="none">
              <a:solidFill>
                <a:srgbClr val="D9D9D9"/>
              </a:solidFill>
              <a:latin typeface="Arial"/>
              <a:ea typeface="Arial"/>
              <a:cs typeface="Arial"/>
              <a:sym typeface="Arial"/>
            </a:endParaRPr>
          </a:p>
        </p:txBody>
      </p:sp>
      <p:sp>
        <p:nvSpPr>
          <p:cNvPr id="30" name="Google Shape;30;p23"/>
          <p:cNvSpPr txBox="1"/>
          <p:nvPr/>
        </p:nvSpPr>
        <p:spPr>
          <a:xfrm>
            <a:off x="9046649" y="6438753"/>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D9D9D9"/>
                </a:solidFill>
                <a:latin typeface="Arial"/>
                <a:ea typeface="Arial"/>
                <a:cs typeface="Arial"/>
                <a:sym typeface="Arial"/>
              </a:rPr>
              <a:t>‹#›</a:t>
            </a:fld>
            <a:endParaRPr sz="1200" b="0" i="0" u="none" strike="noStrike" cap="none">
              <a:solidFill>
                <a:srgbClr val="D9D9D9"/>
              </a:solidFill>
              <a:latin typeface="Arial"/>
              <a:ea typeface="Arial"/>
              <a:cs typeface="Arial"/>
              <a:sym typeface="Arial"/>
            </a:endParaRPr>
          </a:p>
        </p:txBody>
      </p:sp>
      <p:sp>
        <p:nvSpPr>
          <p:cNvPr id="31" name="Google Shape;31;p23"/>
          <p:cNvSpPr/>
          <p:nvPr/>
        </p:nvSpPr>
        <p:spPr>
          <a:xfrm>
            <a:off x="-123152" y="6022106"/>
            <a:ext cx="12416752" cy="835894"/>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 name="Google Shape;32;p23"/>
          <p:cNvSpPr/>
          <p:nvPr/>
        </p:nvSpPr>
        <p:spPr>
          <a:xfrm>
            <a:off x="-110837" y="5994395"/>
            <a:ext cx="12416752" cy="45719"/>
          </a:xfrm>
          <a:prstGeom prst="rect">
            <a:avLst/>
          </a:prstGeom>
          <a:solidFill>
            <a:srgbClr val="7377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23"/>
          <p:cNvSpPr/>
          <p:nvPr/>
        </p:nvSpPr>
        <p:spPr>
          <a:xfrm>
            <a:off x="-110837" y="5898944"/>
            <a:ext cx="12416752" cy="45719"/>
          </a:xfrm>
          <a:prstGeom prst="rect">
            <a:avLst/>
          </a:prstGeom>
          <a:solidFill>
            <a:srgbClr val="D919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4" name="Google Shape;34;p23"/>
          <p:cNvPicPr preferRelativeResize="0"/>
          <p:nvPr/>
        </p:nvPicPr>
        <p:blipFill rotWithShape="1">
          <a:blip r:embed="rId10">
            <a:alphaModFix/>
          </a:blip>
          <a:srcRect/>
          <a:stretch/>
        </p:blipFill>
        <p:spPr>
          <a:xfrm>
            <a:off x="3763449" y="4942573"/>
            <a:ext cx="5034223" cy="28275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2d059e6b3f3_0_3"/>
          <p:cNvSpPr txBox="1">
            <a:spLocks noGrp="1"/>
          </p:cNvSpPr>
          <p:nvPr>
            <p:ph type="title"/>
          </p:nvPr>
        </p:nvSpPr>
        <p:spPr>
          <a:xfrm>
            <a:off x="-1181666" y="5570744"/>
            <a:ext cx="12418200" cy="1470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4400"/>
              <a:buFont typeface="Arial Narrow"/>
              <a:buNone/>
            </a:pPr>
            <a:r>
              <a:rPr lang="en-US" sz="5300" b="1"/>
              <a:t>                      Overall Customer Satisfaction</a:t>
            </a:r>
            <a:endParaRPr sz="5300" b="1"/>
          </a:p>
        </p:txBody>
      </p:sp>
      <p:pic>
        <p:nvPicPr>
          <p:cNvPr id="65" name="Google Shape;65;g2d059e6b3f3_0_3"/>
          <p:cNvPicPr preferRelativeResize="0"/>
          <p:nvPr/>
        </p:nvPicPr>
        <p:blipFill rotWithShape="1">
          <a:blip r:embed="rId3">
            <a:alphaModFix/>
          </a:blip>
          <a:srcRect/>
          <a:stretch/>
        </p:blipFill>
        <p:spPr>
          <a:xfrm>
            <a:off x="-145775" y="-122600"/>
            <a:ext cx="12418201" cy="5979975"/>
          </a:xfrm>
          <a:prstGeom prst="rect">
            <a:avLst/>
          </a:prstGeom>
          <a:noFill/>
          <a:ln>
            <a:noFill/>
          </a:ln>
        </p:spPr>
      </p:pic>
      <p:pic>
        <p:nvPicPr>
          <p:cNvPr id="66" name="Google Shape;66;g2d059e6b3f3_0_3"/>
          <p:cNvPicPr preferRelativeResize="0"/>
          <p:nvPr/>
        </p:nvPicPr>
        <p:blipFill rotWithShape="1">
          <a:blip r:embed="rId4">
            <a:alphaModFix/>
          </a:blip>
          <a:srcRect/>
          <a:stretch/>
        </p:blipFill>
        <p:spPr>
          <a:xfrm>
            <a:off x="3186200" y="1328576"/>
            <a:ext cx="5754249" cy="1382200"/>
          </a:xfrm>
          <a:prstGeom prst="rect">
            <a:avLst/>
          </a:prstGeom>
          <a:noFill/>
          <a:ln>
            <a:noFill/>
          </a:ln>
        </p:spPr>
      </p:pic>
      <p:sp>
        <p:nvSpPr>
          <p:cNvPr id="67" name="Google Shape;67;g2d059e6b3f3_0_3"/>
          <p:cNvSpPr txBox="1">
            <a:spLocks noGrp="1"/>
          </p:cNvSpPr>
          <p:nvPr>
            <p:ph type="title"/>
          </p:nvPr>
        </p:nvSpPr>
        <p:spPr>
          <a:xfrm>
            <a:off x="1327075" y="2628250"/>
            <a:ext cx="9472500" cy="14703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4400"/>
              <a:buFont typeface="Arial Narrow"/>
              <a:buNone/>
            </a:pPr>
            <a:r>
              <a:rPr lang="en-US" sz="6000" b="1"/>
              <a:t>Overall Customer Satisfaction</a:t>
            </a:r>
            <a:endParaRPr sz="6000" b="1"/>
          </a:p>
        </p:txBody>
      </p:sp>
      <p:pic>
        <p:nvPicPr>
          <p:cNvPr id="68" name="Google Shape;68;g2d059e6b3f3_0_3"/>
          <p:cNvPicPr preferRelativeResize="0"/>
          <p:nvPr/>
        </p:nvPicPr>
        <p:blipFill rotWithShape="1">
          <a:blip r:embed="rId5">
            <a:alphaModFix/>
          </a:blip>
          <a:srcRect/>
          <a:stretch/>
        </p:blipFill>
        <p:spPr>
          <a:xfrm>
            <a:off x="3592550" y="6195475"/>
            <a:ext cx="5006903" cy="73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1991850" y="144150"/>
            <a:ext cx="8322900" cy="741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5400"/>
              <a:buNone/>
            </a:pPr>
            <a:r>
              <a:rPr lang="en-US" sz="3500">
                <a:solidFill>
                  <a:srgbClr val="D9192C"/>
                </a:solidFill>
                <a:latin typeface="Arial"/>
                <a:ea typeface="Arial"/>
                <a:cs typeface="Arial"/>
                <a:sym typeface="Arial"/>
              </a:rPr>
              <a:t>Analysis: Independent Sample T-Test</a:t>
            </a:r>
            <a:endParaRPr/>
          </a:p>
        </p:txBody>
      </p:sp>
      <p:sp>
        <p:nvSpPr>
          <p:cNvPr id="150" name="Google Shape;150;p10"/>
          <p:cNvSpPr txBox="1">
            <a:spLocks noGrp="1"/>
          </p:cNvSpPr>
          <p:nvPr>
            <p:ph type="body" idx="1"/>
          </p:nvPr>
        </p:nvSpPr>
        <p:spPr>
          <a:xfrm>
            <a:off x="3409100" y="1121025"/>
            <a:ext cx="6964800" cy="4125600"/>
          </a:xfrm>
          <a:prstGeom prst="rect">
            <a:avLst/>
          </a:prstGeom>
          <a:noFill/>
          <a:ln>
            <a:noFill/>
          </a:ln>
        </p:spPr>
        <p:txBody>
          <a:bodyPr spcFirstLastPara="1" wrap="square" lIns="91425" tIns="45700" rIns="91425" bIns="45700" anchor="t" anchorCtr="0">
            <a:noAutofit/>
          </a:bodyPr>
          <a:lstStyle/>
          <a:p>
            <a:pPr marL="457200" lvl="0" indent="-304800" algn="l" rtl="0">
              <a:lnSpc>
                <a:spcPct val="115000"/>
              </a:lnSpc>
              <a:spcBef>
                <a:spcPts val="1200"/>
              </a:spcBef>
              <a:spcAft>
                <a:spcPts val="0"/>
              </a:spcAft>
              <a:buClr>
                <a:srgbClr val="000000"/>
              </a:buClr>
              <a:buSzPts val="1200"/>
              <a:buChar char="❏"/>
            </a:pPr>
            <a:r>
              <a:rPr lang="en-US" sz="1200" b="1">
                <a:solidFill>
                  <a:srgbClr val="000000"/>
                </a:solidFill>
              </a:rPr>
              <a:t>The following variables showed no significant difference between Males and Females;</a:t>
            </a:r>
            <a:endParaRPr sz="1200" b="1">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Offers products at Reasonable Prices</a:t>
            </a:r>
            <a:endParaRPr sz="1200">
              <a:solidFill>
                <a:srgbClr val="000000"/>
              </a:solidFill>
            </a:endParaRPr>
          </a:p>
          <a:p>
            <a:pPr marL="0" lvl="0" indent="0" algn="l" rtl="0">
              <a:lnSpc>
                <a:spcPct val="115000"/>
              </a:lnSpc>
              <a:spcBef>
                <a:spcPts val="1200"/>
              </a:spcBef>
              <a:spcAft>
                <a:spcPts val="0"/>
              </a:spcAft>
              <a:buSzPts val="3200"/>
              <a:buNone/>
            </a:pPr>
            <a:endParaRPr sz="1200">
              <a:solidFill>
                <a:srgbClr val="000000"/>
              </a:solidFill>
            </a:endParaRPr>
          </a:p>
          <a:p>
            <a:pPr marL="457200" lvl="0" indent="-304800" algn="l" rtl="0">
              <a:lnSpc>
                <a:spcPct val="115000"/>
              </a:lnSpc>
              <a:spcBef>
                <a:spcPts val="800"/>
              </a:spcBef>
              <a:spcAft>
                <a:spcPts val="0"/>
              </a:spcAft>
              <a:buClr>
                <a:srgbClr val="000000"/>
              </a:buClr>
              <a:buSzPts val="1200"/>
              <a:buChar char="❏"/>
            </a:pPr>
            <a:r>
              <a:rPr lang="en-US" sz="1200" b="1">
                <a:solidFill>
                  <a:srgbClr val="000000"/>
                </a:solidFill>
              </a:rPr>
              <a:t>The following variables showed significantly higher means for Females:</a:t>
            </a:r>
            <a:endParaRPr sz="1200" b="1">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I am a regular customer at Target</a:t>
            </a:r>
            <a:endParaRPr sz="1200">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I am satisfied with the Overall Experience</a:t>
            </a:r>
            <a:endParaRPr sz="1200">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I am likely to recommend Target to family and friends</a:t>
            </a:r>
            <a:endParaRPr sz="1200">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Flexible Return Policy</a:t>
            </a:r>
            <a:endParaRPr sz="1200">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Offers a variety of product options</a:t>
            </a:r>
            <a:endParaRPr sz="1200">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Has Excellent Customer Service</a:t>
            </a:r>
            <a:endParaRPr sz="1200">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Has High Product Quality</a:t>
            </a:r>
            <a:endParaRPr sz="1200">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I like the fast self–checkout option at Target</a:t>
            </a:r>
            <a:endParaRPr sz="1200">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Has more convenient locations for me</a:t>
            </a:r>
            <a:endParaRPr sz="1200">
              <a:solidFill>
                <a:srgbClr val="000000"/>
              </a:solidFill>
            </a:endParaRPr>
          </a:p>
          <a:p>
            <a:pPr marL="0" lvl="0" indent="0" algn="l" rtl="0">
              <a:lnSpc>
                <a:spcPct val="115000"/>
              </a:lnSpc>
              <a:spcBef>
                <a:spcPts val="0"/>
              </a:spcBef>
              <a:spcAft>
                <a:spcPts val="0"/>
              </a:spcAft>
              <a:buSzPts val="3200"/>
              <a:buNone/>
            </a:pPr>
            <a:endParaRPr sz="1200">
              <a:solidFill>
                <a:srgbClr val="000000"/>
              </a:solidFill>
            </a:endParaRPr>
          </a:p>
          <a:p>
            <a:pPr marL="457200" lvl="0" indent="-304800" algn="l" rtl="0">
              <a:lnSpc>
                <a:spcPct val="115000"/>
              </a:lnSpc>
              <a:spcBef>
                <a:spcPts val="0"/>
              </a:spcBef>
              <a:spcAft>
                <a:spcPts val="0"/>
              </a:spcAft>
              <a:buClr>
                <a:srgbClr val="000000"/>
              </a:buClr>
              <a:buSzPts val="1200"/>
              <a:buChar char="❏"/>
            </a:pPr>
            <a:r>
              <a:rPr lang="en-US" sz="1200" b="1">
                <a:solidFill>
                  <a:srgbClr val="000000"/>
                </a:solidFill>
              </a:rPr>
              <a:t>The following variables showed significantly higher means for Males:</a:t>
            </a:r>
            <a:endParaRPr sz="1200" b="1">
              <a:solidFill>
                <a:srgbClr val="000000"/>
              </a:solidFill>
            </a:endParaRPr>
          </a:p>
          <a:p>
            <a:pPr marL="914400" lvl="0" indent="-304800" algn="l" rtl="0">
              <a:lnSpc>
                <a:spcPct val="115000"/>
              </a:lnSpc>
              <a:spcBef>
                <a:spcPts val="0"/>
              </a:spcBef>
              <a:spcAft>
                <a:spcPts val="0"/>
              </a:spcAft>
              <a:buClr>
                <a:srgbClr val="000000"/>
              </a:buClr>
              <a:buSzPts val="1200"/>
              <a:buChar char="➔"/>
            </a:pPr>
            <a:r>
              <a:rPr lang="en-US" sz="1200">
                <a:solidFill>
                  <a:srgbClr val="000000"/>
                </a:solidFill>
              </a:rPr>
              <a:t>None</a:t>
            </a:r>
            <a:endParaRPr sz="1200">
              <a:solidFill>
                <a:srgbClr val="000000"/>
              </a:solidFill>
            </a:endParaRPr>
          </a:p>
          <a:p>
            <a:pPr marL="0" lvl="0" indent="0" algn="l" rtl="0">
              <a:lnSpc>
                <a:spcPct val="100000"/>
              </a:lnSpc>
              <a:spcBef>
                <a:spcPts val="800"/>
              </a:spcBef>
              <a:spcAft>
                <a:spcPts val="0"/>
              </a:spcAft>
              <a:buSzPts val="3200"/>
              <a:buNone/>
            </a:pPr>
            <a:endParaRPr sz="1200"/>
          </a:p>
        </p:txBody>
      </p:sp>
      <p:sp>
        <p:nvSpPr>
          <p:cNvPr id="151" name="Google Shape;151;p10"/>
          <p:cNvSpPr txBox="1"/>
          <p:nvPr/>
        </p:nvSpPr>
        <p:spPr>
          <a:xfrm>
            <a:off x="9282350" y="1348650"/>
            <a:ext cx="1637400" cy="342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0"/>
              <a:buFont typeface="Arial"/>
              <a:buNone/>
            </a:pPr>
            <a:r>
              <a:rPr lang="en-US" sz="20000" b="0" i="0" u="none" strike="noStrike" cap="none">
                <a:solidFill>
                  <a:schemeClr val="accent1"/>
                </a:solidFill>
                <a:latin typeface="Arial"/>
                <a:ea typeface="Arial"/>
                <a:cs typeface="Arial"/>
                <a:sym typeface="Arial"/>
              </a:rPr>
              <a:t>}</a:t>
            </a:r>
            <a:endParaRPr sz="20000" b="0" i="0" u="none" strike="noStrike" cap="none">
              <a:solidFill>
                <a:schemeClr val="accent1"/>
              </a:solidFill>
              <a:latin typeface="Arial"/>
              <a:ea typeface="Arial"/>
              <a:cs typeface="Arial"/>
              <a:sym typeface="Arial"/>
            </a:endParaRPr>
          </a:p>
        </p:txBody>
      </p:sp>
      <p:sp>
        <p:nvSpPr>
          <p:cNvPr id="152" name="Google Shape;152;p10"/>
          <p:cNvSpPr txBox="1"/>
          <p:nvPr/>
        </p:nvSpPr>
        <p:spPr>
          <a:xfrm>
            <a:off x="10230150" y="2640600"/>
            <a:ext cx="1852800" cy="157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This shows us that there are significant gender segments at Target</a:t>
            </a:r>
            <a:endParaRPr sz="1600" b="0" i="0" u="none" strike="noStrike" cap="none">
              <a:solidFill>
                <a:srgbClr val="000000"/>
              </a:solidFill>
              <a:latin typeface="Arial"/>
              <a:ea typeface="Arial"/>
              <a:cs typeface="Arial"/>
              <a:sym typeface="Arial"/>
            </a:endParaRPr>
          </a:p>
        </p:txBody>
      </p:sp>
      <p:pic>
        <p:nvPicPr>
          <p:cNvPr id="153" name="Google Shape;153;p10"/>
          <p:cNvPicPr preferRelativeResize="0"/>
          <p:nvPr/>
        </p:nvPicPr>
        <p:blipFill rotWithShape="1">
          <a:blip r:embed="rId3">
            <a:alphaModFix/>
          </a:blip>
          <a:srcRect l="2638"/>
          <a:stretch/>
        </p:blipFill>
        <p:spPr>
          <a:xfrm>
            <a:off x="51400" y="751375"/>
            <a:ext cx="3274925" cy="5135550"/>
          </a:xfrm>
          <a:prstGeom prst="rect">
            <a:avLst/>
          </a:prstGeom>
          <a:noFill/>
          <a:ln>
            <a:noFill/>
          </a:ln>
        </p:spPr>
      </p:pic>
      <p:sp>
        <p:nvSpPr>
          <p:cNvPr id="154" name="Google Shape;154;p10"/>
          <p:cNvSpPr/>
          <p:nvPr/>
        </p:nvSpPr>
        <p:spPr>
          <a:xfrm>
            <a:off x="3753300" y="5003100"/>
            <a:ext cx="8210700" cy="741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0"/>
          <p:cNvSpPr txBox="1"/>
          <p:nvPr/>
        </p:nvSpPr>
        <p:spPr>
          <a:xfrm>
            <a:off x="3800775" y="5026825"/>
            <a:ext cx="8139300" cy="68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Managerial Conclusion: </a:t>
            </a:r>
            <a:r>
              <a:rPr lang="en-US" sz="1400" b="0" i="0" u="none" strike="noStrike" cap="none">
                <a:solidFill>
                  <a:srgbClr val="000000"/>
                </a:solidFill>
                <a:latin typeface="Arial"/>
                <a:ea typeface="Arial"/>
                <a:cs typeface="Arial"/>
                <a:sym typeface="Arial"/>
              </a:rPr>
              <a:t>There is a major gender segment between males and females in their preferences towards Target. Walmart must find a way to compete in the eyes of female consumers.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6531375" y="-63500"/>
            <a:ext cx="59661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5400"/>
              <a:buFont typeface="Arial Narrow"/>
              <a:buNone/>
            </a:pPr>
            <a:r>
              <a:rPr lang="en-US" sz="3500">
                <a:solidFill>
                  <a:srgbClr val="D9192C"/>
                </a:solidFill>
              </a:rPr>
              <a:t>Analysis: Chi-Square Test</a:t>
            </a:r>
            <a:endParaRPr sz="3500">
              <a:solidFill>
                <a:srgbClr val="D9192C"/>
              </a:solidFill>
            </a:endParaRPr>
          </a:p>
        </p:txBody>
      </p:sp>
      <p:pic>
        <p:nvPicPr>
          <p:cNvPr id="161" name="Google Shape;161;p11"/>
          <p:cNvPicPr preferRelativeResize="0"/>
          <p:nvPr/>
        </p:nvPicPr>
        <p:blipFill rotWithShape="1">
          <a:blip r:embed="rId3">
            <a:alphaModFix/>
          </a:blip>
          <a:srcRect/>
          <a:stretch/>
        </p:blipFill>
        <p:spPr>
          <a:xfrm>
            <a:off x="624425" y="102075"/>
            <a:ext cx="5157601" cy="5709525"/>
          </a:xfrm>
          <a:prstGeom prst="rect">
            <a:avLst/>
          </a:prstGeom>
          <a:noFill/>
          <a:ln>
            <a:noFill/>
          </a:ln>
        </p:spPr>
      </p:pic>
      <p:sp>
        <p:nvSpPr>
          <p:cNvPr id="162" name="Google Shape;162;p11"/>
          <p:cNvSpPr txBox="1"/>
          <p:nvPr/>
        </p:nvSpPr>
        <p:spPr>
          <a:xfrm>
            <a:off x="5782025" y="1467550"/>
            <a:ext cx="5873700" cy="382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474C55"/>
              </a:solidFill>
              <a:latin typeface="Arial"/>
              <a:ea typeface="Arial"/>
              <a:cs typeface="Arial"/>
              <a:sym typeface="Arial"/>
            </a:endParaRPr>
          </a:p>
        </p:txBody>
      </p:sp>
      <p:sp>
        <p:nvSpPr>
          <p:cNvPr id="163" name="Google Shape;163;p11"/>
          <p:cNvSpPr txBox="1"/>
          <p:nvPr/>
        </p:nvSpPr>
        <p:spPr>
          <a:xfrm>
            <a:off x="6002500" y="1084600"/>
            <a:ext cx="5873700" cy="45864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Level of significance = .010</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There is a relationship between gender and experience at Walmart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highlight>
                  <a:srgbClr val="00FFFF"/>
                </a:highlight>
                <a:latin typeface="Arial"/>
                <a:ea typeface="Arial"/>
                <a:cs typeface="Arial"/>
                <a:sym typeface="Arial"/>
              </a:rPr>
              <a:t>67.2%</a:t>
            </a:r>
            <a:r>
              <a:rPr lang="en-US" sz="2200" b="0" i="0" u="none" strike="noStrike" cap="none">
                <a:solidFill>
                  <a:srgbClr val="000000"/>
                </a:solidFill>
                <a:latin typeface="Arial"/>
                <a:ea typeface="Arial"/>
                <a:cs typeface="Arial"/>
                <a:sym typeface="Arial"/>
              </a:rPr>
              <a:t> of males agreed or strongly agreed that they are a regular customer at Walmart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highlight>
                  <a:srgbClr val="FFFF00"/>
                </a:highlight>
                <a:latin typeface="Arial"/>
                <a:ea typeface="Arial"/>
                <a:cs typeface="Arial"/>
                <a:sym typeface="Arial"/>
              </a:rPr>
              <a:t>61.1%</a:t>
            </a:r>
            <a:r>
              <a:rPr lang="en-US" sz="2200" b="0" i="0" u="none" strike="noStrike" cap="none">
                <a:solidFill>
                  <a:srgbClr val="000000"/>
                </a:solidFill>
                <a:latin typeface="Arial"/>
                <a:ea typeface="Arial"/>
                <a:cs typeface="Arial"/>
                <a:sym typeface="Arial"/>
              </a:rPr>
              <a:t> of females agreed or strongly agreed that they are a regular customer at Walmart</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6531375" y="-63500"/>
            <a:ext cx="59661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5400"/>
              <a:buFont typeface="Arial Narrow"/>
              <a:buNone/>
            </a:pPr>
            <a:r>
              <a:rPr lang="en-US" sz="3500">
                <a:solidFill>
                  <a:srgbClr val="D9192C"/>
                </a:solidFill>
              </a:rPr>
              <a:t>Analysis: Chi-Square Test</a:t>
            </a:r>
            <a:endParaRPr sz="3500">
              <a:solidFill>
                <a:srgbClr val="D9192C"/>
              </a:solidFill>
            </a:endParaRPr>
          </a:p>
        </p:txBody>
      </p:sp>
      <p:sp>
        <p:nvSpPr>
          <p:cNvPr id="169" name="Google Shape;169;p12"/>
          <p:cNvSpPr txBox="1"/>
          <p:nvPr/>
        </p:nvSpPr>
        <p:spPr>
          <a:xfrm>
            <a:off x="5782025" y="1467550"/>
            <a:ext cx="5873700" cy="382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474C55"/>
              </a:solidFill>
              <a:latin typeface="Arial"/>
              <a:ea typeface="Arial"/>
              <a:cs typeface="Arial"/>
              <a:sym typeface="Arial"/>
            </a:endParaRPr>
          </a:p>
        </p:txBody>
      </p:sp>
      <p:pic>
        <p:nvPicPr>
          <p:cNvPr id="170" name="Google Shape;170;p12"/>
          <p:cNvPicPr preferRelativeResize="0"/>
          <p:nvPr/>
        </p:nvPicPr>
        <p:blipFill rotWithShape="1">
          <a:blip r:embed="rId3">
            <a:alphaModFix/>
          </a:blip>
          <a:srcRect l="1729" t="1019"/>
          <a:stretch/>
        </p:blipFill>
        <p:spPr>
          <a:xfrm>
            <a:off x="813250" y="0"/>
            <a:ext cx="4857725" cy="5794074"/>
          </a:xfrm>
          <a:prstGeom prst="rect">
            <a:avLst/>
          </a:prstGeom>
          <a:noFill/>
          <a:ln>
            <a:noFill/>
          </a:ln>
        </p:spPr>
      </p:pic>
      <p:sp>
        <p:nvSpPr>
          <p:cNvPr id="171" name="Google Shape;171;p12"/>
          <p:cNvSpPr txBox="1"/>
          <p:nvPr/>
        </p:nvSpPr>
        <p:spPr>
          <a:xfrm>
            <a:off x="6140075" y="1201525"/>
            <a:ext cx="5157600" cy="45864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Level of significance = &lt;0.001 </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There is a relationship between gender and experience at Target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highlight>
                  <a:srgbClr val="00FFFF"/>
                </a:highlight>
                <a:latin typeface="Arial"/>
                <a:ea typeface="Arial"/>
                <a:cs typeface="Arial"/>
                <a:sym typeface="Arial"/>
              </a:rPr>
              <a:t>37.1%</a:t>
            </a:r>
            <a:r>
              <a:rPr lang="en-US" sz="2200" b="0" i="0" u="none" strike="noStrike" cap="none">
                <a:solidFill>
                  <a:srgbClr val="000000"/>
                </a:solidFill>
                <a:latin typeface="Arial"/>
                <a:ea typeface="Arial"/>
                <a:cs typeface="Arial"/>
                <a:sym typeface="Arial"/>
              </a:rPr>
              <a:t> of males agreed or strongly agreed that they are a regular customer at Target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US" sz="2200" b="1" i="0" u="none" strike="noStrike" cap="none">
                <a:solidFill>
                  <a:srgbClr val="000000"/>
                </a:solidFill>
                <a:highlight>
                  <a:srgbClr val="FFFF00"/>
                </a:highlight>
                <a:latin typeface="Arial"/>
                <a:ea typeface="Arial"/>
                <a:cs typeface="Arial"/>
                <a:sym typeface="Arial"/>
              </a:rPr>
              <a:t>65.3%</a:t>
            </a:r>
            <a:r>
              <a:rPr lang="en-US" sz="2200" b="1" i="0" u="none" strike="noStrike" cap="none">
                <a:solidFill>
                  <a:srgbClr val="000000"/>
                </a:solidFill>
                <a:latin typeface="Arial"/>
                <a:ea typeface="Arial"/>
                <a:cs typeface="Arial"/>
                <a:sym typeface="Arial"/>
              </a:rPr>
              <a:t> </a:t>
            </a:r>
            <a:r>
              <a:rPr lang="en-US" sz="2200" b="0" i="0" u="none" strike="noStrike" cap="none">
                <a:solidFill>
                  <a:srgbClr val="000000"/>
                </a:solidFill>
                <a:latin typeface="Arial"/>
                <a:ea typeface="Arial"/>
                <a:cs typeface="Arial"/>
                <a:sym typeface="Arial"/>
              </a:rPr>
              <a:t>of females agreed or strongly agreed that they are a regular customer at Target</a:t>
            </a: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186600" y="-161175"/>
            <a:ext cx="5997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5400"/>
              <a:buFont typeface="Arial Narrow"/>
              <a:buNone/>
            </a:pPr>
            <a:r>
              <a:rPr lang="en-US" sz="3500">
                <a:solidFill>
                  <a:srgbClr val="D9192C"/>
                </a:solidFill>
              </a:rPr>
              <a:t>Correlation Analysis</a:t>
            </a:r>
            <a:endParaRPr sz="3500">
              <a:solidFill>
                <a:srgbClr val="D9192C"/>
              </a:solidFill>
            </a:endParaRPr>
          </a:p>
        </p:txBody>
      </p:sp>
      <p:pic>
        <p:nvPicPr>
          <p:cNvPr id="177" name="Google Shape;177;p13"/>
          <p:cNvPicPr preferRelativeResize="0"/>
          <p:nvPr/>
        </p:nvPicPr>
        <p:blipFill rotWithShape="1">
          <a:blip r:embed="rId3">
            <a:alphaModFix/>
          </a:blip>
          <a:srcRect/>
          <a:stretch/>
        </p:blipFill>
        <p:spPr>
          <a:xfrm>
            <a:off x="3862925" y="577375"/>
            <a:ext cx="8329076" cy="5307049"/>
          </a:xfrm>
          <a:prstGeom prst="rect">
            <a:avLst/>
          </a:prstGeom>
          <a:noFill/>
          <a:ln>
            <a:noFill/>
          </a:ln>
        </p:spPr>
      </p:pic>
      <p:sp>
        <p:nvSpPr>
          <p:cNvPr id="178" name="Google Shape;178;p13"/>
          <p:cNvSpPr txBox="1">
            <a:spLocks noGrp="1"/>
          </p:cNvSpPr>
          <p:nvPr>
            <p:ph type="title"/>
          </p:nvPr>
        </p:nvSpPr>
        <p:spPr>
          <a:xfrm>
            <a:off x="103000" y="390525"/>
            <a:ext cx="3675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1800" i="1"/>
              <a:t>“I am likely to recommend Walmart </a:t>
            </a:r>
            <a:endParaRPr sz="1800" i="1"/>
          </a:p>
          <a:p>
            <a:pPr marL="0" marR="0" lvl="0" indent="0" algn="ctr" rtl="0">
              <a:lnSpc>
                <a:spcPct val="100000"/>
              </a:lnSpc>
              <a:spcBef>
                <a:spcPts val="0"/>
              </a:spcBef>
              <a:spcAft>
                <a:spcPts val="0"/>
              </a:spcAft>
              <a:buClr>
                <a:schemeClr val="accent1"/>
              </a:buClr>
              <a:buSzPts val="5400"/>
              <a:buFont typeface="Arial Narrow"/>
              <a:buNone/>
            </a:pPr>
            <a:r>
              <a:rPr lang="en-US" sz="1800" i="1"/>
              <a:t>to family and friends”</a:t>
            </a:r>
            <a:endParaRPr sz="1800" i="1"/>
          </a:p>
        </p:txBody>
      </p:sp>
      <p:sp>
        <p:nvSpPr>
          <p:cNvPr id="179" name="Google Shape;179;p13"/>
          <p:cNvSpPr txBox="1"/>
          <p:nvPr/>
        </p:nvSpPr>
        <p:spPr>
          <a:xfrm>
            <a:off x="103000" y="2909425"/>
            <a:ext cx="2920200" cy="14649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Due to the halo effect, we could potentially have multicollinearity</a:t>
            </a:r>
            <a:endParaRPr sz="2000" b="0" i="0" u="none" strike="noStrike" cap="none">
              <a:solidFill>
                <a:srgbClr val="000000"/>
              </a:solidFill>
              <a:latin typeface="Arial"/>
              <a:ea typeface="Arial"/>
              <a:cs typeface="Arial"/>
              <a:sym typeface="Arial"/>
            </a:endParaRPr>
          </a:p>
        </p:txBody>
      </p:sp>
      <p:sp>
        <p:nvSpPr>
          <p:cNvPr id="180" name="Google Shape;180;p13"/>
          <p:cNvSpPr txBox="1"/>
          <p:nvPr/>
        </p:nvSpPr>
        <p:spPr>
          <a:xfrm>
            <a:off x="3269525" y="1146950"/>
            <a:ext cx="723900" cy="84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a:t>
            </a:r>
            <a:endParaRPr sz="3200" b="0" i="0" u="none" strike="noStrike" cap="none">
              <a:solidFill>
                <a:schemeClr val="accent1"/>
              </a:solidFill>
              <a:latin typeface="Arial"/>
              <a:ea typeface="Arial"/>
              <a:cs typeface="Arial"/>
              <a:sym typeface="Arial"/>
            </a:endParaRPr>
          </a:p>
        </p:txBody>
      </p:sp>
      <p:sp>
        <p:nvSpPr>
          <p:cNvPr id="181" name="Google Shape;181;p13"/>
          <p:cNvSpPr txBox="1"/>
          <p:nvPr/>
        </p:nvSpPr>
        <p:spPr>
          <a:xfrm>
            <a:off x="103000" y="1379300"/>
            <a:ext cx="3356400" cy="12951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Our top row is a good reference point for the upcoming regression</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4"/>
          <p:cNvPicPr preferRelativeResize="0"/>
          <p:nvPr/>
        </p:nvPicPr>
        <p:blipFill rotWithShape="1">
          <a:blip r:embed="rId3">
            <a:alphaModFix/>
          </a:blip>
          <a:srcRect/>
          <a:stretch/>
        </p:blipFill>
        <p:spPr>
          <a:xfrm>
            <a:off x="4074351" y="590200"/>
            <a:ext cx="7993549" cy="5118800"/>
          </a:xfrm>
          <a:prstGeom prst="rect">
            <a:avLst/>
          </a:prstGeom>
          <a:noFill/>
          <a:ln>
            <a:noFill/>
          </a:ln>
        </p:spPr>
      </p:pic>
      <p:sp>
        <p:nvSpPr>
          <p:cNvPr id="188" name="Google Shape;188;p14"/>
          <p:cNvSpPr txBox="1">
            <a:spLocks noGrp="1"/>
          </p:cNvSpPr>
          <p:nvPr>
            <p:ph type="title"/>
          </p:nvPr>
        </p:nvSpPr>
        <p:spPr>
          <a:xfrm>
            <a:off x="186600" y="-113700"/>
            <a:ext cx="38280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5400"/>
              <a:buFont typeface="Arial Narrow"/>
              <a:buNone/>
            </a:pPr>
            <a:r>
              <a:rPr lang="en-US" sz="3500">
                <a:solidFill>
                  <a:srgbClr val="D9192C"/>
                </a:solidFill>
              </a:rPr>
              <a:t>Correlation Analysis</a:t>
            </a:r>
            <a:endParaRPr sz="3500">
              <a:solidFill>
                <a:srgbClr val="D9192C"/>
              </a:solidFill>
            </a:endParaRPr>
          </a:p>
        </p:txBody>
      </p:sp>
      <p:sp>
        <p:nvSpPr>
          <p:cNvPr id="189" name="Google Shape;189;p14"/>
          <p:cNvSpPr txBox="1">
            <a:spLocks noGrp="1"/>
          </p:cNvSpPr>
          <p:nvPr>
            <p:ph type="title"/>
          </p:nvPr>
        </p:nvSpPr>
        <p:spPr>
          <a:xfrm>
            <a:off x="786000" y="426150"/>
            <a:ext cx="24045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1800" i="1"/>
              <a:t>“I am satisfied with the</a:t>
            </a:r>
            <a:endParaRPr sz="1800" i="1"/>
          </a:p>
          <a:p>
            <a:pPr marL="0" marR="0" lvl="0" indent="0" algn="ctr" rtl="0">
              <a:lnSpc>
                <a:spcPct val="100000"/>
              </a:lnSpc>
              <a:spcBef>
                <a:spcPts val="0"/>
              </a:spcBef>
              <a:spcAft>
                <a:spcPts val="0"/>
              </a:spcAft>
              <a:buClr>
                <a:schemeClr val="accent1"/>
              </a:buClr>
              <a:buSzPts val="5400"/>
              <a:buFont typeface="Arial Narrow"/>
              <a:buNone/>
            </a:pPr>
            <a:r>
              <a:rPr lang="en-US" sz="1800" i="1"/>
              <a:t> Overall Experience”</a:t>
            </a:r>
            <a:endParaRPr sz="1800" i="1"/>
          </a:p>
        </p:txBody>
      </p:sp>
      <p:sp>
        <p:nvSpPr>
          <p:cNvPr id="190" name="Google Shape;190;p14"/>
          <p:cNvSpPr txBox="1"/>
          <p:nvPr/>
        </p:nvSpPr>
        <p:spPr>
          <a:xfrm>
            <a:off x="310050" y="2714400"/>
            <a:ext cx="2920200" cy="14292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Due to the halo effect, we could potentially have multicollinearity</a:t>
            </a:r>
            <a:endParaRPr sz="2000" b="0" i="0" u="none" strike="noStrike" cap="none">
              <a:solidFill>
                <a:srgbClr val="000000"/>
              </a:solidFill>
              <a:latin typeface="Arial"/>
              <a:ea typeface="Arial"/>
              <a:cs typeface="Arial"/>
              <a:sym typeface="Arial"/>
            </a:endParaRPr>
          </a:p>
        </p:txBody>
      </p:sp>
      <p:sp>
        <p:nvSpPr>
          <p:cNvPr id="191" name="Google Shape;191;p14"/>
          <p:cNvSpPr txBox="1"/>
          <p:nvPr/>
        </p:nvSpPr>
        <p:spPr>
          <a:xfrm>
            <a:off x="310050" y="1329550"/>
            <a:ext cx="3356400" cy="12951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Our top row is a good reference point for the upcoming regression</a:t>
            </a:r>
            <a:endParaRPr sz="2000" b="0" i="0" u="none" strike="noStrike" cap="none">
              <a:solidFill>
                <a:srgbClr val="000000"/>
              </a:solidFill>
              <a:latin typeface="Arial"/>
              <a:ea typeface="Arial"/>
              <a:cs typeface="Arial"/>
              <a:sym typeface="Arial"/>
            </a:endParaRPr>
          </a:p>
        </p:txBody>
      </p:sp>
      <p:sp>
        <p:nvSpPr>
          <p:cNvPr id="192" name="Google Shape;192;p14"/>
          <p:cNvSpPr txBox="1"/>
          <p:nvPr/>
        </p:nvSpPr>
        <p:spPr>
          <a:xfrm>
            <a:off x="3394675" y="1195400"/>
            <a:ext cx="7278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8061950" y="80750"/>
            <a:ext cx="40953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5400"/>
              <a:buNone/>
            </a:pPr>
            <a:r>
              <a:rPr lang="en-US" sz="3500">
                <a:solidFill>
                  <a:srgbClr val="D9192C"/>
                </a:solidFill>
              </a:rPr>
              <a:t>Regression Analysis</a:t>
            </a:r>
            <a:endParaRPr sz="3500">
              <a:solidFill>
                <a:srgbClr val="D9192C"/>
              </a:solidFill>
            </a:endParaRPr>
          </a:p>
        </p:txBody>
      </p:sp>
      <p:pic>
        <p:nvPicPr>
          <p:cNvPr id="199" name="Google Shape;199;p15"/>
          <p:cNvPicPr preferRelativeResize="0"/>
          <p:nvPr/>
        </p:nvPicPr>
        <p:blipFill rotWithShape="1">
          <a:blip r:embed="rId3">
            <a:alphaModFix/>
          </a:blip>
          <a:srcRect/>
          <a:stretch/>
        </p:blipFill>
        <p:spPr>
          <a:xfrm>
            <a:off x="745212" y="782325"/>
            <a:ext cx="6644174" cy="3859726"/>
          </a:xfrm>
          <a:prstGeom prst="rect">
            <a:avLst/>
          </a:prstGeom>
          <a:noFill/>
          <a:ln>
            <a:noFill/>
          </a:ln>
        </p:spPr>
      </p:pic>
      <p:sp>
        <p:nvSpPr>
          <p:cNvPr id="200" name="Google Shape;200;p15"/>
          <p:cNvSpPr txBox="1">
            <a:spLocks noGrp="1"/>
          </p:cNvSpPr>
          <p:nvPr>
            <p:ph type="title"/>
          </p:nvPr>
        </p:nvSpPr>
        <p:spPr>
          <a:xfrm>
            <a:off x="182900" y="0"/>
            <a:ext cx="77688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1800" i="1"/>
              <a:t>Dependent Variable: I am likely to recommend Walmart to family and friends.</a:t>
            </a:r>
            <a:endParaRPr sz="1800" i="1"/>
          </a:p>
        </p:txBody>
      </p:sp>
      <p:sp>
        <p:nvSpPr>
          <p:cNvPr id="201" name="Google Shape;201;p15"/>
          <p:cNvSpPr txBox="1"/>
          <p:nvPr/>
        </p:nvSpPr>
        <p:spPr>
          <a:xfrm>
            <a:off x="7951700" y="992700"/>
            <a:ext cx="4257000" cy="47271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000000"/>
              </a:buClr>
              <a:buSzPts val="1400"/>
              <a:buFont typeface="Arial"/>
              <a:buChar char="❏"/>
            </a:pPr>
            <a:r>
              <a:rPr lang="en-US" sz="1400" b="0" i="0" u="none" strike="noStrike" cap="none">
                <a:solidFill>
                  <a:srgbClr val="000000"/>
                </a:solidFill>
                <a:highlight>
                  <a:srgbClr val="FFFFFF"/>
                </a:highlight>
                <a:latin typeface="Arial"/>
                <a:ea typeface="Arial"/>
                <a:cs typeface="Arial"/>
                <a:sym typeface="Arial"/>
              </a:rPr>
              <a:t>Adj. R2 = 0.539</a:t>
            </a:r>
            <a:endParaRPr sz="1400" b="0" i="0" u="none" strike="noStrike" cap="none">
              <a:solidFill>
                <a:srgbClr val="000000"/>
              </a:solidFill>
              <a:highlight>
                <a:srgbClr val="FFFFFF"/>
              </a:highlight>
              <a:latin typeface="Arial"/>
              <a:ea typeface="Arial"/>
              <a:cs typeface="Arial"/>
              <a:sym typeface="Arial"/>
            </a:endParaRPr>
          </a:p>
          <a:p>
            <a:pPr marL="914400" marR="0" lvl="0" indent="-317500" algn="l" rtl="0">
              <a:lnSpc>
                <a:spcPct val="115000"/>
              </a:lnSpc>
              <a:spcBef>
                <a:spcPts val="0"/>
              </a:spcBef>
              <a:spcAft>
                <a:spcPts val="0"/>
              </a:spcAft>
              <a:buClr>
                <a:srgbClr val="000000"/>
              </a:buClr>
              <a:buSzPts val="1400"/>
              <a:buFont typeface="Arial"/>
              <a:buChar char="➔"/>
            </a:pPr>
            <a:r>
              <a:rPr lang="en-US" sz="1400" b="0" i="0" u="none" strike="noStrike" cap="none">
                <a:solidFill>
                  <a:srgbClr val="000000"/>
                </a:solidFill>
                <a:highlight>
                  <a:srgbClr val="FFFFFF"/>
                </a:highlight>
                <a:latin typeface="Arial"/>
                <a:ea typeface="Arial"/>
                <a:cs typeface="Arial"/>
                <a:sym typeface="Arial"/>
              </a:rPr>
              <a:t>53.9% of the variance in the dependent variable</a:t>
            </a:r>
            <a:endParaRPr sz="1400" b="0" i="0" u="none" strike="noStrike" cap="none">
              <a:solidFill>
                <a:srgbClr val="000000"/>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US" sz="1400" b="0" i="0" u="none" strike="noStrike" cap="none">
                <a:solidFill>
                  <a:srgbClr val="000000"/>
                </a:solidFill>
                <a:highlight>
                  <a:srgbClr val="FFFFFF"/>
                </a:highlight>
                <a:latin typeface="Arial"/>
                <a:ea typeface="Arial"/>
                <a:cs typeface="Arial"/>
                <a:sym typeface="Arial"/>
              </a:rPr>
              <a:t>Based on the ANOVA, the regression is significant at the &lt;0.001 level</a:t>
            </a:r>
            <a:endParaRPr sz="140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endParaRPr sz="1200" b="1" i="0" u="none" strike="noStrike" cap="none">
              <a:solidFill>
                <a:srgbClr val="000000"/>
              </a:solidFill>
              <a:highlight>
                <a:srgbClr val="FFFFFF"/>
              </a:highlight>
              <a:latin typeface="Arial"/>
              <a:ea typeface="Arial"/>
              <a:cs typeface="Arial"/>
              <a:sym typeface="Arial"/>
            </a:endParaRPr>
          </a:p>
          <a:p>
            <a:pPr marL="0" marR="0" lvl="0" indent="0" algn="ctr" rtl="0">
              <a:lnSpc>
                <a:spcPct val="115000"/>
              </a:lnSpc>
              <a:spcBef>
                <a:spcPts val="0"/>
              </a:spcBef>
              <a:spcAft>
                <a:spcPts val="0"/>
              </a:spcAft>
              <a:buClr>
                <a:srgbClr val="000000"/>
              </a:buClr>
              <a:buSzPts val="1200"/>
              <a:buFont typeface="Arial"/>
              <a:buNone/>
            </a:pPr>
            <a:r>
              <a:rPr lang="en-US" sz="1500" b="1" i="0" u="none" strike="noStrike" cap="none">
                <a:solidFill>
                  <a:srgbClr val="000000"/>
                </a:solidFill>
                <a:highlight>
                  <a:srgbClr val="FFFFFF"/>
                </a:highlight>
                <a:latin typeface="Arial"/>
                <a:ea typeface="Arial"/>
                <a:cs typeface="Arial"/>
                <a:sym typeface="Arial"/>
              </a:rPr>
              <a:t>Final Regression Equation</a:t>
            </a:r>
            <a:endParaRPr sz="1500" b="1"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endParaRPr sz="1200" b="1"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474C55"/>
              </a:solidFill>
              <a:latin typeface="Arial"/>
              <a:ea typeface="Arial"/>
              <a:cs typeface="Arial"/>
              <a:sym typeface="Arial"/>
            </a:endParaRPr>
          </a:p>
        </p:txBody>
      </p:sp>
      <p:sp>
        <p:nvSpPr>
          <p:cNvPr id="202" name="Google Shape;202;p15"/>
          <p:cNvSpPr/>
          <p:nvPr/>
        </p:nvSpPr>
        <p:spPr>
          <a:xfrm>
            <a:off x="8169350" y="2864550"/>
            <a:ext cx="3880500" cy="29211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5"/>
          <p:cNvSpPr txBox="1"/>
          <p:nvPr/>
        </p:nvSpPr>
        <p:spPr>
          <a:xfrm>
            <a:off x="8169350" y="2864550"/>
            <a:ext cx="3743100" cy="292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highlight>
                  <a:srgbClr val="FFFFFF"/>
                </a:highlight>
                <a:latin typeface="Arial"/>
                <a:ea typeface="Arial"/>
                <a:cs typeface="Arial"/>
                <a:sym typeface="Arial"/>
              </a:rPr>
              <a:t> </a:t>
            </a:r>
            <a:r>
              <a:rPr lang="en-US" sz="1050" b="0" i="0" u="none" strike="noStrike" cap="none">
                <a:solidFill>
                  <a:srgbClr val="000000"/>
                </a:solidFill>
                <a:highlight>
                  <a:srgbClr val="FFFFFF"/>
                </a:highlight>
                <a:latin typeface="Arial"/>
                <a:ea typeface="Arial"/>
                <a:cs typeface="Arial"/>
                <a:sym typeface="Arial"/>
              </a:rPr>
              <a:t>I am likely to recommend Walmart to family and friends =    </a:t>
            </a:r>
            <a:endParaRPr sz="1050" b="0" i="0" u="none" strike="noStrike" cap="none">
              <a:solidFill>
                <a:srgbClr val="000000"/>
              </a:solidFill>
              <a:highlight>
                <a:srgbClr val="FFFFFF"/>
              </a:highlight>
              <a:latin typeface="Arial"/>
              <a:ea typeface="Arial"/>
              <a:cs typeface="Arial"/>
              <a:sym typeface="Arial"/>
            </a:endParaRPr>
          </a:p>
          <a:p>
            <a:pPr marL="50800" marR="50800" lvl="0" indent="406400" algn="l" rtl="0">
              <a:lnSpc>
                <a:spcPct val="100000"/>
              </a:lnSpc>
              <a:spcBef>
                <a:spcPts val="1200"/>
              </a:spcBef>
              <a:spcAft>
                <a:spcPts val="0"/>
              </a:spcAft>
              <a:buClr>
                <a:srgbClr val="000000"/>
              </a:buClr>
              <a:buSzPts val="1050"/>
              <a:buFont typeface="Arial"/>
              <a:buNone/>
            </a:pPr>
            <a:r>
              <a:rPr lang="en-US" sz="1050" b="0" i="0" u="none" strike="noStrike" cap="none">
                <a:solidFill>
                  <a:srgbClr val="000000"/>
                </a:solidFill>
                <a:highlight>
                  <a:srgbClr val="FFFFFF"/>
                </a:highlight>
                <a:latin typeface="Arial"/>
                <a:ea typeface="Arial"/>
                <a:cs typeface="Arial"/>
                <a:sym typeface="Arial"/>
              </a:rPr>
              <a:t> +0.377 * I am a regular customer at Walmart</a:t>
            </a:r>
            <a:endParaRPr sz="1050" b="0" i="0" u="none" strike="noStrike" cap="none">
              <a:solidFill>
                <a:srgbClr val="000000"/>
              </a:solidFill>
              <a:highlight>
                <a:srgbClr val="FFFFFF"/>
              </a:highlight>
              <a:latin typeface="Arial"/>
              <a:ea typeface="Arial"/>
              <a:cs typeface="Arial"/>
              <a:sym typeface="Arial"/>
            </a:endParaRPr>
          </a:p>
          <a:p>
            <a:pPr marL="0" marR="50800" lvl="0" indent="457200" algn="l" rtl="0">
              <a:lnSpc>
                <a:spcPct val="100000"/>
              </a:lnSpc>
              <a:spcBef>
                <a:spcPts val="1200"/>
              </a:spcBef>
              <a:spcAft>
                <a:spcPts val="0"/>
              </a:spcAft>
              <a:buClr>
                <a:srgbClr val="000000"/>
              </a:buClr>
              <a:buSzPts val="1050"/>
              <a:buFont typeface="Arial"/>
              <a:buNone/>
            </a:pPr>
            <a:r>
              <a:rPr lang="en-US" sz="1050" b="0" i="0" u="none" strike="noStrike" cap="none">
                <a:solidFill>
                  <a:srgbClr val="000000"/>
                </a:solidFill>
                <a:highlight>
                  <a:srgbClr val="FFFFFF"/>
                </a:highlight>
                <a:latin typeface="Arial"/>
                <a:ea typeface="Arial"/>
                <a:cs typeface="Arial"/>
                <a:sym typeface="Arial"/>
              </a:rPr>
              <a:t>+0.235 * Has Excellent Customer Service</a:t>
            </a:r>
            <a:endParaRPr sz="1050" b="0" i="0" u="none" strike="noStrike" cap="none">
              <a:solidFill>
                <a:srgbClr val="000000"/>
              </a:solidFill>
              <a:highlight>
                <a:srgbClr val="FFFFFF"/>
              </a:highlight>
              <a:latin typeface="Arial"/>
              <a:ea typeface="Arial"/>
              <a:cs typeface="Arial"/>
              <a:sym typeface="Arial"/>
            </a:endParaRPr>
          </a:p>
          <a:p>
            <a:pPr marL="508000" marR="50800" lvl="0" indent="0" algn="l" rtl="0">
              <a:lnSpc>
                <a:spcPct val="100000"/>
              </a:lnSpc>
              <a:spcBef>
                <a:spcPts val="1200"/>
              </a:spcBef>
              <a:spcAft>
                <a:spcPts val="0"/>
              </a:spcAft>
              <a:buClr>
                <a:srgbClr val="000000"/>
              </a:buClr>
              <a:buSzPts val="1050"/>
              <a:buFont typeface="Arial"/>
              <a:buNone/>
            </a:pPr>
            <a:r>
              <a:rPr lang="en-US" sz="1050" b="0" i="0" u="none" strike="noStrike" cap="none">
                <a:solidFill>
                  <a:srgbClr val="000000"/>
                </a:solidFill>
                <a:highlight>
                  <a:srgbClr val="FFFFFF"/>
                </a:highlight>
                <a:latin typeface="Arial"/>
                <a:ea typeface="Arial"/>
                <a:cs typeface="Arial"/>
                <a:sym typeface="Arial"/>
              </a:rPr>
              <a:t>+0.135 * Walmart has a seamless online shopping experience.</a:t>
            </a:r>
            <a:endParaRPr sz="1050" b="0" i="0" u="none" strike="noStrike" cap="none">
              <a:solidFill>
                <a:srgbClr val="000000"/>
              </a:solidFill>
              <a:highlight>
                <a:srgbClr val="FFFFFF"/>
              </a:highlight>
              <a:latin typeface="Arial"/>
              <a:ea typeface="Arial"/>
              <a:cs typeface="Arial"/>
              <a:sym typeface="Arial"/>
            </a:endParaRPr>
          </a:p>
          <a:p>
            <a:pPr marL="508000" marR="50800" lvl="0" indent="0" algn="l" rtl="0">
              <a:lnSpc>
                <a:spcPct val="100000"/>
              </a:lnSpc>
              <a:spcBef>
                <a:spcPts val="1200"/>
              </a:spcBef>
              <a:spcAft>
                <a:spcPts val="0"/>
              </a:spcAft>
              <a:buClr>
                <a:srgbClr val="000000"/>
              </a:buClr>
              <a:buSzPts val="1050"/>
              <a:buFont typeface="Arial"/>
              <a:buNone/>
            </a:pPr>
            <a:r>
              <a:rPr lang="en-US" sz="1050" b="0" i="0" u="none" strike="noStrike" cap="none">
                <a:solidFill>
                  <a:srgbClr val="000000"/>
                </a:solidFill>
                <a:highlight>
                  <a:srgbClr val="FFFFFF"/>
                </a:highlight>
                <a:latin typeface="Arial"/>
                <a:ea typeface="Arial"/>
                <a:cs typeface="Arial"/>
                <a:sym typeface="Arial"/>
              </a:rPr>
              <a:t>+0.124 * Performance (Walmart): Offers a variety of product options</a:t>
            </a:r>
            <a:endParaRPr sz="1050" b="0" i="0" u="none" strike="noStrike" cap="none">
              <a:solidFill>
                <a:srgbClr val="000000"/>
              </a:solidFill>
              <a:highlight>
                <a:srgbClr val="FFFFFF"/>
              </a:highlight>
              <a:latin typeface="Arial"/>
              <a:ea typeface="Arial"/>
              <a:cs typeface="Arial"/>
              <a:sym typeface="Arial"/>
            </a:endParaRPr>
          </a:p>
          <a:p>
            <a:pPr marL="508000" marR="50800" lvl="0" indent="0" algn="l" rtl="0">
              <a:lnSpc>
                <a:spcPct val="100000"/>
              </a:lnSpc>
              <a:spcBef>
                <a:spcPts val="1200"/>
              </a:spcBef>
              <a:spcAft>
                <a:spcPts val="0"/>
              </a:spcAft>
              <a:buClr>
                <a:srgbClr val="000000"/>
              </a:buClr>
              <a:buSzPts val="1050"/>
              <a:buFont typeface="Arial"/>
              <a:buNone/>
            </a:pPr>
            <a:r>
              <a:rPr lang="en-US" sz="1050" b="0" i="0" u="none" strike="noStrike" cap="none">
                <a:solidFill>
                  <a:srgbClr val="000000"/>
                </a:solidFill>
                <a:highlight>
                  <a:srgbClr val="FFFFFF"/>
                </a:highlight>
                <a:latin typeface="Arial"/>
                <a:ea typeface="Arial"/>
                <a:cs typeface="Arial"/>
                <a:sym typeface="Arial"/>
              </a:rPr>
              <a:t>+0.106 * Performance (Walmart): Has High Product Quality</a:t>
            </a:r>
            <a:endParaRPr sz="1050" b="0" i="0" u="none" strike="noStrike" cap="none">
              <a:solidFill>
                <a:srgbClr val="000000"/>
              </a:solidFill>
              <a:highlight>
                <a:srgbClr val="FFFFFF"/>
              </a:highlight>
              <a:latin typeface="Arial"/>
              <a:ea typeface="Arial"/>
              <a:cs typeface="Arial"/>
              <a:sym typeface="Arial"/>
            </a:endParaRPr>
          </a:p>
          <a:p>
            <a:pPr marL="508000" marR="50800" lvl="0" indent="0" algn="l" rtl="0">
              <a:lnSpc>
                <a:spcPct val="100000"/>
              </a:lnSpc>
              <a:spcBef>
                <a:spcPts val="1200"/>
              </a:spcBef>
              <a:spcAft>
                <a:spcPts val="0"/>
              </a:spcAft>
              <a:buClr>
                <a:srgbClr val="000000"/>
              </a:buClr>
              <a:buSzPts val="1050"/>
              <a:buFont typeface="Arial"/>
              <a:buNone/>
            </a:pPr>
            <a:r>
              <a:rPr lang="en-US" sz="1050" b="0" i="0" u="none" strike="noStrike" cap="none">
                <a:solidFill>
                  <a:srgbClr val="000000"/>
                </a:solidFill>
                <a:highlight>
                  <a:srgbClr val="FFFFFF"/>
                </a:highlight>
                <a:latin typeface="Arial"/>
                <a:ea typeface="Arial"/>
                <a:cs typeface="Arial"/>
                <a:sym typeface="Arial"/>
              </a:rPr>
              <a:t>+0.090 * Walmart has a welcoming environment for all consumers</a:t>
            </a: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050"/>
              <a:buFont typeface="Arial"/>
              <a:buNone/>
            </a:pPr>
            <a:endParaRPr sz="105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474C55"/>
              </a:solidFill>
              <a:latin typeface="Arial"/>
              <a:ea typeface="Arial"/>
              <a:cs typeface="Arial"/>
              <a:sym typeface="Arial"/>
            </a:endParaRPr>
          </a:p>
        </p:txBody>
      </p:sp>
      <p:sp>
        <p:nvSpPr>
          <p:cNvPr id="204" name="Google Shape;204;p15"/>
          <p:cNvSpPr/>
          <p:nvPr/>
        </p:nvSpPr>
        <p:spPr>
          <a:xfrm>
            <a:off x="478550" y="4753925"/>
            <a:ext cx="7320600" cy="1091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5"/>
          <p:cNvSpPr txBox="1"/>
          <p:nvPr/>
        </p:nvSpPr>
        <p:spPr>
          <a:xfrm>
            <a:off x="502250" y="4753925"/>
            <a:ext cx="7273200" cy="104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Managerial Conclusion: </a:t>
            </a:r>
            <a:r>
              <a:rPr lang="en-US" sz="1200" b="0" i="0" u="none" strike="noStrike" cap="none">
                <a:solidFill>
                  <a:srgbClr val="000000"/>
                </a:solidFill>
                <a:latin typeface="Arial"/>
                <a:ea typeface="Arial"/>
                <a:cs typeface="Arial"/>
                <a:sym typeface="Arial"/>
              </a:rPr>
              <a:t>We recommend that Walmart management work on building loyalty for their regular customers (perhaps like airlines do) and improving their customer service. From the regression equation above, we see that excellent customer service plays a big role in whether or not customers are satisfied with their overall experience so Walmart must invest more time into training their employees to provide better overall service to their customers.</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7682050" y="55325"/>
            <a:ext cx="3878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5400"/>
              <a:buNone/>
            </a:pPr>
            <a:r>
              <a:rPr lang="en-US" sz="3500">
                <a:solidFill>
                  <a:srgbClr val="D9192C"/>
                </a:solidFill>
              </a:rPr>
              <a:t>Regression Analysis</a:t>
            </a:r>
            <a:endParaRPr sz="3500">
              <a:solidFill>
                <a:srgbClr val="D9192C"/>
              </a:solidFill>
            </a:endParaRPr>
          </a:p>
        </p:txBody>
      </p:sp>
      <p:sp>
        <p:nvSpPr>
          <p:cNvPr id="212" name="Google Shape;212;p16"/>
          <p:cNvSpPr txBox="1">
            <a:spLocks noGrp="1"/>
          </p:cNvSpPr>
          <p:nvPr>
            <p:ph type="title"/>
          </p:nvPr>
        </p:nvSpPr>
        <p:spPr>
          <a:xfrm>
            <a:off x="742375" y="55325"/>
            <a:ext cx="6027000" cy="70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1800" i="1"/>
              <a:t>Dependent Variable: I am satisfied with the Overall Experience.</a:t>
            </a:r>
            <a:endParaRPr sz="1800" i="1"/>
          </a:p>
        </p:txBody>
      </p:sp>
      <p:pic>
        <p:nvPicPr>
          <p:cNvPr id="213" name="Google Shape;213;p16"/>
          <p:cNvPicPr preferRelativeResize="0"/>
          <p:nvPr/>
        </p:nvPicPr>
        <p:blipFill rotWithShape="1">
          <a:blip r:embed="rId3">
            <a:alphaModFix/>
          </a:blip>
          <a:srcRect/>
          <a:stretch/>
        </p:blipFill>
        <p:spPr>
          <a:xfrm>
            <a:off x="1058875" y="759725"/>
            <a:ext cx="5394000" cy="3997292"/>
          </a:xfrm>
          <a:prstGeom prst="rect">
            <a:avLst/>
          </a:prstGeom>
          <a:noFill/>
          <a:ln>
            <a:noFill/>
          </a:ln>
        </p:spPr>
      </p:pic>
      <p:sp>
        <p:nvSpPr>
          <p:cNvPr id="214" name="Google Shape;214;p16"/>
          <p:cNvSpPr txBox="1"/>
          <p:nvPr/>
        </p:nvSpPr>
        <p:spPr>
          <a:xfrm>
            <a:off x="6769375" y="983850"/>
            <a:ext cx="5394000" cy="45816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000000"/>
              </a:buClr>
              <a:buSzPts val="1400"/>
              <a:buFont typeface="Arial"/>
              <a:buChar char="❏"/>
            </a:pPr>
            <a:r>
              <a:rPr lang="en-US" sz="1400" b="0" i="0" u="none" strike="noStrike" cap="none">
                <a:solidFill>
                  <a:srgbClr val="000000"/>
                </a:solidFill>
                <a:highlight>
                  <a:srgbClr val="FFFFFF"/>
                </a:highlight>
                <a:latin typeface="Arial"/>
                <a:ea typeface="Arial"/>
                <a:cs typeface="Arial"/>
                <a:sym typeface="Arial"/>
              </a:rPr>
              <a:t>Adj. R2 = 0.515</a:t>
            </a:r>
            <a:endParaRPr sz="1400" b="0" i="0" u="none" strike="noStrike" cap="none">
              <a:solidFill>
                <a:srgbClr val="000000"/>
              </a:solidFill>
              <a:highlight>
                <a:srgbClr val="FFFFFF"/>
              </a:highlight>
              <a:latin typeface="Arial"/>
              <a:ea typeface="Arial"/>
              <a:cs typeface="Arial"/>
              <a:sym typeface="Arial"/>
            </a:endParaRPr>
          </a:p>
          <a:p>
            <a:pPr marL="914400" marR="0" lvl="0" indent="-317500" algn="l" rtl="0">
              <a:lnSpc>
                <a:spcPct val="115000"/>
              </a:lnSpc>
              <a:spcBef>
                <a:spcPts val="0"/>
              </a:spcBef>
              <a:spcAft>
                <a:spcPts val="0"/>
              </a:spcAft>
              <a:buClr>
                <a:srgbClr val="000000"/>
              </a:buClr>
              <a:buSzPts val="1400"/>
              <a:buFont typeface="Arial"/>
              <a:buChar char="➔"/>
            </a:pPr>
            <a:r>
              <a:rPr lang="en-US" sz="1400" b="0" i="0" u="none" strike="noStrike" cap="none">
                <a:solidFill>
                  <a:srgbClr val="000000"/>
                </a:solidFill>
                <a:highlight>
                  <a:srgbClr val="FFFFFF"/>
                </a:highlight>
                <a:latin typeface="Arial"/>
                <a:ea typeface="Arial"/>
                <a:cs typeface="Arial"/>
                <a:sym typeface="Arial"/>
              </a:rPr>
              <a:t>51.5% of the variance in the dependent variable</a:t>
            </a:r>
            <a:endParaRPr sz="1400" b="0" i="0" u="none" strike="noStrike" cap="none">
              <a:solidFill>
                <a:srgbClr val="000000"/>
              </a:solidFill>
              <a:highlight>
                <a:srgbClr val="FFFFFF"/>
              </a:highlight>
              <a:latin typeface="Arial"/>
              <a:ea typeface="Arial"/>
              <a:cs typeface="Arial"/>
              <a:sym typeface="Arial"/>
            </a:endParaRPr>
          </a:p>
          <a:p>
            <a:pPr marL="457200" marR="0" lvl="0" indent="-317500" algn="l" rtl="0">
              <a:lnSpc>
                <a:spcPct val="115000"/>
              </a:lnSpc>
              <a:spcBef>
                <a:spcPts val="0"/>
              </a:spcBef>
              <a:spcAft>
                <a:spcPts val="0"/>
              </a:spcAft>
              <a:buClr>
                <a:srgbClr val="000000"/>
              </a:buClr>
              <a:buSzPts val="1400"/>
              <a:buFont typeface="Arial"/>
              <a:buChar char="❏"/>
            </a:pPr>
            <a:r>
              <a:rPr lang="en-US" sz="1400" b="0" i="0" u="none" strike="noStrike" cap="none">
                <a:solidFill>
                  <a:srgbClr val="000000"/>
                </a:solidFill>
                <a:highlight>
                  <a:srgbClr val="FFFFFF"/>
                </a:highlight>
                <a:latin typeface="Arial"/>
                <a:ea typeface="Arial"/>
                <a:cs typeface="Arial"/>
                <a:sym typeface="Arial"/>
              </a:rPr>
              <a:t>Based on the ANOVA, the regression is significant at the &lt;0.001 level</a:t>
            </a:r>
            <a:endParaRPr sz="1200" b="1" i="0" u="none" strike="noStrike" cap="none">
              <a:solidFill>
                <a:srgbClr val="000000"/>
              </a:solidFill>
              <a:highlight>
                <a:srgbClr val="FFFFFF"/>
              </a:highlight>
              <a:latin typeface="Arial"/>
              <a:ea typeface="Arial"/>
              <a:cs typeface="Arial"/>
              <a:sym typeface="Arial"/>
            </a:endParaRPr>
          </a:p>
          <a:p>
            <a:pPr marL="0" marR="0" lvl="0" indent="0" algn="ctr" rtl="0">
              <a:lnSpc>
                <a:spcPct val="115000"/>
              </a:lnSpc>
              <a:spcBef>
                <a:spcPts val="0"/>
              </a:spcBef>
              <a:spcAft>
                <a:spcPts val="0"/>
              </a:spcAft>
              <a:buClr>
                <a:srgbClr val="000000"/>
              </a:buClr>
              <a:buSzPts val="1200"/>
              <a:buFont typeface="Arial"/>
              <a:buNone/>
            </a:pPr>
            <a:r>
              <a:rPr lang="en-US" sz="1200" b="1" i="0" u="none" strike="noStrike" cap="none">
                <a:solidFill>
                  <a:srgbClr val="000000"/>
                </a:solidFill>
                <a:highlight>
                  <a:srgbClr val="FFFFFF"/>
                </a:highlight>
                <a:latin typeface="Arial"/>
                <a:ea typeface="Arial"/>
                <a:cs typeface="Arial"/>
                <a:sym typeface="Arial"/>
              </a:rPr>
              <a:t>  </a:t>
            </a:r>
            <a:r>
              <a:rPr lang="en-US" sz="1400" b="1" i="0" u="none" strike="noStrike" cap="none">
                <a:solidFill>
                  <a:srgbClr val="000000"/>
                </a:solidFill>
                <a:highlight>
                  <a:srgbClr val="FFFFFF"/>
                </a:highlight>
                <a:latin typeface="Arial"/>
                <a:ea typeface="Arial"/>
                <a:cs typeface="Arial"/>
                <a:sym typeface="Arial"/>
              </a:rPr>
              <a:t>     </a:t>
            </a:r>
            <a:r>
              <a:rPr lang="en-US" sz="1500" b="1" i="0" u="none" strike="noStrike" cap="none">
                <a:solidFill>
                  <a:srgbClr val="000000"/>
                </a:solidFill>
                <a:highlight>
                  <a:srgbClr val="FFFFFF"/>
                </a:highlight>
                <a:latin typeface="Arial"/>
                <a:ea typeface="Arial"/>
                <a:cs typeface="Arial"/>
                <a:sym typeface="Arial"/>
              </a:rPr>
              <a:t>Final Regression Equation</a:t>
            </a:r>
            <a:endParaRPr sz="1500" b="1" i="0" u="none" strike="noStrike" cap="none">
              <a:solidFill>
                <a:srgbClr val="000000"/>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74C55"/>
              </a:solidFill>
              <a:latin typeface="Arial"/>
              <a:ea typeface="Arial"/>
              <a:cs typeface="Arial"/>
              <a:sym typeface="Arial"/>
            </a:endParaRPr>
          </a:p>
        </p:txBody>
      </p:sp>
      <p:sp>
        <p:nvSpPr>
          <p:cNvPr id="215" name="Google Shape;215;p16"/>
          <p:cNvSpPr/>
          <p:nvPr/>
        </p:nvSpPr>
        <p:spPr>
          <a:xfrm>
            <a:off x="7179025" y="2430650"/>
            <a:ext cx="4931700" cy="3005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6"/>
          <p:cNvSpPr txBox="1"/>
          <p:nvPr/>
        </p:nvSpPr>
        <p:spPr>
          <a:xfrm>
            <a:off x="7179025" y="2430650"/>
            <a:ext cx="5302200" cy="300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highlight>
                  <a:srgbClr val="FFFFFF"/>
                </a:highlight>
                <a:latin typeface="Arial"/>
                <a:ea typeface="Arial"/>
                <a:cs typeface="Arial"/>
                <a:sym typeface="Arial"/>
              </a:rPr>
              <a:t>I am satisfied with the Overall Experience =</a:t>
            </a: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highlight>
                  <a:srgbClr val="FFFFFF"/>
                </a:highlight>
                <a:latin typeface="Arial"/>
                <a:ea typeface="Arial"/>
                <a:cs typeface="Arial"/>
                <a:sym typeface="Arial"/>
              </a:rPr>
              <a:t>+0.197 * Performance (Walmart): I am a regular customer at Walmart</a:t>
            </a: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highlight>
                  <a:srgbClr val="FFFFFF"/>
                </a:highlight>
                <a:latin typeface="Arial"/>
                <a:ea typeface="Arial"/>
                <a:cs typeface="Arial"/>
                <a:sym typeface="Arial"/>
              </a:rPr>
              <a:t>+0.182 * Performance (Walmart): Has Excellent Customer Service</a:t>
            </a: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highlight>
                  <a:srgbClr val="FFFFFF"/>
                </a:highlight>
                <a:latin typeface="Arial"/>
                <a:ea typeface="Arial"/>
                <a:cs typeface="Arial"/>
                <a:sym typeface="Arial"/>
              </a:rPr>
              <a:t>+0.173 * Performance (Walmart): Has High Product Quality</a:t>
            </a: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highlight>
                  <a:srgbClr val="FFFFFF"/>
                </a:highlight>
                <a:latin typeface="Arial"/>
                <a:ea typeface="Arial"/>
                <a:cs typeface="Arial"/>
                <a:sym typeface="Arial"/>
              </a:rPr>
              <a:t>+0.168 * Performance (Walmart): Offers a variety of product options</a:t>
            </a: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highlight>
                  <a:srgbClr val="FFFFFF"/>
                </a:highlight>
                <a:latin typeface="Arial"/>
                <a:ea typeface="Arial"/>
                <a:cs typeface="Arial"/>
                <a:sym typeface="Arial"/>
              </a:rPr>
              <a:t>+0.137 * Performance (Walmart): Has a welcoming environment for all customers</a:t>
            </a: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highlight>
                  <a:srgbClr val="FFFFFF"/>
                </a:highlight>
                <a:latin typeface="Arial"/>
                <a:ea typeface="Arial"/>
                <a:cs typeface="Arial"/>
                <a:sym typeface="Arial"/>
              </a:rPr>
              <a:t>+0.127 * Performance (Walmart): Has a flexible return policy</a:t>
            </a: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000000"/>
              </a:solidFill>
              <a:highlight>
                <a:srgbClr val="FFFFFF"/>
              </a:highlight>
              <a:latin typeface="Arial"/>
              <a:ea typeface="Arial"/>
              <a:cs typeface="Arial"/>
              <a:sym typeface="Arial"/>
            </a:endParaRPr>
          </a:p>
          <a:p>
            <a:pPr marL="45720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highlight>
                  <a:srgbClr val="FFFFFF"/>
                </a:highlight>
                <a:latin typeface="Arial"/>
                <a:ea typeface="Arial"/>
                <a:cs typeface="Arial"/>
                <a:sym typeface="Arial"/>
              </a:rPr>
              <a:t>+0.118 * Walmart has a seamless online shopping experience</a:t>
            </a:r>
            <a:endParaRPr sz="1100" b="0" i="0" u="none" strike="noStrike" cap="none">
              <a:solidFill>
                <a:srgbClr val="000000"/>
              </a:solidFill>
              <a:highlight>
                <a:srgbClr val="FFFFFF"/>
              </a:highlight>
              <a:latin typeface="Arial"/>
              <a:ea typeface="Arial"/>
              <a:cs typeface="Arial"/>
              <a:sym typeface="Arial"/>
            </a:endParaRPr>
          </a:p>
          <a:p>
            <a:pPr marL="508000" marR="50800" lvl="0" indent="0" algn="l" rtl="0">
              <a:lnSpc>
                <a:spcPct val="100000"/>
              </a:lnSpc>
              <a:spcBef>
                <a:spcPts val="1200"/>
              </a:spcBef>
              <a:spcAft>
                <a:spcPts val="0"/>
              </a:spcAft>
              <a:buClr>
                <a:srgbClr val="000000"/>
              </a:buClr>
              <a:buSzPts val="1100"/>
              <a:buFont typeface="Arial"/>
              <a:buNone/>
            </a:pPr>
            <a:endParaRPr sz="110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474C55"/>
              </a:solidFill>
              <a:latin typeface="Arial"/>
              <a:ea typeface="Arial"/>
              <a:cs typeface="Arial"/>
              <a:sym typeface="Arial"/>
            </a:endParaRPr>
          </a:p>
        </p:txBody>
      </p:sp>
      <p:sp>
        <p:nvSpPr>
          <p:cNvPr id="217" name="Google Shape;217;p16"/>
          <p:cNvSpPr/>
          <p:nvPr/>
        </p:nvSpPr>
        <p:spPr>
          <a:xfrm>
            <a:off x="487075" y="4825125"/>
            <a:ext cx="6537600" cy="991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6"/>
          <p:cNvSpPr txBox="1"/>
          <p:nvPr/>
        </p:nvSpPr>
        <p:spPr>
          <a:xfrm>
            <a:off x="502275" y="4872575"/>
            <a:ext cx="6513900" cy="93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Managerial Conclusion: </a:t>
            </a:r>
            <a:r>
              <a:rPr lang="en-US" sz="1200" b="0" i="0" u="none" strike="noStrike" cap="none">
                <a:solidFill>
                  <a:srgbClr val="000000"/>
                </a:solidFill>
                <a:latin typeface="Arial"/>
                <a:ea typeface="Arial"/>
                <a:cs typeface="Arial"/>
                <a:sym typeface="Arial"/>
              </a:rPr>
              <a:t>We recommend that Walmart focus primarily on creating regular customers through excellent customer service and providing high product quality. From the regression analysis, we can see that regular customers seem to be the most correlated with satisfaction with their overall experience at Walmart. </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body" idx="1"/>
          </p:nvPr>
        </p:nvSpPr>
        <p:spPr>
          <a:xfrm>
            <a:off x="588425" y="1630800"/>
            <a:ext cx="8576700" cy="41256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0"/>
              </a:spcBef>
              <a:spcAft>
                <a:spcPts val="0"/>
              </a:spcAft>
              <a:buClr>
                <a:srgbClr val="000000"/>
              </a:buClr>
              <a:buSzPts val="2200"/>
              <a:buChar char="❏"/>
            </a:pPr>
            <a:r>
              <a:rPr lang="en-US" sz="2200">
                <a:solidFill>
                  <a:srgbClr val="000000"/>
                </a:solidFill>
              </a:rPr>
              <a:t>Women favor the shopping experience at Target over Walmart</a:t>
            </a:r>
            <a:endParaRPr sz="2200">
              <a:solidFill>
                <a:srgbClr val="000000"/>
              </a:solidFill>
            </a:endParaRPr>
          </a:p>
          <a:p>
            <a:pPr marL="0" lvl="0" indent="0" algn="l" rtl="0">
              <a:lnSpc>
                <a:spcPct val="100000"/>
              </a:lnSpc>
              <a:spcBef>
                <a:spcPts val="0"/>
              </a:spcBef>
              <a:spcAft>
                <a:spcPts val="0"/>
              </a:spcAft>
              <a:buSzPts val="3200"/>
              <a:buNone/>
            </a:pPr>
            <a:endParaRPr sz="2200">
              <a:solidFill>
                <a:srgbClr val="000000"/>
              </a:solidFill>
            </a:endParaRPr>
          </a:p>
          <a:p>
            <a:pPr marL="457200" lvl="0" indent="-368300" algn="l" rtl="0">
              <a:lnSpc>
                <a:spcPct val="100000"/>
              </a:lnSpc>
              <a:spcBef>
                <a:spcPts val="0"/>
              </a:spcBef>
              <a:spcAft>
                <a:spcPts val="0"/>
              </a:spcAft>
              <a:buClr>
                <a:srgbClr val="000000"/>
              </a:buClr>
              <a:buSzPts val="2200"/>
              <a:buChar char="❏"/>
            </a:pPr>
            <a:r>
              <a:rPr lang="en-US" sz="2200">
                <a:solidFill>
                  <a:srgbClr val="000000"/>
                </a:solidFill>
              </a:rPr>
              <a:t>Men seemed to feel similarly about both Walmart and Target</a:t>
            </a:r>
            <a:endParaRPr sz="2200">
              <a:solidFill>
                <a:srgbClr val="000000"/>
              </a:solidFill>
            </a:endParaRPr>
          </a:p>
          <a:p>
            <a:pPr marL="0" lvl="0" indent="0" algn="l" rtl="0">
              <a:lnSpc>
                <a:spcPct val="100000"/>
              </a:lnSpc>
              <a:spcBef>
                <a:spcPts val="0"/>
              </a:spcBef>
              <a:spcAft>
                <a:spcPts val="0"/>
              </a:spcAft>
              <a:buSzPts val="3200"/>
              <a:buNone/>
            </a:pPr>
            <a:endParaRPr sz="2200">
              <a:solidFill>
                <a:srgbClr val="000000"/>
              </a:solidFill>
            </a:endParaRPr>
          </a:p>
          <a:p>
            <a:pPr marL="457200" lvl="0" indent="-368300" algn="l" rtl="0">
              <a:lnSpc>
                <a:spcPct val="100000"/>
              </a:lnSpc>
              <a:spcBef>
                <a:spcPts val="0"/>
              </a:spcBef>
              <a:spcAft>
                <a:spcPts val="0"/>
              </a:spcAft>
              <a:buClr>
                <a:srgbClr val="000000"/>
              </a:buClr>
              <a:buSzPts val="2200"/>
              <a:buChar char="❏"/>
            </a:pPr>
            <a:r>
              <a:rPr lang="en-US" sz="2200">
                <a:solidFill>
                  <a:srgbClr val="000000"/>
                </a:solidFill>
              </a:rPr>
              <a:t>Walmart’s key area for improvement is customer service</a:t>
            </a:r>
            <a:endParaRPr sz="2200">
              <a:solidFill>
                <a:srgbClr val="000000"/>
              </a:solidFill>
            </a:endParaRPr>
          </a:p>
          <a:p>
            <a:pPr marL="914400" lvl="0" indent="-368300" algn="l" rtl="0">
              <a:lnSpc>
                <a:spcPct val="100000"/>
              </a:lnSpc>
              <a:spcBef>
                <a:spcPts val="0"/>
              </a:spcBef>
              <a:spcAft>
                <a:spcPts val="0"/>
              </a:spcAft>
              <a:buClr>
                <a:srgbClr val="000000"/>
              </a:buClr>
              <a:buSzPts val="2200"/>
              <a:buChar char="➔"/>
            </a:pPr>
            <a:r>
              <a:rPr lang="en-US" sz="2200">
                <a:solidFill>
                  <a:srgbClr val="000000"/>
                </a:solidFill>
              </a:rPr>
              <a:t>Customer Service</a:t>
            </a:r>
            <a:endParaRPr sz="2200">
              <a:solidFill>
                <a:srgbClr val="000000"/>
              </a:solidFill>
            </a:endParaRPr>
          </a:p>
          <a:p>
            <a:pPr marL="914400" lvl="0" indent="-368300" algn="l" rtl="0">
              <a:lnSpc>
                <a:spcPct val="100000"/>
              </a:lnSpc>
              <a:spcBef>
                <a:spcPts val="0"/>
              </a:spcBef>
              <a:spcAft>
                <a:spcPts val="0"/>
              </a:spcAft>
              <a:buClr>
                <a:srgbClr val="000000"/>
              </a:buClr>
              <a:buSzPts val="2200"/>
              <a:buChar char="➔"/>
            </a:pPr>
            <a:r>
              <a:rPr lang="en-US" sz="2200">
                <a:solidFill>
                  <a:srgbClr val="000000"/>
                </a:solidFill>
              </a:rPr>
              <a:t>Product Quality</a:t>
            </a:r>
            <a:endParaRPr sz="2200">
              <a:solidFill>
                <a:srgbClr val="000000"/>
              </a:solidFill>
            </a:endParaRPr>
          </a:p>
          <a:p>
            <a:pPr marL="0" lvl="0" indent="0" algn="l" rtl="0">
              <a:lnSpc>
                <a:spcPct val="100000"/>
              </a:lnSpc>
              <a:spcBef>
                <a:spcPts val="0"/>
              </a:spcBef>
              <a:spcAft>
                <a:spcPts val="0"/>
              </a:spcAft>
              <a:buSzPts val="3200"/>
              <a:buNone/>
            </a:pPr>
            <a:endParaRPr sz="2200">
              <a:solidFill>
                <a:srgbClr val="000000"/>
              </a:solidFill>
            </a:endParaRPr>
          </a:p>
          <a:p>
            <a:pPr marL="457200" lvl="0" indent="-368300" algn="l" rtl="0">
              <a:lnSpc>
                <a:spcPct val="100000"/>
              </a:lnSpc>
              <a:spcBef>
                <a:spcPts val="0"/>
              </a:spcBef>
              <a:spcAft>
                <a:spcPts val="0"/>
              </a:spcAft>
              <a:buClr>
                <a:srgbClr val="000000"/>
              </a:buClr>
              <a:buSzPts val="2200"/>
              <a:buChar char="❏"/>
            </a:pPr>
            <a:r>
              <a:rPr lang="en-US" sz="2200">
                <a:solidFill>
                  <a:srgbClr val="000000"/>
                </a:solidFill>
              </a:rPr>
              <a:t>Overall, Target is outperforming Walmart</a:t>
            </a:r>
            <a:endParaRPr sz="2200">
              <a:solidFill>
                <a:srgbClr val="000000"/>
              </a:solidFill>
            </a:endParaRPr>
          </a:p>
        </p:txBody>
      </p:sp>
      <p:sp>
        <p:nvSpPr>
          <p:cNvPr id="224" name="Google Shape;224;p17"/>
          <p:cNvSpPr txBox="1">
            <a:spLocks noGrp="1"/>
          </p:cNvSpPr>
          <p:nvPr>
            <p:ph type="title"/>
          </p:nvPr>
        </p:nvSpPr>
        <p:spPr>
          <a:xfrm>
            <a:off x="1981200" y="348713"/>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a:solidFill>
                  <a:srgbClr val="D9192C"/>
                </a:solidFill>
              </a:rPr>
              <a:t>Conclusions</a:t>
            </a:r>
            <a:endParaRPr>
              <a:solidFill>
                <a:srgbClr val="D9192C"/>
              </a:solidFill>
            </a:endParaRPr>
          </a:p>
        </p:txBody>
      </p:sp>
      <p:pic>
        <p:nvPicPr>
          <p:cNvPr id="225" name="Google Shape;225;p17"/>
          <p:cNvPicPr preferRelativeResize="0"/>
          <p:nvPr/>
        </p:nvPicPr>
        <p:blipFill rotWithShape="1">
          <a:blip r:embed="rId3">
            <a:alphaModFix/>
          </a:blip>
          <a:srcRect/>
          <a:stretch/>
        </p:blipFill>
        <p:spPr>
          <a:xfrm>
            <a:off x="9087193" y="1247073"/>
            <a:ext cx="3104807" cy="36552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317500" y="1239175"/>
            <a:ext cx="8343300" cy="4136100"/>
          </a:xfrm>
          <a:prstGeom prst="rect">
            <a:avLst/>
          </a:prstGeom>
          <a:noFill/>
          <a:ln>
            <a:noFill/>
          </a:ln>
        </p:spPr>
        <p:txBody>
          <a:bodyPr spcFirstLastPara="1" wrap="square" lIns="91425" tIns="45700" rIns="91425" bIns="45700" anchor="t" anchorCtr="0">
            <a:noAutofit/>
          </a:bodyPr>
          <a:lstStyle/>
          <a:p>
            <a:pPr marL="457200" lvl="0" indent="-323850" algn="l" rtl="0">
              <a:lnSpc>
                <a:spcPct val="100000"/>
              </a:lnSpc>
              <a:spcBef>
                <a:spcPts val="0"/>
              </a:spcBef>
              <a:spcAft>
                <a:spcPts val="0"/>
              </a:spcAft>
              <a:buClr>
                <a:srgbClr val="000000"/>
              </a:buClr>
              <a:buSzPts val="1500"/>
              <a:buChar char="❏"/>
            </a:pPr>
            <a:r>
              <a:rPr lang="en-US" sz="1500">
                <a:solidFill>
                  <a:srgbClr val="000000"/>
                </a:solidFill>
              </a:rPr>
              <a:t>Because Walmart is underperforming in their customer service</a:t>
            </a:r>
            <a:endParaRPr sz="1500">
              <a:solidFill>
                <a:srgbClr val="000000"/>
              </a:solidFill>
            </a:endParaRPr>
          </a:p>
          <a:p>
            <a:pPr marL="914400" lvl="0" indent="-323850" algn="l" rtl="0">
              <a:lnSpc>
                <a:spcPct val="100000"/>
              </a:lnSpc>
              <a:spcBef>
                <a:spcPts val="0"/>
              </a:spcBef>
              <a:spcAft>
                <a:spcPts val="0"/>
              </a:spcAft>
              <a:buClr>
                <a:srgbClr val="000000"/>
              </a:buClr>
              <a:buSzPts val="1500"/>
              <a:buChar char="➔"/>
            </a:pPr>
            <a:r>
              <a:rPr lang="en-US" sz="1500">
                <a:solidFill>
                  <a:srgbClr val="000000"/>
                </a:solidFill>
              </a:rPr>
              <a:t>We recommend that Walmart require quarterly training for their employees </a:t>
            </a:r>
            <a:endParaRPr sz="1500">
              <a:solidFill>
                <a:srgbClr val="000000"/>
              </a:solidFill>
            </a:endParaRPr>
          </a:p>
          <a:p>
            <a:pPr marL="1371600" lvl="1" indent="-323850" algn="l" rtl="0">
              <a:lnSpc>
                <a:spcPct val="100000"/>
              </a:lnSpc>
              <a:spcBef>
                <a:spcPts val="0"/>
              </a:spcBef>
              <a:spcAft>
                <a:spcPts val="0"/>
              </a:spcAft>
              <a:buClr>
                <a:srgbClr val="000000"/>
              </a:buClr>
              <a:buSzPts val="1500"/>
              <a:buChar char="◆"/>
            </a:pPr>
            <a:r>
              <a:rPr lang="en-US" sz="1500">
                <a:solidFill>
                  <a:srgbClr val="000000"/>
                </a:solidFill>
              </a:rPr>
              <a:t>Chick-fil-A example</a:t>
            </a:r>
            <a:endParaRPr sz="1500">
              <a:solidFill>
                <a:srgbClr val="000000"/>
              </a:solidFill>
            </a:endParaRPr>
          </a:p>
          <a:p>
            <a:pPr marL="0" lvl="0" indent="0" algn="l" rtl="0">
              <a:lnSpc>
                <a:spcPct val="100000"/>
              </a:lnSpc>
              <a:spcBef>
                <a:spcPts val="0"/>
              </a:spcBef>
              <a:spcAft>
                <a:spcPts val="0"/>
              </a:spcAft>
              <a:buSzPts val="3200"/>
              <a:buNone/>
            </a:pP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US" sz="1500">
                <a:solidFill>
                  <a:srgbClr val="000000"/>
                </a:solidFill>
              </a:rPr>
              <a:t>To combat its reputation of poor product quality</a:t>
            </a:r>
            <a:endParaRPr sz="1500">
              <a:solidFill>
                <a:srgbClr val="000000"/>
              </a:solidFill>
            </a:endParaRPr>
          </a:p>
          <a:p>
            <a:pPr marL="914400" lvl="0" indent="-323850" algn="l" rtl="0">
              <a:lnSpc>
                <a:spcPct val="100000"/>
              </a:lnSpc>
              <a:spcBef>
                <a:spcPts val="0"/>
              </a:spcBef>
              <a:spcAft>
                <a:spcPts val="0"/>
              </a:spcAft>
              <a:buClr>
                <a:srgbClr val="000000"/>
              </a:buClr>
              <a:buSzPts val="1500"/>
              <a:buChar char="➔"/>
            </a:pPr>
            <a:r>
              <a:rPr lang="en-US" sz="1500">
                <a:solidFill>
                  <a:srgbClr val="000000"/>
                </a:solidFill>
              </a:rPr>
              <a:t>Introduce a new brand called Walmart Premium</a:t>
            </a:r>
            <a:endParaRPr sz="1500">
              <a:solidFill>
                <a:srgbClr val="000000"/>
              </a:solidFill>
            </a:endParaRPr>
          </a:p>
          <a:p>
            <a:pPr marL="0" lvl="0" indent="0" algn="l" rtl="0">
              <a:lnSpc>
                <a:spcPct val="100000"/>
              </a:lnSpc>
              <a:spcBef>
                <a:spcPts val="0"/>
              </a:spcBef>
              <a:spcAft>
                <a:spcPts val="0"/>
              </a:spcAft>
              <a:buSzPts val="3200"/>
              <a:buNone/>
            </a:pPr>
            <a:endParaRPr sz="1500">
              <a:solidFill>
                <a:srgbClr val="000000"/>
              </a:solidFill>
            </a:endParaRPr>
          </a:p>
          <a:p>
            <a:pPr marL="457200" lvl="0" indent="-323850" algn="l" rtl="0">
              <a:lnSpc>
                <a:spcPct val="100000"/>
              </a:lnSpc>
              <a:spcBef>
                <a:spcPts val="0"/>
              </a:spcBef>
              <a:spcAft>
                <a:spcPts val="0"/>
              </a:spcAft>
              <a:buClr>
                <a:srgbClr val="000000"/>
              </a:buClr>
              <a:buSzPts val="1500"/>
              <a:buChar char="❏"/>
            </a:pPr>
            <a:r>
              <a:rPr lang="en-US" sz="1500">
                <a:solidFill>
                  <a:srgbClr val="000000"/>
                </a:solidFill>
              </a:rPr>
              <a:t>Increase store aesthetics and overall aura if they want to gain more female customers</a:t>
            </a:r>
            <a:endParaRPr sz="1500">
              <a:solidFill>
                <a:srgbClr val="000000"/>
              </a:solidFill>
            </a:endParaRPr>
          </a:p>
          <a:p>
            <a:pPr marL="914400" lvl="0" indent="-323850" algn="l" rtl="0">
              <a:lnSpc>
                <a:spcPct val="100000"/>
              </a:lnSpc>
              <a:spcBef>
                <a:spcPts val="0"/>
              </a:spcBef>
              <a:spcAft>
                <a:spcPts val="0"/>
              </a:spcAft>
              <a:buClr>
                <a:srgbClr val="000000"/>
              </a:buClr>
              <a:buSzPts val="1500"/>
              <a:buChar char="➔"/>
            </a:pPr>
            <a:r>
              <a:rPr lang="en-US" sz="1500">
                <a:solidFill>
                  <a:srgbClr val="000000"/>
                </a:solidFill>
              </a:rPr>
              <a:t>Examples: well-lit aisles, clear signage, and attractive displays</a:t>
            </a:r>
            <a:endParaRPr sz="1500">
              <a:solidFill>
                <a:srgbClr val="000000"/>
              </a:solidFill>
            </a:endParaRPr>
          </a:p>
          <a:p>
            <a:pPr marL="0" lvl="0" indent="0" algn="l" rtl="0">
              <a:lnSpc>
                <a:spcPct val="100000"/>
              </a:lnSpc>
              <a:spcBef>
                <a:spcPts val="0"/>
              </a:spcBef>
              <a:spcAft>
                <a:spcPts val="0"/>
              </a:spcAft>
              <a:buSzPts val="3200"/>
              <a:buNone/>
            </a:pPr>
            <a:endParaRPr sz="1500">
              <a:solidFill>
                <a:srgbClr val="000000"/>
              </a:solidFill>
            </a:endParaRPr>
          </a:p>
          <a:p>
            <a:pPr marL="457200" lvl="0" indent="-323850" algn="l" rtl="0">
              <a:lnSpc>
                <a:spcPct val="115000"/>
              </a:lnSpc>
              <a:spcBef>
                <a:spcPts val="1200"/>
              </a:spcBef>
              <a:spcAft>
                <a:spcPts val="0"/>
              </a:spcAft>
              <a:buClr>
                <a:srgbClr val="000000"/>
              </a:buClr>
              <a:buSzPts val="1500"/>
              <a:buChar char="❏"/>
            </a:pPr>
            <a:r>
              <a:rPr lang="en-US" sz="1500">
                <a:solidFill>
                  <a:srgbClr val="000000"/>
                </a:solidFill>
                <a:highlight>
                  <a:srgbClr val="FFFFFF"/>
                </a:highlight>
              </a:rPr>
              <a:t>We recommend that Walmart create a survey for customers to complete with these five variables:</a:t>
            </a:r>
            <a:endParaRPr sz="1500">
              <a:solidFill>
                <a:srgbClr val="000000"/>
              </a:solidFill>
              <a:highlight>
                <a:srgbClr val="FFFFFF"/>
              </a:highlight>
            </a:endParaRPr>
          </a:p>
          <a:p>
            <a:pPr marL="914400" lvl="0" indent="-323850" algn="l" rtl="0">
              <a:lnSpc>
                <a:spcPct val="115000"/>
              </a:lnSpc>
              <a:spcBef>
                <a:spcPts val="0"/>
              </a:spcBef>
              <a:spcAft>
                <a:spcPts val="0"/>
              </a:spcAft>
              <a:buClr>
                <a:srgbClr val="000000"/>
              </a:buClr>
              <a:buSzPts val="1500"/>
              <a:buChar char="➔"/>
            </a:pPr>
            <a:r>
              <a:rPr lang="en-US" sz="1500">
                <a:solidFill>
                  <a:srgbClr val="000000"/>
                </a:solidFill>
                <a:highlight>
                  <a:srgbClr val="FFFFFF"/>
                </a:highlight>
              </a:rPr>
              <a:t>customer regularity</a:t>
            </a:r>
            <a:endParaRPr sz="1500">
              <a:solidFill>
                <a:srgbClr val="000000"/>
              </a:solidFill>
              <a:highlight>
                <a:srgbClr val="FFFFFF"/>
              </a:highlight>
            </a:endParaRPr>
          </a:p>
          <a:p>
            <a:pPr marL="914400" lvl="0" indent="-323850" algn="l" rtl="0">
              <a:lnSpc>
                <a:spcPct val="115000"/>
              </a:lnSpc>
              <a:spcBef>
                <a:spcPts val="0"/>
              </a:spcBef>
              <a:spcAft>
                <a:spcPts val="0"/>
              </a:spcAft>
              <a:buClr>
                <a:srgbClr val="000000"/>
              </a:buClr>
              <a:buSzPts val="1500"/>
              <a:buChar char="➔"/>
            </a:pPr>
            <a:r>
              <a:rPr lang="en-US" sz="1500">
                <a:solidFill>
                  <a:srgbClr val="000000"/>
                </a:solidFill>
                <a:highlight>
                  <a:srgbClr val="FFFFFF"/>
                </a:highlight>
              </a:rPr>
              <a:t>excellent customer service</a:t>
            </a:r>
            <a:endParaRPr sz="1500">
              <a:solidFill>
                <a:srgbClr val="000000"/>
              </a:solidFill>
              <a:highlight>
                <a:srgbClr val="FFFFFF"/>
              </a:highlight>
            </a:endParaRPr>
          </a:p>
          <a:p>
            <a:pPr marL="914400" lvl="0" indent="-323850" algn="l" rtl="0">
              <a:lnSpc>
                <a:spcPct val="115000"/>
              </a:lnSpc>
              <a:spcBef>
                <a:spcPts val="0"/>
              </a:spcBef>
              <a:spcAft>
                <a:spcPts val="0"/>
              </a:spcAft>
              <a:buClr>
                <a:srgbClr val="000000"/>
              </a:buClr>
              <a:buSzPts val="1500"/>
              <a:buChar char="➔"/>
            </a:pPr>
            <a:r>
              <a:rPr lang="en-US" sz="1500">
                <a:solidFill>
                  <a:srgbClr val="000000"/>
                </a:solidFill>
                <a:highlight>
                  <a:srgbClr val="FFFFFF"/>
                </a:highlight>
              </a:rPr>
              <a:t>variety of product options</a:t>
            </a:r>
            <a:endParaRPr sz="1500">
              <a:solidFill>
                <a:srgbClr val="000000"/>
              </a:solidFill>
              <a:highlight>
                <a:srgbClr val="FFFFFF"/>
              </a:highlight>
            </a:endParaRPr>
          </a:p>
          <a:p>
            <a:pPr marL="914400" lvl="0" indent="-323850" algn="l" rtl="0">
              <a:lnSpc>
                <a:spcPct val="115000"/>
              </a:lnSpc>
              <a:spcBef>
                <a:spcPts val="0"/>
              </a:spcBef>
              <a:spcAft>
                <a:spcPts val="0"/>
              </a:spcAft>
              <a:buClr>
                <a:srgbClr val="000000"/>
              </a:buClr>
              <a:buSzPts val="1500"/>
              <a:buChar char="➔"/>
            </a:pPr>
            <a:r>
              <a:rPr lang="en-US" sz="1500">
                <a:solidFill>
                  <a:srgbClr val="000000"/>
                </a:solidFill>
                <a:highlight>
                  <a:srgbClr val="FFFFFF"/>
                </a:highlight>
              </a:rPr>
              <a:t>high product quality</a:t>
            </a:r>
            <a:endParaRPr sz="1500">
              <a:solidFill>
                <a:srgbClr val="000000"/>
              </a:solidFill>
              <a:highlight>
                <a:srgbClr val="FFFFFF"/>
              </a:highlight>
            </a:endParaRPr>
          </a:p>
          <a:p>
            <a:pPr marL="914400" lvl="0" indent="-323850" algn="l" rtl="0">
              <a:lnSpc>
                <a:spcPct val="115000"/>
              </a:lnSpc>
              <a:spcBef>
                <a:spcPts val="0"/>
              </a:spcBef>
              <a:spcAft>
                <a:spcPts val="0"/>
              </a:spcAft>
              <a:buClr>
                <a:srgbClr val="000000"/>
              </a:buClr>
              <a:buSzPts val="1500"/>
              <a:buChar char="➔"/>
            </a:pPr>
            <a:r>
              <a:rPr lang="en-US" sz="1500">
                <a:solidFill>
                  <a:srgbClr val="000000"/>
                </a:solidFill>
                <a:highlight>
                  <a:srgbClr val="FFFFFF"/>
                </a:highlight>
              </a:rPr>
              <a:t>possessing a welcoming environment </a:t>
            </a:r>
            <a:endParaRPr sz="1500">
              <a:solidFill>
                <a:srgbClr val="000000"/>
              </a:solidFill>
            </a:endParaRPr>
          </a:p>
        </p:txBody>
      </p:sp>
      <p:sp>
        <p:nvSpPr>
          <p:cNvPr id="231" name="Google Shape;231;p18"/>
          <p:cNvSpPr txBox="1">
            <a:spLocks noGrp="1"/>
          </p:cNvSpPr>
          <p:nvPr>
            <p:ph type="title"/>
          </p:nvPr>
        </p:nvSpPr>
        <p:spPr>
          <a:xfrm>
            <a:off x="3444150" y="212600"/>
            <a:ext cx="53037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4500">
                <a:solidFill>
                  <a:srgbClr val="D9192C"/>
                </a:solidFill>
              </a:rPr>
              <a:t>Recommendations</a:t>
            </a:r>
            <a:endParaRPr sz="4500">
              <a:solidFill>
                <a:srgbClr val="D9192C"/>
              </a:solidFill>
            </a:endParaRPr>
          </a:p>
        </p:txBody>
      </p:sp>
      <p:pic>
        <p:nvPicPr>
          <p:cNvPr id="232" name="Google Shape;232;p18"/>
          <p:cNvPicPr preferRelativeResize="0"/>
          <p:nvPr/>
        </p:nvPicPr>
        <p:blipFill rotWithShape="1">
          <a:blip r:embed="rId3">
            <a:alphaModFix/>
          </a:blip>
          <a:srcRect r="12927"/>
          <a:stretch/>
        </p:blipFill>
        <p:spPr>
          <a:xfrm>
            <a:off x="8451513" y="1316500"/>
            <a:ext cx="3740487" cy="398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9"/>
          <p:cNvSpPr txBox="1">
            <a:spLocks noGrp="1"/>
          </p:cNvSpPr>
          <p:nvPr>
            <p:ph type="body" idx="1"/>
          </p:nvPr>
        </p:nvSpPr>
        <p:spPr>
          <a:xfrm>
            <a:off x="1976625" y="1504050"/>
            <a:ext cx="9181800" cy="4228500"/>
          </a:xfrm>
          <a:prstGeom prst="rect">
            <a:avLst/>
          </a:prstGeom>
          <a:noFill/>
          <a:ln>
            <a:noFill/>
          </a:ln>
        </p:spPr>
        <p:txBody>
          <a:bodyPr spcFirstLastPara="1" wrap="square" lIns="91425" tIns="45700" rIns="91425" bIns="45700" anchor="t" anchorCtr="0">
            <a:noAutofit/>
          </a:bodyPr>
          <a:lstStyle/>
          <a:p>
            <a:pPr marL="457200" lvl="0" indent="-419100" algn="l" rtl="0">
              <a:lnSpc>
                <a:spcPct val="150000"/>
              </a:lnSpc>
              <a:spcBef>
                <a:spcPts val="0"/>
              </a:spcBef>
              <a:spcAft>
                <a:spcPts val="0"/>
              </a:spcAft>
              <a:buClr>
                <a:srgbClr val="000000"/>
              </a:buClr>
              <a:buSzPts val="3000"/>
              <a:buAutoNum type="romanUcPeriod"/>
            </a:pPr>
            <a:r>
              <a:rPr lang="en-US" sz="3000">
                <a:solidFill>
                  <a:srgbClr val="000000"/>
                </a:solidFill>
              </a:rPr>
              <a:t>Lack of literature review / secondary research </a:t>
            </a:r>
            <a:endParaRPr sz="3000">
              <a:solidFill>
                <a:srgbClr val="000000"/>
              </a:solidFill>
            </a:endParaRPr>
          </a:p>
          <a:p>
            <a:pPr marL="457200" lvl="0" indent="-419100" algn="l" rtl="0">
              <a:lnSpc>
                <a:spcPct val="150000"/>
              </a:lnSpc>
              <a:spcBef>
                <a:spcPts val="0"/>
              </a:spcBef>
              <a:spcAft>
                <a:spcPts val="0"/>
              </a:spcAft>
              <a:buClr>
                <a:srgbClr val="000000"/>
              </a:buClr>
              <a:buSzPts val="3000"/>
              <a:buAutoNum type="romanUcPeriod"/>
            </a:pPr>
            <a:r>
              <a:rPr lang="en-US" sz="3000">
                <a:solidFill>
                  <a:srgbClr val="000000"/>
                </a:solidFill>
              </a:rPr>
              <a:t>Not using a random sample </a:t>
            </a:r>
            <a:endParaRPr sz="3000">
              <a:solidFill>
                <a:srgbClr val="000000"/>
              </a:solidFill>
            </a:endParaRPr>
          </a:p>
          <a:p>
            <a:pPr marL="457200" lvl="0" indent="-419100" algn="l" rtl="0">
              <a:lnSpc>
                <a:spcPct val="150000"/>
              </a:lnSpc>
              <a:spcBef>
                <a:spcPts val="0"/>
              </a:spcBef>
              <a:spcAft>
                <a:spcPts val="0"/>
              </a:spcAft>
              <a:buClr>
                <a:srgbClr val="000000"/>
              </a:buClr>
              <a:buSzPts val="3000"/>
              <a:buAutoNum type="romanUcPeriod"/>
            </a:pPr>
            <a:r>
              <a:rPr lang="en-US" sz="3000">
                <a:solidFill>
                  <a:srgbClr val="000000"/>
                </a:solidFill>
              </a:rPr>
              <a:t>Results of Test of One Proportion</a:t>
            </a:r>
            <a:endParaRPr sz="3000">
              <a:solidFill>
                <a:srgbClr val="000000"/>
              </a:solidFill>
            </a:endParaRPr>
          </a:p>
          <a:p>
            <a:pPr marL="457200" lvl="0" indent="-419100" algn="l" rtl="0">
              <a:lnSpc>
                <a:spcPct val="150000"/>
              </a:lnSpc>
              <a:spcBef>
                <a:spcPts val="0"/>
              </a:spcBef>
              <a:spcAft>
                <a:spcPts val="0"/>
              </a:spcAft>
              <a:buClr>
                <a:srgbClr val="000000"/>
              </a:buClr>
              <a:buSzPts val="3000"/>
              <a:buAutoNum type="romanUcPeriod"/>
            </a:pPr>
            <a:r>
              <a:rPr lang="en-US" sz="3000">
                <a:solidFill>
                  <a:srgbClr val="000000"/>
                </a:solidFill>
              </a:rPr>
              <a:t>Lack of Time</a:t>
            </a:r>
            <a:endParaRPr sz="3000">
              <a:solidFill>
                <a:srgbClr val="000000"/>
              </a:solidFill>
            </a:endParaRPr>
          </a:p>
          <a:p>
            <a:pPr marL="457200" lvl="0" indent="-419100" algn="l" rtl="0">
              <a:lnSpc>
                <a:spcPct val="150000"/>
              </a:lnSpc>
              <a:spcBef>
                <a:spcPts val="0"/>
              </a:spcBef>
              <a:spcAft>
                <a:spcPts val="0"/>
              </a:spcAft>
              <a:buClr>
                <a:srgbClr val="000000"/>
              </a:buClr>
              <a:buSzPts val="3000"/>
              <a:buAutoNum type="romanUcPeriod"/>
            </a:pPr>
            <a:r>
              <a:rPr lang="en-US" sz="3000">
                <a:solidFill>
                  <a:srgbClr val="000000"/>
                </a:solidFill>
              </a:rPr>
              <a:t>Methodology Bias</a:t>
            </a:r>
            <a:endParaRPr sz="3000">
              <a:solidFill>
                <a:srgbClr val="000000"/>
              </a:solidFill>
            </a:endParaRPr>
          </a:p>
        </p:txBody>
      </p:sp>
      <p:sp>
        <p:nvSpPr>
          <p:cNvPr id="238" name="Google Shape;238;p19"/>
          <p:cNvSpPr txBox="1">
            <a:spLocks noGrp="1"/>
          </p:cNvSpPr>
          <p:nvPr>
            <p:ph type="title"/>
          </p:nvPr>
        </p:nvSpPr>
        <p:spPr>
          <a:xfrm>
            <a:off x="2081475" y="22318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4500">
                <a:solidFill>
                  <a:srgbClr val="D9192C"/>
                </a:solidFill>
              </a:rPr>
              <a:t>Limitations</a:t>
            </a:r>
            <a:endParaRPr sz="4500">
              <a:solidFill>
                <a:srgbClr val="D9192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2583750" y="221725"/>
            <a:ext cx="70245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5400"/>
              <a:buNone/>
            </a:pPr>
            <a:r>
              <a:rPr lang="en-US">
                <a:solidFill>
                  <a:srgbClr val="D9192C"/>
                </a:solidFill>
              </a:rPr>
              <a:t>Plan for Presentation</a:t>
            </a:r>
            <a:endParaRPr>
              <a:solidFill>
                <a:srgbClr val="D9192C"/>
              </a:solidFill>
            </a:endParaRPr>
          </a:p>
        </p:txBody>
      </p:sp>
      <p:sp>
        <p:nvSpPr>
          <p:cNvPr id="75" name="Google Shape;75;p2"/>
          <p:cNvSpPr txBox="1">
            <a:spLocks noGrp="1"/>
          </p:cNvSpPr>
          <p:nvPr>
            <p:ph type="body" idx="1"/>
          </p:nvPr>
        </p:nvSpPr>
        <p:spPr>
          <a:xfrm>
            <a:off x="609600" y="1122570"/>
            <a:ext cx="10972800" cy="4125600"/>
          </a:xfrm>
          <a:prstGeom prst="rect">
            <a:avLst/>
          </a:prstGeom>
          <a:noFill/>
          <a:ln>
            <a:noFill/>
          </a:ln>
        </p:spPr>
        <p:txBody>
          <a:bodyPr spcFirstLastPara="1" wrap="square" lIns="91425" tIns="45700" rIns="91425" bIns="45700" anchor="t" anchorCtr="0">
            <a:noAutofit/>
          </a:bodyPr>
          <a:lstStyle/>
          <a:p>
            <a:pPr marL="457200" lvl="0" indent="-361950" algn="l" rtl="0">
              <a:lnSpc>
                <a:spcPct val="100000"/>
              </a:lnSpc>
              <a:spcBef>
                <a:spcPts val="640"/>
              </a:spcBef>
              <a:spcAft>
                <a:spcPts val="0"/>
              </a:spcAft>
              <a:buClr>
                <a:srgbClr val="000000"/>
              </a:buClr>
              <a:buSzPts val="2100"/>
              <a:buChar char="❏"/>
            </a:pPr>
            <a:r>
              <a:rPr lang="en-US" sz="2100">
                <a:solidFill>
                  <a:srgbClr val="000000"/>
                </a:solidFill>
              </a:rPr>
              <a:t>Overview</a:t>
            </a:r>
            <a:endParaRPr sz="2100">
              <a:solidFill>
                <a:srgbClr val="000000"/>
              </a:solidFill>
            </a:endParaRPr>
          </a:p>
          <a:p>
            <a:pPr marL="457200" lvl="0" indent="-361950" algn="l" rtl="0">
              <a:lnSpc>
                <a:spcPct val="100000"/>
              </a:lnSpc>
              <a:spcBef>
                <a:spcPts val="0"/>
              </a:spcBef>
              <a:spcAft>
                <a:spcPts val="0"/>
              </a:spcAft>
              <a:buClr>
                <a:srgbClr val="000000"/>
              </a:buClr>
              <a:buSzPts val="2100"/>
              <a:buChar char="❏"/>
            </a:pPr>
            <a:r>
              <a:rPr lang="en-US" sz="2100">
                <a:solidFill>
                  <a:srgbClr val="000000"/>
                </a:solidFill>
              </a:rPr>
              <a:t>Introduction</a:t>
            </a:r>
            <a:endParaRPr sz="2100">
              <a:solidFill>
                <a:srgbClr val="000000"/>
              </a:solidFill>
            </a:endParaRPr>
          </a:p>
          <a:p>
            <a:pPr marL="457200" lvl="0" indent="-361950" algn="l" rtl="0">
              <a:lnSpc>
                <a:spcPct val="100000"/>
              </a:lnSpc>
              <a:spcBef>
                <a:spcPts val="0"/>
              </a:spcBef>
              <a:spcAft>
                <a:spcPts val="0"/>
              </a:spcAft>
              <a:buClr>
                <a:srgbClr val="000000"/>
              </a:buClr>
              <a:buSzPts val="2100"/>
              <a:buChar char="❏"/>
            </a:pPr>
            <a:r>
              <a:rPr lang="en-US" sz="2100">
                <a:solidFill>
                  <a:srgbClr val="000000"/>
                </a:solidFill>
              </a:rPr>
              <a:t>Methodology</a:t>
            </a:r>
            <a:endParaRPr sz="2100">
              <a:solidFill>
                <a:srgbClr val="000000"/>
              </a:solidFill>
            </a:endParaRPr>
          </a:p>
          <a:p>
            <a:pPr marL="457200" lvl="0" indent="-361950" algn="l" rtl="0">
              <a:lnSpc>
                <a:spcPct val="100000"/>
              </a:lnSpc>
              <a:spcBef>
                <a:spcPts val="0"/>
              </a:spcBef>
              <a:spcAft>
                <a:spcPts val="0"/>
              </a:spcAft>
              <a:buClr>
                <a:srgbClr val="000000"/>
              </a:buClr>
              <a:buSzPts val="2100"/>
              <a:buChar char="❏"/>
            </a:pPr>
            <a:r>
              <a:rPr lang="en-US" sz="2100">
                <a:solidFill>
                  <a:srgbClr val="000000"/>
                </a:solidFill>
              </a:rPr>
              <a:t>Analysis</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Data Summary</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Independent Samples</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Hypothesis Tests</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Chi-Square Tests</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Correlations</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Regressions</a:t>
            </a:r>
            <a:endParaRPr sz="2100">
              <a:solidFill>
                <a:srgbClr val="000000"/>
              </a:solidFill>
            </a:endParaRPr>
          </a:p>
          <a:p>
            <a:pPr marL="457200" lvl="0" indent="-361950" algn="l" rtl="0">
              <a:lnSpc>
                <a:spcPct val="100000"/>
              </a:lnSpc>
              <a:spcBef>
                <a:spcPts val="0"/>
              </a:spcBef>
              <a:spcAft>
                <a:spcPts val="0"/>
              </a:spcAft>
              <a:buClr>
                <a:srgbClr val="000000"/>
              </a:buClr>
              <a:buSzPts val="2100"/>
              <a:buChar char="❏"/>
            </a:pPr>
            <a:r>
              <a:rPr lang="en-US" sz="2100">
                <a:solidFill>
                  <a:srgbClr val="000000"/>
                </a:solidFill>
              </a:rPr>
              <a:t>Conclusions</a:t>
            </a:r>
            <a:endParaRPr sz="2100">
              <a:solidFill>
                <a:srgbClr val="000000"/>
              </a:solidFill>
            </a:endParaRPr>
          </a:p>
          <a:p>
            <a:pPr marL="457200" lvl="0" indent="-361950" algn="l" rtl="0">
              <a:lnSpc>
                <a:spcPct val="100000"/>
              </a:lnSpc>
              <a:spcBef>
                <a:spcPts val="0"/>
              </a:spcBef>
              <a:spcAft>
                <a:spcPts val="0"/>
              </a:spcAft>
              <a:buClr>
                <a:srgbClr val="000000"/>
              </a:buClr>
              <a:buSzPts val="2100"/>
              <a:buChar char="❏"/>
            </a:pPr>
            <a:r>
              <a:rPr lang="en-US" sz="2100">
                <a:solidFill>
                  <a:srgbClr val="000000"/>
                </a:solidFill>
              </a:rPr>
              <a:t>Recommendations</a:t>
            </a:r>
            <a:endParaRPr sz="2100">
              <a:solidFill>
                <a:srgbClr val="000000"/>
              </a:solidFill>
            </a:endParaRPr>
          </a:p>
          <a:p>
            <a:pPr marL="457200" lvl="0" indent="-361950" algn="l" rtl="0">
              <a:lnSpc>
                <a:spcPct val="100000"/>
              </a:lnSpc>
              <a:spcBef>
                <a:spcPts val="0"/>
              </a:spcBef>
              <a:spcAft>
                <a:spcPts val="0"/>
              </a:spcAft>
              <a:buClr>
                <a:srgbClr val="000000"/>
              </a:buClr>
              <a:buSzPts val="2100"/>
              <a:buChar char="❏"/>
            </a:pPr>
            <a:r>
              <a:rPr lang="en-US" sz="2100">
                <a:solidFill>
                  <a:srgbClr val="000000"/>
                </a:solidFill>
              </a:rPr>
              <a:t>Limitations</a:t>
            </a:r>
            <a:endParaRPr sz="2100">
              <a:solidFill>
                <a:srgbClr val="000000"/>
              </a:solidFill>
            </a:endParaRPr>
          </a:p>
          <a:p>
            <a:pPr marL="457200" lvl="0" indent="-361950" algn="l" rtl="0">
              <a:lnSpc>
                <a:spcPct val="100000"/>
              </a:lnSpc>
              <a:spcBef>
                <a:spcPts val="0"/>
              </a:spcBef>
              <a:spcAft>
                <a:spcPts val="0"/>
              </a:spcAft>
              <a:buClr>
                <a:srgbClr val="000000"/>
              </a:buClr>
              <a:buSzPts val="2100"/>
              <a:buChar char="❏"/>
            </a:pPr>
            <a:r>
              <a:rPr lang="en-US" sz="2100">
                <a:solidFill>
                  <a:srgbClr val="000000"/>
                </a:solidFill>
              </a:rPr>
              <a:t>Acknowledgements</a:t>
            </a:r>
            <a:endParaRPr sz="2100">
              <a:solidFill>
                <a:srgbClr val="000000"/>
              </a:solidFill>
            </a:endParaRPr>
          </a:p>
          <a:p>
            <a:pPr marL="0" lvl="0" indent="0" algn="l" rtl="0">
              <a:lnSpc>
                <a:spcPct val="100000"/>
              </a:lnSpc>
              <a:spcBef>
                <a:spcPts val="640"/>
              </a:spcBef>
              <a:spcAft>
                <a:spcPts val="0"/>
              </a:spcAft>
              <a:buSzPts val="3200"/>
              <a:buNone/>
            </a:pP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0"/>
          <p:cNvSpPr txBox="1">
            <a:spLocks noGrp="1"/>
          </p:cNvSpPr>
          <p:nvPr>
            <p:ph type="title"/>
          </p:nvPr>
        </p:nvSpPr>
        <p:spPr>
          <a:xfrm>
            <a:off x="609600" y="304513"/>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5400"/>
              <a:buNone/>
            </a:pPr>
            <a:r>
              <a:rPr lang="en-US" sz="4500">
                <a:solidFill>
                  <a:schemeClr val="accent2"/>
                </a:solidFill>
              </a:rPr>
              <a:t>Acknowledgements</a:t>
            </a:r>
            <a:endParaRPr sz="4500">
              <a:solidFill>
                <a:schemeClr val="accent2"/>
              </a:solidFill>
            </a:endParaRPr>
          </a:p>
        </p:txBody>
      </p:sp>
      <p:sp>
        <p:nvSpPr>
          <p:cNvPr id="245" name="Google Shape;245;p20"/>
          <p:cNvSpPr txBox="1"/>
          <p:nvPr/>
        </p:nvSpPr>
        <p:spPr>
          <a:xfrm>
            <a:off x="2346600" y="1538500"/>
            <a:ext cx="7498800" cy="3618900"/>
          </a:xfrm>
          <a:prstGeom prst="rect">
            <a:avLst/>
          </a:prstGeom>
          <a:noFill/>
          <a:ln>
            <a:noFill/>
          </a:ln>
        </p:spPr>
        <p:txBody>
          <a:bodyPr spcFirstLastPara="1" wrap="square" lIns="91425" tIns="91425" rIns="91425" bIns="91425" anchor="t" anchorCtr="0">
            <a:noAutofit/>
          </a:bodyPr>
          <a:lstStyle/>
          <a:p>
            <a:pPr marL="457200" marR="0" lvl="0" indent="-431800" algn="l" rtl="0">
              <a:lnSpc>
                <a:spcPct val="150000"/>
              </a:lnSpc>
              <a:spcBef>
                <a:spcPts val="0"/>
              </a:spcBef>
              <a:spcAft>
                <a:spcPts val="0"/>
              </a:spcAft>
              <a:buClr>
                <a:srgbClr val="000000"/>
              </a:buClr>
              <a:buSzPts val="3200"/>
              <a:buFont typeface="Arial"/>
              <a:buAutoNum type="romanUcPeriod"/>
            </a:pPr>
            <a:r>
              <a:rPr lang="en-US" sz="3200" b="0" i="0" u="none" strike="noStrike" cap="none">
                <a:solidFill>
                  <a:srgbClr val="000000"/>
                </a:solidFill>
                <a:latin typeface="Arial"/>
                <a:ea typeface="Arial"/>
                <a:cs typeface="Arial"/>
                <a:sym typeface="Arial"/>
              </a:rPr>
              <a:t>Dr. Sethna</a:t>
            </a:r>
            <a:endParaRPr sz="3200" b="0" i="0" u="none" strike="noStrike" cap="none">
              <a:solidFill>
                <a:srgbClr val="000000"/>
              </a:solidFill>
              <a:latin typeface="Arial"/>
              <a:ea typeface="Arial"/>
              <a:cs typeface="Arial"/>
              <a:sym typeface="Arial"/>
            </a:endParaRPr>
          </a:p>
          <a:p>
            <a:pPr marL="457200" marR="0" lvl="0" indent="-431800" algn="l" rtl="0">
              <a:lnSpc>
                <a:spcPct val="150000"/>
              </a:lnSpc>
              <a:spcBef>
                <a:spcPts val="0"/>
              </a:spcBef>
              <a:spcAft>
                <a:spcPts val="0"/>
              </a:spcAft>
              <a:buClr>
                <a:srgbClr val="000000"/>
              </a:buClr>
              <a:buSzPts val="3200"/>
              <a:buFont typeface="Arial"/>
              <a:buAutoNum type="romanUcPeriod"/>
            </a:pPr>
            <a:r>
              <a:rPr lang="en-US" sz="3200" b="0" i="0" u="none" strike="noStrike" cap="none">
                <a:solidFill>
                  <a:srgbClr val="000000"/>
                </a:solidFill>
                <a:latin typeface="Arial"/>
                <a:ea typeface="Arial"/>
                <a:cs typeface="Arial"/>
                <a:sym typeface="Arial"/>
              </a:rPr>
              <a:t>Our entire research team</a:t>
            </a:r>
            <a:endParaRPr sz="3200" b="0" i="0" u="none" strike="noStrike" cap="none">
              <a:solidFill>
                <a:srgbClr val="000000"/>
              </a:solidFill>
              <a:latin typeface="Arial"/>
              <a:ea typeface="Arial"/>
              <a:cs typeface="Arial"/>
              <a:sym typeface="Arial"/>
            </a:endParaRPr>
          </a:p>
          <a:p>
            <a:pPr marL="457200" marR="0" lvl="0" indent="-431800" algn="l" rtl="0">
              <a:lnSpc>
                <a:spcPct val="150000"/>
              </a:lnSpc>
              <a:spcBef>
                <a:spcPts val="0"/>
              </a:spcBef>
              <a:spcAft>
                <a:spcPts val="0"/>
              </a:spcAft>
              <a:buClr>
                <a:srgbClr val="000000"/>
              </a:buClr>
              <a:buSzPts val="3200"/>
              <a:buFont typeface="Arial"/>
              <a:buAutoNum type="romanUcPeriod"/>
            </a:pPr>
            <a:r>
              <a:rPr lang="en-US" sz="3200" b="0" i="0" u="none" strike="noStrike" cap="none">
                <a:solidFill>
                  <a:srgbClr val="000000"/>
                </a:solidFill>
                <a:latin typeface="Arial"/>
                <a:ea typeface="Arial"/>
                <a:cs typeface="Arial"/>
                <a:sym typeface="Arial"/>
              </a:rPr>
              <a:t>Our Respondents</a:t>
            </a:r>
            <a:endParaRPr sz="3200" b="0" i="0" u="none" strike="noStrike" cap="none">
              <a:solidFill>
                <a:srgbClr val="000000"/>
              </a:solidFill>
              <a:latin typeface="Arial"/>
              <a:ea typeface="Arial"/>
              <a:cs typeface="Arial"/>
              <a:sym typeface="Arial"/>
            </a:endParaRPr>
          </a:p>
          <a:p>
            <a:pPr marL="457200" marR="0" lvl="0" indent="-431800" algn="l" rtl="0">
              <a:lnSpc>
                <a:spcPct val="150000"/>
              </a:lnSpc>
              <a:spcBef>
                <a:spcPts val="0"/>
              </a:spcBef>
              <a:spcAft>
                <a:spcPts val="0"/>
              </a:spcAft>
              <a:buClr>
                <a:srgbClr val="000000"/>
              </a:buClr>
              <a:buSzPts val="3200"/>
              <a:buFont typeface="Arial"/>
              <a:buAutoNum type="romanUcPeriod"/>
            </a:pPr>
            <a:r>
              <a:rPr lang="en-US" sz="3200" b="0" i="0" u="none" strike="noStrike" cap="none">
                <a:solidFill>
                  <a:srgbClr val="000000"/>
                </a:solidFill>
                <a:latin typeface="Arial"/>
                <a:ea typeface="Arial"/>
                <a:cs typeface="Arial"/>
                <a:sym typeface="Arial"/>
              </a:rPr>
              <a:t>The Richards College of Business </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2d059e6b3f3_0_20"/>
          <p:cNvSpPr txBox="1">
            <a:spLocks noGrp="1"/>
          </p:cNvSpPr>
          <p:nvPr>
            <p:ph type="title"/>
          </p:nvPr>
        </p:nvSpPr>
        <p:spPr>
          <a:xfrm>
            <a:off x="609600" y="2285988"/>
            <a:ext cx="109728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5400"/>
              <a:buNone/>
            </a:pPr>
            <a:r>
              <a:rPr lang="en-US" sz="7000"/>
              <a:t>Questions?</a:t>
            </a:r>
            <a:endParaRPr sz="7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body" idx="1"/>
          </p:nvPr>
        </p:nvSpPr>
        <p:spPr>
          <a:xfrm>
            <a:off x="609600" y="1366200"/>
            <a:ext cx="6663300" cy="41256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Clr>
                <a:srgbClr val="000000"/>
              </a:buClr>
              <a:buSzPts val="2400"/>
              <a:buChar char="❏"/>
            </a:pPr>
            <a:r>
              <a:rPr lang="en-US" sz="2400">
                <a:solidFill>
                  <a:srgbClr val="000000"/>
                </a:solidFill>
              </a:rPr>
              <a:t>Project Objective: Elevating the overall customer satisfaction at Walmart Stores</a:t>
            </a:r>
            <a:endParaRPr sz="2400">
              <a:solidFill>
                <a:srgbClr val="000000"/>
              </a:solidFill>
            </a:endParaRPr>
          </a:p>
          <a:p>
            <a:pPr marL="0" lvl="0" indent="0" algn="l" rtl="0">
              <a:lnSpc>
                <a:spcPct val="100000"/>
              </a:lnSpc>
              <a:spcBef>
                <a:spcPts val="0"/>
              </a:spcBef>
              <a:spcAft>
                <a:spcPts val="0"/>
              </a:spcAft>
              <a:buSzPts val="3200"/>
              <a:buNone/>
            </a:pPr>
            <a:endParaRPr sz="2400">
              <a:solidFill>
                <a:srgbClr val="000000"/>
              </a:solidFill>
            </a:endParaRPr>
          </a:p>
          <a:p>
            <a:pPr marL="457200" lvl="0" indent="-381000" algn="l" rtl="0">
              <a:lnSpc>
                <a:spcPct val="100000"/>
              </a:lnSpc>
              <a:spcBef>
                <a:spcPts val="0"/>
              </a:spcBef>
              <a:spcAft>
                <a:spcPts val="0"/>
              </a:spcAft>
              <a:buClr>
                <a:srgbClr val="000000"/>
              </a:buClr>
              <a:buSzPts val="2400"/>
              <a:buChar char="❏"/>
            </a:pPr>
            <a:r>
              <a:rPr lang="en-US" sz="2400">
                <a:solidFill>
                  <a:srgbClr val="000000"/>
                </a:solidFill>
              </a:rPr>
              <a:t>Driven by a deep commitment to understanding and meeting the diverse needs of Walmart's customers</a:t>
            </a:r>
            <a:endParaRPr sz="2400">
              <a:solidFill>
                <a:srgbClr val="000000"/>
              </a:solidFill>
            </a:endParaRPr>
          </a:p>
          <a:p>
            <a:pPr marL="914400" lvl="0" indent="-381000" algn="l" rtl="0">
              <a:lnSpc>
                <a:spcPct val="100000"/>
              </a:lnSpc>
              <a:spcBef>
                <a:spcPts val="0"/>
              </a:spcBef>
              <a:spcAft>
                <a:spcPts val="0"/>
              </a:spcAft>
              <a:buClr>
                <a:srgbClr val="000000"/>
              </a:buClr>
              <a:buSzPts val="2400"/>
              <a:buChar char="➔"/>
            </a:pPr>
            <a:r>
              <a:rPr lang="en-US" sz="2400">
                <a:solidFill>
                  <a:srgbClr val="000000"/>
                </a:solidFill>
              </a:rPr>
              <a:t>We aim to not only meet but exceed customer expectations, fostering loyalty and driving sustained business growth</a:t>
            </a:r>
            <a:endParaRPr sz="2400">
              <a:solidFill>
                <a:srgbClr val="000000"/>
              </a:solidFill>
            </a:endParaRPr>
          </a:p>
          <a:p>
            <a:pPr marL="0" lvl="0" indent="0" algn="l" rtl="0">
              <a:lnSpc>
                <a:spcPct val="100000"/>
              </a:lnSpc>
              <a:spcBef>
                <a:spcPts val="0"/>
              </a:spcBef>
              <a:spcAft>
                <a:spcPts val="0"/>
              </a:spcAft>
              <a:buSzPts val="3200"/>
              <a:buNone/>
            </a:pPr>
            <a:endParaRPr sz="1700">
              <a:solidFill>
                <a:schemeClr val="dk1"/>
              </a:solidFill>
            </a:endParaRPr>
          </a:p>
        </p:txBody>
      </p:sp>
      <p:sp>
        <p:nvSpPr>
          <p:cNvPr id="81" name="Google Shape;81;p3"/>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a:solidFill>
                  <a:srgbClr val="D9192C"/>
                </a:solidFill>
              </a:rPr>
              <a:t>Introduction</a:t>
            </a:r>
            <a:endParaRPr>
              <a:solidFill>
                <a:srgbClr val="D9192C"/>
              </a:solidFill>
            </a:endParaRPr>
          </a:p>
        </p:txBody>
      </p:sp>
      <p:pic>
        <p:nvPicPr>
          <p:cNvPr id="82" name="Google Shape;82;p3"/>
          <p:cNvPicPr preferRelativeResize="0"/>
          <p:nvPr/>
        </p:nvPicPr>
        <p:blipFill rotWithShape="1">
          <a:blip r:embed="rId3">
            <a:alphaModFix/>
          </a:blip>
          <a:srcRect r="3586"/>
          <a:stretch/>
        </p:blipFill>
        <p:spPr>
          <a:xfrm>
            <a:off x="7469625" y="1310786"/>
            <a:ext cx="4722375" cy="4236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txBox="1">
            <a:spLocks noGrp="1"/>
          </p:cNvSpPr>
          <p:nvPr>
            <p:ph type="body" idx="1"/>
          </p:nvPr>
        </p:nvSpPr>
        <p:spPr>
          <a:xfrm>
            <a:off x="609600" y="1494395"/>
            <a:ext cx="10972800" cy="4125600"/>
          </a:xfrm>
          <a:prstGeom prst="rect">
            <a:avLst/>
          </a:prstGeom>
          <a:noFill/>
          <a:ln>
            <a:noFill/>
          </a:ln>
        </p:spPr>
        <p:txBody>
          <a:bodyPr spcFirstLastPara="1" wrap="square" lIns="91425" tIns="45700" rIns="91425" bIns="45700" anchor="t" anchorCtr="0">
            <a:noAutofit/>
          </a:bodyPr>
          <a:lstStyle/>
          <a:p>
            <a:pPr marL="457200" lvl="0" indent="-361950" algn="l" rtl="0">
              <a:lnSpc>
                <a:spcPct val="100000"/>
              </a:lnSpc>
              <a:spcBef>
                <a:spcPts val="0"/>
              </a:spcBef>
              <a:spcAft>
                <a:spcPts val="0"/>
              </a:spcAft>
              <a:buClr>
                <a:srgbClr val="000000"/>
              </a:buClr>
              <a:buSzPts val="2100"/>
              <a:buChar char="❏"/>
            </a:pPr>
            <a:r>
              <a:rPr lang="en-US" sz="2100">
                <a:solidFill>
                  <a:srgbClr val="000000"/>
                </a:solidFill>
              </a:rPr>
              <a:t>Questionnaire drafted through Google Docs then created and dispersed through Qualtrics</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Respondents are anonymous </a:t>
            </a:r>
            <a:endParaRPr sz="2100">
              <a:solidFill>
                <a:srgbClr val="000000"/>
              </a:solidFill>
            </a:endParaRPr>
          </a:p>
          <a:p>
            <a:pPr marL="0" lvl="0" indent="0" algn="l" rtl="0">
              <a:lnSpc>
                <a:spcPct val="100000"/>
              </a:lnSpc>
              <a:spcBef>
                <a:spcPts val="0"/>
              </a:spcBef>
              <a:spcAft>
                <a:spcPts val="0"/>
              </a:spcAft>
              <a:buSzPts val="3200"/>
              <a:buNone/>
            </a:pPr>
            <a:endParaRPr sz="2100">
              <a:solidFill>
                <a:srgbClr val="000000"/>
              </a:solidFill>
            </a:endParaRPr>
          </a:p>
          <a:p>
            <a:pPr marL="457200" lvl="0" indent="-361950" algn="l" rtl="0">
              <a:lnSpc>
                <a:spcPct val="100000"/>
              </a:lnSpc>
              <a:spcBef>
                <a:spcPts val="0"/>
              </a:spcBef>
              <a:spcAft>
                <a:spcPts val="0"/>
              </a:spcAft>
              <a:buClr>
                <a:srgbClr val="000000"/>
              </a:buClr>
              <a:buSzPts val="2100"/>
              <a:buChar char="❏"/>
            </a:pPr>
            <a:r>
              <a:rPr lang="en-US" sz="2100">
                <a:solidFill>
                  <a:srgbClr val="000000"/>
                </a:solidFill>
              </a:rPr>
              <a:t>13 questions:</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4 demographic questions: gender, race, age, and income </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3 preference questions</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6 Likert scaled statements based on pricing, product options, customer service, product quality, curbside pickup, and their online shopping experience</a:t>
            </a:r>
            <a:endParaRPr sz="2100">
              <a:solidFill>
                <a:srgbClr val="000000"/>
              </a:solidFill>
            </a:endParaRPr>
          </a:p>
          <a:p>
            <a:pPr marL="0" lvl="0" indent="0" algn="l" rtl="0">
              <a:lnSpc>
                <a:spcPct val="100000"/>
              </a:lnSpc>
              <a:spcBef>
                <a:spcPts val="0"/>
              </a:spcBef>
              <a:spcAft>
                <a:spcPts val="0"/>
              </a:spcAft>
              <a:buSzPts val="3200"/>
              <a:buNone/>
            </a:pPr>
            <a:endParaRPr sz="2100">
              <a:solidFill>
                <a:srgbClr val="000000"/>
              </a:solidFill>
            </a:endParaRPr>
          </a:p>
          <a:p>
            <a:pPr marL="457200" lvl="0" indent="-361950" algn="l" rtl="0">
              <a:lnSpc>
                <a:spcPct val="100000"/>
              </a:lnSpc>
              <a:spcBef>
                <a:spcPts val="0"/>
              </a:spcBef>
              <a:spcAft>
                <a:spcPts val="0"/>
              </a:spcAft>
              <a:buClr>
                <a:srgbClr val="000000"/>
              </a:buClr>
              <a:buSzPts val="2100"/>
              <a:buChar char="❏"/>
            </a:pPr>
            <a:r>
              <a:rPr lang="en-US" sz="2100">
                <a:solidFill>
                  <a:srgbClr val="000000"/>
                </a:solidFill>
              </a:rPr>
              <a:t>Collected 386 valid responses </a:t>
            </a:r>
            <a:endParaRPr sz="2100">
              <a:solidFill>
                <a:srgbClr val="000000"/>
              </a:solidFill>
            </a:endParaRPr>
          </a:p>
          <a:p>
            <a:pPr marL="914400" lvl="0" indent="-361950" algn="l" rtl="0">
              <a:lnSpc>
                <a:spcPct val="100000"/>
              </a:lnSpc>
              <a:spcBef>
                <a:spcPts val="0"/>
              </a:spcBef>
              <a:spcAft>
                <a:spcPts val="0"/>
              </a:spcAft>
              <a:buClr>
                <a:srgbClr val="000000"/>
              </a:buClr>
              <a:buSzPts val="2100"/>
              <a:buChar char="➔"/>
            </a:pPr>
            <a:r>
              <a:rPr lang="en-US" sz="2100">
                <a:solidFill>
                  <a:srgbClr val="000000"/>
                </a:solidFill>
              </a:rPr>
              <a:t>Utilized a convenience sample </a:t>
            </a:r>
            <a:endParaRPr sz="2100">
              <a:solidFill>
                <a:srgbClr val="000000"/>
              </a:solidFill>
            </a:endParaRPr>
          </a:p>
          <a:p>
            <a:pPr marL="0" lvl="0" indent="0" algn="l" rtl="0">
              <a:lnSpc>
                <a:spcPct val="100000"/>
              </a:lnSpc>
              <a:spcBef>
                <a:spcPts val="0"/>
              </a:spcBef>
              <a:spcAft>
                <a:spcPts val="0"/>
              </a:spcAft>
              <a:buSzPts val="3200"/>
              <a:buNone/>
            </a:pPr>
            <a:endParaRPr sz="1900">
              <a:solidFill>
                <a:schemeClr val="dk1"/>
              </a:solidFill>
            </a:endParaRPr>
          </a:p>
        </p:txBody>
      </p:sp>
      <p:sp>
        <p:nvSpPr>
          <p:cNvPr id="88" name="Google Shape;88;p4"/>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4500">
                <a:solidFill>
                  <a:srgbClr val="D9192C"/>
                </a:solidFill>
              </a:rPr>
              <a:t>Methodology</a:t>
            </a:r>
            <a:endParaRPr sz="4500">
              <a:solidFill>
                <a:srgbClr val="D9192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body" idx="1"/>
          </p:nvPr>
        </p:nvSpPr>
        <p:spPr>
          <a:xfrm>
            <a:off x="8810350" y="2291138"/>
            <a:ext cx="2984400" cy="20100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00000"/>
              </a:lnSpc>
              <a:spcBef>
                <a:spcPts val="0"/>
              </a:spcBef>
              <a:spcAft>
                <a:spcPts val="0"/>
              </a:spcAft>
              <a:buClr>
                <a:srgbClr val="000000"/>
              </a:buClr>
              <a:buSzPts val="2000"/>
              <a:buChar char="❏"/>
            </a:pPr>
            <a:r>
              <a:rPr lang="en-US" sz="2000">
                <a:solidFill>
                  <a:srgbClr val="000000"/>
                </a:solidFill>
              </a:rPr>
              <a:t>Shows Walmart managers what consumers prioritize</a:t>
            </a:r>
            <a:endParaRPr sz="2000">
              <a:solidFill>
                <a:srgbClr val="000000"/>
              </a:solidFill>
            </a:endParaRPr>
          </a:p>
          <a:p>
            <a:pPr marL="0" marR="0" lvl="0" indent="0" algn="l" rtl="0">
              <a:lnSpc>
                <a:spcPct val="100000"/>
              </a:lnSpc>
              <a:spcBef>
                <a:spcPts val="0"/>
              </a:spcBef>
              <a:spcAft>
                <a:spcPts val="0"/>
              </a:spcAft>
              <a:buSzPts val="3200"/>
              <a:buNone/>
            </a:pPr>
            <a:endParaRPr sz="2000">
              <a:solidFill>
                <a:srgbClr val="000000"/>
              </a:solidFill>
            </a:endParaRPr>
          </a:p>
          <a:p>
            <a:pPr marL="457200" marR="0" lvl="0" indent="-355600" algn="l" rtl="0">
              <a:lnSpc>
                <a:spcPct val="100000"/>
              </a:lnSpc>
              <a:spcBef>
                <a:spcPts val="0"/>
              </a:spcBef>
              <a:spcAft>
                <a:spcPts val="0"/>
              </a:spcAft>
              <a:buClr>
                <a:srgbClr val="000000"/>
              </a:buClr>
              <a:buSzPts val="2000"/>
              <a:buChar char="❏"/>
            </a:pPr>
            <a:r>
              <a:rPr lang="en-US" sz="2000">
                <a:solidFill>
                  <a:srgbClr val="000000"/>
                </a:solidFill>
              </a:rPr>
              <a:t>Leverage this information and use it to propel Walmart</a:t>
            </a:r>
            <a:endParaRPr sz="2000">
              <a:solidFill>
                <a:srgbClr val="000000"/>
              </a:solidFill>
            </a:endParaRPr>
          </a:p>
        </p:txBody>
      </p:sp>
      <p:sp>
        <p:nvSpPr>
          <p:cNvPr id="94" name="Google Shape;94;p5"/>
          <p:cNvSpPr txBox="1">
            <a:spLocks noGrp="1"/>
          </p:cNvSpPr>
          <p:nvPr>
            <p:ph type="title"/>
          </p:nvPr>
        </p:nvSpPr>
        <p:spPr>
          <a:xfrm>
            <a:off x="712200" y="148273"/>
            <a:ext cx="10767600" cy="906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4500">
                <a:solidFill>
                  <a:srgbClr val="D9192C"/>
                </a:solidFill>
              </a:rPr>
              <a:t>Analysis: Data Summary </a:t>
            </a:r>
            <a:endParaRPr sz="4500">
              <a:solidFill>
                <a:srgbClr val="D9192C"/>
              </a:solidFill>
            </a:endParaRPr>
          </a:p>
        </p:txBody>
      </p:sp>
      <p:pic>
        <p:nvPicPr>
          <p:cNvPr id="95" name="Google Shape;95;p5"/>
          <p:cNvPicPr preferRelativeResize="0"/>
          <p:nvPr/>
        </p:nvPicPr>
        <p:blipFill rotWithShape="1">
          <a:blip r:embed="rId3">
            <a:alphaModFix/>
          </a:blip>
          <a:srcRect l="4422" t="4700" r="4576" b="6099"/>
          <a:stretch/>
        </p:blipFill>
        <p:spPr>
          <a:xfrm>
            <a:off x="0" y="981088"/>
            <a:ext cx="8616801" cy="4630125"/>
          </a:xfrm>
          <a:prstGeom prst="rect">
            <a:avLst/>
          </a:prstGeom>
          <a:noFill/>
          <a:ln>
            <a:noFill/>
          </a:ln>
        </p:spPr>
      </p:pic>
      <p:sp>
        <p:nvSpPr>
          <p:cNvPr id="96" name="Google Shape;96;p5"/>
          <p:cNvSpPr/>
          <p:nvPr/>
        </p:nvSpPr>
        <p:spPr>
          <a:xfrm rot="-5400000">
            <a:off x="3705250" y="1590025"/>
            <a:ext cx="417300" cy="16734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
          <p:cNvSpPr/>
          <p:nvPr/>
        </p:nvSpPr>
        <p:spPr>
          <a:xfrm rot="-5400000">
            <a:off x="6305200" y="906775"/>
            <a:ext cx="752400" cy="25581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
          <p:cNvSpPr/>
          <p:nvPr/>
        </p:nvSpPr>
        <p:spPr>
          <a:xfrm rot="-5400000">
            <a:off x="1476325" y="1663100"/>
            <a:ext cx="417300" cy="16734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txBox="1"/>
          <p:nvPr/>
        </p:nvSpPr>
        <p:spPr>
          <a:xfrm>
            <a:off x="5603350" y="1103900"/>
            <a:ext cx="2357100" cy="657000"/>
          </a:xfrm>
          <a:prstGeom prst="rect">
            <a:avLst/>
          </a:prstGeom>
          <a:solidFill>
            <a:schemeClr val="l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rgbClr val="000000"/>
                </a:solidFill>
                <a:latin typeface="Arial"/>
                <a:ea typeface="Arial"/>
                <a:cs typeface="Arial"/>
                <a:sym typeface="Arial"/>
              </a:rPr>
              <a:t>Significantly greater than 4</a:t>
            </a:r>
            <a:endParaRPr sz="1600" b="1" i="1" u="none" strike="noStrike" cap="none">
              <a:solidFill>
                <a:srgbClr val="000000"/>
              </a:solidFill>
              <a:latin typeface="Arial"/>
              <a:ea typeface="Arial"/>
              <a:cs typeface="Arial"/>
              <a:sym typeface="Arial"/>
            </a:endParaRPr>
          </a:p>
        </p:txBody>
      </p:sp>
      <p:sp>
        <p:nvSpPr>
          <p:cNvPr id="100" name="Google Shape;100;p5"/>
          <p:cNvSpPr txBox="1"/>
          <p:nvPr/>
        </p:nvSpPr>
        <p:spPr>
          <a:xfrm>
            <a:off x="2951788" y="1459375"/>
            <a:ext cx="1924200" cy="657000"/>
          </a:xfrm>
          <a:prstGeom prst="rect">
            <a:avLst/>
          </a:prstGeom>
          <a:solidFill>
            <a:schemeClr val="l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rgbClr val="000000"/>
                </a:solidFill>
                <a:latin typeface="Arial"/>
                <a:ea typeface="Arial"/>
                <a:cs typeface="Arial"/>
                <a:sym typeface="Arial"/>
              </a:rPr>
              <a:t>Insignificantly different from 4</a:t>
            </a:r>
            <a:endParaRPr sz="1600" b="1" i="1" u="none" strike="noStrike" cap="none">
              <a:solidFill>
                <a:srgbClr val="000000"/>
              </a:solidFill>
              <a:latin typeface="Arial"/>
              <a:ea typeface="Arial"/>
              <a:cs typeface="Arial"/>
              <a:sym typeface="Arial"/>
            </a:endParaRPr>
          </a:p>
        </p:txBody>
      </p:sp>
      <p:sp>
        <p:nvSpPr>
          <p:cNvPr id="101" name="Google Shape;101;p5"/>
          <p:cNvSpPr txBox="1"/>
          <p:nvPr/>
        </p:nvSpPr>
        <p:spPr>
          <a:xfrm>
            <a:off x="549763" y="1561075"/>
            <a:ext cx="2270400" cy="657000"/>
          </a:xfrm>
          <a:prstGeom prst="rect">
            <a:avLst/>
          </a:prstGeom>
          <a:solidFill>
            <a:schemeClr val="l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rgbClr val="000000"/>
                </a:solidFill>
                <a:latin typeface="Arial"/>
                <a:ea typeface="Arial"/>
                <a:cs typeface="Arial"/>
                <a:sym typeface="Arial"/>
              </a:rPr>
              <a:t>Significantly less than 4, greater than 3</a:t>
            </a:r>
            <a:endParaRPr sz="1600" b="1" i="1"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txBox="1">
            <a:spLocks noGrp="1"/>
          </p:cNvSpPr>
          <p:nvPr>
            <p:ph type="body" idx="1"/>
          </p:nvPr>
        </p:nvSpPr>
        <p:spPr>
          <a:xfrm>
            <a:off x="7392725" y="1015275"/>
            <a:ext cx="4848000" cy="35160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15000"/>
              </a:lnSpc>
              <a:spcBef>
                <a:spcPts val="0"/>
              </a:spcBef>
              <a:spcAft>
                <a:spcPts val="0"/>
              </a:spcAft>
              <a:buClr>
                <a:srgbClr val="000000"/>
              </a:buClr>
              <a:buSzPts val="2000"/>
              <a:buChar char="❏"/>
            </a:pPr>
            <a:r>
              <a:rPr lang="en-US" sz="2000" b="1">
                <a:solidFill>
                  <a:srgbClr val="000000"/>
                </a:solidFill>
              </a:rPr>
              <a:t>70.97%</a:t>
            </a:r>
            <a:r>
              <a:rPr lang="en-US" sz="2000">
                <a:solidFill>
                  <a:srgbClr val="000000"/>
                </a:solidFill>
              </a:rPr>
              <a:t> of respondents agreed or strongly agreed</a:t>
            </a:r>
            <a:endParaRPr sz="2000">
              <a:solidFill>
                <a:srgbClr val="000000"/>
              </a:solidFill>
            </a:endParaRPr>
          </a:p>
          <a:p>
            <a:pPr marL="457200" marR="0" lvl="0" indent="-355600" algn="l" rtl="0">
              <a:lnSpc>
                <a:spcPct val="115000"/>
              </a:lnSpc>
              <a:spcBef>
                <a:spcPts val="0"/>
              </a:spcBef>
              <a:spcAft>
                <a:spcPts val="0"/>
              </a:spcAft>
              <a:buClr>
                <a:srgbClr val="000000"/>
              </a:buClr>
              <a:buSzPts val="2000"/>
              <a:buChar char="❏"/>
            </a:pPr>
            <a:r>
              <a:rPr lang="en-US" sz="2000" b="1">
                <a:solidFill>
                  <a:srgbClr val="000000"/>
                </a:solidFill>
              </a:rPr>
              <a:t>9.49% </a:t>
            </a:r>
            <a:r>
              <a:rPr lang="en-US" sz="2000">
                <a:solidFill>
                  <a:srgbClr val="000000"/>
                </a:solidFill>
              </a:rPr>
              <a:t>of respondents disagreed or strongly disagreed</a:t>
            </a:r>
            <a:endParaRPr sz="2000">
              <a:solidFill>
                <a:srgbClr val="000000"/>
              </a:solidFill>
            </a:endParaRPr>
          </a:p>
          <a:p>
            <a:pPr marL="457200" marR="0" lvl="0" indent="-355600" algn="l" rtl="0">
              <a:lnSpc>
                <a:spcPct val="115000"/>
              </a:lnSpc>
              <a:spcBef>
                <a:spcPts val="0"/>
              </a:spcBef>
              <a:spcAft>
                <a:spcPts val="0"/>
              </a:spcAft>
              <a:buClr>
                <a:srgbClr val="000000"/>
              </a:buClr>
              <a:buSzPts val="2000"/>
              <a:buChar char="❏"/>
            </a:pPr>
            <a:r>
              <a:rPr lang="en-US" sz="2000">
                <a:solidFill>
                  <a:srgbClr val="000000"/>
                </a:solidFill>
              </a:rPr>
              <a:t>Mean: </a:t>
            </a:r>
            <a:r>
              <a:rPr lang="en-US" sz="2000" b="1">
                <a:solidFill>
                  <a:srgbClr val="000000"/>
                </a:solidFill>
              </a:rPr>
              <a:t>3.74</a:t>
            </a:r>
            <a:endParaRPr sz="2000" b="1">
              <a:solidFill>
                <a:srgbClr val="000000"/>
              </a:solidFill>
            </a:endParaRPr>
          </a:p>
          <a:p>
            <a:pPr marL="914400" marR="0" lvl="1" indent="-355600" algn="l" rtl="0">
              <a:lnSpc>
                <a:spcPct val="115000"/>
              </a:lnSpc>
              <a:spcBef>
                <a:spcPts val="0"/>
              </a:spcBef>
              <a:spcAft>
                <a:spcPts val="0"/>
              </a:spcAft>
              <a:buClr>
                <a:srgbClr val="000000"/>
              </a:buClr>
              <a:buSzPts val="2000"/>
              <a:buChar char="–"/>
            </a:pPr>
            <a:r>
              <a:rPr lang="en-US" sz="2000" i="1">
                <a:solidFill>
                  <a:srgbClr val="000000"/>
                </a:solidFill>
              </a:rPr>
              <a:t>The high mean is reflective of the large percentage of respondents who hold a positive view of the overall shopping experience.</a:t>
            </a:r>
            <a:endParaRPr sz="2000" i="1">
              <a:solidFill>
                <a:srgbClr val="000000"/>
              </a:solidFill>
            </a:endParaRPr>
          </a:p>
          <a:p>
            <a:pPr marL="0" marR="0" lvl="0" indent="0" algn="l" rtl="0">
              <a:lnSpc>
                <a:spcPct val="115000"/>
              </a:lnSpc>
              <a:spcBef>
                <a:spcPts val="0"/>
              </a:spcBef>
              <a:spcAft>
                <a:spcPts val="0"/>
              </a:spcAft>
              <a:buSzPts val="3200"/>
              <a:buNone/>
            </a:pPr>
            <a:endParaRPr sz="2000">
              <a:solidFill>
                <a:srgbClr val="000000"/>
              </a:solidFill>
            </a:endParaRPr>
          </a:p>
        </p:txBody>
      </p:sp>
      <p:sp>
        <p:nvSpPr>
          <p:cNvPr id="107" name="Google Shape;107;p6"/>
          <p:cNvSpPr txBox="1">
            <a:spLocks noGrp="1"/>
          </p:cNvSpPr>
          <p:nvPr>
            <p:ph type="title"/>
          </p:nvPr>
        </p:nvSpPr>
        <p:spPr>
          <a:xfrm>
            <a:off x="3468125" y="193650"/>
            <a:ext cx="6353100" cy="906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4500">
                <a:solidFill>
                  <a:srgbClr val="D9192C"/>
                </a:solidFill>
              </a:rPr>
              <a:t>Analysis: Data Summary </a:t>
            </a:r>
            <a:endParaRPr sz="4500">
              <a:solidFill>
                <a:srgbClr val="D9192C"/>
              </a:solidFill>
            </a:endParaRPr>
          </a:p>
        </p:txBody>
      </p:sp>
      <p:pic>
        <p:nvPicPr>
          <p:cNvPr id="108" name="Google Shape;108;p6"/>
          <p:cNvPicPr preferRelativeResize="0"/>
          <p:nvPr/>
        </p:nvPicPr>
        <p:blipFill rotWithShape="1">
          <a:blip r:embed="rId3">
            <a:alphaModFix/>
          </a:blip>
          <a:srcRect l="9664" r="3657"/>
          <a:stretch/>
        </p:blipFill>
        <p:spPr>
          <a:xfrm>
            <a:off x="686400" y="1278649"/>
            <a:ext cx="6802575" cy="4300700"/>
          </a:xfrm>
          <a:prstGeom prst="rect">
            <a:avLst/>
          </a:prstGeom>
          <a:noFill/>
          <a:ln>
            <a:noFill/>
          </a:ln>
        </p:spPr>
      </p:pic>
      <p:sp>
        <p:nvSpPr>
          <p:cNvPr id="109" name="Google Shape;109;p6"/>
          <p:cNvSpPr txBox="1"/>
          <p:nvPr/>
        </p:nvSpPr>
        <p:spPr>
          <a:xfrm>
            <a:off x="5748050" y="4641150"/>
            <a:ext cx="6285600" cy="11940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700" b="1" i="0" u="none" strike="noStrike" cap="none">
                <a:solidFill>
                  <a:srgbClr val="000000"/>
                </a:solidFill>
                <a:latin typeface="Arial"/>
                <a:ea typeface="Arial"/>
                <a:cs typeface="Arial"/>
                <a:sym typeface="Arial"/>
              </a:rPr>
              <a:t>Managerial Conclusion:</a:t>
            </a:r>
            <a:r>
              <a:rPr lang="en-US" sz="1700" b="0" i="0" u="none" strike="noStrike" cap="none">
                <a:solidFill>
                  <a:srgbClr val="000000"/>
                </a:solidFill>
                <a:latin typeface="Arial"/>
                <a:ea typeface="Arial"/>
                <a:cs typeface="Arial"/>
                <a:sym typeface="Arial"/>
              </a:rPr>
              <a:t> We recommend that Walmart adds more value to their customer</a:t>
            </a:r>
            <a:r>
              <a:rPr lang="en-US" sz="1700"/>
              <a:t>s’ experience by elevating their customer service and increasing their overall product quality.</a:t>
            </a:r>
            <a:endParaRPr sz="1700" b="0" i="0" u="none" strike="noStrike" cap="none">
              <a:solidFill>
                <a:srgbClr val="474C5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7"/>
          <p:cNvSpPr txBox="1">
            <a:spLocks noGrp="1"/>
          </p:cNvSpPr>
          <p:nvPr>
            <p:ph type="body" idx="1"/>
          </p:nvPr>
        </p:nvSpPr>
        <p:spPr>
          <a:xfrm>
            <a:off x="7308600" y="987250"/>
            <a:ext cx="4883400" cy="3471000"/>
          </a:xfrm>
          <a:prstGeom prst="rect">
            <a:avLst/>
          </a:prstGeom>
          <a:noFill/>
          <a:ln>
            <a:noFill/>
          </a:ln>
        </p:spPr>
        <p:txBody>
          <a:bodyPr spcFirstLastPara="1" wrap="square" lIns="91425" tIns="45700" rIns="91425" bIns="45700" anchor="t" anchorCtr="0">
            <a:noAutofit/>
          </a:bodyPr>
          <a:lstStyle/>
          <a:p>
            <a:pPr marL="457200" marR="0" lvl="0" indent="-355600" algn="l" rtl="0">
              <a:lnSpc>
                <a:spcPct val="115000"/>
              </a:lnSpc>
              <a:spcBef>
                <a:spcPts val="0"/>
              </a:spcBef>
              <a:spcAft>
                <a:spcPts val="0"/>
              </a:spcAft>
              <a:buClr>
                <a:srgbClr val="000000"/>
              </a:buClr>
              <a:buSzPts val="2000"/>
              <a:buChar char="❏"/>
            </a:pPr>
            <a:r>
              <a:rPr lang="en-US" sz="2000" b="1">
                <a:solidFill>
                  <a:srgbClr val="000000"/>
                </a:solidFill>
              </a:rPr>
              <a:t>78.2%</a:t>
            </a:r>
            <a:r>
              <a:rPr lang="en-US" sz="2000">
                <a:solidFill>
                  <a:srgbClr val="000000"/>
                </a:solidFill>
              </a:rPr>
              <a:t> of respondents agreed or strongly agreed</a:t>
            </a:r>
            <a:endParaRPr sz="2000">
              <a:solidFill>
                <a:srgbClr val="000000"/>
              </a:solidFill>
            </a:endParaRPr>
          </a:p>
          <a:p>
            <a:pPr marL="457200" marR="0" lvl="0" indent="-355600" algn="l" rtl="0">
              <a:lnSpc>
                <a:spcPct val="115000"/>
              </a:lnSpc>
              <a:spcBef>
                <a:spcPts val="0"/>
              </a:spcBef>
              <a:spcAft>
                <a:spcPts val="0"/>
              </a:spcAft>
              <a:buClr>
                <a:srgbClr val="000000"/>
              </a:buClr>
              <a:buSzPts val="2000"/>
              <a:buChar char="❏"/>
            </a:pPr>
            <a:r>
              <a:rPr lang="en-US" sz="2000" b="1">
                <a:solidFill>
                  <a:srgbClr val="000000"/>
                </a:solidFill>
              </a:rPr>
              <a:t>4.26% </a:t>
            </a:r>
            <a:r>
              <a:rPr lang="en-US" sz="2000">
                <a:solidFill>
                  <a:srgbClr val="000000"/>
                </a:solidFill>
              </a:rPr>
              <a:t>of respondents disagreed or strongly disagreed</a:t>
            </a:r>
            <a:endParaRPr sz="2000">
              <a:solidFill>
                <a:srgbClr val="000000"/>
              </a:solidFill>
            </a:endParaRPr>
          </a:p>
          <a:p>
            <a:pPr marL="457200" marR="0" lvl="0" indent="-355600" algn="l" rtl="0">
              <a:lnSpc>
                <a:spcPct val="115000"/>
              </a:lnSpc>
              <a:spcBef>
                <a:spcPts val="0"/>
              </a:spcBef>
              <a:spcAft>
                <a:spcPts val="0"/>
              </a:spcAft>
              <a:buClr>
                <a:srgbClr val="000000"/>
              </a:buClr>
              <a:buSzPts val="2000"/>
              <a:buChar char="❏"/>
            </a:pPr>
            <a:r>
              <a:rPr lang="en-US" sz="2000">
                <a:solidFill>
                  <a:srgbClr val="000000"/>
                </a:solidFill>
              </a:rPr>
              <a:t>Mean: </a:t>
            </a:r>
            <a:r>
              <a:rPr lang="en-US" sz="2000" b="1">
                <a:solidFill>
                  <a:srgbClr val="000000"/>
                </a:solidFill>
              </a:rPr>
              <a:t>3.97</a:t>
            </a:r>
            <a:endParaRPr sz="2000" b="1">
              <a:solidFill>
                <a:srgbClr val="000000"/>
              </a:solidFill>
            </a:endParaRPr>
          </a:p>
          <a:p>
            <a:pPr marL="914400" marR="0" lvl="1" indent="-355600" algn="l" rtl="0">
              <a:lnSpc>
                <a:spcPct val="115000"/>
              </a:lnSpc>
              <a:spcBef>
                <a:spcPts val="0"/>
              </a:spcBef>
              <a:spcAft>
                <a:spcPts val="0"/>
              </a:spcAft>
              <a:buClr>
                <a:srgbClr val="000000"/>
              </a:buClr>
              <a:buSzPts val="2000"/>
              <a:buChar char="–"/>
            </a:pPr>
            <a:r>
              <a:rPr lang="en-US" sz="2000" i="1">
                <a:solidFill>
                  <a:srgbClr val="000000"/>
                </a:solidFill>
              </a:rPr>
              <a:t>The high mean is related to the large percentage of positive responses, telling us there is a positive view of the overall shopping experience at Target</a:t>
            </a:r>
            <a:endParaRPr sz="2000" b="1">
              <a:solidFill>
                <a:srgbClr val="000000"/>
              </a:solidFill>
            </a:endParaRPr>
          </a:p>
          <a:p>
            <a:pPr marL="0" marR="0" lvl="0" indent="0" algn="l" rtl="0">
              <a:lnSpc>
                <a:spcPct val="115000"/>
              </a:lnSpc>
              <a:spcBef>
                <a:spcPts val="0"/>
              </a:spcBef>
              <a:spcAft>
                <a:spcPts val="0"/>
              </a:spcAft>
              <a:buSzPts val="3200"/>
              <a:buNone/>
            </a:pPr>
            <a:endParaRPr sz="2000">
              <a:solidFill>
                <a:srgbClr val="000000"/>
              </a:solidFill>
            </a:endParaRPr>
          </a:p>
        </p:txBody>
      </p:sp>
      <p:sp>
        <p:nvSpPr>
          <p:cNvPr id="115" name="Google Shape;115;p7"/>
          <p:cNvSpPr txBox="1">
            <a:spLocks noGrp="1"/>
          </p:cNvSpPr>
          <p:nvPr>
            <p:ph type="title"/>
          </p:nvPr>
        </p:nvSpPr>
        <p:spPr>
          <a:xfrm>
            <a:off x="3468125" y="193650"/>
            <a:ext cx="6353100" cy="906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4500">
                <a:solidFill>
                  <a:srgbClr val="D9192C"/>
                </a:solidFill>
              </a:rPr>
              <a:t>Analysis: Data Summary </a:t>
            </a:r>
            <a:endParaRPr sz="4500">
              <a:solidFill>
                <a:srgbClr val="D9192C"/>
              </a:solidFill>
            </a:endParaRPr>
          </a:p>
        </p:txBody>
      </p:sp>
      <p:pic>
        <p:nvPicPr>
          <p:cNvPr id="116" name="Google Shape;116;p7"/>
          <p:cNvPicPr preferRelativeResize="0"/>
          <p:nvPr/>
        </p:nvPicPr>
        <p:blipFill rotWithShape="1">
          <a:blip r:embed="rId3">
            <a:alphaModFix/>
          </a:blip>
          <a:srcRect l="8104" r="-2674"/>
          <a:stretch/>
        </p:blipFill>
        <p:spPr>
          <a:xfrm>
            <a:off x="880525" y="1157800"/>
            <a:ext cx="6718299" cy="4542376"/>
          </a:xfrm>
          <a:prstGeom prst="rect">
            <a:avLst/>
          </a:prstGeom>
          <a:noFill/>
          <a:ln>
            <a:noFill/>
          </a:ln>
        </p:spPr>
      </p:pic>
      <p:sp>
        <p:nvSpPr>
          <p:cNvPr id="117" name="Google Shape;117;p7"/>
          <p:cNvSpPr txBox="1"/>
          <p:nvPr/>
        </p:nvSpPr>
        <p:spPr>
          <a:xfrm>
            <a:off x="5798325" y="4689775"/>
            <a:ext cx="6139200" cy="11445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Managerial Conclusion: </a:t>
            </a:r>
            <a:r>
              <a:rPr lang="en-US" sz="1800" b="0" i="0" u="none" strike="noStrike" cap="none">
                <a:solidFill>
                  <a:srgbClr val="000000"/>
                </a:solidFill>
                <a:latin typeface="Arial"/>
                <a:ea typeface="Arial"/>
                <a:cs typeface="Arial"/>
                <a:sym typeface="Arial"/>
              </a:rPr>
              <a:t>We recommend that Walmart try and increase its overall performance through aesthetics and comfort while shopping to compete more with Target.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74C5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8"/>
          <p:cNvPicPr preferRelativeResize="0"/>
          <p:nvPr/>
        </p:nvPicPr>
        <p:blipFill rotWithShape="1">
          <a:blip r:embed="rId3">
            <a:alphaModFix/>
          </a:blip>
          <a:srcRect t="9877"/>
          <a:stretch/>
        </p:blipFill>
        <p:spPr>
          <a:xfrm>
            <a:off x="988950" y="1168725"/>
            <a:ext cx="9834374" cy="4692375"/>
          </a:xfrm>
          <a:prstGeom prst="rect">
            <a:avLst/>
          </a:prstGeom>
          <a:noFill/>
          <a:ln>
            <a:noFill/>
          </a:ln>
        </p:spPr>
      </p:pic>
      <p:sp>
        <p:nvSpPr>
          <p:cNvPr id="123" name="Google Shape;123;p8"/>
          <p:cNvSpPr txBox="1">
            <a:spLocks noGrp="1"/>
          </p:cNvSpPr>
          <p:nvPr>
            <p:ph type="title"/>
          </p:nvPr>
        </p:nvSpPr>
        <p:spPr>
          <a:xfrm>
            <a:off x="3836852" y="0"/>
            <a:ext cx="4518300" cy="906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3200">
                <a:solidFill>
                  <a:srgbClr val="D9192C"/>
                </a:solidFill>
              </a:rPr>
              <a:t>Performance (Walmart)</a:t>
            </a:r>
            <a:endParaRPr sz="3200">
              <a:solidFill>
                <a:srgbClr val="D9192C"/>
              </a:solidFill>
            </a:endParaRPr>
          </a:p>
        </p:txBody>
      </p:sp>
      <p:sp>
        <p:nvSpPr>
          <p:cNvPr id="124" name="Google Shape;124;p8"/>
          <p:cNvSpPr txBox="1">
            <a:spLocks noGrp="1"/>
          </p:cNvSpPr>
          <p:nvPr>
            <p:ph type="title"/>
          </p:nvPr>
        </p:nvSpPr>
        <p:spPr>
          <a:xfrm>
            <a:off x="4931113" y="400725"/>
            <a:ext cx="2441700" cy="906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2000" b="0" i="1">
                <a:solidFill>
                  <a:srgbClr val="D9192C"/>
                </a:solidFill>
              </a:rPr>
              <a:t>Test of One Mean</a:t>
            </a:r>
            <a:endParaRPr sz="2000" b="0" i="1">
              <a:solidFill>
                <a:srgbClr val="D9192C"/>
              </a:solidFill>
            </a:endParaRPr>
          </a:p>
        </p:txBody>
      </p:sp>
      <p:sp>
        <p:nvSpPr>
          <p:cNvPr id="125" name="Google Shape;125;p8"/>
          <p:cNvSpPr/>
          <p:nvPr/>
        </p:nvSpPr>
        <p:spPr>
          <a:xfrm rot="-5400000">
            <a:off x="5124350" y="-790875"/>
            <a:ext cx="458700" cy="49335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8"/>
          <p:cNvSpPr/>
          <p:nvPr/>
        </p:nvSpPr>
        <p:spPr>
          <a:xfrm rot="-5400000">
            <a:off x="9314875" y="265125"/>
            <a:ext cx="458700" cy="22659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
          <p:cNvSpPr/>
          <p:nvPr/>
        </p:nvSpPr>
        <p:spPr>
          <a:xfrm rot="-5400000">
            <a:off x="1932188" y="1843971"/>
            <a:ext cx="309600" cy="9480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8"/>
          <p:cNvSpPr txBox="1"/>
          <p:nvPr/>
        </p:nvSpPr>
        <p:spPr>
          <a:xfrm>
            <a:off x="8678125" y="539625"/>
            <a:ext cx="1732200" cy="629100"/>
          </a:xfrm>
          <a:prstGeom prst="rect">
            <a:avLst/>
          </a:prstGeom>
          <a:solidFill>
            <a:schemeClr val="l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rgbClr val="000000"/>
                </a:solidFill>
                <a:latin typeface="Arial"/>
                <a:ea typeface="Arial"/>
                <a:cs typeface="Arial"/>
                <a:sym typeface="Arial"/>
              </a:rPr>
              <a:t>Insignificantly different from 4</a:t>
            </a:r>
            <a:endParaRPr sz="1600" b="1" i="1" u="none" strike="noStrike" cap="none">
              <a:solidFill>
                <a:srgbClr val="000000"/>
              </a:solidFill>
              <a:latin typeface="Arial"/>
              <a:ea typeface="Arial"/>
              <a:cs typeface="Arial"/>
              <a:sym typeface="Arial"/>
            </a:endParaRPr>
          </a:p>
        </p:txBody>
      </p:sp>
      <p:sp>
        <p:nvSpPr>
          <p:cNvPr id="129" name="Google Shape;129;p8"/>
          <p:cNvSpPr txBox="1"/>
          <p:nvPr/>
        </p:nvSpPr>
        <p:spPr>
          <a:xfrm>
            <a:off x="3036800" y="1073313"/>
            <a:ext cx="4633800" cy="373200"/>
          </a:xfrm>
          <a:prstGeom prst="rect">
            <a:avLst/>
          </a:prstGeom>
          <a:solidFill>
            <a:schemeClr val="l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rgbClr val="000000"/>
                </a:solidFill>
                <a:latin typeface="Arial"/>
                <a:ea typeface="Arial"/>
                <a:cs typeface="Arial"/>
                <a:sym typeface="Arial"/>
              </a:rPr>
              <a:t>Significantly less than 4, but greater than 3</a:t>
            </a:r>
            <a:endParaRPr sz="1600" b="1" i="1" u="none" strike="noStrike" cap="none">
              <a:solidFill>
                <a:srgbClr val="000000"/>
              </a:solidFill>
              <a:latin typeface="Arial"/>
              <a:ea typeface="Arial"/>
              <a:cs typeface="Arial"/>
              <a:sym typeface="Arial"/>
            </a:endParaRPr>
          </a:p>
        </p:txBody>
      </p:sp>
      <p:sp>
        <p:nvSpPr>
          <p:cNvPr id="130" name="Google Shape;130;p8"/>
          <p:cNvSpPr txBox="1"/>
          <p:nvPr/>
        </p:nvSpPr>
        <p:spPr>
          <a:xfrm>
            <a:off x="1350800" y="1446525"/>
            <a:ext cx="1472400" cy="755100"/>
          </a:xfrm>
          <a:prstGeom prst="rect">
            <a:avLst/>
          </a:prstGeom>
          <a:solidFill>
            <a:schemeClr val="l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1" u="none" strike="noStrike" cap="none">
                <a:solidFill>
                  <a:srgbClr val="000000"/>
                </a:solidFill>
                <a:latin typeface="Arial"/>
                <a:ea typeface="Arial"/>
                <a:cs typeface="Arial"/>
                <a:sym typeface="Arial"/>
              </a:rPr>
              <a:t>Insignificantly different from 3</a:t>
            </a:r>
            <a:endParaRPr sz="1500" b="1" i="1"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9"/>
          <p:cNvPicPr preferRelativeResize="0"/>
          <p:nvPr/>
        </p:nvPicPr>
        <p:blipFill rotWithShape="1">
          <a:blip r:embed="rId3">
            <a:alphaModFix/>
          </a:blip>
          <a:srcRect t="9315" b="1454"/>
          <a:stretch/>
        </p:blipFill>
        <p:spPr>
          <a:xfrm>
            <a:off x="920950" y="1199025"/>
            <a:ext cx="9991499" cy="4654199"/>
          </a:xfrm>
          <a:prstGeom prst="rect">
            <a:avLst/>
          </a:prstGeom>
          <a:noFill/>
          <a:ln>
            <a:noFill/>
          </a:ln>
        </p:spPr>
      </p:pic>
      <p:sp>
        <p:nvSpPr>
          <p:cNvPr id="136" name="Google Shape;136;p9"/>
          <p:cNvSpPr txBox="1">
            <a:spLocks noGrp="1"/>
          </p:cNvSpPr>
          <p:nvPr>
            <p:ph type="title"/>
          </p:nvPr>
        </p:nvSpPr>
        <p:spPr>
          <a:xfrm>
            <a:off x="4119588" y="0"/>
            <a:ext cx="3952800" cy="906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3200">
                <a:solidFill>
                  <a:srgbClr val="D9192C"/>
                </a:solidFill>
              </a:rPr>
              <a:t>Performance (Target)</a:t>
            </a:r>
            <a:endParaRPr sz="3200">
              <a:solidFill>
                <a:srgbClr val="D9192C"/>
              </a:solidFill>
            </a:endParaRPr>
          </a:p>
        </p:txBody>
      </p:sp>
      <p:sp>
        <p:nvSpPr>
          <p:cNvPr id="137" name="Google Shape;137;p9"/>
          <p:cNvSpPr txBox="1">
            <a:spLocks noGrp="1"/>
          </p:cNvSpPr>
          <p:nvPr>
            <p:ph type="title"/>
          </p:nvPr>
        </p:nvSpPr>
        <p:spPr>
          <a:xfrm>
            <a:off x="4875138" y="482625"/>
            <a:ext cx="2441700" cy="716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1"/>
              </a:buClr>
              <a:buSzPts val="5400"/>
              <a:buFont typeface="Arial Narrow"/>
              <a:buNone/>
            </a:pPr>
            <a:r>
              <a:rPr lang="en-US" sz="2000" b="0" i="1">
                <a:solidFill>
                  <a:srgbClr val="D9192C"/>
                </a:solidFill>
              </a:rPr>
              <a:t>Test of One Mean</a:t>
            </a:r>
            <a:endParaRPr sz="2000" b="0" i="1">
              <a:solidFill>
                <a:srgbClr val="D9192C"/>
              </a:solidFill>
            </a:endParaRPr>
          </a:p>
        </p:txBody>
      </p:sp>
      <p:sp>
        <p:nvSpPr>
          <p:cNvPr id="138" name="Google Shape;138;p9"/>
          <p:cNvSpPr/>
          <p:nvPr/>
        </p:nvSpPr>
        <p:spPr>
          <a:xfrm rot="-5400000">
            <a:off x="9403874" y="41700"/>
            <a:ext cx="377700" cy="22536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9"/>
          <p:cNvSpPr/>
          <p:nvPr/>
        </p:nvSpPr>
        <p:spPr>
          <a:xfrm rot="-5400000">
            <a:off x="5185775" y="-1087650"/>
            <a:ext cx="287100" cy="51771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9"/>
          <p:cNvSpPr/>
          <p:nvPr/>
        </p:nvSpPr>
        <p:spPr>
          <a:xfrm rot="-5400000">
            <a:off x="1735950" y="1723775"/>
            <a:ext cx="280200" cy="706200"/>
          </a:xfrm>
          <a:prstGeom prst="rightBrace">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9"/>
          <p:cNvSpPr txBox="1"/>
          <p:nvPr/>
        </p:nvSpPr>
        <p:spPr>
          <a:xfrm>
            <a:off x="8726625" y="277800"/>
            <a:ext cx="1732200" cy="629100"/>
          </a:xfrm>
          <a:prstGeom prst="rect">
            <a:avLst/>
          </a:prstGeom>
          <a:solidFill>
            <a:schemeClr val="l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rgbClr val="000000"/>
                </a:solidFill>
                <a:latin typeface="Arial"/>
                <a:ea typeface="Arial"/>
                <a:cs typeface="Arial"/>
                <a:sym typeface="Arial"/>
              </a:rPr>
              <a:t>Insignificantly different from 4</a:t>
            </a:r>
            <a:endParaRPr sz="1600" b="1" i="1" u="none" strike="noStrike" cap="none">
              <a:solidFill>
                <a:srgbClr val="000000"/>
              </a:solidFill>
              <a:latin typeface="Arial"/>
              <a:ea typeface="Arial"/>
              <a:cs typeface="Arial"/>
              <a:sym typeface="Arial"/>
            </a:endParaRPr>
          </a:p>
        </p:txBody>
      </p:sp>
      <p:sp>
        <p:nvSpPr>
          <p:cNvPr id="142" name="Google Shape;142;p9"/>
          <p:cNvSpPr txBox="1"/>
          <p:nvPr/>
        </p:nvSpPr>
        <p:spPr>
          <a:xfrm>
            <a:off x="3012425" y="1079175"/>
            <a:ext cx="4490400" cy="287100"/>
          </a:xfrm>
          <a:prstGeom prst="rect">
            <a:avLst/>
          </a:prstGeom>
          <a:solidFill>
            <a:schemeClr val="l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b="1" i="1" u="none" strike="noStrike" cap="none">
                <a:solidFill>
                  <a:srgbClr val="000000"/>
                </a:solidFill>
                <a:latin typeface="Arial"/>
                <a:ea typeface="Arial"/>
                <a:cs typeface="Arial"/>
                <a:sym typeface="Arial"/>
              </a:rPr>
              <a:t>Significantly less than 4, but greater than 3</a:t>
            </a:r>
            <a:endParaRPr sz="1500" b="1" i="1" u="none" strike="noStrike" cap="none">
              <a:solidFill>
                <a:srgbClr val="000000"/>
              </a:solidFill>
              <a:latin typeface="Arial"/>
              <a:ea typeface="Arial"/>
              <a:cs typeface="Arial"/>
              <a:sym typeface="Arial"/>
            </a:endParaRPr>
          </a:p>
        </p:txBody>
      </p:sp>
      <p:sp>
        <p:nvSpPr>
          <p:cNvPr id="143" name="Google Shape;143;p9"/>
          <p:cNvSpPr txBox="1"/>
          <p:nvPr/>
        </p:nvSpPr>
        <p:spPr>
          <a:xfrm>
            <a:off x="1152000" y="1199025"/>
            <a:ext cx="1448100" cy="716400"/>
          </a:xfrm>
          <a:prstGeom prst="rect">
            <a:avLst/>
          </a:prstGeom>
          <a:solidFill>
            <a:schemeClr val="lt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Arial"/>
                <a:ea typeface="Arial"/>
                <a:cs typeface="Arial"/>
                <a:sym typeface="Arial"/>
              </a:rPr>
              <a:t>Insignificantly different from 3</a:t>
            </a:r>
            <a:endParaRPr sz="1400" b="1" i="1"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6_Custom Design">
  <a:themeElements>
    <a:clrScheme name="UWG">
      <a:dk1>
        <a:srgbClr val="0033A1"/>
      </a:dk1>
      <a:lt1>
        <a:srgbClr val="FFFFFF"/>
      </a:lt1>
      <a:dk2>
        <a:srgbClr val="B0B7BC"/>
      </a:dk2>
      <a:lt2>
        <a:srgbClr val="D7D7D7"/>
      </a:lt2>
      <a:accent1>
        <a:srgbClr val="6BABE5"/>
      </a:accent1>
      <a:accent2>
        <a:srgbClr val="DB1A21"/>
      </a:accent2>
      <a:accent3>
        <a:srgbClr val="0033A1"/>
      </a:accent3>
      <a:accent4>
        <a:srgbClr val="53565A"/>
      </a:accent4>
      <a:accent5>
        <a:srgbClr val="96979F"/>
      </a:accent5>
      <a:accent6>
        <a:srgbClr val="BD1719"/>
      </a:accent6>
      <a:hlink>
        <a:srgbClr val="FFFFFF"/>
      </a:hlink>
      <a:folHlink>
        <a:srgbClr val="0033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2020">
      <a:dk1>
        <a:srgbClr val="474C55"/>
      </a:dk1>
      <a:lt1>
        <a:srgbClr val="FFFFFF"/>
      </a:lt1>
      <a:dk2>
        <a:srgbClr val="737778"/>
      </a:dk2>
      <a:lt2>
        <a:srgbClr val="D7D7D7"/>
      </a:lt2>
      <a:accent1>
        <a:srgbClr val="6BABE5"/>
      </a:accent1>
      <a:accent2>
        <a:srgbClr val="DB1A21"/>
      </a:accent2>
      <a:accent3>
        <a:srgbClr val="0033A1"/>
      </a:accent3>
      <a:accent4>
        <a:srgbClr val="53565A"/>
      </a:accent4>
      <a:accent5>
        <a:srgbClr val="96979F"/>
      </a:accent5>
      <a:accent6>
        <a:srgbClr val="BD1719"/>
      </a:accent6>
      <a:hlink>
        <a:srgbClr val="FFFFFF"/>
      </a:hlink>
      <a:folHlink>
        <a:srgbClr val="0033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1316</Words>
  <Application>Microsoft Office PowerPoint</Application>
  <PresentationFormat>Widescreen</PresentationFormat>
  <Paragraphs>196</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 Narrow</vt:lpstr>
      <vt:lpstr>Calibri</vt:lpstr>
      <vt:lpstr>Arial</vt:lpstr>
      <vt:lpstr>6_Custom Design</vt:lpstr>
      <vt:lpstr>Custom Design</vt:lpstr>
      <vt:lpstr>                      Overall Customer Satisfaction</vt:lpstr>
      <vt:lpstr>Plan for Presentation</vt:lpstr>
      <vt:lpstr>Introduction</vt:lpstr>
      <vt:lpstr>Methodology</vt:lpstr>
      <vt:lpstr>Analysis: Data Summary </vt:lpstr>
      <vt:lpstr>Analysis: Data Summary </vt:lpstr>
      <vt:lpstr>Analysis: Data Summary </vt:lpstr>
      <vt:lpstr>Performance (Walmart)</vt:lpstr>
      <vt:lpstr>Performance (Target)</vt:lpstr>
      <vt:lpstr>Analysis: Independent Sample T-Test</vt:lpstr>
      <vt:lpstr>Analysis: Chi-Square Test</vt:lpstr>
      <vt:lpstr>Analysis: Chi-Square Test</vt:lpstr>
      <vt:lpstr>Correlation Analysis</vt:lpstr>
      <vt:lpstr>Correlation Analysis</vt:lpstr>
      <vt:lpstr>Regression Analysis</vt:lpstr>
      <vt:lpstr>Regression Analysis</vt:lpstr>
      <vt:lpstr>Conclusions</vt:lpstr>
      <vt:lpstr>Recommendations</vt:lpstr>
      <vt:lpstr>Limitations</vt:lpstr>
      <vt:lpstr>Acknowledgements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Overall Customer Satisfaction</dc:title>
  <dc:creator>victo</dc:creator>
  <cp:lastModifiedBy>Victoria Schmer</cp:lastModifiedBy>
  <cp:revision>1</cp:revision>
  <dcterms:modified xsi:type="dcterms:W3CDTF">2024-04-28T22:23:54Z</dcterms:modified>
</cp:coreProperties>
</file>