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C9C"/>
    <a:srgbClr val="22802B"/>
    <a:srgbClr val="21E806"/>
    <a:srgbClr val="DF6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0DD94-C41D-4FC8-A977-B7D32FAF90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74DFF7-A59E-40AB-978C-D0774703C3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Imported Data set in IBM SPSS</a:t>
          </a:r>
        </a:p>
      </dgm:t>
    </dgm:pt>
    <dgm:pt modelId="{CC0CFDF1-1883-4E6D-BEF2-8B635699171D}" type="parTrans" cxnId="{2C7A990C-A289-43C4-843B-E01382B2E1B9}">
      <dgm:prSet/>
      <dgm:spPr/>
      <dgm:t>
        <a:bodyPr/>
        <a:lstStyle/>
        <a:p>
          <a:endParaRPr lang="en-US"/>
        </a:p>
      </dgm:t>
    </dgm:pt>
    <dgm:pt modelId="{839A17CB-B2BC-404E-A311-07142B623F7C}" type="sibTrans" cxnId="{2C7A990C-A289-43C4-843B-E01382B2E1B9}">
      <dgm:prSet/>
      <dgm:spPr/>
      <dgm:t>
        <a:bodyPr/>
        <a:lstStyle/>
        <a:p>
          <a:endParaRPr lang="en-US"/>
        </a:p>
      </dgm:t>
    </dgm:pt>
    <dgm:pt modelId="{E754CF7B-2D36-4550-B8D4-F643DC179BA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TOTAL 20 VARIABLES IN DATASET</a:t>
          </a:r>
        </a:p>
      </dgm:t>
    </dgm:pt>
    <dgm:pt modelId="{DE305309-E4E6-44B2-991D-1A5C39F56299}" type="parTrans" cxnId="{D6C4E0D3-CFA5-4983-9640-42841486517B}">
      <dgm:prSet/>
      <dgm:spPr/>
      <dgm:t>
        <a:bodyPr/>
        <a:lstStyle/>
        <a:p>
          <a:endParaRPr lang="en-US"/>
        </a:p>
      </dgm:t>
    </dgm:pt>
    <dgm:pt modelId="{43F5330F-EB75-48E5-BD89-0C13E56F5929}" type="sibTrans" cxnId="{D6C4E0D3-CFA5-4983-9640-42841486517B}">
      <dgm:prSet/>
      <dgm:spPr/>
      <dgm:t>
        <a:bodyPr/>
        <a:lstStyle/>
        <a:p>
          <a:endParaRPr lang="en-US"/>
        </a:p>
      </dgm:t>
    </dgm:pt>
    <dgm:pt modelId="{0B96A416-7923-452C-819E-91A8E081AF0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baseline="0" dirty="0"/>
            <a:t> Two methods used for factor Analysis</a:t>
          </a:r>
          <a:endParaRPr lang="en-US" b="1" dirty="0"/>
        </a:p>
      </dgm:t>
    </dgm:pt>
    <dgm:pt modelId="{4CBFF884-084A-4E90-9A00-B69CA041815C}" type="parTrans" cxnId="{EDE6EE5A-AFB8-4186-BA0F-A879950E4D72}">
      <dgm:prSet/>
      <dgm:spPr/>
      <dgm:t>
        <a:bodyPr/>
        <a:lstStyle/>
        <a:p>
          <a:endParaRPr lang="en-US"/>
        </a:p>
      </dgm:t>
    </dgm:pt>
    <dgm:pt modelId="{E6B70BC1-FF61-4D27-AC3D-5082C9F670AE}" type="sibTrans" cxnId="{EDE6EE5A-AFB8-4186-BA0F-A879950E4D72}">
      <dgm:prSet/>
      <dgm:spPr/>
      <dgm:t>
        <a:bodyPr/>
        <a:lstStyle/>
        <a:p>
          <a:endParaRPr lang="en-US"/>
        </a:p>
      </dgm:t>
    </dgm:pt>
    <dgm:pt modelId="{25320739-D5E2-4ECB-A803-1A256F1C4C6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Final Output</a:t>
          </a:r>
        </a:p>
      </dgm:t>
    </dgm:pt>
    <dgm:pt modelId="{20CEAA91-A77D-4B74-B29B-684586BFC32A}" type="parTrans" cxnId="{412B9D52-4039-4ED5-879E-7D3CF2B35C96}">
      <dgm:prSet/>
      <dgm:spPr/>
      <dgm:t>
        <a:bodyPr/>
        <a:lstStyle/>
        <a:p>
          <a:endParaRPr lang="en-US"/>
        </a:p>
      </dgm:t>
    </dgm:pt>
    <dgm:pt modelId="{14567B15-A437-4F54-8C63-305F6BF5B6D2}" type="sibTrans" cxnId="{412B9D52-4039-4ED5-879E-7D3CF2B35C96}">
      <dgm:prSet/>
      <dgm:spPr/>
      <dgm:t>
        <a:bodyPr/>
        <a:lstStyle/>
        <a:p>
          <a:endParaRPr lang="en-US"/>
        </a:p>
      </dgm:t>
    </dgm:pt>
    <dgm:pt modelId="{EFB251CF-65F0-43C5-9FC0-92AB30494043}" type="pres">
      <dgm:prSet presAssocID="{0450DD94-C41D-4FC8-A977-B7D32FAF9028}" presName="root" presStyleCnt="0">
        <dgm:presLayoutVars>
          <dgm:dir/>
          <dgm:resizeHandles val="exact"/>
        </dgm:presLayoutVars>
      </dgm:prSet>
      <dgm:spPr/>
    </dgm:pt>
    <dgm:pt modelId="{1953259C-15D3-43AB-85E8-8CD56AC0565D}" type="pres">
      <dgm:prSet presAssocID="{2074DFF7-A59E-40AB-978C-D0774703C3AA}" presName="compNode" presStyleCnt="0"/>
      <dgm:spPr/>
    </dgm:pt>
    <dgm:pt modelId="{8F60001F-B258-49E3-BCDB-66F8ECFC4804}" type="pres">
      <dgm:prSet presAssocID="{2074DFF7-A59E-40AB-978C-D0774703C3AA}" presName="iconBgRect" presStyleLbl="bgShp" presStyleIdx="0" presStyleCnt="4"/>
      <dgm:spPr>
        <a:solidFill>
          <a:srgbClr val="DF6317"/>
        </a:solidFill>
      </dgm:spPr>
    </dgm:pt>
    <dgm:pt modelId="{3969C1EA-5FF2-49A7-8334-3E509EB6175E}" type="pres">
      <dgm:prSet presAssocID="{2074DFF7-A59E-40AB-978C-D0774703C3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7D307B-078B-4D5A-91DA-6BBB9C607112}" type="pres">
      <dgm:prSet presAssocID="{2074DFF7-A59E-40AB-978C-D0774703C3AA}" presName="spaceRect" presStyleCnt="0"/>
      <dgm:spPr/>
    </dgm:pt>
    <dgm:pt modelId="{298968DB-F2B7-4579-952C-ED100B929051}" type="pres">
      <dgm:prSet presAssocID="{2074DFF7-A59E-40AB-978C-D0774703C3AA}" presName="textRect" presStyleLbl="revTx" presStyleIdx="0" presStyleCnt="4">
        <dgm:presLayoutVars>
          <dgm:chMax val="1"/>
          <dgm:chPref val="1"/>
        </dgm:presLayoutVars>
      </dgm:prSet>
      <dgm:spPr/>
    </dgm:pt>
    <dgm:pt modelId="{39076A25-1106-47A0-BB3A-7B4376F11249}" type="pres">
      <dgm:prSet presAssocID="{839A17CB-B2BC-404E-A311-07142B623F7C}" presName="sibTrans" presStyleCnt="0"/>
      <dgm:spPr/>
    </dgm:pt>
    <dgm:pt modelId="{9EEBDADC-55CA-402A-9D34-B22D3323CF6F}" type="pres">
      <dgm:prSet presAssocID="{E754CF7B-2D36-4550-B8D4-F643DC179BA4}" presName="compNode" presStyleCnt="0"/>
      <dgm:spPr/>
    </dgm:pt>
    <dgm:pt modelId="{D61934F7-BF2C-4AE8-BC60-5105C43B101F}" type="pres">
      <dgm:prSet presAssocID="{E754CF7B-2D36-4550-B8D4-F643DC179BA4}" presName="iconBgRect" presStyleLbl="bgShp" presStyleIdx="1" presStyleCnt="4"/>
      <dgm:spPr/>
    </dgm:pt>
    <dgm:pt modelId="{10519EF4-9E9A-459D-993F-E2F7DE107842}" type="pres">
      <dgm:prSet presAssocID="{E754CF7B-2D36-4550-B8D4-F643DC179B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731809-288E-41EF-896E-0EA8460094DC}" type="pres">
      <dgm:prSet presAssocID="{E754CF7B-2D36-4550-B8D4-F643DC179BA4}" presName="spaceRect" presStyleCnt="0"/>
      <dgm:spPr/>
    </dgm:pt>
    <dgm:pt modelId="{D804723A-0136-4826-A7DD-2E43891998BB}" type="pres">
      <dgm:prSet presAssocID="{E754CF7B-2D36-4550-B8D4-F643DC179BA4}" presName="textRect" presStyleLbl="revTx" presStyleIdx="1" presStyleCnt="4">
        <dgm:presLayoutVars>
          <dgm:chMax val="1"/>
          <dgm:chPref val="1"/>
        </dgm:presLayoutVars>
      </dgm:prSet>
      <dgm:spPr/>
    </dgm:pt>
    <dgm:pt modelId="{949E0E77-1BBE-4EE8-8353-73D6D95D8622}" type="pres">
      <dgm:prSet presAssocID="{43F5330F-EB75-48E5-BD89-0C13E56F5929}" presName="sibTrans" presStyleCnt="0"/>
      <dgm:spPr/>
    </dgm:pt>
    <dgm:pt modelId="{58B729E6-3FB8-4A46-B7C1-88463DA923B6}" type="pres">
      <dgm:prSet presAssocID="{0B96A416-7923-452C-819E-91A8E081AF0A}" presName="compNode" presStyleCnt="0"/>
      <dgm:spPr/>
    </dgm:pt>
    <dgm:pt modelId="{07CD30A7-A859-47DE-8AF7-3225745E4C9A}" type="pres">
      <dgm:prSet presAssocID="{0B96A416-7923-452C-819E-91A8E081AF0A}" presName="iconBgRect" presStyleLbl="bgShp" presStyleIdx="2" presStyleCnt="4"/>
      <dgm:spPr/>
    </dgm:pt>
    <dgm:pt modelId="{85DC5F1C-6F29-438D-BB88-1E2767455463}" type="pres">
      <dgm:prSet presAssocID="{0B96A416-7923-452C-819E-91A8E081AF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6362AC-2053-4CDC-80FD-540F731CC312}" type="pres">
      <dgm:prSet presAssocID="{0B96A416-7923-452C-819E-91A8E081AF0A}" presName="spaceRect" presStyleCnt="0"/>
      <dgm:spPr/>
    </dgm:pt>
    <dgm:pt modelId="{7398D096-DB99-4971-89CD-692D8C8B141F}" type="pres">
      <dgm:prSet presAssocID="{0B96A416-7923-452C-819E-91A8E081AF0A}" presName="textRect" presStyleLbl="revTx" presStyleIdx="2" presStyleCnt="4">
        <dgm:presLayoutVars>
          <dgm:chMax val="1"/>
          <dgm:chPref val="1"/>
        </dgm:presLayoutVars>
      </dgm:prSet>
      <dgm:spPr/>
    </dgm:pt>
    <dgm:pt modelId="{CC8B7BEA-1B1D-4F29-854C-FD46592A5178}" type="pres">
      <dgm:prSet presAssocID="{E6B70BC1-FF61-4D27-AC3D-5082C9F670AE}" presName="sibTrans" presStyleCnt="0"/>
      <dgm:spPr/>
    </dgm:pt>
    <dgm:pt modelId="{1B7F3812-3696-41C1-A613-597F438F006F}" type="pres">
      <dgm:prSet presAssocID="{25320739-D5E2-4ECB-A803-1A256F1C4C6C}" presName="compNode" presStyleCnt="0"/>
      <dgm:spPr/>
    </dgm:pt>
    <dgm:pt modelId="{4774B44B-24DA-45D2-80E9-5EBDB1D2D87A}" type="pres">
      <dgm:prSet presAssocID="{25320739-D5E2-4ECB-A803-1A256F1C4C6C}" presName="iconBgRect" presStyleLbl="bgShp" presStyleIdx="3" presStyleCnt="4"/>
      <dgm:spPr/>
    </dgm:pt>
    <dgm:pt modelId="{FD3E3E67-20D3-482F-91B7-E9D090534894}" type="pres">
      <dgm:prSet presAssocID="{25320739-D5E2-4ECB-A803-1A256F1C4C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9E697B-13A6-4475-8472-13BDBE2AF395}" type="pres">
      <dgm:prSet presAssocID="{25320739-D5E2-4ECB-A803-1A256F1C4C6C}" presName="spaceRect" presStyleCnt="0"/>
      <dgm:spPr/>
    </dgm:pt>
    <dgm:pt modelId="{37D6528E-725F-49C6-B788-A109D5E13DA5}" type="pres">
      <dgm:prSet presAssocID="{25320739-D5E2-4ECB-A803-1A256F1C4C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7A990C-A289-43C4-843B-E01382B2E1B9}" srcId="{0450DD94-C41D-4FC8-A977-B7D32FAF9028}" destId="{2074DFF7-A59E-40AB-978C-D0774703C3AA}" srcOrd="0" destOrd="0" parTransId="{CC0CFDF1-1883-4E6D-BEF2-8B635699171D}" sibTransId="{839A17CB-B2BC-404E-A311-07142B623F7C}"/>
    <dgm:cxn modelId="{3DF4FF23-ACDB-4366-B46E-266DFF880DF6}" type="presOf" srcId="{0B96A416-7923-452C-819E-91A8E081AF0A}" destId="{7398D096-DB99-4971-89CD-692D8C8B141F}" srcOrd="0" destOrd="0" presId="urn:microsoft.com/office/officeart/2018/5/layout/IconCircleLabelList"/>
    <dgm:cxn modelId="{412B9D52-4039-4ED5-879E-7D3CF2B35C96}" srcId="{0450DD94-C41D-4FC8-A977-B7D32FAF9028}" destId="{25320739-D5E2-4ECB-A803-1A256F1C4C6C}" srcOrd="3" destOrd="0" parTransId="{20CEAA91-A77D-4B74-B29B-684586BFC32A}" sibTransId="{14567B15-A437-4F54-8C63-305F6BF5B6D2}"/>
    <dgm:cxn modelId="{9895AD73-A4C3-4C59-A281-28BCCBBE14BD}" type="presOf" srcId="{E754CF7B-2D36-4550-B8D4-F643DC179BA4}" destId="{D804723A-0136-4826-A7DD-2E43891998BB}" srcOrd="0" destOrd="0" presId="urn:microsoft.com/office/officeart/2018/5/layout/IconCircleLabelList"/>
    <dgm:cxn modelId="{FD49FC73-A7F2-404C-9774-B234CDC7E57D}" type="presOf" srcId="{0450DD94-C41D-4FC8-A977-B7D32FAF9028}" destId="{EFB251CF-65F0-43C5-9FC0-92AB30494043}" srcOrd="0" destOrd="0" presId="urn:microsoft.com/office/officeart/2018/5/layout/IconCircleLabelList"/>
    <dgm:cxn modelId="{B3FCBC5A-FBB6-4C9D-A06C-2E0A904D39CE}" type="presOf" srcId="{25320739-D5E2-4ECB-A803-1A256F1C4C6C}" destId="{37D6528E-725F-49C6-B788-A109D5E13DA5}" srcOrd="0" destOrd="0" presId="urn:microsoft.com/office/officeart/2018/5/layout/IconCircleLabelList"/>
    <dgm:cxn modelId="{EDE6EE5A-AFB8-4186-BA0F-A879950E4D72}" srcId="{0450DD94-C41D-4FC8-A977-B7D32FAF9028}" destId="{0B96A416-7923-452C-819E-91A8E081AF0A}" srcOrd="2" destOrd="0" parTransId="{4CBFF884-084A-4E90-9A00-B69CA041815C}" sibTransId="{E6B70BC1-FF61-4D27-AC3D-5082C9F670AE}"/>
    <dgm:cxn modelId="{857B2FC2-4B49-4D31-A1E6-A02DB4B68DB4}" type="presOf" srcId="{2074DFF7-A59E-40AB-978C-D0774703C3AA}" destId="{298968DB-F2B7-4579-952C-ED100B929051}" srcOrd="0" destOrd="0" presId="urn:microsoft.com/office/officeart/2018/5/layout/IconCircleLabelList"/>
    <dgm:cxn modelId="{D6C4E0D3-CFA5-4983-9640-42841486517B}" srcId="{0450DD94-C41D-4FC8-A977-B7D32FAF9028}" destId="{E754CF7B-2D36-4550-B8D4-F643DC179BA4}" srcOrd="1" destOrd="0" parTransId="{DE305309-E4E6-44B2-991D-1A5C39F56299}" sibTransId="{43F5330F-EB75-48E5-BD89-0C13E56F5929}"/>
    <dgm:cxn modelId="{10A5E079-A577-4F51-8A98-5E9EECDF7428}" type="presParOf" srcId="{EFB251CF-65F0-43C5-9FC0-92AB30494043}" destId="{1953259C-15D3-43AB-85E8-8CD56AC0565D}" srcOrd="0" destOrd="0" presId="urn:microsoft.com/office/officeart/2018/5/layout/IconCircleLabelList"/>
    <dgm:cxn modelId="{CB3B53A9-13EE-48B3-B123-0F7D81202DB9}" type="presParOf" srcId="{1953259C-15D3-43AB-85E8-8CD56AC0565D}" destId="{8F60001F-B258-49E3-BCDB-66F8ECFC4804}" srcOrd="0" destOrd="0" presId="urn:microsoft.com/office/officeart/2018/5/layout/IconCircleLabelList"/>
    <dgm:cxn modelId="{2B9DEA50-1401-4A9B-9B81-7FCFD5E11CA7}" type="presParOf" srcId="{1953259C-15D3-43AB-85E8-8CD56AC0565D}" destId="{3969C1EA-5FF2-49A7-8334-3E509EB6175E}" srcOrd="1" destOrd="0" presId="urn:microsoft.com/office/officeart/2018/5/layout/IconCircleLabelList"/>
    <dgm:cxn modelId="{0DCA0CE5-6BA9-4B1B-AC16-C9CA5CF5E8E9}" type="presParOf" srcId="{1953259C-15D3-43AB-85E8-8CD56AC0565D}" destId="{C07D307B-078B-4D5A-91DA-6BBB9C607112}" srcOrd="2" destOrd="0" presId="urn:microsoft.com/office/officeart/2018/5/layout/IconCircleLabelList"/>
    <dgm:cxn modelId="{7A20F335-AD9C-4808-8A02-616F95CA549B}" type="presParOf" srcId="{1953259C-15D3-43AB-85E8-8CD56AC0565D}" destId="{298968DB-F2B7-4579-952C-ED100B929051}" srcOrd="3" destOrd="0" presId="urn:microsoft.com/office/officeart/2018/5/layout/IconCircleLabelList"/>
    <dgm:cxn modelId="{CC7F28F2-0B82-4F5E-B7E9-F13E5C1500C7}" type="presParOf" srcId="{EFB251CF-65F0-43C5-9FC0-92AB30494043}" destId="{39076A25-1106-47A0-BB3A-7B4376F11249}" srcOrd="1" destOrd="0" presId="urn:microsoft.com/office/officeart/2018/5/layout/IconCircleLabelList"/>
    <dgm:cxn modelId="{D0AC91BD-AE7C-4098-91D3-0236DC93AE87}" type="presParOf" srcId="{EFB251CF-65F0-43C5-9FC0-92AB30494043}" destId="{9EEBDADC-55CA-402A-9D34-B22D3323CF6F}" srcOrd="2" destOrd="0" presId="urn:microsoft.com/office/officeart/2018/5/layout/IconCircleLabelList"/>
    <dgm:cxn modelId="{3BA75C8C-9C55-4CF8-A7F9-A8C6BA17BD46}" type="presParOf" srcId="{9EEBDADC-55CA-402A-9D34-B22D3323CF6F}" destId="{D61934F7-BF2C-4AE8-BC60-5105C43B101F}" srcOrd="0" destOrd="0" presId="urn:microsoft.com/office/officeart/2018/5/layout/IconCircleLabelList"/>
    <dgm:cxn modelId="{8A8FAF68-5EE8-454D-A819-59412FCB15F5}" type="presParOf" srcId="{9EEBDADC-55CA-402A-9D34-B22D3323CF6F}" destId="{10519EF4-9E9A-459D-993F-E2F7DE107842}" srcOrd="1" destOrd="0" presId="urn:microsoft.com/office/officeart/2018/5/layout/IconCircleLabelList"/>
    <dgm:cxn modelId="{867B5825-4F07-49C3-836B-A93D61FB5179}" type="presParOf" srcId="{9EEBDADC-55CA-402A-9D34-B22D3323CF6F}" destId="{72731809-288E-41EF-896E-0EA8460094DC}" srcOrd="2" destOrd="0" presId="urn:microsoft.com/office/officeart/2018/5/layout/IconCircleLabelList"/>
    <dgm:cxn modelId="{8B4C8AF3-EE29-4C44-BD7C-E1689A2E1F25}" type="presParOf" srcId="{9EEBDADC-55CA-402A-9D34-B22D3323CF6F}" destId="{D804723A-0136-4826-A7DD-2E43891998BB}" srcOrd="3" destOrd="0" presId="urn:microsoft.com/office/officeart/2018/5/layout/IconCircleLabelList"/>
    <dgm:cxn modelId="{49274835-7EBD-47DF-99FB-099160D45C90}" type="presParOf" srcId="{EFB251CF-65F0-43C5-9FC0-92AB30494043}" destId="{949E0E77-1BBE-4EE8-8353-73D6D95D8622}" srcOrd="3" destOrd="0" presId="urn:microsoft.com/office/officeart/2018/5/layout/IconCircleLabelList"/>
    <dgm:cxn modelId="{F7822981-9A08-4112-AECC-24C0663D9258}" type="presParOf" srcId="{EFB251CF-65F0-43C5-9FC0-92AB30494043}" destId="{58B729E6-3FB8-4A46-B7C1-88463DA923B6}" srcOrd="4" destOrd="0" presId="urn:microsoft.com/office/officeart/2018/5/layout/IconCircleLabelList"/>
    <dgm:cxn modelId="{29664727-6E0E-4122-9C24-8BE4442EE6A5}" type="presParOf" srcId="{58B729E6-3FB8-4A46-B7C1-88463DA923B6}" destId="{07CD30A7-A859-47DE-8AF7-3225745E4C9A}" srcOrd="0" destOrd="0" presId="urn:microsoft.com/office/officeart/2018/5/layout/IconCircleLabelList"/>
    <dgm:cxn modelId="{5413800D-9A2F-4425-9B72-A376F099CEBB}" type="presParOf" srcId="{58B729E6-3FB8-4A46-B7C1-88463DA923B6}" destId="{85DC5F1C-6F29-438D-BB88-1E2767455463}" srcOrd="1" destOrd="0" presId="urn:microsoft.com/office/officeart/2018/5/layout/IconCircleLabelList"/>
    <dgm:cxn modelId="{C515B0EF-5E76-48FB-A304-2E4431E12AB8}" type="presParOf" srcId="{58B729E6-3FB8-4A46-B7C1-88463DA923B6}" destId="{BE6362AC-2053-4CDC-80FD-540F731CC312}" srcOrd="2" destOrd="0" presId="urn:microsoft.com/office/officeart/2018/5/layout/IconCircleLabelList"/>
    <dgm:cxn modelId="{27617DAC-A550-4246-9102-B1BD53F65555}" type="presParOf" srcId="{58B729E6-3FB8-4A46-B7C1-88463DA923B6}" destId="{7398D096-DB99-4971-89CD-692D8C8B141F}" srcOrd="3" destOrd="0" presId="urn:microsoft.com/office/officeart/2018/5/layout/IconCircleLabelList"/>
    <dgm:cxn modelId="{A320BCAA-22BF-4404-B481-EF7B0F24BB52}" type="presParOf" srcId="{EFB251CF-65F0-43C5-9FC0-92AB30494043}" destId="{CC8B7BEA-1B1D-4F29-854C-FD46592A5178}" srcOrd="5" destOrd="0" presId="urn:microsoft.com/office/officeart/2018/5/layout/IconCircleLabelList"/>
    <dgm:cxn modelId="{F854FDCD-B11F-41A0-A88B-C9F3DD0D22CA}" type="presParOf" srcId="{EFB251CF-65F0-43C5-9FC0-92AB30494043}" destId="{1B7F3812-3696-41C1-A613-597F438F006F}" srcOrd="6" destOrd="0" presId="urn:microsoft.com/office/officeart/2018/5/layout/IconCircleLabelList"/>
    <dgm:cxn modelId="{58FEE06B-4542-4240-B550-9D58CDCCB224}" type="presParOf" srcId="{1B7F3812-3696-41C1-A613-597F438F006F}" destId="{4774B44B-24DA-45D2-80E9-5EBDB1D2D87A}" srcOrd="0" destOrd="0" presId="urn:microsoft.com/office/officeart/2018/5/layout/IconCircleLabelList"/>
    <dgm:cxn modelId="{E9026BF2-20F6-4B2F-A6AD-26D1BA1FD9B7}" type="presParOf" srcId="{1B7F3812-3696-41C1-A613-597F438F006F}" destId="{FD3E3E67-20D3-482F-91B7-E9D090534894}" srcOrd="1" destOrd="0" presId="urn:microsoft.com/office/officeart/2018/5/layout/IconCircleLabelList"/>
    <dgm:cxn modelId="{65DC8410-DD3E-450A-9E12-28954C5A77C0}" type="presParOf" srcId="{1B7F3812-3696-41C1-A613-597F438F006F}" destId="{A39E697B-13A6-4475-8472-13BDBE2AF395}" srcOrd="2" destOrd="0" presId="urn:microsoft.com/office/officeart/2018/5/layout/IconCircleLabelList"/>
    <dgm:cxn modelId="{D34B6549-1AA0-44B3-A0F5-844B5A8057A3}" type="presParOf" srcId="{1B7F3812-3696-41C1-A613-597F438F006F}" destId="{37D6528E-725F-49C6-B788-A109D5E13D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C7842-D3DF-450F-B57C-EAA64B0D4EB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E79373-B29E-466C-9AF6-ACF73FB41A82}">
      <dgm:prSet phldrT="[Text]"/>
      <dgm:spPr>
        <a:solidFill>
          <a:srgbClr val="22802B"/>
        </a:solidFill>
      </dgm:spPr>
      <dgm:t>
        <a:bodyPr/>
        <a:lstStyle/>
        <a:p>
          <a:r>
            <a:rPr lang="en-US" b="1" dirty="0"/>
            <a:t>Learned</a:t>
          </a:r>
        </a:p>
      </dgm:t>
    </dgm:pt>
    <dgm:pt modelId="{07A95469-803E-47F3-B1AD-1F957454B9F9}" type="parTrans" cxnId="{5BD6BD61-17CF-4E0D-AA84-D15B5135C3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84DF71-ACFB-4C27-A2EC-AC9A15E5A022}" type="sibTrans" cxnId="{5BD6BD61-17CF-4E0D-AA84-D15B5135C3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9C1567-556B-4412-AC0D-13C22EDB86E0}">
      <dgm:prSet phldrT="[Text]"/>
      <dgm:spPr>
        <a:solidFill>
          <a:srgbClr val="069C9C"/>
        </a:solidFill>
      </dgm:spPr>
      <dgm:t>
        <a:bodyPr/>
        <a:lstStyle/>
        <a:p>
          <a:r>
            <a:rPr lang="en-US" b="1"/>
            <a:t>Gained</a:t>
          </a:r>
          <a:endParaRPr lang="en-US" b="1" dirty="0"/>
        </a:p>
      </dgm:t>
    </dgm:pt>
    <dgm:pt modelId="{91EAFE8E-8298-4301-B508-95D7F7210427}" type="parTrans" cxnId="{69171F09-D7D8-4363-8084-C2145B4136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CE5531-CE22-4CC7-B9AE-6823B18A7B00}" type="sibTrans" cxnId="{69171F09-D7D8-4363-8084-C2145B4136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12C9A1-66EA-4F1D-A2A2-98136CDEB3F4}">
      <dgm:prSet phldrT="[Text]"/>
      <dgm:spPr/>
      <dgm:t>
        <a:bodyPr/>
        <a:lstStyle/>
        <a:p>
          <a:r>
            <a:rPr lang="en-US" b="1"/>
            <a:t>Improved Insight</a:t>
          </a:r>
          <a:endParaRPr lang="en-US" b="1" dirty="0"/>
        </a:p>
      </dgm:t>
    </dgm:pt>
    <dgm:pt modelId="{402452DF-123E-4060-BB31-B3D10D5F49FE}" type="parTrans" cxnId="{750C30EC-C038-4489-A64C-7205816F7E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ADDFEB-DB11-45EA-8894-84D5F06CD140}" type="sibTrans" cxnId="{750C30EC-C038-4489-A64C-7205816F7E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FA84DD-D3FA-4BAB-A0F9-CA051E8B1C1C}">
      <dgm:prSet phldrT="[Text]"/>
      <dgm:spPr>
        <a:solidFill>
          <a:schemeClr val="accent4"/>
        </a:solidFill>
      </dgm:spPr>
      <dgm:t>
        <a:bodyPr/>
        <a:lstStyle/>
        <a:p>
          <a:r>
            <a:rPr lang="en-US" b="1"/>
            <a:t>Utilization</a:t>
          </a:r>
          <a:endParaRPr lang="en-US" b="1" dirty="0"/>
        </a:p>
      </dgm:t>
    </dgm:pt>
    <dgm:pt modelId="{98BE3FA4-48E7-46FF-BCA6-20EFA7CC9A8C}" type="parTrans" cxnId="{50987739-528E-4344-AEAE-50DE5384C8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74CC70-CEE9-4670-AAF5-1254775964D3}" type="sibTrans" cxnId="{50987739-528E-4344-AEAE-50DE5384C8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C152E3-0163-4712-91CD-F4D12A03A5EA}">
      <dgm:prSet phldrT="[Text]"/>
      <dgm:spPr/>
      <dgm:t>
        <a:bodyPr/>
        <a:lstStyle/>
        <a:p>
          <a:r>
            <a:rPr lang="en-US" b="1" dirty="0"/>
            <a:t>Performance Monitoring : </a:t>
          </a:r>
          <a:r>
            <a:rPr lang="en-US" b="0" dirty="0"/>
            <a:t>To track progress</a:t>
          </a:r>
        </a:p>
      </dgm:t>
    </dgm:pt>
    <dgm:pt modelId="{8E7E5E8C-9725-4D9B-8B25-6DA16DA8F692}" type="parTrans" cxnId="{DA135583-0738-4259-8090-805D5F7C57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EF5F5A-A177-404D-B77C-213890450B15}" type="sibTrans" cxnId="{DA135583-0738-4259-8090-805D5F7C579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8ADBE1-EDEF-4823-B235-673F85D6A6DD}">
      <dgm:prSet phldrT="[Text]"/>
      <dgm:spPr/>
      <dgm:t>
        <a:bodyPr/>
        <a:lstStyle/>
        <a:p>
          <a:r>
            <a:rPr lang="en-US" b="1" dirty="0"/>
            <a:t>Segmentation and Targeting : </a:t>
          </a:r>
          <a:r>
            <a:rPr lang="en-US" b="0" dirty="0"/>
            <a:t>Identifying distinct groups and providing them counselling </a:t>
          </a:r>
        </a:p>
      </dgm:t>
    </dgm:pt>
    <dgm:pt modelId="{A77FD27E-0A77-4CA8-B13A-8BE4A85F94A1}" type="parTrans" cxnId="{3689F641-7AE9-4ACE-A472-053B1BD360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BE9958-C6CA-410A-8031-7DCE83970CAF}" type="sibTrans" cxnId="{3689F641-7AE9-4ACE-A472-053B1BD360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672DD6-C561-4130-908B-6C245C76FFEE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E310E668-3637-43F5-9506-8BA03922183F}" type="sibTrans" cxnId="{21362217-36AA-441A-946A-FB8BD6A456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E69A39-050B-42D5-A200-9AD46910E89B}" type="parTrans" cxnId="{21362217-36AA-441A-946A-FB8BD6A456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DAE762-9F7D-49D6-ABD1-CCC89AF8207D}">
      <dgm:prSet phldrT="[Text]"/>
      <dgm:spPr/>
      <dgm:t>
        <a:bodyPr/>
        <a:lstStyle/>
        <a:p>
          <a:r>
            <a:rPr lang="en-US" b="1" dirty="0"/>
            <a:t>Correlation Insight</a:t>
          </a:r>
        </a:p>
      </dgm:t>
    </dgm:pt>
    <dgm:pt modelId="{56162145-C4F2-4C07-BFFB-39038F418DBE}" type="parTrans" cxnId="{A525F143-A3D8-4E7F-8926-B47C16289398}">
      <dgm:prSet/>
      <dgm:spPr/>
      <dgm:t>
        <a:bodyPr/>
        <a:lstStyle/>
        <a:p>
          <a:endParaRPr lang="en-US"/>
        </a:p>
      </dgm:t>
    </dgm:pt>
    <dgm:pt modelId="{34264EF1-6487-4541-9AA7-3634E7CE100C}" type="sibTrans" cxnId="{A525F143-A3D8-4E7F-8926-B47C16289398}">
      <dgm:prSet/>
      <dgm:spPr/>
      <dgm:t>
        <a:bodyPr/>
        <a:lstStyle/>
        <a:p>
          <a:endParaRPr lang="en-US"/>
        </a:p>
      </dgm:t>
    </dgm:pt>
    <dgm:pt modelId="{8C701FB2-F66E-4DA7-87D4-F11FC3E44D2E}">
      <dgm:prSet phldrT="[Text]"/>
      <dgm:spPr/>
      <dgm:t>
        <a:bodyPr/>
        <a:lstStyle/>
        <a:p>
          <a:r>
            <a:rPr lang="en-US" b="1" dirty="0"/>
            <a:t>Effective Method </a:t>
          </a:r>
        </a:p>
      </dgm:t>
    </dgm:pt>
    <dgm:pt modelId="{C2DDF9BD-3B71-4263-BC9B-DBC3467B4940}" type="parTrans" cxnId="{BFEE543F-6DDD-496F-A546-0035C1D9AE1D}">
      <dgm:prSet/>
      <dgm:spPr/>
      <dgm:t>
        <a:bodyPr/>
        <a:lstStyle/>
        <a:p>
          <a:endParaRPr lang="en-US"/>
        </a:p>
      </dgm:t>
    </dgm:pt>
    <dgm:pt modelId="{C7E45175-211B-4373-AE6B-1C0D38428813}" type="sibTrans" cxnId="{BFEE543F-6DDD-496F-A546-0035C1D9AE1D}">
      <dgm:prSet/>
      <dgm:spPr/>
      <dgm:t>
        <a:bodyPr/>
        <a:lstStyle/>
        <a:p>
          <a:endParaRPr lang="en-US"/>
        </a:p>
      </dgm:t>
    </dgm:pt>
    <dgm:pt modelId="{4E916127-76FE-411E-A59A-D2BCB9EC9609}">
      <dgm:prSet phldrT="[Text]"/>
      <dgm:spPr/>
      <dgm:t>
        <a:bodyPr/>
        <a:lstStyle/>
        <a:p>
          <a:r>
            <a:rPr lang="en-US" b="1" dirty="0"/>
            <a:t>Data Reduction</a:t>
          </a:r>
        </a:p>
      </dgm:t>
    </dgm:pt>
    <dgm:pt modelId="{98653494-3442-4110-86DA-85D31B7C62C4}" type="parTrans" cxnId="{B01D17F3-F437-4A8C-AFC2-31A26D566019}">
      <dgm:prSet/>
      <dgm:spPr/>
      <dgm:t>
        <a:bodyPr/>
        <a:lstStyle/>
        <a:p>
          <a:endParaRPr lang="en-US"/>
        </a:p>
      </dgm:t>
    </dgm:pt>
    <dgm:pt modelId="{4E644344-3626-4346-8773-385CC03E9847}" type="sibTrans" cxnId="{B01D17F3-F437-4A8C-AFC2-31A26D566019}">
      <dgm:prSet/>
      <dgm:spPr/>
      <dgm:t>
        <a:bodyPr/>
        <a:lstStyle/>
        <a:p>
          <a:endParaRPr lang="en-US"/>
        </a:p>
      </dgm:t>
    </dgm:pt>
    <dgm:pt modelId="{8DB58C3D-51C6-473C-BA81-D3DC1192FA49}">
      <dgm:prSet phldrT="[Text]"/>
      <dgm:spPr/>
      <dgm:t>
        <a:bodyPr/>
        <a:lstStyle/>
        <a:p>
          <a:r>
            <a:rPr lang="en-US" b="1" dirty="0"/>
            <a:t>Validity of Measurements</a:t>
          </a:r>
        </a:p>
      </dgm:t>
    </dgm:pt>
    <dgm:pt modelId="{9644AFA5-8F7B-431E-B461-B705039E5A7C}" type="parTrans" cxnId="{85BB0B77-E9B4-4F21-9DA5-13404A79EC5D}">
      <dgm:prSet/>
      <dgm:spPr/>
      <dgm:t>
        <a:bodyPr/>
        <a:lstStyle/>
        <a:p>
          <a:endParaRPr lang="en-US"/>
        </a:p>
      </dgm:t>
    </dgm:pt>
    <dgm:pt modelId="{0F629FEA-E6D3-4863-88D0-E08A04A0EC94}" type="sibTrans" cxnId="{85BB0B77-E9B4-4F21-9DA5-13404A79EC5D}">
      <dgm:prSet/>
      <dgm:spPr/>
      <dgm:t>
        <a:bodyPr/>
        <a:lstStyle/>
        <a:p>
          <a:endParaRPr lang="en-US"/>
        </a:p>
      </dgm:t>
    </dgm:pt>
    <dgm:pt modelId="{6E08DC8E-DB5D-4A12-962E-C4653ABEAECC}">
      <dgm:prSet phldrT="[Text]"/>
      <dgm:spPr/>
      <dgm:t>
        <a:bodyPr/>
        <a:lstStyle/>
        <a:p>
          <a:r>
            <a:rPr lang="en-US" b="1" dirty="0"/>
            <a:t>Actionable  Recommendation</a:t>
          </a:r>
        </a:p>
      </dgm:t>
    </dgm:pt>
    <dgm:pt modelId="{BF00BC85-F147-460B-9782-93AC684A4AAB}" type="parTrans" cxnId="{4BC0C281-AF77-4A72-A410-895AD8114A58}">
      <dgm:prSet/>
      <dgm:spPr/>
      <dgm:t>
        <a:bodyPr/>
        <a:lstStyle/>
        <a:p>
          <a:endParaRPr lang="en-US"/>
        </a:p>
      </dgm:t>
    </dgm:pt>
    <dgm:pt modelId="{6DA25136-4669-4A5C-908C-3F76D1DF65D8}" type="sibTrans" cxnId="{4BC0C281-AF77-4A72-A410-895AD8114A58}">
      <dgm:prSet/>
      <dgm:spPr/>
      <dgm:t>
        <a:bodyPr/>
        <a:lstStyle/>
        <a:p>
          <a:endParaRPr lang="en-US"/>
        </a:p>
      </dgm:t>
    </dgm:pt>
    <dgm:pt modelId="{D254F475-8874-4285-94DB-5283F07F9ED4}">
      <dgm:prSet phldrT="[Text]"/>
      <dgm:spPr/>
      <dgm:t>
        <a:bodyPr/>
        <a:lstStyle/>
        <a:p>
          <a:r>
            <a:rPr lang="en-US" b="1"/>
            <a:t>Increased Accuracy</a:t>
          </a:r>
          <a:endParaRPr lang="en-US" b="1" dirty="0"/>
        </a:p>
      </dgm:t>
    </dgm:pt>
    <dgm:pt modelId="{0F50A7B8-FF6B-44D0-B141-65B10278488E}" type="parTrans" cxnId="{4AE9C487-8605-4B0C-B0C2-64274305F8F6}">
      <dgm:prSet/>
      <dgm:spPr/>
      <dgm:t>
        <a:bodyPr/>
        <a:lstStyle/>
        <a:p>
          <a:endParaRPr lang="en-US"/>
        </a:p>
      </dgm:t>
    </dgm:pt>
    <dgm:pt modelId="{5F29759D-5559-4B42-90B0-51EB98224D1C}" type="sibTrans" cxnId="{4AE9C487-8605-4B0C-B0C2-64274305F8F6}">
      <dgm:prSet/>
      <dgm:spPr/>
      <dgm:t>
        <a:bodyPr/>
        <a:lstStyle/>
        <a:p>
          <a:endParaRPr lang="en-US"/>
        </a:p>
      </dgm:t>
    </dgm:pt>
    <dgm:pt modelId="{E9FA05A7-C94D-4530-8267-819A2F46DE99}">
      <dgm:prSet phldrT="[Text]"/>
      <dgm:spPr/>
      <dgm:t>
        <a:bodyPr/>
        <a:lstStyle/>
        <a:p>
          <a:r>
            <a:rPr lang="en-US" b="1" dirty="0"/>
            <a:t>Predictive Modeling : </a:t>
          </a:r>
          <a:r>
            <a:rPr lang="en-US" b="0" dirty="0"/>
            <a:t>To forecast future trends and behaviors</a:t>
          </a:r>
        </a:p>
      </dgm:t>
    </dgm:pt>
    <dgm:pt modelId="{6DA57044-4986-41D6-B718-BB7DCDA12CA7}" type="parTrans" cxnId="{CEF28897-A6A8-484C-906A-9CC5961DE659}">
      <dgm:prSet/>
      <dgm:spPr/>
      <dgm:t>
        <a:bodyPr/>
        <a:lstStyle/>
        <a:p>
          <a:endParaRPr lang="en-US"/>
        </a:p>
      </dgm:t>
    </dgm:pt>
    <dgm:pt modelId="{E3DAB169-0F1C-4811-86B5-24999A10E9D9}" type="sibTrans" cxnId="{CEF28897-A6A8-484C-906A-9CC5961DE659}">
      <dgm:prSet/>
      <dgm:spPr/>
      <dgm:t>
        <a:bodyPr/>
        <a:lstStyle/>
        <a:p>
          <a:endParaRPr lang="en-US"/>
        </a:p>
      </dgm:t>
    </dgm:pt>
    <dgm:pt modelId="{F8C30404-2C2F-4BFF-B7E8-6E47334AAB89}" type="pres">
      <dgm:prSet presAssocID="{476C7842-D3DF-450F-B57C-EAA64B0D4EB8}" presName="linearFlow" presStyleCnt="0">
        <dgm:presLayoutVars>
          <dgm:dir/>
          <dgm:animLvl val="lvl"/>
          <dgm:resizeHandles val="exact"/>
        </dgm:presLayoutVars>
      </dgm:prSet>
      <dgm:spPr/>
    </dgm:pt>
    <dgm:pt modelId="{DC99EC32-39F3-4FC3-9358-17B9E2752528}" type="pres">
      <dgm:prSet presAssocID="{DCE79373-B29E-466C-9AF6-ACF73FB41A82}" presName="composite" presStyleCnt="0"/>
      <dgm:spPr/>
    </dgm:pt>
    <dgm:pt modelId="{BC772E3B-8E00-4B77-A693-C0D3793553DA}" type="pres">
      <dgm:prSet presAssocID="{DCE79373-B29E-466C-9AF6-ACF73FB41A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942CF4-A669-4E62-B8C8-3D131B2E3C25}" type="pres">
      <dgm:prSet presAssocID="{DCE79373-B29E-466C-9AF6-ACF73FB41A82}" presName="descendantText" presStyleLbl="alignAcc1" presStyleIdx="0" presStyleCnt="3">
        <dgm:presLayoutVars>
          <dgm:bulletEnabled val="1"/>
        </dgm:presLayoutVars>
      </dgm:prSet>
      <dgm:spPr/>
    </dgm:pt>
    <dgm:pt modelId="{D70B04DE-CACA-4323-B9EE-B8DDC6928F45}" type="pres">
      <dgm:prSet presAssocID="{5E84DF71-ACFB-4C27-A2EC-AC9A15E5A022}" presName="sp" presStyleCnt="0"/>
      <dgm:spPr/>
    </dgm:pt>
    <dgm:pt modelId="{250A6A87-EFB1-4C43-8B6A-3BBE9B34D22D}" type="pres">
      <dgm:prSet presAssocID="{949C1567-556B-4412-AC0D-13C22EDB86E0}" presName="composite" presStyleCnt="0"/>
      <dgm:spPr/>
    </dgm:pt>
    <dgm:pt modelId="{5B360F70-FE99-486A-B248-6ECA3B7E081E}" type="pres">
      <dgm:prSet presAssocID="{949C1567-556B-4412-AC0D-13C22EDB86E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7E1284-258E-47DF-B8B7-196BEA03B094}" type="pres">
      <dgm:prSet presAssocID="{949C1567-556B-4412-AC0D-13C22EDB86E0}" presName="descendantText" presStyleLbl="alignAcc1" presStyleIdx="1" presStyleCnt="3">
        <dgm:presLayoutVars>
          <dgm:bulletEnabled val="1"/>
        </dgm:presLayoutVars>
      </dgm:prSet>
      <dgm:spPr/>
    </dgm:pt>
    <dgm:pt modelId="{5DFD5E97-E680-48F5-A47F-C3AA0F834FD2}" type="pres">
      <dgm:prSet presAssocID="{A9CE5531-CE22-4CC7-B9AE-6823B18A7B00}" presName="sp" presStyleCnt="0"/>
      <dgm:spPr/>
    </dgm:pt>
    <dgm:pt modelId="{41630E1F-422E-4696-BA0A-22493DC95E8A}" type="pres">
      <dgm:prSet presAssocID="{B3FA84DD-D3FA-4BAB-A0F9-CA051E8B1C1C}" presName="composite" presStyleCnt="0"/>
      <dgm:spPr/>
    </dgm:pt>
    <dgm:pt modelId="{305B91D0-E225-414B-B885-F93DDCD733F4}" type="pres">
      <dgm:prSet presAssocID="{B3FA84DD-D3FA-4BAB-A0F9-CA051E8B1C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328884A-9A93-4455-8554-83B3424BE3B9}" type="pres">
      <dgm:prSet presAssocID="{B3FA84DD-D3FA-4BAB-A0F9-CA051E8B1C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9171F09-D7D8-4363-8084-C2145B41361C}" srcId="{476C7842-D3DF-450F-B57C-EAA64B0D4EB8}" destId="{949C1567-556B-4412-AC0D-13C22EDB86E0}" srcOrd="1" destOrd="0" parTransId="{91EAFE8E-8298-4301-B508-95D7F7210427}" sibTransId="{A9CE5531-CE22-4CC7-B9AE-6823B18A7B00}"/>
    <dgm:cxn modelId="{21362217-36AA-441A-946A-FB8BD6A45695}" srcId="{949C1567-556B-4412-AC0D-13C22EDB86E0}" destId="{C8672DD6-C561-4130-908B-6C245C76FFEE}" srcOrd="3" destOrd="0" parTransId="{2EE69A39-050B-42D5-A200-9AD46910E89B}" sibTransId="{E310E668-3637-43F5-9506-8BA03922183F}"/>
    <dgm:cxn modelId="{4930D11A-BBB7-4DA1-8053-CBCD27DD4317}" type="presOf" srcId="{2EDAE762-9F7D-49D6-ABD1-CCC89AF8207D}" destId="{19942CF4-A669-4E62-B8C8-3D131B2E3C25}" srcOrd="0" destOrd="1" presId="urn:microsoft.com/office/officeart/2005/8/layout/chevron2"/>
    <dgm:cxn modelId="{B6B50D25-CBF2-4E46-90A5-662BDB68F65D}" type="presOf" srcId="{C8672DD6-C561-4130-908B-6C245C76FFEE}" destId="{4C7E1284-258E-47DF-B8B7-196BEA03B094}" srcOrd="0" destOrd="3" presId="urn:microsoft.com/office/officeart/2005/8/layout/chevron2"/>
    <dgm:cxn modelId="{395CD937-C6B6-4568-AF26-AF2D4DC5719D}" type="presOf" srcId="{D254F475-8874-4285-94DB-5283F07F9ED4}" destId="{4C7E1284-258E-47DF-B8B7-196BEA03B094}" srcOrd="0" destOrd="1" presId="urn:microsoft.com/office/officeart/2005/8/layout/chevron2"/>
    <dgm:cxn modelId="{50987739-528E-4344-AEAE-50DE5384C882}" srcId="{476C7842-D3DF-450F-B57C-EAA64B0D4EB8}" destId="{B3FA84DD-D3FA-4BAB-A0F9-CA051E8B1C1C}" srcOrd="2" destOrd="0" parTransId="{98BE3FA4-48E7-46FF-BCA6-20EFA7CC9A8C}" sibTransId="{6974CC70-CEE9-4670-AAF5-1254775964D3}"/>
    <dgm:cxn modelId="{BFEE543F-6DDD-496F-A546-0035C1D9AE1D}" srcId="{DCE79373-B29E-466C-9AF6-ACF73FB41A82}" destId="{8C701FB2-F66E-4DA7-87D4-F11FC3E44D2E}" srcOrd="3" destOrd="0" parTransId="{C2DDF9BD-3B71-4263-BC9B-DBC3467B4940}" sibTransId="{C7E45175-211B-4373-AE6B-1C0D38428813}"/>
    <dgm:cxn modelId="{5BD6BD61-17CF-4E0D-AA84-D15B5135C363}" srcId="{476C7842-D3DF-450F-B57C-EAA64B0D4EB8}" destId="{DCE79373-B29E-466C-9AF6-ACF73FB41A82}" srcOrd="0" destOrd="0" parTransId="{07A95469-803E-47F3-B1AD-1F957454B9F9}" sibTransId="{5E84DF71-ACFB-4C27-A2EC-AC9A15E5A022}"/>
    <dgm:cxn modelId="{3689F641-7AE9-4ACE-A472-053B1BD3608B}" srcId="{B3FA84DD-D3FA-4BAB-A0F9-CA051E8B1C1C}" destId="{048ADBE1-EDEF-4823-B235-673F85D6A6DD}" srcOrd="2" destOrd="0" parTransId="{A77FD27E-0A77-4CA8-B13A-8BE4A85F94A1}" sibTransId="{F6BE9958-C6CA-410A-8031-7DCE83970CAF}"/>
    <dgm:cxn modelId="{A525F143-A3D8-4E7F-8926-B47C16289398}" srcId="{DCE79373-B29E-466C-9AF6-ACF73FB41A82}" destId="{2EDAE762-9F7D-49D6-ABD1-CCC89AF8207D}" srcOrd="1" destOrd="0" parTransId="{56162145-C4F2-4C07-BFFB-39038F418DBE}" sibTransId="{34264EF1-6487-4541-9AA7-3634E7CE100C}"/>
    <dgm:cxn modelId="{4904A664-67D7-4704-89E6-1AA4A4571B31}" type="presOf" srcId="{6E08DC8E-DB5D-4A12-962E-C4653ABEAECC}" destId="{4C7E1284-258E-47DF-B8B7-196BEA03B094}" srcOrd="0" destOrd="2" presId="urn:microsoft.com/office/officeart/2005/8/layout/chevron2"/>
    <dgm:cxn modelId="{4038704B-A73A-4470-B0A7-8A675D1855DB}" type="presOf" srcId="{8DB58C3D-51C6-473C-BA81-D3DC1192FA49}" destId="{19942CF4-A669-4E62-B8C8-3D131B2E3C25}" srcOrd="0" destOrd="2" presId="urn:microsoft.com/office/officeart/2005/8/layout/chevron2"/>
    <dgm:cxn modelId="{85BB0B77-E9B4-4F21-9DA5-13404A79EC5D}" srcId="{DCE79373-B29E-466C-9AF6-ACF73FB41A82}" destId="{8DB58C3D-51C6-473C-BA81-D3DC1192FA49}" srcOrd="2" destOrd="0" parTransId="{9644AFA5-8F7B-431E-B461-B705039E5A7C}" sibTransId="{0F629FEA-E6D3-4863-88D0-E08A04A0EC94}"/>
    <dgm:cxn modelId="{4BC0C281-AF77-4A72-A410-895AD8114A58}" srcId="{949C1567-556B-4412-AC0D-13C22EDB86E0}" destId="{6E08DC8E-DB5D-4A12-962E-C4653ABEAECC}" srcOrd="2" destOrd="0" parTransId="{BF00BC85-F147-460B-9782-93AC684A4AAB}" sibTransId="{6DA25136-4669-4A5C-908C-3F76D1DF65D8}"/>
    <dgm:cxn modelId="{DA135583-0738-4259-8090-805D5F7C5794}" srcId="{B3FA84DD-D3FA-4BAB-A0F9-CA051E8B1C1C}" destId="{90C152E3-0163-4712-91CD-F4D12A03A5EA}" srcOrd="0" destOrd="0" parTransId="{8E7E5E8C-9725-4D9B-8B25-6DA16DA8F692}" sibTransId="{59EF5F5A-A177-404D-B77C-213890450B15}"/>
    <dgm:cxn modelId="{4AE9C487-8605-4B0C-B0C2-64274305F8F6}" srcId="{949C1567-556B-4412-AC0D-13C22EDB86E0}" destId="{D254F475-8874-4285-94DB-5283F07F9ED4}" srcOrd="1" destOrd="0" parTransId="{0F50A7B8-FF6B-44D0-B141-65B10278488E}" sibTransId="{5F29759D-5559-4B42-90B0-51EB98224D1C}"/>
    <dgm:cxn modelId="{59B84094-69BD-49F5-B6DC-E4FCC5A04593}" type="presOf" srcId="{048ADBE1-EDEF-4823-B235-673F85D6A6DD}" destId="{7328884A-9A93-4455-8554-83B3424BE3B9}" srcOrd="0" destOrd="2" presId="urn:microsoft.com/office/officeart/2005/8/layout/chevron2"/>
    <dgm:cxn modelId="{CEF28897-A6A8-484C-906A-9CC5961DE659}" srcId="{B3FA84DD-D3FA-4BAB-A0F9-CA051E8B1C1C}" destId="{E9FA05A7-C94D-4530-8267-819A2F46DE99}" srcOrd="1" destOrd="0" parTransId="{6DA57044-4986-41D6-B718-BB7DCDA12CA7}" sibTransId="{E3DAB169-0F1C-4811-86B5-24999A10E9D9}"/>
    <dgm:cxn modelId="{65ECF3AA-01F2-482A-99F8-CCEB5A0AAD98}" type="presOf" srcId="{8C701FB2-F66E-4DA7-87D4-F11FC3E44D2E}" destId="{19942CF4-A669-4E62-B8C8-3D131B2E3C25}" srcOrd="0" destOrd="3" presId="urn:microsoft.com/office/officeart/2005/8/layout/chevron2"/>
    <dgm:cxn modelId="{798D36B1-FAB5-4042-9C68-4B2A7C387CEE}" type="presOf" srcId="{90C152E3-0163-4712-91CD-F4D12A03A5EA}" destId="{7328884A-9A93-4455-8554-83B3424BE3B9}" srcOrd="0" destOrd="0" presId="urn:microsoft.com/office/officeart/2005/8/layout/chevron2"/>
    <dgm:cxn modelId="{80D457B5-48D3-4463-96BA-BD92A1701AD1}" type="presOf" srcId="{B3FA84DD-D3FA-4BAB-A0F9-CA051E8B1C1C}" destId="{305B91D0-E225-414B-B885-F93DDCD733F4}" srcOrd="0" destOrd="0" presId="urn:microsoft.com/office/officeart/2005/8/layout/chevron2"/>
    <dgm:cxn modelId="{94D9C5C4-713A-41DA-8E17-0DA265F25AFB}" type="presOf" srcId="{4E916127-76FE-411E-A59A-D2BCB9EC9609}" destId="{19942CF4-A669-4E62-B8C8-3D131B2E3C25}" srcOrd="0" destOrd="0" presId="urn:microsoft.com/office/officeart/2005/8/layout/chevron2"/>
    <dgm:cxn modelId="{7AF1C0C9-8868-4692-9E55-B5F34D608C96}" type="presOf" srcId="{476C7842-D3DF-450F-B57C-EAA64B0D4EB8}" destId="{F8C30404-2C2F-4BFF-B7E8-6E47334AAB89}" srcOrd="0" destOrd="0" presId="urn:microsoft.com/office/officeart/2005/8/layout/chevron2"/>
    <dgm:cxn modelId="{87C312E6-7AEB-4E3F-A3AE-D86E85D10553}" type="presOf" srcId="{949C1567-556B-4412-AC0D-13C22EDB86E0}" destId="{5B360F70-FE99-486A-B248-6ECA3B7E081E}" srcOrd="0" destOrd="0" presId="urn:microsoft.com/office/officeart/2005/8/layout/chevron2"/>
    <dgm:cxn modelId="{BDE20FE7-7828-44A6-88CC-0A3EC5BCD1CA}" type="presOf" srcId="{DCE79373-B29E-466C-9AF6-ACF73FB41A82}" destId="{BC772E3B-8E00-4B77-A693-C0D3793553DA}" srcOrd="0" destOrd="0" presId="urn:microsoft.com/office/officeart/2005/8/layout/chevron2"/>
    <dgm:cxn modelId="{750C30EC-C038-4489-A64C-7205816F7EA8}" srcId="{949C1567-556B-4412-AC0D-13C22EDB86E0}" destId="{AB12C9A1-66EA-4F1D-A2A2-98136CDEB3F4}" srcOrd="0" destOrd="0" parTransId="{402452DF-123E-4060-BB31-B3D10D5F49FE}" sibTransId="{E4ADDFEB-DB11-45EA-8894-84D5F06CD140}"/>
    <dgm:cxn modelId="{9D49DFEF-F942-4DC4-B4B6-13F0F97C5887}" type="presOf" srcId="{AB12C9A1-66EA-4F1D-A2A2-98136CDEB3F4}" destId="{4C7E1284-258E-47DF-B8B7-196BEA03B094}" srcOrd="0" destOrd="0" presId="urn:microsoft.com/office/officeart/2005/8/layout/chevron2"/>
    <dgm:cxn modelId="{B01D17F3-F437-4A8C-AFC2-31A26D566019}" srcId="{DCE79373-B29E-466C-9AF6-ACF73FB41A82}" destId="{4E916127-76FE-411E-A59A-D2BCB9EC9609}" srcOrd="0" destOrd="0" parTransId="{98653494-3442-4110-86DA-85D31B7C62C4}" sibTransId="{4E644344-3626-4346-8773-385CC03E9847}"/>
    <dgm:cxn modelId="{A30C11F4-3C90-4D81-866E-51DB9F46D2F2}" type="presOf" srcId="{E9FA05A7-C94D-4530-8267-819A2F46DE99}" destId="{7328884A-9A93-4455-8554-83B3424BE3B9}" srcOrd="0" destOrd="1" presId="urn:microsoft.com/office/officeart/2005/8/layout/chevron2"/>
    <dgm:cxn modelId="{0CCFCD4D-B001-4E99-AB3C-7FE06D28E9D0}" type="presParOf" srcId="{F8C30404-2C2F-4BFF-B7E8-6E47334AAB89}" destId="{DC99EC32-39F3-4FC3-9358-17B9E2752528}" srcOrd="0" destOrd="0" presId="urn:microsoft.com/office/officeart/2005/8/layout/chevron2"/>
    <dgm:cxn modelId="{BC90A4DD-BEC4-48A8-A2A4-44AB0789FEED}" type="presParOf" srcId="{DC99EC32-39F3-4FC3-9358-17B9E2752528}" destId="{BC772E3B-8E00-4B77-A693-C0D3793553DA}" srcOrd="0" destOrd="0" presId="urn:microsoft.com/office/officeart/2005/8/layout/chevron2"/>
    <dgm:cxn modelId="{2DC8EB20-E619-43A8-AEF5-1A61D6BFCB4F}" type="presParOf" srcId="{DC99EC32-39F3-4FC3-9358-17B9E2752528}" destId="{19942CF4-A669-4E62-B8C8-3D131B2E3C25}" srcOrd="1" destOrd="0" presId="urn:microsoft.com/office/officeart/2005/8/layout/chevron2"/>
    <dgm:cxn modelId="{8DED8FE5-4C00-4A00-8427-7988F12EEEF2}" type="presParOf" srcId="{F8C30404-2C2F-4BFF-B7E8-6E47334AAB89}" destId="{D70B04DE-CACA-4323-B9EE-B8DDC6928F45}" srcOrd="1" destOrd="0" presId="urn:microsoft.com/office/officeart/2005/8/layout/chevron2"/>
    <dgm:cxn modelId="{D0255CCF-679F-435B-AD0B-6514615B27BB}" type="presParOf" srcId="{F8C30404-2C2F-4BFF-B7E8-6E47334AAB89}" destId="{250A6A87-EFB1-4C43-8B6A-3BBE9B34D22D}" srcOrd="2" destOrd="0" presId="urn:microsoft.com/office/officeart/2005/8/layout/chevron2"/>
    <dgm:cxn modelId="{141E94ED-1259-471F-8182-92D976B219EF}" type="presParOf" srcId="{250A6A87-EFB1-4C43-8B6A-3BBE9B34D22D}" destId="{5B360F70-FE99-486A-B248-6ECA3B7E081E}" srcOrd="0" destOrd="0" presId="urn:microsoft.com/office/officeart/2005/8/layout/chevron2"/>
    <dgm:cxn modelId="{76C75E8D-9A20-46E7-8169-A575C1ECF467}" type="presParOf" srcId="{250A6A87-EFB1-4C43-8B6A-3BBE9B34D22D}" destId="{4C7E1284-258E-47DF-B8B7-196BEA03B094}" srcOrd="1" destOrd="0" presId="urn:microsoft.com/office/officeart/2005/8/layout/chevron2"/>
    <dgm:cxn modelId="{080CB4DE-74D7-4A57-9E71-FEF90604CA51}" type="presParOf" srcId="{F8C30404-2C2F-4BFF-B7E8-6E47334AAB89}" destId="{5DFD5E97-E680-48F5-A47F-C3AA0F834FD2}" srcOrd="3" destOrd="0" presId="urn:microsoft.com/office/officeart/2005/8/layout/chevron2"/>
    <dgm:cxn modelId="{3BBA380E-DADF-4989-871B-2E4C486B2FAC}" type="presParOf" srcId="{F8C30404-2C2F-4BFF-B7E8-6E47334AAB89}" destId="{41630E1F-422E-4696-BA0A-22493DC95E8A}" srcOrd="4" destOrd="0" presId="urn:microsoft.com/office/officeart/2005/8/layout/chevron2"/>
    <dgm:cxn modelId="{C835D5CB-28F9-485C-83E6-BC1F5CDB6E6F}" type="presParOf" srcId="{41630E1F-422E-4696-BA0A-22493DC95E8A}" destId="{305B91D0-E225-414B-B885-F93DDCD733F4}" srcOrd="0" destOrd="0" presId="urn:microsoft.com/office/officeart/2005/8/layout/chevron2"/>
    <dgm:cxn modelId="{7CEC6F17-23F6-4DF6-B5B2-F35415C606A9}" type="presParOf" srcId="{41630E1F-422E-4696-BA0A-22493DC95E8A}" destId="{7328884A-9A93-4455-8554-83B3424BE3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0001F-B258-49E3-BCDB-66F8ECFC4804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rgbClr val="DF631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9C1EA-5FF2-49A7-8334-3E509EB6175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968DB-F2B7-4579-952C-ED100B929051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Imported Data set in IBM SPSS</a:t>
          </a:r>
        </a:p>
      </dsp:txBody>
      <dsp:txXfrm>
        <a:off x="100682" y="2684598"/>
        <a:ext cx="2370489" cy="720000"/>
      </dsp:txXfrm>
    </dsp:sp>
    <dsp:sp modelId="{D61934F7-BF2C-4AE8-BC60-5105C43B101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19EF4-9E9A-459D-993F-E2F7DE10784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723A-0136-4826-A7DD-2E43891998BB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TOTAL 20 VARIABLES IN DATASET</a:t>
          </a:r>
        </a:p>
      </dsp:txBody>
      <dsp:txXfrm>
        <a:off x="2886007" y="2684598"/>
        <a:ext cx="2370489" cy="720000"/>
      </dsp:txXfrm>
    </dsp:sp>
    <dsp:sp modelId="{07CD30A7-A859-47DE-8AF7-3225745E4C9A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5F1C-6F29-438D-BB88-1E276745546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8D096-DB99-4971-89CD-692D8C8B141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baseline="0" dirty="0"/>
            <a:t> Two methods used for factor Analysis</a:t>
          </a:r>
          <a:endParaRPr lang="en-US" sz="1700" b="1" kern="1200" dirty="0"/>
        </a:p>
      </dsp:txBody>
      <dsp:txXfrm>
        <a:off x="5671332" y="2684598"/>
        <a:ext cx="2370489" cy="720000"/>
      </dsp:txXfrm>
    </dsp:sp>
    <dsp:sp modelId="{4774B44B-24DA-45D2-80E9-5EBDB1D2D87A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E3E67-20D3-482F-91B7-E9D090534894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6528E-725F-49C6-B788-A109D5E13DA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Final Output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72E3B-8E00-4B77-A693-C0D3793553DA}">
      <dsp:nvSpPr>
        <dsp:cNvPr id="0" name=""/>
        <dsp:cNvSpPr/>
      </dsp:nvSpPr>
      <dsp:spPr>
        <a:xfrm rot="5400000">
          <a:off x="-236577" y="238812"/>
          <a:ext cx="1577186" cy="1104030"/>
        </a:xfrm>
        <a:prstGeom prst="chevron">
          <a:avLst/>
        </a:prstGeom>
        <a:solidFill>
          <a:srgbClr val="22802B"/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Learned</a:t>
          </a:r>
        </a:p>
      </dsp:txBody>
      <dsp:txXfrm rot="-5400000">
        <a:off x="1" y="554249"/>
        <a:ext cx="1104030" cy="473156"/>
      </dsp:txXfrm>
    </dsp:sp>
    <dsp:sp modelId="{19942CF4-A669-4E62-B8C8-3D131B2E3C25}">
      <dsp:nvSpPr>
        <dsp:cNvPr id="0" name=""/>
        <dsp:cNvSpPr/>
      </dsp:nvSpPr>
      <dsp:spPr>
        <a:xfrm rot="5400000">
          <a:off x="3629296" y="-2523031"/>
          <a:ext cx="1025171" cy="6075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Data Reduction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Correlation Insight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Validity of Measurements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Effective Method </a:t>
          </a:r>
        </a:p>
      </dsp:txBody>
      <dsp:txXfrm rot="-5400000">
        <a:off x="1104031" y="52279"/>
        <a:ext cx="6025657" cy="925081"/>
      </dsp:txXfrm>
    </dsp:sp>
    <dsp:sp modelId="{5B360F70-FE99-486A-B248-6ECA3B7E081E}">
      <dsp:nvSpPr>
        <dsp:cNvPr id="0" name=""/>
        <dsp:cNvSpPr/>
      </dsp:nvSpPr>
      <dsp:spPr>
        <a:xfrm rot="5400000">
          <a:off x="-236577" y="1621657"/>
          <a:ext cx="1577186" cy="1104030"/>
        </a:xfrm>
        <a:prstGeom prst="chevron">
          <a:avLst/>
        </a:prstGeom>
        <a:solidFill>
          <a:srgbClr val="069C9C"/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Gained</a:t>
          </a:r>
          <a:endParaRPr lang="en-US" sz="1800" b="1" kern="1200" dirty="0"/>
        </a:p>
      </dsp:txBody>
      <dsp:txXfrm rot="-5400000">
        <a:off x="1" y="1937094"/>
        <a:ext cx="1104030" cy="473156"/>
      </dsp:txXfrm>
    </dsp:sp>
    <dsp:sp modelId="{4C7E1284-258E-47DF-B8B7-196BEA03B094}">
      <dsp:nvSpPr>
        <dsp:cNvPr id="0" name=""/>
        <dsp:cNvSpPr/>
      </dsp:nvSpPr>
      <dsp:spPr>
        <a:xfrm rot="5400000">
          <a:off x="3629296" y="-1140185"/>
          <a:ext cx="1025171" cy="6075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Improved Insight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Increased Accuracy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Actionable  Recommendation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chemeClr val="tx1"/>
            </a:solidFill>
          </a:endParaRPr>
        </a:p>
      </dsp:txBody>
      <dsp:txXfrm rot="-5400000">
        <a:off x="1104031" y="1435125"/>
        <a:ext cx="6025657" cy="925081"/>
      </dsp:txXfrm>
    </dsp:sp>
    <dsp:sp modelId="{305B91D0-E225-414B-B885-F93DDCD733F4}">
      <dsp:nvSpPr>
        <dsp:cNvPr id="0" name=""/>
        <dsp:cNvSpPr/>
      </dsp:nvSpPr>
      <dsp:spPr>
        <a:xfrm rot="5400000">
          <a:off x="-236577" y="3004503"/>
          <a:ext cx="1577186" cy="1104030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Utilization</a:t>
          </a:r>
          <a:endParaRPr lang="en-US" sz="1800" b="1" kern="1200" dirty="0"/>
        </a:p>
      </dsp:txBody>
      <dsp:txXfrm rot="-5400000">
        <a:off x="1" y="3319940"/>
        <a:ext cx="1104030" cy="473156"/>
      </dsp:txXfrm>
    </dsp:sp>
    <dsp:sp modelId="{7328884A-9A93-4455-8554-83B3424BE3B9}">
      <dsp:nvSpPr>
        <dsp:cNvPr id="0" name=""/>
        <dsp:cNvSpPr/>
      </dsp:nvSpPr>
      <dsp:spPr>
        <a:xfrm rot="5400000">
          <a:off x="3629296" y="242659"/>
          <a:ext cx="1025171" cy="60757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Performance Monitoring : </a:t>
          </a:r>
          <a:r>
            <a:rPr lang="en-US" sz="1400" b="0" kern="1200" dirty="0"/>
            <a:t>To track progress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Predictive Modeling : </a:t>
          </a:r>
          <a:r>
            <a:rPr lang="en-US" sz="1400" b="0" kern="1200" dirty="0"/>
            <a:t>To forecast future trends and behaviors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Segmentation and Targeting : </a:t>
          </a:r>
          <a:r>
            <a:rPr lang="en-US" sz="1400" b="0" kern="1200" dirty="0"/>
            <a:t>Identifying distinct groups and providing them counselling </a:t>
          </a:r>
        </a:p>
      </dsp:txBody>
      <dsp:txXfrm rot="-5400000">
        <a:off x="1104031" y="2817970"/>
        <a:ext cx="6025657" cy="925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26D2C2-861B-470F-529F-80266633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766C-66C5-5017-3089-6F82F56DB8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CA44-E9C5-460E-B99E-9DAC8C07D8B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4436D-FCDF-91FF-5BA0-F1177B597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0B7C1-2102-1166-B031-350E0EC4F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2A63-F708-4453-9D29-56DE0891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8BCA-9538-4A52-9F38-1FEDCCC6E2A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E850-5E9C-4E14-A2F4-00D62CEB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EE850-5E9C-4E14-A2F4-00D62CEB7E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00B-7FD6-6D75-04FB-CBAD9ED1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895C5-D129-AECA-6992-EC12FA838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1E2E-4714-2B0B-808C-61E2C6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BD3D-6BEE-4263-8C34-B294F589D08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FC7A-FE52-A39A-7955-8105275D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2D78-861A-159A-2B90-07707AAF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33FB-9154-78A1-F3C2-4D9A9B92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11652-3E49-AD14-0C66-43C641F7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5C5F-2190-107A-7D52-4BDAD840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3512-FE57-42E7-9CE9-41EAD795872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2583-C521-0B74-A2BC-CCB52045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0AE6-9A86-5E4E-A7CD-404B8927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2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A7DF-373B-B781-F463-9CDB43244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3A973-1D36-8286-E3DE-47228B07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12E1-FE54-C563-FAA9-0E6802B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C0DD-89BC-4381-A535-AE31D4C923B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3377-8D9C-A7AA-8BAD-730661C9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2C6E-3721-3B21-77FB-BADFDF62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3287-0F8B-ED2A-E2B7-81AA16E9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354A-B39B-ED4D-2AD8-3C3022CF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7CC4-5910-B819-0BF3-D46CA031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8300-DA46-4D15-BD86-5A3F0505238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0A65-C886-FD2C-6962-EF963BF3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4A69-6323-7909-5305-133139D7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2E02-7AC2-8B7F-CB7C-465B57BF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9A63-D88F-85EB-5425-D0BEACEE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287F-0F4B-7092-7411-DE0C13A4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8892-6EEE-461A-9D58-AEDC9BB8B58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412E-0954-7BBF-DE22-DC878863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E5CF-83DF-ADFF-BA48-38AB5E4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BC5E-7ECB-096F-80DD-5E69E56C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F82D-3C42-0830-7E0E-3F08AAFAB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110A-5B24-E2B1-241F-769A8EBE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6B3E3-B85F-CE4E-77F6-ADC29FAA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BD8F-AFA3-4071-AD6A-B69F2C2F8A5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C3E0-49C8-05D9-037B-A6AE95EA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62B1D-C307-465F-B90E-DDDE30B1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5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B392-9DFE-DBC6-8332-52E4B09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69DA-AA75-77A0-FA94-BC14F97B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55EF-AF92-A107-0674-3D62892C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CD8DF-2F3A-291F-85C2-204BE47F1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2712-E1E4-F7B4-92FB-BA4F761E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3D323-BE10-7D37-08A9-87414A03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20C-8B81-4A18-ADA3-6BB0E878D23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B8301-3881-63CF-E580-FE73926E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3F053-ACBA-5B6B-E04F-FE542714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B16-46C8-FE31-548B-7FAF1EBA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D8D3-9D00-7FDB-14CD-9A700959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327B-D39C-4E21-95A2-C9C9BAB1AC2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69D31-E46C-74DC-DD48-88BA2730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D23E6-0407-691D-2E7F-C12BCAC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FB2F8-82A1-3F8F-57CF-DE6E23EE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C3D5-634E-463F-A027-E9E6FF7A56C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C9B29-724A-5ADC-1572-8D1F6CDD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6A27-4BFC-CB63-5367-76BA42F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D71B-CD95-2546-0E84-A7917638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6078-2177-1A7C-2F38-685159CD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019A6-4093-9290-3910-E485E0BE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8B73-FEEF-7349-79E0-4377734C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9037-C141-4CB0-AB25-B283143BC57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BE0CB-7F4A-BF00-5831-5DFDB0FA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1364-1204-971F-22F8-9D62E11D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DF8-5EC9-043A-839B-5A57BFCA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3EB3-0D6D-2E24-5890-15E3BA6DF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7C3B9-5DB7-CAA0-2A13-535C5D8A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A1BF-D16A-3C9C-50CD-37F5DF13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B16C-BBD1-4E56-9E24-EA5044B6126F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4E19-F73C-FEFA-A2F3-5043FA31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F25A-A5E6-CBB6-BC3A-0191E7E6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9EB1D-669D-4382-0D43-81A218DF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464A-E100-BEDF-73C5-A0641981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83C9-740B-B8ED-026E-043510DDB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DDEC8-B723-44A6-9C40-1327E61A617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B58D-0269-39A5-2277-34E0DC46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35A7-B194-995F-026C-DDD75AAD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D4BF2-77BF-4048-BF16-5883FFD7B1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9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9861A-12C9-7ED4-45D3-530FE838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133" y="4250291"/>
            <a:ext cx="3342583" cy="16554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Yasika Sawant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Marketing Models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Professor : Dr. Sethna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group of people walking on a scale&#10;&#10;Description automatically generated">
            <a:extLst>
              <a:ext uri="{FF2B5EF4-FFF2-40B4-BE49-F238E27FC236}">
                <a16:creationId xmlns:a16="http://schemas.microsoft.com/office/drawing/2014/main" id="{9F9E983B-97E8-E59C-9912-1EF93DC44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" b="2"/>
          <a:stretch/>
        </p:blipFill>
        <p:spPr>
          <a:xfrm>
            <a:off x="-4" y="-7942"/>
            <a:ext cx="5774271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AD147D-5C82-2F4A-1D66-5EBD2136F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867" y="2217906"/>
            <a:ext cx="6805083" cy="20323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b="1" dirty="0"/>
          </a:p>
          <a:p>
            <a:pPr algn="l"/>
            <a:r>
              <a:rPr lang="en-US" sz="2000" b="1" dirty="0"/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 on Wellbeing and Lifestyle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21E1C4-9070-7A25-2C7F-C8D0626DD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00" y="5520361"/>
            <a:ext cx="1239916" cy="3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4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E029-26B4-1EF7-206F-C5A3341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46"/>
            <a:ext cx="10515600" cy="6393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Analysis : Varimax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78948-3FC1-FAD2-934E-6BD014B3852B}"/>
              </a:ext>
            </a:extLst>
          </p:cNvPr>
          <p:cNvSpPr txBox="1"/>
          <p:nvPr/>
        </p:nvSpPr>
        <p:spPr>
          <a:xfrm>
            <a:off x="740988" y="1904850"/>
            <a:ext cx="2576209" cy="3657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A2EDD-EF21-11BB-75BE-AA47D25D58AC}"/>
              </a:ext>
            </a:extLst>
          </p:cNvPr>
          <p:cNvSpPr txBox="1"/>
          <p:nvPr/>
        </p:nvSpPr>
        <p:spPr>
          <a:xfrm>
            <a:off x="4536510" y="1903064"/>
            <a:ext cx="2576209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A3B33-983D-FB67-7C11-410E945ABD44}"/>
              </a:ext>
            </a:extLst>
          </p:cNvPr>
          <p:cNvSpPr txBox="1"/>
          <p:nvPr/>
        </p:nvSpPr>
        <p:spPr>
          <a:xfrm>
            <a:off x="8678332" y="1879943"/>
            <a:ext cx="2576209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5F1E9-9379-99F4-B3FA-F00CFCE3452E}"/>
              </a:ext>
            </a:extLst>
          </p:cNvPr>
          <p:cNvCxnSpPr>
            <a:cxnSpLocks/>
          </p:cNvCxnSpPr>
          <p:nvPr/>
        </p:nvCxnSpPr>
        <p:spPr>
          <a:xfrm>
            <a:off x="5918470" y="3359285"/>
            <a:ext cx="165371" cy="0"/>
          </a:xfrm>
          <a:prstGeom prst="straightConnector1">
            <a:avLst/>
          </a:prstGeom>
          <a:ln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025842A-D703-926A-8045-48B4F40D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52" t="25623" r="35042" b="27396"/>
          <a:stretch/>
        </p:blipFill>
        <p:spPr>
          <a:xfrm>
            <a:off x="367112" y="2270610"/>
            <a:ext cx="3358613" cy="41484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136E5A-5076-7E79-67A0-A7B5C446F3A4}"/>
              </a:ext>
            </a:extLst>
          </p:cNvPr>
          <p:cNvCxnSpPr>
            <a:cxnSpLocks/>
          </p:cNvCxnSpPr>
          <p:nvPr/>
        </p:nvCxnSpPr>
        <p:spPr>
          <a:xfrm>
            <a:off x="367112" y="4659639"/>
            <a:ext cx="166680" cy="13798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BD0A41-2CA0-E22E-D777-46B150EC92B0}"/>
              </a:ext>
            </a:extLst>
          </p:cNvPr>
          <p:cNvCxnSpPr>
            <a:cxnSpLocks/>
          </p:cNvCxnSpPr>
          <p:nvPr/>
        </p:nvCxnSpPr>
        <p:spPr>
          <a:xfrm>
            <a:off x="1628254" y="5057121"/>
            <a:ext cx="16668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7C24B64-EDFC-68C3-1F1C-6B2FDD42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47" t="30515" r="42004" b="32721"/>
          <a:stretch/>
        </p:blipFill>
        <p:spPr>
          <a:xfrm>
            <a:off x="4143931" y="2249275"/>
            <a:ext cx="3620002" cy="41911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F141AD-ABDD-2159-6E79-DD369C4AB268}"/>
              </a:ext>
            </a:extLst>
          </p:cNvPr>
          <p:cNvCxnSpPr>
            <a:cxnSpLocks/>
          </p:cNvCxnSpPr>
          <p:nvPr/>
        </p:nvCxnSpPr>
        <p:spPr>
          <a:xfrm>
            <a:off x="4207933" y="3429000"/>
            <a:ext cx="124066" cy="1239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0C30B00D-C0BF-AAE5-09B8-76D3DDEA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455" t="30469" r="41311" b="33650"/>
          <a:stretch/>
        </p:blipFill>
        <p:spPr>
          <a:xfrm>
            <a:off x="8156512" y="2270610"/>
            <a:ext cx="3739155" cy="419114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D52B80-5359-7AE2-2B7A-4DB9040141F9}"/>
              </a:ext>
            </a:extLst>
          </p:cNvPr>
          <p:cNvCxnSpPr>
            <a:cxnSpLocks/>
          </p:cNvCxnSpPr>
          <p:nvPr/>
        </p:nvCxnSpPr>
        <p:spPr>
          <a:xfrm>
            <a:off x="8949267" y="5530355"/>
            <a:ext cx="17108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F50E0A-16FD-DBD3-8984-03D9D2043EC0}"/>
              </a:ext>
            </a:extLst>
          </p:cNvPr>
          <p:cNvCxnSpPr>
            <a:cxnSpLocks/>
          </p:cNvCxnSpPr>
          <p:nvPr/>
        </p:nvCxnSpPr>
        <p:spPr>
          <a:xfrm>
            <a:off x="8240047" y="4758267"/>
            <a:ext cx="165371" cy="7872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9828C-6813-DBEA-1B80-4988115B0F65}"/>
              </a:ext>
            </a:extLst>
          </p:cNvPr>
          <p:cNvCxnSpPr>
            <a:cxnSpLocks/>
          </p:cNvCxnSpPr>
          <p:nvPr/>
        </p:nvCxnSpPr>
        <p:spPr>
          <a:xfrm>
            <a:off x="8240047" y="5057121"/>
            <a:ext cx="165371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10789589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Rotated Component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 :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D645713-C881-0158-57F6-AA767F00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" y="1618290"/>
            <a:ext cx="6147852" cy="5231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B70CB8-1D8A-9755-8EC9-22E860FBE04A}"/>
              </a:ext>
            </a:extLst>
          </p:cNvPr>
          <p:cNvSpPr/>
          <p:nvPr/>
        </p:nvSpPr>
        <p:spPr>
          <a:xfrm>
            <a:off x="206903" y="6443133"/>
            <a:ext cx="3941763" cy="3810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8A28AA4-6322-D38F-2071-C56F8562BB23}"/>
              </a:ext>
            </a:extLst>
          </p:cNvPr>
          <p:cNvSpPr txBox="1"/>
          <p:nvPr/>
        </p:nvSpPr>
        <p:spPr>
          <a:xfrm>
            <a:off x="7474026" y="1754733"/>
            <a:ext cx="3659642" cy="4741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5 Factors of Wellbeing and Lifestyle</a:t>
            </a:r>
            <a:endParaRPr lang="en-US" kern="100" dirty="0">
              <a:solidFill>
                <a:schemeClr val="bg1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Diagram group">
            <a:extLst>
              <a:ext uri="{FF2B5EF4-FFF2-40B4-BE49-F238E27FC236}">
                <a16:creationId xmlns:a16="http://schemas.microsoft.com/office/drawing/2014/main" id="{6C16557F-86A0-4101-162F-795A13E3D3A1}"/>
              </a:ext>
            </a:extLst>
          </p:cNvPr>
          <p:cNvGrpSpPr/>
          <p:nvPr/>
        </p:nvGrpSpPr>
        <p:grpSpPr>
          <a:xfrm>
            <a:off x="6541281" y="2414196"/>
            <a:ext cx="5426882" cy="3316059"/>
            <a:chOff x="0" y="439680"/>
            <a:chExt cx="4386942" cy="178219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C01953-C6CC-86A3-4F09-3FD2AE587207}"/>
                </a:ext>
              </a:extLst>
            </p:cNvPr>
            <p:cNvGrpSpPr/>
            <p:nvPr/>
          </p:nvGrpSpPr>
          <p:grpSpPr>
            <a:xfrm>
              <a:off x="0" y="439680"/>
              <a:ext cx="1370919" cy="822551"/>
              <a:chOff x="0" y="439680"/>
              <a:chExt cx="1370919" cy="822551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08BB681-6B81-0A32-B5F9-C791FCC67A69}"/>
                  </a:ext>
                </a:extLst>
              </p:cNvPr>
              <p:cNvSpPr/>
              <p:nvPr/>
            </p:nvSpPr>
            <p:spPr>
              <a:xfrm>
                <a:off x="0" y="439680"/>
                <a:ext cx="1370919" cy="822551"/>
              </a:xfrm>
              <a:prstGeom prst="rect">
                <a:avLst/>
              </a:prstGeom>
              <a:solidFill>
                <a:srgbClr val="6EB90B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66534-60EA-748D-0440-E3F93F98C98B}"/>
                  </a:ext>
                </a:extLst>
              </p:cNvPr>
              <p:cNvSpPr txBox="1"/>
              <p:nvPr/>
            </p:nvSpPr>
            <p:spPr>
              <a:xfrm>
                <a:off x="0" y="439680"/>
                <a:ext cx="1370919" cy="82255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ysClr val="windowText" lastClr="000000"/>
                    </a:solidFill>
                  </a:rPr>
                  <a:t>Life Satisfaction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AD5FC8-1540-C5F8-E040-238A830D47FB}"/>
                </a:ext>
              </a:extLst>
            </p:cNvPr>
            <p:cNvGrpSpPr/>
            <p:nvPr/>
          </p:nvGrpSpPr>
          <p:grpSpPr>
            <a:xfrm>
              <a:off x="1508011" y="439680"/>
              <a:ext cx="1370919" cy="822551"/>
              <a:chOff x="1508011" y="439680"/>
              <a:chExt cx="1370919" cy="822551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E8B371-4D69-3825-6282-99CBA40292F5}"/>
                  </a:ext>
                </a:extLst>
              </p:cNvPr>
              <p:cNvSpPr/>
              <p:nvPr/>
            </p:nvSpPr>
            <p:spPr>
              <a:xfrm>
                <a:off x="1508011" y="439680"/>
                <a:ext cx="1370919" cy="8225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1E880B-383A-C827-FBA1-6FAAE95F0876}"/>
                  </a:ext>
                </a:extLst>
              </p:cNvPr>
              <p:cNvSpPr txBox="1"/>
              <p:nvPr/>
            </p:nvSpPr>
            <p:spPr>
              <a:xfrm>
                <a:off x="1508011" y="439680"/>
                <a:ext cx="1370919" cy="82255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ysClr val="windowText" lastClr="000000"/>
                    </a:solidFill>
                    <a:cs typeface="Times New Roman" panose="02020603050405020304" pitchFamily="18" charset="0"/>
                  </a:rPr>
                  <a:t>Fulfillment and Community Engagement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877899-C660-142F-F018-B64AC584DEDB}"/>
                </a:ext>
              </a:extLst>
            </p:cNvPr>
            <p:cNvGrpSpPr/>
            <p:nvPr/>
          </p:nvGrpSpPr>
          <p:grpSpPr>
            <a:xfrm>
              <a:off x="3016023" y="439680"/>
              <a:ext cx="1370919" cy="822551"/>
              <a:chOff x="3016023" y="439680"/>
              <a:chExt cx="1370919" cy="822551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1CC1687-21FF-9F7E-7371-8BFDF3AA615E}"/>
                  </a:ext>
                </a:extLst>
              </p:cNvPr>
              <p:cNvSpPr/>
              <p:nvPr/>
            </p:nvSpPr>
            <p:spPr>
              <a:xfrm>
                <a:off x="3016023" y="439680"/>
                <a:ext cx="1370919" cy="82255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09714-97C8-2B30-04CE-7E1926DD1D4D}"/>
                  </a:ext>
                </a:extLst>
              </p:cNvPr>
              <p:cNvSpPr txBox="1"/>
              <p:nvPr/>
            </p:nvSpPr>
            <p:spPr>
              <a:xfrm>
                <a:off x="3016023" y="439680"/>
                <a:ext cx="1370919" cy="82255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ysClr val="windowText" lastClr="000000"/>
                    </a:solidFill>
                  </a:rPr>
                  <a:t>Self- Care and Interaction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36CCAB-2BF6-2399-4CDC-F6BDD96E11E9}"/>
                </a:ext>
              </a:extLst>
            </p:cNvPr>
            <p:cNvGrpSpPr/>
            <p:nvPr/>
          </p:nvGrpSpPr>
          <p:grpSpPr>
            <a:xfrm>
              <a:off x="754005" y="1399324"/>
              <a:ext cx="1370919" cy="822551"/>
              <a:chOff x="754005" y="1399324"/>
              <a:chExt cx="1370919" cy="822551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FE05982-2920-2883-8AD8-B5E23458FA53}"/>
                  </a:ext>
                </a:extLst>
              </p:cNvPr>
              <p:cNvSpPr/>
              <p:nvPr/>
            </p:nvSpPr>
            <p:spPr>
              <a:xfrm>
                <a:off x="754005" y="1399324"/>
                <a:ext cx="1370919" cy="82255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15FB35-56C6-3A71-8CC9-422C7216CF79}"/>
                  </a:ext>
                </a:extLst>
              </p:cNvPr>
              <p:cNvSpPr txBox="1"/>
              <p:nvPr/>
            </p:nvSpPr>
            <p:spPr>
              <a:xfrm>
                <a:off x="754005" y="1399324"/>
                <a:ext cx="1370919" cy="82255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ysClr val="windowText" lastClr="000000"/>
                    </a:solidFill>
                  </a:rPr>
                  <a:t>Mental Health and Economic Sufficiency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ED1BD7-A8D1-AD15-0ADD-8AC9A441534C}"/>
                </a:ext>
              </a:extLst>
            </p:cNvPr>
            <p:cNvGrpSpPr/>
            <p:nvPr/>
          </p:nvGrpSpPr>
          <p:grpSpPr>
            <a:xfrm>
              <a:off x="2262017" y="1399324"/>
              <a:ext cx="1370919" cy="822551"/>
              <a:chOff x="2262017" y="1399324"/>
              <a:chExt cx="1370919" cy="822551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B417F3-BB18-B668-EDFF-C5625F2B5943}"/>
                  </a:ext>
                </a:extLst>
              </p:cNvPr>
              <p:cNvSpPr/>
              <p:nvPr/>
            </p:nvSpPr>
            <p:spPr>
              <a:xfrm>
                <a:off x="2262017" y="1399324"/>
                <a:ext cx="1370919" cy="82255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3929E8-6CD2-2258-071F-A299B81AF1EF}"/>
                  </a:ext>
                </a:extLst>
              </p:cNvPr>
              <p:cNvSpPr txBox="1"/>
              <p:nvPr/>
            </p:nvSpPr>
            <p:spPr>
              <a:xfrm>
                <a:off x="2262017" y="1399324"/>
                <a:ext cx="1370919" cy="82255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ysClr val="windowText" lastClr="000000"/>
                    </a:solidFill>
                  </a:rPr>
                  <a:t>Wellness and Fitness</a:t>
                </a:r>
              </a:p>
            </p:txBody>
          </p:sp>
        </p:grpSp>
      </p:grpSp>
      <p:sp>
        <p:nvSpPr>
          <p:cNvPr id="34" name="Text Box 17">
            <a:extLst>
              <a:ext uri="{FF2B5EF4-FFF2-40B4-BE49-F238E27FC236}">
                <a16:creationId xmlns:a16="http://schemas.microsoft.com/office/drawing/2014/main" id="{024CBD72-51BB-059C-55F4-190FD844FE67}"/>
              </a:ext>
            </a:extLst>
          </p:cNvPr>
          <p:cNvSpPr txBox="1"/>
          <p:nvPr/>
        </p:nvSpPr>
        <p:spPr>
          <a:xfrm>
            <a:off x="6462210" y="2264971"/>
            <a:ext cx="27305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729FAEDC-A00D-38D6-3E7A-57A640FA58A8}"/>
              </a:ext>
            </a:extLst>
          </p:cNvPr>
          <p:cNvSpPr txBox="1"/>
          <p:nvPr/>
        </p:nvSpPr>
        <p:spPr>
          <a:xfrm>
            <a:off x="8302590" y="2306665"/>
            <a:ext cx="298450" cy="279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66C59BE1-806D-A4ED-F284-1AC2340FDEF0}"/>
              </a:ext>
            </a:extLst>
          </p:cNvPr>
          <p:cNvSpPr txBox="1"/>
          <p:nvPr/>
        </p:nvSpPr>
        <p:spPr>
          <a:xfrm>
            <a:off x="10168370" y="2261283"/>
            <a:ext cx="323850" cy="2984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BF2EB955-5B4B-767B-FC48-4AFBE6A8EE2E}"/>
              </a:ext>
            </a:extLst>
          </p:cNvPr>
          <p:cNvSpPr txBox="1"/>
          <p:nvPr/>
        </p:nvSpPr>
        <p:spPr>
          <a:xfrm>
            <a:off x="9186023" y="4064915"/>
            <a:ext cx="266700" cy="260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 Box 20">
            <a:extLst>
              <a:ext uri="{FF2B5EF4-FFF2-40B4-BE49-F238E27FC236}">
                <a16:creationId xmlns:a16="http://schemas.microsoft.com/office/drawing/2014/main" id="{DAA91730-A536-BFC6-D8EB-35FAB50921DB}"/>
              </a:ext>
            </a:extLst>
          </p:cNvPr>
          <p:cNvSpPr txBox="1"/>
          <p:nvPr/>
        </p:nvSpPr>
        <p:spPr>
          <a:xfrm>
            <a:off x="7363136" y="4129960"/>
            <a:ext cx="266700" cy="2603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C38665E2-5CF0-596B-11BA-3B622DC86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10789589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Transformation Matrix:</a:t>
            </a:r>
          </a:p>
        </p:txBody>
      </p:sp>
      <p:pic>
        <p:nvPicPr>
          <p:cNvPr id="39" name="Picture 38" descr="A table with numbers and text">
            <a:extLst>
              <a:ext uri="{FF2B5EF4-FFF2-40B4-BE49-F238E27FC236}">
                <a16:creationId xmlns:a16="http://schemas.microsoft.com/office/drawing/2014/main" id="{E71D00CA-B063-4C4B-9799-1901BFD8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1291" y="2151918"/>
            <a:ext cx="8541776" cy="3842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B70CB8-1D8A-9755-8EC9-22E860FBE04A}"/>
              </a:ext>
            </a:extLst>
          </p:cNvPr>
          <p:cNvSpPr/>
          <p:nvPr/>
        </p:nvSpPr>
        <p:spPr>
          <a:xfrm>
            <a:off x="1713969" y="5537199"/>
            <a:ext cx="5897563" cy="3810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" name="Picture 7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40D81AE9-C994-E0D9-FE18-658C5AB1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10789589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pic>
        <p:nvPicPr>
          <p:cNvPr id="6" name="Picture 5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CBA511E2-B2C5-9982-615B-C0B4F114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8FCB8A-1A0E-FBE7-5027-A7F428347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206086"/>
              </p:ext>
            </p:extLst>
          </p:nvPr>
        </p:nvGraphicFramePr>
        <p:xfrm>
          <a:off x="2032000" y="2042482"/>
          <a:ext cx="7179733" cy="4347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29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9B4F9-E3E1-2D5E-CDEB-1799A1D09879}"/>
              </a:ext>
            </a:extLst>
          </p:cNvPr>
          <p:cNvSpPr txBox="1"/>
          <p:nvPr/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pic>
        <p:nvPicPr>
          <p:cNvPr id="3" name="Picture 2" descr="A person and a child standing next to a kettlebell&#10;&#10;Description automatically generated">
            <a:extLst>
              <a:ext uri="{FF2B5EF4-FFF2-40B4-BE49-F238E27FC236}">
                <a16:creationId xmlns:a16="http://schemas.microsoft.com/office/drawing/2014/main" id="{F65143AF-8DCB-F1E4-96CC-0262F21D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81744"/>
            <a:ext cx="10905066" cy="4580126"/>
          </a:xfrm>
          <a:prstGeom prst="rect">
            <a:avLst/>
          </a:prstGeom>
        </p:spPr>
      </p:pic>
      <p:pic>
        <p:nvPicPr>
          <p:cNvPr id="5" name="Picture 4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3843E5AE-A0E8-720E-ECB4-A5260071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CDFF-9700-D9BF-7F06-E94D77C48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97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4A0205-63A1-4CC3-6E18-986BF0AF8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301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A08C9A6F-9CCD-A9B5-E29D-785392249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8FAC-F00C-6B70-FBBC-454346A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4B6086-307F-F68F-F0A2-761F229CF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38469"/>
              </p:ext>
            </p:extLst>
          </p:nvPr>
        </p:nvGraphicFramePr>
        <p:xfrm>
          <a:off x="541867" y="1655276"/>
          <a:ext cx="11023599" cy="51444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68809">
                  <a:extLst>
                    <a:ext uri="{9D8B030D-6E8A-4147-A177-3AD203B41FA5}">
                      <a16:colId xmlns:a16="http://schemas.microsoft.com/office/drawing/2014/main" val="570751573"/>
                    </a:ext>
                  </a:extLst>
                </a:gridCol>
                <a:gridCol w="2754790">
                  <a:extLst>
                    <a:ext uri="{9D8B030D-6E8A-4147-A177-3AD203B41FA5}">
                      <a16:colId xmlns:a16="http://schemas.microsoft.com/office/drawing/2014/main" val="1777141143"/>
                    </a:ext>
                  </a:extLst>
                </a:gridCol>
              </a:tblGrid>
              <a:tr h="26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20 Variables of Wellbeing and Lifestyle</a:t>
                      </a:r>
                    </a:p>
                  </a:txBody>
                  <a:tcPr marL="4712" marR="4712" marT="565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Abbreviations</a:t>
                      </a:r>
                    </a:p>
                  </a:txBody>
                  <a:tcPr marL="4712" marR="4712" marT="565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31939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FRUITS OR VEGETABLES DO YOU EAT EVERYDAY?*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FRUITS_VEGGIES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46070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MUCH STRESS DO YOU TYPICALLY EXPERIENCE EVERYDAY?*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DAILY_STRESS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80589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NEW PLACES DO YOU VISIT?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PLACES_VISITED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3532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PEOPLE ARE VERY CLOSE TO YOU?*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CORE_CIRCLE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41925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PEOPLE DO YOU HELP ACHIEVE A BETTER LIFE?*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SUPPORTING_OTHERS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50532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WITH HOW MANY PEOPLE DO YOU INTERACT WITH DURING A TYPICAL DAY?*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SOCIAL_NETWORK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19995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REMARKABLE ACHIEVEMENTS ARE YOU PROUD OF?*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ACHIEVEMENT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74402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TIMES DO YOU DONATE YOUR TIME OR MONEY TO GOOD CAUSES?*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DONATION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9055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WHAT IS YOUR BODY MASS INDEX (BMI) RANGE?*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BMI_RANGE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2753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WELL DO YOU COMPLETE YOUR WEEKLY TO-DO LISTS?*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TODO_COMPLETED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69365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IN A TYPICAL DAY, HOW MANY HOURS DO YOU EXPERIENCE "FLOW"?*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FLOW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44883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STEPS (IN THOUSANDS) DO YOU TYPICALLY WALK EVERYDAY?*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DAILY_STEPS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15881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FOR HOW MANY YEARS AHEAD IS YOUR LIFE VISION VERY CLEAR FOR?*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LIVE_VISION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307066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ABOUT HOW LONG DO YOU TYPICALLY SLEEP?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SLEEP_HOURS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71594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DAYS OF VACATION DO YOU TYPICALLY LOSE EVERY YEAR ?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LOST_VACATION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20556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OFTEN DO YOU SHOUT OR SULK AT SOMEBODY?*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DAILY_SHOUTING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72301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SUFFICIENT IS YOUR INCOME TO COVER BASIC LIFE EXPENSES?*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SUFFICIENT_INCOME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09893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RECOGNITIONS HAVE YOU RECEIVED IN YOUR LIFE?*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PERSONAL_AWARDS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29876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HOW MANY HOURS DO YOU SPEND EVERYDAY DOING WHAT YOU ARE PASSIONATE ABOUT?*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TIME_FOR_PASSION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17441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IN A TYPICAL WEEK, HOW MANY TIMES DO YOU HAVE THE OPPORTUNITY TO THINK ABOUT YOURSELF?*</a:t>
                      </a:r>
                    </a:p>
                  </a:txBody>
                  <a:tcPr marL="4712" marR="4712" marT="5654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(body)"/>
                        </a:rPr>
                        <a:t>WEEKLY_MEDITATION</a:t>
                      </a:r>
                    </a:p>
                  </a:txBody>
                  <a:tcPr marL="4712" marR="4712" marT="56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58575"/>
                  </a:ext>
                </a:extLst>
              </a:tr>
            </a:tbl>
          </a:graphicData>
        </a:graphic>
      </p:graphicFrame>
      <p:pic>
        <p:nvPicPr>
          <p:cNvPr id="6" name="Picture 5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9972659A-4C0B-26C1-3D97-0EE35E2A1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E029-26B4-1EF7-206F-C5A3341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46"/>
            <a:ext cx="10515600" cy="6393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Analysis :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Oblimin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F7E45A-57CC-8486-7538-0FB0BFB7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950" t="29280" r="41262" b="31607"/>
          <a:stretch/>
        </p:blipFill>
        <p:spPr bwMode="auto">
          <a:xfrm>
            <a:off x="643239" y="2274182"/>
            <a:ext cx="3260389" cy="43211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A822AD-589E-B6CC-5AB0-F0ECDA3A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997" t="26173" r="35870" b="28053"/>
          <a:stretch/>
        </p:blipFill>
        <p:spPr>
          <a:xfrm>
            <a:off x="4282602" y="2274182"/>
            <a:ext cx="3626795" cy="43211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AE0B6D-FD9D-C0D6-E074-D0A2A3E042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61" t="30552" r="41175" b="33721"/>
          <a:stretch/>
        </p:blipFill>
        <p:spPr>
          <a:xfrm>
            <a:off x="8288371" y="2297047"/>
            <a:ext cx="3488993" cy="429830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78948-3FC1-FAD2-934E-6BD014B3852B}"/>
              </a:ext>
            </a:extLst>
          </p:cNvPr>
          <p:cNvSpPr txBox="1"/>
          <p:nvPr/>
        </p:nvSpPr>
        <p:spPr>
          <a:xfrm>
            <a:off x="891293" y="1904850"/>
            <a:ext cx="2576209" cy="3657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Descriptives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A2EDD-EF21-11BB-75BE-AA47D25D58AC}"/>
              </a:ext>
            </a:extLst>
          </p:cNvPr>
          <p:cNvSpPr txBox="1"/>
          <p:nvPr/>
        </p:nvSpPr>
        <p:spPr>
          <a:xfrm>
            <a:off x="4713050" y="1904850"/>
            <a:ext cx="2576209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A3B33-983D-FB67-7C11-410E945ABD44}"/>
              </a:ext>
            </a:extLst>
          </p:cNvPr>
          <p:cNvSpPr txBox="1"/>
          <p:nvPr/>
        </p:nvSpPr>
        <p:spPr>
          <a:xfrm>
            <a:off x="8686799" y="1904850"/>
            <a:ext cx="2576209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Rotation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3BB206-381E-D92D-14DD-5835072B575B}"/>
              </a:ext>
            </a:extLst>
          </p:cNvPr>
          <p:cNvCxnSpPr>
            <a:cxnSpLocks/>
          </p:cNvCxnSpPr>
          <p:nvPr/>
        </p:nvCxnSpPr>
        <p:spPr>
          <a:xfrm>
            <a:off x="746194" y="3570052"/>
            <a:ext cx="1353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B2C48-1715-A916-66C5-FC88FA7A0986}"/>
              </a:ext>
            </a:extLst>
          </p:cNvPr>
          <p:cNvCxnSpPr>
            <a:cxnSpLocks/>
          </p:cNvCxnSpPr>
          <p:nvPr/>
        </p:nvCxnSpPr>
        <p:spPr>
          <a:xfrm>
            <a:off x="4329618" y="3276600"/>
            <a:ext cx="118355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04FE9E-08D6-E22E-FD0C-218CDC813764}"/>
              </a:ext>
            </a:extLst>
          </p:cNvPr>
          <p:cNvCxnSpPr>
            <a:cxnSpLocks/>
          </p:cNvCxnSpPr>
          <p:nvPr/>
        </p:nvCxnSpPr>
        <p:spPr>
          <a:xfrm>
            <a:off x="4329618" y="4309533"/>
            <a:ext cx="148886" cy="720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CE5339-1ED1-867F-40BB-253F356529AB}"/>
              </a:ext>
            </a:extLst>
          </p:cNvPr>
          <p:cNvCxnSpPr>
            <a:cxnSpLocks/>
          </p:cNvCxnSpPr>
          <p:nvPr/>
        </p:nvCxnSpPr>
        <p:spPr>
          <a:xfrm>
            <a:off x="5918470" y="3651114"/>
            <a:ext cx="16537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5F1E9-9379-99F4-B3FA-F00CFCE3452E}"/>
              </a:ext>
            </a:extLst>
          </p:cNvPr>
          <p:cNvCxnSpPr>
            <a:cxnSpLocks/>
          </p:cNvCxnSpPr>
          <p:nvPr/>
        </p:nvCxnSpPr>
        <p:spPr>
          <a:xfrm>
            <a:off x="5918470" y="3359285"/>
            <a:ext cx="16537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53797-24DB-FC27-00C2-E2D006620B52}"/>
              </a:ext>
            </a:extLst>
          </p:cNvPr>
          <p:cNvCxnSpPr>
            <a:cxnSpLocks/>
          </p:cNvCxnSpPr>
          <p:nvPr/>
        </p:nvCxnSpPr>
        <p:spPr>
          <a:xfrm>
            <a:off x="737270" y="4714090"/>
            <a:ext cx="1353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D3F297-DB0E-5C05-7163-B4688E2BD046}"/>
              </a:ext>
            </a:extLst>
          </p:cNvPr>
          <p:cNvCxnSpPr>
            <a:cxnSpLocks/>
          </p:cNvCxnSpPr>
          <p:nvPr/>
        </p:nvCxnSpPr>
        <p:spPr>
          <a:xfrm>
            <a:off x="737270" y="5006502"/>
            <a:ext cx="1353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136E5A-5076-7E79-67A0-A7B5C446F3A4}"/>
              </a:ext>
            </a:extLst>
          </p:cNvPr>
          <p:cNvCxnSpPr>
            <a:cxnSpLocks/>
          </p:cNvCxnSpPr>
          <p:nvPr/>
        </p:nvCxnSpPr>
        <p:spPr>
          <a:xfrm>
            <a:off x="755919" y="5317788"/>
            <a:ext cx="1353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741E80-32BF-0192-053B-6D113E376227}"/>
              </a:ext>
            </a:extLst>
          </p:cNvPr>
          <p:cNvCxnSpPr>
            <a:cxnSpLocks/>
          </p:cNvCxnSpPr>
          <p:nvPr/>
        </p:nvCxnSpPr>
        <p:spPr>
          <a:xfrm>
            <a:off x="737270" y="4418434"/>
            <a:ext cx="1353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141AD-ABDD-2159-6E79-DD369C4AB268}"/>
              </a:ext>
            </a:extLst>
          </p:cNvPr>
          <p:cNvCxnSpPr>
            <a:cxnSpLocks/>
          </p:cNvCxnSpPr>
          <p:nvPr/>
        </p:nvCxnSpPr>
        <p:spPr>
          <a:xfrm>
            <a:off x="4276927" y="5966298"/>
            <a:ext cx="105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50E0A-16FD-DBD3-8984-03D9D2043EC0}"/>
              </a:ext>
            </a:extLst>
          </p:cNvPr>
          <p:cNvCxnSpPr>
            <a:cxnSpLocks/>
          </p:cNvCxnSpPr>
          <p:nvPr/>
        </p:nvCxnSpPr>
        <p:spPr>
          <a:xfrm>
            <a:off x="8288371" y="3852333"/>
            <a:ext cx="218062" cy="1041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D52B80-5359-7AE2-2B7A-4DB9040141F9}"/>
              </a:ext>
            </a:extLst>
          </p:cNvPr>
          <p:cNvCxnSpPr>
            <a:cxnSpLocks/>
          </p:cNvCxnSpPr>
          <p:nvPr/>
        </p:nvCxnSpPr>
        <p:spPr>
          <a:xfrm>
            <a:off x="8303774" y="5869022"/>
            <a:ext cx="105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7C4C1E4D-7333-E93F-A4EB-D233724BD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B52567-3B7B-8856-F461-50DFD5B771B3}"/>
              </a:ext>
            </a:extLst>
          </p:cNvPr>
          <p:cNvCxnSpPr>
            <a:cxnSpLocks/>
          </p:cNvCxnSpPr>
          <p:nvPr/>
        </p:nvCxnSpPr>
        <p:spPr>
          <a:xfrm>
            <a:off x="8303774" y="5236855"/>
            <a:ext cx="12078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hart with numbers and a line">
            <a:extLst>
              <a:ext uri="{FF2B5EF4-FFF2-40B4-BE49-F238E27FC236}">
                <a16:creationId xmlns:a16="http://schemas.microsoft.com/office/drawing/2014/main" id="{027072BD-C2DD-4A70-C165-1424F411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926"/>
          <a:stretch/>
        </p:blipFill>
        <p:spPr>
          <a:xfrm>
            <a:off x="198120" y="344918"/>
            <a:ext cx="11795760" cy="5960533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A2A357-0C23-9C9E-B9B3-100448039C1D}"/>
              </a:ext>
            </a:extLst>
          </p:cNvPr>
          <p:cNvSpPr/>
          <p:nvPr/>
        </p:nvSpPr>
        <p:spPr>
          <a:xfrm rot="10800000">
            <a:off x="1780621" y="6404442"/>
            <a:ext cx="336390" cy="126464"/>
          </a:xfrm>
          <a:prstGeom prst="rightArrow">
            <a:avLst/>
          </a:prstGeom>
          <a:solidFill>
            <a:srgbClr val="F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8381A-00B0-EF0B-49EC-145EA211F95B}"/>
              </a:ext>
            </a:extLst>
          </p:cNvPr>
          <p:cNvSpPr txBox="1"/>
          <p:nvPr/>
        </p:nvSpPr>
        <p:spPr>
          <a:xfrm>
            <a:off x="3231200" y="28757"/>
            <a:ext cx="6100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 : OBlimin Output </a:t>
            </a:r>
            <a:endParaRPr lang="en-US" sz="2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0D76B-ACEA-EBCE-E443-2E8DCB644CDC}"/>
              </a:ext>
            </a:extLst>
          </p:cNvPr>
          <p:cNvSpPr/>
          <p:nvPr/>
        </p:nvSpPr>
        <p:spPr>
          <a:xfrm>
            <a:off x="1667934" y="2751667"/>
            <a:ext cx="541866" cy="262466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32D36-3E0F-7923-C694-E770A3657179}"/>
              </a:ext>
            </a:extLst>
          </p:cNvPr>
          <p:cNvSpPr/>
          <p:nvPr/>
        </p:nvSpPr>
        <p:spPr>
          <a:xfrm>
            <a:off x="2209800" y="3273901"/>
            <a:ext cx="541866" cy="262465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3BF70-5908-3B84-0FCD-37AECB1A17D3}"/>
              </a:ext>
            </a:extLst>
          </p:cNvPr>
          <p:cNvSpPr/>
          <p:nvPr/>
        </p:nvSpPr>
        <p:spPr>
          <a:xfrm>
            <a:off x="4902199" y="1233240"/>
            <a:ext cx="389468" cy="26111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EB3F2-54B0-CF3D-3A18-8650699A1F53}"/>
              </a:ext>
            </a:extLst>
          </p:cNvPr>
          <p:cNvSpPr/>
          <p:nvPr/>
        </p:nvSpPr>
        <p:spPr>
          <a:xfrm>
            <a:off x="5859358" y="1494357"/>
            <a:ext cx="456776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9" name="Picture 8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D3439807-2C72-954C-8666-41AE02A7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pic>
        <p:nvPicPr>
          <p:cNvPr id="2" name="Picture 1" descr="A chart with numbers and a line">
            <a:extLst>
              <a:ext uri="{FF2B5EF4-FFF2-40B4-BE49-F238E27FC236}">
                <a16:creationId xmlns:a16="http://schemas.microsoft.com/office/drawing/2014/main" id="{8069F9B7-C6E7-6E7B-F73A-FFA6933B5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415" r="92254"/>
          <a:stretch/>
        </p:blipFill>
        <p:spPr bwMode="auto">
          <a:xfrm>
            <a:off x="135293" y="6370754"/>
            <a:ext cx="1532641" cy="27961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245870-94A3-73E0-8F3B-E4C0AF146777}"/>
              </a:ext>
            </a:extLst>
          </p:cNvPr>
          <p:cNvSpPr/>
          <p:nvPr/>
        </p:nvSpPr>
        <p:spPr>
          <a:xfrm>
            <a:off x="247980" y="6370754"/>
            <a:ext cx="1351280" cy="262466"/>
          </a:xfrm>
          <a:prstGeom prst="rect">
            <a:avLst/>
          </a:prstGeom>
          <a:solidFill>
            <a:srgbClr val="92D050">
              <a:alpha val="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Arrow: Pentagon 4">
            <a:extLst>
              <a:ext uri="{FF2B5EF4-FFF2-40B4-BE49-F238E27FC236}">
                <a16:creationId xmlns:a16="http://schemas.microsoft.com/office/drawing/2014/main" id="{3FA6B8E6-6EF8-94EE-870B-6FE2F6B67691}"/>
              </a:ext>
            </a:extLst>
          </p:cNvPr>
          <p:cNvSpPr/>
          <p:nvPr/>
        </p:nvSpPr>
        <p:spPr>
          <a:xfrm>
            <a:off x="2244831" y="6370754"/>
            <a:ext cx="2852463" cy="367783"/>
          </a:xfrm>
          <a:prstGeom prst="wedgeRectCallout">
            <a:avLst/>
          </a:prstGeom>
          <a:solidFill>
            <a:srgbClr val="FFC000">
              <a:alpha val="9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i="1" kern="1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value should be greater than .00001</a:t>
            </a:r>
            <a:endParaRPr lang="en-US" sz="1200" b="1" i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38D0D-8A2B-5E6F-E936-DFC671D57F9A}"/>
              </a:ext>
            </a:extLst>
          </p:cNvPr>
          <p:cNvSpPr/>
          <p:nvPr/>
        </p:nvSpPr>
        <p:spPr>
          <a:xfrm>
            <a:off x="1677883" y="1231891"/>
            <a:ext cx="531917" cy="259768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382CA-33A2-C4C7-2666-1F6ABC86FD60}"/>
              </a:ext>
            </a:extLst>
          </p:cNvPr>
          <p:cNvSpPr/>
          <p:nvPr/>
        </p:nvSpPr>
        <p:spPr>
          <a:xfrm>
            <a:off x="2718856" y="1745890"/>
            <a:ext cx="541866" cy="262466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221F5-7C26-FDFA-DE71-FC1E6713C5FB}"/>
              </a:ext>
            </a:extLst>
          </p:cNvPr>
          <p:cNvSpPr/>
          <p:nvPr/>
        </p:nvSpPr>
        <p:spPr>
          <a:xfrm>
            <a:off x="2209800" y="1491659"/>
            <a:ext cx="509056" cy="26111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C570A-8EF6-2784-6528-8E12483C0FFA}"/>
              </a:ext>
            </a:extLst>
          </p:cNvPr>
          <p:cNvSpPr/>
          <p:nvPr/>
        </p:nvSpPr>
        <p:spPr>
          <a:xfrm>
            <a:off x="3273634" y="2008356"/>
            <a:ext cx="526411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DD962-3CBF-AE92-48A8-99A9601CCBF5}"/>
              </a:ext>
            </a:extLst>
          </p:cNvPr>
          <p:cNvSpPr/>
          <p:nvPr/>
        </p:nvSpPr>
        <p:spPr>
          <a:xfrm>
            <a:off x="3800045" y="2246330"/>
            <a:ext cx="541866" cy="25512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B8B21-EDA2-BBA2-F8E5-111CF52AD733}"/>
              </a:ext>
            </a:extLst>
          </p:cNvPr>
          <p:cNvSpPr/>
          <p:nvPr/>
        </p:nvSpPr>
        <p:spPr>
          <a:xfrm>
            <a:off x="4340423" y="2525958"/>
            <a:ext cx="526411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7D9DE3-FB3A-BADD-A673-58C5845F4DC8}"/>
              </a:ext>
            </a:extLst>
          </p:cNvPr>
          <p:cNvSpPr/>
          <p:nvPr/>
        </p:nvSpPr>
        <p:spPr>
          <a:xfrm>
            <a:off x="4866834" y="2763913"/>
            <a:ext cx="424833" cy="26111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1E754-A793-E9CC-5B28-FE8329FD09F0}"/>
              </a:ext>
            </a:extLst>
          </p:cNvPr>
          <p:cNvSpPr/>
          <p:nvPr/>
        </p:nvSpPr>
        <p:spPr>
          <a:xfrm>
            <a:off x="5291667" y="3011436"/>
            <a:ext cx="526411" cy="262465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D6267-3F6B-AF8B-5542-1926C1BBBD43}"/>
              </a:ext>
            </a:extLst>
          </p:cNvPr>
          <p:cNvSpPr/>
          <p:nvPr/>
        </p:nvSpPr>
        <p:spPr>
          <a:xfrm>
            <a:off x="5824540" y="3286145"/>
            <a:ext cx="456776" cy="250221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5D9B5C-717F-A5EB-E44E-506D82480DCD}"/>
              </a:ext>
            </a:extLst>
          </p:cNvPr>
          <p:cNvSpPr/>
          <p:nvPr/>
        </p:nvSpPr>
        <p:spPr>
          <a:xfrm>
            <a:off x="6316134" y="3536366"/>
            <a:ext cx="526411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F1832A-754D-6EAC-CD40-91E494488586}"/>
              </a:ext>
            </a:extLst>
          </p:cNvPr>
          <p:cNvSpPr/>
          <p:nvPr/>
        </p:nvSpPr>
        <p:spPr>
          <a:xfrm>
            <a:off x="6841058" y="3797064"/>
            <a:ext cx="355610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7E812-7702-640E-6492-028966DBBA2C}"/>
              </a:ext>
            </a:extLst>
          </p:cNvPr>
          <p:cNvSpPr/>
          <p:nvPr/>
        </p:nvSpPr>
        <p:spPr>
          <a:xfrm>
            <a:off x="7196668" y="4057762"/>
            <a:ext cx="526411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B9DDE-54A7-2D83-563C-2BF17205992A}"/>
              </a:ext>
            </a:extLst>
          </p:cNvPr>
          <p:cNvSpPr/>
          <p:nvPr/>
        </p:nvSpPr>
        <p:spPr>
          <a:xfrm>
            <a:off x="7723079" y="4318460"/>
            <a:ext cx="491594" cy="25022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001C26-7F32-1305-8E8D-BF4E742DF313}"/>
              </a:ext>
            </a:extLst>
          </p:cNvPr>
          <p:cNvSpPr/>
          <p:nvPr/>
        </p:nvSpPr>
        <p:spPr>
          <a:xfrm>
            <a:off x="8214673" y="4556162"/>
            <a:ext cx="526411" cy="25022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E8B44-3D2A-574C-52D7-E454F123BDDE}"/>
              </a:ext>
            </a:extLst>
          </p:cNvPr>
          <p:cNvSpPr/>
          <p:nvPr/>
        </p:nvSpPr>
        <p:spPr>
          <a:xfrm>
            <a:off x="10354735" y="5590229"/>
            <a:ext cx="526411" cy="23797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EB3DA-BAB2-EBFB-4C8C-2106E2D13408}"/>
              </a:ext>
            </a:extLst>
          </p:cNvPr>
          <p:cNvSpPr/>
          <p:nvPr/>
        </p:nvSpPr>
        <p:spPr>
          <a:xfrm>
            <a:off x="11408094" y="6100130"/>
            <a:ext cx="526411" cy="205322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D300B0-5F86-1911-49C3-3C1D4144B5DB}"/>
              </a:ext>
            </a:extLst>
          </p:cNvPr>
          <p:cNvSpPr/>
          <p:nvPr/>
        </p:nvSpPr>
        <p:spPr>
          <a:xfrm>
            <a:off x="8741084" y="4808611"/>
            <a:ext cx="526411" cy="25022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6345C-63A7-FD1F-F4B1-C85833083AF0}"/>
              </a:ext>
            </a:extLst>
          </p:cNvPr>
          <p:cNvSpPr/>
          <p:nvPr/>
        </p:nvSpPr>
        <p:spPr>
          <a:xfrm>
            <a:off x="9828324" y="5340010"/>
            <a:ext cx="526411" cy="250219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06BEA3-22BB-F1F2-1F8D-246F66063AD5}"/>
              </a:ext>
            </a:extLst>
          </p:cNvPr>
          <p:cNvSpPr/>
          <p:nvPr/>
        </p:nvSpPr>
        <p:spPr>
          <a:xfrm>
            <a:off x="9267495" y="5060357"/>
            <a:ext cx="526411" cy="25022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6CB509-5060-4D4B-F428-1EDD2B65C985}"/>
              </a:ext>
            </a:extLst>
          </p:cNvPr>
          <p:cNvSpPr/>
          <p:nvPr/>
        </p:nvSpPr>
        <p:spPr>
          <a:xfrm>
            <a:off x="10881146" y="5836029"/>
            <a:ext cx="531917" cy="259768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KMO and Bartlett’s Test :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72EBEBF-4105-A666-CC7D-EE77088B7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3256" y="2794000"/>
            <a:ext cx="6887181" cy="28867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D18418-F15A-6021-5B20-A161B6DF2B40}"/>
              </a:ext>
            </a:extLst>
          </p:cNvPr>
          <p:cNvSpPr/>
          <p:nvPr/>
        </p:nvSpPr>
        <p:spPr>
          <a:xfrm>
            <a:off x="7349557" y="3643629"/>
            <a:ext cx="850860" cy="42801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C7F79-8D85-CE07-1D1B-791917EA9A77}"/>
              </a:ext>
            </a:extLst>
          </p:cNvPr>
          <p:cNvSpPr/>
          <p:nvPr/>
        </p:nvSpPr>
        <p:spPr>
          <a:xfrm>
            <a:off x="7349557" y="5165312"/>
            <a:ext cx="850860" cy="363421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127BD59-FE95-3A92-6550-9B5F8714D77A}"/>
              </a:ext>
            </a:extLst>
          </p:cNvPr>
          <p:cNvSpPr/>
          <p:nvPr/>
        </p:nvSpPr>
        <p:spPr>
          <a:xfrm rot="8576826" flipV="1">
            <a:off x="8130030" y="4768455"/>
            <a:ext cx="1445176" cy="138275"/>
          </a:xfrm>
          <a:prstGeom prst="rightArrow">
            <a:avLst/>
          </a:prstGeom>
          <a:solidFill>
            <a:srgbClr val="F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Arrow: Pentagon 4">
            <a:extLst>
              <a:ext uri="{FF2B5EF4-FFF2-40B4-BE49-F238E27FC236}">
                <a16:creationId xmlns:a16="http://schemas.microsoft.com/office/drawing/2014/main" id="{7FDB813D-177D-F884-AD11-32CCD3F184E2}"/>
              </a:ext>
            </a:extLst>
          </p:cNvPr>
          <p:cNvSpPr/>
          <p:nvPr/>
        </p:nvSpPr>
        <p:spPr>
          <a:xfrm>
            <a:off x="9532100" y="1786468"/>
            <a:ext cx="2422833" cy="2946400"/>
          </a:xfrm>
          <a:prstGeom prst="wedgeRectCallou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 good sample size should be above 0.5 or greater</a:t>
            </a:r>
            <a:r>
              <a:rPr lang="en-US" b="1" i="1" kern="10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1" i="1" kern="100" dirty="0">
              <a:solidFill>
                <a:srgbClr val="000000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solidFill>
                  <a:schemeClr val="tx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To establish an adequate relationship, the value should be less than 0.05</a:t>
            </a:r>
            <a:r>
              <a:rPr lang="en-US" b="1" i="1" kern="10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865B79C-D619-E09B-B641-E95147CA2074}"/>
              </a:ext>
            </a:extLst>
          </p:cNvPr>
          <p:cNvSpPr/>
          <p:nvPr/>
        </p:nvSpPr>
        <p:spPr>
          <a:xfrm rot="8553100">
            <a:off x="8054449" y="3020108"/>
            <a:ext cx="1596337" cy="147281"/>
          </a:xfrm>
          <a:prstGeom prst="rightArrow">
            <a:avLst/>
          </a:prstGeom>
          <a:solidFill>
            <a:srgbClr val="F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3DE20D-9DCA-4EE5-8A0C-22819C592F96}"/>
              </a:ext>
            </a:extLst>
          </p:cNvPr>
          <p:cNvSpPr txBox="1"/>
          <p:nvPr/>
        </p:nvSpPr>
        <p:spPr>
          <a:xfrm>
            <a:off x="11211308" y="6371806"/>
            <a:ext cx="12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Cont..</a:t>
            </a:r>
          </a:p>
        </p:txBody>
      </p:sp>
      <p:pic>
        <p:nvPicPr>
          <p:cNvPr id="32" name="Picture 31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09654411-C08A-214C-02B1-81C7A9FB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7284389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Variance Explained | Scree Plot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4DED2-D066-043E-099F-74D8CC33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1" y="1655275"/>
            <a:ext cx="5675722" cy="4982591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FC290FC-E619-705D-389D-EA75273C6DD6}"/>
              </a:ext>
            </a:extLst>
          </p:cNvPr>
          <p:cNvSpPr/>
          <p:nvPr/>
        </p:nvSpPr>
        <p:spPr>
          <a:xfrm>
            <a:off x="397105" y="3208868"/>
            <a:ext cx="487680" cy="986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77BCF-EEC9-249B-CB75-92829955D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17" y="1574310"/>
            <a:ext cx="6370872" cy="4911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CAC0FF-4264-0E70-C904-88F9D186BE36}"/>
              </a:ext>
            </a:extLst>
          </p:cNvPr>
          <p:cNvSpPr txBox="1"/>
          <p:nvPr/>
        </p:nvSpPr>
        <p:spPr>
          <a:xfrm>
            <a:off x="11211308" y="6371806"/>
            <a:ext cx="12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Cont..</a:t>
            </a:r>
          </a:p>
        </p:txBody>
      </p:sp>
      <p:pic>
        <p:nvPicPr>
          <p:cNvPr id="11" name="Picture 10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825FDE70-672C-5ACA-F53F-78B6F57BB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6E6213D-2A05-5F4E-7651-8465BEE433B4}"/>
              </a:ext>
            </a:extLst>
          </p:cNvPr>
          <p:cNvSpPr/>
          <p:nvPr/>
        </p:nvSpPr>
        <p:spPr>
          <a:xfrm>
            <a:off x="397105" y="3021231"/>
            <a:ext cx="487680" cy="986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B5414F-AC3E-B6BF-686C-A7FE16B659F7}"/>
              </a:ext>
            </a:extLst>
          </p:cNvPr>
          <p:cNvSpPr/>
          <p:nvPr/>
        </p:nvSpPr>
        <p:spPr>
          <a:xfrm>
            <a:off x="397105" y="2801097"/>
            <a:ext cx="487680" cy="986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E0B453-7B5D-C287-8C17-C7C662309E5B}"/>
              </a:ext>
            </a:extLst>
          </p:cNvPr>
          <p:cNvSpPr/>
          <p:nvPr/>
        </p:nvSpPr>
        <p:spPr>
          <a:xfrm>
            <a:off x="397105" y="2592378"/>
            <a:ext cx="487680" cy="986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937013-EB3D-AC72-8189-7C84DAA5F409}"/>
              </a:ext>
            </a:extLst>
          </p:cNvPr>
          <p:cNvSpPr/>
          <p:nvPr/>
        </p:nvSpPr>
        <p:spPr>
          <a:xfrm>
            <a:off x="397105" y="2412761"/>
            <a:ext cx="487680" cy="986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CCC1AB-2E87-5E34-CD26-7498CBD3011E}"/>
              </a:ext>
            </a:extLst>
          </p:cNvPr>
          <p:cNvCxnSpPr>
            <a:cxnSpLocks/>
          </p:cNvCxnSpPr>
          <p:nvPr/>
        </p:nvCxnSpPr>
        <p:spPr>
          <a:xfrm>
            <a:off x="6214533" y="4969933"/>
            <a:ext cx="1354667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7063721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 Matrix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FC290FC-E619-705D-389D-EA75273C6DD6}"/>
              </a:ext>
            </a:extLst>
          </p:cNvPr>
          <p:cNvSpPr/>
          <p:nvPr/>
        </p:nvSpPr>
        <p:spPr>
          <a:xfrm>
            <a:off x="2651437" y="2920874"/>
            <a:ext cx="240122" cy="164268"/>
          </a:xfrm>
          <a:prstGeom prst="rightArrow">
            <a:avLst/>
          </a:prstGeom>
          <a:solidFill>
            <a:srgbClr val="F935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7" name="Picture 6" descr="A close-up of a black and white text&#10;&#10;Description automatically generated">
            <a:extLst>
              <a:ext uri="{FF2B5EF4-FFF2-40B4-BE49-F238E27FC236}">
                <a16:creationId xmlns:a16="http://schemas.microsoft.com/office/drawing/2014/main" id="{2734A5C1-878D-7FD8-0ACD-5EC10AB6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1" y="1650869"/>
            <a:ext cx="2389213" cy="1857833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BE99C1F-A248-9C0C-B3BA-4F87EF8D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672" r="50958" b="10624"/>
          <a:stretch/>
        </p:blipFill>
        <p:spPr>
          <a:xfrm>
            <a:off x="2987452" y="1650869"/>
            <a:ext cx="4173540" cy="507992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C2034E1-9937-488A-6028-51146D3A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918" t="9594"/>
          <a:stretch/>
        </p:blipFill>
        <p:spPr>
          <a:xfrm>
            <a:off x="7587704" y="2263872"/>
            <a:ext cx="4471885" cy="399107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9338CE-DDC0-F09A-6DA3-4818E300500A}"/>
              </a:ext>
            </a:extLst>
          </p:cNvPr>
          <p:cNvSpPr/>
          <p:nvPr/>
        </p:nvSpPr>
        <p:spPr>
          <a:xfrm>
            <a:off x="7268408" y="4052462"/>
            <a:ext cx="240122" cy="164268"/>
          </a:xfrm>
          <a:prstGeom prst="rightArrow">
            <a:avLst/>
          </a:prstGeom>
          <a:solidFill>
            <a:srgbClr val="F9353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18850-4204-CC35-D2EE-6B91A9AC6235}"/>
              </a:ext>
            </a:extLst>
          </p:cNvPr>
          <p:cNvSpPr/>
          <p:nvPr/>
        </p:nvSpPr>
        <p:spPr>
          <a:xfrm>
            <a:off x="4468825" y="4040742"/>
            <a:ext cx="2429443" cy="17483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012C5-7188-E01A-3894-8864DD195E05}"/>
              </a:ext>
            </a:extLst>
          </p:cNvPr>
          <p:cNvSpPr/>
          <p:nvPr/>
        </p:nvSpPr>
        <p:spPr>
          <a:xfrm>
            <a:off x="11473478" y="2380293"/>
            <a:ext cx="523152" cy="134307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24714-B430-A0A7-BFF1-B6DDC7BA0BF8}"/>
              </a:ext>
            </a:extLst>
          </p:cNvPr>
          <p:cNvSpPr/>
          <p:nvPr/>
        </p:nvSpPr>
        <p:spPr>
          <a:xfrm>
            <a:off x="8703547" y="4397162"/>
            <a:ext cx="321735" cy="183303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374D9-8478-EB13-5DF5-810E129B606B}"/>
              </a:ext>
            </a:extLst>
          </p:cNvPr>
          <p:cNvSpPr txBox="1"/>
          <p:nvPr/>
        </p:nvSpPr>
        <p:spPr>
          <a:xfrm>
            <a:off x="7536677" y="6248694"/>
            <a:ext cx="308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*Changed Convergence from 25 to 31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A3EE2-C295-C178-8B6E-2DBFB7C4B568}"/>
              </a:ext>
            </a:extLst>
          </p:cNvPr>
          <p:cNvSpPr txBox="1"/>
          <p:nvPr/>
        </p:nvSpPr>
        <p:spPr>
          <a:xfrm>
            <a:off x="11211308" y="6371806"/>
            <a:ext cx="122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Cont..</a:t>
            </a:r>
          </a:p>
        </p:txBody>
      </p:sp>
      <p:pic>
        <p:nvPicPr>
          <p:cNvPr id="19" name="Picture 18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F3369F4A-2FB0-AFD7-AF8B-2572DA268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9EB301-FC18-C21B-ABB7-6279A12E12F1}"/>
              </a:ext>
            </a:extLst>
          </p:cNvPr>
          <p:cNvSpPr/>
          <p:nvPr/>
        </p:nvSpPr>
        <p:spPr>
          <a:xfrm>
            <a:off x="132411" y="1650869"/>
            <a:ext cx="2425731" cy="18712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A059-9370-7228-C1F3-B044223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1" y="468172"/>
            <a:ext cx="10789589" cy="555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 Matrix | Component Correlation Matrix:</a:t>
            </a:r>
          </a:p>
        </p:txBody>
      </p:sp>
      <p:pic>
        <p:nvPicPr>
          <p:cNvPr id="16" name="Picture 1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3E28DE7-B7C3-6AFA-0CF9-92ED8625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"/>
          <a:stretch/>
        </p:blipFill>
        <p:spPr bwMode="auto">
          <a:xfrm>
            <a:off x="6469097" y="3429000"/>
            <a:ext cx="4982564" cy="3226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Arrow: Pentagon 4">
            <a:extLst>
              <a:ext uri="{FF2B5EF4-FFF2-40B4-BE49-F238E27FC236}">
                <a16:creationId xmlns:a16="http://schemas.microsoft.com/office/drawing/2014/main" id="{38BDA60B-3982-3626-A803-92A6E69960CB}"/>
              </a:ext>
            </a:extLst>
          </p:cNvPr>
          <p:cNvSpPr/>
          <p:nvPr/>
        </p:nvSpPr>
        <p:spPr>
          <a:xfrm>
            <a:off x="10049933" y="1859011"/>
            <a:ext cx="1921370" cy="1018057"/>
          </a:xfrm>
          <a:prstGeom prst="wedgeRectCallou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solidFill>
                  <a:schemeClr val="tx1"/>
                </a:solidFill>
                <a:latin typeface="Arial Body"/>
              </a:rPr>
              <a:t>We are looking for values above .32 or .5 to meet the test.</a:t>
            </a:r>
            <a:endParaRPr lang="en-US" sz="1400" b="1" i="1" kern="100" dirty="0">
              <a:solidFill>
                <a:schemeClr val="tx1"/>
              </a:solidFill>
              <a:effectLst/>
              <a:latin typeface="Arial Body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B818A71-F47B-6197-69D5-8459A06DCA12}"/>
              </a:ext>
            </a:extLst>
          </p:cNvPr>
          <p:cNvSpPr/>
          <p:nvPr/>
        </p:nvSpPr>
        <p:spPr>
          <a:xfrm rot="5400000" flipV="1">
            <a:off x="10404713" y="3284555"/>
            <a:ext cx="408046" cy="152397"/>
          </a:xfrm>
          <a:prstGeom prst="rightArrow">
            <a:avLst/>
          </a:prstGeom>
          <a:solidFill>
            <a:srgbClr val="F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20" name="Picture 19" descr="A red and blue shield with white text&#10;&#10;Description automatically generated">
            <a:extLst>
              <a:ext uri="{FF2B5EF4-FFF2-40B4-BE49-F238E27FC236}">
                <a16:creationId xmlns:a16="http://schemas.microsoft.com/office/drawing/2014/main" id="{8CEA7851-E61E-0722-22EF-ED95C684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67" y="0"/>
            <a:ext cx="499531" cy="499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67234F-3D6F-2C4C-543B-AFB28826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7" y="1687664"/>
            <a:ext cx="5875303" cy="50941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74C7B5D-9EC5-5FDE-C7F8-878CDE29F33B}"/>
              </a:ext>
            </a:extLst>
          </p:cNvPr>
          <p:cNvSpPr/>
          <p:nvPr/>
        </p:nvSpPr>
        <p:spPr>
          <a:xfrm>
            <a:off x="220697" y="6375400"/>
            <a:ext cx="3716303" cy="4063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673</TotalTime>
  <Words>534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Medium</vt:lpstr>
      <vt:lpstr>Aptos</vt:lpstr>
      <vt:lpstr>Aptos Display</vt:lpstr>
      <vt:lpstr>Arial</vt:lpstr>
      <vt:lpstr>Arial Body</vt:lpstr>
      <vt:lpstr>Calibri(body)</vt:lpstr>
      <vt:lpstr>Times New Roman</vt:lpstr>
      <vt:lpstr>Office Theme</vt:lpstr>
      <vt:lpstr>Presented by : Yasika Sawant  Course : Marketing Models    Professor : Dr. Sethna  </vt:lpstr>
      <vt:lpstr>Methodology :</vt:lpstr>
      <vt:lpstr>Dataset :</vt:lpstr>
      <vt:lpstr>Primary Analysis : Oblimin Method</vt:lpstr>
      <vt:lpstr>PowerPoint Presentation</vt:lpstr>
      <vt:lpstr>KMO and Bartlett’s Test :</vt:lpstr>
      <vt:lpstr>Total Variance Explained | Scree Plot :</vt:lpstr>
      <vt:lpstr>Pattern Matrix :</vt:lpstr>
      <vt:lpstr>Pattern Matrix | Component Correlation Matrix:</vt:lpstr>
      <vt:lpstr>Secondary Analysis : Varimax Method</vt:lpstr>
      <vt:lpstr>Rotated Component Matrix :</vt:lpstr>
      <vt:lpstr>Component Transformation Matrix:</vt:lpstr>
      <vt:lpstr>Conclusion:</vt:lpstr>
      <vt:lpstr>PowerPoint Presentation</vt:lpstr>
    </vt:vector>
  </TitlesOfParts>
  <Company>University of West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Yasika Mahesh Sawant</dc:creator>
  <cp:lastModifiedBy>Yasika Mahesh Sawant</cp:lastModifiedBy>
  <cp:revision>42</cp:revision>
  <dcterms:created xsi:type="dcterms:W3CDTF">2024-10-06T18:49:47Z</dcterms:created>
  <dcterms:modified xsi:type="dcterms:W3CDTF">2024-12-13T06:10:43Z</dcterms:modified>
</cp:coreProperties>
</file>